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67"/>
  </p:notesMasterIdLst>
  <p:sldIdLst>
    <p:sldId id="343" r:id="rId4"/>
    <p:sldId id="257" r:id="rId5"/>
    <p:sldId id="258" r:id="rId6"/>
    <p:sldId id="260" r:id="rId7"/>
    <p:sldId id="298" r:id="rId8"/>
    <p:sldId id="262" r:id="rId9"/>
    <p:sldId id="263" r:id="rId10"/>
    <p:sldId id="264" r:id="rId11"/>
    <p:sldId id="265" r:id="rId12"/>
    <p:sldId id="266" r:id="rId13"/>
    <p:sldId id="267" r:id="rId14"/>
    <p:sldId id="268" r:id="rId15"/>
    <p:sldId id="269" r:id="rId16"/>
    <p:sldId id="270" r:id="rId17"/>
    <p:sldId id="271" r:id="rId18"/>
    <p:sldId id="272" r:id="rId19"/>
    <p:sldId id="299" r:id="rId20"/>
    <p:sldId id="300" r:id="rId21"/>
    <p:sldId id="301" r:id="rId22"/>
    <p:sldId id="302" r:id="rId23"/>
    <p:sldId id="303" r:id="rId24"/>
    <p:sldId id="304" r:id="rId25"/>
    <p:sldId id="305" r:id="rId26"/>
    <p:sldId id="306" r:id="rId27"/>
    <p:sldId id="307" r:id="rId28"/>
    <p:sldId id="308" r:id="rId29"/>
    <p:sldId id="309" r:id="rId30"/>
    <p:sldId id="310" r:id="rId31"/>
    <p:sldId id="311" r:id="rId32"/>
    <p:sldId id="312" r:id="rId33"/>
    <p:sldId id="313" r:id="rId34"/>
    <p:sldId id="314" r:id="rId35"/>
    <p:sldId id="315" r:id="rId36"/>
    <p:sldId id="273" r:id="rId37"/>
    <p:sldId id="274" r:id="rId38"/>
    <p:sldId id="275" r:id="rId39"/>
    <p:sldId id="276" r:id="rId40"/>
    <p:sldId id="316" r:id="rId41"/>
    <p:sldId id="317" r:id="rId42"/>
    <p:sldId id="318" r:id="rId43"/>
    <p:sldId id="277" r:id="rId44"/>
    <p:sldId id="278" r:id="rId45"/>
    <p:sldId id="322" r:id="rId46"/>
    <p:sldId id="279" r:id="rId47"/>
    <p:sldId id="344" r:id="rId48"/>
    <p:sldId id="328" r:id="rId49"/>
    <p:sldId id="282" r:id="rId50"/>
    <p:sldId id="329" r:id="rId51"/>
    <p:sldId id="333" r:id="rId52"/>
    <p:sldId id="283" r:id="rId53"/>
    <p:sldId id="284" r:id="rId54"/>
    <p:sldId id="285" r:id="rId55"/>
    <p:sldId id="286" r:id="rId56"/>
    <p:sldId id="287" r:id="rId57"/>
    <p:sldId id="288" r:id="rId58"/>
    <p:sldId id="334" r:id="rId59"/>
    <p:sldId id="290" r:id="rId60"/>
    <p:sldId id="291" r:id="rId61"/>
    <p:sldId id="336" r:id="rId62"/>
    <p:sldId id="294" r:id="rId63"/>
    <p:sldId id="295" r:id="rId64"/>
    <p:sldId id="296" r:id="rId65"/>
    <p:sldId id="337"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noue" initials="T" lastIdx="12" clrIdx="0">
    <p:extLst>
      <p:ext uri="{19B8F6BF-5375-455C-9EA6-DF929625EA0E}">
        <p15:presenceInfo xmlns:p15="http://schemas.microsoft.com/office/powerpoint/2012/main" userId="Tanoue" providerId="None"/>
      </p:ext>
    </p:extLst>
  </p:cmAuthor>
  <p:cmAuthor id="2" name="Janne Hottenrott" initials="JH" lastIdx="14" clrIdx="1"/>
  <p:cmAuthor id="3" name="作成者" initials="A" lastIdx="6" clrIdx="2"/>
  <p:cmAuthor id="4" name="naoki yoshinaga" initials="ny" lastIdx="1" clrIdx="3">
    <p:extLst>
      <p:ext uri="{19B8F6BF-5375-455C-9EA6-DF929625EA0E}">
        <p15:presenceInfo xmlns:p15="http://schemas.microsoft.com/office/powerpoint/2012/main" userId="bac04b412a9ef321" providerId="Windows Live"/>
      </p:ext>
    </p:extLst>
  </p:cmAuthor>
  <p:cmAuthor id="5" name="石垣琢麿" initials="石垣琢麿" lastIdx="2" clrIdx="4">
    <p:extLst>
      <p:ext uri="{19B8F6BF-5375-455C-9EA6-DF929625EA0E}">
        <p15:presenceInfo xmlns:p15="http://schemas.microsoft.com/office/powerpoint/2012/main" userId="219e433b28038ea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6349"/>
    <a:srgbClr val="8CAD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216" y="12"/>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commentAuthors" Target="commentAuthors.xml"/><Relationship Id="rId7" Type="http://schemas.openxmlformats.org/officeDocument/2006/relationships/slide" Target="slides/slide4.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449512-327D-4E6B-97F6-432E22988780}" type="datetimeFigureOut">
              <a:rPr kumimoji="1" lang="ja-JP" altLang="en-US" smtClean="0"/>
              <a:t>2017/6/6</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4D1103-0955-4EDB-9A92-48258B99BC7B}" type="slidenum">
              <a:rPr kumimoji="1" lang="ja-JP" altLang="en-US" smtClean="0"/>
              <a:t>‹Nr.›</a:t>
            </a:fld>
            <a:endParaRPr kumimoji="1" lang="ja-JP" altLang="en-US"/>
          </a:p>
        </p:txBody>
      </p:sp>
    </p:spTree>
    <p:extLst>
      <p:ext uri="{BB962C8B-B14F-4D97-AF65-F5344CB8AC3E}">
        <p14:creationId xmlns:p14="http://schemas.microsoft.com/office/powerpoint/2010/main" val="130860640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991B1B79-08FD-43F4-9A84-0F018C7BA88B}" type="slidenum">
              <a:rPr kumimoji="0" lang="de-DE" altLang="de-DE" sz="13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5</a:t>
            </a:fld>
            <a:endParaRPr kumimoji="0" lang="de-DE" altLang="de-DE" sz="1300" b="0" i="0" u="none" strike="noStrike" kern="1200" cap="none" spc="0" normalizeH="0" baseline="0" noProof="0">
              <a:ln>
                <a:noFill/>
              </a:ln>
              <a:solidFill>
                <a:srgbClr val="000000"/>
              </a:solidFill>
              <a:effectLst/>
              <a:uLnTx/>
              <a:uFillTx/>
              <a:latin typeface="Times New Roman" pitchFamily="18" charset="0"/>
              <a:ea typeface="ＭＳ Ｐゴシック" pitchFamily="34" charset="-128"/>
              <a:cs typeface="Times New Roman" pitchFamily="18" charset="0"/>
            </a:endParaRPr>
          </a:p>
        </p:txBody>
      </p:sp>
      <p:sp>
        <p:nvSpPr>
          <p:cNvPr id="68611" name="Rectangle 2"/>
          <p:cNvSpPr>
            <a:spLocks noGrp="1" noRot="1" noChangeAspect="1" noChangeArrowheads="1" noTextEdit="1"/>
          </p:cNvSpPr>
          <p:nvPr>
            <p:ph type="sldImg"/>
          </p:nvPr>
        </p:nvSpPr>
        <p:spPr>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lIns="88221" tIns="44111" rIns="88221" bIns="44111" rtlCol="0"/>
          <a:lstStyle/>
          <a:p>
            <a:pPr rtl="0"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1717178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768EA7AA-65F2-479F-AFA4-BED1B3B24661}" type="slidenum">
              <a:rPr kumimoji="0" lang="de-DE" altLang="de-DE" sz="13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17</a:t>
            </a:fld>
            <a:endParaRPr kumimoji="0" lang="de-DE" altLang="de-DE" sz="1300" b="0" i="0" u="none" strike="noStrike" kern="1200" cap="none" spc="0" normalizeH="0" baseline="0" noProof="0">
              <a:ln>
                <a:noFill/>
              </a:ln>
              <a:solidFill>
                <a:srgbClr val="000000"/>
              </a:solidFill>
              <a:effectLst/>
              <a:uLnTx/>
              <a:uFillTx/>
              <a:latin typeface="Times New Roman" pitchFamily="18" charset="0"/>
              <a:ea typeface="ＭＳ Ｐゴシック" pitchFamily="34" charset="-128"/>
              <a:cs typeface="Times New Roman" pitchFamily="18"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Times New Roman" pitchFamily="18" charset="0"/>
              <a:ea typeface="ＭＳ Ｐゴシック" pitchFamily="34" charset="-128"/>
            </a:endParaRPr>
          </a:p>
        </p:txBody>
      </p:sp>
    </p:spTree>
    <p:extLst>
      <p:ext uri="{BB962C8B-B14F-4D97-AF65-F5344CB8AC3E}">
        <p14:creationId xmlns:p14="http://schemas.microsoft.com/office/powerpoint/2010/main" val="424356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A06B451B-D5CC-4C75-A577-6D2DCD697033}" type="slidenum">
              <a:rPr kumimoji="0" lang="de-DE" altLang="de-DE" sz="13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18</a:t>
            </a:fld>
            <a:endParaRPr kumimoji="0" lang="de-DE" altLang="de-DE" sz="1300" b="0" i="0" u="none" strike="noStrike" kern="1200" cap="none" spc="0" normalizeH="0" baseline="0" noProof="0">
              <a:ln>
                <a:noFill/>
              </a:ln>
              <a:solidFill>
                <a:srgbClr val="000000"/>
              </a:solidFill>
              <a:effectLst/>
              <a:uLnTx/>
              <a:uFillTx/>
              <a:latin typeface="Times New Roman" pitchFamily="18" charset="0"/>
              <a:ea typeface="ＭＳ Ｐゴシック" pitchFamily="34" charset="-128"/>
              <a:cs typeface="Times New Roman" pitchFamily="18"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4120948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F31BC356-8D20-49E3-BC70-08C3BDB85DFA}" type="slidenum">
              <a:rPr kumimoji="0" lang="de-DE" altLang="de-DE" sz="13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19</a:t>
            </a:fld>
            <a:endParaRPr kumimoji="0" lang="de-DE" altLang="de-DE" sz="1300" b="0" i="0" u="none" strike="noStrike" kern="1200" cap="none" spc="0" normalizeH="0" baseline="0" noProof="0">
              <a:ln>
                <a:noFill/>
              </a:ln>
              <a:solidFill>
                <a:srgbClr val="000000"/>
              </a:solidFill>
              <a:effectLst/>
              <a:uLnTx/>
              <a:uFillTx/>
              <a:latin typeface="Times New Roman" pitchFamily="18" charset="0"/>
              <a:ea typeface="ＭＳ Ｐゴシック" pitchFamily="34" charset="-128"/>
              <a:cs typeface="Times New Roman" pitchFamily="18"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3422528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3C98E719-AF5E-49F9-9F29-2CC93035CBC1}" type="slidenum">
              <a:rPr kumimoji="0" lang="de-DE" altLang="de-DE" sz="13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20</a:t>
            </a:fld>
            <a:endParaRPr kumimoji="0" lang="de-DE" altLang="de-DE" sz="1300" b="0" i="0" u="none" strike="noStrike" kern="1200" cap="none" spc="0" normalizeH="0" baseline="0" noProof="0">
              <a:ln>
                <a:noFill/>
              </a:ln>
              <a:solidFill>
                <a:srgbClr val="000000"/>
              </a:solidFill>
              <a:effectLst/>
              <a:uLnTx/>
              <a:uFillTx/>
              <a:latin typeface="Times New Roman" pitchFamily="18" charset="0"/>
              <a:ea typeface="ＭＳ Ｐゴシック" pitchFamily="34" charset="-128"/>
              <a:cs typeface="Times New Roman" pitchFamily="18"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3344597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4ACE7ABF-69F3-401D-8BA0-D8D1AC71A327}" type="slidenum">
              <a:rPr kumimoji="0" lang="de-DE" altLang="de-DE" sz="13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21</a:t>
            </a:fld>
            <a:endParaRPr kumimoji="0" lang="de-DE" altLang="de-DE" sz="1300" b="0" i="0" u="none" strike="noStrike" kern="1200" cap="none" spc="0" normalizeH="0" baseline="0" noProof="0">
              <a:ln>
                <a:noFill/>
              </a:ln>
              <a:solidFill>
                <a:srgbClr val="000000"/>
              </a:solidFill>
              <a:effectLst/>
              <a:uLnTx/>
              <a:uFillTx/>
              <a:latin typeface="Times New Roman" pitchFamily="18" charset="0"/>
              <a:ea typeface="ＭＳ Ｐゴシック" pitchFamily="34" charset="-128"/>
              <a:cs typeface="Times New Roman" pitchFamily="18"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1458447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5559C1A4-086A-486A-A5D8-7A6BBA427475}" type="slidenum">
              <a:rPr kumimoji="0" lang="de-DE" altLang="de-DE" sz="13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22</a:t>
            </a:fld>
            <a:endParaRPr kumimoji="0" lang="de-DE" altLang="de-DE" sz="1300" b="0" i="0" u="none" strike="noStrike" kern="1200" cap="none" spc="0" normalizeH="0" baseline="0" noProof="0">
              <a:ln>
                <a:noFill/>
              </a:ln>
              <a:solidFill>
                <a:srgbClr val="000000"/>
              </a:solidFill>
              <a:effectLst/>
              <a:uLnTx/>
              <a:uFillTx/>
              <a:latin typeface="Times New Roman" pitchFamily="18" charset="0"/>
              <a:ea typeface="ＭＳ Ｐゴシック" pitchFamily="34" charset="-128"/>
              <a:cs typeface="Times New Roman" pitchFamily="18"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394803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F10A831B-565F-4ED3-A17D-CBEBF8164762}" type="slidenum">
              <a:rPr kumimoji="0" lang="de-DE" altLang="de-DE" sz="13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23</a:t>
            </a:fld>
            <a:endParaRPr kumimoji="0" lang="de-DE" altLang="de-DE" sz="1300" b="0" i="0" u="none" strike="noStrike" kern="1200" cap="none" spc="0" normalizeH="0" baseline="0" noProof="0">
              <a:ln>
                <a:noFill/>
              </a:ln>
              <a:solidFill>
                <a:srgbClr val="000000"/>
              </a:solidFill>
              <a:effectLst/>
              <a:uLnTx/>
              <a:uFillTx/>
              <a:latin typeface="Times New Roman" pitchFamily="18" charset="0"/>
              <a:ea typeface="ＭＳ Ｐゴシック" pitchFamily="34" charset="-128"/>
              <a:cs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20413436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88ADA52D-5230-4C88-9E18-966115BF662A}" type="slidenum">
              <a:rPr kumimoji="0" lang="de-DE" altLang="de-DE" sz="13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24</a:t>
            </a:fld>
            <a:endParaRPr kumimoji="0" lang="de-DE" altLang="de-DE" sz="1300" b="0" i="0" u="none" strike="noStrike" kern="1200" cap="none" spc="0" normalizeH="0" baseline="0" noProof="0">
              <a:ln>
                <a:noFill/>
              </a:ln>
              <a:solidFill>
                <a:srgbClr val="000000"/>
              </a:solidFill>
              <a:effectLst/>
              <a:uLnTx/>
              <a:uFillTx/>
              <a:latin typeface="Times New Roman" pitchFamily="18" charset="0"/>
              <a:ea typeface="ＭＳ Ｐゴシック" pitchFamily="34" charset="-128"/>
              <a:cs typeface="Times New Roman" pitchFamily="18"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3712685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88ADA52D-5230-4C88-9E18-966115BF662A}" type="slidenum">
              <a:rPr kumimoji="0" lang="de-DE" altLang="de-DE" sz="13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25</a:t>
            </a:fld>
            <a:endParaRPr kumimoji="0" lang="de-DE" altLang="de-DE" sz="1300" b="0" i="0" u="none" strike="noStrike" kern="1200" cap="none" spc="0" normalizeH="0" baseline="0" noProof="0">
              <a:ln>
                <a:noFill/>
              </a:ln>
              <a:solidFill>
                <a:srgbClr val="000000"/>
              </a:solidFill>
              <a:effectLst/>
              <a:uLnTx/>
              <a:uFillTx/>
              <a:latin typeface="Times New Roman" pitchFamily="18" charset="0"/>
              <a:ea typeface="ＭＳ Ｐゴシック" pitchFamily="34" charset="-128"/>
              <a:cs typeface="Times New Roman" pitchFamily="18"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6227769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88ADA52D-5230-4C88-9E18-966115BF662A}" type="slidenum">
              <a:rPr kumimoji="0" lang="de-DE" altLang="de-DE" sz="13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26</a:t>
            </a:fld>
            <a:endParaRPr kumimoji="0" lang="de-DE" altLang="de-DE" sz="1300" b="0" i="0" u="none" strike="noStrike" kern="1200" cap="none" spc="0" normalizeH="0" baseline="0" noProof="0">
              <a:ln>
                <a:noFill/>
              </a:ln>
              <a:solidFill>
                <a:srgbClr val="000000"/>
              </a:solidFill>
              <a:effectLst/>
              <a:uLnTx/>
              <a:uFillTx/>
              <a:latin typeface="Times New Roman" pitchFamily="18" charset="0"/>
              <a:ea typeface="ＭＳ Ｐゴシック" pitchFamily="34" charset="-128"/>
              <a:cs typeface="Times New Roman" pitchFamily="18"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3030684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88ADA52D-5230-4C88-9E18-966115BF662A}" type="slidenum">
              <a:rPr kumimoji="0" lang="de-DE" altLang="de-DE" sz="13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27</a:t>
            </a:fld>
            <a:endParaRPr kumimoji="0" lang="de-DE" altLang="de-DE" sz="1300" b="0" i="0" u="none" strike="noStrike" kern="1200" cap="none" spc="0" normalizeH="0" baseline="0" noProof="0">
              <a:ln>
                <a:noFill/>
              </a:ln>
              <a:solidFill>
                <a:srgbClr val="000000"/>
              </a:solidFill>
              <a:effectLst/>
              <a:uLnTx/>
              <a:uFillTx/>
              <a:latin typeface="Times New Roman" pitchFamily="18" charset="0"/>
              <a:ea typeface="ＭＳ Ｐゴシック" pitchFamily="34" charset="-128"/>
              <a:cs typeface="Times New Roman" pitchFamily="18"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24349444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88ADA52D-5230-4C88-9E18-966115BF662A}" type="slidenum">
              <a:rPr kumimoji="0" lang="de-DE" altLang="de-DE" sz="13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28</a:t>
            </a:fld>
            <a:endParaRPr kumimoji="0" lang="de-DE" altLang="de-DE" sz="1300" b="0" i="0" u="none" strike="noStrike" kern="1200" cap="none" spc="0" normalizeH="0" baseline="0" noProof="0">
              <a:ln>
                <a:noFill/>
              </a:ln>
              <a:solidFill>
                <a:srgbClr val="000000"/>
              </a:solidFill>
              <a:effectLst/>
              <a:uLnTx/>
              <a:uFillTx/>
              <a:latin typeface="Times New Roman" pitchFamily="18" charset="0"/>
              <a:ea typeface="ＭＳ Ｐゴシック" pitchFamily="34" charset="-128"/>
              <a:cs typeface="Times New Roman" pitchFamily="18"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21932520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88ADA52D-5230-4C88-9E18-966115BF662A}" type="slidenum">
              <a:rPr kumimoji="0" lang="de-DE" altLang="de-DE" sz="13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29</a:t>
            </a:fld>
            <a:endParaRPr kumimoji="0" lang="de-DE" altLang="de-DE" sz="1300" b="0" i="0" u="none" strike="noStrike" kern="1200" cap="none" spc="0" normalizeH="0" baseline="0" noProof="0">
              <a:ln>
                <a:noFill/>
              </a:ln>
              <a:solidFill>
                <a:srgbClr val="000000"/>
              </a:solidFill>
              <a:effectLst/>
              <a:uLnTx/>
              <a:uFillTx/>
              <a:latin typeface="Times New Roman" pitchFamily="18" charset="0"/>
              <a:ea typeface="ＭＳ Ｐゴシック" pitchFamily="34" charset="-128"/>
              <a:cs typeface="Times New Roman" pitchFamily="18"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15166439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88ADA52D-5230-4C88-9E18-966115BF662A}" type="slidenum">
              <a:rPr kumimoji="0" lang="de-DE" altLang="de-DE" sz="13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30</a:t>
            </a:fld>
            <a:endParaRPr kumimoji="0" lang="de-DE" altLang="de-DE" sz="1300" b="0" i="0" u="none" strike="noStrike" kern="1200" cap="none" spc="0" normalizeH="0" baseline="0" noProof="0">
              <a:ln>
                <a:noFill/>
              </a:ln>
              <a:solidFill>
                <a:srgbClr val="000000"/>
              </a:solidFill>
              <a:effectLst/>
              <a:uLnTx/>
              <a:uFillTx/>
              <a:latin typeface="Times New Roman" pitchFamily="18" charset="0"/>
              <a:ea typeface="ＭＳ Ｐゴシック" pitchFamily="34" charset="-128"/>
              <a:cs typeface="Times New Roman" pitchFamily="18"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39782017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88ADA52D-5230-4C88-9E18-966115BF662A}" type="slidenum">
              <a:rPr kumimoji="0" lang="de-DE" altLang="de-DE" sz="13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31</a:t>
            </a:fld>
            <a:endParaRPr kumimoji="0" lang="de-DE" altLang="de-DE" sz="1300" b="0" i="0" u="none" strike="noStrike" kern="1200" cap="none" spc="0" normalizeH="0" baseline="0" noProof="0">
              <a:ln>
                <a:noFill/>
              </a:ln>
              <a:solidFill>
                <a:srgbClr val="000000"/>
              </a:solidFill>
              <a:effectLst/>
              <a:uLnTx/>
              <a:uFillTx/>
              <a:latin typeface="Times New Roman" pitchFamily="18" charset="0"/>
              <a:ea typeface="ＭＳ Ｐゴシック" pitchFamily="34" charset="-128"/>
              <a:cs typeface="Times New Roman" pitchFamily="18"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40615060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88ADA52D-5230-4C88-9E18-966115BF662A}" type="slidenum">
              <a:rPr kumimoji="0" lang="de-DE" altLang="de-DE" sz="13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32</a:t>
            </a:fld>
            <a:endParaRPr kumimoji="0" lang="de-DE" altLang="de-DE" sz="1300" b="0" i="0" u="none" strike="noStrike" kern="1200" cap="none" spc="0" normalizeH="0" baseline="0" noProof="0">
              <a:ln>
                <a:noFill/>
              </a:ln>
              <a:solidFill>
                <a:srgbClr val="000000"/>
              </a:solidFill>
              <a:effectLst/>
              <a:uLnTx/>
              <a:uFillTx/>
              <a:latin typeface="Times New Roman" pitchFamily="18" charset="0"/>
              <a:ea typeface="ＭＳ Ｐゴシック" pitchFamily="34" charset="-128"/>
              <a:cs typeface="Times New Roman" pitchFamily="18"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30438402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88ADA52D-5230-4C88-9E18-966115BF662A}" type="slidenum">
              <a:rPr kumimoji="0" lang="de-DE" altLang="de-DE" sz="13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33</a:t>
            </a:fld>
            <a:endParaRPr kumimoji="0" lang="de-DE" altLang="de-DE" sz="1300" b="0" i="0" u="none" strike="noStrike" kern="1200" cap="none" spc="0" normalizeH="0" baseline="0" noProof="0">
              <a:ln>
                <a:noFill/>
              </a:ln>
              <a:solidFill>
                <a:srgbClr val="000000"/>
              </a:solidFill>
              <a:effectLst/>
              <a:uLnTx/>
              <a:uFillTx/>
              <a:latin typeface="Times New Roman" pitchFamily="18" charset="0"/>
              <a:ea typeface="ＭＳ Ｐゴシック" pitchFamily="34" charset="-128"/>
              <a:cs typeface="Times New Roman" pitchFamily="18"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2751000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9D50851B-E92B-4B10-BD87-EC01B823BEE7}" type="slidenum">
              <a:rPr kumimoji="0" lang="de-DE" altLang="de-DE" sz="13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43</a:t>
            </a:fld>
            <a:endParaRPr kumimoji="0" lang="de-DE" altLang="de-DE" sz="1300" b="0" i="0" u="none" strike="noStrike" kern="1200" cap="none" spc="0" normalizeH="0" baseline="0" noProof="0">
              <a:ln>
                <a:noFill/>
              </a:ln>
              <a:solidFill>
                <a:srgbClr val="000000"/>
              </a:solidFill>
              <a:effectLst/>
              <a:uLnTx/>
              <a:uFillTx/>
              <a:latin typeface="Times New Roman" pitchFamily="18" charset="0"/>
              <a:ea typeface="ＭＳ Ｐゴシック" pitchFamily="34" charset="-128"/>
              <a:cs typeface="Times New Roman" pitchFamily="18"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19363851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9D50851B-E92B-4B10-BD87-EC01B823BEE7}" type="slidenum">
              <a:rPr kumimoji="0" lang="de-DE" altLang="de-DE" sz="13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46</a:t>
            </a:fld>
            <a:endParaRPr kumimoji="0" lang="de-DE" altLang="de-DE" sz="1300" b="0" i="0" u="none" strike="noStrike" kern="1200" cap="none" spc="0" normalizeH="0" baseline="0" noProof="0">
              <a:ln>
                <a:noFill/>
              </a:ln>
              <a:solidFill>
                <a:srgbClr val="000000"/>
              </a:solidFill>
              <a:effectLst/>
              <a:uLnTx/>
              <a:uFillTx/>
              <a:latin typeface="Times New Roman" pitchFamily="18" charset="0"/>
              <a:ea typeface="ＭＳ Ｐゴシック" pitchFamily="34" charset="-128"/>
              <a:cs typeface="Times New Roman" pitchFamily="18"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40934618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F4D1103-0955-4EDB-9A92-48258B99BC7B}" type="slidenum">
              <a:rPr kumimoji="1" lang="ja-JP" altLang="en-US" smtClean="0"/>
              <a:t>50</a:t>
            </a:fld>
            <a:endParaRPr kumimoji="1" lang="ja-JP" altLang="en-US"/>
          </a:p>
        </p:txBody>
      </p:sp>
    </p:spTree>
    <p:extLst>
      <p:ext uri="{BB962C8B-B14F-4D97-AF65-F5344CB8AC3E}">
        <p14:creationId xmlns:p14="http://schemas.microsoft.com/office/powerpoint/2010/main" val="26737385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F4D1103-0955-4EDB-9A92-48258B99BC7B}" type="slidenum">
              <a:rPr kumimoji="1" lang="ja-JP" altLang="en-US" smtClean="0"/>
              <a:t>52</a:t>
            </a:fld>
            <a:endParaRPr kumimoji="1" lang="ja-JP" altLang="en-US"/>
          </a:p>
        </p:txBody>
      </p:sp>
    </p:spTree>
    <p:extLst>
      <p:ext uri="{BB962C8B-B14F-4D97-AF65-F5344CB8AC3E}">
        <p14:creationId xmlns:p14="http://schemas.microsoft.com/office/powerpoint/2010/main" val="12535965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Folienbildplatzhalter 1"/>
          <p:cNvSpPr>
            <a:spLocks noGrp="1" noRot="1" noChangeAspect="1" noTextEdit="1"/>
          </p:cNvSpPr>
          <p:nvPr>
            <p:ph type="sldImg"/>
          </p:nvPr>
        </p:nvSpPr>
        <p:spPr>
          <a:ln/>
        </p:spPr>
      </p:sp>
      <p:sp>
        <p:nvSpPr>
          <p:cNvPr id="10547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itchFamily="18" charset="0"/>
              <a:ea typeface="ＭＳ Ｐゴシック" pitchFamily="34" charset="-128"/>
            </a:endParaRPr>
          </a:p>
        </p:txBody>
      </p:sp>
      <p:sp>
        <p:nvSpPr>
          <p:cNvPr id="10547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ED536011-0594-43F6-A355-F1BE0E5142D0}" type="slidenum">
              <a:rPr kumimoji="0" lang="de-DE" altLang="de-DE" sz="13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56</a:t>
            </a:fld>
            <a:endParaRPr kumimoji="0" lang="de-DE" altLang="de-DE" sz="1300" b="0" i="0" u="none" strike="noStrike" kern="1200" cap="none" spc="0" normalizeH="0" baseline="0" noProof="0">
              <a:ln>
                <a:noFill/>
              </a:ln>
              <a:solidFill>
                <a:srgbClr val="000000"/>
              </a:solidFill>
              <a:effectLst/>
              <a:uLnTx/>
              <a:uFillTx/>
              <a:latin typeface="Times New Roman" pitchFamily="18" charset="0"/>
              <a:ea typeface="ＭＳ Ｐゴシック" pitchFamily="34" charset="-128"/>
              <a:cs typeface="Times New Roman" pitchFamily="18" charset="0"/>
            </a:endParaRPr>
          </a:p>
        </p:txBody>
      </p:sp>
    </p:spTree>
    <p:extLst>
      <p:ext uri="{BB962C8B-B14F-4D97-AF65-F5344CB8AC3E}">
        <p14:creationId xmlns:p14="http://schemas.microsoft.com/office/powerpoint/2010/main" val="11392780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Folienbildplatzhalter 1"/>
          <p:cNvSpPr>
            <a:spLocks noGrp="1" noRot="1" noChangeAspect="1" noTextEdit="1"/>
          </p:cNvSpPr>
          <p:nvPr>
            <p:ph type="sldImg"/>
          </p:nvPr>
        </p:nvSpPr>
        <p:spPr>
          <a:ln/>
        </p:spPr>
      </p:sp>
      <p:sp>
        <p:nvSpPr>
          <p:cNvPr id="10854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itchFamily="18" charset="0"/>
              <a:ea typeface="ＭＳ Ｐゴシック" pitchFamily="34" charset="-128"/>
            </a:endParaRPr>
          </a:p>
        </p:txBody>
      </p:sp>
      <p:sp>
        <p:nvSpPr>
          <p:cNvPr id="10854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D9A773E0-D2C9-4E34-876D-BA501D08A43A}" type="slidenum">
              <a:rPr kumimoji="0" lang="de-DE" altLang="de-DE" sz="13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59</a:t>
            </a:fld>
            <a:endParaRPr kumimoji="0" lang="de-DE" altLang="de-DE" sz="1300" b="0" i="0" u="none" strike="noStrike" kern="1200" cap="none" spc="0" normalizeH="0" baseline="0" noProof="0">
              <a:ln>
                <a:noFill/>
              </a:ln>
              <a:solidFill>
                <a:srgbClr val="000000"/>
              </a:solidFill>
              <a:effectLst/>
              <a:uLnTx/>
              <a:uFillTx/>
              <a:latin typeface="Times New Roman" pitchFamily="18" charset="0"/>
              <a:ea typeface="ＭＳ Ｐゴシック" pitchFamily="34" charset="-128"/>
              <a:cs typeface="Times New Roman" pitchFamily="18" charset="0"/>
            </a:endParaRPr>
          </a:p>
        </p:txBody>
      </p:sp>
    </p:spTree>
    <p:extLst>
      <p:ext uri="{BB962C8B-B14F-4D97-AF65-F5344CB8AC3E}">
        <p14:creationId xmlns:p14="http://schemas.microsoft.com/office/powerpoint/2010/main" val="3834809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rtlCol="0"/>
          <a:lstStyle/>
          <a:p>
            <a:pPr rtl="0"/>
            <a:r>
              <a:rPr lang="x-none"/>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rtlCol="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rtl="0"/>
            <a:r>
              <a:rPr lang="x-none"/>
              <a:t>Formatvorlage des Untertitelmasters durch Klicken bearbeiten</a:t>
            </a:r>
            <a:endParaRPr lang="de-DE"/>
          </a:p>
        </p:txBody>
      </p:sp>
      <p:sp>
        <p:nvSpPr>
          <p:cNvPr id="4" name="Fußzeilenplatzhalter 4"/>
          <p:cNvSpPr>
            <a:spLocks noGrp="1"/>
          </p:cNvSpPr>
          <p:nvPr>
            <p:ph type="ftr" sz="quarter" idx="10"/>
          </p:nvPr>
        </p:nvSpPr>
        <p:spPr/>
        <p:txBody>
          <a:bodyPr rtlCol="0"/>
          <a:lstStyle>
            <a:lvl1pPr>
              <a:defRPr/>
            </a:lvl1pPr>
          </a:lstStyle>
          <a:p>
            <a:pPr rtl="0">
              <a:defRPr/>
            </a:pPr>
            <a:fld id="{76E37D7E-3942-4CF5-872A-F30188A6BB74}" type="slidenum">
              <a:rPr lang="en-US"/>
              <a:pPr rtl="0">
                <a:defRPr/>
              </a:pPr>
              <a:t>‹Nr.›</a:t>
            </a:fld>
            <a:endParaRPr lang="en-US" dirty="0"/>
          </a:p>
        </p:txBody>
      </p:sp>
    </p:spTree>
    <p:extLst>
      <p:ext uri="{BB962C8B-B14F-4D97-AF65-F5344CB8AC3E}">
        <p14:creationId xmlns:p14="http://schemas.microsoft.com/office/powerpoint/2010/main" val="31531012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Inhaltsplatzhalter 2"/>
          <p:cNvSpPr>
            <a:spLocks noGrp="1"/>
          </p:cNvSpPr>
          <p:nvPr>
            <p:ph idx="1"/>
          </p:nvPr>
        </p:nvSpPr>
        <p:spPr/>
        <p:txBody>
          <a:bodyPr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Fußzeilenplatzhalter 4"/>
          <p:cNvSpPr>
            <a:spLocks noGrp="1"/>
          </p:cNvSpPr>
          <p:nvPr>
            <p:ph type="ftr" sz="quarter" idx="10"/>
          </p:nvPr>
        </p:nvSpPr>
        <p:spPr/>
        <p:txBody>
          <a:bodyPr rtlCol="0"/>
          <a:lstStyle>
            <a:lvl1pPr>
              <a:defRPr/>
            </a:lvl1pPr>
          </a:lstStyle>
          <a:p>
            <a:pPr rtl="0">
              <a:defRPr/>
            </a:pPr>
            <a:fld id="{048200E8-E9E2-401E-9608-54C8C812B278}" type="slidenum">
              <a:rPr lang="en-US"/>
              <a:pPr rtl="0">
                <a:defRPr/>
              </a:pPr>
              <a:t>‹Nr.›</a:t>
            </a:fld>
            <a:endParaRPr lang="en-US" dirty="0"/>
          </a:p>
        </p:txBody>
      </p:sp>
    </p:spTree>
    <p:extLst>
      <p:ext uri="{BB962C8B-B14F-4D97-AF65-F5344CB8AC3E}">
        <p14:creationId xmlns:p14="http://schemas.microsoft.com/office/powerpoint/2010/main" val="9788060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rtlCol="0" anchor="t"/>
          <a:lstStyle>
            <a:lvl1pPr algn="l">
              <a:defRPr sz="4000" b="1" cap="all"/>
            </a:lvl1pPr>
          </a:lstStyle>
          <a:p>
            <a:pPr rtl="0"/>
            <a:r>
              <a:rPr lang="x-none"/>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rtlCol="0"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rtl="0"/>
            <a:r>
              <a:rPr lang="x-none"/>
              <a:t>Textmasterformat bearbeiten</a:t>
            </a:r>
          </a:p>
        </p:txBody>
      </p:sp>
      <p:sp>
        <p:nvSpPr>
          <p:cNvPr id="4" name="Fußzeilenplatzhalter 4"/>
          <p:cNvSpPr>
            <a:spLocks noGrp="1"/>
          </p:cNvSpPr>
          <p:nvPr>
            <p:ph type="ftr" sz="quarter" idx="10"/>
          </p:nvPr>
        </p:nvSpPr>
        <p:spPr/>
        <p:txBody>
          <a:bodyPr rtlCol="0"/>
          <a:lstStyle>
            <a:lvl1pPr>
              <a:defRPr/>
            </a:lvl1pPr>
          </a:lstStyle>
          <a:p>
            <a:pPr rtl="0">
              <a:defRPr/>
            </a:pPr>
            <a:fld id="{F43F739A-6515-4E2C-AE12-7B6887F27C57}" type="slidenum">
              <a:rPr lang="en-US"/>
              <a:pPr rtl="0">
                <a:defRPr/>
              </a:pPr>
              <a:t>‹Nr.›</a:t>
            </a:fld>
            <a:endParaRPr lang="en-US" dirty="0"/>
          </a:p>
        </p:txBody>
      </p:sp>
    </p:spTree>
    <p:extLst>
      <p:ext uri="{BB962C8B-B14F-4D97-AF65-F5344CB8AC3E}">
        <p14:creationId xmlns:p14="http://schemas.microsoft.com/office/powerpoint/2010/main" val="1411305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Inhaltsplatzhalter 3"/>
          <p:cNvSpPr>
            <a:spLocks noGrp="1"/>
          </p:cNvSpPr>
          <p:nvPr>
            <p:ph sz="half" idx="2"/>
          </p:nvPr>
        </p:nvSpPr>
        <p:spPr>
          <a:xfrm>
            <a:off x="4645025" y="1524000"/>
            <a:ext cx="4191000" cy="459898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Fußzeilenplatzhalter 4"/>
          <p:cNvSpPr>
            <a:spLocks noGrp="1"/>
          </p:cNvSpPr>
          <p:nvPr>
            <p:ph type="ftr" sz="quarter" idx="10"/>
          </p:nvPr>
        </p:nvSpPr>
        <p:spPr/>
        <p:txBody>
          <a:bodyPr rtlCol="0"/>
          <a:lstStyle>
            <a:lvl1pPr>
              <a:defRPr/>
            </a:lvl1pPr>
          </a:lstStyle>
          <a:p>
            <a:pPr rtl="0">
              <a:defRPr/>
            </a:pPr>
            <a:fld id="{64156179-DF9C-402F-A61A-FA7A2548C9E3}" type="slidenum">
              <a:rPr lang="en-US"/>
              <a:pPr rtl="0">
                <a:defRPr/>
              </a:pPr>
              <a:t>‹Nr.›</a:t>
            </a:fld>
            <a:endParaRPr lang="en-US" dirty="0"/>
          </a:p>
        </p:txBody>
      </p:sp>
    </p:spTree>
    <p:extLst>
      <p:ext uri="{BB962C8B-B14F-4D97-AF65-F5344CB8AC3E}">
        <p14:creationId xmlns:p14="http://schemas.microsoft.com/office/powerpoint/2010/main" val="40869042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rtlCol="0"/>
          <a:lstStyle>
            <a:lvl1pPr>
              <a:defRPr/>
            </a:lvl1pPr>
          </a:lstStyle>
          <a:p>
            <a:pPr rtl="0"/>
            <a:r>
              <a:rPr lang="x-none"/>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Textmasterformat bearbeiten</a:t>
            </a:r>
          </a:p>
        </p:txBody>
      </p:sp>
      <p:sp>
        <p:nvSpPr>
          <p:cNvPr id="4" name="Inhaltsplatzhalt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Textplatzhalt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Textmasterformat bearbeiten</a:t>
            </a:r>
          </a:p>
        </p:txBody>
      </p:sp>
      <p:sp>
        <p:nvSpPr>
          <p:cNvPr id="6" name="Inhaltsplatzhalt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7" name="Fußzeilenplatzhalter 4"/>
          <p:cNvSpPr>
            <a:spLocks noGrp="1"/>
          </p:cNvSpPr>
          <p:nvPr>
            <p:ph type="ftr" sz="quarter" idx="10"/>
          </p:nvPr>
        </p:nvSpPr>
        <p:spPr/>
        <p:txBody>
          <a:bodyPr rtlCol="0"/>
          <a:lstStyle>
            <a:lvl1pPr>
              <a:defRPr/>
            </a:lvl1pPr>
          </a:lstStyle>
          <a:p>
            <a:pPr rtl="0">
              <a:defRPr/>
            </a:pPr>
            <a:fld id="{3F342FE5-9FA9-487F-84B7-6D785F353BA9}" type="slidenum">
              <a:rPr lang="en-US"/>
              <a:pPr rtl="0">
                <a:defRPr/>
              </a:pPr>
              <a:t>‹Nr.›</a:t>
            </a:fld>
            <a:endParaRPr lang="en-US" dirty="0"/>
          </a:p>
        </p:txBody>
      </p:sp>
    </p:spTree>
    <p:extLst>
      <p:ext uri="{BB962C8B-B14F-4D97-AF65-F5344CB8AC3E}">
        <p14:creationId xmlns:p14="http://schemas.microsoft.com/office/powerpoint/2010/main" val="38386524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Fußzeilenplatzhalter 4"/>
          <p:cNvSpPr>
            <a:spLocks noGrp="1"/>
          </p:cNvSpPr>
          <p:nvPr>
            <p:ph type="ftr" sz="quarter" idx="10"/>
          </p:nvPr>
        </p:nvSpPr>
        <p:spPr/>
        <p:txBody>
          <a:bodyPr rtlCol="0"/>
          <a:lstStyle>
            <a:lvl1pPr>
              <a:defRPr/>
            </a:lvl1pPr>
          </a:lstStyle>
          <a:p>
            <a:pPr rtl="0">
              <a:defRPr/>
            </a:pPr>
            <a:fld id="{98313484-7D2C-4D36-8B67-9268C51348DB}" type="slidenum">
              <a:rPr lang="en-US"/>
              <a:pPr rtl="0">
                <a:defRPr/>
              </a:pPr>
              <a:t>‹Nr.›</a:t>
            </a:fld>
            <a:endParaRPr lang="en-US" dirty="0"/>
          </a:p>
        </p:txBody>
      </p:sp>
    </p:spTree>
    <p:extLst>
      <p:ext uri="{BB962C8B-B14F-4D97-AF65-F5344CB8AC3E}">
        <p14:creationId xmlns:p14="http://schemas.microsoft.com/office/powerpoint/2010/main" val="41833544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rtlCol="0"/>
          <a:lstStyle>
            <a:lvl1pPr>
              <a:defRPr/>
            </a:lvl1pPr>
          </a:lstStyle>
          <a:p>
            <a:pPr rtl="0">
              <a:defRPr/>
            </a:pPr>
            <a:fld id="{C744AB1A-B9D6-4CDE-B231-E09FD160715A}" type="slidenum">
              <a:rPr lang="en-US"/>
              <a:pPr rtl="0">
                <a:defRPr/>
              </a:pPr>
              <a:t>‹Nr.›</a:t>
            </a:fld>
            <a:endParaRPr lang="en-US" dirty="0"/>
          </a:p>
        </p:txBody>
      </p:sp>
    </p:spTree>
    <p:extLst>
      <p:ext uri="{BB962C8B-B14F-4D97-AF65-F5344CB8AC3E}">
        <p14:creationId xmlns:p14="http://schemas.microsoft.com/office/powerpoint/2010/main" val="39890268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rtlCol="0"/>
          <a:lstStyle>
            <a:lvl1pPr algn="l">
              <a:defRPr sz="2000" b="1"/>
            </a:lvl1pPr>
          </a:lstStyle>
          <a:p>
            <a:pPr rtl="0"/>
            <a:r>
              <a:rPr lang="x-none"/>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Textplatzhalt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Textmasterformat bearbeiten</a:t>
            </a:r>
          </a:p>
        </p:txBody>
      </p:sp>
      <p:sp>
        <p:nvSpPr>
          <p:cNvPr id="5" name="Fußzeilenplatzhalter 4"/>
          <p:cNvSpPr>
            <a:spLocks noGrp="1"/>
          </p:cNvSpPr>
          <p:nvPr>
            <p:ph type="ftr" sz="quarter" idx="10"/>
          </p:nvPr>
        </p:nvSpPr>
        <p:spPr/>
        <p:txBody>
          <a:bodyPr rtlCol="0"/>
          <a:lstStyle>
            <a:lvl1pPr>
              <a:defRPr/>
            </a:lvl1pPr>
          </a:lstStyle>
          <a:p>
            <a:pPr rtl="0">
              <a:defRPr/>
            </a:pPr>
            <a:fld id="{443AB6F4-2B3E-437B-81AB-0E51EE1BA8CB}" type="slidenum">
              <a:rPr lang="en-US"/>
              <a:pPr rtl="0">
                <a:defRPr/>
              </a:pPr>
              <a:t>‹Nr.›</a:t>
            </a:fld>
            <a:endParaRPr lang="en-US" dirty="0"/>
          </a:p>
        </p:txBody>
      </p:sp>
    </p:spTree>
    <p:extLst>
      <p:ext uri="{BB962C8B-B14F-4D97-AF65-F5344CB8AC3E}">
        <p14:creationId xmlns:p14="http://schemas.microsoft.com/office/powerpoint/2010/main" val="2568795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rtlCol="0"/>
          <a:lstStyle>
            <a:lvl1pPr algn="l">
              <a:defRPr sz="2000" b="1"/>
            </a:lvl1pPr>
          </a:lstStyle>
          <a:p>
            <a:pPr rtl="0"/>
            <a:r>
              <a:rPr lang="x-none"/>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rtl="0"/>
            <a:endParaRPr lang="de-DE" noProof="0"/>
          </a:p>
        </p:txBody>
      </p:sp>
      <p:sp>
        <p:nvSpPr>
          <p:cNvPr id="4" name="Textplatzhalt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Textmasterformat bearbeiten</a:t>
            </a:r>
          </a:p>
        </p:txBody>
      </p:sp>
      <p:sp>
        <p:nvSpPr>
          <p:cNvPr id="5" name="Fußzeilenplatzhalter 4"/>
          <p:cNvSpPr>
            <a:spLocks noGrp="1"/>
          </p:cNvSpPr>
          <p:nvPr>
            <p:ph type="ftr" sz="quarter" idx="10"/>
          </p:nvPr>
        </p:nvSpPr>
        <p:spPr/>
        <p:txBody>
          <a:bodyPr rtlCol="0"/>
          <a:lstStyle>
            <a:lvl1pPr>
              <a:defRPr/>
            </a:lvl1pPr>
          </a:lstStyle>
          <a:p>
            <a:pPr rtl="0">
              <a:defRPr/>
            </a:pPr>
            <a:fld id="{94802E8B-E146-4BC2-9680-1F703C9F508A}" type="slidenum">
              <a:rPr lang="en-US"/>
              <a:pPr rtl="0">
                <a:defRPr/>
              </a:pPr>
              <a:t>‹Nr.›</a:t>
            </a:fld>
            <a:endParaRPr lang="en-US" dirty="0"/>
          </a:p>
        </p:txBody>
      </p:sp>
    </p:spTree>
    <p:extLst>
      <p:ext uri="{BB962C8B-B14F-4D97-AF65-F5344CB8AC3E}">
        <p14:creationId xmlns:p14="http://schemas.microsoft.com/office/powerpoint/2010/main" val="6291290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Vertikaler Textplatzhalter 2"/>
          <p:cNvSpPr>
            <a:spLocks noGrp="1"/>
          </p:cNvSpPr>
          <p:nvPr>
            <p:ph type="body" orient="vert" idx="1"/>
          </p:nvPr>
        </p:nvSpPr>
        <p:spPr/>
        <p:txBody>
          <a:bodyPr vert="eaVert"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Fußzeilenplatzhalter 4"/>
          <p:cNvSpPr>
            <a:spLocks noGrp="1"/>
          </p:cNvSpPr>
          <p:nvPr>
            <p:ph type="ftr" sz="quarter" idx="10"/>
          </p:nvPr>
        </p:nvSpPr>
        <p:spPr/>
        <p:txBody>
          <a:bodyPr rtlCol="0"/>
          <a:lstStyle>
            <a:lvl1pPr>
              <a:defRPr/>
            </a:lvl1pPr>
          </a:lstStyle>
          <a:p>
            <a:pPr rtl="0">
              <a:defRPr/>
            </a:pPr>
            <a:fld id="{79DF46FD-0EF3-4342-92CF-B114D487F28F}" type="slidenum">
              <a:rPr lang="en-US"/>
              <a:pPr rtl="0">
                <a:defRPr/>
              </a:pPr>
              <a:t>‹Nr.›</a:t>
            </a:fld>
            <a:endParaRPr lang="en-US" dirty="0"/>
          </a:p>
        </p:txBody>
      </p:sp>
    </p:spTree>
    <p:extLst>
      <p:ext uri="{BB962C8B-B14F-4D97-AF65-F5344CB8AC3E}">
        <p14:creationId xmlns:p14="http://schemas.microsoft.com/office/powerpoint/2010/main" val="3923128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rtlCol="0"/>
          <a:lstStyle/>
          <a:p>
            <a:pPr rtl="0"/>
            <a:r>
              <a:rPr lang="x-none"/>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Fußzeilenplatzhalter 4"/>
          <p:cNvSpPr>
            <a:spLocks noGrp="1"/>
          </p:cNvSpPr>
          <p:nvPr>
            <p:ph type="ftr" sz="quarter" idx="10"/>
          </p:nvPr>
        </p:nvSpPr>
        <p:spPr/>
        <p:txBody>
          <a:bodyPr rtlCol="0"/>
          <a:lstStyle>
            <a:lvl1pPr>
              <a:defRPr/>
            </a:lvl1pPr>
          </a:lstStyle>
          <a:p>
            <a:pPr rtl="0">
              <a:defRPr/>
            </a:pPr>
            <a:fld id="{D0CF2695-32FF-4BA0-9295-F90499BB0993}" type="slidenum">
              <a:rPr lang="en-US"/>
              <a:pPr rtl="0">
                <a:defRPr/>
              </a:pPr>
              <a:t>‹Nr.›</a:t>
            </a:fld>
            <a:endParaRPr lang="en-US" dirty="0"/>
          </a:p>
        </p:txBody>
      </p:sp>
    </p:spTree>
    <p:extLst>
      <p:ext uri="{BB962C8B-B14F-4D97-AF65-F5344CB8AC3E}">
        <p14:creationId xmlns:p14="http://schemas.microsoft.com/office/powerpoint/2010/main" val="42146087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Fußzeilenplatzhalter 4"/>
          <p:cNvSpPr>
            <a:spLocks noGrp="1"/>
          </p:cNvSpPr>
          <p:nvPr>
            <p:ph type="ftr" sz="quarter" idx="10"/>
          </p:nvPr>
        </p:nvSpPr>
        <p:spPr/>
        <p:txBody>
          <a:bodyPr/>
          <a:lstStyle>
            <a:lvl1pPr>
              <a:defRPr/>
            </a:lvl1pPr>
          </a:lstStyle>
          <a:p>
            <a:pPr>
              <a:defRPr/>
            </a:pPr>
            <a:fld id="{76E37D7E-3942-4CF5-872A-F30188A6BB74}" type="slidenum">
              <a:rPr lang="en-US"/>
              <a:pPr>
                <a:defRPr/>
              </a:pPr>
              <a:t>‹Nr.›</a:t>
            </a:fld>
            <a:endParaRPr lang="en-US" dirty="0"/>
          </a:p>
        </p:txBody>
      </p:sp>
    </p:spTree>
    <p:extLst>
      <p:ext uri="{BB962C8B-B14F-4D97-AF65-F5344CB8AC3E}">
        <p14:creationId xmlns:p14="http://schemas.microsoft.com/office/powerpoint/2010/main" val="40041116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048200E8-E9E2-401E-9608-54C8C812B278}" type="slidenum">
              <a:rPr lang="en-US"/>
              <a:pPr>
                <a:defRPr/>
              </a:pPr>
              <a:t>‹Nr.›</a:t>
            </a:fld>
            <a:endParaRPr lang="en-US" dirty="0"/>
          </a:p>
        </p:txBody>
      </p:sp>
    </p:spTree>
    <p:extLst>
      <p:ext uri="{BB962C8B-B14F-4D97-AF65-F5344CB8AC3E}">
        <p14:creationId xmlns:p14="http://schemas.microsoft.com/office/powerpoint/2010/main" val="1456450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F43F739A-6515-4E2C-AE12-7B6887F27C57}" type="slidenum">
              <a:rPr lang="en-US"/>
              <a:pPr>
                <a:defRPr/>
              </a:pPr>
              <a:t>‹Nr.›</a:t>
            </a:fld>
            <a:endParaRPr lang="en-US" dirty="0"/>
          </a:p>
        </p:txBody>
      </p:sp>
    </p:spTree>
    <p:extLst>
      <p:ext uri="{BB962C8B-B14F-4D97-AF65-F5344CB8AC3E}">
        <p14:creationId xmlns:p14="http://schemas.microsoft.com/office/powerpoint/2010/main" val="35994092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pPr>
              <a:defRPr/>
            </a:pPr>
            <a:fld id="{64156179-DF9C-402F-A61A-FA7A2548C9E3}" type="slidenum">
              <a:rPr lang="en-US"/>
              <a:pPr>
                <a:defRPr/>
              </a:pPr>
              <a:t>‹Nr.›</a:t>
            </a:fld>
            <a:endParaRPr lang="en-US" dirty="0"/>
          </a:p>
        </p:txBody>
      </p:sp>
    </p:spTree>
    <p:extLst>
      <p:ext uri="{BB962C8B-B14F-4D97-AF65-F5344CB8AC3E}">
        <p14:creationId xmlns:p14="http://schemas.microsoft.com/office/powerpoint/2010/main" val="25050170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4"/>
          <p:cNvSpPr>
            <a:spLocks noGrp="1"/>
          </p:cNvSpPr>
          <p:nvPr>
            <p:ph type="ftr" sz="quarter" idx="10"/>
          </p:nvPr>
        </p:nvSpPr>
        <p:spPr/>
        <p:txBody>
          <a:bodyPr/>
          <a:lstStyle>
            <a:lvl1pPr>
              <a:defRPr/>
            </a:lvl1pPr>
          </a:lstStyle>
          <a:p>
            <a:pPr>
              <a:defRPr/>
            </a:pPr>
            <a:fld id="{3F342FE5-9FA9-487F-84B7-6D785F353BA9}" type="slidenum">
              <a:rPr lang="en-US"/>
              <a:pPr>
                <a:defRPr/>
              </a:pPr>
              <a:t>‹Nr.›</a:t>
            </a:fld>
            <a:endParaRPr lang="en-US" dirty="0"/>
          </a:p>
        </p:txBody>
      </p:sp>
    </p:spTree>
    <p:extLst>
      <p:ext uri="{BB962C8B-B14F-4D97-AF65-F5344CB8AC3E}">
        <p14:creationId xmlns:p14="http://schemas.microsoft.com/office/powerpoint/2010/main" val="4197211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4"/>
          <p:cNvSpPr>
            <a:spLocks noGrp="1"/>
          </p:cNvSpPr>
          <p:nvPr>
            <p:ph type="ftr" sz="quarter" idx="10"/>
          </p:nvPr>
        </p:nvSpPr>
        <p:spPr/>
        <p:txBody>
          <a:bodyPr/>
          <a:lstStyle>
            <a:lvl1pPr>
              <a:defRPr/>
            </a:lvl1pPr>
          </a:lstStyle>
          <a:p>
            <a:pPr>
              <a:defRPr/>
            </a:pPr>
            <a:fld id="{98313484-7D2C-4D36-8B67-9268C51348DB}" type="slidenum">
              <a:rPr lang="en-US"/>
              <a:pPr>
                <a:defRPr/>
              </a:pPr>
              <a:t>‹Nr.›</a:t>
            </a:fld>
            <a:endParaRPr lang="en-US" dirty="0"/>
          </a:p>
        </p:txBody>
      </p:sp>
    </p:spTree>
    <p:extLst>
      <p:ext uri="{BB962C8B-B14F-4D97-AF65-F5344CB8AC3E}">
        <p14:creationId xmlns:p14="http://schemas.microsoft.com/office/powerpoint/2010/main" val="22476072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C744AB1A-B9D6-4CDE-B231-E09FD160715A}" type="slidenum">
              <a:rPr lang="en-US"/>
              <a:pPr>
                <a:defRPr/>
              </a:pPr>
              <a:t>‹Nr.›</a:t>
            </a:fld>
            <a:endParaRPr lang="en-US" dirty="0"/>
          </a:p>
        </p:txBody>
      </p:sp>
    </p:spTree>
    <p:extLst>
      <p:ext uri="{BB962C8B-B14F-4D97-AF65-F5344CB8AC3E}">
        <p14:creationId xmlns:p14="http://schemas.microsoft.com/office/powerpoint/2010/main" val="2838552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443AB6F4-2B3E-437B-81AB-0E51EE1BA8CB}" type="slidenum">
              <a:rPr lang="en-US"/>
              <a:pPr>
                <a:defRPr/>
              </a:pPr>
              <a:t>‹Nr.›</a:t>
            </a:fld>
            <a:endParaRPr lang="en-US" dirty="0"/>
          </a:p>
        </p:txBody>
      </p:sp>
    </p:spTree>
    <p:extLst>
      <p:ext uri="{BB962C8B-B14F-4D97-AF65-F5344CB8AC3E}">
        <p14:creationId xmlns:p14="http://schemas.microsoft.com/office/powerpoint/2010/main" val="10958163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94802E8B-E146-4BC2-9680-1F703C9F508A}" type="slidenum">
              <a:rPr lang="en-US"/>
              <a:pPr>
                <a:defRPr/>
              </a:pPr>
              <a:t>‹Nr.›</a:t>
            </a:fld>
            <a:endParaRPr lang="en-US" dirty="0"/>
          </a:p>
        </p:txBody>
      </p:sp>
    </p:spTree>
    <p:extLst>
      <p:ext uri="{BB962C8B-B14F-4D97-AF65-F5344CB8AC3E}">
        <p14:creationId xmlns:p14="http://schemas.microsoft.com/office/powerpoint/2010/main" val="409691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79DF46FD-0EF3-4342-92CF-B114D487F28F}" type="slidenum">
              <a:rPr lang="en-US"/>
              <a:pPr>
                <a:defRPr/>
              </a:pPr>
              <a:t>‹Nr.›</a:t>
            </a:fld>
            <a:endParaRPr lang="en-US" dirty="0"/>
          </a:p>
        </p:txBody>
      </p:sp>
    </p:spTree>
    <p:extLst>
      <p:ext uri="{BB962C8B-B14F-4D97-AF65-F5344CB8AC3E}">
        <p14:creationId xmlns:p14="http://schemas.microsoft.com/office/powerpoint/2010/main" val="1198801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D0CF2695-32FF-4BA0-9295-F90499BB0993}" type="slidenum">
              <a:rPr lang="en-US"/>
              <a:pPr>
                <a:defRPr/>
              </a:pPr>
              <a:t>‹Nr.›</a:t>
            </a:fld>
            <a:endParaRPr lang="en-US" dirty="0"/>
          </a:p>
        </p:txBody>
      </p:sp>
    </p:spTree>
    <p:extLst>
      <p:ext uri="{BB962C8B-B14F-4D97-AF65-F5344CB8AC3E}">
        <p14:creationId xmlns:p14="http://schemas.microsoft.com/office/powerpoint/2010/main" val="718381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6/6/2017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rtlCol="0"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rtl="0" eaLnBrk="1" hangingPunct="1">
              <a:defRPr/>
            </a:pPr>
            <a:endParaRPr lang="en-US" altLang="de-DE" sz="1800"/>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rtlCol="0"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rtl="0" eaLnBrk="1" hangingPunct="1">
              <a:defRPr/>
            </a:pPr>
            <a:endParaRPr lang="en-US" altLang="de-DE" sz="1800"/>
          </a:p>
        </p:txBody>
      </p:sp>
      <p:sp>
        <p:nvSpPr>
          <p:cNvPr id="8196"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bodyPr>
          <a:lstStyle/>
          <a:p>
            <a:pPr lvl="0" rtl="0"/>
            <a:r>
              <a:rPr lang="x-none"/>
              <a:t>Titelmasterformat durch Klicken bearbeiten</a:t>
            </a:r>
            <a:endParaRPr lang="en-US" altLang="de-DE"/>
          </a:p>
        </p:txBody>
      </p:sp>
      <p:sp>
        <p:nvSpPr>
          <p:cNvPr id="8197"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p>
            <a:pPr lvl="0" rtl="0"/>
            <a:r>
              <a:rPr lang="x-none"/>
              <a:t>Textmasterformate durch Klicken bearbeiten</a:t>
            </a:r>
          </a:p>
          <a:p>
            <a:pPr lvl="1" rtl="0"/>
            <a:r>
              <a:rPr lang="x-none"/>
              <a:t>Zweite Ebene</a:t>
            </a:r>
          </a:p>
          <a:p>
            <a:pPr lvl="2" rtl="0"/>
            <a:r>
              <a:rPr lang="x-none"/>
              <a:t>Dritte Ebene</a:t>
            </a:r>
          </a:p>
          <a:p>
            <a:pPr lvl="3" rtl="0"/>
            <a:r>
              <a:rPr lang="x-none"/>
              <a:t>Vierte Ebene</a:t>
            </a:r>
          </a:p>
          <a:p>
            <a:pPr lvl="4" rtl="0"/>
            <a:r>
              <a:rPr lang="x-non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rtlCol="0"/>
          <a:lstStyle>
            <a:lvl1pPr algn="l" fontAlgn="auto">
              <a:spcBef>
                <a:spcPts val="0"/>
              </a:spcBef>
              <a:spcAft>
                <a:spcPts val="0"/>
              </a:spcAft>
              <a:defRPr sz="1200">
                <a:solidFill>
                  <a:srgbClr val="FFFFFF"/>
                </a:solidFill>
                <a:latin typeface="+mn-lt"/>
                <a:ea typeface="Verdana" pitchFamily="34" charset="0"/>
                <a:cs typeface="Verdana" pitchFamily="34" charset="0"/>
              </a:defRPr>
            </a:lvl1pPr>
          </a:lstStyle>
          <a:p>
            <a:pPr rtl="0">
              <a:defRPr/>
            </a:pPr>
            <a:fld id="{D0761A8A-14D7-4B0D-843A-E5D983B69D15}" type="slidenum">
              <a:rPr lang="en-US"/>
              <a:pPr rtl="0">
                <a:defRPr/>
              </a:pPr>
              <a:t>‹Nr.›</a:t>
            </a:fld>
            <a:endParaRPr lang="en-US" dirty="0"/>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rtlCol="0" anchor="b">
            <a:normAutofit fontScale="25000" lnSpcReduction="20000"/>
          </a:bodyPr>
          <a:lstStyle/>
          <a:p>
            <a:pPr algn="ctr" rtl="0" fontAlgn="auto">
              <a:spcBef>
                <a:spcPts val="0"/>
              </a:spcBef>
              <a:spcAft>
                <a:spcPts val="0"/>
              </a:spcAft>
              <a:defRPr/>
            </a:pPr>
            <a:endParaRPr lang="en-US" sz="1800" kern="0" dirty="0">
              <a:solidFill>
                <a:sysClr val="window" lastClr="FFFFFF">
                  <a:lumMod val="95000"/>
                </a:sysClr>
              </a:solidFill>
              <a:latin typeface="Georgia"/>
              <a:ea typeface="+mj-ea"/>
              <a:cs typeface="+mj-cs"/>
            </a:endParaRPr>
          </a:p>
        </p:txBody>
      </p:sp>
      <p:sp>
        <p:nvSpPr>
          <p:cNvPr id="8200"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rtlCol="0"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rtl="0" eaLnBrk="1" hangingPunct="1">
              <a:defRPr/>
            </a:pPr>
            <a:endParaRPr lang="en-US" altLang="de-DE" sz="1800">
              <a:solidFill>
                <a:srgbClr val="000000"/>
              </a:solidFill>
              <a:latin typeface="Georgia" pitchFamily="18" charset="0"/>
            </a:endParaRPr>
          </a:p>
        </p:txBody>
      </p:sp>
      <p:sp>
        <p:nvSpPr>
          <p:cNvPr id="8201"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rtlCol="0" anchor="ctr"/>
          <a:lstStyle/>
          <a:p>
            <a:pPr rtl="0"/>
            <a:endParaRPr lang="de-DE"/>
          </a:p>
        </p:txBody>
      </p:sp>
      <p:sp>
        <p:nvSpPr>
          <p:cNvPr id="8202"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rtlCol="0" anchor="ctr"/>
          <a:lstStyle/>
          <a:p>
            <a:pPr rtl="0"/>
            <a:endParaRPr lang="de-DE"/>
          </a:p>
        </p:txBody>
      </p:sp>
      <p:sp>
        <p:nvSpPr>
          <p:cNvPr id="8203"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rtlCol="0" anchor="ctr"/>
          <a:lstStyle/>
          <a:p>
            <a:pPr rtl="0"/>
            <a:endParaRPr lang="de-DE"/>
          </a:p>
        </p:txBody>
      </p:sp>
    </p:spTree>
    <p:extLst>
      <p:ext uri="{BB962C8B-B14F-4D97-AF65-F5344CB8AC3E}">
        <p14:creationId xmlns:p14="http://schemas.microsoft.com/office/powerpoint/2010/main" val="35294922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a:p>
        </p:txBody>
      </p:sp>
      <p:sp>
        <p:nvSpPr>
          <p:cNvPr id="8196"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8197"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a:lstStyle>
            <a:lvl1pPr algn="l" fontAlgn="auto">
              <a:spcBef>
                <a:spcPts val="0"/>
              </a:spcBef>
              <a:spcAft>
                <a:spcPts val="0"/>
              </a:spcAft>
              <a:defRPr sz="1200">
                <a:solidFill>
                  <a:srgbClr val="FFFFFF"/>
                </a:solidFill>
                <a:latin typeface="+mn-lt"/>
                <a:ea typeface="Verdana" pitchFamily="34" charset="0"/>
                <a:cs typeface="Verdana" pitchFamily="34" charset="0"/>
              </a:defRPr>
            </a:lvl1pPr>
          </a:lstStyle>
          <a:p>
            <a:pPr>
              <a:defRPr/>
            </a:pPr>
            <a:fld id="{D0761A8A-14D7-4B0D-843A-E5D983B69D15}" type="slidenum">
              <a:rPr lang="en-US"/>
              <a:pPr>
                <a:defRPr/>
              </a:pPr>
              <a:t>‹Nr.›</a:t>
            </a:fld>
            <a:endParaRPr lang="en-US" dirty="0"/>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sz="1800" kern="0" dirty="0">
              <a:solidFill>
                <a:sysClr val="window" lastClr="FFFFFF">
                  <a:lumMod val="95000"/>
                </a:sysClr>
              </a:solidFill>
              <a:latin typeface="Georgia"/>
              <a:ea typeface="+mj-ea"/>
              <a:cs typeface="+mj-cs"/>
            </a:endParaRPr>
          </a:p>
        </p:txBody>
      </p:sp>
      <p:sp>
        <p:nvSpPr>
          <p:cNvPr id="8200"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a:solidFill>
                <a:srgbClr val="000000"/>
              </a:solidFill>
              <a:latin typeface="Georgia" pitchFamily="18" charset="0"/>
            </a:endParaRPr>
          </a:p>
        </p:txBody>
      </p:sp>
      <p:sp>
        <p:nvSpPr>
          <p:cNvPr id="8201"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2"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3"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extLst>
      <p:ext uri="{BB962C8B-B14F-4D97-AF65-F5344CB8AC3E}">
        <p14:creationId xmlns:p14="http://schemas.microsoft.com/office/powerpoint/2010/main" val="14975789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3.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9.xml"/><Relationship Id="rId5" Type="http://schemas.openxmlformats.org/officeDocument/2006/relationships/image" Target="../media/image3.jpeg"/><Relationship Id="rId4" Type="http://schemas.openxmlformats.org/officeDocument/2006/relationships/image" Target="../media/image46.pn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29.xml"/><Relationship Id="rId5" Type="http://schemas.openxmlformats.org/officeDocument/2006/relationships/image" Target="../media/image3.jpeg"/><Relationship Id="rId4" Type="http://schemas.openxmlformats.org/officeDocument/2006/relationships/image" Target="../media/image52.png"/></Relationships>
</file>

<file path=ppt/slides/_rels/slide6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Freeform 3"/>
          <p:cNvSpPr/>
          <p:nvPr/>
        </p:nvSpPr>
        <p:spPr>
          <a:xfrm>
            <a:off x="139" y="-1650"/>
            <a:ext cx="9144000" cy="6858000"/>
          </a:xfrm>
          <a:custGeom>
            <a:avLst/>
            <a:gdLst>
              <a:gd name="connsiteX0" fmla="*/ 0 w 9144000"/>
              <a:gd name="connsiteY0" fmla="*/ 0 h 6858000"/>
              <a:gd name="connsiteX1" fmla="*/ 0 w 9144000"/>
              <a:gd name="connsiteY1" fmla="*/ 6857999 h 6858000"/>
              <a:gd name="connsiteX2" fmla="*/ 9143999 w 9144000"/>
              <a:gd name="connsiteY2" fmla="*/ 6857999 h 6858000"/>
              <a:gd name="connsiteX3" fmla="*/ 9143999 w 9144000"/>
              <a:gd name="connsiteY3" fmla="*/ 0 h 6858000"/>
              <a:gd name="connsiteX4" fmla="*/ 0 w 91440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6858000">
                <a:moveTo>
                  <a:pt x="0" y="0"/>
                </a:moveTo>
                <a:lnTo>
                  <a:pt x="0" y="6857999"/>
                </a:lnTo>
                <a:lnTo>
                  <a:pt x="9143999" y="6857999"/>
                </a:lnTo>
                <a:lnTo>
                  <a:pt x="9143999"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8991727" y="1396"/>
            <a:ext cx="152400" cy="6854952"/>
          </a:xfrm>
          <a:custGeom>
            <a:avLst/>
            <a:gdLst>
              <a:gd name="connsiteX0" fmla="*/ 0 w 152400"/>
              <a:gd name="connsiteY0" fmla="*/ 0 h 6854952"/>
              <a:gd name="connsiteX1" fmla="*/ 0 w 152400"/>
              <a:gd name="connsiteY1" fmla="*/ 6854951 h 6854952"/>
              <a:gd name="connsiteX2" fmla="*/ 152400 w 152400"/>
              <a:gd name="connsiteY2" fmla="*/ 6854951 h 6854952"/>
              <a:gd name="connsiteX3" fmla="*/ 152400 w 152400"/>
              <a:gd name="connsiteY3" fmla="*/ 0 h 6854952"/>
              <a:gd name="connsiteX4" fmla="*/ 0 w 152400"/>
              <a:gd name="connsiteY4" fmla="*/ 0 h 685495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2400" h="6854952">
                <a:moveTo>
                  <a:pt x="0" y="0"/>
                </a:moveTo>
                <a:lnTo>
                  <a:pt x="0" y="6854951"/>
                </a:lnTo>
                <a:lnTo>
                  <a:pt x="152400" y="6854951"/>
                </a:lnTo>
                <a:lnTo>
                  <a:pt x="152400"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1650"/>
            <a:ext cx="152400" cy="6858000"/>
          </a:xfrm>
          <a:custGeom>
            <a:avLst/>
            <a:gdLst>
              <a:gd name="connsiteX0" fmla="*/ 0 w 152400"/>
              <a:gd name="connsiteY0" fmla="*/ 0 h 6858000"/>
              <a:gd name="connsiteX1" fmla="*/ 0 w 152400"/>
              <a:gd name="connsiteY1" fmla="*/ 6857999 h 6858000"/>
              <a:gd name="connsiteX2" fmla="*/ 152399 w 152400"/>
              <a:gd name="connsiteY2" fmla="*/ 6857999 h 6858000"/>
              <a:gd name="connsiteX3" fmla="*/ 152399 w 152400"/>
              <a:gd name="connsiteY3" fmla="*/ 0 h 6858000"/>
              <a:gd name="connsiteX4" fmla="*/ 0 w 1524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2400" h="6858000">
                <a:moveTo>
                  <a:pt x="0" y="0"/>
                </a:moveTo>
                <a:lnTo>
                  <a:pt x="0" y="6857999"/>
                </a:lnTo>
                <a:lnTo>
                  <a:pt x="152399" y="6857999"/>
                </a:lnTo>
                <a:lnTo>
                  <a:pt x="1523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39" y="-1650"/>
            <a:ext cx="9144000" cy="2514600"/>
          </a:xfrm>
          <a:custGeom>
            <a:avLst/>
            <a:gdLst>
              <a:gd name="connsiteX0" fmla="*/ 0 w 9144000"/>
              <a:gd name="connsiteY0" fmla="*/ 0 h 2514600"/>
              <a:gd name="connsiteX1" fmla="*/ 0 w 9144000"/>
              <a:gd name="connsiteY1" fmla="*/ 2514599 h 2514600"/>
              <a:gd name="connsiteX2" fmla="*/ 9143999 w 9144000"/>
              <a:gd name="connsiteY2" fmla="*/ 2514599 h 2514600"/>
              <a:gd name="connsiteX3" fmla="*/ 9143999 w 9144000"/>
              <a:gd name="connsiteY3" fmla="*/ 0 h 2514600"/>
              <a:gd name="connsiteX4" fmla="*/ 0 w 9144000"/>
              <a:gd name="connsiteY4" fmla="*/ 0 h 25146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2514600">
                <a:moveTo>
                  <a:pt x="0" y="0"/>
                </a:moveTo>
                <a:lnTo>
                  <a:pt x="0" y="2514599"/>
                </a:lnTo>
                <a:lnTo>
                  <a:pt x="9143999" y="2514599"/>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146443" y="6390004"/>
            <a:ext cx="8832342" cy="309372"/>
          </a:xfrm>
          <a:custGeom>
            <a:avLst/>
            <a:gdLst>
              <a:gd name="connsiteX0" fmla="*/ 0 w 8832342"/>
              <a:gd name="connsiteY0" fmla="*/ 0 h 309372"/>
              <a:gd name="connsiteX1" fmla="*/ 0 w 8832342"/>
              <a:gd name="connsiteY1" fmla="*/ 309372 h 309372"/>
              <a:gd name="connsiteX2" fmla="*/ 8832342 w 8832342"/>
              <a:gd name="connsiteY2" fmla="*/ 309372 h 309372"/>
              <a:gd name="connsiteX3" fmla="*/ 8832342 w 8832342"/>
              <a:gd name="connsiteY3" fmla="*/ 0 h 309372"/>
              <a:gd name="connsiteX4" fmla="*/ 0 w 8832342"/>
              <a:gd name="connsiteY4" fmla="*/ 0 h 30937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832342" h="309372">
                <a:moveTo>
                  <a:pt x="0" y="0"/>
                </a:moveTo>
                <a:lnTo>
                  <a:pt x="0" y="309372"/>
                </a:lnTo>
                <a:lnTo>
                  <a:pt x="8832342" y="309372"/>
                </a:lnTo>
                <a:lnTo>
                  <a:pt x="8832342"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149237" y="2411348"/>
            <a:ext cx="8845804" cy="24129"/>
          </a:xfrm>
          <a:custGeom>
            <a:avLst/>
            <a:gdLst>
              <a:gd name="connsiteX0" fmla="*/ 6350 w 8845804"/>
              <a:gd name="connsiteY0" fmla="*/ 6350 h 24129"/>
              <a:gd name="connsiteX1" fmla="*/ 8839453 w 8845804"/>
              <a:gd name="connsiteY1" fmla="*/ 6350 h 24129"/>
            </a:gdLst>
            <a:ahLst/>
            <a:cxnLst>
              <a:cxn ang="0">
                <a:pos x="connsiteX0" y="connsiteY0"/>
              </a:cxn>
              <a:cxn ang="1">
                <a:pos x="connsiteX1" y="connsiteY1"/>
              </a:cxn>
            </a:cxnLst>
            <a:rect l="l" t="t" r="r" b="b"/>
            <a:pathLst>
              <a:path w="8845804" h="24129">
                <a:moveTo>
                  <a:pt x="6350" y="6350"/>
                </a:moveTo>
                <a:lnTo>
                  <a:pt x="8839453" y="6350"/>
                </a:lnTo>
              </a:path>
            </a:pathLst>
          </a:custGeom>
          <a:ln w="12700">
            <a:solidFill>
              <a:srgbClr val="E1E1E1">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Freeform 3"/>
          <p:cNvSpPr/>
          <p:nvPr/>
        </p:nvSpPr>
        <p:spPr>
          <a:xfrm>
            <a:off x="4267339" y="2112898"/>
            <a:ext cx="609600" cy="609600"/>
          </a:xfrm>
          <a:custGeom>
            <a:avLst/>
            <a:gdLst>
              <a:gd name="connsiteX0" fmla="*/ 304800 w 609600"/>
              <a:gd name="connsiteY0" fmla="*/ 0 h 609600"/>
              <a:gd name="connsiteX1" fmla="*/ 0 w 609600"/>
              <a:gd name="connsiteY1" fmla="*/ 304800 h 609600"/>
              <a:gd name="connsiteX2" fmla="*/ 304800 w 609600"/>
              <a:gd name="connsiteY2" fmla="*/ 609600 h 609600"/>
              <a:gd name="connsiteX3" fmla="*/ 609600 w 609600"/>
              <a:gd name="connsiteY3" fmla="*/ 304800 h 609600"/>
              <a:gd name="connsiteX4" fmla="*/ 304800 w 609600"/>
              <a:gd name="connsiteY4" fmla="*/ 0 h 6096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09600" h="609600">
                <a:moveTo>
                  <a:pt x="304800" y="0"/>
                </a:moveTo>
                <a:cubicBezTo>
                  <a:pt x="136397" y="0"/>
                  <a:pt x="0" y="136398"/>
                  <a:pt x="0" y="304800"/>
                </a:cubicBezTo>
                <a:cubicBezTo>
                  <a:pt x="0" y="473201"/>
                  <a:pt x="136397" y="609600"/>
                  <a:pt x="304800" y="609600"/>
                </a:cubicBezTo>
                <a:cubicBezTo>
                  <a:pt x="473201" y="609600"/>
                  <a:pt x="609600" y="473201"/>
                  <a:pt x="609600" y="304800"/>
                </a:cubicBezTo>
                <a:cubicBezTo>
                  <a:pt x="609600" y="136398"/>
                  <a:pt x="473201" y="0"/>
                  <a:pt x="304800" y="0"/>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4362589" y="2208148"/>
            <a:ext cx="419100" cy="420623"/>
          </a:xfrm>
          <a:custGeom>
            <a:avLst/>
            <a:gdLst>
              <a:gd name="connsiteX0" fmla="*/ 209550 w 419100"/>
              <a:gd name="connsiteY0" fmla="*/ 0 h 420623"/>
              <a:gd name="connsiteX1" fmla="*/ 0 w 419100"/>
              <a:gd name="connsiteY1" fmla="*/ 210311 h 420623"/>
              <a:gd name="connsiteX2" fmla="*/ 209550 w 419100"/>
              <a:gd name="connsiteY2" fmla="*/ 420623 h 420623"/>
              <a:gd name="connsiteX3" fmla="*/ 419100 w 419100"/>
              <a:gd name="connsiteY3" fmla="*/ 210311 h 420623"/>
              <a:gd name="connsiteX4" fmla="*/ 209550 w 419100"/>
              <a:gd name="connsiteY4" fmla="*/ 0 h 42062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19100" h="420623">
                <a:moveTo>
                  <a:pt x="209550" y="0"/>
                </a:moveTo>
                <a:cubicBezTo>
                  <a:pt x="93725" y="0"/>
                  <a:pt x="0" y="94488"/>
                  <a:pt x="0" y="210311"/>
                </a:cubicBezTo>
                <a:cubicBezTo>
                  <a:pt x="0" y="326136"/>
                  <a:pt x="93725" y="420623"/>
                  <a:pt x="209550" y="420623"/>
                </a:cubicBezTo>
                <a:cubicBezTo>
                  <a:pt x="325373" y="420623"/>
                  <a:pt x="419100" y="326136"/>
                  <a:pt x="419100" y="210311"/>
                </a:cubicBezTo>
                <a:cubicBezTo>
                  <a:pt x="419100" y="94488"/>
                  <a:pt x="325373" y="0"/>
                  <a:pt x="209550" y="0"/>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3"/>
          <p:cNvPicPr>
            <a:picLocks noChangeAspect="1" noChangeArrowheads="1"/>
          </p:cNvPicPr>
          <p:nvPr/>
        </p:nvPicPr>
        <p:blipFill>
          <a:blip r:embed="rId3"/>
          <a:srcRect/>
          <a:stretch>
            <a:fillRect/>
          </a:stretch>
        </p:blipFill>
        <p:spPr bwMode="auto">
          <a:xfrm>
            <a:off x="4330700" y="2171700"/>
            <a:ext cx="482600" cy="495300"/>
          </a:xfrm>
          <a:prstGeom prst="rect">
            <a:avLst/>
          </a:prstGeom>
          <a:noFill/>
        </p:spPr>
      </p:pic>
      <p:sp>
        <p:nvSpPr>
          <p:cNvPr id="2" name="TextBox 1"/>
          <p:cNvSpPr txBox="1"/>
          <p:nvPr/>
        </p:nvSpPr>
        <p:spPr>
          <a:xfrm>
            <a:off x="89281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a:t>
            </a:r>
          </a:p>
        </p:txBody>
      </p:sp>
      <p:sp>
        <p:nvSpPr>
          <p:cNvPr id="14" name="TextBox 1"/>
          <p:cNvSpPr txBox="1"/>
          <p:nvPr/>
        </p:nvSpPr>
        <p:spPr>
          <a:xfrm>
            <a:off x="2350238" y="1524000"/>
            <a:ext cx="4443524" cy="2475037"/>
          </a:xfrm>
          <a:prstGeom prst="rect">
            <a:avLst/>
          </a:prstGeom>
          <a:noFill/>
        </p:spPr>
        <p:txBody>
          <a:bodyPr wrap="none" lIns="0" tIns="0" rIns="0" rtlCol="0">
            <a:spAutoFit/>
          </a:bodyPr>
          <a:lstStyle/>
          <a:p>
            <a:pPr algn="ctr">
              <a:lnSpc>
                <a:spcPts val="4300"/>
              </a:lnSpc>
              <a:tabLst>
                <a:tab pos="698500" algn="l"/>
                <a:tab pos="2120900" algn="l"/>
                <a:tab pos="2159000" algn="l"/>
              </a:tabLst>
            </a:pPr>
            <a:r>
              <a:rPr lang="ja-JP" altLang="en-US" sz="4000" dirty="0">
                <a:solidFill>
                  <a:srgbClr val="D16349"/>
                </a:solidFill>
                <a:latin typeface="MS PGothic" panose="020B0600070205080204" pitchFamily="34" charset="-128"/>
                <a:ea typeface="MS PGothic" panose="020B0600070205080204" pitchFamily="34" charset="-128"/>
              </a:rPr>
              <a:t>メタ認知トレーニング</a:t>
            </a:r>
            <a:endParaRPr lang="en-US" altLang="zh-CN" sz="4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ct val="150000"/>
              </a:lnSpc>
              <a:tabLst>
                <a:tab pos="698500" algn="l"/>
                <a:tab pos="2120900" algn="l"/>
                <a:tab pos="2159000" algn="l"/>
              </a:tabLst>
            </a:pPr>
            <a:r>
              <a:rPr lang="ja-JP" altLang="en-US" sz="2400" dirty="0">
                <a:solidFill>
                  <a:srgbClr val="646B86"/>
                </a:solidFill>
                <a:latin typeface="MS PGothic" panose="020B0600070205080204" pitchFamily="34" charset="-128"/>
                <a:ea typeface="MS PGothic" panose="020B0600070205080204" pitchFamily="34" charset="-128"/>
              </a:rPr>
              <a:t>ユニット </a:t>
            </a:r>
            <a:r>
              <a:rPr lang="en-US" altLang="ja-JP" sz="2400" dirty="0">
                <a:solidFill>
                  <a:srgbClr val="646B86"/>
                </a:solidFill>
                <a:latin typeface="MS PGothic" panose="020B0600070205080204" pitchFamily="34" charset="-128"/>
                <a:ea typeface="MS PGothic" panose="020B0600070205080204" pitchFamily="34" charset="-128"/>
              </a:rPr>
              <a:t>5</a:t>
            </a:r>
          </a:p>
          <a:p>
            <a:pPr algn="ctr">
              <a:lnSpc>
                <a:spcPct val="150000"/>
              </a:lnSpc>
            </a:pPr>
            <a:r>
              <a:rPr lang="ja-JP" altLang="en-US" sz="2400" dirty="0">
                <a:solidFill>
                  <a:srgbClr val="646B86"/>
                </a:solidFill>
                <a:latin typeface="MS PGothic" panose="020B0600070205080204" pitchFamily="34" charset="-128"/>
                <a:ea typeface="MS PGothic" panose="020B0600070205080204" pitchFamily="34" charset="-128"/>
              </a:rPr>
              <a:t>正しい結論をくだす</a:t>
            </a:r>
            <a:endParaRPr lang="en-US" altLang="zh-CN" sz="2400" dirty="0">
              <a:solidFill>
                <a:srgbClr val="646B86"/>
              </a:solidFill>
              <a:latin typeface="MS PGothic" panose="020B0600070205080204" pitchFamily="34" charset="-128"/>
              <a:ea typeface="MS PGothic" panose="020B0600070205080204" pitchFamily="34" charset="-128"/>
            </a:endParaRPr>
          </a:p>
        </p:txBody>
      </p:sp>
    </p:spTree>
    <p:extLst>
      <p:ext uri="{BB962C8B-B14F-4D97-AF65-F5344CB8AC3E}">
        <p14:creationId xmlns:p14="http://schemas.microsoft.com/office/powerpoint/2010/main" val="30918938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.2</a:t>
            </a:r>
          </a:p>
        </p:txBody>
      </p:sp>
      <p:sp>
        <p:nvSpPr>
          <p:cNvPr id="14"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結論への飛躍</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6" name="TextBox 1"/>
          <p:cNvSpPr txBox="1"/>
          <p:nvPr/>
        </p:nvSpPr>
        <p:spPr>
          <a:xfrm>
            <a:off x="927100" y="1906426"/>
            <a:ext cx="7842365" cy="1533753"/>
          </a:xfrm>
          <a:prstGeom prst="rect">
            <a:avLst/>
          </a:prstGeom>
          <a:noFill/>
        </p:spPr>
        <p:txBody>
          <a:bodyPr wrap="square" lIns="0" tIns="0" rIns="0" rtlCol="0">
            <a:spAutoFit/>
          </a:bodyPr>
          <a:lstStyle/>
          <a:p>
            <a:pPr marL="342900" indent="-342900">
              <a:lnSpc>
                <a:spcPts val="2100"/>
              </a:lnSpc>
              <a:buClr>
                <a:srgbClr val="8CADAE"/>
              </a:buClr>
              <a:buFont typeface="Courier New" panose="02070309020205020404" pitchFamily="49" charset="0"/>
              <a:buChar char="o"/>
              <a:tabLst/>
            </a:pPr>
            <a:r>
              <a:rPr lang="ja-JP" altLang="en-US" sz="18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理由／有利な点</a:t>
            </a:r>
            <a:r>
              <a:rPr lang="ja-JP" altLang="en-US" dirty="0" smtClean="0">
                <a:solidFill>
                  <a:srgbClr val="000000"/>
                </a:solidFill>
                <a:latin typeface="ＭＳ Ｐゴシック" panose="020B0600070205080204" pitchFamily="50" charset="-128"/>
                <a:ea typeface="ＭＳ Ｐゴシック" panose="020B0600070205080204" pitchFamily="50" charset="-128"/>
                <a:cs typeface="Times New Roman" pitchFamily="18" charset="0"/>
              </a:rPr>
              <a:t>：</a:t>
            </a:r>
            <a:r>
              <a:rPr lang="de-DE" altLang="ja-JP" dirty="0" smtClean="0">
                <a:solidFill>
                  <a:srgbClr val="000000"/>
                </a:solidFill>
                <a:latin typeface="ＭＳ Ｐゴシック" panose="020B0600070205080204" pitchFamily="50" charset="-128"/>
                <a:ea typeface="ＭＳ Ｐゴシック" panose="020B0600070205080204" pitchFamily="50" charset="-128"/>
                <a:cs typeface="Times New Roman" pitchFamily="18" charset="0"/>
              </a:rPr>
              <a:t>???</a:t>
            </a:r>
            <a:r>
              <a:rPr lang="ja-JP" altLang="en-US" dirty="0" smtClean="0">
                <a:solidFill>
                  <a:schemeClr val="bg1"/>
                </a:solidFill>
                <a:latin typeface="ＭＳ Ｐゴシック" panose="020B0600070205080204" pitchFamily="50" charset="-128"/>
                <a:ea typeface="ＭＳ Ｐゴシック" panose="020B0600070205080204" pitchFamily="50" charset="-128"/>
                <a:cs typeface="Times New Roman" pitchFamily="18" charset="0"/>
              </a:rPr>
              <a:t>時間の節約、以前からもっている知識の強化、</a:t>
            </a:r>
            <a:r>
              <a:rPr lang="ja-JP" altLang="en-US" sz="1800" dirty="0" smtClean="0">
                <a:solidFill>
                  <a:schemeClr val="bg1"/>
                </a:solidFill>
                <a:latin typeface="ＭＳ Ｐゴシック" panose="020B0600070205080204" pitchFamily="50" charset="-128"/>
                <a:ea typeface="ＭＳ Ｐゴシック" panose="020B0600070205080204" pitchFamily="50" charset="-128"/>
                <a:cs typeface="Times New Roman" pitchFamily="18" charset="0"/>
              </a:rPr>
              <a:t>決断が早く有能だと他の人からみられる</a:t>
            </a:r>
            <a:endParaRPr lang="en-US" altLang="ja-JP" sz="1800" dirty="0" smtClean="0">
              <a:solidFill>
                <a:schemeClr val="bg1"/>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2100"/>
              </a:lnSpc>
              <a:buClr>
                <a:srgbClr val="8CADAE"/>
              </a:buClr>
              <a:tabLst/>
            </a:pPr>
            <a:r>
              <a:rPr lang="ja-JP" altLang="en-US" dirty="0" smtClean="0">
                <a:solidFill>
                  <a:schemeClr val="bg1"/>
                </a:solidFill>
                <a:latin typeface="ＭＳ Ｐゴシック" panose="020B0600070205080204" pitchFamily="50" charset="-128"/>
                <a:ea typeface="ＭＳ Ｐゴシック" panose="020B0600070205080204" pitchFamily="50" charset="-128"/>
                <a:cs typeface="Times New Roman" pitchFamily="18" charset="0"/>
              </a:rPr>
              <a:t>　　　（ことわざにも「案ずるより生むがやすし」とあります）</a:t>
            </a:r>
            <a:endParaRPr lang="en-US" altLang="zh-CN" sz="1800" dirty="0" smtClean="0">
              <a:solidFill>
                <a:schemeClr val="bg1"/>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smtClean="0">
              <a:latin typeface="ＭＳ Ｐゴシック" panose="020B0600070205080204" pitchFamily="50" charset="-128"/>
              <a:ea typeface="ＭＳ Ｐゴシック" panose="020B0600070205080204" pitchFamily="50" charset="-128"/>
            </a:endParaRPr>
          </a:p>
          <a:p>
            <a:pPr marL="342900" indent="-342900">
              <a:lnSpc>
                <a:spcPts val="1000"/>
              </a:lnSpc>
              <a:buClr>
                <a:srgbClr val="8CADAE"/>
              </a:buClr>
              <a:buFont typeface="Courier New" panose="02070309020205020404" pitchFamily="49" charset="0"/>
              <a:buChar char="o"/>
            </a:pPr>
            <a:endParaRPr lang="en-US" altLang="zh-CN" dirty="0" smtClean="0">
              <a:latin typeface="ＭＳ Ｐゴシック" panose="020B0600070205080204" pitchFamily="50" charset="-128"/>
              <a:ea typeface="ＭＳ Ｐゴシック" panose="020B0600070205080204" pitchFamily="50" charset="-128"/>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300"/>
              </a:lnSpc>
              <a:buClr>
                <a:srgbClr val="8CADAE"/>
              </a:buClr>
              <a:buFont typeface="Courier New" panose="02070309020205020404" pitchFamily="49" charset="0"/>
              <a:buChar char="o"/>
              <a:tabLst/>
            </a:pPr>
            <a:r>
              <a:rPr lang="ja-JP" altLang="en-US" sz="18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不利な点</a:t>
            </a:r>
            <a:r>
              <a:rPr lang="ja-JP" altLang="en-US" sz="1800" b="1" dirty="0" smtClean="0">
                <a:solidFill>
                  <a:srgbClr val="000000"/>
                </a:solidFill>
                <a:latin typeface="ＭＳ Ｐゴシック" panose="020B0600070205080204" pitchFamily="50" charset="-128"/>
                <a:ea typeface="ＭＳ Ｐゴシック" panose="020B0600070205080204" pitchFamily="50" charset="-128"/>
                <a:cs typeface="Times New Roman" pitchFamily="18" charset="0"/>
              </a:rPr>
              <a:t>：</a:t>
            </a:r>
            <a:r>
              <a:rPr lang="de-DE" altLang="ja-JP" sz="1800" dirty="0" smtClean="0">
                <a:solidFill>
                  <a:srgbClr val="000000"/>
                </a:solidFill>
                <a:latin typeface="ＭＳ Ｐゴシック" panose="020B0600070205080204" pitchFamily="50" charset="-128"/>
                <a:ea typeface="ＭＳ Ｐゴシック" panose="020B0600070205080204" pitchFamily="50" charset="-128"/>
                <a:cs typeface="Times New Roman" pitchFamily="18" charset="0"/>
              </a:rPr>
              <a:t>???</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7" name="TextBox 1"/>
          <p:cNvSpPr txBox="1"/>
          <p:nvPr/>
        </p:nvSpPr>
        <p:spPr>
          <a:xfrm>
            <a:off x="501176" y="1276981"/>
            <a:ext cx="8268289" cy="315471"/>
          </a:xfrm>
          <a:prstGeom prst="rect">
            <a:avLst/>
          </a:prstGeom>
          <a:noFill/>
        </p:spPr>
        <p:txBody>
          <a:bodyPr wrap="none" lIns="0" tIns="0" rIns="0" rtlCol="0">
            <a:spAutoFit/>
          </a:bodyPr>
          <a:lstStyle/>
          <a:p>
            <a:pPr>
              <a:lnSpc>
                <a:spcPts val="2100"/>
              </a:lnSpc>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私たちは、「全ての真相」を知らないままに、結論をくだしてしまうことがよくあります。</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TextBox 1"/>
          <p:cNvSpPr txBox="1"/>
          <p:nvPr/>
        </p:nvSpPr>
        <p:spPr>
          <a:xfrm>
            <a:off x="927100" y="1906426"/>
            <a:ext cx="7842365" cy="1533753"/>
          </a:xfrm>
          <a:prstGeom prst="rect">
            <a:avLst/>
          </a:prstGeom>
          <a:noFill/>
        </p:spPr>
        <p:txBody>
          <a:bodyPr wrap="square" lIns="0" tIns="0" rIns="0" rtlCol="0">
            <a:spAutoFit/>
          </a:bodyPr>
          <a:lstStyle/>
          <a:p>
            <a:pPr marL="342900" indent="-342900">
              <a:lnSpc>
                <a:spcPts val="2100"/>
              </a:lnSpc>
              <a:buClr>
                <a:srgbClr val="8CADAE"/>
              </a:buClr>
              <a:buFont typeface="Courier New" panose="02070309020205020404" pitchFamily="49" charset="0"/>
              <a:buChar char="o"/>
              <a:tabLst/>
            </a:pPr>
            <a:r>
              <a:rPr lang="ja-JP" altLang="en-US" sz="18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理由／有利な点</a:t>
            </a: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：時間の節約、以前からもっている知識の強化、</a:t>
            </a:r>
            <a:r>
              <a:rPr lang="ja-JP" altLang="en-US" sz="1800" dirty="0">
                <a:latin typeface="ＭＳ Ｐゴシック" panose="020B0600070205080204" pitchFamily="50" charset="-128"/>
                <a:ea typeface="ＭＳ Ｐゴシック" panose="020B0600070205080204" pitchFamily="50" charset="-128"/>
                <a:cs typeface="Times New Roman" pitchFamily="18" charset="0"/>
              </a:rPr>
              <a:t>決断が早く有能だと他の人からみられる</a:t>
            </a:r>
            <a:endParaRPr lang="en-US" altLang="ja-JP" sz="1800" dirty="0">
              <a:latin typeface="ＭＳ Ｐゴシック" panose="020B0600070205080204" pitchFamily="50" charset="-128"/>
              <a:ea typeface="ＭＳ Ｐゴシック" panose="020B0600070205080204" pitchFamily="50" charset="-128"/>
              <a:cs typeface="Times New Roman" pitchFamily="18" charset="0"/>
            </a:endParaRPr>
          </a:p>
          <a:p>
            <a:pPr>
              <a:lnSpc>
                <a:spcPts val="2100"/>
              </a:lnSpc>
              <a:buClr>
                <a:srgbClr val="8CADAE"/>
              </a:buClr>
              <a:tabLst/>
            </a:pPr>
            <a:r>
              <a:rPr lang="ja-JP" altLang="en-US" dirty="0">
                <a:latin typeface="ＭＳ Ｐゴシック" panose="020B0600070205080204" pitchFamily="50" charset="-128"/>
                <a:ea typeface="ＭＳ Ｐゴシック" panose="020B0600070205080204" pitchFamily="50" charset="-128"/>
                <a:cs typeface="Times New Roman" pitchFamily="18" charset="0"/>
              </a:rPr>
              <a:t>　　　（ことわざにも「案ずるより生むがやすし」とあります）</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300"/>
              </a:lnSpc>
              <a:buClr>
                <a:srgbClr val="8CADAE"/>
              </a:buClr>
              <a:buFont typeface="Courier New" panose="02070309020205020404" pitchFamily="49" charset="0"/>
              <a:buChar char="o"/>
              <a:tabLst/>
            </a:pPr>
            <a:r>
              <a:rPr lang="ja-JP" altLang="en-US" sz="18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不利な点</a:t>
            </a: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：間違った結論をくだしてしまう危険</a:t>
            </a: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2" name="TextBox 1"/>
          <p:cNvSpPr txBox="1"/>
          <p:nvPr/>
        </p:nvSpPr>
        <p:spPr>
          <a:xfrm>
            <a:off x="89281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3</a:t>
            </a:r>
          </a:p>
        </p:txBody>
      </p:sp>
      <p:sp>
        <p:nvSpPr>
          <p:cNvPr id="17" name="TextBox 1"/>
          <p:cNvSpPr txBox="1"/>
          <p:nvPr/>
        </p:nvSpPr>
        <p:spPr>
          <a:xfrm>
            <a:off x="501176" y="1276981"/>
            <a:ext cx="8268289" cy="315471"/>
          </a:xfrm>
          <a:prstGeom prst="rect">
            <a:avLst/>
          </a:prstGeom>
          <a:noFill/>
        </p:spPr>
        <p:txBody>
          <a:bodyPr wrap="none" lIns="0" tIns="0" rIns="0" rtlCol="0">
            <a:spAutoFit/>
          </a:bodyPr>
          <a:lstStyle/>
          <a:p>
            <a:pPr>
              <a:lnSpc>
                <a:spcPts val="2100"/>
              </a:lnSpc>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私たちは、「全ての真相」を知らないままに、結論をくだしてしまうことがよくあります。</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8" name="TextBox 1"/>
          <p:cNvSpPr txBox="1"/>
          <p:nvPr/>
        </p:nvSpPr>
        <p:spPr>
          <a:xfrm>
            <a:off x="492863" y="4270598"/>
            <a:ext cx="5355633" cy="315471"/>
          </a:xfrm>
          <a:prstGeom prst="rect">
            <a:avLst/>
          </a:prstGeom>
          <a:noFill/>
        </p:spPr>
        <p:txBody>
          <a:bodyPr wrap="none" lIns="0" tIns="0" rIns="0" rtlCol="0">
            <a:spAutoFit/>
          </a:bodyPr>
          <a:lstStyle/>
          <a:p>
            <a:pPr>
              <a:lnSpc>
                <a:spcPts val="2100"/>
              </a:lnSpc>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次の２つの間にちょうど良い答えが見つかるはずです。</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20" name="TextBox 1"/>
          <p:cNvSpPr txBox="1"/>
          <p:nvPr/>
        </p:nvSpPr>
        <p:spPr>
          <a:xfrm>
            <a:off x="1834619" y="4958125"/>
            <a:ext cx="2975173" cy="1174681"/>
          </a:xfrm>
          <a:prstGeom prst="rect">
            <a:avLst/>
          </a:prstGeom>
          <a:noFill/>
        </p:spPr>
        <p:txBody>
          <a:bodyPr wrap="none" lIns="0" tIns="0" rIns="0" rtlCol="0">
            <a:spAutoFit/>
          </a:bodyPr>
          <a:lstStyle/>
          <a:p>
            <a:pPr marL="285750" indent="-285750">
              <a:lnSpc>
                <a:spcPts val="2100"/>
              </a:lnSpc>
              <a:buClr>
                <a:srgbClr val="8CADAE"/>
              </a:buClr>
              <a:buFont typeface="Courier New" panose="02070309020205020404" pitchFamily="49" charset="0"/>
              <a:buChar char="o"/>
              <a:tabLst>
                <a:tab pos="25400" algn="l"/>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急いで決断する</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285750" indent="-285750">
              <a:lnSpc>
                <a:spcPts val="1000"/>
              </a:lnSpc>
              <a:buClr>
                <a:srgbClr val="8CADAE"/>
              </a:buClr>
              <a:buFont typeface="Wingdings" panose="05000000000000000000" pitchFamily="2" charset="2"/>
              <a:buChar char="l"/>
            </a:pPr>
            <a:endParaRPr lang="en-US" altLang="zh-CN" dirty="0">
              <a:latin typeface="ＭＳ Ｐゴシック" panose="020B0600070205080204" pitchFamily="50" charset="-128"/>
              <a:ea typeface="ＭＳ Ｐゴシック" panose="020B0600070205080204" pitchFamily="50" charset="-128"/>
            </a:endParaRPr>
          </a:p>
          <a:p>
            <a:pPr marL="285750" indent="-285750">
              <a:lnSpc>
                <a:spcPts val="1000"/>
              </a:lnSpc>
              <a:buClr>
                <a:srgbClr val="8CADAE"/>
              </a:buClr>
              <a:buFont typeface="Wingdings" panose="05000000000000000000" pitchFamily="2" charset="2"/>
              <a:buChar char="l"/>
            </a:pPr>
            <a:endParaRPr lang="en-US" altLang="zh-CN" dirty="0">
              <a:latin typeface="ＭＳ Ｐゴシック" panose="020B0600070205080204" pitchFamily="50" charset="-128"/>
              <a:ea typeface="ＭＳ Ｐゴシック" panose="020B0600070205080204" pitchFamily="50" charset="-128"/>
            </a:endParaRPr>
          </a:p>
          <a:p>
            <a:pPr>
              <a:lnSpc>
                <a:spcPts val="1000"/>
              </a:lnSpc>
              <a:buClr>
                <a:srgbClr val="8CADAE"/>
              </a:buClr>
            </a:pPr>
            <a:r>
              <a:rPr lang="ja-JP" altLang="en-US" dirty="0">
                <a:latin typeface="ＭＳ Ｐゴシック" panose="020B0600070205080204" pitchFamily="50" charset="-128"/>
                <a:ea typeface="ＭＳ Ｐゴシック" panose="020B0600070205080204" pitchFamily="50" charset="-128"/>
              </a:rPr>
              <a:t>　　　と</a:t>
            </a:r>
            <a:endParaRPr lang="en-US" altLang="zh-CN" dirty="0">
              <a:latin typeface="ＭＳ Ｐゴシック" panose="020B0600070205080204" pitchFamily="50" charset="-128"/>
              <a:ea typeface="ＭＳ Ｐゴシック" panose="020B0600070205080204" pitchFamily="50" charset="-128"/>
            </a:endParaRPr>
          </a:p>
          <a:p>
            <a:pPr marL="285750" indent="-285750">
              <a:lnSpc>
                <a:spcPts val="1000"/>
              </a:lnSpc>
              <a:buClr>
                <a:srgbClr val="8CADAE"/>
              </a:buClr>
              <a:buFont typeface="Wingdings" panose="05000000000000000000" pitchFamily="2" charset="2"/>
              <a:buChar char="l"/>
            </a:pPr>
            <a:endParaRPr lang="en-US" altLang="zh-CN" dirty="0">
              <a:latin typeface="ＭＳ Ｐゴシック" panose="020B0600070205080204" pitchFamily="50" charset="-128"/>
              <a:ea typeface="ＭＳ Ｐゴシック" panose="020B0600070205080204" pitchFamily="50" charset="-128"/>
            </a:endParaRPr>
          </a:p>
          <a:p>
            <a:pPr marL="285750" indent="-285750">
              <a:lnSpc>
                <a:spcPts val="2700"/>
              </a:lnSpc>
              <a:buClr>
                <a:srgbClr val="8CADAE"/>
              </a:buClr>
              <a:buFont typeface="Courier New" panose="02070309020205020404" pitchFamily="49" charset="0"/>
              <a:buChar char="o"/>
              <a:tabLst>
                <a:tab pos="25400" algn="l"/>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細かいことにこだわりすぎる</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2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6"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結論への飛躍</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89281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4</a:t>
            </a:r>
          </a:p>
        </p:txBody>
      </p:sp>
      <p:sp>
        <p:nvSpPr>
          <p:cNvPr id="10" name="TextBox 1"/>
          <p:cNvSpPr txBox="1"/>
          <p:nvPr/>
        </p:nvSpPr>
        <p:spPr>
          <a:xfrm>
            <a:off x="685800" y="1717033"/>
            <a:ext cx="6529031" cy="1944122"/>
          </a:xfrm>
          <a:prstGeom prst="rect">
            <a:avLst/>
          </a:prstGeom>
          <a:noFill/>
        </p:spPr>
        <p:txBody>
          <a:bodyPr wrap="none" lIns="0" tIns="0" rIns="0" rtlCol="0">
            <a:spAutoFit/>
          </a:bodyPr>
          <a:lstStyle/>
          <a:p>
            <a:pPr>
              <a:lnSpc>
                <a:spcPts val="2400"/>
              </a:lnSpc>
              <a:tabLst>
                <a:tab pos="21463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こころの調子が悪い人（全員ではありません）は、情報が少ないのに</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900"/>
              </a:lnSpc>
              <a:tabLst>
                <a:tab pos="21463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急いで結論をくだしがちです。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700"/>
              </a:lnSpc>
              <a:tabLst>
                <a:tab pos="21463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こうした態度は間違いを生みやすいものです。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900"/>
              </a:lnSpc>
              <a:tabLst>
                <a:tab pos="21463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だから、特に重要な問題の場合は、全ての利用可能な情報を</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900"/>
              </a:lnSpc>
              <a:tabLst>
                <a:tab pos="21463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検討することが大切です。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2"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4"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ts val="2400"/>
              </a:lnSpc>
              <a:tabLst>
                <a:tab pos="21463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なぜ、こんなことになるのでしょう？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marL="609600" indent="-6096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609600" marR="0" lvl="0" indent="-609600" algn="l" defTabSz="914400" rtl="0" eaLnBrk="1" fontAlgn="base" latinLnBrk="0" hangingPunct="1">
              <a:lnSpc>
                <a:spcPct val="100000"/>
              </a:lnSpc>
              <a:spcBef>
                <a:spcPct val="20000"/>
              </a:spcBef>
              <a:spcAft>
                <a:spcPct val="0"/>
              </a:spcAft>
              <a:buClrTx/>
              <a:buSzTx/>
              <a:buFontTx/>
              <a:buChar char="•"/>
              <a:tabLst/>
              <a:defRPr/>
            </a:pPr>
            <a:endParaRPr kumimoji="0" lang="en-GB" altLang="de-DE" sz="20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graphicFrame>
        <p:nvGraphicFramePr>
          <p:cNvPr id="91198" name="Group 62"/>
          <p:cNvGraphicFramePr>
            <a:graphicFrameLocks noGrp="1"/>
          </p:cNvGraphicFramePr>
          <p:nvPr>
            <p:ph idx="4294967295"/>
            <p:extLst>
              <p:ext uri="{D42A27DB-BD31-4B8C-83A1-F6EECF244321}">
                <p14:modId xmlns:p14="http://schemas.microsoft.com/office/powerpoint/2010/main" val="1326889904"/>
              </p:ext>
            </p:extLst>
          </p:nvPr>
        </p:nvGraphicFramePr>
        <p:xfrm>
          <a:off x="66675" y="1235446"/>
          <a:ext cx="9010650" cy="3565546"/>
        </p:xfrm>
        <a:graphic>
          <a:graphicData uri="http://schemas.openxmlformats.org/drawingml/2006/table">
            <a:tbl>
              <a:tblPr/>
              <a:tblGrid>
                <a:gridCol w="2693988">
                  <a:extLst>
                    <a:ext uri="{9D8B030D-6E8A-4147-A177-3AD203B41FA5}">
                      <a16:colId xmlns:a16="http://schemas.microsoft.com/office/drawing/2014/main" xmlns="" val="20000"/>
                    </a:ext>
                  </a:extLst>
                </a:gridCol>
                <a:gridCol w="2774950">
                  <a:extLst>
                    <a:ext uri="{9D8B030D-6E8A-4147-A177-3AD203B41FA5}">
                      <a16:colId xmlns:a16="http://schemas.microsoft.com/office/drawing/2014/main" xmlns="" val="20001"/>
                    </a:ext>
                  </a:extLst>
                </a:gridCol>
                <a:gridCol w="3541712">
                  <a:extLst>
                    <a:ext uri="{9D8B030D-6E8A-4147-A177-3AD203B41FA5}">
                      <a16:colId xmlns:a16="http://schemas.microsoft.com/office/drawing/2014/main" xmlns="" val="20002"/>
                    </a:ext>
                  </a:extLst>
                </a:gridCol>
              </a:tblGrid>
              <a:tr h="639890">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lang="x-none" sz="1800" b="1"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出来事</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algn="l"/>
                      <a:r>
                        <a:rPr lang="ja-JP" altLang="en-US" sz="1800" b="1" dirty="0">
                          <a:latin typeface="ＭＳ Ｐゴシック" panose="020B0600070205080204" pitchFamily="50" charset="-128"/>
                          <a:ea typeface="ＭＳ Ｐゴシック" panose="020B0600070205080204" pitchFamily="50" charset="-128"/>
                        </a:rPr>
                        <a:t>こころの調子が悪いときの考え</a:t>
                      </a:r>
                      <a:endParaRPr lang="zh-CN" altLang="en-US" sz="18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lang="ja-JP" altLang="en-US" sz="1800" b="1"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別の考え</a:t>
                      </a:r>
                      <a:endParaRPr lang="x-none" sz="1800" b="1"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914199">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Pct val="85000"/>
                        <a:buFont typeface="Times New Roman" pitchFamily="18" charset="0"/>
                        <a:buNone/>
                        <a:tabLst/>
                      </a:pPr>
                      <a:r>
                        <a:rPr lang="x-none"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胃痛、頭痛</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Pct val="85000"/>
                        <a:buFont typeface="Times New Roman" pitchFamily="18" charset="0"/>
                        <a:buNone/>
                        <a:tabLst/>
                      </a:pPr>
                      <a:r>
                        <a:rPr lang="x-none"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毒を盛られた</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lang="x-none"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何か変なものを食べた、</a:t>
                      </a:r>
                      <a:r>
                        <a:rPr lang="ja-JP" altLang="en-US"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ウイルス性胃腸炎の</a:t>
                      </a:r>
                      <a:r>
                        <a:rPr lang="x-none"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初期症状</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011435">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Pct val="85000"/>
                        <a:buFont typeface="Times New Roman" pitchFamily="18" charset="0"/>
                        <a:buNone/>
                        <a:tabLst/>
                      </a:pPr>
                      <a:r>
                        <a:rPr lang="x-none"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郵便受けにオンライン薬局の</a:t>
                      </a:r>
                      <a:r>
                        <a:rPr lang="ja-JP" altLang="en-US"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チラシ</a:t>
                      </a:r>
                      <a:r>
                        <a:rPr lang="x-none"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が入っている。</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lang="x-none"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製薬業界が郵便やインターネットを介して人々の健康を害してい</a:t>
                      </a:r>
                      <a:r>
                        <a:rPr lang="ja-JP" altLang="en-US"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る</a:t>
                      </a:r>
                      <a:r>
                        <a:rPr lang="x-none"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a:t>
                      </a:r>
                      <a:r>
                        <a:rPr lang="ja-JP" altLang="en-US"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あるいは</a:t>
                      </a:r>
                      <a:r>
                        <a:rPr lang="x-none"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自分を含む患者のデータが</a:t>
                      </a:r>
                      <a:r>
                        <a:rPr lang="ja-JP" altLang="en-US"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製薬</a:t>
                      </a:r>
                      <a:r>
                        <a:rPr lang="x-none"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会社に売られ</a:t>
                      </a:r>
                      <a:r>
                        <a:rPr lang="ja-JP" altLang="en-US"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ている</a:t>
                      </a:r>
                      <a:r>
                        <a:rPr lang="x-none"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という証拠。</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lang="ja-JP" altLang="en-US"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チラシ</a:t>
                      </a:r>
                      <a:r>
                        <a:rPr lang="x-none"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は、近隣の全ての家の郵便受けに配布された。オンライン配達では、</a:t>
                      </a:r>
                      <a:r>
                        <a:rPr lang="ja-JP" altLang="en-US"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多くの</a:t>
                      </a:r>
                      <a:r>
                        <a:rPr lang="x-none"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製品</a:t>
                      </a:r>
                      <a:r>
                        <a:rPr lang="ja-JP" altLang="en-US"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について強く宣伝を行っている</a:t>
                      </a:r>
                      <a:r>
                        <a:rPr lang="x-none"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 </a:t>
                      </a:r>
                      <a:endParaRPr kumimoji="0" lang="en-GB" altLang="de-DE" sz="1800" b="0" i="0" u="none" strike="noStrike" cap="none" normalizeH="0" baseline="0" noProof="0" dirty="0">
                        <a:ln>
                          <a:noFill/>
                        </a:ln>
                        <a:solidFill>
                          <a:schemeClr val="tx1"/>
                        </a:solidFill>
                        <a:effectLst/>
                        <a:latin typeface="ＭＳ Ｐゴシック" panose="020B0600070205080204" pitchFamily="50" charset="-128"/>
                        <a:ea typeface="ＭＳ Ｐゴシック" panose="020B0600070205080204" pitchFamily="50" charset="-128"/>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bl>
          </a:graphicData>
        </a:graphic>
      </p:graphicFrame>
      <p:sp>
        <p:nvSpPr>
          <p:cNvPr id="15382" name="Text Box 1082"/>
          <p:cNvSpPr txBox="1">
            <a:spLocks noChangeArrowheads="1"/>
          </p:cNvSpPr>
          <p:nvPr/>
        </p:nvSpPr>
        <p:spPr bwMode="auto">
          <a:xfrm>
            <a:off x="1981200" y="5638800"/>
            <a:ext cx="518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x-none"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結論を急ぐことによる結果とは？</a:t>
            </a:r>
            <a:endParaRPr kumimoji="0" lang="en-GB" altLang="de-DE"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sp>
        <p:nvSpPr>
          <p:cNvPr id="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7"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fontAlgn="base">
              <a:spcBef>
                <a:spcPts val="0"/>
              </a:spcBef>
              <a:spcAft>
                <a:spcPct val="0"/>
              </a:spcAft>
              <a:defRPr/>
            </a:pPr>
            <a:r>
              <a:rPr lang="x-none" sz="2000" dirty="0">
                <a:solidFill>
                  <a:srgbClr val="D16349"/>
                </a:solidFill>
                <a:latin typeface="MS PGothic" panose="020B0600070205080204" pitchFamily="34" charset="-128"/>
                <a:ea typeface="MS PGothic" panose="020B0600070205080204" pitchFamily="34" charset="-128"/>
                <a:cs typeface="Times New Roman" pitchFamily="18" charset="0"/>
              </a:rPr>
              <a:t>結論への飛躍はどのように誤解を</a:t>
            </a: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助長して</a:t>
            </a:r>
            <a:r>
              <a:rPr lang="x-none" sz="2000" dirty="0">
                <a:solidFill>
                  <a:srgbClr val="D16349"/>
                </a:solidFill>
                <a:latin typeface="MS PGothic" panose="020B0600070205080204" pitchFamily="34" charset="-128"/>
                <a:ea typeface="MS PGothic" panose="020B0600070205080204" pitchFamily="34" charset="-128"/>
                <a:cs typeface="Times New Roman" pitchFamily="18" charset="0"/>
              </a:rPr>
              <a:t>しまうのでしょうか</a:t>
            </a:r>
            <a:endParaRPr lang="en-US"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lvl="0" fontAlgn="base">
              <a:spcBef>
                <a:spcPts val="0"/>
              </a:spcBef>
              <a:spcAft>
                <a:spcPct val="0"/>
              </a:spcAft>
              <a:defRPr/>
            </a:pPr>
            <a:r>
              <a:rPr lang="x-none" sz="2000" dirty="0">
                <a:solidFill>
                  <a:srgbClr val="D16349"/>
                </a:solidFill>
                <a:latin typeface="MS PGothic" panose="020B0600070205080204" pitchFamily="34" charset="-128"/>
                <a:ea typeface="MS PGothic" panose="020B0600070205080204" pitchFamily="34" charset="-128"/>
                <a:cs typeface="Times New Roman" pitchFamily="18" charset="0"/>
              </a:rPr>
              <a:t>（</a:t>
            </a: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統合失調症の場合</a:t>
            </a:r>
            <a:r>
              <a:rPr lang="x-none" sz="2000" dirty="0">
                <a:solidFill>
                  <a:srgbClr val="D16349"/>
                </a:solidFill>
                <a:latin typeface="MS PGothic" panose="020B0600070205080204" pitchFamily="34" charset="-128"/>
                <a:ea typeface="MS PGothic" panose="020B0600070205080204" pitchFamily="34" charset="-128"/>
                <a:cs typeface="Times New Roman" pitchFamily="18" charset="0"/>
              </a:rPr>
              <a:t>など）：例</a:t>
            </a:r>
            <a:endParaRPr lang="en-GB" altLang="de-DE"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36874895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aphicFrame>
        <p:nvGraphicFramePr>
          <p:cNvPr id="20" name="表格 4"/>
          <p:cNvGraphicFramePr>
            <a:graphicFrameLocks noGrp="1"/>
          </p:cNvGraphicFramePr>
          <p:nvPr>
            <p:extLst>
              <p:ext uri="{D42A27DB-BD31-4B8C-83A1-F6EECF244321}">
                <p14:modId xmlns:p14="http://schemas.microsoft.com/office/powerpoint/2010/main" val="1189958886"/>
              </p:ext>
            </p:extLst>
          </p:nvPr>
        </p:nvGraphicFramePr>
        <p:xfrm>
          <a:off x="228600" y="1224588"/>
          <a:ext cx="8699500" cy="4448555"/>
        </p:xfrm>
        <a:graphic>
          <a:graphicData uri="http://schemas.openxmlformats.org/drawingml/2006/table">
            <a:tbl>
              <a:tblPr>
                <a:tableStyleId>{5940675A-B579-460E-94D1-54222C63F5DA}</a:tableStyleId>
              </a:tblPr>
              <a:tblGrid>
                <a:gridCol w="2971800">
                  <a:extLst>
                    <a:ext uri="{9D8B030D-6E8A-4147-A177-3AD203B41FA5}">
                      <a16:colId xmlns:a16="http://schemas.microsoft.com/office/drawing/2014/main" xmlns="" val="20000"/>
                    </a:ext>
                  </a:extLst>
                </a:gridCol>
                <a:gridCol w="5727700">
                  <a:extLst>
                    <a:ext uri="{9D8B030D-6E8A-4147-A177-3AD203B41FA5}">
                      <a16:colId xmlns:a16="http://schemas.microsoft.com/office/drawing/2014/main" xmlns="" val="20001"/>
                    </a:ext>
                  </a:extLst>
                </a:gridCol>
              </a:tblGrid>
              <a:tr h="694944">
                <a:tc gridSpan="2">
                  <a:txBody>
                    <a:bodyPr/>
                    <a:lstStyle/>
                    <a:p>
                      <a:pPr algn="l"/>
                      <a:r>
                        <a:rPr lang="ja-JP" altLang="en-US" sz="1800" b="1" dirty="0">
                          <a:latin typeface="MS PGothic" panose="020B0600070205080204" pitchFamily="34" charset="-128"/>
                          <a:ea typeface="MS PGothic" panose="020B0600070205080204" pitchFamily="34" charset="-128"/>
                        </a:rPr>
                        <a:t>出来事</a:t>
                      </a:r>
                      <a:endParaRPr lang="zh-CN" altLang="en-US" sz="1800" b="1" dirty="0">
                        <a:latin typeface="MS PGothic" panose="020B0600070205080204" pitchFamily="34" charset="-128"/>
                        <a:ea typeface="MS PGothic" panose="020B0600070205080204" pitchFamily="34" charset="-128"/>
                      </a:endParaRPr>
                    </a:p>
                    <a:p>
                      <a:pPr algn="l"/>
                      <a:r>
                        <a:rPr lang="ja-JP" altLang="en-US" sz="1800" dirty="0">
                          <a:latin typeface="MS PGothic" panose="020B0600070205080204" pitchFamily="34" charset="-128"/>
                          <a:ea typeface="MS PGothic" panose="020B0600070205080204" pitchFamily="34" charset="-128"/>
                        </a:rPr>
                        <a:t>おなかが痛い、頭が痛い</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hMerge="1">
                  <a:txBody>
                    <a:bodyPr/>
                    <a:lstStyle/>
                    <a:p>
                      <a:endParaRPr lang="zh-CN" altLang="en-US" dirty="0"/>
                    </a:p>
                  </a:txBody>
                  <a:tcPr>
                    <a:lnL w="0" cap="flat" cmpd="sng" algn="ctr">
                      <a:solidFill>
                        <a:srgbClr val="000000"/>
                      </a:solidFill>
                      <a:prstDash val="solid"/>
                      <a:round/>
                      <a:headEnd type="none" w="med" len="med"/>
                      <a:tailEnd type="none" w="med" len="med"/>
                    </a:lnL>
                    <a:lnR w="1" cmpd="sng">
                      <a:solidFill>
                        <a:srgbClr val="000000"/>
                      </a:solidFill>
                      <a:prstDash val="solid"/>
                    </a:lnR>
                    <a:lnT w="1" cap="flat" cmpd="sng" algn="ctr">
                      <a:solidFill>
                        <a:srgbClr val="000000"/>
                      </a:solidFill>
                      <a:prstDash val="solid"/>
                      <a:round/>
                      <a:headEnd type="none" w="med" len="med"/>
                      <a:tailEnd type="none" w="med" len="med"/>
                    </a:lnT>
                    <a:lnB w="1"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0"/>
                  </a:ext>
                </a:extLst>
              </a:tr>
              <a:tr h="2016251">
                <a:tc>
                  <a:txBody>
                    <a:bodyPr/>
                    <a:lstStyle/>
                    <a:p>
                      <a:pPr algn="l"/>
                      <a:r>
                        <a:rPr lang="ja-JP" altLang="en-US" sz="1800" b="1" dirty="0">
                          <a:latin typeface="ＭＳ Ｐゴシック" panose="020B0600070205080204" pitchFamily="50" charset="-128"/>
                          <a:ea typeface="ＭＳ Ｐゴシック" panose="020B0600070205080204" pitchFamily="50" charset="-128"/>
                        </a:rPr>
                        <a:t>急いだ結論（結論への飛躍）</a:t>
                      </a:r>
                      <a:endParaRPr lang="zh-CN" altLang="en-US" sz="1800" b="1" dirty="0">
                        <a:latin typeface="ＭＳ Ｐゴシック" panose="020B0600070205080204" pitchFamily="50" charset="-128"/>
                        <a:ea typeface="ＭＳ Ｐゴシック" panose="020B0600070205080204" pitchFamily="50" charset="-128"/>
                      </a:endParaRPr>
                    </a:p>
                    <a:p>
                      <a:pPr algn="l"/>
                      <a:r>
                        <a:rPr lang="ja-JP" altLang="en-US" sz="1800" dirty="0">
                          <a:latin typeface="ＭＳ Ｐゴシック" panose="020B0600070205080204" pitchFamily="50" charset="-128"/>
                          <a:ea typeface="ＭＳ Ｐゴシック" panose="020B0600070205080204" pitchFamily="50" charset="-128"/>
                        </a:rPr>
                        <a:t>毒を盛られた</a:t>
                      </a:r>
                      <a:endParaRPr lang="zh-CN"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txBody>
                  <a:tcPr/>
                </a:tc>
                <a:tc>
                  <a:txBody>
                    <a:bodyPr/>
                    <a:lstStyle/>
                    <a:p>
                      <a:pPr algn="l"/>
                      <a:r>
                        <a:rPr lang="ja-JP" altLang="en-US" sz="1800" dirty="0">
                          <a:latin typeface="ＭＳ Ｐゴシック" panose="020B0600070205080204" pitchFamily="50" charset="-128"/>
                          <a:ea typeface="ＭＳ Ｐゴシック" panose="020B0600070205080204" pitchFamily="50" charset="-128"/>
                        </a:rPr>
                        <a:t>　　　　　　</a:t>
                      </a:r>
                      <a:r>
                        <a:rPr lang="ja-JP" altLang="en-US" sz="1800" b="1" dirty="0">
                          <a:latin typeface="ＭＳ Ｐゴシック" panose="020B0600070205080204" pitchFamily="50" charset="-128"/>
                          <a:ea typeface="ＭＳ Ｐゴシック" panose="020B0600070205080204" pitchFamily="50" charset="-128"/>
                        </a:rPr>
                        <a:t>考えられる結果</a:t>
                      </a:r>
                      <a:endParaRPr lang="zh-CN" altLang="en-US" sz="1800" b="1" dirty="0">
                        <a:latin typeface="ＭＳ Ｐゴシック" panose="020B0600070205080204" pitchFamily="50" charset="-128"/>
                        <a:ea typeface="ＭＳ Ｐゴシック" panose="020B0600070205080204" pitchFamily="50" charset="-128"/>
                      </a:endParaRPr>
                    </a:p>
                    <a:p>
                      <a:pPr algn="l"/>
                      <a:endParaRPr lang="en-US" altLang="zh-CN" sz="1500" dirty="0">
                        <a:latin typeface="ＭＳ Ｐゴシック" panose="020B0600070205080204" pitchFamily="50" charset="-128"/>
                        <a:ea typeface="ＭＳ Ｐゴシック" panose="020B0600070205080204" pitchFamily="50" charset="-128"/>
                      </a:endParaRPr>
                    </a:p>
                    <a:p>
                      <a:pPr marL="285750" indent="-285750" algn="l">
                        <a:buClr>
                          <a:srgbClr val="8CADAE"/>
                        </a:buClr>
                        <a:buFont typeface="Courier New" panose="02070309020205020404" pitchFamily="49" charset="0"/>
                        <a:buChar char="o"/>
                      </a:pPr>
                      <a:r>
                        <a:rPr lang="ja-JP" altLang="en-US" sz="1800" dirty="0">
                          <a:latin typeface="ＭＳ Ｐゴシック" panose="020B0600070205080204" pitchFamily="50" charset="-128"/>
                          <a:ea typeface="ＭＳ Ｐゴシック" panose="020B0600070205080204" pitchFamily="50" charset="-128"/>
                        </a:rPr>
                        <a:t>不安と脅威の体験</a:t>
                      </a:r>
                      <a:endParaRPr lang="zh-CN" altLang="en-US" sz="1800" dirty="0">
                        <a:latin typeface="ＭＳ Ｐゴシック" panose="020B0600070205080204" pitchFamily="50" charset="-128"/>
                        <a:ea typeface="ＭＳ Ｐゴシック" panose="020B0600070205080204" pitchFamily="50" charset="-128"/>
                      </a:endParaRPr>
                    </a:p>
                    <a:p>
                      <a:pPr marL="285750" indent="-285750" algn="l">
                        <a:buClr>
                          <a:srgbClr val="8CADAE"/>
                        </a:buClr>
                        <a:buFont typeface="Courier New" panose="02070309020205020404" pitchFamily="49" charset="0"/>
                        <a:buChar char="o"/>
                      </a:pPr>
                      <a:r>
                        <a:rPr lang="ja-JP" altLang="en-US" sz="1800" dirty="0">
                          <a:latin typeface="ＭＳ Ｐゴシック" panose="020B0600070205080204" pitchFamily="50" charset="-128"/>
                          <a:ea typeface="ＭＳ Ｐゴシック" panose="020B0600070205080204" pitchFamily="50" charset="-128"/>
                        </a:rPr>
                        <a:t>他の人を非難する、思いやりのある人を侮辱する</a:t>
                      </a:r>
                      <a:endParaRPr lang="zh-CN" altLang="en-US" sz="1800" dirty="0">
                        <a:latin typeface="ＭＳ Ｐゴシック" panose="020B0600070205080204" pitchFamily="50" charset="-128"/>
                        <a:ea typeface="ＭＳ Ｐゴシック" panose="020B0600070205080204" pitchFamily="50" charset="-128"/>
                      </a:endParaRPr>
                    </a:p>
                    <a:p>
                      <a:pPr marL="285750" indent="-285750" algn="l">
                        <a:buClr>
                          <a:srgbClr val="8CADAE"/>
                        </a:buClr>
                        <a:buFont typeface="Courier New" panose="02070309020205020404" pitchFamily="49" charset="0"/>
                        <a:buChar char="o"/>
                      </a:pPr>
                      <a:r>
                        <a:rPr lang="ja-JP" altLang="en-US" sz="1800" dirty="0">
                          <a:latin typeface="ＭＳ Ｐゴシック" panose="020B0600070205080204" pitchFamily="50" charset="-128"/>
                          <a:ea typeface="ＭＳ Ｐゴシック" panose="020B0600070205080204" pitchFamily="50" charset="-128"/>
                        </a:rPr>
                        <a:t>本当の医学的原因はわからないまま（下を参照）</a:t>
                      </a:r>
                    </a:p>
                    <a:p>
                      <a:pPr algn="l"/>
                      <a:endParaRPr lang="zh-CN"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txBody>
                  <a:tcPr anchor="ctr"/>
                </a:tc>
                <a:extLst>
                  <a:ext uri="{0D108BD9-81ED-4DB2-BD59-A6C34878D82A}">
                    <a16:rowId xmlns:a16="http://schemas.microsoft.com/office/drawing/2014/main" xmlns="" val="10001"/>
                  </a:ext>
                </a:extLst>
              </a:tr>
              <a:tr h="1714500">
                <a:tc>
                  <a:txBody>
                    <a:bodyPr/>
                    <a:lstStyle/>
                    <a:p>
                      <a:pPr algn="l"/>
                      <a:r>
                        <a:rPr lang="ja-JP" altLang="en-US" sz="1800" b="1" dirty="0">
                          <a:latin typeface="ＭＳ Ｐゴシック" panose="020B0600070205080204" pitchFamily="50" charset="-128"/>
                          <a:ea typeface="ＭＳ Ｐゴシック" panose="020B0600070205080204" pitchFamily="50" charset="-128"/>
                        </a:rPr>
                        <a:t>別の考え</a:t>
                      </a:r>
                      <a:endParaRPr lang="zh-CN" altLang="en-US" sz="1800" b="1" dirty="0">
                        <a:latin typeface="ＭＳ Ｐゴシック" panose="020B0600070205080204" pitchFamily="50" charset="-128"/>
                        <a:ea typeface="ＭＳ Ｐゴシック" panose="020B0600070205080204" pitchFamily="50" charset="-128"/>
                      </a:endParaRPr>
                    </a:p>
                    <a:p>
                      <a:pPr algn="l"/>
                      <a:r>
                        <a:rPr lang="ja-JP" altLang="en-US" sz="1800" dirty="0">
                          <a:latin typeface="ＭＳ Ｐゴシック" panose="020B0600070205080204" pitchFamily="50" charset="-128"/>
                          <a:ea typeface="ＭＳ Ｐゴシック" panose="020B0600070205080204" pitchFamily="50" charset="-128"/>
                        </a:rPr>
                        <a:t>何か悪いものを食べた</a:t>
                      </a:r>
                      <a:endParaRPr lang="en-US" altLang="ja-JP" sz="1800" dirty="0">
                        <a:latin typeface="ＭＳ Ｐゴシック" panose="020B0600070205080204" pitchFamily="50" charset="-128"/>
                        <a:ea typeface="ＭＳ Ｐゴシック" panose="020B0600070205080204" pitchFamily="50" charset="-128"/>
                      </a:endParaRPr>
                    </a:p>
                    <a:p>
                      <a:pPr algn="l"/>
                      <a:r>
                        <a:rPr lang="ja-JP" altLang="en-US" sz="1800" dirty="0">
                          <a:latin typeface="ＭＳ Ｐゴシック" panose="020B0600070205080204" pitchFamily="50" charset="-128"/>
                          <a:ea typeface="ＭＳ Ｐゴシック" panose="020B0600070205080204" pitchFamily="50" charset="-128"/>
                        </a:rPr>
                        <a:t>インフルエンザにかかった</a:t>
                      </a:r>
                      <a:endParaRPr lang="en-US" altLang="ja-JP" sz="1800" dirty="0">
                        <a:latin typeface="ＭＳ Ｐゴシック" panose="020B0600070205080204" pitchFamily="50" charset="-128"/>
                        <a:ea typeface="ＭＳ Ｐゴシック" panose="020B0600070205080204" pitchFamily="50" charset="-128"/>
                      </a:endParaRPr>
                    </a:p>
                    <a:p>
                      <a:pPr algn="l"/>
                      <a:endParaRPr lang="en-US" altLang="zh-CN" sz="1800" dirty="0">
                        <a:latin typeface="ＭＳ Ｐゴシック" panose="020B0600070205080204" pitchFamily="50" charset="-128"/>
                        <a:ea typeface="ＭＳ Ｐゴシック" panose="020B0600070205080204" pitchFamily="50" charset="-128"/>
                      </a:endParaRPr>
                    </a:p>
                    <a:p>
                      <a:pPr algn="l"/>
                      <a:endParaRPr lang="en-US" altLang="zh-CN" sz="1800" dirty="0">
                        <a:latin typeface="ＭＳ Ｐゴシック" panose="020B0600070205080204" pitchFamily="50" charset="-128"/>
                        <a:ea typeface="ＭＳ Ｐゴシック" panose="020B0600070205080204" pitchFamily="50" charset="-128"/>
                      </a:endParaRPr>
                    </a:p>
                    <a:p>
                      <a:pPr algn="l"/>
                      <a:endParaRPr lang="zh-CN"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txBody>
                  <a:tcPr anchor="ctr"/>
                </a:tc>
                <a:tc>
                  <a:txBody>
                    <a:bodyPr/>
                    <a:lstStyle/>
                    <a:p>
                      <a:pPr algn="l"/>
                      <a:r>
                        <a:rPr lang="ja-JP" altLang="en-US" sz="1800" dirty="0">
                          <a:latin typeface="ＭＳ Ｐゴシック" panose="020B0600070205080204" pitchFamily="50" charset="-128"/>
                          <a:ea typeface="ＭＳ Ｐゴシック" panose="020B0600070205080204" pitchFamily="50" charset="-128"/>
                        </a:rPr>
                        <a:t>　　　　　　</a:t>
                      </a:r>
                      <a:endParaRPr lang="en-US" altLang="ja-JP" sz="1800" dirty="0">
                        <a:latin typeface="ＭＳ Ｐゴシック" panose="020B0600070205080204" pitchFamily="50" charset="-128"/>
                        <a:ea typeface="ＭＳ Ｐゴシック" panose="020B0600070205080204" pitchFamily="50" charset="-128"/>
                      </a:endParaRPr>
                    </a:p>
                    <a:p>
                      <a:pPr algn="l"/>
                      <a:r>
                        <a:rPr lang="ja-JP" altLang="en-US" sz="1800" dirty="0">
                          <a:latin typeface="ＭＳ Ｐゴシック" panose="020B0600070205080204" pitchFamily="50" charset="-128"/>
                          <a:ea typeface="ＭＳ Ｐゴシック" panose="020B0600070205080204" pitchFamily="50" charset="-128"/>
                        </a:rPr>
                        <a:t>　　　　　　</a:t>
                      </a:r>
                      <a:r>
                        <a:rPr lang="ja-JP" altLang="en-US" sz="1800" b="1" dirty="0">
                          <a:latin typeface="ＭＳ Ｐゴシック" panose="020B0600070205080204" pitchFamily="50" charset="-128"/>
                          <a:ea typeface="ＭＳ Ｐゴシック" panose="020B0600070205080204" pitchFamily="50" charset="-128"/>
                        </a:rPr>
                        <a:t>考えられる結果</a:t>
                      </a:r>
                      <a:endParaRPr lang="zh-CN" altLang="en-US" sz="1800" b="1" dirty="0">
                        <a:latin typeface="ＭＳ Ｐゴシック" panose="020B0600070205080204" pitchFamily="50" charset="-128"/>
                        <a:ea typeface="ＭＳ Ｐゴシック" panose="020B0600070205080204" pitchFamily="50" charset="-128"/>
                      </a:endParaRPr>
                    </a:p>
                    <a:p>
                      <a:pPr algn="l"/>
                      <a:endParaRPr lang="en-US" altLang="zh-CN" sz="1500" dirty="0">
                        <a:latin typeface="ＭＳ Ｐゴシック" panose="020B0600070205080204" pitchFamily="50" charset="-128"/>
                        <a:ea typeface="ＭＳ Ｐゴシック" panose="020B0600070205080204" pitchFamily="50" charset="-128"/>
                      </a:endParaRPr>
                    </a:p>
                    <a:p>
                      <a:pPr marL="285750" indent="-285750" algn="l">
                        <a:buClr>
                          <a:srgbClr val="8CADAE"/>
                        </a:buClr>
                        <a:buFont typeface="Courier New" panose="02070309020205020404" pitchFamily="49" charset="0"/>
                        <a:buChar char="o"/>
                      </a:pPr>
                      <a:r>
                        <a:rPr lang="ja-JP" altLang="en-US" sz="1800" dirty="0">
                          <a:latin typeface="ＭＳ Ｐゴシック" panose="020B0600070205080204" pitchFamily="50" charset="-128"/>
                          <a:ea typeface="ＭＳ Ｐゴシック" panose="020B0600070205080204" pitchFamily="50" charset="-128"/>
                        </a:rPr>
                        <a:t>医者に診てもらう</a:t>
                      </a:r>
                      <a:endParaRPr lang="zh-CN" altLang="en-US" sz="1800" dirty="0">
                        <a:latin typeface="ＭＳ Ｐゴシック" panose="020B0600070205080204" pitchFamily="50" charset="-128"/>
                        <a:ea typeface="ＭＳ Ｐゴシック" panose="020B0600070205080204" pitchFamily="50" charset="-128"/>
                      </a:endParaRPr>
                    </a:p>
                    <a:p>
                      <a:pPr marL="285750" indent="-285750" algn="l">
                        <a:buClr>
                          <a:srgbClr val="8CADAE"/>
                        </a:buClr>
                        <a:buFont typeface="Courier New" panose="02070309020205020404" pitchFamily="49" charset="0"/>
                        <a:buChar char="o"/>
                      </a:pPr>
                      <a:r>
                        <a:rPr lang="ja-JP" altLang="en-US" sz="1800" dirty="0">
                          <a:latin typeface="ＭＳ Ｐゴシック" panose="020B0600070205080204" pitchFamily="50" charset="-128"/>
                          <a:ea typeface="ＭＳ Ｐゴシック" panose="020B0600070205080204" pitchFamily="50" charset="-128"/>
                        </a:rPr>
                        <a:t>薬をのむ</a:t>
                      </a:r>
                      <a:endParaRPr lang="zh-CN"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txBody>
                  <a:tcPr/>
                </a:tc>
                <a:extLst>
                  <a:ext uri="{0D108BD9-81ED-4DB2-BD59-A6C34878D82A}">
                    <a16:rowId xmlns:a16="http://schemas.microsoft.com/office/drawing/2014/main" xmlns="" val="10002"/>
                  </a:ext>
                </a:extLst>
              </a:tr>
            </a:tbl>
          </a:graphicData>
        </a:graphic>
      </p:graphicFrame>
      <p:sp>
        <p:nvSpPr>
          <p:cNvPr id="21" name="TextBox 1"/>
          <p:cNvSpPr txBox="1"/>
          <p:nvPr/>
        </p:nvSpPr>
        <p:spPr>
          <a:xfrm>
            <a:off x="89281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6</a:t>
            </a:r>
          </a:p>
        </p:txBody>
      </p:sp>
      <p:sp>
        <p:nvSpPr>
          <p:cNvPr id="27" name="AutoShape 20"/>
          <p:cNvSpPr>
            <a:spLocks noChangeArrowheads="1"/>
          </p:cNvSpPr>
          <p:nvPr/>
        </p:nvSpPr>
        <p:spPr bwMode="auto">
          <a:xfrm>
            <a:off x="3257405" y="2057400"/>
            <a:ext cx="790575" cy="32702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1">
            <a:gsLst>
              <a:gs pos="0">
                <a:srgbClr val="8CADAE"/>
              </a:gs>
              <a:gs pos="100000">
                <a:srgbClr val="415051"/>
              </a:gs>
            </a:gsLst>
            <a:lin ang="0" scaled="1"/>
          </a:gradFill>
          <a:ln w="9525">
            <a:solidFill>
              <a:schemeClr val="tx1"/>
            </a:solidFill>
            <a:miter lim="800000"/>
            <a:headEnd/>
            <a:tailEnd/>
          </a:ln>
        </p:spPr>
        <p:txBody>
          <a:bodyPr wrap="none" anchor="ctr"/>
          <a:lstStyle/>
          <a:p>
            <a:endParaRPr lang="de-DE">
              <a:latin typeface="ＭＳ Ｐゴシック" panose="020B0600070205080204" pitchFamily="50" charset="-128"/>
              <a:ea typeface="ＭＳ Ｐゴシック" panose="020B0600070205080204" pitchFamily="50" charset="-128"/>
            </a:endParaRPr>
          </a:p>
        </p:txBody>
      </p:sp>
      <p:sp>
        <p:nvSpPr>
          <p:cNvPr id="28" name="AutoShape 20"/>
          <p:cNvSpPr>
            <a:spLocks noChangeArrowheads="1"/>
          </p:cNvSpPr>
          <p:nvPr/>
        </p:nvSpPr>
        <p:spPr bwMode="auto">
          <a:xfrm>
            <a:off x="3257405" y="4191000"/>
            <a:ext cx="790575" cy="32702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1">
            <a:gsLst>
              <a:gs pos="0">
                <a:srgbClr val="8CADAE"/>
              </a:gs>
              <a:gs pos="100000">
                <a:srgbClr val="415051"/>
              </a:gs>
            </a:gsLst>
            <a:lin ang="0" scaled="1"/>
          </a:gradFill>
          <a:ln w="9525">
            <a:solidFill>
              <a:schemeClr val="tx1"/>
            </a:solidFill>
            <a:miter lim="800000"/>
            <a:headEnd/>
            <a:tailEnd/>
          </a:ln>
        </p:spPr>
        <p:txBody>
          <a:bodyPr wrap="none" anchor="ctr"/>
          <a:lstStyle/>
          <a:p>
            <a:endParaRPr lang="de-DE">
              <a:latin typeface="ＭＳ Ｐゴシック" panose="020B0600070205080204" pitchFamily="50" charset="-128"/>
              <a:ea typeface="ＭＳ Ｐゴシック" panose="020B0600070205080204" pitchFamily="50" charset="-128"/>
            </a:endParaRPr>
          </a:p>
        </p:txBody>
      </p:sp>
      <p:sp>
        <p:nvSpPr>
          <p:cNvPr id="22"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31" name="グループ化 30"/>
          <p:cNvGrpSpPr/>
          <p:nvPr/>
        </p:nvGrpSpPr>
        <p:grpSpPr>
          <a:xfrm>
            <a:off x="88900" y="6096000"/>
            <a:ext cx="2425700" cy="487426"/>
            <a:chOff x="88900" y="5208524"/>
            <a:chExt cx="2425700" cy="487426"/>
          </a:xfrm>
        </p:grpSpPr>
        <p:sp>
          <p:nvSpPr>
            <p:cNvPr id="32" name="Freeform 3"/>
            <p:cNvSpPr/>
            <p:nvPr/>
          </p:nvSpPr>
          <p:spPr>
            <a:xfrm>
              <a:off x="88900" y="5208524"/>
              <a:ext cx="24257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pPr>
              <a:r>
                <a:rPr lang="ja-JP" altLang="en-US" sz="1200" i="1" dirty="0">
                  <a:solidFill>
                    <a:prstClr val="black"/>
                  </a:solidFill>
                  <a:latin typeface="MS PGothic" panose="020B0600070205080204" pitchFamily="34" charset="-128"/>
                  <a:ea typeface="MS PGothic" panose="020B0600070205080204" pitchFamily="34" charset="-128"/>
                  <a:sym typeface="Wingdings" pitchFamily="2" charset="2"/>
                </a:rPr>
                <a:t>　　　　</a:t>
              </a:r>
              <a:r>
                <a:rPr lang="de-DE" altLang="de-DE" sz="1200" i="1" dirty="0">
                  <a:solidFill>
                    <a:prstClr val="black"/>
                  </a:solidFill>
                  <a:latin typeface="MS PGothic" panose="020B0600070205080204" pitchFamily="34" charset="-128"/>
                  <a:ea typeface="MS PGothic" panose="020B0600070205080204" pitchFamily="34" charset="-128"/>
                  <a:sym typeface="Wingdings" pitchFamily="2" charset="2"/>
                </a:rPr>
                <a:t></a:t>
              </a:r>
              <a:r>
                <a:rPr lang="ja-JP" altLang="en-US" sz="1200" i="1" dirty="0">
                  <a:solidFill>
                    <a:prstClr val="black"/>
                  </a:solidFill>
                  <a:latin typeface="MS PGothic" panose="020B0600070205080204" pitchFamily="34" charset="-128"/>
                  <a:ea typeface="MS PGothic" panose="020B0600070205080204" pitchFamily="34" charset="-128"/>
                  <a:sym typeface="Wingdings" pitchFamily="2" charset="2"/>
                </a:rPr>
                <a:t>　</a:t>
              </a:r>
              <a:r>
                <a:rPr lang="ja-JP" altLang="en-US" sz="1200" i="1" dirty="0">
                  <a:solidFill>
                    <a:srgbClr val="000000"/>
                  </a:solidFill>
                  <a:latin typeface="MS PGothic" panose="020B0600070205080204" pitchFamily="34" charset="-128"/>
                  <a:ea typeface="MS PGothic" panose="020B0600070205080204" pitchFamily="34" charset="-128"/>
                  <a:cs typeface="Times New Roman" pitchFamily="18" charset="0"/>
                </a:rPr>
                <a:t>ワークシート</a:t>
              </a:r>
              <a:r>
                <a:rPr lang="ja-JP" altLang="en-US" sz="1200" i="1" dirty="0">
                  <a:solidFill>
                    <a:prstClr val="black"/>
                  </a:solidFill>
                  <a:latin typeface="MS PGothic" panose="020B0600070205080204" pitchFamily="34" charset="-128"/>
                  <a:ea typeface="MS PGothic" panose="020B0600070205080204" pitchFamily="34" charset="-128"/>
                  <a:cs typeface="Times New Roman" pitchFamily="18" charset="0"/>
                </a:rPr>
                <a:t>　</a:t>
              </a:r>
              <a:r>
                <a:rPr lang="en-US" altLang="zh-CN" sz="1200" i="1" dirty="0">
                  <a:solidFill>
                    <a:srgbClr val="000000"/>
                  </a:solidFill>
                  <a:latin typeface="MS PGothic" panose="020B0600070205080204" pitchFamily="34" charset="-128"/>
                  <a:ea typeface="MS PGothic" panose="020B0600070205080204" pitchFamily="34" charset="-128"/>
                  <a:cs typeface="Times New Roman" pitchFamily="18" charset="0"/>
                </a:rPr>
                <a:t>5.1a, 5.1b</a:t>
              </a:r>
            </a:p>
          </p:txBody>
        </p:sp>
        <p:pic>
          <p:nvPicPr>
            <p:cNvPr id="33" name="Picture 3"/>
            <p:cNvPicPr>
              <a:picLocks noChangeAspect="1" noChangeArrowheads="1"/>
            </p:cNvPicPr>
            <p:nvPr/>
          </p:nvPicPr>
          <p:blipFill>
            <a:blip r:embed="rId2"/>
            <a:srcRect/>
            <a:stretch>
              <a:fillRect/>
            </a:stretch>
          </p:blipFill>
          <p:spPr bwMode="auto">
            <a:xfrm>
              <a:off x="142743" y="5261737"/>
              <a:ext cx="355600" cy="381000"/>
            </a:xfrm>
            <a:prstGeom prst="rect">
              <a:avLst/>
            </a:prstGeom>
            <a:noFill/>
          </p:spPr>
        </p:pic>
      </p:grpSp>
      <p:sp>
        <p:nvSpPr>
          <p:cNvPr id="1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くだした結論で結果はどう変わってくるでしょう？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TextBox 1"/>
          <p:cNvSpPr txBox="1"/>
          <p:nvPr/>
        </p:nvSpPr>
        <p:spPr>
          <a:xfrm>
            <a:off x="457200" y="1478312"/>
            <a:ext cx="7266413" cy="652551"/>
          </a:xfrm>
          <a:prstGeom prst="rect">
            <a:avLst/>
          </a:prstGeom>
          <a:noFill/>
        </p:spPr>
        <p:txBody>
          <a:bodyPr wrap="none" lIns="0" tIns="0" rIns="0" rtlCol="0">
            <a:spAutoFit/>
          </a:bodyPr>
          <a:lstStyle/>
          <a:p>
            <a:pPr>
              <a:lnSpc>
                <a:spcPts val="2400"/>
              </a:lnSpc>
              <a:tabLst>
                <a:tab pos="31877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これから一連の絵を見ていただきます。最初は絵の一部しかありませんが、</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700"/>
              </a:lnSpc>
              <a:tabLst>
                <a:tab pos="31877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徐々に描き加えられていきます。</a:t>
            </a:r>
            <a:r>
              <a:rPr lang="ja-JP" altLang="en-US" dirty="0">
                <a:latin typeface="MS PGothic" panose="020B0600070205080204" pitchFamily="34" charset="-128"/>
                <a:ea typeface="MS PGothic" panose="020B0600070205080204" pitchFamily="34" charset="-128"/>
                <a:cs typeface="Times New Roman" pitchFamily="18" charset="0"/>
              </a:rPr>
              <a:t>絵の全てが明らかになるまで続きます。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2"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 name="正方形/長方形 1"/>
          <p:cNvSpPr/>
          <p:nvPr/>
        </p:nvSpPr>
        <p:spPr>
          <a:xfrm>
            <a:off x="1143000" y="2336857"/>
            <a:ext cx="4572000" cy="1695336"/>
          </a:xfrm>
          <a:prstGeom prst="rect">
            <a:avLst/>
          </a:prstGeom>
        </p:spPr>
        <p:txBody>
          <a:bodyPr>
            <a:spAutoFit/>
          </a:bodyPr>
          <a:lstStyle/>
          <a:p>
            <a:pPr marL="285750" lvl="0" indent="-285750">
              <a:lnSpc>
                <a:spcPts val="2400"/>
              </a:lnSpc>
              <a:buClr>
                <a:srgbClr val="8CADAE"/>
              </a:buClr>
              <a:buFont typeface="Courier New" panose="02070309020205020404" pitchFamily="49" charset="0"/>
              <a:buChar char="o"/>
              <a:tabLst>
                <a:tab pos="31877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課題は、何の絵かを当てることです。</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lvl="0" indent="-285750">
              <a:lnSpc>
                <a:spcPts val="1000"/>
              </a:lnSpc>
              <a:buClr>
                <a:srgbClr val="8CADAE"/>
              </a:buClr>
              <a:buFont typeface="Courier New" panose="02070309020205020404" pitchFamily="49" charset="0"/>
              <a:buChar char="o"/>
            </a:pPr>
            <a:endParaRPr lang="en-US" altLang="zh-CN" dirty="0">
              <a:solidFill>
                <a:prstClr val="black"/>
              </a:solidFill>
              <a:latin typeface="MS PGothic" panose="020B0600070205080204" pitchFamily="34" charset="-128"/>
              <a:ea typeface="MS PGothic" panose="020B0600070205080204" pitchFamily="34" charset="-128"/>
            </a:endParaRPr>
          </a:p>
          <a:p>
            <a:pPr marL="285750" lvl="0" indent="-285750">
              <a:lnSpc>
                <a:spcPts val="1000"/>
              </a:lnSpc>
              <a:buClr>
                <a:srgbClr val="8CADAE"/>
              </a:buClr>
              <a:buFont typeface="Courier New" panose="02070309020205020404" pitchFamily="49" charset="0"/>
              <a:buChar char="o"/>
            </a:pPr>
            <a:endParaRPr lang="en-US" altLang="zh-CN" dirty="0">
              <a:solidFill>
                <a:prstClr val="black"/>
              </a:solidFill>
              <a:latin typeface="MS PGothic" panose="020B0600070205080204" pitchFamily="34" charset="-128"/>
              <a:ea typeface="MS PGothic" panose="020B0600070205080204" pitchFamily="34" charset="-128"/>
            </a:endParaRPr>
          </a:p>
          <a:p>
            <a:pPr marL="285750" lvl="0" indent="-285750">
              <a:lnSpc>
                <a:spcPts val="2700"/>
              </a:lnSpc>
              <a:buClr>
                <a:srgbClr val="8CADAE"/>
              </a:buClr>
              <a:buFont typeface="Courier New" panose="02070309020205020404" pitchFamily="49" charset="0"/>
              <a:buChar char="o"/>
              <a:tabLst>
                <a:tab pos="31877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あなたの考えがどのくらい正しいか検討してください。</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lvl="0">
              <a:lnSpc>
                <a:spcPts val="2700"/>
              </a:lnSpc>
              <a:buClr>
                <a:srgbClr val="8CADAE"/>
              </a:buClr>
              <a:tabLst>
                <a:tab pos="31877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　　何の絵かわかったら教えてください。</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4"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課題 </a:t>
            </a:r>
            <a:r>
              <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rPr>
              <a:t>1</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3644900" y="1130300"/>
            <a:ext cx="4229100" cy="5372100"/>
          </a:xfrm>
          <a:prstGeom prst="rect">
            <a:avLst/>
          </a:prstGeom>
          <a:noFill/>
        </p:spPr>
      </p:pic>
      <p:sp>
        <p:nvSpPr>
          <p:cNvPr id="11" name="TextBox 1"/>
          <p:cNvSpPr txBox="1"/>
          <p:nvPr/>
        </p:nvSpPr>
        <p:spPr>
          <a:xfrm>
            <a:off x="1016000" y="1943100"/>
            <a:ext cx="1348126" cy="2367315"/>
          </a:xfrm>
          <a:prstGeom prst="rect">
            <a:avLst/>
          </a:prstGeom>
          <a:noFill/>
        </p:spPr>
        <p:txBody>
          <a:bodyPr wrap="none" lIns="0" tIns="0" rIns="0" rtlCol="0">
            <a:spAutoFit/>
          </a:bodyPr>
          <a:lstStyle/>
          <a:p>
            <a:pPr marL="342900" indent="-342900">
              <a:lnSpc>
                <a:spcPts val="21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スカート</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岩山</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洞窟</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女の子</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古いテント</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噴水</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2" name="TextBox 1"/>
          <p:cNvSpPr txBox="1"/>
          <p:nvPr/>
        </p:nvSpPr>
        <p:spPr>
          <a:xfrm>
            <a:off x="1573583" y="6311899"/>
            <a:ext cx="5996834" cy="282770"/>
          </a:xfrm>
          <a:prstGeom prst="rect">
            <a:avLst/>
          </a:prstGeom>
          <a:noFill/>
        </p:spPr>
        <p:txBody>
          <a:bodyPr wrap="none" lIns="0" tIns="0" rIns="0" rtlCol="0">
            <a:spAutoFit/>
          </a:bodyPr>
          <a:lstStyle/>
          <a:p>
            <a:pPr>
              <a:lnSpc>
                <a:spcPts val="2100"/>
              </a:lnSpc>
              <a:tabLst/>
            </a:pPr>
            <a:r>
              <a:rPr lang="ja-JP" altLang="en-US" sz="1600" dirty="0">
                <a:solidFill>
                  <a:srgbClr val="000000"/>
                </a:solidFill>
                <a:latin typeface="MS PGothic" panose="020B0600070205080204" pitchFamily="34" charset="-128"/>
                <a:ea typeface="MS PGothic" panose="020B0600070205080204" pitchFamily="34" charset="-128"/>
                <a:cs typeface="Times New Roman" pitchFamily="18" charset="0"/>
              </a:rPr>
              <a:t>絶対違う、違うかもしれない、正しいかもしれない、たぶん正しい、決定</a:t>
            </a:r>
            <a:endParaRPr lang="en-US" altLang="zh-CN" sz="16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5" name="TextBox 1"/>
          <p:cNvSpPr txBox="1"/>
          <p:nvPr/>
        </p:nvSpPr>
        <p:spPr>
          <a:xfrm>
            <a:off x="76200" y="6711386"/>
            <a:ext cx="1970091" cy="161583"/>
          </a:xfrm>
          <a:prstGeom prst="rect">
            <a:avLst/>
          </a:prstGeom>
          <a:noFill/>
        </p:spPr>
        <p:txBody>
          <a:bodyPr wrap="none" lIns="0" tIns="0" rIns="0" rtlCol="0">
            <a:spAutoFit/>
          </a:bodyPr>
          <a:lstStyle/>
          <a:p>
            <a:pPr>
              <a:lnSpc>
                <a:spcPts val="900"/>
              </a:lnSpc>
              <a:tabLst/>
            </a:pP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(“without</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title”</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by</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Christiane</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Schmidt)</a:t>
            </a:r>
          </a:p>
        </p:txBody>
      </p:sp>
      <p:sp>
        <p:nvSpPr>
          <p:cNvPr id="1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7"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これは何でしょう？どのくらい確信がありますか？</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3644900" y="1130300"/>
            <a:ext cx="4229100" cy="5359400"/>
          </a:xfrm>
          <a:prstGeom prst="rect">
            <a:avLst/>
          </a:prstGeom>
          <a:noFill/>
        </p:spPr>
      </p:pic>
      <p:sp>
        <p:nvSpPr>
          <p:cNvPr id="2" name="TextBox 1"/>
          <p:cNvSpPr txBox="1"/>
          <p:nvPr/>
        </p:nvSpPr>
        <p:spPr>
          <a:xfrm>
            <a:off x="8267700" y="38100"/>
            <a:ext cx="3937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5.10</a:t>
            </a:r>
          </a:p>
        </p:txBody>
      </p:sp>
      <p:sp>
        <p:nvSpPr>
          <p:cNvPr id="1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3" name="TextBox 1"/>
          <p:cNvSpPr txBox="1"/>
          <p:nvPr/>
        </p:nvSpPr>
        <p:spPr>
          <a:xfrm>
            <a:off x="1573583" y="6311899"/>
            <a:ext cx="5996834" cy="315471"/>
          </a:xfrm>
          <a:prstGeom prst="rect">
            <a:avLst/>
          </a:prstGeom>
          <a:noFill/>
        </p:spPr>
        <p:txBody>
          <a:bodyPr wrap="none" lIns="0" tIns="0" rIns="0" rtlCol="0">
            <a:spAutoFit/>
          </a:bodyPr>
          <a:lstStyle/>
          <a:p>
            <a:pPr>
              <a:lnSpc>
                <a:spcPts val="2100"/>
              </a:lnSpc>
              <a:tabLst/>
            </a:pPr>
            <a:r>
              <a:rPr lang="ja-JP" altLang="en-US" sz="1600" dirty="0">
                <a:solidFill>
                  <a:srgbClr val="000000"/>
                </a:solidFill>
                <a:latin typeface="Times New Roman" pitchFamily="18" charset="0"/>
                <a:cs typeface="Times New Roman" pitchFamily="18" charset="0"/>
              </a:rPr>
              <a:t>絶対違う、違うかもしれない、正しいかもしれない、たぶん正しい、決定</a:t>
            </a:r>
            <a:endParaRPr lang="en-US" altLang="zh-CN" sz="1600" dirty="0">
              <a:solidFill>
                <a:srgbClr val="000000"/>
              </a:solidFill>
              <a:latin typeface="Times New Roman" pitchFamily="18" charset="0"/>
              <a:cs typeface="Times New Roman" pitchFamily="18" charset="0"/>
            </a:endParaRPr>
          </a:p>
        </p:txBody>
      </p:sp>
      <p:sp>
        <p:nvSpPr>
          <p:cNvPr id="17" name="TextBox 1"/>
          <p:cNvSpPr txBox="1"/>
          <p:nvPr/>
        </p:nvSpPr>
        <p:spPr>
          <a:xfrm>
            <a:off x="1016000" y="1943100"/>
            <a:ext cx="1348126" cy="2367315"/>
          </a:xfrm>
          <a:prstGeom prst="rect">
            <a:avLst/>
          </a:prstGeom>
          <a:noFill/>
        </p:spPr>
        <p:txBody>
          <a:bodyPr wrap="none" lIns="0" tIns="0" rIns="0" rtlCol="0">
            <a:spAutoFit/>
          </a:bodyPr>
          <a:lstStyle/>
          <a:p>
            <a:pPr marL="342900" indent="-342900">
              <a:lnSpc>
                <a:spcPts val="21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スカート</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岩山</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洞窟</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女の子</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古いテント</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噴水</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これは何でしょう？どのくらい確信がありますか？</a:t>
            </a:r>
          </a:p>
        </p:txBody>
      </p:sp>
      <p:sp>
        <p:nvSpPr>
          <p:cNvPr id="20" name="TextBox 1"/>
          <p:cNvSpPr txBox="1"/>
          <p:nvPr/>
        </p:nvSpPr>
        <p:spPr>
          <a:xfrm>
            <a:off x="76200" y="6711386"/>
            <a:ext cx="1970091" cy="161583"/>
          </a:xfrm>
          <a:prstGeom prst="rect">
            <a:avLst/>
          </a:prstGeom>
          <a:noFill/>
        </p:spPr>
        <p:txBody>
          <a:bodyPr wrap="none" lIns="0" tIns="0" rIns="0" rtlCol="0">
            <a:spAutoFit/>
          </a:bodyPr>
          <a:lstStyle/>
          <a:p>
            <a:pPr>
              <a:lnSpc>
                <a:spcPts val="900"/>
              </a:lnSpc>
              <a:tabLst/>
            </a:pP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(“without</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title”</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by</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Christiane</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Schmidt)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3644900" y="1130300"/>
            <a:ext cx="4229100" cy="5359400"/>
          </a:xfrm>
          <a:prstGeom prst="rect">
            <a:avLst/>
          </a:prstGeom>
          <a:noFill/>
        </p:spPr>
      </p:pic>
      <p:sp>
        <p:nvSpPr>
          <p:cNvPr id="2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10</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2" name="TextBox 1"/>
          <p:cNvSpPr txBox="1"/>
          <p:nvPr/>
        </p:nvSpPr>
        <p:spPr>
          <a:xfrm>
            <a:off x="1573583" y="6311899"/>
            <a:ext cx="5996834" cy="315471"/>
          </a:xfrm>
          <a:prstGeom prst="rect">
            <a:avLst/>
          </a:prstGeom>
          <a:noFill/>
        </p:spPr>
        <p:txBody>
          <a:bodyPr wrap="none" lIns="0" tIns="0" rIns="0" rtlCol="0">
            <a:spAutoFit/>
          </a:bodyPr>
          <a:lstStyle/>
          <a:p>
            <a:pPr>
              <a:lnSpc>
                <a:spcPts val="2100"/>
              </a:lnSpc>
              <a:tabLst/>
            </a:pPr>
            <a:r>
              <a:rPr lang="ja-JP" altLang="en-US" sz="1600" dirty="0">
                <a:solidFill>
                  <a:srgbClr val="000000"/>
                </a:solidFill>
                <a:latin typeface="Times New Roman" pitchFamily="18" charset="0"/>
                <a:cs typeface="Times New Roman" pitchFamily="18" charset="0"/>
              </a:rPr>
              <a:t>絶対違う、違うかもしれない、正しいかもしれない、たぶん正しい、決定</a:t>
            </a:r>
            <a:endParaRPr lang="en-US" altLang="zh-CN" sz="1600" dirty="0">
              <a:solidFill>
                <a:srgbClr val="000000"/>
              </a:solidFill>
              <a:latin typeface="Times New Roman" pitchFamily="18" charset="0"/>
              <a:cs typeface="Times New Roman" pitchFamily="18" charset="0"/>
            </a:endParaRPr>
          </a:p>
        </p:txBody>
      </p:sp>
      <p:sp>
        <p:nvSpPr>
          <p:cNvPr id="16" name="TextBox 1"/>
          <p:cNvSpPr txBox="1"/>
          <p:nvPr/>
        </p:nvSpPr>
        <p:spPr>
          <a:xfrm>
            <a:off x="1016000" y="1943100"/>
            <a:ext cx="1348126" cy="2367315"/>
          </a:xfrm>
          <a:prstGeom prst="rect">
            <a:avLst/>
          </a:prstGeom>
          <a:noFill/>
        </p:spPr>
        <p:txBody>
          <a:bodyPr wrap="none" lIns="0" tIns="0" rIns="0" rtlCol="0">
            <a:spAutoFit/>
          </a:bodyPr>
          <a:lstStyle/>
          <a:p>
            <a:pPr marL="342900" indent="-342900">
              <a:lnSpc>
                <a:spcPts val="21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スカート</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岩山</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洞窟</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女の子</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古いテント</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噴水</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7"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これは何でしょう？どのくらい確信がありますか？</a:t>
            </a:r>
          </a:p>
        </p:txBody>
      </p:sp>
      <p:sp>
        <p:nvSpPr>
          <p:cNvPr id="18" name="TextBox 1"/>
          <p:cNvSpPr txBox="1"/>
          <p:nvPr/>
        </p:nvSpPr>
        <p:spPr>
          <a:xfrm>
            <a:off x="76200" y="6711386"/>
            <a:ext cx="1970091" cy="161583"/>
          </a:xfrm>
          <a:prstGeom prst="rect">
            <a:avLst/>
          </a:prstGeom>
          <a:noFill/>
        </p:spPr>
        <p:txBody>
          <a:bodyPr wrap="none" lIns="0" tIns="0" rIns="0" rtlCol="0">
            <a:spAutoFit/>
          </a:bodyPr>
          <a:lstStyle/>
          <a:p>
            <a:pPr>
              <a:lnSpc>
                <a:spcPts val="900"/>
              </a:lnSpc>
              <a:tabLst/>
            </a:pP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(“without</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title”</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by</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Christiane</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Schmidt)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3644900" y="1130300"/>
            <a:ext cx="4229100" cy="5372100"/>
          </a:xfrm>
          <a:prstGeom prst="rect">
            <a:avLst/>
          </a:prstGeom>
          <a:noFill/>
        </p:spPr>
      </p:pic>
      <p:sp>
        <p:nvSpPr>
          <p:cNvPr id="2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11</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2" name="TextBox 1"/>
          <p:cNvSpPr txBox="1"/>
          <p:nvPr/>
        </p:nvSpPr>
        <p:spPr>
          <a:xfrm>
            <a:off x="1573583" y="6311899"/>
            <a:ext cx="5996834" cy="315471"/>
          </a:xfrm>
          <a:prstGeom prst="rect">
            <a:avLst/>
          </a:prstGeom>
          <a:noFill/>
        </p:spPr>
        <p:txBody>
          <a:bodyPr wrap="none" lIns="0" tIns="0" rIns="0" rtlCol="0">
            <a:spAutoFit/>
          </a:bodyPr>
          <a:lstStyle/>
          <a:p>
            <a:pPr>
              <a:lnSpc>
                <a:spcPts val="2100"/>
              </a:lnSpc>
              <a:tabLst/>
            </a:pPr>
            <a:r>
              <a:rPr lang="ja-JP" altLang="en-US" sz="1600" dirty="0">
                <a:solidFill>
                  <a:srgbClr val="000000"/>
                </a:solidFill>
                <a:latin typeface="Times New Roman" pitchFamily="18" charset="0"/>
                <a:cs typeface="Times New Roman" pitchFamily="18" charset="0"/>
              </a:rPr>
              <a:t>絶対違う、違うかもしれない、正しいかもしれない、たぶん正しい、決定</a:t>
            </a:r>
            <a:endParaRPr lang="en-US" altLang="zh-CN" sz="1600" dirty="0">
              <a:solidFill>
                <a:srgbClr val="000000"/>
              </a:solidFill>
              <a:latin typeface="Times New Roman" pitchFamily="18" charset="0"/>
              <a:cs typeface="Times New Roman" pitchFamily="18" charset="0"/>
            </a:endParaRPr>
          </a:p>
        </p:txBody>
      </p:sp>
      <p:sp>
        <p:nvSpPr>
          <p:cNvPr id="16" name="TextBox 1"/>
          <p:cNvSpPr txBox="1"/>
          <p:nvPr/>
        </p:nvSpPr>
        <p:spPr>
          <a:xfrm>
            <a:off x="1016000" y="1943100"/>
            <a:ext cx="1348126" cy="2367315"/>
          </a:xfrm>
          <a:prstGeom prst="rect">
            <a:avLst/>
          </a:prstGeom>
          <a:noFill/>
        </p:spPr>
        <p:txBody>
          <a:bodyPr wrap="none" lIns="0" tIns="0" rIns="0" rtlCol="0">
            <a:spAutoFit/>
          </a:bodyPr>
          <a:lstStyle/>
          <a:p>
            <a:pPr marL="342900" indent="-342900">
              <a:lnSpc>
                <a:spcPts val="21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スカート</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岩山</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洞窟</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女の子</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古いテント</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噴水</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7"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これは何でしょう？どのくらい確信がありますか？</a:t>
            </a:r>
          </a:p>
        </p:txBody>
      </p:sp>
      <p:sp>
        <p:nvSpPr>
          <p:cNvPr id="18" name="TextBox 1"/>
          <p:cNvSpPr txBox="1"/>
          <p:nvPr/>
        </p:nvSpPr>
        <p:spPr>
          <a:xfrm>
            <a:off x="76200" y="6711386"/>
            <a:ext cx="1970091" cy="161583"/>
          </a:xfrm>
          <a:prstGeom prst="rect">
            <a:avLst/>
          </a:prstGeom>
          <a:noFill/>
        </p:spPr>
        <p:txBody>
          <a:bodyPr wrap="none" lIns="0" tIns="0" rIns="0" rtlCol="0">
            <a:spAutoFit/>
          </a:bodyPr>
          <a:lstStyle/>
          <a:p>
            <a:pPr>
              <a:lnSpc>
                <a:spcPts val="900"/>
              </a:lnSpc>
              <a:tabLst/>
            </a:pP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(“without</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title”</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by</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Christiane</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Schmidt)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3644900" y="1130300"/>
            <a:ext cx="4229100" cy="5359400"/>
          </a:xfrm>
          <a:prstGeom prst="rect">
            <a:avLst/>
          </a:prstGeom>
          <a:noFill/>
        </p:spPr>
      </p:pic>
      <p:sp>
        <p:nvSpPr>
          <p:cNvPr id="2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12</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3" name="TextBox 1"/>
          <p:cNvSpPr txBox="1"/>
          <p:nvPr/>
        </p:nvSpPr>
        <p:spPr>
          <a:xfrm>
            <a:off x="1573583" y="6311899"/>
            <a:ext cx="5996834" cy="315471"/>
          </a:xfrm>
          <a:prstGeom prst="rect">
            <a:avLst/>
          </a:prstGeom>
          <a:noFill/>
        </p:spPr>
        <p:txBody>
          <a:bodyPr wrap="none" lIns="0" tIns="0" rIns="0" rtlCol="0">
            <a:spAutoFit/>
          </a:bodyPr>
          <a:lstStyle/>
          <a:p>
            <a:pPr>
              <a:lnSpc>
                <a:spcPts val="2100"/>
              </a:lnSpc>
              <a:tabLst/>
            </a:pPr>
            <a:r>
              <a:rPr lang="ja-JP" altLang="en-US" sz="1600" dirty="0">
                <a:solidFill>
                  <a:srgbClr val="000000"/>
                </a:solidFill>
                <a:latin typeface="Times New Roman" pitchFamily="18" charset="0"/>
                <a:cs typeface="Times New Roman" pitchFamily="18" charset="0"/>
              </a:rPr>
              <a:t>絶対違う、違うかもしれない、正しいかもしれない、たぶん正しい、決定</a:t>
            </a:r>
            <a:endParaRPr lang="en-US" altLang="zh-CN" sz="1600" dirty="0">
              <a:solidFill>
                <a:srgbClr val="000000"/>
              </a:solidFill>
              <a:latin typeface="Times New Roman" pitchFamily="18" charset="0"/>
              <a:cs typeface="Times New Roman" pitchFamily="18" charset="0"/>
            </a:endParaRPr>
          </a:p>
        </p:txBody>
      </p:sp>
      <p:sp>
        <p:nvSpPr>
          <p:cNvPr id="15" name="TextBox 1"/>
          <p:cNvSpPr txBox="1"/>
          <p:nvPr/>
        </p:nvSpPr>
        <p:spPr>
          <a:xfrm>
            <a:off x="1016000" y="1943100"/>
            <a:ext cx="1348126" cy="2367315"/>
          </a:xfrm>
          <a:prstGeom prst="rect">
            <a:avLst/>
          </a:prstGeom>
          <a:noFill/>
        </p:spPr>
        <p:txBody>
          <a:bodyPr wrap="none" lIns="0" tIns="0" rIns="0" rtlCol="0">
            <a:spAutoFit/>
          </a:bodyPr>
          <a:lstStyle/>
          <a:p>
            <a:pPr marL="342900" indent="-342900">
              <a:lnSpc>
                <a:spcPts val="21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スカート</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岩山</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洞窟</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女の子</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古いテント</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噴水</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6"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これは何でしょう？どのくらい確信がありますか？</a:t>
            </a:r>
          </a:p>
        </p:txBody>
      </p:sp>
      <p:sp>
        <p:nvSpPr>
          <p:cNvPr id="17" name="TextBox 1"/>
          <p:cNvSpPr txBox="1"/>
          <p:nvPr/>
        </p:nvSpPr>
        <p:spPr>
          <a:xfrm>
            <a:off x="76200" y="6711386"/>
            <a:ext cx="1970091" cy="161583"/>
          </a:xfrm>
          <a:prstGeom prst="rect">
            <a:avLst/>
          </a:prstGeom>
          <a:noFill/>
        </p:spPr>
        <p:txBody>
          <a:bodyPr wrap="none" lIns="0" tIns="0" rIns="0" rtlCol="0">
            <a:spAutoFit/>
          </a:bodyPr>
          <a:lstStyle/>
          <a:p>
            <a:pPr>
              <a:lnSpc>
                <a:spcPts val="900"/>
              </a:lnSpc>
              <a:tabLst/>
            </a:pP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(“without</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title”</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by</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Christiane</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Schmidt)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3644900" y="1130300"/>
            <a:ext cx="4229100" cy="5359400"/>
          </a:xfrm>
          <a:prstGeom prst="rect">
            <a:avLst/>
          </a:prstGeom>
          <a:noFill/>
        </p:spPr>
      </p:pic>
      <p:sp>
        <p:nvSpPr>
          <p:cNvPr id="2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3" name="TextBox 1"/>
          <p:cNvSpPr txBox="1"/>
          <p:nvPr/>
        </p:nvSpPr>
        <p:spPr>
          <a:xfrm>
            <a:off x="1573583" y="6311899"/>
            <a:ext cx="5996834" cy="315471"/>
          </a:xfrm>
          <a:prstGeom prst="rect">
            <a:avLst/>
          </a:prstGeom>
          <a:noFill/>
        </p:spPr>
        <p:txBody>
          <a:bodyPr wrap="none" lIns="0" tIns="0" rIns="0" rtlCol="0">
            <a:spAutoFit/>
          </a:bodyPr>
          <a:lstStyle/>
          <a:p>
            <a:pPr>
              <a:lnSpc>
                <a:spcPts val="2100"/>
              </a:lnSpc>
              <a:tabLst/>
            </a:pPr>
            <a:r>
              <a:rPr lang="ja-JP" altLang="en-US" sz="1600" dirty="0">
                <a:solidFill>
                  <a:srgbClr val="000000"/>
                </a:solidFill>
                <a:latin typeface="Times New Roman" pitchFamily="18" charset="0"/>
                <a:cs typeface="Times New Roman" pitchFamily="18" charset="0"/>
              </a:rPr>
              <a:t>絶対違う、違うかもしれない、正しいかもしれない、たぶん正しい、決定</a:t>
            </a:r>
            <a:endParaRPr lang="en-US" altLang="zh-CN" sz="1600" dirty="0">
              <a:solidFill>
                <a:srgbClr val="000000"/>
              </a:solidFill>
              <a:latin typeface="Times New Roman" pitchFamily="18" charset="0"/>
              <a:cs typeface="Times New Roman" pitchFamily="18" charset="0"/>
            </a:endParaRPr>
          </a:p>
        </p:txBody>
      </p:sp>
      <p:sp>
        <p:nvSpPr>
          <p:cNvPr id="15" name="TextBox 1"/>
          <p:cNvSpPr txBox="1"/>
          <p:nvPr/>
        </p:nvSpPr>
        <p:spPr>
          <a:xfrm>
            <a:off x="1016000" y="1943100"/>
            <a:ext cx="1348126" cy="2367315"/>
          </a:xfrm>
          <a:prstGeom prst="rect">
            <a:avLst/>
          </a:prstGeom>
          <a:noFill/>
        </p:spPr>
        <p:txBody>
          <a:bodyPr wrap="none" lIns="0" tIns="0" rIns="0" rtlCol="0">
            <a:spAutoFit/>
          </a:bodyPr>
          <a:lstStyle/>
          <a:p>
            <a:pPr marL="342900" indent="-342900">
              <a:lnSpc>
                <a:spcPts val="21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スカート</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岩山</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洞窟</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女の子</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古いテント</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噴水</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6"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これは何でしょう？どのくらい確信がありますか？</a:t>
            </a:r>
          </a:p>
        </p:txBody>
      </p:sp>
      <p:sp>
        <p:nvSpPr>
          <p:cNvPr id="17" name="TextBox 1"/>
          <p:cNvSpPr txBox="1"/>
          <p:nvPr/>
        </p:nvSpPr>
        <p:spPr>
          <a:xfrm>
            <a:off x="76200" y="6711386"/>
            <a:ext cx="1970091" cy="161583"/>
          </a:xfrm>
          <a:prstGeom prst="rect">
            <a:avLst/>
          </a:prstGeom>
          <a:noFill/>
        </p:spPr>
        <p:txBody>
          <a:bodyPr wrap="none" lIns="0" tIns="0" rIns="0" rtlCol="0">
            <a:spAutoFit/>
          </a:bodyPr>
          <a:lstStyle/>
          <a:p>
            <a:pPr>
              <a:lnSpc>
                <a:spcPts val="900"/>
              </a:lnSpc>
              <a:tabLst/>
            </a:pP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(“without</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title”</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by</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Christiane</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Schmidt)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3644900" y="1130300"/>
            <a:ext cx="4229100" cy="5359400"/>
          </a:xfrm>
          <a:prstGeom prst="rect">
            <a:avLst/>
          </a:prstGeom>
          <a:noFill/>
        </p:spPr>
      </p:pic>
      <p:sp>
        <p:nvSpPr>
          <p:cNvPr id="2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3" name="TextBox 1"/>
          <p:cNvSpPr txBox="1"/>
          <p:nvPr/>
        </p:nvSpPr>
        <p:spPr>
          <a:xfrm>
            <a:off x="1573583" y="6311899"/>
            <a:ext cx="5996834" cy="315471"/>
          </a:xfrm>
          <a:prstGeom prst="rect">
            <a:avLst/>
          </a:prstGeom>
          <a:noFill/>
        </p:spPr>
        <p:txBody>
          <a:bodyPr wrap="none" lIns="0" tIns="0" rIns="0" rtlCol="0">
            <a:spAutoFit/>
          </a:bodyPr>
          <a:lstStyle/>
          <a:p>
            <a:pPr>
              <a:lnSpc>
                <a:spcPts val="2100"/>
              </a:lnSpc>
              <a:tabLst/>
            </a:pPr>
            <a:r>
              <a:rPr lang="ja-JP" altLang="en-US" sz="1600" dirty="0">
                <a:solidFill>
                  <a:srgbClr val="000000"/>
                </a:solidFill>
                <a:latin typeface="Times New Roman" pitchFamily="18" charset="0"/>
                <a:cs typeface="Times New Roman" pitchFamily="18" charset="0"/>
              </a:rPr>
              <a:t>絶対違う、違うかもしれない、正しいかもしれない、たぶん正しい、決定</a:t>
            </a:r>
            <a:endParaRPr lang="en-US" altLang="zh-CN" sz="1600" dirty="0">
              <a:solidFill>
                <a:srgbClr val="000000"/>
              </a:solidFill>
              <a:latin typeface="Times New Roman" pitchFamily="18" charset="0"/>
              <a:cs typeface="Times New Roman" pitchFamily="18" charset="0"/>
            </a:endParaRPr>
          </a:p>
        </p:txBody>
      </p:sp>
      <p:sp>
        <p:nvSpPr>
          <p:cNvPr id="15" name="TextBox 1"/>
          <p:cNvSpPr txBox="1"/>
          <p:nvPr/>
        </p:nvSpPr>
        <p:spPr>
          <a:xfrm>
            <a:off x="1016000" y="1943100"/>
            <a:ext cx="1348126" cy="2367315"/>
          </a:xfrm>
          <a:prstGeom prst="rect">
            <a:avLst/>
          </a:prstGeom>
          <a:noFill/>
        </p:spPr>
        <p:txBody>
          <a:bodyPr wrap="none" lIns="0" tIns="0" rIns="0" rtlCol="0">
            <a:spAutoFit/>
          </a:bodyPr>
          <a:lstStyle/>
          <a:p>
            <a:pPr marL="342900" indent="-342900">
              <a:lnSpc>
                <a:spcPts val="21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スカート</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岩山</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洞窟</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女の子</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古いテント</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噴水</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6"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これは何でしょう？どのくらい確信がありますか？</a:t>
            </a:r>
          </a:p>
        </p:txBody>
      </p:sp>
      <p:sp>
        <p:nvSpPr>
          <p:cNvPr id="17" name="TextBox 1"/>
          <p:cNvSpPr txBox="1"/>
          <p:nvPr/>
        </p:nvSpPr>
        <p:spPr>
          <a:xfrm>
            <a:off x="76200" y="6711386"/>
            <a:ext cx="1970091" cy="161583"/>
          </a:xfrm>
          <a:prstGeom prst="rect">
            <a:avLst/>
          </a:prstGeom>
          <a:noFill/>
        </p:spPr>
        <p:txBody>
          <a:bodyPr wrap="none" lIns="0" tIns="0" rIns="0" rtlCol="0">
            <a:spAutoFit/>
          </a:bodyPr>
          <a:lstStyle/>
          <a:p>
            <a:pPr>
              <a:lnSpc>
                <a:spcPts val="900"/>
              </a:lnSpc>
              <a:tabLst/>
            </a:pP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(“without</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title”</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by</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Christiane</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Schmidt)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3644900" y="1130300"/>
            <a:ext cx="4229100" cy="5359400"/>
          </a:xfrm>
          <a:prstGeom prst="rect">
            <a:avLst/>
          </a:prstGeom>
          <a:noFill/>
        </p:spPr>
      </p:pic>
      <p:sp>
        <p:nvSpPr>
          <p:cNvPr id="2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3" name="TextBox 1"/>
          <p:cNvSpPr txBox="1"/>
          <p:nvPr/>
        </p:nvSpPr>
        <p:spPr>
          <a:xfrm>
            <a:off x="1573583" y="6311899"/>
            <a:ext cx="5996834" cy="315471"/>
          </a:xfrm>
          <a:prstGeom prst="rect">
            <a:avLst/>
          </a:prstGeom>
          <a:noFill/>
        </p:spPr>
        <p:txBody>
          <a:bodyPr wrap="none" lIns="0" tIns="0" rIns="0" rtlCol="0">
            <a:spAutoFit/>
          </a:bodyPr>
          <a:lstStyle/>
          <a:p>
            <a:pPr>
              <a:lnSpc>
                <a:spcPts val="2100"/>
              </a:lnSpc>
              <a:tabLst/>
            </a:pPr>
            <a:r>
              <a:rPr lang="ja-JP" altLang="en-US" sz="1600" dirty="0">
                <a:solidFill>
                  <a:srgbClr val="000000"/>
                </a:solidFill>
                <a:latin typeface="Times New Roman" pitchFamily="18" charset="0"/>
                <a:cs typeface="Times New Roman" pitchFamily="18" charset="0"/>
              </a:rPr>
              <a:t>絶対違う、違うかもしれない、正しいかもしれない、たぶん正しい、決定</a:t>
            </a:r>
            <a:endParaRPr lang="en-US" altLang="zh-CN" sz="1600" dirty="0">
              <a:solidFill>
                <a:srgbClr val="000000"/>
              </a:solidFill>
              <a:latin typeface="Times New Roman" pitchFamily="18" charset="0"/>
              <a:cs typeface="Times New Roman" pitchFamily="18" charset="0"/>
            </a:endParaRPr>
          </a:p>
        </p:txBody>
      </p:sp>
      <p:sp>
        <p:nvSpPr>
          <p:cNvPr id="15" name="TextBox 1"/>
          <p:cNvSpPr txBox="1"/>
          <p:nvPr/>
        </p:nvSpPr>
        <p:spPr>
          <a:xfrm>
            <a:off x="1016000" y="1943100"/>
            <a:ext cx="1348126" cy="2367315"/>
          </a:xfrm>
          <a:prstGeom prst="rect">
            <a:avLst/>
          </a:prstGeom>
          <a:noFill/>
        </p:spPr>
        <p:txBody>
          <a:bodyPr wrap="none" lIns="0" tIns="0" rIns="0" rtlCol="0">
            <a:spAutoFit/>
          </a:bodyPr>
          <a:lstStyle/>
          <a:p>
            <a:pPr marL="342900" indent="-342900">
              <a:lnSpc>
                <a:spcPts val="21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スカート</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岩山</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洞窟</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女の子</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古いテント</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噴水</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6"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これは何でしょう？どのくらい確信がありますか？</a:t>
            </a:r>
          </a:p>
        </p:txBody>
      </p:sp>
      <p:sp>
        <p:nvSpPr>
          <p:cNvPr id="17" name="TextBox 1"/>
          <p:cNvSpPr txBox="1"/>
          <p:nvPr/>
        </p:nvSpPr>
        <p:spPr>
          <a:xfrm>
            <a:off x="76200" y="6711386"/>
            <a:ext cx="1970091" cy="161583"/>
          </a:xfrm>
          <a:prstGeom prst="rect">
            <a:avLst/>
          </a:prstGeom>
          <a:noFill/>
        </p:spPr>
        <p:txBody>
          <a:bodyPr wrap="none" lIns="0" tIns="0" rIns="0" rtlCol="0">
            <a:spAutoFit/>
          </a:bodyPr>
          <a:lstStyle/>
          <a:p>
            <a:pPr>
              <a:lnSpc>
                <a:spcPts val="900"/>
              </a:lnSpc>
              <a:tabLst/>
            </a:pP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(“without</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title”</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by</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Christiane</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Schmidt)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3644900" y="1130300"/>
            <a:ext cx="4229100" cy="5359400"/>
          </a:xfrm>
          <a:prstGeom prst="rect">
            <a:avLst/>
          </a:prstGeom>
          <a:noFill/>
        </p:spPr>
      </p:pic>
      <p:sp>
        <p:nvSpPr>
          <p:cNvPr id="2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2" name="TextBox 1"/>
          <p:cNvSpPr txBox="1"/>
          <p:nvPr/>
        </p:nvSpPr>
        <p:spPr>
          <a:xfrm>
            <a:off x="1573583" y="6311899"/>
            <a:ext cx="5996834" cy="315471"/>
          </a:xfrm>
          <a:prstGeom prst="rect">
            <a:avLst/>
          </a:prstGeom>
          <a:noFill/>
        </p:spPr>
        <p:txBody>
          <a:bodyPr wrap="none" lIns="0" tIns="0" rIns="0" rtlCol="0">
            <a:spAutoFit/>
          </a:bodyPr>
          <a:lstStyle/>
          <a:p>
            <a:pPr>
              <a:lnSpc>
                <a:spcPts val="2100"/>
              </a:lnSpc>
              <a:tabLst/>
            </a:pPr>
            <a:r>
              <a:rPr lang="ja-JP" altLang="en-US" sz="1600" dirty="0">
                <a:solidFill>
                  <a:srgbClr val="000000"/>
                </a:solidFill>
                <a:latin typeface="Times New Roman" pitchFamily="18" charset="0"/>
                <a:cs typeface="Times New Roman" pitchFamily="18" charset="0"/>
              </a:rPr>
              <a:t>絶対違う、違うかもしれない、正しいかもしれない、たぶん正しい、決定</a:t>
            </a:r>
            <a:endParaRPr lang="en-US" altLang="zh-CN" sz="1600" dirty="0">
              <a:solidFill>
                <a:srgbClr val="000000"/>
              </a:solidFill>
              <a:latin typeface="Times New Roman" pitchFamily="18" charset="0"/>
              <a:cs typeface="Times New Roman" pitchFamily="18" charset="0"/>
            </a:endParaRPr>
          </a:p>
        </p:txBody>
      </p:sp>
      <p:sp>
        <p:nvSpPr>
          <p:cNvPr id="15" name="TextBox 1"/>
          <p:cNvSpPr txBox="1"/>
          <p:nvPr/>
        </p:nvSpPr>
        <p:spPr>
          <a:xfrm>
            <a:off x="1016000" y="1943100"/>
            <a:ext cx="1348126" cy="2367315"/>
          </a:xfrm>
          <a:prstGeom prst="rect">
            <a:avLst/>
          </a:prstGeom>
          <a:noFill/>
        </p:spPr>
        <p:txBody>
          <a:bodyPr wrap="none" lIns="0" tIns="0" rIns="0" rtlCol="0">
            <a:spAutoFit/>
          </a:bodyPr>
          <a:lstStyle/>
          <a:p>
            <a:pPr marL="342900" indent="-342900">
              <a:lnSpc>
                <a:spcPts val="21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スカート</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岩山</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洞窟</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女の子</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古いテント</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342900" indent="-342900">
              <a:lnSpc>
                <a:spcPts val="2200"/>
              </a:lnSpc>
              <a:buClr>
                <a:srgbClr val="8CADAE"/>
              </a:buClr>
              <a:buFont typeface="Courier New" panose="02070309020205020404" pitchFamily="49" charset="0"/>
              <a:buChar char="o"/>
              <a:tabLst/>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噴水</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6"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HGS創英角ｺﾞｼｯｸUB" panose="020B0900000000000000" pitchFamily="50" charset="-128"/>
                <a:ea typeface="HGS創英角ｺﾞｼｯｸUB" panose="020B0900000000000000" pitchFamily="50" charset="-128"/>
                <a:cs typeface="Times New Roman" pitchFamily="18" charset="0"/>
              </a:rPr>
              <a:t>結論を急ぐと間違える</a:t>
            </a:r>
          </a:p>
        </p:txBody>
      </p:sp>
      <p:sp>
        <p:nvSpPr>
          <p:cNvPr id="17" name="TextBox 1"/>
          <p:cNvSpPr txBox="1"/>
          <p:nvPr/>
        </p:nvSpPr>
        <p:spPr>
          <a:xfrm>
            <a:off x="76200" y="6711386"/>
            <a:ext cx="1970091" cy="161583"/>
          </a:xfrm>
          <a:prstGeom prst="rect">
            <a:avLst/>
          </a:prstGeom>
          <a:noFill/>
        </p:spPr>
        <p:txBody>
          <a:bodyPr wrap="none" lIns="0" tIns="0" rIns="0" rtlCol="0">
            <a:spAutoFit/>
          </a:bodyPr>
          <a:lstStyle/>
          <a:p>
            <a:pPr>
              <a:lnSpc>
                <a:spcPts val="900"/>
              </a:lnSpc>
              <a:tabLst/>
            </a:pP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(“without</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title”</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by</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Christiane</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Schmidt)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16" name="TextBox 1"/>
          <p:cNvSpPr txBox="1"/>
          <p:nvPr/>
        </p:nvSpPr>
        <p:spPr>
          <a:xfrm>
            <a:off x="1573583" y="6311899"/>
            <a:ext cx="5996834" cy="315471"/>
          </a:xfrm>
          <a:prstGeom prst="rect">
            <a:avLst/>
          </a:prstGeom>
          <a:noFill/>
        </p:spPr>
        <p:txBody>
          <a:bodyPr wrap="none" lIns="0" tIns="0" rIns="0" rtlCol="0">
            <a:spAutoFit/>
          </a:bodyPr>
          <a:lstStyle/>
          <a:p>
            <a:pPr>
              <a:lnSpc>
                <a:spcPts val="2100"/>
              </a:lnSpc>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絶対違う、違うかもしれない、正しいかもしれない、たぶん正しい、決定</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1" name="Text Box 5"/>
          <p:cNvSpPr txBox="1">
            <a:spLocks noChangeArrowheads="1"/>
          </p:cNvSpPr>
          <p:nvPr/>
        </p:nvSpPr>
        <p:spPr bwMode="auto">
          <a:xfrm>
            <a:off x="419389" y="1817538"/>
            <a:ext cx="2895600"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レモン</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kumimoji="0" lang="ja-JP" altLang="en-US"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カメ</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貝</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ナッツ</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絵具のパレット</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口（くち）</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sp>
        <p:nvSpPr>
          <p:cNvPr id="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これは何でしょう？どのくらい確信がありますか？</a:t>
            </a:r>
          </a:p>
        </p:txBody>
      </p:sp>
      <p:sp>
        <p:nvSpPr>
          <p:cNvPr id="14" name="TextBox 1"/>
          <p:cNvSpPr txBox="1"/>
          <p:nvPr/>
        </p:nvSpPr>
        <p:spPr>
          <a:xfrm>
            <a:off x="76200" y="6711387"/>
            <a:ext cx="2971800" cy="169277"/>
          </a:xfrm>
          <a:prstGeom prst="rect">
            <a:avLst/>
          </a:prstGeom>
          <a:noFill/>
        </p:spPr>
        <p:txBody>
          <a:bodyPr wrap="square" lIns="0" tIns="0" rIns="0" rtlCol="0">
            <a:spAutoFit/>
          </a:bodyPr>
          <a:lstStyle/>
          <a:p>
            <a:pPr>
              <a:spcBef>
                <a:spcPct val="0"/>
              </a:spcBef>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Heike </a:t>
            </a:r>
            <a:r>
              <a:rPr lang="en-GB" altLang="de-DE" sz="800" i="1" dirty="0" err="1"/>
              <a:t>Platow</a:t>
            </a:r>
            <a:r>
              <a:rPr lang="en-GB" altLang="de-DE" sz="800" i="1" dirty="0"/>
              <a:t> and Karen </a:t>
            </a:r>
            <a:r>
              <a:rPr lang="en-GB" altLang="de-DE" sz="800" i="1" dirty="0" err="1"/>
              <a:t>Riedesel</a:t>
            </a:r>
            <a:r>
              <a:rPr lang="en-GB" altLang="de-DE" sz="800" i="1" dirty="0"/>
              <a:t>)</a:t>
            </a:r>
          </a:p>
        </p:txBody>
      </p:sp>
    </p:spTree>
    <p:extLst>
      <p:ext uri="{BB962C8B-B14F-4D97-AF65-F5344CB8AC3E}">
        <p14:creationId xmlns:p14="http://schemas.microsoft.com/office/powerpoint/2010/main" val="24001807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18</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1" name="TextBox 1"/>
          <p:cNvSpPr txBox="1"/>
          <p:nvPr/>
        </p:nvSpPr>
        <p:spPr>
          <a:xfrm>
            <a:off x="1573583" y="6311899"/>
            <a:ext cx="5996834" cy="315471"/>
          </a:xfrm>
          <a:prstGeom prst="rect">
            <a:avLst/>
          </a:prstGeom>
          <a:noFill/>
        </p:spPr>
        <p:txBody>
          <a:bodyPr wrap="none" lIns="0" tIns="0" rIns="0" rtlCol="0">
            <a:spAutoFit/>
          </a:bodyPr>
          <a:lstStyle/>
          <a:p>
            <a:pPr>
              <a:lnSpc>
                <a:spcPts val="2100"/>
              </a:lnSpc>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絶対違う、違うかもしれない、正しいかもしれない、たぶん正しい、決定</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1" name="Text Box 5"/>
          <p:cNvSpPr txBox="1">
            <a:spLocks noChangeArrowheads="1"/>
          </p:cNvSpPr>
          <p:nvPr/>
        </p:nvSpPr>
        <p:spPr bwMode="auto">
          <a:xfrm>
            <a:off x="419389" y="1817538"/>
            <a:ext cx="2895600"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レモン</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kumimoji="0" lang="ja-JP" altLang="en-US"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カメ</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貝</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ナッツ</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絵具のパレット</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口（くち）</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sp>
        <p:nvSpPr>
          <p:cNvPr id="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これは何でしょう？どのくらい確信がありますか？</a:t>
            </a:r>
          </a:p>
        </p:txBody>
      </p:sp>
      <p:sp>
        <p:nvSpPr>
          <p:cNvPr id="10" name="TextBox 1"/>
          <p:cNvSpPr txBox="1"/>
          <p:nvPr/>
        </p:nvSpPr>
        <p:spPr>
          <a:xfrm>
            <a:off x="76200" y="6711387"/>
            <a:ext cx="2971800" cy="169277"/>
          </a:xfrm>
          <a:prstGeom prst="rect">
            <a:avLst/>
          </a:prstGeom>
          <a:noFill/>
        </p:spPr>
        <p:txBody>
          <a:bodyPr wrap="square" lIns="0" tIns="0" rIns="0" rtlCol="0">
            <a:spAutoFit/>
          </a:bodyPr>
          <a:lstStyle/>
          <a:p>
            <a:pPr>
              <a:spcBef>
                <a:spcPct val="0"/>
              </a:spcBef>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Heike </a:t>
            </a:r>
            <a:r>
              <a:rPr lang="en-GB" altLang="de-DE" sz="800" i="1" dirty="0" err="1"/>
              <a:t>Platow</a:t>
            </a:r>
            <a:r>
              <a:rPr lang="en-GB" altLang="de-DE" sz="800" i="1" dirty="0"/>
              <a:t> and Karen </a:t>
            </a:r>
            <a:r>
              <a:rPr lang="en-GB" altLang="de-DE" sz="800" i="1" dirty="0" err="1"/>
              <a:t>Riedesel</a:t>
            </a:r>
            <a:r>
              <a:rPr lang="en-GB" altLang="de-DE" sz="800" i="1" dirty="0"/>
              <a:t>)</a:t>
            </a:r>
          </a:p>
        </p:txBody>
      </p:sp>
    </p:spTree>
    <p:extLst>
      <p:ext uri="{BB962C8B-B14F-4D97-AF65-F5344CB8AC3E}">
        <p14:creationId xmlns:p14="http://schemas.microsoft.com/office/powerpoint/2010/main" val="39175876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19</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7" name="TextBox 1"/>
          <p:cNvSpPr txBox="1"/>
          <p:nvPr/>
        </p:nvSpPr>
        <p:spPr>
          <a:xfrm>
            <a:off x="1573583" y="6311899"/>
            <a:ext cx="5996834" cy="315471"/>
          </a:xfrm>
          <a:prstGeom prst="rect">
            <a:avLst/>
          </a:prstGeom>
          <a:noFill/>
        </p:spPr>
        <p:txBody>
          <a:bodyPr wrap="none" lIns="0" tIns="0" rIns="0" rtlCol="0">
            <a:spAutoFit/>
          </a:bodyPr>
          <a:lstStyle/>
          <a:p>
            <a:pPr>
              <a:lnSpc>
                <a:spcPts val="2100"/>
              </a:lnSpc>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絶対違う、違うかもしれない、正しいかもしれない、たぶん正しい、決定</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 name="Text Box 5"/>
          <p:cNvSpPr txBox="1">
            <a:spLocks noChangeArrowheads="1"/>
          </p:cNvSpPr>
          <p:nvPr/>
        </p:nvSpPr>
        <p:spPr bwMode="auto">
          <a:xfrm>
            <a:off x="419389" y="1817538"/>
            <a:ext cx="2895600"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レモン</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kumimoji="0" lang="ja-JP" altLang="en-US"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カメ</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貝</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ナッツ</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絵具のパレット</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口（くち）</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sp>
        <p:nvSpPr>
          <p:cNvPr id="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これは何でしょう？どのくらい確信がありますか？</a:t>
            </a:r>
          </a:p>
        </p:txBody>
      </p:sp>
      <p:sp>
        <p:nvSpPr>
          <p:cNvPr id="11" name="TextBox 1"/>
          <p:cNvSpPr txBox="1"/>
          <p:nvPr/>
        </p:nvSpPr>
        <p:spPr>
          <a:xfrm>
            <a:off x="76200" y="6711387"/>
            <a:ext cx="2971800" cy="169277"/>
          </a:xfrm>
          <a:prstGeom prst="rect">
            <a:avLst/>
          </a:prstGeom>
          <a:noFill/>
        </p:spPr>
        <p:txBody>
          <a:bodyPr wrap="square" lIns="0" tIns="0" rIns="0" rtlCol="0">
            <a:spAutoFit/>
          </a:bodyPr>
          <a:lstStyle/>
          <a:p>
            <a:pPr>
              <a:spcBef>
                <a:spcPct val="0"/>
              </a:spcBef>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Heike </a:t>
            </a:r>
            <a:r>
              <a:rPr lang="en-GB" altLang="de-DE" sz="800" i="1" dirty="0" err="1"/>
              <a:t>Platow</a:t>
            </a:r>
            <a:r>
              <a:rPr lang="en-GB" altLang="de-DE" sz="800" i="1" dirty="0"/>
              <a:t> and Karen </a:t>
            </a:r>
            <a:r>
              <a:rPr lang="en-GB" altLang="de-DE" sz="800" i="1" dirty="0" err="1"/>
              <a:t>Riedesel</a:t>
            </a:r>
            <a:r>
              <a:rPr lang="en-GB" altLang="de-DE" sz="800" i="1" dirty="0"/>
              <a:t>)</a:t>
            </a:r>
          </a:p>
        </p:txBody>
      </p:sp>
    </p:spTree>
    <p:extLst>
      <p:ext uri="{BB962C8B-B14F-4D97-AF65-F5344CB8AC3E}">
        <p14:creationId xmlns:p14="http://schemas.microsoft.com/office/powerpoint/2010/main" val="7725492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20</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7" name="TextBox 1"/>
          <p:cNvSpPr txBox="1"/>
          <p:nvPr/>
        </p:nvSpPr>
        <p:spPr>
          <a:xfrm>
            <a:off x="1573583" y="6311899"/>
            <a:ext cx="5996834" cy="315471"/>
          </a:xfrm>
          <a:prstGeom prst="rect">
            <a:avLst/>
          </a:prstGeom>
          <a:noFill/>
        </p:spPr>
        <p:txBody>
          <a:bodyPr wrap="none" lIns="0" tIns="0" rIns="0" rtlCol="0">
            <a:spAutoFit/>
          </a:bodyPr>
          <a:lstStyle/>
          <a:p>
            <a:pPr>
              <a:lnSpc>
                <a:spcPts val="2100"/>
              </a:lnSpc>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絶対違う、違うかもしれない、正しいかもしれない、たぶん正しい、決定</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 name="Text Box 5"/>
          <p:cNvSpPr txBox="1">
            <a:spLocks noChangeArrowheads="1"/>
          </p:cNvSpPr>
          <p:nvPr/>
        </p:nvSpPr>
        <p:spPr bwMode="auto">
          <a:xfrm>
            <a:off x="419389" y="1817538"/>
            <a:ext cx="2895600"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レモン</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kumimoji="0" lang="ja-JP" altLang="en-US"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カメ</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貝</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ナッツ</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絵具のパレット</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口（くち）</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sp>
        <p:nvSpPr>
          <p:cNvPr id="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これは何でしょう？どのくらい確信がありますか？</a:t>
            </a:r>
          </a:p>
        </p:txBody>
      </p:sp>
      <p:sp>
        <p:nvSpPr>
          <p:cNvPr id="11" name="TextBox 1"/>
          <p:cNvSpPr txBox="1"/>
          <p:nvPr/>
        </p:nvSpPr>
        <p:spPr>
          <a:xfrm>
            <a:off x="76200" y="6711387"/>
            <a:ext cx="2971800" cy="169277"/>
          </a:xfrm>
          <a:prstGeom prst="rect">
            <a:avLst/>
          </a:prstGeom>
          <a:noFill/>
        </p:spPr>
        <p:txBody>
          <a:bodyPr wrap="square" lIns="0" tIns="0" rIns="0" rtlCol="0">
            <a:spAutoFit/>
          </a:bodyPr>
          <a:lstStyle/>
          <a:p>
            <a:pPr>
              <a:spcBef>
                <a:spcPct val="0"/>
              </a:spcBef>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Heike </a:t>
            </a:r>
            <a:r>
              <a:rPr lang="en-GB" altLang="de-DE" sz="800" i="1" dirty="0" err="1"/>
              <a:t>Platow</a:t>
            </a:r>
            <a:r>
              <a:rPr lang="en-GB" altLang="de-DE" sz="800" i="1" dirty="0"/>
              <a:t> and Karen </a:t>
            </a:r>
            <a:r>
              <a:rPr lang="en-GB" altLang="de-DE" sz="800" i="1" dirty="0" err="1"/>
              <a:t>Riedesel</a:t>
            </a:r>
            <a:r>
              <a:rPr lang="en-GB" altLang="de-DE" sz="800" i="1" dirty="0"/>
              <a:t>)</a:t>
            </a:r>
          </a:p>
        </p:txBody>
      </p:sp>
    </p:spTree>
    <p:extLst>
      <p:ext uri="{BB962C8B-B14F-4D97-AF65-F5344CB8AC3E}">
        <p14:creationId xmlns:p14="http://schemas.microsoft.com/office/powerpoint/2010/main" val="347215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21</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6" name="TextBox 1"/>
          <p:cNvSpPr txBox="1"/>
          <p:nvPr/>
        </p:nvSpPr>
        <p:spPr>
          <a:xfrm>
            <a:off x="1573583" y="6311899"/>
            <a:ext cx="5996834" cy="315471"/>
          </a:xfrm>
          <a:prstGeom prst="rect">
            <a:avLst/>
          </a:prstGeom>
          <a:noFill/>
        </p:spPr>
        <p:txBody>
          <a:bodyPr wrap="none" lIns="0" tIns="0" rIns="0" rtlCol="0">
            <a:spAutoFit/>
          </a:bodyPr>
          <a:lstStyle/>
          <a:p>
            <a:pPr>
              <a:lnSpc>
                <a:spcPts val="2100"/>
              </a:lnSpc>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絶対違う、違うかもしれない、正しいかもしれない、たぶん正しい、決定</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 name="Text Box 5"/>
          <p:cNvSpPr txBox="1">
            <a:spLocks noChangeArrowheads="1"/>
          </p:cNvSpPr>
          <p:nvPr/>
        </p:nvSpPr>
        <p:spPr bwMode="auto">
          <a:xfrm>
            <a:off x="419389" y="1817538"/>
            <a:ext cx="2895600"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レモン</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kumimoji="0" lang="ja-JP" altLang="en-US"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カメ</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貝</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ナッツ</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絵具のパレット</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口（くち）</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sp>
        <p:nvSpPr>
          <p:cNvPr id="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これは何でしょう？どのくらい確信がありますか？</a:t>
            </a:r>
          </a:p>
        </p:txBody>
      </p:sp>
      <p:sp>
        <p:nvSpPr>
          <p:cNvPr id="11" name="TextBox 1"/>
          <p:cNvSpPr txBox="1"/>
          <p:nvPr/>
        </p:nvSpPr>
        <p:spPr>
          <a:xfrm>
            <a:off x="76200" y="6711387"/>
            <a:ext cx="2971800" cy="169277"/>
          </a:xfrm>
          <a:prstGeom prst="rect">
            <a:avLst/>
          </a:prstGeom>
          <a:noFill/>
        </p:spPr>
        <p:txBody>
          <a:bodyPr wrap="square" lIns="0" tIns="0" rIns="0" rtlCol="0">
            <a:spAutoFit/>
          </a:bodyPr>
          <a:lstStyle/>
          <a:p>
            <a:pPr>
              <a:spcBef>
                <a:spcPct val="0"/>
              </a:spcBef>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Heike </a:t>
            </a:r>
            <a:r>
              <a:rPr lang="en-GB" altLang="de-DE" sz="800" i="1" dirty="0" err="1"/>
              <a:t>Platow</a:t>
            </a:r>
            <a:r>
              <a:rPr lang="en-GB" altLang="de-DE" sz="800" i="1" dirty="0"/>
              <a:t> and Karen </a:t>
            </a:r>
            <a:r>
              <a:rPr lang="en-GB" altLang="de-DE" sz="800" i="1" dirty="0" err="1"/>
              <a:t>Riedesel</a:t>
            </a:r>
            <a:r>
              <a:rPr lang="en-GB" altLang="de-DE" sz="800" i="1" dirty="0"/>
              <a:t>)</a:t>
            </a:r>
          </a:p>
        </p:txBody>
      </p:sp>
    </p:spTree>
    <p:extLst>
      <p:ext uri="{BB962C8B-B14F-4D97-AF65-F5344CB8AC3E}">
        <p14:creationId xmlns:p14="http://schemas.microsoft.com/office/powerpoint/2010/main" val="41683383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22</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7" name="TextBox 1"/>
          <p:cNvSpPr txBox="1"/>
          <p:nvPr/>
        </p:nvSpPr>
        <p:spPr>
          <a:xfrm>
            <a:off x="1573583" y="6311899"/>
            <a:ext cx="5996834" cy="315471"/>
          </a:xfrm>
          <a:prstGeom prst="rect">
            <a:avLst/>
          </a:prstGeom>
          <a:noFill/>
        </p:spPr>
        <p:txBody>
          <a:bodyPr wrap="none" lIns="0" tIns="0" rIns="0" rtlCol="0">
            <a:spAutoFit/>
          </a:bodyPr>
          <a:lstStyle/>
          <a:p>
            <a:pPr>
              <a:lnSpc>
                <a:spcPts val="2100"/>
              </a:lnSpc>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絶対違う、違うかもしれない、正しいかもしれない、たぶん正しい、決定</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 name="Text Box 5"/>
          <p:cNvSpPr txBox="1">
            <a:spLocks noChangeArrowheads="1"/>
          </p:cNvSpPr>
          <p:nvPr/>
        </p:nvSpPr>
        <p:spPr bwMode="auto">
          <a:xfrm>
            <a:off x="419389" y="1817538"/>
            <a:ext cx="2895600"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レモン</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kumimoji="0" lang="ja-JP" altLang="en-US"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カメ</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貝</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ナッツ</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絵具のパレット</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口（くち）</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sp>
        <p:nvSpPr>
          <p:cNvPr id="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これは何でしょう？どのくらい確信がありますか？</a:t>
            </a:r>
          </a:p>
        </p:txBody>
      </p:sp>
      <p:sp>
        <p:nvSpPr>
          <p:cNvPr id="11" name="TextBox 1"/>
          <p:cNvSpPr txBox="1"/>
          <p:nvPr/>
        </p:nvSpPr>
        <p:spPr>
          <a:xfrm>
            <a:off x="76200" y="6711387"/>
            <a:ext cx="2971800" cy="169277"/>
          </a:xfrm>
          <a:prstGeom prst="rect">
            <a:avLst/>
          </a:prstGeom>
          <a:noFill/>
        </p:spPr>
        <p:txBody>
          <a:bodyPr wrap="square" lIns="0" tIns="0" rIns="0" rtlCol="0">
            <a:spAutoFit/>
          </a:bodyPr>
          <a:lstStyle/>
          <a:p>
            <a:pPr>
              <a:spcBef>
                <a:spcPct val="0"/>
              </a:spcBef>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Heike </a:t>
            </a:r>
            <a:r>
              <a:rPr lang="en-GB" altLang="de-DE" sz="800" i="1" dirty="0" err="1"/>
              <a:t>Platow</a:t>
            </a:r>
            <a:r>
              <a:rPr lang="en-GB" altLang="de-DE" sz="800" i="1" dirty="0"/>
              <a:t> and Karen </a:t>
            </a:r>
            <a:r>
              <a:rPr lang="en-GB" altLang="de-DE" sz="800" i="1" dirty="0" err="1"/>
              <a:t>Riedesel</a:t>
            </a:r>
            <a:r>
              <a:rPr lang="en-GB" altLang="de-DE" sz="800" i="1" dirty="0"/>
              <a:t>)</a:t>
            </a:r>
          </a:p>
        </p:txBody>
      </p:sp>
    </p:spTree>
    <p:extLst>
      <p:ext uri="{BB962C8B-B14F-4D97-AF65-F5344CB8AC3E}">
        <p14:creationId xmlns:p14="http://schemas.microsoft.com/office/powerpoint/2010/main" val="769414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8"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368000"/>
            <a:ext cx="4300360" cy="28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7" name="TextBox 1"/>
          <p:cNvSpPr txBox="1"/>
          <p:nvPr/>
        </p:nvSpPr>
        <p:spPr>
          <a:xfrm>
            <a:off x="1573583" y="6311899"/>
            <a:ext cx="5996834" cy="315471"/>
          </a:xfrm>
          <a:prstGeom prst="rect">
            <a:avLst/>
          </a:prstGeom>
          <a:noFill/>
        </p:spPr>
        <p:txBody>
          <a:bodyPr wrap="none" lIns="0" tIns="0" rIns="0" rtlCol="0">
            <a:spAutoFit/>
          </a:bodyPr>
          <a:lstStyle/>
          <a:p>
            <a:pPr>
              <a:lnSpc>
                <a:spcPts val="2100"/>
              </a:lnSpc>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絶対違う、違うかもしれない、正しいかもしれない、たぶん正しい、決定</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 name="Text Box 5"/>
          <p:cNvSpPr txBox="1">
            <a:spLocks noChangeArrowheads="1"/>
          </p:cNvSpPr>
          <p:nvPr/>
        </p:nvSpPr>
        <p:spPr bwMode="auto">
          <a:xfrm>
            <a:off x="419389" y="1817538"/>
            <a:ext cx="2895600"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レモン</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kumimoji="0" lang="ja-JP" altLang="en-US"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カメ</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貝</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ナッツ</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絵具のパレット</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口（くち）</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sp>
        <p:nvSpPr>
          <p:cNvPr id="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x-none" sz="2000" dirty="0">
                <a:solidFill>
                  <a:srgbClr val="D16349"/>
                </a:solidFill>
                <a:latin typeface="MS PGothic" panose="020B0600070205080204" pitchFamily="34" charset="-128"/>
                <a:ea typeface="MS PGothic" panose="020B0600070205080204" pitchFamily="34" charset="-128"/>
              </a:rPr>
              <a:t>これは何でしょう？どのくらい確信がありますか？</a:t>
            </a:r>
            <a:endParaRPr lang="en-GB" altLang="de-DE" sz="2000" dirty="0">
              <a:solidFill>
                <a:srgbClr val="D16349"/>
              </a:solidFill>
              <a:latin typeface="MS PGothic" panose="020B0600070205080204" pitchFamily="34" charset="-128"/>
              <a:ea typeface="MS PGothic" panose="020B0600070205080204" pitchFamily="34" charset="-128"/>
            </a:endParaRPr>
          </a:p>
        </p:txBody>
      </p:sp>
      <p:sp>
        <p:nvSpPr>
          <p:cNvPr id="11" name="TextBox 1"/>
          <p:cNvSpPr txBox="1"/>
          <p:nvPr/>
        </p:nvSpPr>
        <p:spPr>
          <a:xfrm>
            <a:off x="76200" y="6711387"/>
            <a:ext cx="2971800" cy="169277"/>
          </a:xfrm>
          <a:prstGeom prst="rect">
            <a:avLst/>
          </a:prstGeom>
          <a:noFill/>
        </p:spPr>
        <p:txBody>
          <a:bodyPr wrap="square" lIns="0" tIns="0" rIns="0" rtlCol="0">
            <a:spAutoFit/>
          </a:bodyPr>
          <a:lstStyle/>
          <a:p>
            <a:pPr>
              <a:spcBef>
                <a:spcPct val="0"/>
              </a:spcBef>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Heike </a:t>
            </a:r>
            <a:r>
              <a:rPr lang="en-GB" altLang="de-DE" sz="800" i="1" dirty="0" err="1"/>
              <a:t>Platow</a:t>
            </a:r>
            <a:r>
              <a:rPr lang="en-GB" altLang="de-DE" sz="800" i="1" dirty="0"/>
              <a:t> and Karen </a:t>
            </a:r>
            <a:r>
              <a:rPr lang="en-GB" altLang="de-DE" sz="800" i="1" dirty="0" err="1"/>
              <a:t>Riedesel</a:t>
            </a:r>
            <a:r>
              <a:rPr lang="en-GB" altLang="de-DE" sz="800" i="1" dirty="0"/>
              <a:t>)</a:t>
            </a:r>
          </a:p>
        </p:txBody>
      </p:sp>
    </p:spTree>
    <p:extLst>
      <p:ext uri="{BB962C8B-B14F-4D97-AF65-F5344CB8AC3E}">
        <p14:creationId xmlns:p14="http://schemas.microsoft.com/office/powerpoint/2010/main" val="1961171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1" name="Grafik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368000"/>
            <a:ext cx="4301938" cy="28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5" name="TextBox 1"/>
          <p:cNvSpPr txBox="1"/>
          <p:nvPr/>
        </p:nvSpPr>
        <p:spPr>
          <a:xfrm>
            <a:off x="1573583" y="6311899"/>
            <a:ext cx="5996834" cy="315471"/>
          </a:xfrm>
          <a:prstGeom prst="rect">
            <a:avLst/>
          </a:prstGeom>
          <a:noFill/>
        </p:spPr>
        <p:txBody>
          <a:bodyPr wrap="none" lIns="0" tIns="0" rIns="0" rtlCol="0">
            <a:spAutoFit/>
          </a:bodyPr>
          <a:lstStyle/>
          <a:p>
            <a:pPr>
              <a:lnSpc>
                <a:spcPts val="2100"/>
              </a:lnSpc>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絶対違う、違うかもしれない、正しいかもしれない、たぶん正しい、決定</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1" name="Text Box 5"/>
          <p:cNvSpPr txBox="1">
            <a:spLocks noChangeArrowheads="1"/>
          </p:cNvSpPr>
          <p:nvPr/>
        </p:nvSpPr>
        <p:spPr bwMode="auto">
          <a:xfrm>
            <a:off x="419389" y="1817538"/>
            <a:ext cx="2895600"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レモン</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kumimoji="0" lang="ja-JP" altLang="en-US"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カメ</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貝</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ナッツ</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絵具のパレット</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901700" marR="0" lvl="0" indent="-357188" algn="l" defTabSz="914400" rtl="0" eaLnBrk="1" fontAlgn="base" latinLnBrk="0" hangingPunct="1">
              <a:lnSpc>
                <a:spcPct val="100000"/>
              </a:lnSpc>
              <a:spcBef>
                <a:spcPct val="50000"/>
              </a:spcBef>
              <a:spcAft>
                <a:spcPct val="0"/>
              </a:spcAft>
              <a:buClr>
                <a:srgbClr val="8CADAE"/>
              </a:buClr>
              <a:buSzPct val="100000"/>
              <a:buFont typeface="Courier New" panose="02070309020205020404" pitchFamily="49" charset="0"/>
              <a:buChar char="o"/>
              <a:tabLst/>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口（くち）</a:t>
            </a:r>
            <a:endParaRPr kumimoji="0" lang="en-GB"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sp>
        <p:nvSpPr>
          <p:cNvPr id="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HGS創英角ｺﾞｼｯｸUB" panose="020B0900000000000000" pitchFamily="50" charset="-128"/>
                <a:ea typeface="HGS創英角ｺﾞｼｯｸUB" panose="020B0900000000000000" pitchFamily="50" charset="-128"/>
                <a:cs typeface="Times New Roman" pitchFamily="18" charset="0"/>
              </a:rPr>
              <a:t>結論を急ぐと間違える</a:t>
            </a:r>
          </a:p>
        </p:txBody>
      </p:sp>
      <p:sp>
        <p:nvSpPr>
          <p:cNvPr id="12" name="TextBox 1"/>
          <p:cNvSpPr txBox="1"/>
          <p:nvPr/>
        </p:nvSpPr>
        <p:spPr>
          <a:xfrm>
            <a:off x="76200" y="6711387"/>
            <a:ext cx="2971800" cy="169277"/>
          </a:xfrm>
          <a:prstGeom prst="rect">
            <a:avLst/>
          </a:prstGeom>
          <a:noFill/>
        </p:spPr>
        <p:txBody>
          <a:bodyPr wrap="square" lIns="0" tIns="0" rIns="0" rtlCol="0">
            <a:spAutoFit/>
          </a:bodyPr>
          <a:lstStyle/>
          <a:p>
            <a:pPr>
              <a:spcBef>
                <a:spcPct val="0"/>
              </a:spcBef>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Heike </a:t>
            </a:r>
            <a:r>
              <a:rPr lang="en-GB" altLang="de-DE" sz="800" i="1" dirty="0" err="1"/>
              <a:t>Platow</a:t>
            </a:r>
            <a:r>
              <a:rPr lang="en-GB" altLang="de-DE" sz="800" i="1" dirty="0"/>
              <a:t> and Karen </a:t>
            </a:r>
            <a:r>
              <a:rPr lang="en-GB" altLang="de-DE" sz="800" i="1" dirty="0" err="1"/>
              <a:t>Riedesel</a:t>
            </a:r>
            <a:r>
              <a:rPr lang="en-GB" altLang="de-DE" sz="800" i="1" dirty="0"/>
              <a:t>)</a:t>
            </a:r>
          </a:p>
        </p:txBody>
      </p:sp>
    </p:spTree>
    <p:extLst>
      <p:ext uri="{BB962C8B-B14F-4D97-AF65-F5344CB8AC3E}">
        <p14:creationId xmlns:p14="http://schemas.microsoft.com/office/powerpoint/2010/main" val="37252056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rotWithShape="1">
          <a:blip r:embed="rId3">
            <a:extLst>
              <a:ext uri="{28A0092B-C50C-407E-A947-70E740481C1C}">
                <a14:useLocalDpi xmlns:a14="http://schemas.microsoft.com/office/drawing/2010/main" val="0"/>
              </a:ext>
            </a:extLst>
          </a:blip>
          <a:srcRect l="4934" b="6066"/>
          <a:stretch/>
        </p:blipFill>
        <p:spPr>
          <a:xfrm>
            <a:off x="3930554" y="1404000"/>
            <a:ext cx="4980957" cy="3577433"/>
          </a:xfrm>
          <a:prstGeom prst="rect">
            <a:avLst/>
          </a:prstGeom>
        </p:spPr>
      </p:pic>
      <p:sp>
        <p:nvSpPr>
          <p:cNvPr id="13" name="Text Box 5"/>
          <p:cNvSpPr txBox="1">
            <a:spLocks noChangeArrowheads="1"/>
          </p:cNvSpPr>
          <p:nvPr/>
        </p:nvSpPr>
        <p:spPr bwMode="auto">
          <a:xfrm>
            <a:off x="265106" y="1896576"/>
            <a:ext cx="3544894"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ワインセラーにあるボトル</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赤ん坊を運ぶコウノトリ</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風船</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袋を背負ったサンタ</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実験室</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地球</a:t>
            </a:r>
            <a:endParaRPr lang="en-GB" altLang="de-DE" sz="1800" dirty="0">
              <a:latin typeface="ＭＳ Ｐゴシック" panose="020B0600070205080204" pitchFamily="50" charset="-128"/>
              <a:ea typeface="ＭＳ Ｐゴシック" panose="020B0600070205080204" pitchFamily="50" charset="-128"/>
            </a:endParaRPr>
          </a:p>
        </p:txBody>
      </p:sp>
      <p:sp>
        <p:nvSpPr>
          <p:cNvPr id="14" name="TextBox 1"/>
          <p:cNvSpPr txBox="1"/>
          <p:nvPr/>
        </p:nvSpPr>
        <p:spPr>
          <a:xfrm>
            <a:off x="1573583" y="6311899"/>
            <a:ext cx="5996834" cy="315471"/>
          </a:xfrm>
          <a:prstGeom prst="rect">
            <a:avLst/>
          </a:prstGeom>
          <a:noFill/>
        </p:spPr>
        <p:txBody>
          <a:bodyPr wrap="none" lIns="0" tIns="0" rIns="0" rtlCol="0">
            <a:spAutoFit/>
          </a:bodyPr>
          <a:lstStyle/>
          <a:p>
            <a:pPr>
              <a:lnSpc>
                <a:spcPts val="2100"/>
              </a:lnSpc>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絶対違う、違うかもしれない、正しいかもしれない、たぶん正しい、決定</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1"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x-none" sz="2000" dirty="0">
                <a:solidFill>
                  <a:srgbClr val="D16349"/>
                </a:solidFill>
                <a:latin typeface="MS PGothic" panose="020B0600070205080204" pitchFamily="34" charset="-128"/>
                <a:ea typeface="MS PGothic" panose="020B0600070205080204" pitchFamily="34" charset="-128"/>
              </a:rPr>
              <a:t>これは何でしょう？どのくらい確信がありますか？</a:t>
            </a:r>
            <a:endParaRPr lang="en-GB" altLang="de-DE" sz="2000" dirty="0">
              <a:solidFill>
                <a:srgbClr val="D16349"/>
              </a:solidFill>
              <a:latin typeface="MS PGothic" panose="020B0600070205080204" pitchFamily="34" charset="-128"/>
              <a:ea typeface="MS PGothic" panose="020B0600070205080204" pitchFamily="34" charset="-128"/>
            </a:endParaRPr>
          </a:p>
        </p:txBody>
      </p:sp>
      <p:sp>
        <p:nvSpPr>
          <p:cNvPr id="9" name="TextBox 1"/>
          <p:cNvSpPr txBox="1"/>
          <p:nvPr/>
        </p:nvSpPr>
        <p:spPr>
          <a:xfrm>
            <a:off x="76200" y="6711387"/>
            <a:ext cx="2971800" cy="169277"/>
          </a:xfrm>
          <a:prstGeom prst="rect">
            <a:avLst/>
          </a:prstGeom>
          <a:noFill/>
        </p:spPr>
        <p:txBody>
          <a:bodyPr wrap="square" lIns="0" tIns="0" rIns="0" rtlCol="0">
            <a:spAutoFit/>
          </a:bodyPr>
          <a:lstStyle/>
          <a:p>
            <a:pPr>
              <a:spcBef>
                <a:spcPct val="0"/>
              </a:spcBef>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p>
        </p:txBody>
      </p:sp>
    </p:spTree>
    <p:extLst>
      <p:ext uri="{BB962C8B-B14F-4D97-AF65-F5344CB8AC3E}">
        <p14:creationId xmlns:p14="http://schemas.microsoft.com/office/powerpoint/2010/main" val="11831657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rotWithShape="1">
          <a:blip r:embed="rId3">
            <a:extLst>
              <a:ext uri="{28A0092B-C50C-407E-A947-70E740481C1C}">
                <a14:useLocalDpi xmlns:a14="http://schemas.microsoft.com/office/drawing/2010/main" val="0"/>
              </a:ext>
            </a:extLst>
          </a:blip>
          <a:srcRect l="7539" b="8216"/>
          <a:stretch/>
        </p:blipFill>
        <p:spPr>
          <a:xfrm>
            <a:off x="4067032" y="1404000"/>
            <a:ext cx="4844479" cy="3495546"/>
          </a:xfrm>
          <a:prstGeom prst="rect">
            <a:avLst/>
          </a:prstGeom>
        </p:spPr>
      </p:pic>
      <p:sp>
        <p:nvSpPr>
          <p:cNvPr id="1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7" name="TextBox 1"/>
          <p:cNvSpPr txBox="1"/>
          <p:nvPr/>
        </p:nvSpPr>
        <p:spPr>
          <a:xfrm>
            <a:off x="1573583" y="6311899"/>
            <a:ext cx="5996834" cy="315471"/>
          </a:xfrm>
          <a:prstGeom prst="rect">
            <a:avLst/>
          </a:prstGeom>
          <a:noFill/>
        </p:spPr>
        <p:txBody>
          <a:bodyPr wrap="none" lIns="0" tIns="0" rIns="0" rtlCol="0">
            <a:spAutoFit/>
          </a:bodyPr>
          <a:lstStyle/>
          <a:p>
            <a:pPr>
              <a:lnSpc>
                <a:spcPts val="2100"/>
              </a:lnSpc>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絶対違う、違うかもしれない、正しいかもしれない、たぶん正しい、決定</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9" name="Text Box 5"/>
          <p:cNvSpPr txBox="1">
            <a:spLocks noChangeArrowheads="1"/>
          </p:cNvSpPr>
          <p:nvPr/>
        </p:nvSpPr>
        <p:spPr bwMode="auto">
          <a:xfrm>
            <a:off x="265106" y="1896576"/>
            <a:ext cx="3544894"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ワインセラーにあるボトル</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赤ん坊を運ぶコウノトリ</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風船</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袋を背負ったサンタ</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実験室</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地球</a:t>
            </a:r>
            <a:endParaRPr lang="en-GB" altLang="de-DE" sz="1800" dirty="0">
              <a:latin typeface="ＭＳ Ｐゴシック" panose="020B0600070205080204" pitchFamily="50" charset="-128"/>
              <a:ea typeface="ＭＳ Ｐゴシック" panose="020B0600070205080204" pitchFamily="50" charset="-128"/>
            </a:endParaRPr>
          </a:p>
        </p:txBody>
      </p:sp>
      <p:sp>
        <p:nvSpPr>
          <p:cNvPr id="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x-none" sz="2000" dirty="0">
                <a:solidFill>
                  <a:srgbClr val="D16349"/>
                </a:solidFill>
                <a:latin typeface="MS PGothic" panose="020B0600070205080204" pitchFamily="34" charset="-128"/>
                <a:ea typeface="MS PGothic" panose="020B0600070205080204" pitchFamily="34" charset="-128"/>
              </a:rPr>
              <a:t>これは何でしょう？どのくらい確信がありますか？</a:t>
            </a:r>
            <a:endParaRPr lang="en-GB" altLang="de-DE" sz="2000" dirty="0">
              <a:solidFill>
                <a:srgbClr val="D16349"/>
              </a:solidFill>
              <a:latin typeface="MS PGothic" panose="020B0600070205080204" pitchFamily="34" charset="-128"/>
              <a:ea typeface="MS PGothic" panose="020B0600070205080204" pitchFamily="34" charset="-128"/>
            </a:endParaRPr>
          </a:p>
        </p:txBody>
      </p:sp>
      <p:sp>
        <p:nvSpPr>
          <p:cNvPr id="12" name="TextBox 1"/>
          <p:cNvSpPr txBox="1"/>
          <p:nvPr/>
        </p:nvSpPr>
        <p:spPr>
          <a:xfrm>
            <a:off x="76200" y="6711387"/>
            <a:ext cx="2971800" cy="169277"/>
          </a:xfrm>
          <a:prstGeom prst="rect">
            <a:avLst/>
          </a:prstGeom>
          <a:noFill/>
        </p:spPr>
        <p:txBody>
          <a:bodyPr wrap="square" lIns="0" tIns="0" rIns="0" rtlCol="0">
            <a:spAutoFit/>
          </a:bodyPr>
          <a:lstStyle/>
          <a:p>
            <a:pPr>
              <a:spcBef>
                <a:spcPct val="0"/>
              </a:spcBef>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p>
        </p:txBody>
      </p:sp>
    </p:spTree>
    <p:extLst>
      <p:ext uri="{BB962C8B-B14F-4D97-AF65-F5344CB8AC3E}">
        <p14:creationId xmlns:p14="http://schemas.microsoft.com/office/powerpoint/2010/main" val="3885318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5195" b="7141"/>
          <a:stretch/>
        </p:blipFill>
        <p:spPr>
          <a:xfrm>
            <a:off x="3944202" y="1404000"/>
            <a:ext cx="4967309" cy="3536490"/>
          </a:xfrm>
          <a:prstGeom prst="rect">
            <a:avLst/>
          </a:prstGeom>
        </p:spPr>
      </p:pic>
      <p:sp>
        <p:nvSpPr>
          <p:cNvPr id="1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6" name="TextBox 1"/>
          <p:cNvSpPr txBox="1"/>
          <p:nvPr/>
        </p:nvSpPr>
        <p:spPr>
          <a:xfrm>
            <a:off x="1573583" y="6311899"/>
            <a:ext cx="5996834" cy="315471"/>
          </a:xfrm>
          <a:prstGeom prst="rect">
            <a:avLst/>
          </a:prstGeom>
          <a:noFill/>
        </p:spPr>
        <p:txBody>
          <a:bodyPr wrap="none" lIns="0" tIns="0" rIns="0" rtlCol="0">
            <a:spAutoFit/>
          </a:bodyPr>
          <a:lstStyle/>
          <a:p>
            <a:pPr>
              <a:lnSpc>
                <a:spcPts val="2100"/>
              </a:lnSpc>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絶対違う、違うかもしれない、正しいかもしれない、たぶん正しい、決定</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9" name="Text Box 5"/>
          <p:cNvSpPr txBox="1">
            <a:spLocks noChangeArrowheads="1"/>
          </p:cNvSpPr>
          <p:nvPr/>
        </p:nvSpPr>
        <p:spPr bwMode="auto">
          <a:xfrm>
            <a:off x="265106" y="1896576"/>
            <a:ext cx="3544894"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rtl="0" eaLnBrk="1" hangingPunct="1">
              <a:spcBef>
                <a:spcPct val="50000"/>
              </a:spcBef>
              <a:buClr>
                <a:srgbClr val="8CADAE"/>
              </a:buClr>
              <a:buSzPct val="100000"/>
              <a:buFont typeface="Courier New" panose="02070309020205020404" pitchFamily="49" charset="0"/>
              <a:buChar char="o"/>
            </a:pPr>
            <a:r>
              <a:rPr lang="x-none" sz="1800" dirty="0">
                <a:latin typeface="MS PGothic" panose="020B0600070205080204" pitchFamily="34" charset="-128"/>
                <a:ea typeface="MS PGothic" panose="020B0600070205080204" pitchFamily="34" charset="-128"/>
              </a:rPr>
              <a:t>ワインセラーにあるボトル</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MS PGothic" panose="020B0600070205080204" pitchFamily="34" charset="-128"/>
                <a:ea typeface="MS PGothic" panose="020B0600070205080204" pitchFamily="34" charset="-128"/>
              </a:rPr>
              <a:t>赤ん坊を運ぶコウノトリ</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MS PGothic" panose="020B0600070205080204" pitchFamily="34" charset="-128"/>
                <a:ea typeface="MS PGothic" panose="020B0600070205080204" pitchFamily="34" charset="-128"/>
              </a:rPr>
              <a:t>風船</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MS PGothic" panose="020B0600070205080204" pitchFamily="34" charset="-128"/>
                <a:ea typeface="MS PGothic" panose="020B0600070205080204" pitchFamily="34" charset="-128"/>
              </a:rPr>
              <a:t>袋を背負ったサンタ</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MS PGothic" panose="020B0600070205080204" pitchFamily="34" charset="-128"/>
                <a:ea typeface="MS PGothic" panose="020B0600070205080204" pitchFamily="34" charset="-128"/>
              </a:rPr>
              <a:t>実験室</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MS PGothic" panose="020B0600070205080204" pitchFamily="34" charset="-128"/>
                <a:ea typeface="MS PGothic" panose="020B0600070205080204" pitchFamily="34" charset="-128"/>
              </a:rPr>
              <a:t>地球</a:t>
            </a:r>
            <a:endParaRPr lang="en-GB" altLang="de-DE" sz="1800" dirty="0">
              <a:latin typeface="MS PGothic" panose="020B0600070205080204" pitchFamily="34" charset="-128"/>
              <a:ea typeface="MS PGothic" panose="020B0600070205080204" pitchFamily="34" charset="-128"/>
            </a:endParaRPr>
          </a:p>
        </p:txBody>
      </p:sp>
      <p:sp>
        <p:nvSpPr>
          <p:cNvPr id="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x-none" sz="2000" dirty="0">
                <a:solidFill>
                  <a:srgbClr val="D16349"/>
                </a:solidFill>
                <a:latin typeface="MS PGothic" panose="020B0600070205080204" pitchFamily="34" charset="-128"/>
                <a:ea typeface="MS PGothic" panose="020B0600070205080204" pitchFamily="34" charset="-128"/>
              </a:rPr>
              <a:t>これは何でしょう？どのくらい確信がありますか？</a:t>
            </a:r>
            <a:endParaRPr lang="en-GB" altLang="de-DE" sz="2000" dirty="0">
              <a:solidFill>
                <a:srgbClr val="D16349"/>
              </a:solidFill>
              <a:latin typeface="MS PGothic" panose="020B0600070205080204" pitchFamily="34" charset="-128"/>
              <a:ea typeface="MS PGothic" panose="020B0600070205080204" pitchFamily="34" charset="-128"/>
            </a:endParaRPr>
          </a:p>
        </p:txBody>
      </p:sp>
      <p:sp>
        <p:nvSpPr>
          <p:cNvPr id="12" name="TextBox 1"/>
          <p:cNvSpPr txBox="1"/>
          <p:nvPr/>
        </p:nvSpPr>
        <p:spPr>
          <a:xfrm>
            <a:off x="76200" y="6711387"/>
            <a:ext cx="2971800" cy="169277"/>
          </a:xfrm>
          <a:prstGeom prst="rect">
            <a:avLst/>
          </a:prstGeom>
          <a:noFill/>
        </p:spPr>
        <p:txBody>
          <a:bodyPr wrap="square" lIns="0" tIns="0" rIns="0" rtlCol="0">
            <a:spAutoFit/>
          </a:bodyPr>
          <a:lstStyle/>
          <a:p>
            <a:pPr>
              <a:spcBef>
                <a:spcPct val="0"/>
              </a:spcBef>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p>
        </p:txBody>
      </p:sp>
    </p:spTree>
    <p:extLst>
      <p:ext uri="{BB962C8B-B14F-4D97-AF65-F5344CB8AC3E}">
        <p14:creationId xmlns:p14="http://schemas.microsoft.com/office/powerpoint/2010/main" val="24560268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4934" b="8575"/>
          <a:stretch/>
        </p:blipFill>
        <p:spPr>
          <a:xfrm>
            <a:off x="3930554" y="1404000"/>
            <a:ext cx="4980957" cy="3481899"/>
          </a:xfrm>
          <a:prstGeom prst="rect">
            <a:avLst/>
          </a:prstGeom>
        </p:spPr>
      </p:pic>
      <p:sp>
        <p:nvSpPr>
          <p:cNvPr id="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28</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5" name="TextBox 1"/>
          <p:cNvSpPr txBox="1"/>
          <p:nvPr/>
        </p:nvSpPr>
        <p:spPr>
          <a:xfrm>
            <a:off x="1573583" y="6311899"/>
            <a:ext cx="5996834" cy="315471"/>
          </a:xfrm>
          <a:prstGeom prst="rect">
            <a:avLst/>
          </a:prstGeom>
          <a:noFill/>
        </p:spPr>
        <p:txBody>
          <a:bodyPr wrap="none" lIns="0" tIns="0" rIns="0" rtlCol="0">
            <a:spAutoFit/>
          </a:bodyPr>
          <a:lstStyle/>
          <a:p>
            <a:pPr>
              <a:lnSpc>
                <a:spcPts val="2100"/>
              </a:lnSpc>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絶対違う、違うかもしれない、正しいかもしれない、たぶん正しい、決定</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2" name="Text Box 5"/>
          <p:cNvSpPr txBox="1">
            <a:spLocks noChangeArrowheads="1"/>
          </p:cNvSpPr>
          <p:nvPr/>
        </p:nvSpPr>
        <p:spPr bwMode="auto">
          <a:xfrm>
            <a:off x="265106" y="1896576"/>
            <a:ext cx="3544894"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ワインセラーにあるボトル</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赤ん坊を運ぶコウノトリ</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風船</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袋を背負ったサンタ</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実験室</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地球</a:t>
            </a:r>
            <a:endParaRPr lang="en-GB" altLang="de-DE" sz="1800" dirty="0">
              <a:latin typeface="ＭＳ Ｐゴシック" panose="020B0600070205080204" pitchFamily="50" charset="-128"/>
              <a:ea typeface="ＭＳ Ｐゴシック" panose="020B0600070205080204" pitchFamily="50" charset="-128"/>
            </a:endParaRPr>
          </a:p>
        </p:txBody>
      </p:sp>
      <p:sp>
        <p:nvSpPr>
          <p:cNvPr id="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x-none" sz="2000" dirty="0">
                <a:solidFill>
                  <a:srgbClr val="D16349"/>
                </a:solidFill>
                <a:latin typeface="MS PGothic" panose="020B0600070205080204" pitchFamily="34" charset="-128"/>
                <a:ea typeface="MS PGothic" panose="020B0600070205080204" pitchFamily="34" charset="-128"/>
              </a:rPr>
              <a:t>これは何でしょう？どのくらい確信がありますか？</a:t>
            </a:r>
            <a:endParaRPr lang="en-GB" altLang="de-DE" sz="2000" dirty="0">
              <a:solidFill>
                <a:srgbClr val="D16349"/>
              </a:solidFill>
              <a:latin typeface="MS PGothic" panose="020B0600070205080204" pitchFamily="34" charset="-128"/>
              <a:ea typeface="MS PGothic" panose="020B0600070205080204" pitchFamily="34" charset="-128"/>
            </a:endParaRPr>
          </a:p>
        </p:txBody>
      </p:sp>
      <p:sp>
        <p:nvSpPr>
          <p:cNvPr id="11" name="TextBox 1"/>
          <p:cNvSpPr txBox="1"/>
          <p:nvPr/>
        </p:nvSpPr>
        <p:spPr>
          <a:xfrm>
            <a:off x="76200" y="6711387"/>
            <a:ext cx="2971800" cy="169277"/>
          </a:xfrm>
          <a:prstGeom prst="rect">
            <a:avLst/>
          </a:prstGeom>
          <a:noFill/>
        </p:spPr>
        <p:txBody>
          <a:bodyPr wrap="square" lIns="0" tIns="0" rIns="0" rtlCol="0">
            <a:spAutoFit/>
          </a:bodyPr>
          <a:lstStyle/>
          <a:p>
            <a:pPr>
              <a:spcBef>
                <a:spcPct val="0"/>
              </a:spcBef>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p>
        </p:txBody>
      </p:sp>
    </p:spTree>
    <p:extLst>
      <p:ext uri="{BB962C8B-B14F-4D97-AF65-F5344CB8AC3E}">
        <p14:creationId xmlns:p14="http://schemas.microsoft.com/office/powerpoint/2010/main" val="20280512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4934" b="6425"/>
          <a:stretch/>
        </p:blipFill>
        <p:spPr>
          <a:xfrm>
            <a:off x="3930554" y="1404000"/>
            <a:ext cx="4980957" cy="3563785"/>
          </a:xfrm>
          <a:prstGeom prst="rect">
            <a:avLst/>
          </a:prstGeom>
        </p:spPr>
      </p:pic>
      <p:sp>
        <p:nvSpPr>
          <p:cNvPr id="1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29</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7" name="TextBox 1"/>
          <p:cNvSpPr txBox="1"/>
          <p:nvPr/>
        </p:nvSpPr>
        <p:spPr>
          <a:xfrm>
            <a:off x="1573583" y="6311899"/>
            <a:ext cx="5996834" cy="315471"/>
          </a:xfrm>
          <a:prstGeom prst="rect">
            <a:avLst/>
          </a:prstGeom>
          <a:noFill/>
        </p:spPr>
        <p:txBody>
          <a:bodyPr wrap="none" lIns="0" tIns="0" rIns="0" rtlCol="0">
            <a:spAutoFit/>
          </a:bodyPr>
          <a:lstStyle/>
          <a:p>
            <a:pPr>
              <a:lnSpc>
                <a:spcPts val="2100"/>
              </a:lnSpc>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絶対違う、違うかもしれない、正しいかもしれない、たぶん正しい、決定</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9" name="Text Box 5"/>
          <p:cNvSpPr txBox="1">
            <a:spLocks noChangeArrowheads="1"/>
          </p:cNvSpPr>
          <p:nvPr/>
        </p:nvSpPr>
        <p:spPr bwMode="auto">
          <a:xfrm>
            <a:off x="265106" y="1896576"/>
            <a:ext cx="3544894"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ワインセラーにあるボトル</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赤ん坊を運ぶコウノトリ</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風船</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袋を背負ったサンタ</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実験室</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地球</a:t>
            </a:r>
            <a:endParaRPr lang="en-GB" altLang="de-DE" sz="1800" dirty="0">
              <a:latin typeface="ＭＳ Ｐゴシック" panose="020B0600070205080204" pitchFamily="50" charset="-128"/>
              <a:ea typeface="ＭＳ Ｐゴシック" panose="020B0600070205080204" pitchFamily="50" charset="-128"/>
            </a:endParaRPr>
          </a:p>
        </p:txBody>
      </p:sp>
      <p:sp>
        <p:nvSpPr>
          <p:cNvPr id="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x-none" sz="2000" dirty="0">
                <a:solidFill>
                  <a:srgbClr val="D16349"/>
                </a:solidFill>
                <a:latin typeface="MS PGothic" panose="020B0600070205080204" pitchFamily="34" charset="-128"/>
                <a:ea typeface="MS PGothic" panose="020B0600070205080204" pitchFamily="34" charset="-128"/>
              </a:rPr>
              <a:t>これは何でしょう？どのくらい確信がありますか？</a:t>
            </a:r>
            <a:endParaRPr lang="en-GB" altLang="de-DE" sz="2000" dirty="0">
              <a:solidFill>
                <a:srgbClr val="D16349"/>
              </a:solidFill>
              <a:latin typeface="MS PGothic" panose="020B0600070205080204" pitchFamily="34" charset="-128"/>
              <a:ea typeface="MS PGothic" panose="020B0600070205080204" pitchFamily="34" charset="-128"/>
            </a:endParaRPr>
          </a:p>
        </p:txBody>
      </p:sp>
      <p:sp>
        <p:nvSpPr>
          <p:cNvPr id="12" name="TextBox 1"/>
          <p:cNvSpPr txBox="1"/>
          <p:nvPr/>
        </p:nvSpPr>
        <p:spPr>
          <a:xfrm>
            <a:off x="76200" y="6711387"/>
            <a:ext cx="2971800" cy="169277"/>
          </a:xfrm>
          <a:prstGeom prst="rect">
            <a:avLst/>
          </a:prstGeom>
          <a:noFill/>
        </p:spPr>
        <p:txBody>
          <a:bodyPr wrap="square" lIns="0" tIns="0" rIns="0" rtlCol="0">
            <a:spAutoFit/>
          </a:bodyPr>
          <a:lstStyle/>
          <a:p>
            <a:pPr>
              <a:spcBef>
                <a:spcPct val="0"/>
              </a:spcBef>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p>
        </p:txBody>
      </p:sp>
    </p:spTree>
    <p:extLst>
      <p:ext uri="{BB962C8B-B14F-4D97-AF65-F5344CB8AC3E}">
        <p14:creationId xmlns:p14="http://schemas.microsoft.com/office/powerpoint/2010/main" val="34855925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4674" b="7141"/>
          <a:stretch/>
        </p:blipFill>
        <p:spPr>
          <a:xfrm>
            <a:off x="3916906" y="1404000"/>
            <a:ext cx="4994605" cy="3536490"/>
          </a:xfrm>
          <a:prstGeom prst="rect">
            <a:avLst/>
          </a:prstGeom>
        </p:spPr>
      </p:pic>
      <p:sp>
        <p:nvSpPr>
          <p:cNvPr id="1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30</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7" name="TextBox 1"/>
          <p:cNvSpPr txBox="1"/>
          <p:nvPr/>
        </p:nvSpPr>
        <p:spPr>
          <a:xfrm>
            <a:off x="1573583" y="6311899"/>
            <a:ext cx="5996834" cy="315471"/>
          </a:xfrm>
          <a:prstGeom prst="rect">
            <a:avLst/>
          </a:prstGeom>
          <a:noFill/>
        </p:spPr>
        <p:txBody>
          <a:bodyPr wrap="none" lIns="0" tIns="0" rIns="0" rtlCol="0">
            <a:spAutoFit/>
          </a:bodyPr>
          <a:lstStyle/>
          <a:p>
            <a:pPr>
              <a:lnSpc>
                <a:spcPts val="2100"/>
              </a:lnSpc>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絶対違う、違うかもしれない、正しいかもしれない、たぶん正しい、決定</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9" name="Text Box 5"/>
          <p:cNvSpPr txBox="1">
            <a:spLocks noChangeArrowheads="1"/>
          </p:cNvSpPr>
          <p:nvPr/>
        </p:nvSpPr>
        <p:spPr bwMode="auto">
          <a:xfrm>
            <a:off x="265106" y="1896576"/>
            <a:ext cx="3544894"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ワインセラーにあるボトル</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赤ん坊を運ぶコウノトリ</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風船</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袋を背負ったサンタ</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実験室</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地球</a:t>
            </a:r>
            <a:endParaRPr lang="en-GB" altLang="de-DE" sz="1800" dirty="0">
              <a:latin typeface="ＭＳ Ｐゴシック" panose="020B0600070205080204" pitchFamily="50" charset="-128"/>
              <a:ea typeface="ＭＳ Ｐゴシック" panose="020B0600070205080204" pitchFamily="50" charset="-128"/>
            </a:endParaRPr>
          </a:p>
        </p:txBody>
      </p:sp>
      <p:sp>
        <p:nvSpPr>
          <p:cNvPr id="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x-none" sz="2000" dirty="0">
                <a:solidFill>
                  <a:srgbClr val="D16349"/>
                </a:solidFill>
                <a:latin typeface="MS PGothic" panose="020B0600070205080204" pitchFamily="34" charset="-128"/>
                <a:ea typeface="MS PGothic" panose="020B0600070205080204" pitchFamily="34" charset="-128"/>
              </a:rPr>
              <a:t>これは何でしょう？どのくらい確信がありますか？</a:t>
            </a:r>
            <a:endParaRPr lang="en-GB" altLang="de-DE" sz="2000" dirty="0">
              <a:solidFill>
                <a:srgbClr val="D16349"/>
              </a:solidFill>
              <a:latin typeface="MS PGothic" panose="020B0600070205080204" pitchFamily="34" charset="-128"/>
              <a:ea typeface="MS PGothic" panose="020B0600070205080204" pitchFamily="34" charset="-128"/>
            </a:endParaRPr>
          </a:p>
        </p:txBody>
      </p:sp>
      <p:sp>
        <p:nvSpPr>
          <p:cNvPr id="12" name="TextBox 1"/>
          <p:cNvSpPr txBox="1"/>
          <p:nvPr/>
        </p:nvSpPr>
        <p:spPr>
          <a:xfrm>
            <a:off x="76200" y="6711387"/>
            <a:ext cx="2971800" cy="169277"/>
          </a:xfrm>
          <a:prstGeom prst="rect">
            <a:avLst/>
          </a:prstGeom>
          <a:noFill/>
        </p:spPr>
        <p:txBody>
          <a:bodyPr wrap="square" lIns="0" tIns="0" rIns="0" rtlCol="0">
            <a:spAutoFit/>
          </a:bodyPr>
          <a:lstStyle/>
          <a:p>
            <a:pPr>
              <a:spcBef>
                <a:spcPct val="0"/>
              </a:spcBef>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p>
        </p:txBody>
      </p:sp>
    </p:spTree>
    <p:extLst>
      <p:ext uri="{BB962C8B-B14F-4D97-AF65-F5344CB8AC3E}">
        <p14:creationId xmlns:p14="http://schemas.microsoft.com/office/powerpoint/2010/main" val="32131965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5455" b="4992"/>
          <a:stretch/>
        </p:blipFill>
        <p:spPr>
          <a:xfrm>
            <a:off x="3957850" y="1404000"/>
            <a:ext cx="4953661" cy="3618376"/>
          </a:xfrm>
          <a:prstGeom prst="rect">
            <a:avLst/>
          </a:prstGeom>
        </p:spPr>
      </p:pic>
      <p:sp>
        <p:nvSpPr>
          <p:cNvPr id="1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31</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7" name="TextBox 1"/>
          <p:cNvSpPr txBox="1"/>
          <p:nvPr/>
        </p:nvSpPr>
        <p:spPr>
          <a:xfrm>
            <a:off x="1573583" y="6311899"/>
            <a:ext cx="5996834" cy="315471"/>
          </a:xfrm>
          <a:prstGeom prst="rect">
            <a:avLst/>
          </a:prstGeom>
          <a:noFill/>
        </p:spPr>
        <p:txBody>
          <a:bodyPr wrap="none" lIns="0" tIns="0" rIns="0" rtlCol="0">
            <a:spAutoFit/>
          </a:bodyPr>
          <a:lstStyle/>
          <a:p>
            <a:pPr>
              <a:lnSpc>
                <a:spcPts val="2100"/>
              </a:lnSpc>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絶対違う、違うかもしれない、正しいかもしれない、たぶん正しい、決定</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9" name="Text Box 5"/>
          <p:cNvSpPr txBox="1">
            <a:spLocks noChangeArrowheads="1"/>
          </p:cNvSpPr>
          <p:nvPr/>
        </p:nvSpPr>
        <p:spPr bwMode="auto">
          <a:xfrm>
            <a:off x="265106" y="1896576"/>
            <a:ext cx="3544894"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ワインセラーにあるボトル</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赤ん坊を運ぶコウノトリ</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風船</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袋を背負ったサンタ</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実験室</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地球</a:t>
            </a:r>
            <a:endParaRPr lang="en-GB" altLang="de-DE" sz="1800" dirty="0">
              <a:latin typeface="ＭＳ Ｐゴシック" panose="020B0600070205080204" pitchFamily="50" charset="-128"/>
              <a:ea typeface="ＭＳ Ｐゴシック" panose="020B0600070205080204" pitchFamily="50" charset="-128"/>
            </a:endParaRPr>
          </a:p>
        </p:txBody>
      </p:sp>
      <p:sp>
        <p:nvSpPr>
          <p:cNvPr id="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x-none" sz="2000" dirty="0">
                <a:solidFill>
                  <a:srgbClr val="D16349"/>
                </a:solidFill>
                <a:latin typeface="MS PGothic" panose="020B0600070205080204" pitchFamily="34" charset="-128"/>
                <a:ea typeface="MS PGothic" panose="020B0600070205080204" pitchFamily="34" charset="-128"/>
              </a:rPr>
              <a:t>これは何でしょう？どのくらい確信がありますか？</a:t>
            </a:r>
            <a:endParaRPr lang="en-GB" altLang="de-DE" sz="2000" dirty="0">
              <a:solidFill>
                <a:srgbClr val="D16349"/>
              </a:solidFill>
              <a:latin typeface="MS PGothic" panose="020B0600070205080204" pitchFamily="34" charset="-128"/>
              <a:ea typeface="MS PGothic" panose="020B0600070205080204" pitchFamily="34" charset="-128"/>
            </a:endParaRPr>
          </a:p>
        </p:txBody>
      </p:sp>
      <p:sp>
        <p:nvSpPr>
          <p:cNvPr id="12" name="TextBox 1"/>
          <p:cNvSpPr txBox="1"/>
          <p:nvPr/>
        </p:nvSpPr>
        <p:spPr>
          <a:xfrm>
            <a:off x="76200" y="6711387"/>
            <a:ext cx="2971800" cy="169277"/>
          </a:xfrm>
          <a:prstGeom prst="rect">
            <a:avLst/>
          </a:prstGeom>
          <a:noFill/>
        </p:spPr>
        <p:txBody>
          <a:bodyPr wrap="square" lIns="0" tIns="0" rIns="0" rtlCol="0">
            <a:spAutoFit/>
          </a:bodyPr>
          <a:lstStyle/>
          <a:p>
            <a:pPr>
              <a:spcBef>
                <a:spcPct val="0"/>
              </a:spcBef>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p>
        </p:txBody>
      </p:sp>
    </p:spTree>
    <p:extLst>
      <p:ext uri="{BB962C8B-B14F-4D97-AF65-F5344CB8AC3E}">
        <p14:creationId xmlns:p14="http://schemas.microsoft.com/office/powerpoint/2010/main" val="18850336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3112" b="5350"/>
          <a:stretch/>
        </p:blipFill>
        <p:spPr>
          <a:xfrm>
            <a:off x="3835020" y="1404000"/>
            <a:ext cx="5076491" cy="3604728"/>
          </a:xfrm>
          <a:prstGeom prst="rect">
            <a:avLst/>
          </a:prstGeom>
        </p:spPr>
      </p:pic>
      <p:sp>
        <p:nvSpPr>
          <p:cNvPr id="12"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32</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7" name="TextBox 1"/>
          <p:cNvSpPr txBox="1"/>
          <p:nvPr/>
        </p:nvSpPr>
        <p:spPr>
          <a:xfrm>
            <a:off x="1573583" y="6311899"/>
            <a:ext cx="5996834" cy="315471"/>
          </a:xfrm>
          <a:prstGeom prst="rect">
            <a:avLst/>
          </a:prstGeom>
          <a:noFill/>
        </p:spPr>
        <p:txBody>
          <a:bodyPr wrap="none" lIns="0" tIns="0" rIns="0" rtlCol="0">
            <a:spAutoFit/>
          </a:bodyPr>
          <a:lstStyle/>
          <a:p>
            <a:pPr>
              <a:lnSpc>
                <a:spcPts val="2100"/>
              </a:lnSpc>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絶対違う、違うかもしれない、正しいかもしれない、たぶん正しい、決定</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9" name="Text Box 5"/>
          <p:cNvSpPr txBox="1">
            <a:spLocks noChangeArrowheads="1"/>
          </p:cNvSpPr>
          <p:nvPr/>
        </p:nvSpPr>
        <p:spPr bwMode="auto">
          <a:xfrm>
            <a:off x="265106" y="1896576"/>
            <a:ext cx="3544894"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ワインセラーにあるボトル</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赤ん坊を運ぶコウノトリ</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風船</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袋を背負ったサンタ</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実験室</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地球</a:t>
            </a:r>
            <a:endParaRPr lang="en-GB" altLang="de-DE" sz="1800" dirty="0">
              <a:latin typeface="ＭＳ Ｐゴシック" panose="020B0600070205080204" pitchFamily="50" charset="-128"/>
              <a:ea typeface="ＭＳ Ｐゴシック" panose="020B0600070205080204" pitchFamily="50" charset="-128"/>
            </a:endParaRPr>
          </a:p>
        </p:txBody>
      </p:sp>
      <p:sp>
        <p:nvSpPr>
          <p:cNvPr id="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x-none" sz="2000" dirty="0">
                <a:solidFill>
                  <a:srgbClr val="D16349"/>
                </a:solidFill>
                <a:latin typeface="MS PGothic" panose="020B0600070205080204" pitchFamily="34" charset="-128"/>
                <a:ea typeface="MS PGothic" panose="020B0600070205080204" pitchFamily="34" charset="-128"/>
              </a:rPr>
              <a:t>これは何でしょう？どのくらい確信がありますか？</a:t>
            </a:r>
            <a:endParaRPr lang="en-GB" altLang="de-DE" sz="2000" dirty="0">
              <a:solidFill>
                <a:srgbClr val="D16349"/>
              </a:solidFill>
              <a:latin typeface="MS PGothic" panose="020B0600070205080204" pitchFamily="34" charset="-128"/>
              <a:ea typeface="MS PGothic" panose="020B0600070205080204" pitchFamily="34" charset="-128"/>
            </a:endParaRPr>
          </a:p>
        </p:txBody>
      </p:sp>
      <p:sp>
        <p:nvSpPr>
          <p:cNvPr id="10" name="TextBox 1"/>
          <p:cNvSpPr txBox="1"/>
          <p:nvPr/>
        </p:nvSpPr>
        <p:spPr>
          <a:xfrm>
            <a:off x="76200" y="6711387"/>
            <a:ext cx="2971800" cy="169277"/>
          </a:xfrm>
          <a:prstGeom prst="rect">
            <a:avLst/>
          </a:prstGeom>
          <a:noFill/>
        </p:spPr>
        <p:txBody>
          <a:bodyPr wrap="square" lIns="0" tIns="0" rIns="0" rtlCol="0">
            <a:spAutoFit/>
          </a:bodyPr>
          <a:lstStyle/>
          <a:p>
            <a:pPr>
              <a:spcBef>
                <a:spcPct val="0"/>
              </a:spcBef>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p>
        </p:txBody>
      </p:sp>
    </p:spTree>
    <p:extLst>
      <p:ext uri="{BB962C8B-B14F-4D97-AF65-F5344CB8AC3E}">
        <p14:creationId xmlns:p14="http://schemas.microsoft.com/office/powerpoint/2010/main" val="28812997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2591" b="5350"/>
          <a:stretch/>
        </p:blipFill>
        <p:spPr>
          <a:xfrm>
            <a:off x="3802961" y="1404000"/>
            <a:ext cx="5103787" cy="3604728"/>
          </a:xfrm>
          <a:prstGeom prst="rect">
            <a:avLst/>
          </a:prstGeom>
        </p:spPr>
      </p:pic>
      <p:sp>
        <p:nvSpPr>
          <p:cNvPr id="1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7" name="TextBox 1"/>
          <p:cNvSpPr txBox="1"/>
          <p:nvPr/>
        </p:nvSpPr>
        <p:spPr>
          <a:xfrm>
            <a:off x="1573583" y="6311899"/>
            <a:ext cx="5996834" cy="315471"/>
          </a:xfrm>
          <a:prstGeom prst="rect">
            <a:avLst/>
          </a:prstGeom>
          <a:noFill/>
        </p:spPr>
        <p:txBody>
          <a:bodyPr wrap="none" lIns="0" tIns="0" rIns="0" rtlCol="0">
            <a:spAutoFit/>
          </a:bodyPr>
          <a:lstStyle/>
          <a:p>
            <a:pPr>
              <a:lnSpc>
                <a:spcPts val="2100"/>
              </a:lnSpc>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絶対違う、違うかもしれない、正しいかもしれない、たぶん正しい、決定</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9" name="Text Box 5"/>
          <p:cNvSpPr txBox="1">
            <a:spLocks noChangeArrowheads="1"/>
          </p:cNvSpPr>
          <p:nvPr/>
        </p:nvSpPr>
        <p:spPr bwMode="auto">
          <a:xfrm>
            <a:off x="265106" y="1896576"/>
            <a:ext cx="3544894"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ワインセラーにあるボトル</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赤ん坊を運ぶコウノトリ</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風船</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袋を背負ったサンタ</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実験室</a:t>
            </a:r>
          </a:p>
          <a:p>
            <a:pPr marL="901700" rtl="0" eaLnBrk="1" hangingPunct="1">
              <a:spcBef>
                <a:spcPct val="50000"/>
              </a:spcBef>
              <a:buClr>
                <a:srgbClr val="8CADAE"/>
              </a:buClr>
              <a:buSzPct val="100000"/>
              <a:buFont typeface="Courier New" panose="02070309020205020404" pitchFamily="49" charset="0"/>
              <a:buChar char="o"/>
            </a:pPr>
            <a:r>
              <a:rPr lang="x-none" sz="1800" dirty="0">
                <a:latin typeface="ＭＳ Ｐゴシック" panose="020B0600070205080204" pitchFamily="50" charset="-128"/>
                <a:ea typeface="ＭＳ Ｐゴシック" panose="020B0600070205080204" pitchFamily="50" charset="-128"/>
              </a:rPr>
              <a:t>地球</a:t>
            </a:r>
            <a:endParaRPr lang="en-GB" altLang="de-DE" sz="1800" dirty="0">
              <a:latin typeface="ＭＳ Ｐゴシック" panose="020B0600070205080204" pitchFamily="50" charset="-128"/>
              <a:ea typeface="ＭＳ Ｐゴシック" panose="020B0600070205080204" pitchFamily="50" charset="-128"/>
            </a:endParaRPr>
          </a:p>
        </p:txBody>
      </p:sp>
      <p:sp>
        <p:nvSpPr>
          <p:cNvPr id="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HGS創英角ｺﾞｼｯｸUB" panose="020B0900000000000000" pitchFamily="50" charset="-128"/>
                <a:ea typeface="HGS創英角ｺﾞｼｯｸUB" panose="020B0900000000000000" pitchFamily="50" charset="-128"/>
                <a:cs typeface="Times New Roman" pitchFamily="18" charset="0"/>
              </a:rPr>
              <a:t>結論を急ぐと間違える</a:t>
            </a:r>
          </a:p>
        </p:txBody>
      </p:sp>
      <p:sp>
        <p:nvSpPr>
          <p:cNvPr id="12" name="TextBox 1"/>
          <p:cNvSpPr txBox="1"/>
          <p:nvPr/>
        </p:nvSpPr>
        <p:spPr>
          <a:xfrm>
            <a:off x="76200" y="6711387"/>
            <a:ext cx="2971800" cy="169277"/>
          </a:xfrm>
          <a:prstGeom prst="rect">
            <a:avLst/>
          </a:prstGeom>
          <a:noFill/>
        </p:spPr>
        <p:txBody>
          <a:bodyPr wrap="square" lIns="0" tIns="0" rIns="0" rtlCol="0">
            <a:spAutoFit/>
          </a:bodyPr>
          <a:lstStyle/>
          <a:p>
            <a:pPr>
              <a:spcBef>
                <a:spcPct val="0"/>
              </a:spcBef>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p>
        </p:txBody>
      </p:sp>
    </p:spTree>
    <p:extLst>
      <p:ext uri="{BB962C8B-B14F-4D97-AF65-F5344CB8AC3E}">
        <p14:creationId xmlns:p14="http://schemas.microsoft.com/office/powerpoint/2010/main" val="40498029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TextBox 1"/>
          <p:cNvSpPr txBox="1"/>
          <p:nvPr/>
        </p:nvSpPr>
        <p:spPr>
          <a:xfrm>
            <a:off x="844550" y="2159000"/>
            <a:ext cx="7454900" cy="1726114"/>
          </a:xfrm>
          <a:prstGeom prst="rect">
            <a:avLst/>
          </a:prstGeom>
          <a:noFill/>
        </p:spPr>
        <p:txBody>
          <a:bodyPr wrap="square" lIns="0" tIns="0" rIns="0" rtlCol="0">
            <a:spAutoFit/>
          </a:bodyPr>
          <a:lstStyle/>
          <a:p>
            <a:pPr marL="285750" indent="-285750">
              <a:lnSpc>
                <a:spcPts val="21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次の課題は、絵の正しいタイトルを当てることです。</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285750" indent="-28575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285750" indent="-28575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285750" indent="-28575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285750" indent="-28575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285750" indent="-28575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285750" indent="-285750">
              <a:lnSpc>
                <a:spcPts val="1000"/>
              </a:lnSpc>
              <a:buClr>
                <a:srgbClr val="8CADAE"/>
              </a:buClr>
              <a:buFont typeface="Courier New" panose="02070309020205020404" pitchFamily="49" charset="0"/>
              <a:buChar char="o"/>
            </a:pPr>
            <a:endParaRPr lang="en-US" altLang="zh-CN" dirty="0">
              <a:latin typeface="ＭＳ Ｐゴシック" panose="020B0600070205080204" pitchFamily="50" charset="-128"/>
              <a:ea typeface="ＭＳ Ｐゴシック" panose="020B0600070205080204" pitchFamily="50" charset="-128"/>
            </a:endParaRPr>
          </a:p>
          <a:p>
            <a:pPr marL="285750" indent="-285750">
              <a:lnSpc>
                <a:spcPts val="2500"/>
              </a:lnSpc>
              <a:buClr>
                <a:srgbClr val="8CADAE"/>
              </a:buClr>
              <a:buFont typeface="Courier New" panose="02070309020205020404" pitchFamily="49" charset="0"/>
              <a:buChar char="o"/>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選択肢のそれぞれに対して</a:t>
            </a:r>
            <a:r>
              <a:rPr lang="ja-JP" altLang="en-US" sz="24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賛成意見</a:t>
            </a: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と</a:t>
            </a:r>
            <a:r>
              <a:rPr lang="ja-JP" altLang="en-US" sz="24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反対意見</a:t>
            </a: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を考えてください。選択肢が明らかに間違いだとわかる特徴に注意を払ってください。</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2"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課題 </a:t>
            </a:r>
            <a:r>
              <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rPr>
              <a:t>2</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2171700" y="1041400"/>
            <a:ext cx="4787900" cy="3746500"/>
          </a:xfrm>
          <a:prstGeom prst="rect">
            <a:avLst/>
          </a:prstGeom>
          <a:noFill/>
        </p:spPr>
      </p:pic>
      <p:sp>
        <p:nvSpPr>
          <p:cNvPr id="12" name="TextBox 1"/>
          <p:cNvSpPr txBox="1"/>
          <p:nvPr/>
        </p:nvSpPr>
        <p:spPr>
          <a:xfrm>
            <a:off x="3497988" y="5054600"/>
            <a:ext cx="2148024" cy="1341842"/>
          </a:xfrm>
          <a:prstGeom prst="rect">
            <a:avLst/>
          </a:prstGeom>
          <a:noFill/>
        </p:spPr>
        <p:txBody>
          <a:bodyPr wrap="none" lIns="0" tIns="0" rIns="0" rtlCol="0">
            <a:spAutoFit/>
          </a:bodyPr>
          <a:lstStyle/>
          <a:p>
            <a:pPr marL="342900" indent="-342900">
              <a:lnSpc>
                <a:spcPts val="2100"/>
              </a:lnSpc>
              <a:buFont typeface="+mj-lt"/>
              <a:buAutoNum type="alphaLcPeriod"/>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浮気のざんげ</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2800"/>
              </a:lnSpc>
              <a:buFont typeface="+mj-lt"/>
              <a:buAutoNum type="alphaLcPeriod"/>
              <a:tabLst/>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結婚の申し込み</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2800"/>
              </a:lnSpc>
              <a:buFont typeface="+mj-lt"/>
              <a:buAutoNum type="alphaLcPeriod"/>
              <a:tabLst/>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親族</a:t>
            </a: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の死の知らせ</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2800"/>
              </a:lnSpc>
              <a:buFont typeface="+mj-lt"/>
              <a:buAutoNum type="alphaLcPeriod"/>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花売り</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3"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ja-JP" altLang="en-US" sz="2000" dirty="0">
                <a:solidFill>
                  <a:srgbClr val="D16349"/>
                </a:solidFill>
                <a:latin typeface="MS PGothic" panose="020B0600070205080204" pitchFamily="34" charset="-128"/>
                <a:ea typeface="MS PGothic" panose="020B0600070205080204" pitchFamily="34" charset="-128"/>
              </a:rPr>
              <a:t>この絵の正しいタイトルは何でしょう</a:t>
            </a:r>
            <a:r>
              <a:rPr lang="x-none" sz="2000" dirty="0">
                <a:solidFill>
                  <a:srgbClr val="D16349"/>
                </a:solidFill>
                <a:latin typeface="MS PGothic" panose="020B0600070205080204" pitchFamily="34" charset="-128"/>
                <a:ea typeface="MS PGothic" panose="020B0600070205080204" pitchFamily="34" charset="-128"/>
              </a:rPr>
              <a:t>？どのくらい確信がありますか？</a:t>
            </a:r>
            <a:endParaRPr lang="en-GB" altLang="de-DE" sz="2000" dirty="0">
              <a:solidFill>
                <a:srgbClr val="D16349"/>
              </a:solidFill>
              <a:latin typeface="MS PGothic" panose="020B0600070205080204" pitchFamily="34" charset="-128"/>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3025660" y="1797050"/>
            <a:ext cx="1123950" cy="1171194"/>
          </a:xfrm>
          <a:custGeom>
            <a:avLst/>
            <a:gdLst>
              <a:gd name="connsiteX0" fmla="*/ 561975 w 1123950"/>
              <a:gd name="connsiteY0" fmla="*/ 28575 h 1171194"/>
              <a:gd name="connsiteX1" fmla="*/ 28575 w 1123950"/>
              <a:gd name="connsiteY1" fmla="*/ 585597 h 1171194"/>
              <a:gd name="connsiteX2" fmla="*/ 561975 w 1123950"/>
              <a:gd name="connsiteY2" fmla="*/ 1142619 h 1171194"/>
              <a:gd name="connsiteX3" fmla="*/ 1095375 w 1123950"/>
              <a:gd name="connsiteY3" fmla="*/ 585597 h 1171194"/>
              <a:gd name="connsiteX4" fmla="*/ 561975 w 1123950"/>
              <a:gd name="connsiteY4" fmla="*/ 28575 h 117119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123950" h="1171194">
                <a:moveTo>
                  <a:pt x="561975" y="28575"/>
                </a:moveTo>
                <a:cubicBezTo>
                  <a:pt x="267842" y="28575"/>
                  <a:pt x="28575" y="277748"/>
                  <a:pt x="28575" y="585597"/>
                </a:cubicBezTo>
                <a:cubicBezTo>
                  <a:pt x="28575" y="893445"/>
                  <a:pt x="267842" y="1142619"/>
                  <a:pt x="561975" y="1142619"/>
                </a:cubicBezTo>
                <a:cubicBezTo>
                  <a:pt x="856869" y="1142619"/>
                  <a:pt x="1095375" y="893445"/>
                  <a:pt x="1095375" y="585597"/>
                </a:cubicBezTo>
                <a:cubicBezTo>
                  <a:pt x="1095375" y="277748"/>
                  <a:pt x="856869" y="28575"/>
                  <a:pt x="561975" y="28575"/>
                </a:cubicBezTo>
              </a:path>
            </a:pathLst>
          </a:custGeom>
          <a:solidFill>
            <a:srgbClr val="000000">
              <a:alpha val="0"/>
            </a:srgbClr>
          </a:solidFill>
          <a:ln w="50800">
            <a:solidFill>
              <a:srgbClr val="FF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4699012" y="3041395"/>
            <a:ext cx="810005" cy="810006"/>
          </a:xfrm>
          <a:custGeom>
            <a:avLst/>
            <a:gdLst>
              <a:gd name="connsiteX0" fmla="*/ 405003 w 810005"/>
              <a:gd name="connsiteY0" fmla="*/ 28575 h 810006"/>
              <a:gd name="connsiteX1" fmla="*/ 28575 w 810005"/>
              <a:gd name="connsiteY1" fmla="*/ 405002 h 810006"/>
              <a:gd name="connsiteX2" fmla="*/ 405003 w 810005"/>
              <a:gd name="connsiteY2" fmla="*/ 781431 h 810006"/>
              <a:gd name="connsiteX3" fmla="*/ 781430 w 810005"/>
              <a:gd name="connsiteY3" fmla="*/ 405002 h 810006"/>
              <a:gd name="connsiteX4" fmla="*/ 405003 w 810005"/>
              <a:gd name="connsiteY4" fmla="*/ 28575 h 81000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10005" h="810006">
                <a:moveTo>
                  <a:pt x="405003" y="28575"/>
                </a:moveTo>
                <a:cubicBezTo>
                  <a:pt x="196977" y="28575"/>
                  <a:pt x="28575" y="196976"/>
                  <a:pt x="28575" y="405002"/>
                </a:cubicBezTo>
                <a:cubicBezTo>
                  <a:pt x="28575" y="613029"/>
                  <a:pt x="196977" y="781431"/>
                  <a:pt x="405003" y="781431"/>
                </a:cubicBezTo>
                <a:cubicBezTo>
                  <a:pt x="613028" y="781431"/>
                  <a:pt x="781430" y="613029"/>
                  <a:pt x="781430" y="405002"/>
                </a:cubicBezTo>
                <a:cubicBezTo>
                  <a:pt x="781430" y="196976"/>
                  <a:pt x="613028" y="28575"/>
                  <a:pt x="405003" y="28575"/>
                </a:cubicBezTo>
              </a:path>
            </a:pathLst>
          </a:custGeom>
          <a:solidFill>
            <a:srgbClr val="000000">
              <a:alpha val="0"/>
            </a:srgbClr>
          </a:solidFill>
          <a:ln w="50800">
            <a:solidFill>
              <a:srgbClr val="FF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5229352" y="1714754"/>
            <a:ext cx="1066799" cy="1018794"/>
          </a:xfrm>
          <a:custGeom>
            <a:avLst/>
            <a:gdLst>
              <a:gd name="connsiteX0" fmla="*/ 533018 w 1066799"/>
              <a:gd name="connsiteY0" fmla="*/ 28575 h 1018794"/>
              <a:gd name="connsiteX1" fmla="*/ 28575 w 1066799"/>
              <a:gd name="connsiteY1" fmla="*/ 509397 h 1018794"/>
              <a:gd name="connsiteX2" fmla="*/ 533018 w 1066799"/>
              <a:gd name="connsiteY2" fmla="*/ 990219 h 1018794"/>
              <a:gd name="connsiteX3" fmla="*/ 1038225 w 1066799"/>
              <a:gd name="connsiteY3" fmla="*/ 509397 h 1018794"/>
              <a:gd name="connsiteX4" fmla="*/ 533018 w 1066799"/>
              <a:gd name="connsiteY4" fmla="*/ 28575 h 101879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066799" h="1018794">
                <a:moveTo>
                  <a:pt x="533018" y="28575"/>
                </a:moveTo>
                <a:cubicBezTo>
                  <a:pt x="254888" y="28575"/>
                  <a:pt x="28575" y="243458"/>
                  <a:pt x="28575" y="509397"/>
                </a:cubicBezTo>
                <a:cubicBezTo>
                  <a:pt x="28575" y="774573"/>
                  <a:pt x="254888" y="990219"/>
                  <a:pt x="533018" y="990219"/>
                </a:cubicBezTo>
                <a:cubicBezTo>
                  <a:pt x="811910" y="990219"/>
                  <a:pt x="1038225" y="774573"/>
                  <a:pt x="1038225" y="509397"/>
                </a:cubicBezTo>
                <a:cubicBezTo>
                  <a:pt x="1038225" y="243458"/>
                  <a:pt x="811910" y="28575"/>
                  <a:pt x="533018" y="28575"/>
                </a:cubicBezTo>
              </a:path>
            </a:pathLst>
          </a:custGeom>
          <a:solidFill>
            <a:srgbClr val="000000">
              <a:alpha val="0"/>
            </a:srgbClr>
          </a:solidFill>
          <a:ln w="50800">
            <a:solidFill>
              <a:srgbClr val="FF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3"/>
          <p:cNvPicPr>
            <a:picLocks noChangeAspect="1" noChangeArrowheads="1"/>
          </p:cNvPicPr>
          <p:nvPr/>
        </p:nvPicPr>
        <p:blipFill>
          <a:blip r:embed="rId2"/>
          <a:srcRect/>
          <a:stretch>
            <a:fillRect/>
          </a:stretch>
        </p:blipFill>
        <p:spPr bwMode="auto">
          <a:xfrm>
            <a:off x="2171700" y="1041400"/>
            <a:ext cx="4787900" cy="3746500"/>
          </a:xfrm>
          <a:prstGeom prst="rect">
            <a:avLst/>
          </a:prstGeom>
          <a:noFill/>
        </p:spPr>
      </p:pic>
      <p:sp>
        <p:nvSpPr>
          <p:cNvPr id="1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7" name="TextBox 1"/>
          <p:cNvSpPr txBox="1"/>
          <p:nvPr/>
        </p:nvSpPr>
        <p:spPr>
          <a:xfrm>
            <a:off x="3497988" y="5054600"/>
            <a:ext cx="4122012" cy="1392689"/>
          </a:xfrm>
          <a:prstGeom prst="rect">
            <a:avLst/>
          </a:prstGeom>
          <a:noFill/>
        </p:spPr>
        <p:txBody>
          <a:bodyPr wrap="square" lIns="0" tIns="0" rIns="0" rtlCol="0">
            <a:spAutoFit/>
          </a:bodyPr>
          <a:lstStyle/>
          <a:p>
            <a:pPr marL="342900" indent="-342900">
              <a:lnSpc>
                <a:spcPts val="2100"/>
              </a:lnSpc>
              <a:buFont typeface="+mj-lt"/>
              <a:buAutoNum type="alphaLcPeriod"/>
              <a:tabLst/>
            </a:pPr>
            <a:r>
              <a:rPr lang="ja-JP" altLang="en-US" sz="1800" dirty="0">
                <a:latin typeface="ＭＳ Ｐゴシック" panose="020B0600070205080204" pitchFamily="50" charset="-128"/>
                <a:ea typeface="ＭＳ Ｐゴシック" panose="020B0600070205080204" pitchFamily="50" charset="-128"/>
                <a:cs typeface="Times New Roman" pitchFamily="18" charset="0"/>
              </a:rPr>
              <a:t>浮気のざんげ</a:t>
            </a:r>
            <a:endParaRPr lang="en-US" altLang="zh-CN" sz="1800" dirty="0">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2800"/>
              </a:lnSpc>
              <a:buFont typeface="+mj-lt"/>
              <a:buAutoNum type="alphaLcPeriod"/>
              <a:tabLst/>
            </a:pPr>
            <a:r>
              <a:rPr lang="ja-JP" altLang="en-US" b="1" dirty="0" smtClean="0">
                <a:latin typeface="ＭＳ Ｐゴシック" panose="020B0600070205080204" pitchFamily="50" charset="-128"/>
                <a:ea typeface="ＭＳ Ｐゴシック" panose="020B0600070205080204" pitchFamily="50" charset="-128"/>
                <a:cs typeface="Times New Roman" pitchFamily="18" charset="0"/>
              </a:rPr>
              <a:t>結婚の申し込み </a:t>
            </a:r>
            <a:r>
              <a:rPr lang="en-GB" altLang="ja-JP" b="1" dirty="0" smtClean="0">
                <a:latin typeface="ＭＳ Ｐゴシック" panose="020B0600070205080204" pitchFamily="50" charset="-128"/>
                <a:cs typeface="Times New Roman" pitchFamily="18" charset="0"/>
              </a:rPr>
              <a:t>(</a:t>
            </a:r>
            <a:r>
              <a:rPr lang="en-GB" altLang="ja-JP" b="1" dirty="0">
                <a:latin typeface="ＭＳ Ｐゴシック" panose="020B0600070205080204" pitchFamily="50" charset="-128"/>
                <a:cs typeface="Times New Roman" pitchFamily="18" charset="0"/>
              </a:rPr>
              <a:t>Karl </a:t>
            </a:r>
            <a:r>
              <a:rPr lang="en-GB" altLang="ja-JP" b="1" dirty="0" err="1">
                <a:latin typeface="ＭＳ Ｐゴシック" panose="020B0600070205080204" pitchFamily="50" charset="-128"/>
                <a:cs typeface="Times New Roman" pitchFamily="18" charset="0"/>
              </a:rPr>
              <a:t>Zewy</a:t>
            </a:r>
            <a:r>
              <a:rPr lang="en-GB" altLang="ja-JP" b="1" dirty="0">
                <a:latin typeface="ＭＳ Ｐゴシック" panose="020B0600070205080204" pitchFamily="50" charset="-128"/>
                <a:cs typeface="Times New Roman" pitchFamily="18" charset="0"/>
              </a:rPr>
              <a:t>, 1896)</a:t>
            </a:r>
          </a:p>
          <a:p>
            <a:pPr marL="342900" indent="-342900">
              <a:lnSpc>
                <a:spcPts val="2800"/>
              </a:lnSpc>
              <a:buFont typeface="+mj-lt"/>
              <a:buAutoNum type="alphaLcPeriod"/>
              <a:tabLst/>
            </a:pPr>
            <a:r>
              <a:rPr lang="ja-JP" altLang="en-US" dirty="0" smtClean="0">
                <a:latin typeface="ＭＳ Ｐゴシック" panose="020B0600070205080204" pitchFamily="50" charset="-128"/>
                <a:ea typeface="ＭＳ Ｐゴシック" panose="020B0600070205080204" pitchFamily="50" charset="-128"/>
                <a:cs typeface="Times New Roman" pitchFamily="18" charset="0"/>
              </a:rPr>
              <a:t>親族</a:t>
            </a:r>
            <a:r>
              <a:rPr lang="ja-JP" altLang="en-US" sz="1800" dirty="0">
                <a:latin typeface="ＭＳ Ｐゴシック" panose="020B0600070205080204" pitchFamily="50" charset="-128"/>
                <a:ea typeface="ＭＳ Ｐゴシック" panose="020B0600070205080204" pitchFamily="50" charset="-128"/>
                <a:cs typeface="Times New Roman" pitchFamily="18" charset="0"/>
              </a:rPr>
              <a:t>の死の知らせ</a:t>
            </a:r>
            <a:endParaRPr lang="en-US" altLang="zh-CN" sz="1800" dirty="0">
              <a:latin typeface="ＭＳ Ｐゴシック" panose="020B0600070205080204" pitchFamily="50" charset="-128"/>
              <a:ea typeface="ＭＳ Ｐゴシック" panose="020B0600070205080204" pitchFamily="50" charset="-128"/>
              <a:cs typeface="Times New Roman" pitchFamily="18" charset="0"/>
            </a:endParaRPr>
          </a:p>
          <a:p>
            <a:pPr marL="342900" indent="-342900">
              <a:lnSpc>
                <a:spcPts val="2800"/>
              </a:lnSpc>
              <a:buFont typeface="+mj-lt"/>
              <a:buAutoNum type="alphaLcPeriod"/>
              <a:tabLst/>
            </a:pPr>
            <a:r>
              <a:rPr lang="ja-JP" altLang="en-US" sz="1800" dirty="0">
                <a:latin typeface="ＭＳ Ｐゴシック" panose="020B0600070205080204" pitchFamily="50" charset="-128"/>
                <a:ea typeface="ＭＳ Ｐゴシック" panose="020B0600070205080204" pitchFamily="50" charset="-128"/>
                <a:cs typeface="Times New Roman" pitchFamily="18" charset="0"/>
              </a:rPr>
              <a:t>花売り</a:t>
            </a:r>
            <a:endParaRPr lang="en-US" altLang="zh-CN" sz="1800" dirty="0">
              <a:latin typeface="ＭＳ Ｐゴシック" panose="020B0600070205080204" pitchFamily="50" charset="-128"/>
              <a:ea typeface="ＭＳ Ｐゴシック" panose="020B0600070205080204" pitchFamily="50" charset="-128"/>
              <a:cs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5019814" y="1272794"/>
            <a:ext cx="838199" cy="842009"/>
          </a:xfrm>
          <a:custGeom>
            <a:avLst/>
            <a:gdLst>
              <a:gd name="connsiteX0" fmla="*/ 418718 w 838199"/>
              <a:gd name="connsiteY0" fmla="*/ 28575 h 842009"/>
              <a:gd name="connsiteX1" fmla="*/ 28575 w 838199"/>
              <a:gd name="connsiteY1" fmla="*/ 421004 h 842009"/>
              <a:gd name="connsiteX2" fmla="*/ 418718 w 838199"/>
              <a:gd name="connsiteY2" fmla="*/ 813435 h 842009"/>
              <a:gd name="connsiteX3" fmla="*/ 809625 w 838199"/>
              <a:gd name="connsiteY3" fmla="*/ 421004 h 842009"/>
              <a:gd name="connsiteX4" fmla="*/ 418718 w 838199"/>
              <a:gd name="connsiteY4" fmla="*/ 28575 h 84200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38199" h="842009">
                <a:moveTo>
                  <a:pt x="418718" y="28575"/>
                </a:moveTo>
                <a:cubicBezTo>
                  <a:pt x="203072" y="28575"/>
                  <a:pt x="28575" y="204597"/>
                  <a:pt x="28575" y="421004"/>
                </a:cubicBezTo>
                <a:cubicBezTo>
                  <a:pt x="28575" y="637413"/>
                  <a:pt x="203072" y="813435"/>
                  <a:pt x="418718" y="813435"/>
                </a:cubicBezTo>
                <a:cubicBezTo>
                  <a:pt x="635126" y="813435"/>
                  <a:pt x="809625" y="637413"/>
                  <a:pt x="809625" y="421004"/>
                </a:cubicBezTo>
                <a:cubicBezTo>
                  <a:pt x="809625" y="204597"/>
                  <a:pt x="635126" y="28575"/>
                  <a:pt x="418718" y="28575"/>
                </a:cubicBezTo>
              </a:path>
            </a:pathLst>
          </a:custGeom>
          <a:solidFill>
            <a:srgbClr val="000000">
              <a:alpha val="0"/>
            </a:srgbClr>
          </a:solidFill>
          <a:ln w="50800">
            <a:solidFill>
              <a:srgbClr val="FF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4590808" y="2155951"/>
            <a:ext cx="720852" cy="694944"/>
          </a:xfrm>
          <a:custGeom>
            <a:avLst/>
            <a:gdLst>
              <a:gd name="connsiteX0" fmla="*/ 360807 w 720852"/>
              <a:gd name="connsiteY0" fmla="*/ 28575 h 694944"/>
              <a:gd name="connsiteX1" fmla="*/ 28575 w 720852"/>
              <a:gd name="connsiteY1" fmla="*/ 347091 h 694944"/>
              <a:gd name="connsiteX2" fmla="*/ 360807 w 720852"/>
              <a:gd name="connsiteY2" fmla="*/ 666369 h 694944"/>
              <a:gd name="connsiteX3" fmla="*/ 692276 w 720852"/>
              <a:gd name="connsiteY3" fmla="*/ 347091 h 694944"/>
              <a:gd name="connsiteX4" fmla="*/ 360807 w 720852"/>
              <a:gd name="connsiteY4" fmla="*/ 28575 h 69494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720852" h="694944">
                <a:moveTo>
                  <a:pt x="360807" y="28575"/>
                </a:moveTo>
                <a:cubicBezTo>
                  <a:pt x="177164" y="28575"/>
                  <a:pt x="28575" y="171069"/>
                  <a:pt x="28575" y="347091"/>
                </a:cubicBezTo>
                <a:cubicBezTo>
                  <a:pt x="28575" y="523875"/>
                  <a:pt x="177164" y="666369"/>
                  <a:pt x="360807" y="666369"/>
                </a:cubicBezTo>
                <a:cubicBezTo>
                  <a:pt x="543686" y="666369"/>
                  <a:pt x="692276" y="523875"/>
                  <a:pt x="692276" y="347091"/>
                </a:cubicBezTo>
                <a:cubicBezTo>
                  <a:pt x="692276" y="171069"/>
                  <a:pt x="543686" y="28575"/>
                  <a:pt x="360807" y="28575"/>
                </a:cubicBezTo>
              </a:path>
            </a:pathLst>
          </a:custGeom>
          <a:solidFill>
            <a:srgbClr val="000000">
              <a:alpha val="0"/>
            </a:srgbClr>
          </a:solidFill>
          <a:ln w="50800">
            <a:solidFill>
              <a:srgbClr val="FF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3591064" y="1329944"/>
            <a:ext cx="895350" cy="842009"/>
          </a:xfrm>
          <a:custGeom>
            <a:avLst/>
            <a:gdLst>
              <a:gd name="connsiteX0" fmla="*/ 447675 w 895350"/>
              <a:gd name="connsiteY0" fmla="*/ 28575 h 842009"/>
              <a:gd name="connsiteX1" fmla="*/ 28575 w 895350"/>
              <a:gd name="connsiteY1" fmla="*/ 421004 h 842009"/>
              <a:gd name="connsiteX2" fmla="*/ 447675 w 895350"/>
              <a:gd name="connsiteY2" fmla="*/ 813435 h 842009"/>
              <a:gd name="connsiteX3" fmla="*/ 866775 w 895350"/>
              <a:gd name="connsiteY3" fmla="*/ 421004 h 842009"/>
              <a:gd name="connsiteX4" fmla="*/ 447675 w 895350"/>
              <a:gd name="connsiteY4" fmla="*/ 28575 h 84200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95350" h="842009">
                <a:moveTo>
                  <a:pt x="447675" y="28575"/>
                </a:moveTo>
                <a:cubicBezTo>
                  <a:pt x="216026" y="28575"/>
                  <a:pt x="28575" y="204597"/>
                  <a:pt x="28575" y="421004"/>
                </a:cubicBezTo>
                <a:cubicBezTo>
                  <a:pt x="28575" y="637413"/>
                  <a:pt x="216026" y="813435"/>
                  <a:pt x="447675" y="813435"/>
                </a:cubicBezTo>
                <a:cubicBezTo>
                  <a:pt x="679322" y="813435"/>
                  <a:pt x="866775" y="637413"/>
                  <a:pt x="866775" y="421004"/>
                </a:cubicBezTo>
                <a:cubicBezTo>
                  <a:pt x="866775" y="204597"/>
                  <a:pt x="679322" y="28575"/>
                  <a:pt x="447675" y="28575"/>
                </a:cubicBezTo>
              </a:path>
            </a:pathLst>
          </a:custGeom>
          <a:solidFill>
            <a:srgbClr val="000000">
              <a:alpha val="0"/>
            </a:srgbClr>
          </a:solidFill>
          <a:ln w="50800">
            <a:solidFill>
              <a:srgbClr val="FF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3"/>
          <p:cNvPicPr>
            <a:picLocks noChangeAspect="1" noChangeArrowheads="1"/>
          </p:cNvPicPr>
          <p:nvPr/>
        </p:nvPicPr>
        <p:blipFill>
          <a:blip r:embed="rId2"/>
          <a:srcRect/>
          <a:stretch>
            <a:fillRect/>
          </a:stretch>
        </p:blipFill>
        <p:spPr bwMode="auto">
          <a:xfrm>
            <a:off x="3098800" y="927100"/>
            <a:ext cx="3073400" cy="2413000"/>
          </a:xfrm>
          <a:prstGeom prst="rect">
            <a:avLst/>
          </a:prstGeom>
          <a:noFill/>
        </p:spPr>
      </p:pic>
      <p:sp>
        <p:nvSpPr>
          <p:cNvPr id="2" name="TextBox 1"/>
          <p:cNvSpPr txBox="1"/>
          <p:nvPr/>
        </p:nvSpPr>
        <p:spPr>
          <a:xfrm>
            <a:off x="500767" y="3456987"/>
            <a:ext cx="8142466" cy="3008516"/>
          </a:xfrm>
          <a:prstGeom prst="rect">
            <a:avLst/>
          </a:prstGeom>
          <a:noFill/>
        </p:spPr>
        <p:txBody>
          <a:bodyPr wrap="square" lIns="0" tIns="0" rIns="0" rtlCol="0">
            <a:spAutoFit/>
          </a:bodyPr>
          <a:lstStyle/>
          <a:p>
            <a:pPr>
              <a:lnSpc>
                <a:spcPts val="2100"/>
              </a:lnSpc>
              <a:tabLst/>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女性の顔は、怒ったり悲しんだりしているというよりは、少しうれしそうです。</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2100"/>
              </a:lnSpc>
              <a:tabLst/>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だから、「浮気のざんげ」という感じはあてはまりません。</a:t>
            </a:r>
            <a:r>
              <a:rPr lang="en-US" altLang="ja-JP"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(a</a:t>
            </a:r>
            <a:r>
              <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a:t>
            </a:r>
          </a:p>
          <a:p>
            <a:pPr>
              <a:lnSpc>
                <a:spcPts val="2100"/>
              </a:lnSpc>
              <a:tabLst/>
            </a:pP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2100"/>
              </a:lnSpc>
              <a:tabLst/>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男性は贈り物（花）を持ってきています。祈るような姿勢で、床を恥ずかしそうに見つめています。</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2100"/>
              </a:lnSpc>
              <a:tabLst/>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これは「結婚の申し込み」が正しいタイトルである証拠です。</a:t>
            </a:r>
            <a:r>
              <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(b)</a:t>
            </a:r>
          </a:p>
          <a:p>
            <a:pPr>
              <a:lnSpc>
                <a:spcPts val="2100"/>
              </a:lnSpc>
              <a:tabLst/>
            </a:pP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2100"/>
              </a:lnSpc>
              <a:tabLst/>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女性の表情は悲しがっているようにはみえません。だから、「親族の死の知らせ」という感じは</a:t>
            </a:r>
            <a:endParaRPr lang="en-US" altLang="ja-JP"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2100"/>
              </a:lnSpc>
              <a:tabLst/>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あてはまりません。</a:t>
            </a:r>
            <a:r>
              <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(c)</a:t>
            </a:r>
          </a:p>
          <a:p>
            <a:pPr>
              <a:lnSpc>
                <a:spcPts val="2100"/>
              </a:lnSpc>
              <a:tabLst/>
            </a:pP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2100"/>
              </a:lnSpc>
              <a:tabLst/>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普通は花売りを家の中に入れることはしません。それに、花を１種類しか持っていないのも</a:t>
            </a:r>
            <a:endParaRPr lang="en-US" altLang="ja-JP"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2100"/>
              </a:lnSpc>
              <a:tabLst/>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変です。これは「花売り」への反論になります。</a:t>
            </a:r>
            <a:r>
              <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(d)</a:t>
            </a:r>
          </a:p>
        </p:txBody>
      </p:sp>
      <p:sp>
        <p:nvSpPr>
          <p:cNvPr id="1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0" name="Grafik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22800" y="1052513"/>
            <a:ext cx="4270375" cy="539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2"/>
          <p:cNvSpPr txBox="1">
            <a:spLocks noChangeArrowheads="1"/>
          </p:cNvSpPr>
          <p:nvPr/>
        </p:nvSpPr>
        <p:spPr bwMode="auto">
          <a:xfrm>
            <a:off x="4354" y="2514600"/>
            <a:ext cx="4535819"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lvl1pPr marL="457200" indent="-4572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rtl="0" eaLnBrk="1" hangingPunct="1">
              <a:lnSpc>
                <a:spcPct val="130000"/>
              </a:lnSpc>
              <a:spcBef>
                <a:spcPct val="0"/>
              </a:spcBef>
              <a:buClrTx/>
              <a:buSzTx/>
              <a:buFontTx/>
              <a:buAutoNum type="alphaLcPeriod"/>
            </a:pPr>
            <a:r>
              <a:rPr lang="x-none" sz="2000" dirty="0">
                <a:latin typeface="ＭＳ Ｐゴシック" panose="020B0600070205080204" pitchFamily="50" charset="-128"/>
                <a:ea typeface="ＭＳ Ｐゴシック" panose="020B0600070205080204" pitchFamily="50" charset="-128"/>
              </a:rPr>
              <a:t>バラの庭</a:t>
            </a:r>
          </a:p>
          <a:p>
            <a:pPr marL="901700" indent="-360363" rtl="0" eaLnBrk="1" hangingPunct="1">
              <a:lnSpc>
                <a:spcPct val="130000"/>
              </a:lnSpc>
              <a:spcBef>
                <a:spcPct val="0"/>
              </a:spcBef>
              <a:buClrTx/>
              <a:buSzTx/>
              <a:buFontTx/>
              <a:buAutoNum type="alphaLcPeriod"/>
            </a:pPr>
            <a:r>
              <a:rPr lang="x-none" sz="2000" dirty="0">
                <a:latin typeface="ＭＳ Ｐゴシック" panose="020B0600070205080204" pitchFamily="50" charset="-128"/>
                <a:ea typeface="ＭＳ Ｐゴシック" panose="020B0600070205080204" pitchFamily="50" charset="-128"/>
              </a:rPr>
              <a:t>家族写真</a:t>
            </a:r>
            <a:endParaRPr lang="en-GB" altLang="de-DE" sz="2000" dirty="0">
              <a:latin typeface="ＭＳ Ｐゴシック" panose="020B0600070205080204" pitchFamily="50" charset="-128"/>
              <a:ea typeface="ＭＳ Ｐゴシック" panose="020B0600070205080204" pitchFamily="50" charset="-128"/>
            </a:endParaRPr>
          </a:p>
          <a:p>
            <a:pPr marL="901700" indent="-360363" rtl="0" eaLnBrk="1" hangingPunct="1">
              <a:lnSpc>
                <a:spcPct val="130000"/>
              </a:lnSpc>
              <a:spcBef>
                <a:spcPct val="0"/>
              </a:spcBef>
              <a:buClrTx/>
              <a:buSzTx/>
              <a:buFontTx/>
              <a:buAutoNum type="alphaLcPeriod"/>
            </a:pPr>
            <a:r>
              <a:rPr lang="x-none" sz="2000" dirty="0">
                <a:latin typeface="ＭＳ Ｐゴシック" panose="020B0600070205080204" pitchFamily="50" charset="-128"/>
                <a:ea typeface="ＭＳ Ｐゴシック" panose="020B0600070205080204" pitchFamily="50" charset="-128"/>
              </a:rPr>
              <a:t>シャボン玉を飛ばす子</a:t>
            </a:r>
            <a:r>
              <a:rPr lang="ja-JP" altLang="en-US" sz="2000" dirty="0" err="1">
                <a:latin typeface="ＭＳ Ｐゴシック" panose="020B0600070205080204" pitchFamily="50" charset="-128"/>
                <a:ea typeface="ＭＳ Ｐゴシック" panose="020B0600070205080204" pitchFamily="50" charset="-128"/>
              </a:rPr>
              <a:t>ども</a:t>
            </a:r>
            <a:endParaRPr lang="en-US" sz="2000" dirty="0">
              <a:latin typeface="ＭＳ Ｐゴシック" panose="020B0600070205080204" pitchFamily="50" charset="-128"/>
              <a:ea typeface="ＭＳ Ｐゴシック" panose="020B0600070205080204" pitchFamily="50" charset="-128"/>
            </a:endParaRPr>
          </a:p>
          <a:p>
            <a:pPr marL="901700" indent="-360363" rtl="0" eaLnBrk="1" hangingPunct="1">
              <a:lnSpc>
                <a:spcPct val="130000"/>
              </a:lnSpc>
              <a:spcBef>
                <a:spcPct val="0"/>
              </a:spcBef>
              <a:buClrTx/>
              <a:buSzTx/>
              <a:buFontTx/>
              <a:buAutoNum type="alphaLcPeriod"/>
            </a:pPr>
            <a:r>
              <a:rPr lang="x-none" sz="2000" dirty="0">
                <a:latin typeface="ＭＳ Ｐゴシック" panose="020B0600070205080204" pitchFamily="50" charset="-128"/>
                <a:ea typeface="ＭＳ Ｐゴシック" panose="020B0600070205080204" pitchFamily="50" charset="-128"/>
              </a:rPr>
              <a:t>父</a:t>
            </a:r>
            <a:r>
              <a:rPr lang="ja-JP" altLang="en-US" sz="2000" dirty="0">
                <a:latin typeface="ＭＳ Ｐゴシック" panose="020B0600070205080204" pitchFamily="50" charset="-128"/>
                <a:ea typeface="ＭＳ Ｐゴシック" panose="020B0600070205080204" pitchFamily="50" charset="-128"/>
              </a:rPr>
              <a:t>の</a:t>
            </a:r>
            <a:r>
              <a:rPr lang="x-none" sz="2000" dirty="0">
                <a:latin typeface="ＭＳ Ｐゴシック" panose="020B0600070205080204" pitchFamily="50" charset="-128"/>
                <a:ea typeface="ＭＳ Ｐゴシック" panose="020B0600070205080204" pitchFamily="50" charset="-128"/>
              </a:rPr>
              <a:t>帰宅</a:t>
            </a:r>
            <a:endParaRPr lang="en-GB" altLang="de-DE" sz="2000" dirty="0">
              <a:latin typeface="ＭＳ Ｐゴシック" panose="020B0600070205080204" pitchFamily="50" charset="-128"/>
              <a:ea typeface="ＭＳ Ｐゴシック" panose="020B0600070205080204" pitchFamily="50" charset="-128"/>
            </a:endParaRPr>
          </a:p>
        </p:txBody>
      </p:sp>
      <p:sp>
        <p:nvSpPr>
          <p:cNvPr id="7"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38</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6"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ja-JP" altLang="en-US" sz="2000" dirty="0">
                <a:solidFill>
                  <a:srgbClr val="D16349"/>
                </a:solidFill>
                <a:latin typeface="MS PGothic" panose="020B0600070205080204" pitchFamily="34" charset="-128"/>
                <a:ea typeface="MS PGothic" panose="020B0600070205080204" pitchFamily="34" charset="-128"/>
              </a:rPr>
              <a:t>この絵の正しいタイトルは何でしょう</a:t>
            </a:r>
            <a:r>
              <a:rPr lang="x-none" sz="2000" dirty="0">
                <a:solidFill>
                  <a:srgbClr val="D16349"/>
                </a:solidFill>
                <a:latin typeface="MS PGothic" panose="020B0600070205080204" pitchFamily="34" charset="-128"/>
                <a:ea typeface="MS PGothic" panose="020B0600070205080204" pitchFamily="34" charset="-128"/>
              </a:rPr>
              <a:t>？どのくらい確信がありますか？</a:t>
            </a:r>
            <a:endParaRPr lang="en-GB" altLang="de-DE" sz="2000" dirty="0">
              <a:solidFill>
                <a:srgbClr val="D16349"/>
              </a:solidFill>
              <a:latin typeface="MS PGothic" panose="020B0600070205080204" pitchFamily="34" charset="-128"/>
              <a:ea typeface="MS PGothic" panose="020B0600070205080204" pitchFamily="34" charset="-128"/>
            </a:endParaRPr>
          </a:p>
        </p:txBody>
      </p:sp>
    </p:spTree>
    <p:extLst>
      <p:ext uri="{BB962C8B-B14F-4D97-AF65-F5344CB8AC3E}">
        <p14:creationId xmlns:p14="http://schemas.microsoft.com/office/powerpoint/2010/main" val="393118131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22800" y="1052513"/>
            <a:ext cx="4270375" cy="539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Oval 11"/>
          <p:cNvSpPr>
            <a:spLocks noChangeArrowheads="1"/>
          </p:cNvSpPr>
          <p:nvPr/>
        </p:nvSpPr>
        <p:spPr bwMode="auto">
          <a:xfrm>
            <a:off x="6029082" y="2365375"/>
            <a:ext cx="547687" cy="53975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de-DE" sz="4000" b="0" i="0" u="none" strike="noStrike" kern="1200" cap="none" spc="0" normalizeH="0" baseline="0" noProof="0">
              <a:ln>
                <a:noFill/>
              </a:ln>
              <a:solidFill>
                <a:srgbClr val="000000"/>
              </a:solidFill>
              <a:effectLst/>
              <a:uLnTx/>
              <a:uFillTx/>
              <a:latin typeface="Verdana" pitchFamily="34" charset="0"/>
              <a:ea typeface="+mn-ea"/>
              <a:cs typeface="Times New Roman" pitchFamily="18" charset="0"/>
            </a:endParaRPr>
          </a:p>
        </p:txBody>
      </p:sp>
      <p:sp>
        <p:nvSpPr>
          <p:cNvPr id="40966" name="Oval 11"/>
          <p:cNvSpPr>
            <a:spLocks noChangeArrowheads="1"/>
          </p:cNvSpPr>
          <p:nvPr/>
        </p:nvSpPr>
        <p:spPr bwMode="auto">
          <a:xfrm>
            <a:off x="6029082" y="2874963"/>
            <a:ext cx="4699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de-DE" sz="4000" b="0" i="0" u="none" strike="noStrike" kern="1200" cap="none" spc="0" normalizeH="0" baseline="0" noProof="0">
              <a:ln>
                <a:noFill/>
              </a:ln>
              <a:solidFill>
                <a:srgbClr val="000000"/>
              </a:solidFill>
              <a:effectLst/>
              <a:uLnTx/>
              <a:uFillTx/>
              <a:latin typeface="Verdana" pitchFamily="34" charset="0"/>
              <a:ea typeface="+mn-ea"/>
              <a:cs typeface="Times New Roman" pitchFamily="18" charset="0"/>
            </a:endParaRPr>
          </a:p>
        </p:txBody>
      </p:sp>
      <p:sp>
        <p:nvSpPr>
          <p:cNvPr id="40967" name="Oval 11"/>
          <p:cNvSpPr>
            <a:spLocks noChangeArrowheads="1"/>
          </p:cNvSpPr>
          <p:nvPr/>
        </p:nvSpPr>
        <p:spPr bwMode="auto">
          <a:xfrm>
            <a:off x="6498982" y="4451350"/>
            <a:ext cx="646112" cy="611188"/>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de-DE" sz="4000" b="0" i="0" u="none" strike="noStrike" kern="1200" cap="none" spc="0" normalizeH="0" baseline="0" noProof="0">
              <a:ln>
                <a:noFill/>
              </a:ln>
              <a:solidFill>
                <a:srgbClr val="000000"/>
              </a:solidFill>
              <a:effectLst/>
              <a:uLnTx/>
              <a:uFillTx/>
              <a:latin typeface="Verdana" pitchFamily="34" charset="0"/>
              <a:ea typeface="+mn-ea"/>
              <a:cs typeface="Times New Roman" pitchFamily="18" charset="0"/>
            </a:endParaRPr>
          </a:p>
        </p:txBody>
      </p:sp>
      <p:sp>
        <p:nvSpPr>
          <p:cNvPr id="40968" name="Oval 11"/>
          <p:cNvSpPr>
            <a:spLocks noChangeArrowheads="1"/>
          </p:cNvSpPr>
          <p:nvPr/>
        </p:nvSpPr>
        <p:spPr bwMode="auto">
          <a:xfrm>
            <a:off x="6899032" y="3543300"/>
            <a:ext cx="663575" cy="63817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de-DE" sz="4000" b="0" i="0" u="none" strike="noStrike" kern="1200" cap="none" spc="0" normalizeH="0" baseline="0" noProof="0">
              <a:ln>
                <a:noFill/>
              </a:ln>
              <a:solidFill>
                <a:srgbClr val="000000"/>
              </a:solidFill>
              <a:effectLst/>
              <a:uLnTx/>
              <a:uFillTx/>
              <a:latin typeface="Verdana" pitchFamily="34" charset="0"/>
              <a:ea typeface="+mn-ea"/>
              <a:cs typeface="Times New Roman" pitchFamily="18" charset="0"/>
            </a:endParaRPr>
          </a:p>
        </p:txBody>
      </p:sp>
      <p:sp>
        <p:nvSpPr>
          <p:cNvPr id="1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39</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9" name="Text Box 2"/>
          <p:cNvSpPr txBox="1">
            <a:spLocks noChangeArrowheads="1"/>
          </p:cNvSpPr>
          <p:nvPr/>
        </p:nvSpPr>
        <p:spPr bwMode="auto">
          <a:xfrm>
            <a:off x="4354" y="2514600"/>
            <a:ext cx="4535819"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lvl1pPr marL="457200" indent="-4572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rtl="0" eaLnBrk="1" hangingPunct="1">
              <a:lnSpc>
                <a:spcPct val="130000"/>
              </a:lnSpc>
              <a:spcBef>
                <a:spcPct val="0"/>
              </a:spcBef>
              <a:buClrTx/>
              <a:buSzTx/>
              <a:buFontTx/>
              <a:buAutoNum type="alphaLcPeriod"/>
            </a:pPr>
            <a:r>
              <a:rPr lang="x-none" sz="2000" dirty="0">
                <a:latin typeface="ＭＳ Ｐゴシック" panose="020B0600070205080204" pitchFamily="50" charset="-128"/>
                <a:ea typeface="ＭＳ Ｐゴシック" panose="020B0600070205080204" pitchFamily="50" charset="-128"/>
              </a:rPr>
              <a:t>バラの庭</a:t>
            </a:r>
          </a:p>
          <a:p>
            <a:pPr marL="901700" indent="-360363" rtl="0" eaLnBrk="1" hangingPunct="1">
              <a:lnSpc>
                <a:spcPct val="130000"/>
              </a:lnSpc>
              <a:spcBef>
                <a:spcPct val="0"/>
              </a:spcBef>
              <a:buClrTx/>
              <a:buSzTx/>
              <a:buFontTx/>
              <a:buAutoNum type="alphaLcPeriod"/>
            </a:pPr>
            <a:r>
              <a:rPr lang="x-none" sz="2000" dirty="0">
                <a:latin typeface="ＭＳ Ｐゴシック" panose="020B0600070205080204" pitchFamily="50" charset="-128"/>
                <a:ea typeface="ＭＳ Ｐゴシック" panose="020B0600070205080204" pitchFamily="50" charset="-128"/>
              </a:rPr>
              <a:t>家族写真</a:t>
            </a:r>
            <a:endParaRPr lang="en-GB" altLang="de-DE" sz="2000" dirty="0">
              <a:latin typeface="ＭＳ Ｐゴシック" panose="020B0600070205080204" pitchFamily="50" charset="-128"/>
              <a:ea typeface="ＭＳ Ｐゴシック" panose="020B0600070205080204" pitchFamily="50" charset="-128"/>
            </a:endParaRPr>
          </a:p>
          <a:p>
            <a:pPr marL="901700" indent="-360363" rtl="0" eaLnBrk="1" hangingPunct="1">
              <a:lnSpc>
                <a:spcPct val="130000"/>
              </a:lnSpc>
              <a:spcBef>
                <a:spcPct val="0"/>
              </a:spcBef>
              <a:buClrTx/>
              <a:buSzTx/>
              <a:buFontTx/>
              <a:buAutoNum type="alphaLcPeriod"/>
            </a:pPr>
            <a:r>
              <a:rPr lang="x-none" sz="2000" b="1" dirty="0">
                <a:latin typeface="ＭＳ Ｐゴシック" panose="020B0600070205080204" pitchFamily="50" charset="-128"/>
                <a:ea typeface="ＭＳ Ｐゴシック" panose="020B0600070205080204" pitchFamily="50" charset="-128"/>
              </a:rPr>
              <a:t>シャボン玉を飛ばす子</a:t>
            </a:r>
            <a:r>
              <a:rPr lang="ja-JP" altLang="en-US" sz="2000" b="1" dirty="0">
                <a:latin typeface="ＭＳ Ｐゴシック" panose="020B0600070205080204" pitchFamily="50" charset="-128"/>
                <a:ea typeface="ＭＳ Ｐゴシック" panose="020B0600070205080204" pitchFamily="50" charset="-128"/>
              </a:rPr>
              <a:t>ど</a:t>
            </a:r>
            <a:r>
              <a:rPr lang="ja-JP" altLang="en-US" sz="2000" b="1" dirty="0" smtClean="0">
                <a:latin typeface="ＭＳ Ｐゴシック" panose="020B0600070205080204" pitchFamily="50" charset="-128"/>
                <a:ea typeface="ＭＳ Ｐゴシック" panose="020B0600070205080204" pitchFamily="50" charset="-128"/>
              </a:rPr>
              <a:t>も</a:t>
            </a:r>
            <a:r>
              <a:rPr lang="x-none" sz="2000" b="1" dirty="0" smtClean="0">
                <a:latin typeface="ＭＳ Ｐゴシック" panose="020B0600070205080204" pitchFamily="50" charset="-128"/>
                <a:ea typeface="ＭＳ Ｐゴシック" panose="020B0600070205080204" pitchFamily="50" charset="-128"/>
              </a:rPr>
              <a:t>(</a:t>
            </a:r>
            <a:r>
              <a:rPr lang="x-none" sz="2000" b="1" dirty="0">
                <a:latin typeface="ＭＳ Ｐゴシック" panose="020B0600070205080204" pitchFamily="50" charset="-128"/>
                <a:ea typeface="ＭＳ Ｐゴシック" panose="020B0600070205080204" pitchFamily="50" charset="-128"/>
              </a:rPr>
              <a:t>Ferdinand Georg Waldmüller</a:t>
            </a:r>
            <a:r>
              <a:rPr lang="en-US" sz="2000" b="1" dirty="0">
                <a:latin typeface="ＭＳ Ｐゴシック" panose="020B0600070205080204" pitchFamily="50" charset="-128"/>
                <a:ea typeface="ＭＳ Ｐゴシック" panose="020B0600070205080204" pitchFamily="50" charset="-128"/>
              </a:rPr>
              <a:t>,</a:t>
            </a:r>
            <a:r>
              <a:rPr lang="x-none" sz="2000" b="1" dirty="0">
                <a:latin typeface="ＭＳ Ｐゴシック" panose="020B0600070205080204" pitchFamily="50" charset="-128"/>
                <a:ea typeface="ＭＳ Ｐゴシック" panose="020B0600070205080204" pitchFamily="50" charset="-128"/>
              </a:rPr>
              <a:t> 1842</a:t>
            </a:r>
            <a:r>
              <a:rPr lang="x-none" sz="2000" b="1" dirty="0" smtClean="0">
                <a:latin typeface="ＭＳ Ｐゴシック" panose="020B0600070205080204" pitchFamily="50" charset="-128"/>
                <a:ea typeface="ＭＳ Ｐゴシック" panose="020B0600070205080204" pitchFamily="50" charset="-128"/>
              </a:rPr>
              <a:t>)</a:t>
            </a:r>
            <a:endParaRPr lang="en-US" sz="2000" b="1" dirty="0">
              <a:latin typeface="ＭＳ Ｐゴシック" panose="020B0600070205080204" pitchFamily="50" charset="-128"/>
              <a:ea typeface="ＭＳ Ｐゴシック" panose="020B0600070205080204" pitchFamily="50" charset="-128"/>
            </a:endParaRPr>
          </a:p>
          <a:p>
            <a:pPr marL="901700" indent="-360363" rtl="0" eaLnBrk="1" hangingPunct="1">
              <a:lnSpc>
                <a:spcPct val="130000"/>
              </a:lnSpc>
              <a:spcBef>
                <a:spcPct val="0"/>
              </a:spcBef>
              <a:buClrTx/>
              <a:buSzTx/>
              <a:buFontTx/>
              <a:buAutoNum type="alphaLcPeriod"/>
            </a:pPr>
            <a:r>
              <a:rPr lang="x-none" sz="2000" dirty="0">
                <a:latin typeface="ＭＳ Ｐゴシック" panose="020B0600070205080204" pitchFamily="50" charset="-128"/>
                <a:ea typeface="ＭＳ Ｐゴシック" panose="020B0600070205080204" pitchFamily="50" charset="-128"/>
              </a:rPr>
              <a:t>父</a:t>
            </a:r>
            <a:r>
              <a:rPr lang="ja-JP" altLang="en-US" sz="2000" dirty="0">
                <a:latin typeface="ＭＳ Ｐゴシック" panose="020B0600070205080204" pitchFamily="50" charset="-128"/>
                <a:ea typeface="ＭＳ Ｐゴシック" panose="020B0600070205080204" pitchFamily="50" charset="-128"/>
              </a:rPr>
              <a:t>の</a:t>
            </a:r>
            <a:r>
              <a:rPr lang="x-none" sz="2000" dirty="0">
                <a:latin typeface="ＭＳ Ｐゴシック" panose="020B0600070205080204" pitchFamily="50" charset="-128"/>
                <a:ea typeface="ＭＳ Ｐゴシック" panose="020B0600070205080204" pitchFamily="50" charset="-128"/>
              </a:rPr>
              <a:t>帰宅</a:t>
            </a:r>
            <a:endParaRPr lang="en-GB" altLang="de-DE" sz="2000" dirty="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42214303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ieren 2"/>
          <p:cNvGrpSpPr/>
          <p:nvPr/>
        </p:nvGrpSpPr>
        <p:grpSpPr>
          <a:xfrm>
            <a:off x="265191" y="1335414"/>
            <a:ext cx="3359150" cy="4241800"/>
            <a:chOff x="409575" y="1684338"/>
            <a:chExt cx="3359150" cy="4241800"/>
          </a:xfrm>
        </p:grpSpPr>
        <p:pic>
          <p:nvPicPr>
            <p:cNvPr id="41987" name="Grafik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9575" y="1684338"/>
              <a:ext cx="3359150" cy="424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Oval 11"/>
            <p:cNvSpPr>
              <a:spLocks noChangeArrowheads="1"/>
            </p:cNvSpPr>
            <p:nvPr/>
          </p:nvSpPr>
          <p:spPr bwMode="auto">
            <a:xfrm>
              <a:off x="1439863" y="2641600"/>
              <a:ext cx="512762" cy="48895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de-DE" sz="4000" b="0" i="0" u="none" strike="noStrike" kern="1200" cap="none" spc="0" normalizeH="0" baseline="0" noProof="0">
                <a:ln>
                  <a:noFill/>
                </a:ln>
                <a:solidFill>
                  <a:srgbClr val="000000"/>
                </a:solidFill>
                <a:effectLst/>
                <a:uLnTx/>
                <a:uFillTx/>
                <a:latin typeface="Verdana" pitchFamily="34" charset="0"/>
                <a:ea typeface="+mn-ea"/>
                <a:cs typeface="Times New Roman" pitchFamily="18" charset="0"/>
              </a:endParaRPr>
            </a:p>
          </p:txBody>
        </p:sp>
        <p:sp>
          <p:nvSpPr>
            <p:cNvPr id="41990" name="Oval 11"/>
            <p:cNvSpPr>
              <a:spLocks noChangeArrowheads="1"/>
            </p:cNvSpPr>
            <p:nvPr/>
          </p:nvSpPr>
          <p:spPr bwMode="auto">
            <a:xfrm>
              <a:off x="1903413" y="4291013"/>
              <a:ext cx="512762" cy="48895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de-DE" sz="4000" b="0" i="0" u="none" strike="noStrike" kern="1200" cap="none" spc="0" normalizeH="0" baseline="0" noProof="0">
                <a:ln>
                  <a:noFill/>
                </a:ln>
                <a:solidFill>
                  <a:srgbClr val="000000"/>
                </a:solidFill>
                <a:effectLst/>
                <a:uLnTx/>
                <a:uFillTx/>
                <a:latin typeface="Verdana" pitchFamily="34" charset="0"/>
                <a:ea typeface="+mn-ea"/>
                <a:cs typeface="Times New Roman" pitchFamily="18" charset="0"/>
              </a:endParaRPr>
            </a:p>
          </p:txBody>
        </p:sp>
        <p:sp>
          <p:nvSpPr>
            <p:cNvPr id="41991" name="Oval 11"/>
            <p:cNvSpPr>
              <a:spLocks noChangeArrowheads="1"/>
            </p:cNvSpPr>
            <p:nvPr/>
          </p:nvSpPr>
          <p:spPr bwMode="auto">
            <a:xfrm>
              <a:off x="1504950" y="3130550"/>
              <a:ext cx="382588" cy="366713"/>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de-DE" sz="4000" b="0" i="0" u="none" strike="noStrike" kern="1200" cap="none" spc="0" normalizeH="0" baseline="0" noProof="0">
                <a:ln>
                  <a:noFill/>
                </a:ln>
                <a:solidFill>
                  <a:srgbClr val="000000"/>
                </a:solidFill>
                <a:effectLst/>
                <a:uLnTx/>
                <a:uFillTx/>
                <a:latin typeface="Verdana" pitchFamily="34" charset="0"/>
                <a:ea typeface="+mn-ea"/>
                <a:cs typeface="Times New Roman" pitchFamily="18" charset="0"/>
              </a:endParaRPr>
            </a:p>
          </p:txBody>
        </p:sp>
        <p:sp>
          <p:nvSpPr>
            <p:cNvPr id="41992" name="Oval 11"/>
            <p:cNvSpPr>
              <a:spLocks noChangeArrowheads="1"/>
            </p:cNvSpPr>
            <p:nvPr/>
          </p:nvSpPr>
          <p:spPr bwMode="auto">
            <a:xfrm>
              <a:off x="2301875" y="3636963"/>
              <a:ext cx="512763" cy="48895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de-DE" sz="4000" b="0" i="0" u="none" strike="noStrike" kern="1200" cap="none" spc="0" normalizeH="0" baseline="0" noProof="0">
                <a:ln>
                  <a:noFill/>
                </a:ln>
                <a:solidFill>
                  <a:srgbClr val="000000"/>
                </a:solidFill>
                <a:effectLst/>
                <a:uLnTx/>
                <a:uFillTx/>
                <a:latin typeface="Verdana" pitchFamily="34" charset="0"/>
                <a:ea typeface="+mn-ea"/>
                <a:cs typeface="Times New Roman" pitchFamily="18" charset="0"/>
              </a:endParaRPr>
            </a:p>
          </p:txBody>
        </p:sp>
      </p:grpSp>
      <p:sp>
        <p:nvSpPr>
          <p:cNvPr id="12" name="Textfeld 3"/>
          <p:cNvSpPr txBox="1">
            <a:spLocks noChangeArrowheads="1"/>
          </p:cNvSpPr>
          <p:nvPr/>
        </p:nvSpPr>
        <p:spPr bwMode="auto">
          <a:xfrm>
            <a:off x="3605243" y="1524000"/>
            <a:ext cx="5378371" cy="387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rtl="0" eaLnBrk="1" hangingPunct="1">
              <a:spcBef>
                <a:spcPts val="1200"/>
              </a:spcBef>
              <a:buClrTx/>
              <a:buSzTx/>
              <a:buFontTx/>
              <a:buNone/>
            </a:pPr>
            <a:r>
              <a:rPr lang="x-none" dirty="0">
                <a:latin typeface="ＭＳ Ｐゴシック" panose="020B0600070205080204" pitchFamily="50" charset="-128"/>
                <a:ea typeface="ＭＳ Ｐゴシック" panose="020B0600070205080204" pitchFamily="50" charset="-128"/>
              </a:rPr>
              <a:t>バラ</a:t>
            </a:r>
            <a:r>
              <a:rPr lang="ja-JP" altLang="en-US" dirty="0">
                <a:latin typeface="ＭＳ Ｐゴシック" panose="020B0600070205080204" pitchFamily="50" charset="-128"/>
                <a:ea typeface="ＭＳ Ｐゴシック" panose="020B0600070205080204" pitchFamily="50" charset="-128"/>
              </a:rPr>
              <a:t>が見えますが</a:t>
            </a:r>
            <a:r>
              <a:rPr lang="x-none"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絵の中心的な存在ではありません</a:t>
            </a:r>
            <a:r>
              <a:rPr lang="x-none"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なので「</a:t>
            </a:r>
            <a:r>
              <a:rPr lang="en-US" altLang="ja-JP" dirty="0">
                <a:latin typeface="ＭＳ Ｐゴシック" panose="020B0600070205080204" pitchFamily="50" charset="-128"/>
                <a:ea typeface="ＭＳ Ｐゴシック" panose="020B0600070205080204" pitchFamily="50" charset="-128"/>
              </a:rPr>
              <a:t>(a)</a:t>
            </a:r>
            <a:r>
              <a:rPr lang="ja-JP" altLang="en-US" dirty="0">
                <a:latin typeface="ＭＳ Ｐゴシック" panose="020B0600070205080204" pitchFamily="50" charset="-128"/>
                <a:ea typeface="ＭＳ Ｐゴシック" panose="020B0600070205080204" pitchFamily="50" charset="-128"/>
              </a:rPr>
              <a:t>バラの庭」ではないようです</a:t>
            </a:r>
            <a:r>
              <a:rPr lang="x-none" dirty="0">
                <a:latin typeface="ＭＳ Ｐゴシック" panose="020B0600070205080204" pitchFamily="50" charset="-128"/>
                <a:ea typeface="ＭＳ Ｐゴシック" panose="020B0600070205080204" pitchFamily="50" charset="-128"/>
              </a:rPr>
              <a:t>。</a:t>
            </a:r>
          </a:p>
          <a:p>
            <a:pPr marL="180000" rtl="0" eaLnBrk="1" hangingPunct="1">
              <a:spcBef>
                <a:spcPts val="1200"/>
              </a:spcBef>
              <a:buClrTx/>
              <a:buSzTx/>
              <a:buFontTx/>
              <a:buNone/>
            </a:pPr>
            <a:r>
              <a:rPr lang="x-none" dirty="0">
                <a:latin typeface="ＭＳ Ｐゴシック" panose="020B0600070205080204" pitchFamily="50" charset="-128"/>
                <a:ea typeface="ＭＳ Ｐゴシック" panose="020B0600070205080204" pitchFamily="50" charset="-128"/>
              </a:rPr>
              <a:t>この絵はカメラが普及していなかった時代のもの</a:t>
            </a:r>
            <a:r>
              <a:rPr lang="ja-JP" altLang="en-US" dirty="0" err="1">
                <a:latin typeface="ＭＳ Ｐゴシック" panose="020B0600070205080204" pitchFamily="50" charset="-128"/>
                <a:ea typeface="ＭＳ Ｐゴシック" panose="020B0600070205080204" pitchFamily="50" charset="-128"/>
              </a:rPr>
              <a:t>です</a:t>
            </a:r>
            <a:r>
              <a:rPr lang="x-none"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それに</a:t>
            </a:r>
            <a:r>
              <a:rPr lang="x-none"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家族写真</a:t>
            </a:r>
            <a:r>
              <a:rPr lang="x-none" dirty="0">
                <a:latin typeface="ＭＳ Ｐゴシック" panose="020B0600070205080204" pitchFamily="50" charset="-128"/>
                <a:ea typeface="ＭＳ Ｐゴシック" panose="020B0600070205080204" pitchFamily="50" charset="-128"/>
              </a:rPr>
              <a:t>だとしたら、</a:t>
            </a:r>
            <a:r>
              <a:rPr lang="ja-JP" altLang="en-US" dirty="0">
                <a:latin typeface="ＭＳ Ｐゴシック" panose="020B0600070205080204" pitchFamily="50" charset="-128"/>
                <a:ea typeface="ＭＳ Ｐゴシック" panose="020B0600070205080204" pitchFamily="50" charset="-128"/>
              </a:rPr>
              <a:t>みんな</a:t>
            </a:r>
            <a:r>
              <a:rPr lang="x-none" dirty="0">
                <a:latin typeface="ＭＳ Ｐゴシック" panose="020B0600070205080204" pitchFamily="50" charset="-128"/>
                <a:ea typeface="ＭＳ Ｐゴシック" panose="020B0600070205080204" pitchFamily="50" charset="-128"/>
              </a:rPr>
              <a:t>宙を見つめず、カメラの方向を見るはず</a:t>
            </a:r>
            <a:r>
              <a:rPr lang="ja-JP" altLang="en-US" dirty="0">
                <a:latin typeface="ＭＳ Ｐゴシック" panose="020B0600070205080204" pitchFamily="50" charset="-128"/>
                <a:ea typeface="ＭＳ Ｐゴシック" panose="020B0600070205080204" pitchFamily="50" charset="-128"/>
              </a:rPr>
              <a:t>です。なので「</a:t>
            </a:r>
            <a:r>
              <a:rPr lang="en-US" altLang="ja-JP" dirty="0">
                <a:latin typeface="ＭＳ Ｐゴシック" panose="020B0600070205080204" pitchFamily="50" charset="-128"/>
                <a:ea typeface="ＭＳ Ｐゴシック" panose="020B0600070205080204" pitchFamily="50" charset="-128"/>
              </a:rPr>
              <a:t>(</a:t>
            </a:r>
            <a:r>
              <a:rPr lang="x-none" dirty="0">
                <a:latin typeface="ＭＳ Ｐゴシック" panose="020B0600070205080204" pitchFamily="50" charset="-128"/>
                <a:ea typeface="ＭＳ Ｐゴシック" panose="020B0600070205080204" pitchFamily="50" charset="-128"/>
              </a:rPr>
              <a:t>b</a:t>
            </a:r>
            <a:r>
              <a:rPr lang="en-US"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家族写真」とは言えないようです</a:t>
            </a:r>
            <a:r>
              <a:rPr lang="x-none" dirty="0">
                <a:latin typeface="ＭＳ Ｐゴシック" panose="020B0600070205080204" pitchFamily="50" charset="-128"/>
                <a:ea typeface="ＭＳ Ｐゴシック" panose="020B0600070205080204" pitchFamily="50" charset="-128"/>
              </a:rPr>
              <a:t>。</a:t>
            </a:r>
          </a:p>
          <a:p>
            <a:pPr marL="180000" rtl="0" eaLnBrk="1" hangingPunct="1">
              <a:spcBef>
                <a:spcPts val="1200"/>
              </a:spcBef>
              <a:buClrTx/>
              <a:buSzTx/>
              <a:buFontTx/>
              <a:buNone/>
            </a:pPr>
            <a:r>
              <a:rPr lang="x-none" dirty="0">
                <a:latin typeface="ＭＳ Ｐゴシック" panose="020B0600070205080204" pitchFamily="50" charset="-128"/>
                <a:ea typeface="ＭＳ Ｐゴシック" panose="020B0600070205080204" pitchFamily="50" charset="-128"/>
              </a:rPr>
              <a:t>窓際にいる少年が空中にシャボン玉を飛ばしてい</a:t>
            </a:r>
            <a:r>
              <a:rPr lang="ja-JP" altLang="en-US" dirty="0">
                <a:latin typeface="ＭＳ Ｐゴシック" panose="020B0600070205080204" pitchFamily="50" charset="-128"/>
                <a:ea typeface="ＭＳ Ｐゴシック" panose="020B0600070205080204" pitchFamily="50" charset="-128"/>
              </a:rPr>
              <a:t>ます</a:t>
            </a:r>
            <a:r>
              <a:rPr lang="x-none"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他</a:t>
            </a:r>
            <a:r>
              <a:rPr lang="x-none" dirty="0">
                <a:latin typeface="ＭＳ Ｐゴシック" panose="020B0600070205080204" pitchFamily="50" charset="-128"/>
                <a:ea typeface="ＭＳ Ｐゴシック" panose="020B0600070205080204" pitchFamily="50" charset="-128"/>
              </a:rPr>
              <a:t>の子</a:t>
            </a:r>
            <a:r>
              <a:rPr lang="ja-JP" altLang="en-US" dirty="0" err="1">
                <a:latin typeface="ＭＳ Ｐゴシック" panose="020B0600070205080204" pitchFamily="50" charset="-128"/>
                <a:ea typeface="ＭＳ Ｐゴシック" panose="020B0600070205080204" pitchFamily="50" charset="-128"/>
              </a:rPr>
              <a:t>ども</a:t>
            </a:r>
            <a:r>
              <a:rPr lang="ja-JP" altLang="en-US" dirty="0">
                <a:latin typeface="ＭＳ Ｐゴシック" panose="020B0600070205080204" pitchFamily="50" charset="-128"/>
                <a:ea typeface="ＭＳ Ｐゴシック" panose="020B0600070205080204" pitchFamily="50" charset="-128"/>
              </a:rPr>
              <a:t>たち</a:t>
            </a:r>
            <a:r>
              <a:rPr lang="x-none" dirty="0">
                <a:latin typeface="ＭＳ Ｐゴシック" panose="020B0600070205080204" pitchFamily="50" charset="-128"/>
                <a:ea typeface="ＭＳ Ｐゴシック" panose="020B0600070205080204" pitchFamily="50" charset="-128"/>
              </a:rPr>
              <a:t>は</a:t>
            </a:r>
            <a:r>
              <a:rPr lang="ja-JP" altLang="en-US" dirty="0" err="1">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シャボン玉を見つめたり、</a:t>
            </a:r>
            <a:r>
              <a:rPr lang="x-none" dirty="0">
                <a:latin typeface="ＭＳ Ｐゴシック" panose="020B0600070205080204" pitchFamily="50" charset="-128"/>
                <a:ea typeface="ＭＳ Ｐゴシック" panose="020B0600070205080204" pitchFamily="50" charset="-128"/>
              </a:rPr>
              <a:t>つかもうとして</a:t>
            </a:r>
            <a:r>
              <a:rPr lang="ja-JP" altLang="en-US" dirty="0">
                <a:latin typeface="ＭＳ Ｐゴシック" panose="020B0600070205080204" pitchFamily="50" charset="-128"/>
                <a:ea typeface="ＭＳ Ｐゴシック" panose="020B0600070205080204" pitchFamily="50" charset="-128"/>
              </a:rPr>
              <a:t>います。よって「</a:t>
            </a:r>
            <a:r>
              <a:rPr lang="en-US" altLang="ja-JP" dirty="0">
                <a:latin typeface="ＭＳ Ｐゴシック" panose="020B0600070205080204" pitchFamily="50" charset="-128"/>
                <a:ea typeface="ＭＳ Ｐゴシック" panose="020B0600070205080204" pitchFamily="50" charset="-128"/>
              </a:rPr>
              <a:t>(</a:t>
            </a:r>
            <a:r>
              <a:rPr lang="en-US" dirty="0">
                <a:latin typeface="ＭＳ Ｐゴシック" panose="020B0600070205080204" pitchFamily="50" charset="-128"/>
                <a:ea typeface="ＭＳ Ｐゴシック" panose="020B0600070205080204" pitchFamily="50" charset="-128"/>
              </a:rPr>
              <a:t>c)</a:t>
            </a:r>
            <a:r>
              <a:rPr lang="ja-JP" altLang="en-US" dirty="0">
                <a:latin typeface="ＭＳ Ｐゴシック" panose="020B0600070205080204" pitchFamily="50" charset="-128"/>
                <a:ea typeface="ＭＳ Ｐゴシック" panose="020B0600070205080204" pitchFamily="50" charset="-128"/>
              </a:rPr>
              <a:t>シャボン玉を飛ばす子ども」</a:t>
            </a:r>
            <a:r>
              <a:rPr lang="x-none" dirty="0">
                <a:latin typeface="ＭＳ Ｐゴシック" panose="020B0600070205080204" pitchFamily="50" charset="-128"/>
                <a:ea typeface="ＭＳ Ｐゴシック" panose="020B0600070205080204" pitchFamily="50" charset="-128"/>
              </a:rPr>
              <a:t>が本当のタイトル</a:t>
            </a:r>
            <a:r>
              <a:rPr lang="ja-JP" altLang="en-US" dirty="0">
                <a:latin typeface="ＭＳ Ｐゴシック" panose="020B0600070205080204" pitchFamily="50" charset="-128"/>
                <a:ea typeface="ＭＳ Ｐゴシック" panose="020B0600070205080204" pitchFamily="50" charset="-128"/>
              </a:rPr>
              <a:t>になります</a:t>
            </a:r>
            <a:r>
              <a:rPr lang="x-none" dirty="0">
                <a:latin typeface="ＭＳ Ｐゴシック" panose="020B0600070205080204" pitchFamily="50" charset="-128"/>
                <a:ea typeface="ＭＳ Ｐゴシック" panose="020B0600070205080204" pitchFamily="50" charset="-128"/>
              </a:rPr>
              <a:t>。</a:t>
            </a:r>
          </a:p>
          <a:p>
            <a:pPr marL="180000" rtl="0" eaLnBrk="1" hangingPunct="1">
              <a:spcBef>
                <a:spcPts val="1200"/>
              </a:spcBef>
              <a:buClrTx/>
              <a:buSzTx/>
              <a:buFontTx/>
              <a:buNone/>
            </a:pPr>
            <a:r>
              <a:rPr lang="x-none" dirty="0">
                <a:latin typeface="ＭＳ Ｐゴシック" panose="020B0600070205080204" pitchFamily="50" charset="-128"/>
                <a:ea typeface="ＭＳ Ｐゴシック" panose="020B0600070205080204" pitchFamily="50" charset="-128"/>
              </a:rPr>
              <a:t>父親が帰宅することを示すヒントが</a:t>
            </a:r>
            <a:r>
              <a:rPr lang="ja-JP" altLang="en-US" dirty="0">
                <a:latin typeface="ＭＳ Ｐゴシック" panose="020B0600070205080204" pitchFamily="50" charset="-128"/>
                <a:ea typeface="ＭＳ Ｐゴシック" panose="020B0600070205080204" pitchFamily="50" charset="-128"/>
              </a:rPr>
              <a:t>ありません。「</a:t>
            </a:r>
            <a:r>
              <a:rPr lang="en-US" altLang="ja-JP" dirty="0">
                <a:latin typeface="ＭＳ Ｐゴシック" panose="020B0600070205080204" pitchFamily="50" charset="-128"/>
                <a:ea typeface="ＭＳ Ｐゴシック" panose="020B0600070205080204" pitchFamily="50" charset="-128"/>
              </a:rPr>
              <a:t>(d)</a:t>
            </a:r>
            <a:r>
              <a:rPr lang="ja-JP" altLang="en-US" dirty="0">
                <a:latin typeface="ＭＳ Ｐゴシック" panose="020B0600070205080204" pitchFamily="50" charset="-128"/>
                <a:ea typeface="ＭＳ Ｐゴシック" panose="020B0600070205080204" pitchFamily="50" charset="-128"/>
              </a:rPr>
              <a:t>父の帰宅」ではないようです。</a:t>
            </a:r>
            <a:endParaRPr lang="de-DE" altLang="de-DE" dirty="0">
              <a:latin typeface="ＭＳ Ｐゴシック" panose="020B0600070205080204" pitchFamily="50" charset="-128"/>
              <a:ea typeface="ＭＳ Ｐゴシック" panose="020B0600070205080204" pitchFamily="50" charset="-128"/>
            </a:endParaRPr>
          </a:p>
        </p:txBody>
      </p:sp>
      <p:sp>
        <p:nvSpPr>
          <p:cNvPr id="1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40</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3950870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2667000" y="1955800"/>
            <a:ext cx="3810000" cy="3733800"/>
          </a:xfrm>
          <a:prstGeom prst="rect">
            <a:avLst/>
          </a:prstGeom>
          <a:noFill/>
        </p:spPr>
      </p:pic>
      <p:sp>
        <p:nvSpPr>
          <p:cNvPr id="12"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41</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4"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課題 </a:t>
            </a:r>
            <a:r>
              <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rPr>
              <a:t>3</a:t>
            </a: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：何が見えますか？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6" name="TextBox 1"/>
          <p:cNvSpPr txBox="1"/>
          <p:nvPr/>
        </p:nvSpPr>
        <p:spPr>
          <a:xfrm>
            <a:off x="76200" y="6711387"/>
            <a:ext cx="2971800" cy="169277"/>
          </a:xfrm>
          <a:prstGeom prst="rect">
            <a:avLst/>
          </a:prstGeom>
          <a:noFill/>
        </p:spPr>
        <p:txBody>
          <a:bodyPr wrap="square" lIns="0" tIns="0" rIns="0" rtlCol="0">
            <a:spAutoFit/>
          </a:bodyPr>
          <a:lstStyle/>
          <a:p>
            <a:pPr>
              <a:spcBef>
                <a:spcPct val="0"/>
              </a:spcBef>
            </a:pPr>
            <a:r>
              <a:rPr lang="en-GB" altLang="de-DE" sz="800" i="1" dirty="0">
                <a:latin typeface="Verdana" panose="020B0604030504040204" pitchFamily="34" charset="0"/>
                <a:ea typeface="Verdana" panose="020B0604030504040204" pitchFamily="34" charset="0"/>
                <a:cs typeface="Verdana" panose="020B0604030504040204" pitchFamily="34" charset="0"/>
              </a:rPr>
              <a:t>(“</a:t>
            </a:r>
            <a:r>
              <a:rPr lang="en-GB" altLang="de-DE" sz="800" i="1" dirty="0" err="1">
                <a:latin typeface="Verdana" panose="020B0604030504040204" pitchFamily="34" charset="0"/>
                <a:ea typeface="Verdana" panose="020B0604030504040204" pitchFamily="34" charset="0"/>
                <a:cs typeface="Verdana" panose="020B0604030504040204" pitchFamily="34" charset="0"/>
              </a:rPr>
              <a:t>Pharao</a:t>
            </a:r>
            <a:r>
              <a:rPr lang="en-GB" altLang="de-DE" sz="800" i="1" dirty="0">
                <a:latin typeface="Verdana" panose="020B0604030504040204" pitchFamily="34" charset="0"/>
                <a:ea typeface="Verdana" panose="020B0604030504040204" pitchFamily="34" charset="0"/>
                <a:cs typeface="Verdana" panose="020B0604030504040204" pitchFamily="34" charset="0"/>
              </a:rPr>
              <a:t>” by Nathalie </a:t>
            </a:r>
            <a:r>
              <a:rPr lang="en-GB" altLang="de-DE" sz="800" i="1" dirty="0" err="1">
                <a:latin typeface="Verdana" panose="020B0604030504040204" pitchFamily="34" charset="0"/>
                <a:ea typeface="Verdana" panose="020B0604030504040204" pitchFamily="34" charset="0"/>
                <a:cs typeface="Verdana" panose="020B0604030504040204" pitchFamily="34" charset="0"/>
              </a:rPr>
              <a:t>Weß</a:t>
            </a:r>
            <a:r>
              <a:rPr lang="en-GB" altLang="de-DE" sz="800" i="1" dirty="0">
                <a:latin typeface="Verdana" panose="020B0604030504040204" pitchFamily="34" charset="0"/>
                <a:ea typeface="Verdana" panose="020B0604030504040204" pitchFamily="34" charset="0"/>
                <a:cs typeface="Verdana" panose="020B0604030504040204" pitchFamily="34" charset="0"/>
              </a:rPr>
              <a:t>) </a:t>
            </a:r>
            <a:endParaRPr lang="en-GB" altLang="de-DE" sz="800" i="1" dirty="0">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2924314" y="2065273"/>
            <a:ext cx="3647694" cy="3609593"/>
          </a:xfrm>
          <a:custGeom>
            <a:avLst/>
            <a:gdLst>
              <a:gd name="connsiteX0" fmla="*/ 1823847 w 3647694"/>
              <a:gd name="connsiteY0" fmla="*/ 28575 h 3609593"/>
              <a:gd name="connsiteX1" fmla="*/ 28575 w 3647694"/>
              <a:gd name="connsiteY1" fmla="*/ 1804796 h 3609593"/>
              <a:gd name="connsiteX2" fmla="*/ 1823847 w 3647694"/>
              <a:gd name="connsiteY2" fmla="*/ 3581019 h 3609593"/>
              <a:gd name="connsiteX3" fmla="*/ 3619119 w 3647694"/>
              <a:gd name="connsiteY3" fmla="*/ 1804796 h 3609593"/>
              <a:gd name="connsiteX4" fmla="*/ 1823847 w 3647694"/>
              <a:gd name="connsiteY4" fmla="*/ 28575 h 360959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3647694" h="3609593">
                <a:moveTo>
                  <a:pt x="1823847" y="28575"/>
                </a:moveTo>
                <a:cubicBezTo>
                  <a:pt x="832485" y="28575"/>
                  <a:pt x="28575" y="824102"/>
                  <a:pt x="28575" y="1804796"/>
                </a:cubicBezTo>
                <a:cubicBezTo>
                  <a:pt x="28575" y="2786253"/>
                  <a:pt x="832485" y="3581019"/>
                  <a:pt x="1823847" y="3581019"/>
                </a:cubicBezTo>
                <a:cubicBezTo>
                  <a:pt x="2815970" y="3581019"/>
                  <a:pt x="3619119" y="2786253"/>
                  <a:pt x="3619119" y="1804796"/>
                </a:cubicBezTo>
                <a:cubicBezTo>
                  <a:pt x="3619119" y="824102"/>
                  <a:pt x="2815970" y="28575"/>
                  <a:pt x="1823847" y="28575"/>
                </a:cubicBezTo>
              </a:path>
            </a:pathLst>
          </a:custGeom>
          <a:solidFill>
            <a:srgbClr val="000000">
              <a:alpha val="0"/>
            </a:srgbClr>
          </a:solidFill>
          <a:ln w="50800">
            <a:solidFill>
              <a:srgbClr val="FF33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3264166" y="2671826"/>
            <a:ext cx="2104644" cy="2914650"/>
          </a:xfrm>
          <a:custGeom>
            <a:avLst/>
            <a:gdLst>
              <a:gd name="connsiteX0" fmla="*/ 1052703 w 2104644"/>
              <a:gd name="connsiteY0" fmla="*/ 28575 h 2914650"/>
              <a:gd name="connsiteX1" fmla="*/ 28575 w 2104644"/>
              <a:gd name="connsiteY1" fmla="*/ 1457325 h 2914650"/>
              <a:gd name="connsiteX2" fmla="*/ 1052703 w 2104644"/>
              <a:gd name="connsiteY2" fmla="*/ 2886075 h 2914650"/>
              <a:gd name="connsiteX3" fmla="*/ 2076069 w 2104644"/>
              <a:gd name="connsiteY3" fmla="*/ 1457325 h 2914650"/>
              <a:gd name="connsiteX4" fmla="*/ 1052703 w 2104644"/>
              <a:gd name="connsiteY4" fmla="*/ 28575 h 291465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104644" h="2914650">
                <a:moveTo>
                  <a:pt x="1052703" y="28575"/>
                </a:moveTo>
                <a:cubicBezTo>
                  <a:pt x="486536" y="28575"/>
                  <a:pt x="28575" y="667892"/>
                  <a:pt x="28575" y="1457325"/>
                </a:cubicBezTo>
                <a:cubicBezTo>
                  <a:pt x="28575" y="2245995"/>
                  <a:pt x="486536" y="2886075"/>
                  <a:pt x="1052703" y="2886075"/>
                </a:cubicBezTo>
                <a:cubicBezTo>
                  <a:pt x="1618107" y="2886075"/>
                  <a:pt x="2076069" y="2245995"/>
                  <a:pt x="2076069" y="1457325"/>
                </a:cubicBezTo>
                <a:cubicBezTo>
                  <a:pt x="2076069" y="667892"/>
                  <a:pt x="1618107" y="28575"/>
                  <a:pt x="1052703" y="28575"/>
                </a:cubicBezTo>
              </a:path>
            </a:pathLst>
          </a:custGeom>
          <a:solidFill>
            <a:srgbClr val="000000">
              <a:alpha val="0"/>
            </a:srgbClr>
          </a:solidFill>
          <a:ln w="50800">
            <a:solidFill>
              <a:srgbClr val="FF33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Picture 3"/>
          <p:cNvPicPr>
            <a:picLocks noChangeAspect="1" noChangeArrowheads="1"/>
          </p:cNvPicPr>
          <p:nvPr/>
        </p:nvPicPr>
        <p:blipFill>
          <a:blip r:embed="rId2"/>
          <a:srcRect/>
          <a:stretch>
            <a:fillRect/>
          </a:stretch>
        </p:blipFill>
        <p:spPr bwMode="auto">
          <a:xfrm>
            <a:off x="2667000" y="1955800"/>
            <a:ext cx="3810000" cy="3733800"/>
          </a:xfrm>
          <a:prstGeom prst="rect">
            <a:avLst/>
          </a:prstGeom>
          <a:noFill/>
        </p:spPr>
      </p:pic>
      <p:sp>
        <p:nvSpPr>
          <p:cNvPr id="13" name="TextBox 1"/>
          <p:cNvSpPr txBox="1"/>
          <p:nvPr/>
        </p:nvSpPr>
        <p:spPr>
          <a:xfrm>
            <a:off x="1460500" y="5422900"/>
            <a:ext cx="1070806" cy="315471"/>
          </a:xfrm>
          <a:prstGeom prst="rect">
            <a:avLst/>
          </a:prstGeom>
          <a:noFill/>
        </p:spPr>
        <p:txBody>
          <a:bodyPr wrap="none" lIns="0" tIns="0" rIns="0" rtlCol="0">
            <a:spAutoFit/>
          </a:bodyPr>
          <a:lstStyle/>
          <a:p>
            <a:pPr>
              <a:lnSpc>
                <a:spcPts val="2100"/>
              </a:lnSpc>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エスキモー</a:t>
            </a: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4" name="TextBox 1"/>
          <p:cNvSpPr txBox="1"/>
          <p:nvPr/>
        </p:nvSpPr>
        <p:spPr>
          <a:xfrm>
            <a:off x="6642100" y="1930400"/>
            <a:ext cx="766235" cy="315471"/>
          </a:xfrm>
          <a:prstGeom prst="rect">
            <a:avLst/>
          </a:prstGeom>
          <a:noFill/>
        </p:spPr>
        <p:txBody>
          <a:bodyPr wrap="none" lIns="0" tIns="0" rIns="0" rtlCol="0">
            <a:spAutoFit/>
          </a:bodyPr>
          <a:lstStyle/>
          <a:p>
            <a:pPr>
              <a:lnSpc>
                <a:spcPts val="2100"/>
              </a:lnSpc>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ファラオ</a:t>
            </a: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7"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42</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100"/>
              </a:lnSpc>
              <a:tabLst>
                <a:tab pos="3429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結論を急いでも必ず間違えるわけではありませんが</a:t>
            </a:r>
            <a:endPar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3429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真相の半分しか見えていないこともあります！</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9" name="TextBox 1"/>
          <p:cNvSpPr txBox="1"/>
          <p:nvPr/>
        </p:nvSpPr>
        <p:spPr>
          <a:xfrm>
            <a:off x="76200" y="6711387"/>
            <a:ext cx="2971800" cy="169277"/>
          </a:xfrm>
          <a:prstGeom prst="rect">
            <a:avLst/>
          </a:prstGeom>
          <a:noFill/>
        </p:spPr>
        <p:txBody>
          <a:bodyPr wrap="square" lIns="0" tIns="0" rIns="0" rtlCol="0">
            <a:spAutoFit/>
          </a:bodyPr>
          <a:lstStyle/>
          <a:p>
            <a:pPr>
              <a:spcBef>
                <a:spcPct val="0"/>
              </a:spcBef>
            </a:pPr>
            <a:r>
              <a:rPr lang="en-GB" altLang="de-DE" sz="800" i="1" dirty="0">
                <a:latin typeface="Verdana" panose="020B0604030504040204" pitchFamily="34" charset="0"/>
                <a:ea typeface="Verdana" panose="020B0604030504040204" pitchFamily="34" charset="0"/>
                <a:cs typeface="Verdana" panose="020B0604030504040204" pitchFamily="34" charset="0"/>
              </a:rPr>
              <a:t>(“</a:t>
            </a:r>
            <a:r>
              <a:rPr lang="en-GB" altLang="de-DE" sz="800" i="1" dirty="0" err="1">
                <a:latin typeface="Verdana" panose="020B0604030504040204" pitchFamily="34" charset="0"/>
                <a:ea typeface="Verdana" panose="020B0604030504040204" pitchFamily="34" charset="0"/>
                <a:cs typeface="Verdana" panose="020B0604030504040204" pitchFamily="34" charset="0"/>
              </a:rPr>
              <a:t>Pharao</a:t>
            </a:r>
            <a:r>
              <a:rPr lang="en-GB" altLang="de-DE" sz="800" i="1" dirty="0">
                <a:latin typeface="Verdana" panose="020B0604030504040204" pitchFamily="34" charset="0"/>
                <a:ea typeface="Verdana" panose="020B0604030504040204" pitchFamily="34" charset="0"/>
                <a:cs typeface="Verdana" panose="020B0604030504040204" pitchFamily="34" charset="0"/>
              </a:rPr>
              <a:t>” by Nathalie </a:t>
            </a:r>
            <a:r>
              <a:rPr lang="en-GB" altLang="de-DE" sz="800" i="1" dirty="0" err="1">
                <a:latin typeface="Verdana" panose="020B0604030504040204" pitchFamily="34" charset="0"/>
                <a:ea typeface="Verdana" panose="020B0604030504040204" pitchFamily="34" charset="0"/>
                <a:cs typeface="Verdana" panose="020B0604030504040204" pitchFamily="34" charset="0"/>
              </a:rPr>
              <a:t>Weß</a:t>
            </a:r>
            <a:r>
              <a:rPr lang="en-GB" altLang="de-DE" sz="800" i="1" dirty="0">
                <a:latin typeface="Verdana" panose="020B0604030504040204" pitchFamily="34" charset="0"/>
                <a:ea typeface="Verdana" panose="020B0604030504040204" pitchFamily="34" charset="0"/>
                <a:cs typeface="Verdana" panose="020B0604030504040204" pitchFamily="34" charset="0"/>
              </a:rPr>
              <a:t>) </a:t>
            </a:r>
            <a:endParaRPr lang="en-GB" altLang="de-DE" sz="800" i="1" dirty="0">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539090" y="5176204"/>
            <a:ext cx="6319318" cy="400110"/>
          </a:xfrm>
          <a:prstGeom prst="rect">
            <a:avLst/>
          </a:prstGeom>
          <a:solidFill>
            <a:schemeClr val="bg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DE" sz="2000" b="0" i="0" u="none" strike="noStrike" kern="1200" cap="none" spc="0" normalizeH="0" baseline="0" noProof="0" dirty="0">
              <a:ln>
                <a:noFill/>
              </a:ln>
              <a:solidFill>
                <a:srgbClr val="000000"/>
              </a:solidFill>
              <a:effectLst/>
              <a:uLnTx/>
              <a:uFillTx/>
              <a:latin typeface="Verdana" pitchFamily="34" charset="0"/>
              <a:ea typeface="+mn-ea"/>
              <a:cs typeface="Times New Roman" pitchFamily="18" charset="0"/>
            </a:endParaRPr>
          </a:p>
        </p:txBody>
      </p:sp>
      <p:pic>
        <p:nvPicPr>
          <p:cNvPr id="14" name="Picture 8" descr="Elvis Presley is Alive 1 1993.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600" y="2206833"/>
            <a:ext cx="3479432" cy="4003944"/>
          </a:xfrm>
          <a:prstGeom prst="rect">
            <a:avLst/>
          </a:prstGeom>
        </p:spPr>
      </p:pic>
      <p:sp>
        <p:nvSpPr>
          <p:cNvPr id="13" name="Textfeld 3"/>
          <p:cNvSpPr txBox="1"/>
          <p:nvPr/>
        </p:nvSpPr>
        <p:spPr>
          <a:xfrm>
            <a:off x="489821" y="1112090"/>
            <a:ext cx="7333307" cy="400110"/>
          </a:xfrm>
          <a:prstGeom prst="rect">
            <a:avLst/>
          </a:prstGeom>
          <a:noFill/>
        </p:spPr>
        <p:txBody>
          <a:bodyPr wrap="square" rtlCol="0">
            <a:spAutoFit/>
          </a:bodyPr>
          <a:lstStyle/>
          <a:p>
            <a:pPr rtl="0"/>
            <a:r>
              <a:rPr lang="x-none" sz="2000" b="1" dirty="0">
                <a:latin typeface="ＭＳ Ｐゴシック" panose="020B0600070205080204" pitchFamily="50" charset="-128"/>
                <a:ea typeface="ＭＳ Ｐゴシック" panose="020B0600070205080204" pitchFamily="50" charset="-128"/>
              </a:rPr>
              <a:t>伝説：</a:t>
            </a:r>
            <a:r>
              <a:rPr lang="x-none" sz="2000" dirty="0">
                <a:latin typeface="ＭＳ Ｐゴシック" panose="020B0600070205080204" pitchFamily="50" charset="-128"/>
                <a:ea typeface="ＭＳ Ｐゴシック" panose="020B0600070205080204" pitchFamily="50" charset="-128"/>
              </a:rPr>
              <a:t>エルビス・プレスリーは生きている！</a:t>
            </a:r>
            <a:endParaRPr lang="en-GB" sz="2000" dirty="0">
              <a:latin typeface="ＭＳ Ｐゴシック" panose="020B0600070205080204" pitchFamily="50" charset="-128"/>
              <a:ea typeface="ＭＳ Ｐゴシック" panose="020B0600070205080204" pitchFamily="50" charset="-128"/>
            </a:endParaRPr>
          </a:p>
        </p:txBody>
      </p:sp>
      <p:sp>
        <p:nvSpPr>
          <p:cNvPr id="16" name="Textfeld 4"/>
          <p:cNvSpPr txBox="1"/>
          <p:nvPr/>
        </p:nvSpPr>
        <p:spPr>
          <a:xfrm>
            <a:off x="489821" y="1497971"/>
            <a:ext cx="3928270" cy="400110"/>
          </a:xfrm>
          <a:prstGeom prst="rect">
            <a:avLst/>
          </a:prstGeom>
          <a:noFill/>
        </p:spPr>
        <p:txBody>
          <a:bodyPr wrap="square" rtlCol="0">
            <a:spAutoFit/>
          </a:bodyPr>
          <a:lstStyle/>
          <a:p>
            <a:pPr rtl="0"/>
            <a:r>
              <a:rPr lang="x-none" sz="2000" dirty="0">
                <a:latin typeface="ＭＳ Ｐゴシック" panose="020B0600070205080204" pitchFamily="50" charset="-128"/>
                <a:ea typeface="ＭＳ Ｐゴシック" panose="020B0600070205080204" pitchFamily="50" charset="-128"/>
              </a:rPr>
              <a:t>米国の新聞</a:t>
            </a:r>
            <a:r>
              <a:rPr lang="ja-JP" altLang="en-US" sz="2000" dirty="0">
                <a:latin typeface="ＭＳ Ｐゴシック" panose="020B0600070205080204" pitchFamily="50" charset="-128"/>
                <a:ea typeface="ＭＳ Ｐゴシック" panose="020B0600070205080204" pitchFamily="50" charset="-128"/>
              </a:rPr>
              <a:t>が</a:t>
            </a:r>
            <a:r>
              <a:rPr lang="x-none" sz="2000" dirty="0">
                <a:latin typeface="ＭＳ Ｐゴシック" panose="020B0600070205080204" pitchFamily="50" charset="-128"/>
                <a:ea typeface="ＭＳ Ｐゴシック" panose="020B0600070205080204" pitchFamily="50" charset="-128"/>
              </a:rPr>
              <a:t>伝えている</a:t>
            </a:r>
            <a:r>
              <a:rPr lang="ja-JP" altLang="en-US" sz="2000" dirty="0">
                <a:latin typeface="ＭＳ Ｐゴシック" panose="020B0600070205080204" pitchFamily="50" charset="-128"/>
                <a:ea typeface="ＭＳ Ｐゴシック" panose="020B0600070205080204" pitchFamily="50" charset="-128"/>
              </a:rPr>
              <a:t>：</a:t>
            </a:r>
            <a:endParaRPr lang="en-GB" sz="2000" dirty="0">
              <a:latin typeface="ＭＳ Ｐゴシック" panose="020B0600070205080204" pitchFamily="50" charset="-128"/>
              <a:ea typeface="ＭＳ Ｐゴシック" panose="020B0600070205080204" pitchFamily="50" charset="-128"/>
            </a:endParaRPr>
          </a:p>
        </p:txBody>
      </p:sp>
      <p:cxnSp>
        <p:nvCxnSpPr>
          <p:cNvPr id="17" name="Gerade Verbindung mit Pfeil 6"/>
          <p:cNvCxnSpPr>
            <a:cxnSpLocks/>
          </p:cNvCxnSpPr>
          <p:nvPr/>
        </p:nvCxnSpPr>
        <p:spPr>
          <a:xfrm>
            <a:off x="5168000" y="3254442"/>
            <a:ext cx="611442" cy="237102"/>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sp>
        <p:nvSpPr>
          <p:cNvPr id="18" name="Textfeld 20"/>
          <p:cNvSpPr txBox="1"/>
          <p:nvPr/>
        </p:nvSpPr>
        <p:spPr>
          <a:xfrm>
            <a:off x="5410200" y="3621933"/>
            <a:ext cx="3429000" cy="1477328"/>
          </a:xfrm>
          <a:prstGeom prst="rect">
            <a:avLst/>
          </a:prstGeom>
          <a:noFill/>
        </p:spPr>
        <p:txBody>
          <a:bodyPr wrap="square" rtlCol="0">
            <a:spAutoFit/>
          </a:bodyPr>
          <a:lstStyle/>
          <a:p>
            <a:pPr rtl="0"/>
            <a:r>
              <a:rPr lang="x-none" dirty="0">
                <a:latin typeface="ＭＳ Ｐゴシック" panose="020B0600070205080204" pitchFamily="50" charset="-128"/>
                <a:ea typeface="ＭＳ Ｐゴシック" panose="020B0600070205080204" pitchFamily="50" charset="-128"/>
              </a:rPr>
              <a:t>「エルビス・プレスリーは、1977年に心臓発作による死を偽装し、姿をくらまして以来、密か</a:t>
            </a:r>
            <a:r>
              <a:rPr lang="ja-JP" altLang="en-US" dirty="0">
                <a:latin typeface="ＭＳ Ｐゴシック" panose="020B0600070205080204" pitchFamily="50" charset="-128"/>
                <a:ea typeface="ＭＳ Ｐゴシック" panose="020B0600070205080204" pitchFamily="50" charset="-128"/>
              </a:rPr>
              <a:t>ではあるが</a:t>
            </a:r>
            <a:r>
              <a:rPr lang="x-none" dirty="0">
                <a:latin typeface="ＭＳ Ｐゴシック" panose="020B0600070205080204" pitchFamily="50" charset="-128"/>
                <a:ea typeface="ＭＳ Ｐゴシック" panose="020B0600070205080204" pitchFamily="50" charset="-128"/>
              </a:rPr>
              <a:t>驚くほどアクティブで充実した人生を送っている・・・」</a:t>
            </a:r>
            <a:endParaRPr lang="en-GB" dirty="0">
              <a:latin typeface="ＭＳ Ｐゴシック" panose="020B0600070205080204" pitchFamily="50" charset="-128"/>
              <a:ea typeface="ＭＳ Ｐゴシック" panose="020B0600070205080204" pitchFamily="50" charset="-128"/>
            </a:endParaRPr>
          </a:p>
        </p:txBody>
      </p:sp>
      <p:sp>
        <p:nvSpPr>
          <p:cNvPr id="11"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0"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ja-JP" altLang="en-US" sz="2000" dirty="0">
                <a:solidFill>
                  <a:schemeClr val="accent1"/>
                </a:solidFill>
                <a:latin typeface="MS PGothic" panose="020B0600070205080204" pitchFamily="34" charset="-128"/>
                <a:ea typeface="MS PGothic" panose="020B0600070205080204" pitchFamily="34" charset="-128"/>
              </a:rPr>
              <a:t>一般の人々の独特な考え </a:t>
            </a:r>
            <a:r>
              <a:rPr lang="en-US" altLang="ja-JP" sz="2000" dirty="0">
                <a:solidFill>
                  <a:schemeClr val="accent1"/>
                </a:solidFill>
                <a:latin typeface="MS PGothic" panose="020B0600070205080204" pitchFamily="34" charset="-128"/>
                <a:ea typeface="MS PGothic" panose="020B0600070205080204" pitchFamily="34" charset="-128"/>
              </a:rPr>
              <a:t>- </a:t>
            </a:r>
            <a:r>
              <a:rPr lang="x-none" sz="2000" dirty="0">
                <a:solidFill>
                  <a:schemeClr val="accent1"/>
                </a:solidFill>
                <a:latin typeface="MS PGothic" panose="020B0600070205080204" pitchFamily="34" charset="-128"/>
                <a:ea typeface="MS PGothic" panose="020B0600070205080204" pitchFamily="34" charset="-128"/>
              </a:rPr>
              <a:t>都市伝説</a:t>
            </a:r>
            <a:endParaRPr lang="en-GB" altLang="de-DE" sz="2000" dirty="0">
              <a:solidFill>
                <a:schemeClr val="accent1"/>
              </a:solidFill>
              <a:latin typeface="MS PGothic" panose="020B0600070205080204" pitchFamily="34" charset="-128"/>
              <a:ea typeface="MS PGothic" panose="020B0600070205080204" pitchFamily="34" charset="-128"/>
            </a:endParaRPr>
          </a:p>
        </p:txBody>
      </p:sp>
    </p:spTree>
    <p:extLst>
      <p:ext uri="{BB962C8B-B14F-4D97-AF65-F5344CB8AC3E}">
        <p14:creationId xmlns:p14="http://schemas.microsoft.com/office/powerpoint/2010/main" val="39174232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165100" y="2616200"/>
            <a:ext cx="1524000" cy="2019300"/>
          </a:xfrm>
          <a:prstGeom prst="rect">
            <a:avLst/>
          </a:prstGeom>
          <a:noFill/>
        </p:spPr>
      </p:pic>
      <p:graphicFrame>
        <p:nvGraphicFramePr>
          <p:cNvPr id="12" name="表格 4"/>
          <p:cNvGraphicFramePr>
            <a:graphicFrameLocks noGrp="1"/>
          </p:cNvGraphicFramePr>
          <p:nvPr>
            <p:extLst>
              <p:ext uri="{D42A27DB-BD31-4B8C-83A1-F6EECF244321}">
                <p14:modId xmlns:p14="http://schemas.microsoft.com/office/powerpoint/2010/main" val="1360857479"/>
              </p:ext>
            </p:extLst>
          </p:nvPr>
        </p:nvGraphicFramePr>
        <p:xfrm>
          <a:off x="49262" y="920750"/>
          <a:ext cx="9018538" cy="5715762"/>
        </p:xfrm>
        <a:graphic>
          <a:graphicData uri="http://schemas.openxmlformats.org/drawingml/2006/table">
            <a:tbl>
              <a:tblPr>
                <a:tableStyleId>{5940675A-B579-460E-94D1-54222C63F5DA}</a:tableStyleId>
              </a:tblPr>
              <a:tblGrid>
                <a:gridCol w="1787520">
                  <a:extLst>
                    <a:ext uri="{9D8B030D-6E8A-4147-A177-3AD203B41FA5}">
                      <a16:colId xmlns:a16="http://schemas.microsoft.com/office/drawing/2014/main" xmlns="" val="20000"/>
                    </a:ext>
                  </a:extLst>
                </a:gridCol>
                <a:gridCol w="3497218">
                  <a:extLst>
                    <a:ext uri="{9D8B030D-6E8A-4147-A177-3AD203B41FA5}">
                      <a16:colId xmlns:a16="http://schemas.microsoft.com/office/drawing/2014/main" xmlns="" val="20001"/>
                    </a:ext>
                  </a:extLst>
                </a:gridCol>
                <a:gridCol w="3733800">
                  <a:extLst>
                    <a:ext uri="{9D8B030D-6E8A-4147-A177-3AD203B41FA5}">
                      <a16:colId xmlns:a16="http://schemas.microsoft.com/office/drawing/2014/main" xmlns="" val="20002"/>
                    </a:ext>
                  </a:extLst>
                </a:gridCol>
              </a:tblGrid>
              <a:tr h="364997">
                <a:tc>
                  <a:txBody>
                    <a:bodyPr/>
                    <a:lstStyle/>
                    <a:p>
                      <a:pPr algn="l"/>
                      <a:r>
                        <a:rPr lang="ja-JP" altLang="en-US" sz="1800" dirty="0">
                          <a:latin typeface="ＭＳ Ｐゴシック" panose="020B0600070205080204" pitchFamily="50" charset="-128"/>
                          <a:ea typeface="ＭＳ Ｐゴシック" panose="020B0600070205080204" pitchFamily="50" charset="-128"/>
                        </a:rPr>
                        <a:t>都市伝説</a:t>
                      </a:r>
                      <a:endParaRPr lang="zh-CN"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txBody>
                  <a:tcPr/>
                </a:tc>
                <a:tc>
                  <a:txBody>
                    <a:bodyPr/>
                    <a:lstStyle/>
                    <a:p>
                      <a:pPr algn="l"/>
                      <a:r>
                        <a:rPr lang="ja-JP" altLang="en-US" sz="1800" dirty="0">
                          <a:solidFill>
                            <a:schemeClr val="tx1"/>
                          </a:solidFill>
                          <a:latin typeface="MS PGothic" panose="020B0600070205080204" pitchFamily="34" charset="-128"/>
                          <a:ea typeface="MS PGothic" panose="020B0600070205080204" pitchFamily="34" charset="-128"/>
                          <a:cs typeface="+mn-cs"/>
                        </a:rPr>
                        <a:t>支持する根拠（</a:t>
                      </a:r>
                      <a:r>
                        <a:rPr lang="ja-JP" altLang="en-US" sz="1800" kern="1200" dirty="0">
                          <a:solidFill>
                            <a:schemeClr val="tx1"/>
                          </a:solidFill>
                          <a:latin typeface="MS PGothic" panose="020B0600070205080204" pitchFamily="34" charset="-128"/>
                          <a:ea typeface="MS PGothic" panose="020B0600070205080204" pitchFamily="34" charset="-128"/>
                          <a:cs typeface="+mn-cs"/>
                        </a:rPr>
                        <a:t>証拠</a:t>
                      </a:r>
                      <a:r>
                        <a:rPr lang="ja-JP" altLang="en-US" sz="1800" dirty="0">
                          <a:solidFill>
                            <a:schemeClr val="tx1"/>
                          </a:solidFill>
                          <a:latin typeface="MS PGothic" panose="020B0600070205080204" pitchFamily="34" charset="-128"/>
                          <a:ea typeface="MS PGothic" panose="020B0600070205080204" pitchFamily="34" charset="-128"/>
                          <a:cs typeface="+mn-cs"/>
                        </a:rPr>
                        <a:t>）</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l"/>
                      <a:r>
                        <a:rPr lang="ja-JP" altLang="en-US" sz="1800" dirty="0">
                          <a:solidFill>
                            <a:schemeClr val="tx1"/>
                          </a:solidFill>
                          <a:latin typeface="MS PGothic" panose="020B0600070205080204" pitchFamily="34" charset="-128"/>
                          <a:ea typeface="MS PGothic" panose="020B0600070205080204" pitchFamily="34" charset="-128"/>
                          <a:cs typeface="+mn-cs"/>
                        </a:rPr>
                        <a:t>反対の根拠（</a:t>
                      </a:r>
                      <a:r>
                        <a:rPr lang="ja-JP" altLang="en-US" sz="1800" kern="1200" dirty="0">
                          <a:solidFill>
                            <a:schemeClr val="tx1"/>
                          </a:solidFill>
                          <a:latin typeface="MS PGothic" panose="020B0600070205080204" pitchFamily="34" charset="-128"/>
                          <a:ea typeface="MS PGothic" panose="020B0600070205080204" pitchFamily="34" charset="-128"/>
                          <a:cs typeface="+mn-cs"/>
                        </a:rPr>
                        <a:t>証拠</a:t>
                      </a:r>
                      <a:r>
                        <a:rPr lang="ja-JP" altLang="en-US" sz="1800" dirty="0">
                          <a:solidFill>
                            <a:schemeClr val="tx1"/>
                          </a:solidFill>
                          <a:latin typeface="MS PGothic" panose="020B0600070205080204" pitchFamily="34" charset="-128"/>
                          <a:ea typeface="MS PGothic" panose="020B0600070205080204" pitchFamily="34" charset="-128"/>
                          <a:cs typeface="+mn-cs"/>
                        </a:rPr>
                        <a:t>）</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0"/>
                  </a:ext>
                </a:extLst>
              </a:tr>
              <a:tr h="5350002">
                <a:tc>
                  <a:txBody>
                    <a:bodyPr/>
                    <a:lstStyle/>
                    <a:p>
                      <a:pPr algn="l"/>
                      <a:endParaRPr lang="en-US" altLang="ja-JP" sz="1800" dirty="0">
                        <a:latin typeface="ＭＳ Ｐゴシック" panose="020B0600070205080204" pitchFamily="50" charset="-128"/>
                        <a:ea typeface="ＭＳ Ｐゴシック" panose="020B0600070205080204" pitchFamily="50" charset="-128"/>
                      </a:endParaRPr>
                    </a:p>
                    <a:p>
                      <a:pPr algn="l"/>
                      <a:r>
                        <a:rPr lang="ja-JP" altLang="en-US" sz="1800" dirty="0">
                          <a:latin typeface="ＭＳ Ｐゴシック" panose="020B0600070205080204" pitchFamily="50" charset="-128"/>
                          <a:ea typeface="ＭＳ Ｐゴシック" panose="020B0600070205080204" pitchFamily="50" charset="-128"/>
                        </a:rPr>
                        <a:t>エルビスは生きている！</a:t>
                      </a:r>
                      <a:endParaRPr lang="zh-CN" altLang="en-US" sz="18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txBody>
                  <a:tcPr/>
                </a:tc>
                <a:tc>
                  <a:txBody>
                    <a:bodyPr/>
                    <a:lstStyle/>
                    <a:p>
                      <a:pPr algn="l"/>
                      <a:endParaRPr lang="en-US" altLang="ja-JP" sz="1800" dirty="0">
                        <a:latin typeface="ＭＳ Ｐゴシック" panose="020B0600070205080204" pitchFamily="50" charset="-128"/>
                        <a:ea typeface="ＭＳ Ｐゴシック" panose="020B0600070205080204" pitchFamily="50" charset="-128"/>
                      </a:endParaRPr>
                    </a:p>
                    <a:p>
                      <a:pPr algn="l"/>
                      <a:endParaRPr lang="en-US" altLang="ja-JP" sz="1800" dirty="0">
                        <a:latin typeface="ＭＳ Ｐゴシック" panose="020B0600070205080204" pitchFamily="50" charset="-128"/>
                        <a:ea typeface="ＭＳ Ｐゴシック" panose="020B0600070205080204" pitchFamily="50" charset="-128"/>
                      </a:endParaRPr>
                    </a:p>
                    <a:p>
                      <a:pPr algn="l"/>
                      <a:endParaRPr lang="en-US" altLang="ja-JP" sz="1800" dirty="0">
                        <a:latin typeface="ＭＳ Ｐゴシック" panose="020B0600070205080204" pitchFamily="50" charset="-128"/>
                        <a:ea typeface="ＭＳ Ｐゴシック" panose="020B0600070205080204" pitchFamily="50" charset="-128"/>
                      </a:endParaRPr>
                    </a:p>
                    <a:p>
                      <a:pPr algn="l"/>
                      <a:endParaRPr lang="en-US" altLang="ja-JP" sz="1800" dirty="0">
                        <a:latin typeface="ＭＳ Ｐゴシック" panose="020B0600070205080204" pitchFamily="50" charset="-128"/>
                        <a:ea typeface="ＭＳ Ｐゴシック" panose="020B0600070205080204" pitchFamily="50" charset="-128"/>
                      </a:endParaRPr>
                    </a:p>
                    <a:p>
                      <a:pPr algn="l"/>
                      <a:endParaRPr lang="en-US" altLang="ja-JP" sz="1800" dirty="0">
                        <a:latin typeface="ＭＳ Ｐゴシック" panose="020B0600070205080204" pitchFamily="50" charset="-128"/>
                        <a:ea typeface="ＭＳ Ｐゴシック" panose="020B0600070205080204" pitchFamily="50" charset="-128"/>
                      </a:endParaRPr>
                    </a:p>
                    <a:p>
                      <a:pPr algn="l"/>
                      <a:endParaRPr lang="en-US" altLang="ja-JP" sz="1800" dirty="0">
                        <a:latin typeface="ＭＳ Ｐゴシック" panose="020B0600070205080204" pitchFamily="50" charset="-128"/>
                        <a:ea typeface="ＭＳ Ｐゴシック" panose="020B0600070205080204" pitchFamily="50" charset="-128"/>
                      </a:endParaRPr>
                    </a:p>
                    <a:p>
                      <a:pPr algn="l"/>
                      <a:endParaRPr lang="en-US" altLang="ja-JP" sz="1800" dirty="0">
                        <a:latin typeface="ＭＳ Ｐゴシック" panose="020B0600070205080204" pitchFamily="50" charset="-128"/>
                        <a:ea typeface="ＭＳ Ｐゴシック" panose="020B0600070205080204" pitchFamily="50" charset="-128"/>
                      </a:endParaRPr>
                    </a:p>
                    <a:p>
                      <a:pPr algn="ctr"/>
                      <a:r>
                        <a:rPr lang="de-DE" altLang="ja-JP" sz="1800" dirty="0" smtClean="0">
                          <a:latin typeface="ＭＳ Ｐゴシック" panose="020B0600070205080204" pitchFamily="50" charset="-128"/>
                          <a:ea typeface="ＭＳ Ｐゴシック" panose="020B0600070205080204" pitchFamily="50" charset="-128"/>
                        </a:rPr>
                        <a:t>???</a:t>
                      </a:r>
                      <a:endParaRPr lang="en-US" altLang="ja-JP" sz="1800" dirty="0">
                        <a:latin typeface="ＭＳ Ｐゴシック" panose="020B0600070205080204" pitchFamily="50" charset="-128"/>
                        <a:ea typeface="ＭＳ Ｐゴシック" panose="020B0600070205080204" pitchFamily="50" charset="-128"/>
                      </a:endParaRPr>
                    </a:p>
                    <a:p>
                      <a:pPr algn="l"/>
                      <a:endParaRPr lang="en-US" altLang="zh-CN" sz="1800" dirty="0">
                        <a:latin typeface="ＭＳ Ｐゴシック" panose="020B0600070205080204" pitchFamily="50" charset="-128"/>
                        <a:ea typeface="ＭＳ Ｐゴシック" panose="020B0600070205080204" pitchFamily="50" charset="-128"/>
                      </a:endParaRPr>
                    </a:p>
                    <a:p>
                      <a:pPr algn="l"/>
                      <a:endParaRPr lang="en-US" altLang="zh-CN" sz="1800" dirty="0">
                        <a:latin typeface="ＭＳ Ｐゴシック" panose="020B0600070205080204" pitchFamily="50" charset="-128"/>
                        <a:ea typeface="ＭＳ Ｐゴシック" panose="020B0600070205080204" pitchFamily="50" charset="-128"/>
                      </a:endParaRPr>
                    </a:p>
                    <a:p>
                      <a:pPr algn="l"/>
                      <a:endParaRPr lang="en-US" altLang="zh-CN" sz="1800" dirty="0">
                        <a:latin typeface="ＭＳ Ｐゴシック" panose="020B0600070205080204" pitchFamily="50" charset="-128"/>
                        <a:ea typeface="ＭＳ Ｐゴシック" panose="020B0600070205080204" pitchFamily="50" charset="-128"/>
                      </a:endParaRPr>
                    </a:p>
                    <a:p>
                      <a:pPr algn="l"/>
                      <a:endParaRPr lang="en-US" altLang="zh-CN" sz="1800" dirty="0">
                        <a:latin typeface="ＭＳ Ｐゴシック" panose="020B0600070205080204" pitchFamily="50" charset="-128"/>
                        <a:ea typeface="ＭＳ Ｐゴシック" panose="020B0600070205080204" pitchFamily="50" charset="-128"/>
                      </a:endParaRPr>
                    </a:p>
                    <a:p>
                      <a:pPr algn="l"/>
                      <a:endParaRPr lang="en-US" altLang="zh-CN" sz="1800" dirty="0">
                        <a:latin typeface="ＭＳ Ｐゴシック" panose="020B0600070205080204" pitchFamily="50" charset="-128"/>
                        <a:ea typeface="ＭＳ Ｐゴシック" panose="020B0600070205080204" pitchFamily="50" charset="-128"/>
                      </a:endParaRPr>
                    </a:p>
                    <a:p>
                      <a:pPr algn="l"/>
                      <a:endParaRPr lang="en-US" altLang="zh-CN" sz="1800" dirty="0">
                        <a:latin typeface="ＭＳ Ｐゴシック" panose="020B0600070205080204" pitchFamily="50" charset="-128"/>
                        <a:ea typeface="ＭＳ Ｐゴシック" panose="020B0600070205080204" pitchFamily="50" charset="-128"/>
                      </a:endParaRPr>
                    </a:p>
                    <a:p>
                      <a:pPr algn="l"/>
                      <a:endParaRPr lang="en-US" altLang="zh-CN" sz="1800" dirty="0">
                        <a:latin typeface="ＭＳ Ｐゴシック" panose="020B0600070205080204" pitchFamily="50" charset="-128"/>
                        <a:ea typeface="ＭＳ Ｐゴシック" panose="020B0600070205080204" pitchFamily="50" charset="-128"/>
                      </a:endParaRPr>
                    </a:p>
                    <a:p>
                      <a:pPr algn="l"/>
                      <a:endParaRPr lang="en-US" altLang="zh-CN" sz="1800" dirty="0">
                        <a:latin typeface="ＭＳ Ｐゴシック" panose="020B0600070205080204" pitchFamily="50" charset="-128"/>
                        <a:ea typeface="ＭＳ Ｐゴシック" panose="020B0600070205080204" pitchFamily="50" charset="-128"/>
                      </a:endParaRPr>
                    </a:p>
                    <a:p>
                      <a:pPr algn="l"/>
                      <a:endParaRPr lang="zh-CN" altLang="en-US" sz="1800" dirty="0">
                        <a:latin typeface="ＭＳ Ｐゴシック" panose="020B0600070205080204" pitchFamily="50" charset="-128"/>
                        <a:ea typeface="ＭＳ Ｐゴシック" panose="020B0600070205080204" pitchFamily="50" charset="-128"/>
                      </a:endParaRPr>
                    </a:p>
                  </a:txBody>
                  <a:tcPr anchor="ctr"/>
                </a:tc>
                <a:tc>
                  <a:txBody>
                    <a:bodyPr/>
                    <a:lstStyle/>
                    <a:p>
                      <a:pPr algn="l"/>
                      <a:endParaRPr lang="en-US" altLang="zh-CN" sz="12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gn="l"/>
                      <a:endParaRPr lang="en-US" altLang="zh-CN" sz="12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gn="l"/>
                      <a:endParaRPr lang="en-US" altLang="zh-CN" sz="12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gn="l"/>
                      <a:endParaRPr lang="en-US" altLang="zh-CN" sz="12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gn="l"/>
                      <a:endParaRPr lang="en-US" altLang="zh-CN" sz="12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gn="l"/>
                      <a:endParaRPr lang="en-US" altLang="zh-CN" sz="12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gn="l"/>
                      <a:endParaRPr lang="en-US" altLang="zh-CN" sz="12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gn="l"/>
                      <a:endParaRPr lang="en-US" altLang="zh-CN" sz="12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gn="l"/>
                      <a:endParaRPr lang="en-US" altLang="zh-CN" sz="12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gn="l"/>
                      <a:endParaRPr lang="en-US" altLang="zh-CN" sz="12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gn="l"/>
                      <a:endParaRPr lang="en-US" altLang="zh-CN" sz="12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gn="l"/>
                      <a:endParaRPr lang="en-US" altLang="zh-CN" sz="12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gn="ctr"/>
                      <a:r>
                        <a:rPr kumimoji="0" lang="de-DE" altLang="ja-JP" sz="1800" b="0" i="0" u="none" strike="noStrike" kern="1200" cap="none" spc="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endParaRPr lang="en-US" altLang="zh-CN" sz="12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gn="l"/>
                      <a:r>
                        <a:rPr lang="ja-JP" altLang="en-US" sz="12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　　　　　</a:t>
                      </a:r>
                      <a:endParaRPr lang="en-US" altLang="zh-CN" sz="12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txBody>
                  <a:tcPr/>
                </a:tc>
                <a:extLst>
                  <a:ext uri="{0D108BD9-81ED-4DB2-BD59-A6C34878D82A}">
                    <a16:rowId xmlns:a16="http://schemas.microsoft.com/office/drawing/2014/main" xmlns="" val="10001"/>
                  </a:ext>
                </a:extLst>
              </a:tr>
            </a:tbl>
          </a:graphicData>
        </a:graphic>
      </p:graphicFrame>
      <p:sp>
        <p:nvSpPr>
          <p:cNvPr id="13" name="TextBox 1"/>
          <p:cNvSpPr txBox="1"/>
          <p:nvPr/>
        </p:nvSpPr>
        <p:spPr>
          <a:xfrm>
            <a:off x="88900" y="6718300"/>
            <a:ext cx="6286977" cy="161583"/>
          </a:xfrm>
          <a:prstGeom prst="rect">
            <a:avLst/>
          </a:prstGeom>
          <a:noFill/>
        </p:spPr>
        <p:txBody>
          <a:bodyPr wrap="none" lIns="0" tIns="0" rIns="0" rtlCol="0">
            <a:spAutoFit/>
          </a:bodyPr>
          <a:lstStyle/>
          <a:p>
            <a:pPr>
              <a:lnSpc>
                <a:spcPts val="900"/>
              </a:lnSpc>
              <a:tabLst/>
            </a:pP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(form</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left</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“Elvis</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Presley,</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Las</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Vegas</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Hilton,</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1971”</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by</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danperry.com;</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“Elvis</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Aaron</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Presley´s</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Grave</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Memphis”</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by</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eschipul)</a:t>
            </a:r>
          </a:p>
        </p:txBody>
      </p:sp>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4"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ja-JP" altLang="en-US" sz="2000" dirty="0">
                <a:solidFill>
                  <a:srgbClr val="D16349"/>
                </a:solidFill>
                <a:latin typeface="MS PGothic" panose="020B0600070205080204" pitchFamily="34" charset="-128"/>
                <a:ea typeface="MS PGothic" panose="020B0600070205080204" pitchFamily="34" charset="-128"/>
              </a:rPr>
              <a:t>一般の人々の独特な考え </a:t>
            </a:r>
            <a:r>
              <a:rPr lang="en-US" altLang="ja-JP" sz="2000" dirty="0">
                <a:solidFill>
                  <a:srgbClr val="D16349"/>
                </a:solidFill>
                <a:latin typeface="MS PGothic" panose="020B0600070205080204" pitchFamily="34" charset="-128"/>
                <a:ea typeface="MS PGothic" panose="020B0600070205080204" pitchFamily="34" charset="-128"/>
              </a:rPr>
              <a:t>- </a:t>
            </a:r>
            <a:r>
              <a:rPr lang="x-none" sz="2000" dirty="0">
                <a:solidFill>
                  <a:srgbClr val="D16349"/>
                </a:solidFill>
                <a:latin typeface="MS PGothic" panose="020B0600070205080204" pitchFamily="34" charset="-128"/>
                <a:ea typeface="MS PGothic" panose="020B0600070205080204" pitchFamily="34" charset="-128"/>
              </a:rPr>
              <a:t>都市伝説</a:t>
            </a:r>
            <a:endParaRPr lang="en-GB" altLang="de-DE" sz="2000" dirty="0">
              <a:solidFill>
                <a:srgbClr val="D16349"/>
              </a:solidFill>
              <a:latin typeface="MS PGothic" panose="020B0600070205080204" pitchFamily="34" charset="-128"/>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165100" y="2616200"/>
            <a:ext cx="1524000" cy="2019300"/>
          </a:xfrm>
          <a:prstGeom prst="rect">
            <a:avLst/>
          </a:prstGeom>
          <a:noFill/>
        </p:spPr>
      </p:pic>
      <p:graphicFrame>
        <p:nvGraphicFramePr>
          <p:cNvPr id="12" name="表格 4"/>
          <p:cNvGraphicFramePr>
            <a:graphicFrameLocks noGrp="1"/>
          </p:cNvGraphicFramePr>
          <p:nvPr>
            <p:extLst>
              <p:ext uri="{D42A27DB-BD31-4B8C-83A1-F6EECF244321}">
                <p14:modId xmlns:p14="http://schemas.microsoft.com/office/powerpoint/2010/main" val="1712270721"/>
              </p:ext>
            </p:extLst>
          </p:nvPr>
        </p:nvGraphicFramePr>
        <p:xfrm>
          <a:off x="49262" y="920750"/>
          <a:ext cx="9018538" cy="5715762"/>
        </p:xfrm>
        <a:graphic>
          <a:graphicData uri="http://schemas.openxmlformats.org/drawingml/2006/table">
            <a:tbl>
              <a:tblPr>
                <a:tableStyleId>{5940675A-B579-460E-94D1-54222C63F5DA}</a:tableStyleId>
              </a:tblPr>
              <a:tblGrid>
                <a:gridCol w="1787520">
                  <a:extLst>
                    <a:ext uri="{9D8B030D-6E8A-4147-A177-3AD203B41FA5}">
                      <a16:colId xmlns:a16="http://schemas.microsoft.com/office/drawing/2014/main" xmlns="" val="20000"/>
                    </a:ext>
                  </a:extLst>
                </a:gridCol>
                <a:gridCol w="3497218">
                  <a:extLst>
                    <a:ext uri="{9D8B030D-6E8A-4147-A177-3AD203B41FA5}">
                      <a16:colId xmlns:a16="http://schemas.microsoft.com/office/drawing/2014/main" xmlns="" val="20001"/>
                    </a:ext>
                  </a:extLst>
                </a:gridCol>
                <a:gridCol w="3733800">
                  <a:extLst>
                    <a:ext uri="{9D8B030D-6E8A-4147-A177-3AD203B41FA5}">
                      <a16:colId xmlns:a16="http://schemas.microsoft.com/office/drawing/2014/main" xmlns="" val="20002"/>
                    </a:ext>
                  </a:extLst>
                </a:gridCol>
              </a:tblGrid>
              <a:tr h="364997">
                <a:tc>
                  <a:txBody>
                    <a:bodyPr/>
                    <a:lstStyle/>
                    <a:p>
                      <a:pPr algn="l"/>
                      <a:r>
                        <a:rPr lang="ja-JP" altLang="en-US" sz="1800" dirty="0">
                          <a:latin typeface="ＭＳ Ｐゴシック" panose="020B0600070205080204" pitchFamily="50" charset="-128"/>
                          <a:ea typeface="ＭＳ Ｐゴシック" panose="020B0600070205080204" pitchFamily="50" charset="-128"/>
                        </a:rPr>
                        <a:t>都市伝説</a:t>
                      </a:r>
                      <a:endParaRPr lang="zh-CN"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txBody>
                  <a:tcPr/>
                </a:tc>
                <a:tc>
                  <a:txBody>
                    <a:bodyPr/>
                    <a:lstStyle/>
                    <a:p>
                      <a:pPr algn="l"/>
                      <a:r>
                        <a:rPr lang="ja-JP" altLang="en-US" sz="1800" dirty="0">
                          <a:solidFill>
                            <a:schemeClr val="tx1"/>
                          </a:solidFill>
                          <a:latin typeface="ＭＳ Ｐゴシック" panose="020B0600070205080204" pitchFamily="50" charset="-128"/>
                          <a:ea typeface="ＭＳ Ｐゴシック" panose="020B0600070205080204" pitchFamily="50" charset="-128"/>
                          <a:cs typeface="+mn-cs"/>
                        </a:rPr>
                        <a:t>支持する根拠（</a:t>
                      </a:r>
                      <a:r>
                        <a:rPr lang="ja-JP" altLang="en-US" sz="1800" kern="1200" dirty="0">
                          <a:solidFill>
                            <a:schemeClr val="tx1"/>
                          </a:solidFill>
                          <a:latin typeface="ＭＳ Ｐゴシック" panose="020B0600070205080204" pitchFamily="50" charset="-128"/>
                          <a:ea typeface="+mn-ea"/>
                          <a:cs typeface="+mn-cs"/>
                        </a:rPr>
                        <a:t>証拠</a:t>
                      </a:r>
                      <a:r>
                        <a:rPr lang="ja-JP" altLang="en-US" sz="1800" dirty="0">
                          <a:solidFill>
                            <a:schemeClr val="tx1"/>
                          </a:solidFill>
                          <a:latin typeface="ＭＳ Ｐゴシック" panose="020B0600070205080204" pitchFamily="50" charset="-128"/>
                          <a:ea typeface="ＭＳ Ｐゴシック" panose="020B0600070205080204" pitchFamily="50" charset="-128"/>
                          <a:cs typeface="+mn-cs"/>
                        </a:rPr>
                        <a:t>）</a:t>
                      </a:r>
                      <a:endParaRPr lang="zh-CN"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txBody>
                  <a:tcPr/>
                </a:tc>
                <a:tc>
                  <a:txBody>
                    <a:bodyPr/>
                    <a:lstStyle/>
                    <a:p>
                      <a:pPr algn="l"/>
                      <a:r>
                        <a:rPr lang="ja-JP" altLang="en-US" sz="1800" dirty="0">
                          <a:solidFill>
                            <a:schemeClr val="tx1"/>
                          </a:solidFill>
                          <a:latin typeface="ＭＳ Ｐゴシック" panose="020B0600070205080204" pitchFamily="50" charset="-128"/>
                          <a:ea typeface="ＭＳ Ｐゴシック" panose="020B0600070205080204" pitchFamily="50" charset="-128"/>
                          <a:cs typeface="+mn-cs"/>
                        </a:rPr>
                        <a:t>反対の根拠（</a:t>
                      </a:r>
                      <a:r>
                        <a:rPr lang="ja-JP" altLang="en-US" sz="1800" kern="1200" dirty="0">
                          <a:solidFill>
                            <a:schemeClr val="tx1"/>
                          </a:solidFill>
                          <a:latin typeface="ＭＳ Ｐゴシック" panose="020B0600070205080204" pitchFamily="50" charset="-128"/>
                          <a:ea typeface="+mn-ea"/>
                          <a:cs typeface="+mn-cs"/>
                        </a:rPr>
                        <a:t>証拠</a:t>
                      </a:r>
                      <a:r>
                        <a:rPr lang="ja-JP" altLang="en-US" sz="1800" dirty="0">
                          <a:solidFill>
                            <a:schemeClr val="tx1"/>
                          </a:solidFill>
                          <a:latin typeface="ＭＳ Ｐゴシック" panose="020B0600070205080204" pitchFamily="50" charset="-128"/>
                          <a:ea typeface="ＭＳ Ｐゴシック" panose="020B0600070205080204" pitchFamily="50" charset="-128"/>
                          <a:cs typeface="+mn-cs"/>
                        </a:rPr>
                        <a:t>）</a:t>
                      </a:r>
                      <a:endParaRPr lang="zh-CN"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txBody>
                  <a:tcPr/>
                </a:tc>
                <a:extLst>
                  <a:ext uri="{0D108BD9-81ED-4DB2-BD59-A6C34878D82A}">
                    <a16:rowId xmlns:a16="http://schemas.microsoft.com/office/drawing/2014/main" xmlns="" val="10000"/>
                  </a:ext>
                </a:extLst>
              </a:tr>
              <a:tr h="5350002">
                <a:tc>
                  <a:txBody>
                    <a:bodyPr/>
                    <a:lstStyle/>
                    <a:p>
                      <a:pPr algn="l"/>
                      <a:endParaRPr lang="en-US" altLang="ja-JP" sz="1800" dirty="0">
                        <a:latin typeface="ＭＳ Ｐゴシック" panose="020B0600070205080204" pitchFamily="50" charset="-128"/>
                        <a:ea typeface="ＭＳ Ｐゴシック" panose="020B0600070205080204" pitchFamily="50" charset="-128"/>
                      </a:endParaRPr>
                    </a:p>
                    <a:p>
                      <a:pPr algn="l"/>
                      <a:r>
                        <a:rPr lang="ja-JP" altLang="en-US" sz="1800" dirty="0">
                          <a:latin typeface="ＭＳ Ｐゴシック" panose="020B0600070205080204" pitchFamily="50" charset="-128"/>
                          <a:ea typeface="ＭＳ Ｐゴシック" panose="020B0600070205080204" pitchFamily="50" charset="-128"/>
                        </a:rPr>
                        <a:t>エルビスは生きている！</a:t>
                      </a:r>
                      <a:endParaRPr lang="zh-CN" altLang="en-US" sz="18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txBody>
                  <a:tcPr/>
                </a:tc>
                <a:tc>
                  <a:txBody>
                    <a:bodyPr/>
                    <a:lstStyle/>
                    <a:p>
                      <a:pPr marL="412115" marR="195580" indent="-342900" rtl="0">
                        <a:lnSpc>
                          <a:spcPct val="100000"/>
                        </a:lnSpc>
                        <a:buClr>
                          <a:srgbClr val="006699"/>
                        </a:buClr>
                        <a:buFont typeface="+mj-lt"/>
                        <a:buAutoNum type="arabicPeriod"/>
                        <a:tabLst>
                          <a:tab pos="334645" algn="l"/>
                        </a:tabLst>
                      </a:pPr>
                      <a:endParaRPr lang="en-US" altLang="ja-JP" sz="1800" noProof="0" dirty="0">
                        <a:solidFill>
                          <a:schemeClr val="tx1"/>
                        </a:solidFill>
                        <a:latin typeface="ＭＳ Ｐゴシック" panose="020B0600070205080204" pitchFamily="50" charset="-128"/>
                        <a:ea typeface="ＭＳ Ｐゴシック" panose="020B0600070205080204" pitchFamily="50" charset="-128"/>
                        <a:cs typeface="Verdana"/>
                      </a:endParaRPr>
                    </a:p>
                    <a:p>
                      <a:pPr marL="412115" marR="195580" indent="-342900" rtl="0">
                        <a:lnSpc>
                          <a:spcPct val="100000"/>
                        </a:lnSpc>
                        <a:buClr>
                          <a:srgbClr val="006699"/>
                        </a:buClr>
                        <a:buFont typeface="+mj-lt"/>
                        <a:buAutoNum type="arabicPeriod"/>
                        <a:tabLst>
                          <a:tab pos="334645" algn="l"/>
                        </a:tabLst>
                      </a:pPr>
                      <a:r>
                        <a:rPr lang="x-none" altLang="ja-JP" sz="1800" noProof="0" dirty="0">
                          <a:solidFill>
                            <a:schemeClr val="tx1"/>
                          </a:solidFill>
                          <a:latin typeface="ＭＳ Ｐゴシック" panose="020B0600070205080204" pitchFamily="50" charset="-128"/>
                          <a:ea typeface="ＭＳ Ｐゴシック" panose="020B0600070205080204" pitchFamily="50" charset="-128"/>
                          <a:cs typeface="Verdana"/>
                        </a:rPr>
                        <a:t>生命保険</a:t>
                      </a:r>
                      <a:r>
                        <a:rPr lang="ja-JP" altLang="en-US" sz="1800" noProof="0" dirty="0">
                          <a:solidFill>
                            <a:schemeClr val="tx1"/>
                          </a:solidFill>
                          <a:latin typeface="ＭＳ Ｐゴシック" panose="020B0600070205080204" pitchFamily="50" charset="-128"/>
                          <a:ea typeface="ＭＳ Ｐゴシック" panose="020B0600070205080204" pitchFamily="50" charset="-128"/>
                          <a:cs typeface="Verdana"/>
                        </a:rPr>
                        <a:t>金</a:t>
                      </a:r>
                      <a:r>
                        <a:rPr lang="x-none" altLang="ja-JP" sz="1800" noProof="0" dirty="0">
                          <a:solidFill>
                            <a:schemeClr val="tx1"/>
                          </a:solidFill>
                          <a:latin typeface="ＭＳ Ｐゴシック" panose="020B0600070205080204" pitchFamily="50" charset="-128"/>
                          <a:ea typeface="ＭＳ Ｐゴシック" panose="020B0600070205080204" pitchFamily="50" charset="-128"/>
                          <a:cs typeface="Verdana"/>
                        </a:rPr>
                        <a:t>が</a:t>
                      </a:r>
                      <a:r>
                        <a:rPr lang="ja-JP" altLang="en-US" sz="1800" noProof="0" dirty="0">
                          <a:solidFill>
                            <a:schemeClr val="tx1"/>
                          </a:solidFill>
                          <a:latin typeface="ＭＳ Ｐゴシック" panose="020B0600070205080204" pitchFamily="50" charset="-128"/>
                          <a:ea typeface="ＭＳ Ｐゴシック" panose="020B0600070205080204" pitchFamily="50" charset="-128"/>
                          <a:cs typeface="Verdana"/>
                        </a:rPr>
                        <a:t>支払われて</a:t>
                      </a:r>
                      <a:r>
                        <a:rPr lang="x-none" altLang="ja-JP" sz="1800" noProof="0" dirty="0">
                          <a:solidFill>
                            <a:schemeClr val="tx1"/>
                          </a:solidFill>
                          <a:latin typeface="ＭＳ Ｐゴシック" panose="020B0600070205080204" pitchFamily="50" charset="-128"/>
                          <a:ea typeface="ＭＳ Ｐゴシック" panose="020B0600070205080204" pitchFamily="50" charset="-128"/>
                          <a:cs typeface="Verdana"/>
                        </a:rPr>
                        <a:t>いない。</a:t>
                      </a:r>
                    </a:p>
                    <a:p>
                      <a:pPr marL="412115" marR="195580" indent="-342900" rtl="0">
                        <a:lnSpc>
                          <a:spcPct val="100000"/>
                        </a:lnSpc>
                        <a:buClr>
                          <a:srgbClr val="006699"/>
                        </a:buClr>
                        <a:buFont typeface="+mj-lt"/>
                        <a:buAutoNum type="arabicPeriod"/>
                        <a:tabLst>
                          <a:tab pos="334645" algn="l"/>
                        </a:tabLst>
                      </a:pPr>
                      <a:r>
                        <a:rPr lang="ja-JP" altLang="en-US" sz="1800" noProof="0" dirty="0">
                          <a:solidFill>
                            <a:schemeClr val="tx1"/>
                          </a:solidFill>
                          <a:latin typeface="ＭＳ Ｐゴシック" panose="020B0600070205080204" pitchFamily="50" charset="-128"/>
                          <a:ea typeface="ＭＳ Ｐゴシック" panose="020B0600070205080204" pitchFamily="50" charset="-128"/>
                          <a:cs typeface="Verdana"/>
                        </a:rPr>
                        <a:t>葬儀</a:t>
                      </a:r>
                      <a:r>
                        <a:rPr lang="x-none" altLang="ja-JP" sz="1800" noProof="0" dirty="0">
                          <a:solidFill>
                            <a:schemeClr val="tx1"/>
                          </a:solidFill>
                          <a:latin typeface="ＭＳ Ｐゴシック" panose="020B0600070205080204" pitchFamily="50" charset="-128"/>
                          <a:ea typeface="ＭＳ Ｐゴシック" panose="020B0600070205080204" pitchFamily="50" charset="-128"/>
                          <a:cs typeface="Verdana"/>
                        </a:rPr>
                        <a:t>は</a:t>
                      </a:r>
                      <a:r>
                        <a:rPr lang="ja-JP" altLang="en-US" sz="1800" noProof="0" dirty="0">
                          <a:solidFill>
                            <a:schemeClr val="tx1"/>
                          </a:solidFill>
                          <a:latin typeface="ＭＳ Ｐゴシック" panose="020B0600070205080204" pitchFamily="50" charset="-128"/>
                          <a:ea typeface="ＭＳ Ｐゴシック" panose="020B0600070205080204" pitchFamily="50" charset="-128"/>
                          <a:cs typeface="Verdana"/>
                        </a:rPr>
                        <a:t>早くも</a:t>
                      </a:r>
                      <a:r>
                        <a:rPr lang="x-none" altLang="ja-JP" sz="1800" noProof="0" dirty="0">
                          <a:solidFill>
                            <a:schemeClr val="tx1"/>
                          </a:solidFill>
                          <a:latin typeface="ＭＳ Ｐゴシック" panose="020B0600070205080204" pitchFamily="50" charset="-128"/>
                          <a:ea typeface="ＭＳ Ｐゴシック" panose="020B0600070205080204" pitchFamily="50" charset="-128"/>
                          <a:cs typeface="Verdana"/>
                        </a:rPr>
                        <a:t>死の翌日に行われた。ファンは参列できなかった。</a:t>
                      </a:r>
                    </a:p>
                    <a:p>
                      <a:pPr marL="412115" marR="195580" indent="-342900" rtl="0">
                        <a:lnSpc>
                          <a:spcPct val="100000"/>
                        </a:lnSpc>
                        <a:buClr>
                          <a:srgbClr val="006699"/>
                        </a:buClr>
                        <a:buFont typeface="+mj-lt"/>
                        <a:buAutoNum type="arabicPeriod"/>
                        <a:tabLst>
                          <a:tab pos="334645" algn="l"/>
                        </a:tabLst>
                      </a:pPr>
                      <a:r>
                        <a:rPr lang="x-none" altLang="ja-JP"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ファンは、雑誌で死体の写真を目にしたが、「キング」には見えなかった。</a:t>
                      </a:r>
                    </a:p>
                    <a:p>
                      <a:pPr marL="412115" marR="195580" indent="-342900" rtl="0">
                        <a:lnSpc>
                          <a:spcPct val="100000"/>
                        </a:lnSpc>
                        <a:buClr>
                          <a:srgbClr val="006699"/>
                        </a:buClr>
                        <a:buFont typeface="+mj-lt"/>
                        <a:buAutoNum type="arabicPeriod"/>
                        <a:tabLst>
                          <a:tab pos="334645" algn="l"/>
                        </a:tabLst>
                      </a:pPr>
                      <a:r>
                        <a:rPr lang="x-none" altLang="ja-JP"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エルビスの名前は「Elvis Aron Presley」であったが、墓石には</a:t>
                      </a:r>
                      <a:r>
                        <a:rPr lang="x-none" altLang="ja-JP" sz="1800" b="1"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Aa</a:t>
                      </a:r>
                      <a:r>
                        <a:rPr lang="x-none" altLang="ja-JP"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ronと記されている。 </a:t>
                      </a:r>
                    </a:p>
                    <a:p>
                      <a:pPr marL="412115" marR="195580" indent="-342900" rtl="0">
                        <a:lnSpc>
                          <a:spcPct val="100000"/>
                        </a:lnSpc>
                        <a:buClr>
                          <a:srgbClr val="006699"/>
                        </a:buClr>
                        <a:buFont typeface="+mj-lt"/>
                        <a:buAutoNum type="arabicPeriod"/>
                        <a:tabLst>
                          <a:tab pos="334645" algn="l"/>
                        </a:tabLst>
                      </a:pPr>
                      <a:r>
                        <a:rPr lang="x-none" altLang="ja-JP" sz="1800" noProof="0" dirty="0">
                          <a:solidFill>
                            <a:schemeClr val="tx1"/>
                          </a:solidFill>
                          <a:latin typeface="ＭＳ Ｐゴシック" panose="020B0600070205080204" pitchFamily="50" charset="-128"/>
                          <a:ea typeface="ＭＳ Ｐゴシック" panose="020B0600070205080204" pitchFamily="50" charset="-128"/>
                          <a:cs typeface="Verdana"/>
                        </a:rPr>
                        <a:t>エルビスの死後、彼の目撃情報が相次いでいる。 </a:t>
                      </a:r>
                      <a:endParaRPr lang="en-GB" altLang="ja-JP" sz="1800" noProof="0" dirty="0">
                        <a:solidFill>
                          <a:schemeClr val="tx1"/>
                        </a:solidFill>
                        <a:latin typeface="ＭＳ Ｐゴシック" panose="020B0600070205080204" pitchFamily="50" charset="-128"/>
                        <a:ea typeface="ＭＳ Ｐゴシック" panose="020B0600070205080204" pitchFamily="50" charset="-128"/>
                        <a:cs typeface="Verdana"/>
                      </a:endParaRPr>
                    </a:p>
                  </a:txBody>
                  <a:tcPr/>
                </a:tc>
                <a:tc>
                  <a:txBody>
                    <a:bodyPr/>
                    <a:lstStyle/>
                    <a:p>
                      <a:pPr marL="412115" marR="195580" lvl="0" indent="-342900" algn="l" defTabSz="914400" rtl="0" eaLnBrk="1" fontAlgn="auto" latinLnBrk="0" hangingPunct="1">
                        <a:lnSpc>
                          <a:spcPct val="100000"/>
                        </a:lnSpc>
                        <a:spcBef>
                          <a:spcPts val="0"/>
                        </a:spcBef>
                        <a:spcAft>
                          <a:spcPts val="0"/>
                        </a:spcAft>
                        <a:buClr>
                          <a:srgbClr val="006699"/>
                        </a:buClr>
                        <a:buSzTx/>
                        <a:buFontTx/>
                        <a:buAutoNum type="arabicPeriod"/>
                        <a:tabLst>
                          <a:tab pos="334645" algn="l"/>
                        </a:tabLst>
                        <a:defRPr/>
                      </a:pPr>
                      <a:endParaRPr kumimoji="0" lang="en-US" altLang="ja-JP"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a:endParaRPr>
                    </a:p>
                    <a:p>
                      <a:pPr marL="412115" marR="195580" lvl="0" indent="-342900" algn="l" defTabSz="914400" rtl="0" eaLnBrk="1" fontAlgn="auto" latinLnBrk="0" hangingPunct="1">
                        <a:lnSpc>
                          <a:spcPct val="100000"/>
                        </a:lnSpc>
                        <a:spcBef>
                          <a:spcPts val="0"/>
                        </a:spcBef>
                        <a:spcAft>
                          <a:spcPts val="0"/>
                        </a:spcAft>
                        <a:buClr>
                          <a:srgbClr val="006699"/>
                        </a:buClr>
                        <a:buSzTx/>
                        <a:buFontTx/>
                        <a:buAutoNum type="arabicPeriod"/>
                        <a:tabLst>
                          <a:tab pos="334645" algn="l"/>
                        </a:tabLst>
                        <a:defRPr/>
                      </a:pPr>
                      <a:r>
                        <a:rPr kumimoji="0" lang="x-none" altLang="ja-JP"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a:rPr>
                        <a:t>生命保険に一度も加入しなかった。</a:t>
                      </a:r>
                      <a:endParaRPr kumimoji="0" lang="en-GB" altLang="ja-JP"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a:endParaRPr>
                    </a:p>
                    <a:p>
                      <a:pPr marL="412115" marR="195580" lvl="0" indent="-342900" algn="l" defTabSz="914400" rtl="0" eaLnBrk="1" fontAlgn="auto" latinLnBrk="0" hangingPunct="1">
                        <a:lnSpc>
                          <a:spcPct val="100000"/>
                        </a:lnSpc>
                        <a:spcBef>
                          <a:spcPts val="0"/>
                        </a:spcBef>
                        <a:spcAft>
                          <a:spcPts val="0"/>
                        </a:spcAft>
                        <a:buClr>
                          <a:srgbClr val="006699"/>
                        </a:buClr>
                        <a:buSzTx/>
                        <a:buFontTx/>
                        <a:buAutoNum type="arabicPeriod"/>
                        <a:tabLst>
                          <a:tab pos="334645" algn="l"/>
                        </a:tabLst>
                        <a:defRPr/>
                      </a:pPr>
                      <a:r>
                        <a:rPr kumimoji="0" lang="x-none" altLang="ja-JP"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a:rPr>
                        <a:t>葬儀はグレイスランドで行われ、その1週間後に埋葬された。</a:t>
                      </a:r>
                    </a:p>
                    <a:p>
                      <a:pPr marL="412115" marR="195580" lvl="0" indent="-342900" algn="l" defTabSz="914400" rtl="0" eaLnBrk="1" fontAlgn="auto" latinLnBrk="0" hangingPunct="1">
                        <a:lnSpc>
                          <a:spcPct val="100000"/>
                        </a:lnSpc>
                        <a:spcBef>
                          <a:spcPts val="0"/>
                        </a:spcBef>
                        <a:spcAft>
                          <a:spcPts val="0"/>
                        </a:spcAft>
                        <a:buClr>
                          <a:srgbClr val="006699"/>
                        </a:buClr>
                        <a:buSzTx/>
                        <a:buFontTx/>
                        <a:buAutoNum type="arabicPeriod"/>
                        <a:tabLst>
                          <a:tab pos="334645" algn="l"/>
                        </a:tabLst>
                        <a:defRPr/>
                      </a:pPr>
                      <a:r>
                        <a:rPr kumimoji="0" lang="ja-JP" altLang="en-US"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a:rPr>
                        <a:t>エルビスは</a:t>
                      </a:r>
                      <a:r>
                        <a:rPr kumimoji="0" lang="x-none" altLang="ja-JP"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a:rPr>
                        <a:t>虚栄心が強かったと言われている。おそらく自分の実際の姿を見せたくなかったため、存命中は化粧をしていたのかもしれない。</a:t>
                      </a:r>
                      <a:endParaRPr kumimoji="0" lang="en-GB" altLang="ja-JP"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a:endParaRPr>
                    </a:p>
                    <a:p>
                      <a:pPr marL="412115" marR="195580" lvl="0" indent="-342900" algn="l" defTabSz="914400" rtl="0" eaLnBrk="1" fontAlgn="auto" latinLnBrk="0" hangingPunct="1">
                        <a:lnSpc>
                          <a:spcPct val="100000"/>
                        </a:lnSpc>
                        <a:spcBef>
                          <a:spcPts val="0"/>
                        </a:spcBef>
                        <a:spcAft>
                          <a:spcPts val="0"/>
                        </a:spcAft>
                        <a:buClr>
                          <a:srgbClr val="006699"/>
                        </a:buClr>
                        <a:buSzTx/>
                        <a:buFontTx/>
                        <a:buAutoNum type="arabicPeriod"/>
                        <a:tabLst>
                          <a:tab pos="334645" algn="l"/>
                        </a:tabLst>
                        <a:defRPr/>
                      </a:pPr>
                      <a:r>
                        <a:rPr kumimoji="0" lang="x-none" altLang="ja-JP"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a:rPr>
                        <a:t>いつか名前を（「Aaron」に）変えたがっていたと言われている。</a:t>
                      </a:r>
                    </a:p>
                    <a:p>
                      <a:pPr marL="412115" marR="195580" lvl="0" indent="-342900" algn="l" defTabSz="914400" rtl="0" eaLnBrk="1" fontAlgn="auto" latinLnBrk="0" hangingPunct="1">
                        <a:lnSpc>
                          <a:spcPct val="100000"/>
                        </a:lnSpc>
                        <a:spcBef>
                          <a:spcPts val="0"/>
                        </a:spcBef>
                        <a:spcAft>
                          <a:spcPts val="0"/>
                        </a:spcAft>
                        <a:buClr>
                          <a:srgbClr val="006699"/>
                        </a:buClr>
                        <a:buSzTx/>
                        <a:buFontTx/>
                        <a:buAutoNum type="arabicPeriod"/>
                        <a:tabLst>
                          <a:tab pos="334645" algn="l"/>
                        </a:tabLst>
                        <a:defRPr/>
                      </a:pPr>
                      <a:r>
                        <a:rPr kumimoji="0" lang="x-none" altLang="ja-JP"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a:rPr>
                        <a:t>目撃された人物がエルビスであったと証明されたことは一度もない。 </a:t>
                      </a:r>
                      <a:endParaRPr kumimoji="0" lang="en-GB" altLang="ja-JP"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a:endParaRPr>
                    </a:p>
                    <a:p>
                      <a:pPr algn="l"/>
                      <a:endParaRPr lang="en-US" altLang="zh-CN" sz="12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txBody>
                  <a:tcPr/>
                </a:tc>
                <a:extLst>
                  <a:ext uri="{0D108BD9-81ED-4DB2-BD59-A6C34878D82A}">
                    <a16:rowId xmlns:a16="http://schemas.microsoft.com/office/drawing/2014/main" xmlns="" val="10001"/>
                  </a:ext>
                </a:extLst>
              </a:tr>
            </a:tbl>
          </a:graphicData>
        </a:graphic>
      </p:graphicFrame>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.45</a:t>
            </a:r>
            <a:endPar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4"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ja-JP" altLang="en-US" sz="2000" dirty="0">
                <a:solidFill>
                  <a:srgbClr val="D16349"/>
                </a:solidFill>
                <a:latin typeface="MS PGothic" panose="020B0600070205080204" pitchFamily="34" charset="-128"/>
                <a:ea typeface="MS PGothic" panose="020B0600070205080204" pitchFamily="34" charset="-128"/>
              </a:rPr>
              <a:t>一般の人々の独特な考え </a:t>
            </a:r>
            <a:r>
              <a:rPr lang="en-US" altLang="ja-JP" sz="2000" dirty="0">
                <a:solidFill>
                  <a:srgbClr val="D16349"/>
                </a:solidFill>
                <a:latin typeface="MS PGothic" panose="020B0600070205080204" pitchFamily="34" charset="-128"/>
                <a:ea typeface="MS PGothic" panose="020B0600070205080204" pitchFamily="34" charset="-128"/>
              </a:rPr>
              <a:t>- </a:t>
            </a:r>
            <a:r>
              <a:rPr lang="x-none" sz="2000" dirty="0">
                <a:solidFill>
                  <a:srgbClr val="D16349"/>
                </a:solidFill>
                <a:latin typeface="MS PGothic" panose="020B0600070205080204" pitchFamily="34" charset="-128"/>
                <a:ea typeface="MS PGothic" panose="020B0600070205080204" pitchFamily="34" charset="-128"/>
              </a:rPr>
              <a:t>都市伝説</a:t>
            </a:r>
            <a:endParaRPr lang="en-GB" altLang="de-DE" sz="2000" dirty="0">
              <a:solidFill>
                <a:srgbClr val="D16349"/>
              </a:solidFill>
              <a:latin typeface="MS PGothic" panose="020B0600070205080204" pitchFamily="34" charset="-128"/>
              <a:ea typeface="MS PGothic" panose="020B0600070205080204" pitchFamily="34" charset="-128"/>
            </a:endParaRPr>
          </a:p>
        </p:txBody>
      </p:sp>
      <p:sp>
        <p:nvSpPr>
          <p:cNvPr id="17" name="TextBox 1"/>
          <p:cNvSpPr txBox="1"/>
          <p:nvPr/>
        </p:nvSpPr>
        <p:spPr>
          <a:xfrm>
            <a:off x="88900" y="6718300"/>
            <a:ext cx="6286977" cy="161583"/>
          </a:xfrm>
          <a:prstGeom prst="rect">
            <a:avLst/>
          </a:prstGeom>
          <a:noFill/>
        </p:spPr>
        <p:txBody>
          <a:bodyPr wrap="none" lIns="0" tIns="0" rIns="0" rtlCol="0">
            <a:spAutoFit/>
          </a:bodyPr>
          <a:lstStyle/>
          <a:p>
            <a:pPr>
              <a:lnSpc>
                <a:spcPts val="900"/>
              </a:lnSpc>
              <a:tabLst/>
            </a:pP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(form</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left</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“Elvis</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Presley,</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Las</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Vegas</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Hilton,</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1971”</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by</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danperry.com;</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“Elvis</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Aaron</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Presley´s</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Grave</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Memphis”</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by</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eschipul)</a:t>
            </a:r>
          </a:p>
        </p:txBody>
      </p:sp>
    </p:spTree>
    <p:extLst>
      <p:ext uri="{BB962C8B-B14F-4D97-AF65-F5344CB8AC3E}">
        <p14:creationId xmlns:p14="http://schemas.microsoft.com/office/powerpoint/2010/main" val="252685196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5"/>
          <p:cNvSpPr txBox="1">
            <a:spLocks noChangeArrowheads="1"/>
          </p:cNvSpPr>
          <p:nvPr/>
        </p:nvSpPr>
        <p:spPr bwMode="auto">
          <a:xfrm>
            <a:off x="395681" y="1078546"/>
            <a:ext cx="8642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x-none"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エルビスは生きている？彼の死は偽装だった？</a:t>
            </a:r>
            <a:endParaRPr kumimoji="0" lang="en-GB" altLang="de-DE"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12" name="Picture 6" descr="Elvis_proof_pic.jpg"/>
          <p:cNvPicPr>
            <a:picLocks noChangeAspect="1"/>
          </p:cNvPicPr>
          <p:nvPr/>
        </p:nvPicPr>
        <p:blipFill rotWithShape="1">
          <a:blip r:embed="rId3" cstate="print">
            <a:extLst>
              <a:ext uri="{28A0092B-C50C-407E-A947-70E740481C1C}">
                <a14:useLocalDpi xmlns:a14="http://schemas.microsoft.com/office/drawing/2010/main" val="0"/>
              </a:ext>
            </a:extLst>
          </a:blip>
          <a:srcRect b="31207"/>
          <a:stretch/>
        </p:blipFill>
        <p:spPr>
          <a:xfrm>
            <a:off x="1739900" y="1571284"/>
            <a:ext cx="5664200" cy="2922422"/>
          </a:xfrm>
          <a:prstGeom prst="rect">
            <a:avLst/>
          </a:prstGeom>
        </p:spPr>
      </p:pic>
      <p:sp>
        <p:nvSpPr>
          <p:cNvPr id="2" name="Rechteck 1"/>
          <p:cNvSpPr/>
          <p:nvPr/>
        </p:nvSpPr>
        <p:spPr>
          <a:xfrm rot="19550358">
            <a:off x="-35160" y="2475832"/>
            <a:ext cx="2685352" cy="400110"/>
          </a:xfrm>
          <a:prstGeom prst="rect">
            <a:avLst/>
          </a:prstGeom>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ja-JP" altLang="en-US" sz="2000" b="1" dirty="0">
                <a:solidFill>
                  <a:srgbClr val="D16349"/>
                </a:solidFill>
                <a:latin typeface="ＭＳ Ｐゴシック" panose="020B0600070205080204" pitchFamily="50" charset="-128"/>
                <a:ea typeface="ＭＳ Ｐゴシック" panose="020B0600070205080204" pitchFamily="50" charset="-128"/>
                <a:cs typeface="Times New Roman" pitchFamily="18" charset="0"/>
              </a:rPr>
              <a:t>事実ではありません</a:t>
            </a:r>
            <a:r>
              <a:rPr kumimoji="0" lang="x-none" sz="2000" b="1" i="0" u="none" strike="noStrike" kern="1200" cap="none" spc="0" normalizeH="0" baseline="0" noProof="0" dirty="0">
                <a:ln>
                  <a:noFill/>
                </a:ln>
                <a:solidFill>
                  <a:srgbClr val="D16349"/>
                </a:solidFill>
                <a:uLnTx/>
                <a:uFillTx/>
                <a:latin typeface="ＭＳ Ｐゴシック" panose="020B0600070205080204" pitchFamily="50" charset="-128"/>
                <a:ea typeface="ＭＳ Ｐゴシック" panose="020B0600070205080204" pitchFamily="50" charset="-128"/>
                <a:cs typeface="Times New Roman" pitchFamily="18" charset="0"/>
              </a:rPr>
              <a:t>！ </a:t>
            </a:r>
            <a:endParaRPr kumimoji="0" lang="de-DE" altLang="de-DE" sz="2000" b="1" i="0" u="none" strike="noStrike" kern="1200" cap="none" spc="0" normalizeH="0" baseline="0" noProof="0" dirty="0">
              <a:ln>
                <a:noFill/>
              </a:ln>
              <a:solidFill>
                <a:srgbClr val="D16349"/>
              </a:solidFill>
              <a:uLnTx/>
              <a:uFillTx/>
              <a:latin typeface="ＭＳ Ｐゴシック" panose="020B0600070205080204" pitchFamily="50" charset="-128"/>
              <a:ea typeface="ＭＳ Ｐゴシック" panose="020B0600070205080204" pitchFamily="50" charset="-128"/>
              <a:cs typeface="Times New Roman" pitchFamily="18" charset="0"/>
            </a:endParaRPr>
          </a:p>
        </p:txBody>
      </p:sp>
      <p:sp>
        <p:nvSpPr>
          <p:cNvPr id="3" name="Textfeld 2"/>
          <p:cNvSpPr txBox="1"/>
          <p:nvPr/>
        </p:nvSpPr>
        <p:spPr>
          <a:xfrm>
            <a:off x="1087171" y="4994530"/>
            <a:ext cx="6969659" cy="1323439"/>
          </a:xfrm>
          <a:prstGeom prst="rect">
            <a:avLst/>
          </a:prstGeom>
          <a:solidFill>
            <a:schemeClr val="bg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x-none"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ドイツで行われた回答者1143名の調査によると、</a:t>
            </a:r>
            <a:endParaRPr kumimoji="0" lang="en-US"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x-none"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72%はこの伝説を知っており、9.45%は伝説をまだ信じている！</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x-none"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どうしてこのような都市伝説や陰謀説が生まれるのでしょう？</a:t>
            </a:r>
            <a:endParaRPr kumimoji="0" lang="en-GB" altLang="de-DE"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sp>
        <p:nvSpPr>
          <p:cNvPr id="1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5" name="Rechteck 1"/>
          <p:cNvSpPr/>
          <p:nvPr/>
        </p:nvSpPr>
        <p:spPr>
          <a:xfrm rot="19550358">
            <a:off x="6577972" y="2475832"/>
            <a:ext cx="2685352" cy="400110"/>
          </a:xfrm>
          <a:prstGeom prst="rect">
            <a:avLst/>
          </a:prstGeom>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ja-JP" altLang="en-US" sz="2000" b="1" dirty="0">
                <a:solidFill>
                  <a:srgbClr val="D16349"/>
                </a:solidFill>
                <a:latin typeface="ＭＳ Ｐゴシック" panose="020B0600070205080204" pitchFamily="50" charset="-128"/>
                <a:ea typeface="ＭＳ Ｐゴシック" panose="020B0600070205080204" pitchFamily="50" charset="-128"/>
                <a:cs typeface="Times New Roman" pitchFamily="18" charset="0"/>
              </a:rPr>
              <a:t>事実ではありません</a:t>
            </a:r>
            <a:r>
              <a:rPr kumimoji="0" lang="x-none" sz="2000" b="1" i="0" u="none" strike="noStrike" kern="1200" cap="none" spc="0" normalizeH="0" baseline="0" noProof="0" dirty="0">
                <a:ln>
                  <a:noFill/>
                </a:ln>
                <a:solidFill>
                  <a:srgbClr val="D16349"/>
                </a:solidFill>
                <a:uLnTx/>
                <a:uFillTx/>
                <a:latin typeface="ＭＳ Ｐゴシック" panose="020B0600070205080204" pitchFamily="50" charset="-128"/>
                <a:ea typeface="ＭＳ Ｐゴシック" panose="020B0600070205080204" pitchFamily="50" charset="-128"/>
                <a:cs typeface="Times New Roman" pitchFamily="18" charset="0"/>
              </a:rPr>
              <a:t>！ </a:t>
            </a:r>
            <a:endParaRPr kumimoji="0" lang="de-DE" altLang="de-DE" sz="2000" b="1" i="0" u="none" strike="noStrike" kern="1200" cap="none" spc="0" normalizeH="0" baseline="0" noProof="0" dirty="0">
              <a:ln>
                <a:noFill/>
              </a:ln>
              <a:solidFill>
                <a:srgbClr val="D16349"/>
              </a:solidFill>
              <a:uLnTx/>
              <a:uFillTx/>
              <a:latin typeface="ＭＳ Ｐゴシック" panose="020B0600070205080204" pitchFamily="50" charset="-128"/>
              <a:ea typeface="ＭＳ Ｐゴシック" panose="020B0600070205080204" pitchFamily="50" charset="-128"/>
              <a:cs typeface="Times New Roman" pitchFamily="18" charset="0"/>
            </a:endParaRPr>
          </a:p>
        </p:txBody>
      </p:sp>
      <p:sp>
        <p:nvSpPr>
          <p:cNvPr id="9"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ja-JP" altLang="en-US" sz="2000" dirty="0">
                <a:solidFill>
                  <a:srgbClr val="D16349"/>
                </a:solidFill>
                <a:latin typeface="MS PGothic" panose="020B0600070205080204" pitchFamily="34" charset="-128"/>
                <a:ea typeface="MS PGothic" panose="020B0600070205080204" pitchFamily="34" charset="-128"/>
              </a:rPr>
              <a:t>一般の人々の独特な考え </a:t>
            </a:r>
            <a:r>
              <a:rPr lang="en-US" altLang="ja-JP" sz="2000" dirty="0">
                <a:solidFill>
                  <a:srgbClr val="D16349"/>
                </a:solidFill>
                <a:latin typeface="MS PGothic" panose="020B0600070205080204" pitchFamily="34" charset="-128"/>
                <a:ea typeface="MS PGothic" panose="020B0600070205080204" pitchFamily="34" charset="-128"/>
              </a:rPr>
              <a:t>- </a:t>
            </a:r>
            <a:r>
              <a:rPr lang="x-none" sz="2000" dirty="0">
                <a:solidFill>
                  <a:srgbClr val="D16349"/>
                </a:solidFill>
                <a:latin typeface="MS PGothic" panose="020B0600070205080204" pitchFamily="34" charset="-128"/>
                <a:ea typeface="MS PGothic" panose="020B0600070205080204" pitchFamily="34" charset="-128"/>
              </a:rPr>
              <a:t>都市伝説</a:t>
            </a:r>
            <a:endParaRPr lang="en-GB" altLang="de-DE" sz="2000" dirty="0">
              <a:solidFill>
                <a:srgbClr val="D16349"/>
              </a:solidFill>
              <a:latin typeface="MS PGothic" panose="020B0600070205080204" pitchFamily="34" charset="-128"/>
              <a:ea typeface="MS PGothic" panose="020B0600070205080204" pitchFamily="34" charset="-128"/>
            </a:endParaRPr>
          </a:p>
        </p:txBody>
      </p:sp>
    </p:spTree>
    <p:extLst>
      <p:ext uri="{BB962C8B-B14F-4D97-AF65-F5344CB8AC3E}">
        <p14:creationId xmlns:p14="http://schemas.microsoft.com/office/powerpoint/2010/main" val="97822651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88519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10</a:t>
            </a:r>
          </a:p>
        </p:txBody>
      </p:sp>
      <p:sp>
        <p:nvSpPr>
          <p:cNvPr id="12" name="TextBox 1"/>
          <p:cNvSpPr txBox="1"/>
          <p:nvPr/>
        </p:nvSpPr>
        <p:spPr>
          <a:xfrm>
            <a:off x="228601" y="1512362"/>
            <a:ext cx="8686799" cy="4624343"/>
          </a:xfrm>
          <a:prstGeom prst="rect">
            <a:avLst/>
          </a:prstGeom>
          <a:noFill/>
        </p:spPr>
        <p:txBody>
          <a:bodyPr wrap="square" lIns="0" tIns="0" rIns="0" rtlCol="0">
            <a:spAutoFit/>
          </a:bodyPr>
          <a:lstStyle/>
          <a:p>
            <a:pPr marL="342900" indent="-342900">
              <a:lnSpc>
                <a:spcPts val="2100"/>
              </a:lnSpc>
              <a:buClr>
                <a:srgbClr val="8CADAE"/>
              </a:buClr>
              <a:buFont typeface="Courier New" panose="02070309020205020404" pitchFamily="49" charset="0"/>
              <a:buChar char="o"/>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伝説や陰謀説はしばしば、現実よりも刺激的です！</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Wingdings" panose="05000000000000000000" pitchFamily="2" charset="2"/>
              <a:buChar char="l"/>
              <a:tabLst/>
            </a:pP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342900" indent="-342900">
              <a:lnSpc>
                <a:spcPts val="2100"/>
              </a:lnSpc>
              <a:buClr>
                <a:srgbClr val="8CADAE"/>
              </a:buClr>
              <a:buFont typeface="Courier New" panose="02070309020205020404" pitchFamily="49" charset="0"/>
              <a:buChar char="o"/>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伝説や陰謀説は事実確認や証明が難しい意見に基づいています</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361950">
              <a:lnSpc>
                <a:spcPts val="2100"/>
              </a:lnSpc>
              <a:buClr>
                <a:srgbClr val="8CADAE"/>
              </a:buClr>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（例えば、遺体は「本物の」エルビスに似ていなかった・・・）。</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Wingdings" panose="05000000000000000000" pitchFamily="2" charset="2"/>
              <a:buChar char="l"/>
              <a:tabLst/>
            </a:pP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342900" indent="-342900">
              <a:lnSpc>
                <a:spcPts val="2100"/>
              </a:lnSpc>
              <a:buClr>
                <a:srgbClr val="8CADAE"/>
              </a:buClr>
              <a:buFont typeface="Courier New" panose="02070309020205020404" pitchFamily="49" charset="0"/>
              <a:buChar char="o"/>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伝説や陰謀説は、これまでに指摘された事実を無視しています</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361950">
              <a:lnSpc>
                <a:spcPts val="2100"/>
              </a:lnSpc>
              <a:buClr>
                <a:srgbClr val="8CADAE"/>
              </a:buClr>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（例えば、エルビスのミドルネームは、生前もしばしば</a:t>
            </a:r>
            <a:r>
              <a:rPr lang="ja-JP" altLang="en-US" u="sng" dirty="0">
                <a:solidFill>
                  <a:srgbClr val="000000"/>
                </a:solidFill>
                <a:latin typeface="MS PGothic" panose="020B0600070205080204" pitchFamily="34" charset="-128"/>
                <a:ea typeface="MS PGothic" panose="020B0600070205080204" pitchFamily="34" charset="-128"/>
                <a:cs typeface="Times New Roman" pitchFamily="18" charset="0"/>
              </a:rPr>
              <a:t>アア</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ーロンと間違って綴られていた）。</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Wingdings" panose="05000000000000000000" pitchFamily="2" charset="2"/>
              <a:buChar char="l"/>
              <a:tabLst/>
            </a:pP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342900" indent="-342900">
              <a:lnSpc>
                <a:spcPts val="2100"/>
              </a:lnSpc>
              <a:buClr>
                <a:srgbClr val="8CADAE"/>
              </a:buClr>
              <a:buFont typeface="Courier New" panose="02070309020205020404" pitchFamily="49" charset="0"/>
              <a:buChar char="o"/>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伝説や陰謀説は文脈を無視した解釈に基づくことが多いものです。したがって、細かい部分が極端に強調されがちです</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357188">
              <a:lnSpc>
                <a:spcPts val="2100"/>
              </a:lnSpc>
              <a:buClr>
                <a:srgbClr val="8CADAE"/>
              </a:buClr>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（例えば、マネージャーの発言「エルビスは死んでいない。肉体が死んだだけだ。今日も彼に話 しかけたが元気そうで・・・」は、彼の魂は生きている、という意味でしょう）。</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Wingdings" panose="05000000000000000000" pitchFamily="2" charset="2"/>
              <a:buChar char="l"/>
              <a:tabLst/>
            </a:pP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342900" indent="-342900">
              <a:lnSpc>
                <a:spcPts val="2100"/>
              </a:lnSpc>
              <a:buClr>
                <a:srgbClr val="8CADAE"/>
              </a:buClr>
              <a:buFont typeface="Courier New" panose="02070309020205020404" pitchFamily="49" charset="0"/>
              <a:buChar char="o"/>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伝説や陰謀説は、特定の人々のきずなを強くするために作られることもあります。</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361950">
              <a:lnSpc>
                <a:spcPts val="2100"/>
              </a:lnSpc>
              <a:buClr>
                <a:srgbClr val="8CADAE"/>
              </a:buClr>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（例えば、エルビスのファンクラブのメンバーの中には、帝王（エルビス）が生きている証拠を見つけようと必死になっている人もいます）。</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2"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3"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どうしてこのような都市伝説や陰謀説が生まれるのでしょう？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744AB1A-B9D6-4CDE-B231-E09FD160715A}" type="slidenum">
              <a:rPr kumimoji="0" lang="en-US" sz="1200" b="0" i="0" u="none" strike="noStrike" kern="1200" cap="none" spc="0" normalizeH="0" baseline="0" noProof="0" smtClean="0">
                <a:ln>
                  <a:noFill/>
                </a:ln>
                <a:solidFill>
                  <a:srgbClr val="FFFFFF"/>
                </a:solidFill>
                <a:effectLst/>
                <a:uLnTx/>
                <a:uFillTx/>
                <a:latin typeface="Verdana"/>
                <a:ea typeface="Verdana" pitchFamily="34" charset="0"/>
                <a:cs typeface="Verdana"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srgbClr val="FFFFFF"/>
              </a:solidFill>
              <a:effectLst/>
              <a:uLnTx/>
              <a:uFillTx/>
              <a:latin typeface="Verdana"/>
              <a:ea typeface="Verdana" pitchFamily="34" charset="0"/>
              <a:cs typeface="Verdana" pitchFamily="34" charset="0"/>
            </a:endParaRPr>
          </a:p>
        </p:txBody>
      </p:sp>
      <p:graphicFrame>
        <p:nvGraphicFramePr>
          <p:cNvPr id="6" name="Group 30"/>
          <p:cNvGraphicFramePr>
            <a:graphicFrameLocks noGrp="1"/>
          </p:cNvGraphicFramePr>
          <p:nvPr>
            <p:extLst>
              <p:ext uri="{D42A27DB-BD31-4B8C-83A1-F6EECF244321}">
                <p14:modId xmlns:p14="http://schemas.microsoft.com/office/powerpoint/2010/main" val="4180536212"/>
              </p:ext>
            </p:extLst>
          </p:nvPr>
        </p:nvGraphicFramePr>
        <p:xfrm>
          <a:off x="73800" y="1784452"/>
          <a:ext cx="8996400" cy="3344994"/>
        </p:xfrm>
        <a:graphic>
          <a:graphicData uri="http://schemas.openxmlformats.org/drawingml/2006/table">
            <a:tbl>
              <a:tblPr/>
              <a:tblGrid>
                <a:gridCol w="4647056">
                  <a:extLst>
                    <a:ext uri="{9D8B030D-6E8A-4147-A177-3AD203B41FA5}">
                      <a16:colId xmlns:a16="http://schemas.microsoft.com/office/drawing/2014/main" xmlns="" val="20000"/>
                    </a:ext>
                  </a:extLst>
                </a:gridCol>
                <a:gridCol w="2509284">
                  <a:extLst>
                    <a:ext uri="{9D8B030D-6E8A-4147-A177-3AD203B41FA5}">
                      <a16:colId xmlns:a16="http://schemas.microsoft.com/office/drawing/2014/main" xmlns="" val="20001"/>
                    </a:ext>
                  </a:extLst>
                </a:gridCol>
                <a:gridCol w="1840060">
                  <a:extLst>
                    <a:ext uri="{9D8B030D-6E8A-4147-A177-3AD203B41FA5}">
                      <a16:colId xmlns:a16="http://schemas.microsoft.com/office/drawing/2014/main" xmlns="" val="20002"/>
                    </a:ext>
                  </a:extLst>
                </a:gridCol>
              </a:tblGrid>
              <a:tr h="593233">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lang="x-none" sz="1800" b="1"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陰謀説</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rtl="0"/>
                      <a:r>
                        <a:rPr lang="x-none" sz="1800" b="1" noProof="0" dirty="0">
                          <a:latin typeface="ＭＳ Ｐゴシック" panose="020B0600070205080204" pitchFamily="50" charset="-128"/>
                          <a:ea typeface="ＭＳ Ｐゴシック" panose="020B0600070205080204" pitchFamily="50" charset="-128"/>
                        </a:rPr>
                        <a:t>回答者1143名における</a:t>
                      </a:r>
                      <a:r>
                        <a:rPr lang="ja-JP" altLang="en-US" sz="1800" b="1" noProof="0" dirty="0">
                          <a:latin typeface="ＭＳ Ｐゴシック" panose="020B0600070205080204" pitchFamily="50" charset="-128"/>
                          <a:ea typeface="ＭＳ Ｐゴシック" panose="020B0600070205080204" pitchFamily="50" charset="-128"/>
                        </a:rPr>
                        <a:t>認知</a:t>
                      </a:r>
                      <a:r>
                        <a:rPr lang="x-none" sz="1800" b="1" noProof="0" dirty="0">
                          <a:latin typeface="ＭＳ Ｐゴシック" panose="020B0600070205080204" pitchFamily="50" charset="-128"/>
                          <a:ea typeface="ＭＳ Ｐゴシック" panose="020B0600070205080204" pitchFamily="50" charset="-128"/>
                        </a:rPr>
                        <a:t>度（%）</a:t>
                      </a:r>
                      <a:endParaRPr lang="en-GB" sz="1800" b="1" noProof="0" dirty="0">
                        <a:latin typeface="ＭＳ Ｐゴシック" panose="020B0600070205080204" pitchFamily="50" charset="-128"/>
                        <a:ea typeface="ＭＳ Ｐゴシック" panose="020B0600070205080204" pitchFamily="50" charset="-128"/>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lang="x-none" sz="1800" b="1"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そう思う</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lang="x-none" sz="1800" b="1"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827003">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20000"/>
                        </a:lnSpc>
                        <a:spcBef>
                          <a:spcPts val="0"/>
                        </a:spcBef>
                        <a:spcAft>
                          <a:spcPts val="0"/>
                        </a:spcAft>
                        <a:buClr>
                          <a:schemeClr val="accent1"/>
                        </a:buClr>
                        <a:buSzPct val="85000"/>
                        <a:buFont typeface="Times New Roman" pitchFamily="18" charset="0"/>
                        <a:buNone/>
                        <a:tabLst/>
                      </a:pP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バミューダトライアングルでは、</a:t>
                      </a:r>
                      <a:r>
                        <a:rPr lang="ja-JP" altLang="en-US"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異常</a:t>
                      </a: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なほど多くの船</a:t>
                      </a:r>
                      <a:r>
                        <a:rPr lang="ja-JP" altLang="en-US"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や</a:t>
                      </a: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飛行機が謎の失踪を遂げ</a:t>
                      </a:r>
                      <a:r>
                        <a:rPr lang="ja-JP" altLang="en-US" sz="1600" b="0" i="0" u="none" strike="noStrike" cap="none" normalizeH="0" noProof="0" dirty="0" err="1">
                          <a:ln>
                            <a:noFill/>
                          </a:ln>
                          <a:solidFill>
                            <a:schemeClr val="tx1"/>
                          </a:solidFill>
                          <a:effectLst/>
                          <a:latin typeface="ＭＳ Ｐゴシック" panose="020B0600070205080204" pitchFamily="50" charset="-128"/>
                          <a:ea typeface="ＭＳ Ｐゴシック" panose="020B0600070205080204" pitchFamily="50" charset="-128"/>
                        </a:rPr>
                        <a:t>てい</a:t>
                      </a: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る</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195580" indent="0" algn="ctr">
                        <a:lnSpc>
                          <a:spcPct val="100000"/>
                        </a:lnSpc>
                        <a:buClr>
                          <a:srgbClr val="006699"/>
                        </a:buClr>
                        <a:buNone/>
                        <a:tabLst>
                          <a:tab pos="334645" algn="l"/>
                        </a:tabLst>
                      </a:pPr>
                      <a:r>
                        <a:rPr kumimoji="0" lang="en-GB" altLang="de-DE" sz="16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endParaRPr lang="en-GB" sz="1600" noProof="0" dirty="0">
                        <a:solidFill>
                          <a:srgbClr val="FF0000"/>
                        </a:solidFill>
                        <a:latin typeface="ＭＳ Ｐゴシック" panose="020B0600070205080204" pitchFamily="50" charset="-128"/>
                        <a:ea typeface="ＭＳ Ｐゴシック" panose="020B0600070205080204" pitchFamily="50" charset="-128"/>
                        <a:cs typeface="Verdana"/>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195580" indent="0" algn="ctr">
                        <a:lnSpc>
                          <a:spcPct val="100000"/>
                        </a:lnSpc>
                        <a:buClr>
                          <a:srgbClr val="006699"/>
                        </a:buClr>
                        <a:buNone/>
                        <a:tabLst>
                          <a:tab pos="334645" algn="l"/>
                        </a:tabLst>
                      </a:pPr>
                      <a:r>
                        <a:rPr kumimoji="0" lang="en-GB" altLang="de-DE" sz="16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endParaRPr lang="en-GB" sz="1600" noProof="0" dirty="0">
                        <a:solidFill>
                          <a:srgbClr val="FF0000"/>
                        </a:solidFill>
                        <a:latin typeface="ＭＳ Ｐゴシック" panose="020B0600070205080204" pitchFamily="50" charset="-128"/>
                        <a:ea typeface="ＭＳ Ｐゴシック" panose="020B0600070205080204" pitchFamily="50" charset="-128"/>
                        <a:cs typeface="Verdana"/>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612000">
                <a:tc>
                  <a:txBody>
                    <a:bodyPr/>
                    <a:lstStyle/>
                    <a:p>
                      <a:pPr marL="0" marR="0" lvl="0" indent="0" algn="l" defTabSz="914400" rtl="0" eaLnBrk="1" fontAlgn="base" latinLnBrk="0" hangingPunct="1">
                        <a:lnSpc>
                          <a:spcPct val="120000"/>
                        </a:lnSpc>
                        <a:spcBef>
                          <a:spcPts val="0"/>
                        </a:spcBef>
                        <a:spcAft>
                          <a:spcPts val="0"/>
                        </a:spcAft>
                        <a:buClr>
                          <a:schemeClr val="accent1"/>
                        </a:buClr>
                        <a:buSzPct val="85000"/>
                        <a:buFont typeface="Times New Roman" pitchFamily="18" charset="0"/>
                        <a:buNone/>
                        <a:tabLst/>
                      </a:pP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1969年の月面着陸はNASAの自作自演であった</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buClr>
                          <a:srgbClr val="006699"/>
                        </a:buClr>
                        <a:buNone/>
                        <a:tabLst>
                          <a:tab pos="334645" algn="l"/>
                        </a:tabLst>
                      </a:pPr>
                      <a:r>
                        <a:rPr kumimoji="0" lang="en-GB" altLang="de-DE" sz="16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endParaRPr lang="en-GB" sz="1600" noProof="0" dirty="0">
                        <a:solidFill>
                          <a:srgbClr val="FF0000"/>
                        </a:solidFill>
                        <a:latin typeface="ＭＳ Ｐゴシック" panose="020B0600070205080204" pitchFamily="50" charset="-128"/>
                        <a:ea typeface="ＭＳ Ｐゴシック" panose="020B0600070205080204" pitchFamily="50" charset="-128"/>
                        <a:cs typeface="Verdana"/>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buClr>
                          <a:srgbClr val="006699"/>
                        </a:buClr>
                        <a:buNone/>
                        <a:tabLst>
                          <a:tab pos="334645" algn="l"/>
                        </a:tabLst>
                      </a:pPr>
                      <a:r>
                        <a:rPr kumimoji="0" lang="en-GB" altLang="de-DE" sz="16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endParaRPr lang="en-GB" sz="1600" noProof="0" dirty="0">
                        <a:solidFill>
                          <a:srgbClr val="FF0000"/>
                        </a:solidFill>
                        <a:latin typeface="ＭＳ Ｐゴシック" panose="020B0600070205080204" pitchFamily="50" charset="-128"/>
                        <a:ea typeface="ＭＳ Ｐゴシック" panose="020B0600070205080204" pitchFamily="50" charset="-128"/>
                        <a:cs typeface="Verdana"/>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360000">
                <a:tc>
                  <a:txBody>
                    <a:bodyPr/>
                    <a:lstStyle/>
                    <a:p>
                      <a:pPr marL="0" marR="0" lvl="0" indent="0" algn="l" defTabSz="914400" rtl="0" eaLnBrk="1" fontAlgn="base" latinLnBrk="0" hangingPunct="1">
                        <a:lnSpc>
                          <a:spcPct val="120000"/>
                        </a:lnSpc>
                        <a:spcBef>
                          <a:spcPts val="0"/>
                        </a:spcBef>
                        <a:spcAft>
                          <a:spcPts val="0"/>
                        </a:spcAft>
                        <a:buClr>
                          <a:schemeClr val="accent1"/>
                        </a:buClr>
                        <a:buSzPct val="85000"/>
                        <a:buFont typeface="Times New Roman" pitchFamily="18" charset="0"/>
                        <a:buNone/>
                        <a:tabLst/>
                      </a:pP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ダイアナは殺された</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buClr>
                          <a:srgbClr val="006699"/>
                        </a:buClr>
                        <a:buNone/>
                        <a:tabLst>
                          <a:tab pos="334645" algn="l"/>
                        </a:tabLst>
                      </a:pPr>
                      <a:r>
                        <a:rPr kumimoji="0" lang="en-GB" altLang="de-DE" sz="16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endParaRPr lang="en-GB" sz="1600" noProof="0" dirty="0">
                        <a:solidFill>
                          <a:srgbClr val="FF0000"/>
                        </a:solidFill>
                        <a:latin typeface="ＭＳ Ｐゴシック" panose="020B0600070205080204" pitchFamily="50" charset="-128"/>
                        <a:ea typeface="ＭＳ Ｐゴシック" panose="020B0600070205080204" pitchFamily="50" charset="-128"/>
                        <a:cs typeface="Verdana"/>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buClr>
                          <a:srgbClr val="006699"/>
                        </a:buClr>
                        <a:buNone/>
                        <a:tabLst>
                          <a:tab pos="334645" algn="l"/>
                        </a:tabLst>
                      </a:pPr>
                      <a:r>
                        <a:rPr kumimoji="0" lang="en-GB" altLang="de-DE" sz="16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endParaRPr lang="en-GB" sz="1600" noProof="0" dirty="0">
                        <a:solidFill>
                          <a:srgbClr val="FF0000"/>
                        </a:solidFill>
                        <a:latin typeface="ＭＳ Ｐゴシック" panose="020B0600070205080204" pitchFamily="50" charset="-128"/>
                        <a:ea typeface="ＭＳ Ｐゴシック" panose="020B0600070205080204" pitchFamily="50" charset="-128"/>
                        <a:cs typeface="Verdana"/>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827003">
                <a:tc>
                  <a:txBody>
                    <a:bodyPr/>
                    <a:lstStyle/>
                    <a:p>
                      <a:pPr marL="0" marR="0" lvl="0" indent="0" algn="l" defTabSz="914400" rtl="0" eaLnBrk="1" fontAlgn="base" latinLnBrk="0" hangingPunct="1">
                        <a:lnSpc>
                          <a:spcPct val="120000"/>
                        </a:lnSpc>
                        <a:spcBef>
                          <a:spcPts val="0"/>
                        </a:spcBef>
                        <a:spcAft>
                          <a:spcPts val="0"/>
                        </a:spcAft>
                        <a:buClr>
                          <a:schemeClr val="accent1"/>
                        </a:buClr>
                        <a:buSzPct val="85000"/>
                        <a:buFont typeface="Times New Roman" pitchFamily="18" charset="0"/>
                        <a:buNone/>
                        <a:tabLst/>
                      </a:pP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1ドル札には、秘密結社が米国連邦準備制度に関与している証拠が隠されている。</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buClr>
                          <a:srgbClr val="006699"/>
                        </a:buClr>
                        <a:buNone/>
                        <a:tabLst>
                          <a:tab pos="334645" algn="l"/>
                        </a:tabLst>
                      </a:pPr>
                      <a:r>
                        <a:rPr kumimoji="0" lang="en-GB" altLang="de-DE" sz="16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endParaRPr lang="en-GB" sz="1600" noProof="0" dirty="0">
                        <a:solidFill>
                          <a:srgbClr val="FF0000"/>
                        </a:solidFill>
                        <a:latin typeface="ＭＳ Ｐゴシック" panose="020B0600070205080204" pitchFamily="50" charset="-128"/>
                        <a:ea typeface="ＭＳ Ｐゴシック" panose="020B0600070205080204" pitchFamily="50" charset="-128"/>
                        <a:cs typeface="Verdana"/>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buClr>
                          <a:srgbClr val="006699"/>
                        </a:buClr>
                        <a:buNone/>
                        <a:tabLst>
                          <a:tab pos="334645" algn="l"/>
                        </a:tabLst>
                      </a:pPr>
                      <a:r>
                        <a:rPr kumimoji="0" lang="en-GB" altLang="de-DE" sz="16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endParaRPr lang="en-GB" sz="1600" noProof="0" dirty="0">
                        <a:solidFill>
                          <a:srgbClr val="FF0000"/>
                        </a:solidFill>
                        <a:latin typeface="ＭＳ Ｐゴシック" panose="020B0600070205080204" pitchFamily="50" charset="-128"/>
                        <a:ea typeface="ＭＳ Ｐゴシック" panose="020B0600070205080204" pitchFamily="50" charset="-128"/>
                        <a:cs typeface="Verdana"/>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bl>
          </a:graphicData>
        </a:graphic>
      </p:graphicFrame>
      <p:sp>
        <p:nvSpPr>
          <p:cNvPr id="7"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48</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x-none" sz="2000" dirty="0">
                <a:solidFill>
                  <a:schemeClr val="accent1"/>
                </a:solidFill>
                <a:latin typeface="MS PGothic" panose="020B0600070205080204" pitchFamily="34" charset="-128"/>
                <a:ea typeface="MS PGothic" panose="020B0600070205080204" pitchFamily="34" charset="-128"/>
              </a:rPr>
              <a:t>陰謀説はどのくらい知られているのでしょう？</a:t>
            </a:r>
            <a:endParaRPr lang="en-US" sz="2000" dirty="0">
              <a:solidFill>
                <a:schemeClr val="accent1"/>
              </a:solidFill>
              <a:latin typeface="MS PGothic" panose="020B0600070205080204" pitchFamily="34" charset="-128"/>
              <a:ea typeface="MS PGothic" panose="020B0600070205080204" pitchFamily="34" charset="-128"/>
            </a:endParaRPr>
          </a:p>
          <a:p>
            <a:r>
              <a:rPr lang="x-none" sz="2000" dirty="0">
                <a:solidFill>
                  <a:schemeClr val="accent1"/>
                </a:solidFill>
                <a:latin typeface="MS PGothic" panose="020B0600070205080204" pitchFamily="34" charset="-128"/>
                <a:ea typeface="MS PGothic" panose="020B0600070205080204" pitchFamily="34" charset="-128"/>
              </a:rPr>
              <a:t>一般市民のうちどれくらいの人々がそれを信じているのでしょう？</a:t>
            </a:r>
            <a:endParaRPr lang="en-GB" altLang="de-DE" sz="2000" dirty="0">
              <a:solidFill>
                <a:schemeClr val="accent1"/>
              </a:solidFill>
              <a:latin typeface="MS PGothic" panose="020B0600070205080204" pitchFamily="34" charset="-128"/>
              <a:ea typeface="MS PGothic" panose="020B0600070205080204" pitchFamily="34" charset="-128"/>
            </a:endParaRPr>
          </a:p>
        </p:txBody>
      </p:sp>
    </p:spTree>
    <p:extLst>
      <p:ext uri="{BB962C8B-B14F-4D97-AF65-F5344CB8AC3E}">
        <p14:creationId xmlns:p14="http://schemas.microsoft.com/office/powerpoint/2010/main" val="22312963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744AB1A-B9D6-4CDE-B231-E09FD160715A}" type="slidenum">
              <a:rPr kumimoji="0" lang="en-US" sz="1200" b="0" i="0" u="none" strike="noStrike" kern="1200" cap="none" spc="0" normalizeH="0" baseline="0" noProof="0" smtClean="0">
                <a:ln>
                  <a:noFill/>
                </a:ln>
                <a:solidFill>
                  <a:srgbClr val="FFFFFF"/>
                </a:solidFill>
                <a:effectLst/>
                <a:uLnTx/>
                <a:uFillTx/>
                <a:latin typeface="Verdana"/>
                <a:ea typeface="Verdana" pitchFamily="34" charset="0"/>
                <a:cs typeface="Verdana"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srgbClr val="FFFFFF"/>
              </a:solidFill>
              <a:effectLst/>
              <a:uLnTx/>
              <a:uFillTx/>
              <a:latin typeface="Verdana"/>
              <a:ea typeface="Verdana" pitchFamily="34" charset="0"/>
              <a:cs typeface="Verdana" pitchFamily="34" charset="0"/>
            </a:endParaRPr>
          </a:p>
        </p:txBody>
      </p:sp>
      <p:graphicFrame>
        <p:nvGraphicFramePr>
          <p:cNvPr id="6" name="Group 30"/>
          <p:cNvGraphicFramePr>
            <a:graphicFrameLocks noGrp="1"/>
          </p:cNvGraphicFramePr>
          <p:nvPr>
            <p:extLst>
              <p:ext uri="{D42A27DB-BD31-4B8C-83A1-F6EECF244321}">
                <p14:modId xmlns:p14="http://schemas.microsoft.com/office/powerpoint/2010/main" val="2416700066"/>
              </p:ext>
            </p:extLst>
          </p:nvPr>
        </p:nvGraphicFramePr>
        <p:xfrm>
          <a:off x="73800" y="1784452"/>
          <a:ext cx="8996400" cy="3344994"/>
        </p:xfrm>
        <a:graphic>
          <a:graphicData uri="http://schemas.openxmlformats.org/drawingml/2006/table">
            <a:tbl>
              <a:tblPr/>
              <a:tblGrid>
                <a:gridCol w="4647056">
                  <a:extLst>
                    <a:ext uri="{9D8B030D-6E8A-4147-A177-3AD203B41FA5}">
                      <a16:colId xmlns:a16="http://schemas.microsoft.com/office/drawing/2014/main" xmlns="" val="20000"/>
                    </a:ext>
                  </a:extLst>
                </a:gridCol>
                <a:gridCol w="2509284">
                  <a:extLst>
                    <a:ext uri="{9D8B030D-6E8A-4147-A177-3AD203B41FA5}">
                      <a16:colId xmlns:a16="http://schemas.microsoft.com/office/drawing/2014/main" xmlns="" val="20001"/>
                    </a:ext>
                  </a:extLst>
                </a:gridCol>
                <a:gridCol w="1840060">
                  <a:extLst>
                    <a:ext uri="{9D8B030D-6E8A-4147-A177-3AD203B41FA5}">
                      <a16:colId xmlns:a16="http://schemas.microsoft.com/office/drawing/2014/main" xmlns="" val="20002"/>
                    </a:ext>
                  </a:extLst>
                </a:gridCol>
              </a:tblGrid>
              <a:tr h="593233">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lang="x-none" sz="1800" b="1"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陰謀説</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rtl="0"/>
                      <a:r>
                        <a:rPr lang="x-none" sz="1800" b="1" noProof="0" dirty="0">
                          <a:latin typeface="ＭＳ Ｐゴシック" panose="020B0600070205080204" pitchFamily="50" charset="-128"/>
                          <a:ea typeface="ＭＳ Ｐゴシック" panose="020B0600070205080204" pitchFamily="50" charset="-128"/>
                        </a:rPr>
                        <a:t>回答者1143名における</a:t>
                      </a:r>
                      <a:r>
                        <a:rPr lang="ja-JP" altLang="en-US" sz="1800" b="1" noProof="0" dirty="0">
                          <a:latin typeface="ＭＳ Ｐゴシック" panose="020B0600070205080204" pitchFamily="50" charset="-128"/>
                          <a:ea typeface="ＭＳ Ｐゴシック" panose="020B0600070205080204" pitchFamily="50" charset="-128"/>
                        </a:rPr>
                        <a:t>認知</a:t>
                      </a:r>
                      <a:r>
                        <a:rPr lang="x-none" sz="1800" b="1" noProof="0" dirty="0">
                          <a:latin typeface="ＭＳ Ｐゴシック" panose="020B0600070205080204" pitchFamily="50" charset="-128"/>
                          <a:ea typeface="ＭＳ Ｐゴシック" panose="020B0600070205080204" pitchFamily="50" charset="-128"/>
                        </a:rPr>
                        <a:t>度（%）</a:t>
                      </a:r>
                      <a:endParaRPr lang="en-GB" sz="1800" b="1" noProof="0" dirty="0">
                        <a:latin typeface="ＭＳ Ｐゴシック" panose="020B0600070205080204" pitchFamily="50" charset="-128"/>
                        <a:ea typeface="ＭＳ Ｐゴシック" panose="020B0600070205080204" pitchFamily="50" charset="-128"/>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lang="x-none" sz="1800" b="1"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そう思う</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lang="x-none" sz="1800" b="1"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827003">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20000"/>
                        </a:lnSpc>
                        <a:spcBef>
                          <a:spcPts val="0"/>
                        </a:spcBef>
                        <a:spcAft>
                          <a:spcPts val="0"/>
                        </a:spcAft>
                        <a:buClr>
                          <a:schemeClr val="accent1"/>
                        </a:buClr>
                        <a:buSzPct val="85000"/>
                        <a:buFont typeface="Times New Roman" pitchFamily="18" charset="0"/>
                        <a:buNone/>
                        <a:tabLst/>
                      </a:pP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バミューダトライアングルでは、</a:t>
                      </a:r>
                      <a:r>
                        <a:rPr lang="ja-JP" altLang="en-US"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異常</a:t>
                      </a: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なほど多くの船</a:t>
                      </a:r>
                      <a:r>
                        <a:rPr lang="ja-JP" altLang="en-US"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や</a:t>
                      </a: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飛行機が謎の失踪を遂げ</a:t>
                      </a:r>
                      <a:r>
                        <a:rPr lang="ja-JP" altLang="en-US" sz="1600" b="0" i="0" u="none" strike="noStrike" cap="none" normalizeH="0" noProof="0" dirty="0" err="1">
                          <a:ln>
                            <a:noFill/>
                          </a:ln>
                          <a:solidFill>
                            <a:schemeClr val="tx1"/>
                          </a:solidFill>
                          <a:effectLst/>
                          <a:latin typeface="ＭＳ Ｐゴシック" panose="020B0600070205080204" pitchFamily="50" charset="-128"/>
                          <a:ea typeface="ＭＳ Ｐゴシック" panose="020B0600070205080204" pitchFamily="50" charset="-128"/>
                        </a:rPr>
                        <a:t>てい</a:t>
                      </a: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る</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195580" indent="0" algn="ctr" rtl="0">
                        <a:lnSpc>
                          <a:spcPct val="100000"/>
                        </a:lnSpc>
                        <a:spcBef>
                          <a:spcPts val="0"/>
                        </a:spcBef>
                        <a:spcAft>
                          <a:spcPts val="0"/>
                        </a:spcAft>
                        <a:buClr>
                          <a:srgbClr val="006699"/>
                        </a:buClr>
                        <a:buNone/>
                        <a:tabLst>
                          <a:tab pos="334645" algn="l"/>
                        </a:tabLst>
                      </a:pPr>
                      <a:r>
                        <a:rPr lang="x-none" sz="1600" dirty="0">
                          <a:solidFill>
                            <a:schemeClr val="tx1"/>
                          </a:solidFill>
                          <a:latin typeface="ＭＳ Ｐゴシック" panose="020B0600070205080204" pitchFamily="50" charset="-128"/>
                          <a:ea typeface="ＭＳ Ｐゴシック" panose="020B0600070205080204" pitchFamily="50" charset="-128"/>
                          <a:cs typeface="Verdana"/>
                        </a:rPr>
                        <a:t>98.2%</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lang="x-none" sz="1600" b="0" i="0" u="none" strike="noStrike" cap="none" normalizeH="0" dirty="0">
                          <a:ln>
                            <a:noFill/>
                          </a:ln>
                          <a:solidFill>
                            <a:schemeClr val="tx1"/>
                          </a:solidFill>
                          <a:effectLst/>
                          <a:latin typeface="ＭＳ Ｐゴシック" panose="020B0600070205080204" pitchFamily="50" charset="-128"/>
                          <a:ea typeface="ＭＳ Ｐゴシック" panose="020B0600070205080204" pitchFamily="50" charset="-128"/>
                        </a:rPr>
                        <a:t>44.6%</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612000">
                <a:tc>
                  <a:txBody>
                    <a:bodyPr/>
                    <a:lstStyle/>
                    <a:p>
                      <a:pPr marL="0" marR="0" lvl="0" indent="0" algn="l" defTabSz="914400" rtl="0" eaLnBrk="1" fontAlgn="base" latinLnBrk="0" hangingPunct="1">
                        <a:lnSpc>
                          <a:spcPct val="120000"/>
                        </a:lnSpc>
                        <a:spcBef>
                          <a:spcPts val="0"/>
                        </a:spcBef>
                        <a:spcAft>
                          <a:spcPts val="0"/>
                        </a:spcAft>
                        <a:buClr>
                          <a:schemeClr val="accent1"/>
                        </a:buClr>
                        <a:buSzPct val="85000"/>
                        <a:buFont typeface="Times New Roman" pitchFamily="18" charset="0"/>
                        <a:buNone/>
                        <a:tabLst/>
                      </a:pP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1969年の月面着陸はNASAの自作自演であった</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rtl="0">
                        <a:lnSpc>
                          <a:spcPct val="100000"/>
                        </a:lnSpc>
                        <a:spcBef>
                          <a:spcPts val="0"/>
                        </a:spcBef>
                        <a:spcAft>
                          <a:spcPts val="0"/>
                        </a:spcAft>
                        <a:buClr>
                          <a:srgbClr val="006699"/>
                        </a:buClr>
                        <a:buNone/>
                        <a:tabLst>
                          <a:tab pos="334645" algn="l"/>
                        </a:tabLst>
                      </a:pPr>
                      <a:r>
                        <a:rPr lang="x-none" sz="1600" dirty="0">
                          <a:solidFill>
                            <a:schemeClr val="tx1"/>
                          </a:solidFill>
                          <a:latin typeface="ＭＳ Ｐゴシック" panose="020B0600070205080204" pitchFamily="50" charset="-128"/>
                          <a:ea typeface="ＭＳ Ｐゴシック" panose="020B0600070205080204" pitchFamily="50" charset="-128"/>
                          <a:cs typeface="Verdana"/>
                        </a:rPr>
                        <a:t>92.7%</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lang="x-none" sz="1600" b="0" i="0" u="none" strike="noStrike" cap="none" normalizeH="0" dirty="0">
                          <a:ln>
                            <a:noFill/>
                          </a:ln>
                          <a:solidFill>
                            <a:schemeClr val="tx1"/>
                          </a:solidFill>
                          <a:effectLst/>
                          <a:latin typeface="ＭＳ Ｐゴシック" panose="020B0600070205080204" pitchFamily="50" charset="-128"/>
                          <a:ea typeface="ＭＳ Ｐゴシック" panose="020B0600070205080204" pitchFamily="50" charset="-128"/>
                        </a:rPr>
                        <a:t>26.7%</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360000">
                <a:tc>
                  <a:txBody>
                    <a:bodyPr/>
                    <a:lstStyle/>
                    <a:p>
                      <a:pPr marL="0" marR="0" lvl="0" indent="0" algn="l" defTabSz="914400" rtl="0" eaLnBrk="1" fontAlgn="base" latinLnBrk="0" hangingPunct="1">
                        <a:lnSpc>
                          <a:spcPct val="120000"/>
                        </a:lnSpc>
                        <a:spcBef>
                          <a:spcPts val="0"/>
                        </a:spcBef>
                        <a:spcAft>
                          <a:spcPts val="0"/>
                        </a:spcAft>
                        <a:buClr>
                          <a:schemeClr val="accent1"/>
                        </a:buClr>
                        <a:buSzPct val="85000"/>
                        <a:buFont typeface="Times New Roman" pitchFamily="18" charset="0"/>
                        <a:buNone/>
                        <a:tabLst/>
                      </a:pP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ダイアナは殺された</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rtl="0">
                        <a:lnSpc>
                          <a:spcPct val="100000"/>
                        </a:lnSpc>
                        <a:spcBef>
                          <a:spcPts val="0"/>
                        </a:spcBef>
                        <a:spcAft>
                          <a:spcPts val="0"/>
                        </a:spcAft>
                        <a:buClr>
                          <a:srgbClr val="006699"/>
                        </a:buClr>
                        <a:buNone/>
                        <a:tabLst>
                          <a:tab pos="334645" algn="l"/>
                        </a:tabLst>
                      </a:pPr>
                      <a:r>
                        <a:rPr lang="x-none" sz="1600" dirty="0">
                          <a:solidFill>
                            <a:schemeClr val="tx1"/>
                          </a:solidFill>
                          <a:latin typeface="ＭＳ Ｐゴシック" panose="020B0600070205080204" pitchFamily="50" charset="-128"/>
                          <a:ea typeface="ＭＳ Ｐゴシック" panose="020B0600070205080204" pitchFamily="50" charset="-128"/>
                          <a:cs typeface="Verdana"/>
                        </a:rPr>
                        <a:t>93.3%</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lang="x-none" sz="1600" b="0" i="0" u="none" strike="noStrike" cap="none" normalizeH="0" dirty="0">
                          <a:ln>
                            <a:noFill/>
                          </a:ln>
                          <a:solidFill>
                            <a:schemeClr val="tx1"/>
                          </a:solidFill>
                          <a:effectLst/>
                          <a:latin typeface="ＭＳ Ｐゴシック" panose="020B0600070205080204" pitchFamily="50" charset="-128"/>
                          <a:ea typeface="ＭＳ Ｐゴシック" panose="020B0600070205080204" pitchFamily="50" charset="-128"/>
                        </a:rPr>
                        <a:t>31.1%</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827003">
                <a:tc>
                  <a:txBody>
                    <a:bodyPr/>
                    <a:lstStyle/>
                    <a:p>
                      <a:pPr marL="0" marR="0" lvl="0" indent="0" algn="l" defTabSz="914400" rtl="0" eaLnBrk="1" fontAlgn="base" latinLnBrk="0" hangingPunct="1">
                        <a:lnSpc>
                          <a:spcPct val="120000"/>
                        </a:lnSpc>
                        <a:spcBef>
                          <a:spcPts val="0"/>
                        </a:spcBef>
                        <a:spcAft>
                          <a:spcPts val="0"/>
                        </a:spcAft>
                        <a:buClr>
                          <a:schemeClr val="accent1"/>
                        </a:buClr>
                        <a:buSzPct val="85000"/>
                        <a:buFont typeface="Times New Roman" pitchFamily="18" charset="0"/>
                        <a:buNone/>
                        <a:tabLst/>
                      </a:pP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1ドル札には、秘密結社が米国連邦準備制度に関与している証拠が隠されている。</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rtl="0">
                        <a:lnSpc>
                          <a:spcPct val="100000"/>
                        </a:lnSpc>
                        <a:spcBef>
                          <a:spcPts val="0"/>
                        </a:spcBef>
                        <a:spcAft>
                          <a:spcPts val="0"/>
                        </a:spcAft>
                        <a:buClr>
                          <a:srgbClr val="006699"/>
                        </a:buClr>
                        <a:buNone/>
                        <a:tabLst>
                          <a:tab pos="334645" algn="l"/>
                        </a:tabLst>
                      </a:pPr>
                      <a:r>
                        <a:rPr lang="x-none" sz="1600" dirty="0">
                          <a:solidFill>
                            <a:schemeClr val="tx1"/>
                          </a:solidFill>
                          <a:latin typeface="ＭＳ Ｐゴシック" panose="020B0600070205080204" pitchFamily="50" charset="-128"/>
                          <a:ea typeface="ＭＳ Ｐゴシック" panose="020B0600070205080204" pitchFamily="50" charset="-128"/>
                          <a:cs typeface="Verdana"/>
                        </a:rPr>
                        <a:t>71.0%</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lang="x-none" sz="1600" b="0" i="0" u="none" strike="noStrike" cap="none" normalizeH="0" dirty="0">
                          <a:ln>
                            <a:noFill/>
                          </a:ln>
                          <a:solidFill>
                            <a:schemeClr val="tx1"/>
                          </a:solidFill>
                          <a:effectLst/>
                          <a:latin typeface="ＭＳ Ｐゴシック" panose="020B0600070205080204" pitchFamily="50" charset="-128"/>
                          <a:ea typeface="ＭＳ Ｐゴシック" panose="020B0600070205080204" pitchFamily="50" charset="-128"/>
                        </a:rPr>
                        <a:t>21.3%</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bl>
          </a:graphicData>
        </a:graphic>
      </p:graphicFrame>
      <p:sp>
        <p:nvSpPr>
          <p:cNvPr id="7" name="Rechteck 6"/>
          <p:cNvSpPr/>
          <p:nvPr/>
        </p:nvSpPr>
        <p:spPr>
          <a:xfrm>
            <a:off x="24588" y="5313423"/>
            <a:ext cx="9132112" cy="584775"/>
          </a:xfrm>
          <a:prstGeom prst="rect">
            <a:avLst/>
          </a:prstGeom>
        </p:spPr>
        <p:txBody>
          <a:bodyPr wrap="square" rtlCol="0">
            <a:spAutoFit/>
          </a:bodyPr>
          <a:lstStyle/>
          <a:p>
            <a:pPr marL="90000" indent="0" rtl="0">
              <a:spcBef>
                <a:spcPts val="432"/>
              </a:spcBef>
            </a:pPr>
            <a:r>
              <a:rPr lang="x-none" sz="1600" dirty="0">
                <a:latin typeface="MS PGothic" panose="020B0600070205080204" pitchFamily="34" charset="-128"/>
                <a:ea typeface="MS PGothic" panose="020B0600070205080204" pitchFamily="34" charset="-128"/>
              </a:rPr>
              <a:t>Sebastian </a:t>
            </a:r>
            <a:r>
              <a:rPr lang="x-none" sz="1600" dirty="0" smtClean="0">
                <a:latin typeface="MS PGothic" panose="020B0600070205080204" pitchFamily="34" charset="-128"/>
                <a:ea typeface="MS PGothic" panose="020B0600070205080204" pitchFamily="34" charset="-128"/>
              </a:rPr>
              <a:t>Bartoschek</a:t>
            </a:r>
            <a:r>
              <a:rPr lang="de-DE" sz="1600" dirty="0" smtClean="0">
                <a:latin typeface="MS PGothic" panose="020B0600070205080204" pitchFamily="34" charset="-128"/>
                <a:ea typeface="MS PGothic" panose="020B0600070205080204" pitchFamily="34" charset="-128"/>
              </a:rPr>
              <a:t> </a:t>
            </a:r>
            <a:r>
              <a:rPr lang="x-none" sz="1600" dirty="0" smtClean="0">
                <a:latin typeface="MS PGothic" panose="020B0600070205080204" pitchFamily="34" charset="-128"/>
                <a:ea typeface="MS PGothic" panose="020B0600070205080204" pitchFamily="34" charset="-128"/>
              </a:rPr>
              <a:t>によるこのオンライン調査では</a:t>
            </a:r>
            <a:r>
              <a:rPr lang="x-none" sz="1600" dirty="0">
                <a:latin typeface="MS PGothic" panose="020B0600070205080204" pitchFamily="34" charset="-128"/>
                <a:ea typeface="MS PGothic" panose="020B0600070205080204" pitchFamily="34" charset="-128"/>
              </a:rPr>
              <a:t>、公式に否定された陰謀説のみを取り上げている。既存の知識では、これらの陰謀説を裏付ける十分な証拠はない。</a:t>
            </a:r>
            <a:endParaRPr lang="de-DE" sz="1600" dirty="0">
              <a:latin typeface="MS PGothic" panose="020B0600070205080204" pitchFamily="34" charset="-128"/>
              <a:ea typeface="MS PGothic" panose="020B0600070205080204" pitchFamily="34" charset="-128"/>
            </a:endParaRPr>
          </a:p>
        </p:txBody>
      </p:sp>
      <p:sp>
        <p:nvSpPr>
          <p:cNvPr id="11"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49</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x-none" sz="2000" dirty="0">
                <a:solidFill>
                  <a:schemeClr val="accent1"/>
                </a:solidFill>
                <a:latin typeface="MS PGothic" panose="020B0600070205080204" pitchFamily="34" charset="-128"/>
                <a:ea typeface="MS PGothic" panose="020B0600070205080204" pitchFamily="34" charset="-128"/>
              </a:rPr>
              <a:t>陰謀説はどのくらい知られているのでしょう？</a:t>
            </a:r>
            <a:endParaRPr lang="en-US" sz="2000" dirty="0">
              <a:solidFill>
                <a:schemeClr val="accent1"/>
              </a:solidFill>
              <a:latin typeface="MS PGothic" panose="020B0600070205080204" pitchFamily="34" charset="-128"/>
              <a:ea typeface="MS PGothic" panose="020B0600070205080204" pitchFamily="34" charset="-128"/>
            </a:endParaRPr>
          </a:p>
          <a:p>
            <a:r>
              <a:rPr lang="x-none" sz="2000" dirty="0">
                <a:solidFill>
                  <a:schemeClr val="accent1"/>
                </a:solidFill>
                <a:latin typeface="MS PGothic" panose="020B0600070205080204" pitchFamily="34" charset="-128"/>
                <a:ea typeface="MS PGothic" panose="020B0600070205080204" pitchFamily="34" charset="-128"/>
              </a:rPr>
              <a:t>一般市民のうちどれくらいの人々がそれを信じているのでしょう？</a:t>
            </a:r>
            <a:endParaRPr lang="en-GB" altLang="de-DE" sz="2000" dirty="0">
              <a:solidFill>
                <a:schemeClr val="accent1"/>
              </a:solidFill>
              <a:latin typeface="MS PGothic" panose="020B0600070205080204" pitchFamily="34" charset="-128"/>
              <a:ea typeface="MS PGothic" panose="020B0600070205080204" pitchFamily="34" charset="-128"/>
            </a:endParaRPr>
          </a:p>
        </p:txBody>
      </p:sp>
    </p:spTree>
    <p:extLst>
      <p:ext uri="{BB962C8B-B14F-4D97-AF65-F5344CB8AC3E}">
        <p14:creationId xmlns:p14="http://schemas.microsoft.com/office/powerpoint/2010/main" val="344658233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3"/>
          <a:srcRect/>
          <a:stretch>
            <a:fillRect/>
          </a:stretch>
        </p:blipFill>
        <p:spPr bwMode="auto">
          <a:xfrm>
            <a:off x="5575300" y="1628200"/>
            <a:ext cx="3149600" cy="2120900"/>
          </a:xfrm>
          <a:prstGeom prst="rect">
            <a:avLst/>
          </a:prstGeom>
          <a:noFill/>
        </p:spPr>
      </p:pic>
      <p:sp>
        <p:nvSpPr>
          <p:cNvPr id="11" name="TextBox 1"/>
          <p:cNvSpPr txBox="1"/>
          <p:nvPr/>
        </p:nvSpPr>
        <p:spPr>
          <a:xfrm>
            <a:off x="419100" y="4839145"/>
            <a:ext cx="8305800" cy="1037272"/>
          </a:xfrm>
          <a:prstGeom prst="rect">
            <a:avLst/>
          </a:prstGeom>
          <a:noFill/>
        </p:spPr>
        <p:txBody>
          <a:bodyPr wrap="square" lIns="0" tIns="0" rIns="0" rtlCol="0">
            <a:spAutoFit/>
          </a:bodyPr>
          <a:lstStyle/>
          <a:p>
            <a:pPr algn="ctr">
              <a:lnSpc>
                <a:spcPts val="2700"/>
              </a:lnSpc>
              <a:tabLst>
                <a:tab pos="317500" algn="l"/>
                <a:tab pos="1333500" algn="l"/>
                <a:tab pos="2336800" algn="l"/>
                <a:tab pos="2755900" algn="l"/>
              </a:tabLst>
            </a:pPr>
            <a:r>
              <a:rPr lang="ja-JP" altLang="en-US" dirty="0" smtClean="0">
                <a:latin typeface="ＭＳ Ｐゴシック" panose="020B0600070205080204" pitchFamily="50" charset="-128"/>
                <a:ea typeface="ＭＳ Ｐゴシック" panose="020B0600070205080204" pitchFamily="50" charset="-128"/>
              </a:rPr>
              <a:t>い</a:t>
            </a:r>
            <a:r>
              <a:rPr lang="ja-JP" altLang="en-US" dirty="0">
                <a:latin typeface="ＭＳ Ｐゴシック" panose="020B0600070205080204" pitchFamily="50" charset="-128"/>
                <a:ea typeface="ＭＳ Ｐゴシック" panose="020B0600070205080204" pitchFamily="50" charset="-128"/>
              </a:rPr>
              <a:t>じめだと結論するのに十分な証拠はあるでしょう</a:t>
            </a:r>
            <a:r>
              <a:rPr lang="ja-JP" altLang="en-US" dirty="0" smtClean="0">
                <a:latin typeface="ＭＳ Ｐゴシック" panose="020B0600070205080204" pitchFamily="50" charset="-128"/>
                <a:ea typeface="ＭＳ Ｐゴシック" panose="020B0600070205080204" pitchFamily="50" charset="-128"/>
              </a:rPr>
              <a:t>か？</a:t>
            </a:r>
            <a:endParaRPr lang="de-DE" altLang="ja-JP" dirty="0" smtClean="0">
              <a:latin typeface="ＭＳ Ｐゴシック" panose="020B0600070205080204" pitchFamily="50" charset="-128"/>
              <a:ea typeface="ＭＳ Ｐゴシック" panose="020B0600070205080204" pitchFamily="50" charset="-128"/>
            </a:endParaRPr>
          </a:p>
          <a:p>
            <a:pPr algn="ctr">
              <a:lnSpc>
                <a:spcPts val="2700"/>
              </a:lnSpc>
              <a:tabLst>
                <a:tab pos="317500" algn="l"/>
                <a:tab pos="1333500" algn="l"/>
                <a:tab pos="2336800" algn="l"/>
                <a:tab pos="2755900" algn="l"/>
              </a:tabLst>
            </a:pPr>
            <a:endParaRPr lang="en-US" altLang="ja-JP" dirty="0" smtClean="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gn="ctr">
              <a:lnSpc>
                <a:spcPts val="2700"/>
              </a:lnSpc>
              <a:tabLst>
                <a:tab pos="317500" algn="l"/>
                <a:tab pos="1333500" algn="l"/>
                <a:tab pos="2336800" algn="l"/>
                <a:tab pos="2755900" algn="l"/>
              </a:tabLst>
            </a:pPr>
            <a:r>
              <a:rPr lang="ja-JP" altLang="en-US" dirty="0" smtClean="0">
                <a:latin typeface="ＭＳ Ｐゴシック" panose="020B0600070205080204" pitchFamily="50" charset="-128"/>
                <a:ea typeface="ＭＳ Ｐゴシック" panose="020B0600070205080204" pitchFamily="50" charset="-128"/>
              </a:rPr>
              <a:t>マリーナの上司や同僚の行動について、別の説明が考えられるでしょうか？</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50</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3" name="正方形/長方形 12"/>
          <p:cNvSpPr/>
          <p:nvPr/>
        </p:nvSpPr>
        <p:spPr>
          <a:xfrm>
            <a:off x="419100" y="1601157"/>
            <a:ext cx="4866640" cy="2246769"/>
          </a:xfrm>
          <a:prstGeom prst="rect">
            <a:avLst/>
          </a:prstGeom>
        </p:spPr>
        <p:txBody>
          <a:bodyPr wrap="square">
            <a:spAutoFit/>
          </a:bodyPr>
          <a:lstStyle/>
          <a:p>
            <a:pPr>
              <a:lnSpc>
                <a:spcPts val="2400"/>
              </a:lnSpc>
              <a:tabLst>
                <a:tab pos="317500" algn="l"/>
                <a:tab pos="1333500" algn="l"/>
                <a:tab pos="2336800" algn="l"/>
                <a:tab pos="2755900" algn="l"/>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例：</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ある朝、マリーナが出勤すると、上司は彼女に挨拶しませんでした。先週は、ある同僚が彼女に冷たい態度をとりました。こうした出来事のせいでマリーナは同僚たちを警戒しています（例えば、昼食を一緒に食べないようにしています）。彼女は、表立ってではないですが、会社からいじめられていると確信するようになっていきました。</a:t>
            </a:r>
            <a:endParaRPr lang="en-US" altLang="zh-CN" dirty="0">
              <a:latin typeface="MS PGothic" panose="020B0600070205080204" pitchFamily="34" charset="-128"/>
              <a:ea typeface="MS PGothic" panose="020B0600070205080204" pitchFamily="34" charset="-128"/>
            </a:endParaRPr>
          </a:p>
        </p:txBody>
      </p:sp>
      <p:sp>
        <p:nvSpPr>
          <p:cNvPr id="16"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ts val="2400"/>
              </a:lnSpc>
              <a:tabLst>
                <a:tab pos="317500" algn="l"/>
                <a:tab pos="1333500" algn="l"/>
                <a:tab pos="2336800" algn="l"/>
                <a:tab pos="27559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いじめ／陰謀？</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4" name="TextBox 1"/>
          <p:cNvSpPr txBox="1"/>
          <p:nvPr/>
        </p:nvSpPr>
        <p:spPr>
          <a:xfrm>
            <a:off x="76200" y="6711387"/>
            <a:ext cx="2971800" cy="161583"/>
          </a:xfrm>
          <a:prstGeom prst="rect">
            <a:avLst/>
          </a:prstGeom>
          <a:noFill/>
        </p:spPr>
        <p:txBody>
          <a:bodyPr wrap="square" lIns="0" tIns="0" rIns="0" rtlCol="0">
            <a:spAutoFit/>
          </a:bodyPr>
          <a:lstStyle/>
          <a:p>
            <a:pPr>
              <a:lnSpc>
                <a:spcPts val="900"/>
              </a:lnSpc>
              <a:tabLst/>
            </a:pP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(“paranoid”</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by</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err="1">
                <a:solidFill>
                  <a:srgbClr val="000000"/>
                </a:solidFill>
                <a:latin typeface="Verdana" panose="020B0604030504040204" pitchFamily="34" charset="0"/>
                <a:ea typeface="Verdana" panose="020B0604030504040204" pitchFamily="34" charset="0"/>
                <a:cs typeface="Verdana" panose="020B0604030504040204" pitchFamily="34" charset="0"/>
              </a:rPr>
              <a:t>ulisseya</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a:t>
            </a:r>
            <a:endPar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1" name="Picture 3"/>
          <p:cNvPicPr>
            <a:picLocks noChangeAspect="1" noChangeArrowheads="1"/>
          </p:cNvPicPr>
          <p:nvPr/>
        </p:nvPicPr>
        <p:blipFill>
          <a:blip r:embed="rId2"/>
          <a:srcRect/>
          <a:stretch>
            <a:fillRect/>
          </a:stretch>
        </p:blipFill>
        <p:spPr bwMode="auto">
          <a:xfrm>
            <a:off x="2679700" y="1397000"/>
            <a:ext cx="3987800" cy="2667000"/>
          </a:xfrm>
          <a:prstGeom prst="rect">
            <a:avLst/>
          </a:prstGeom>
          <a:noFill/>
        </p:spPr>
      </p:pic>
      <p:sp>
        <p:nvSpPr>
          <p:cNvPr id="2" name="TextBox 1"/>
          <p:cNvSpPr txBox="1"/>
          <p:nvPr/>
        </p:nvSpPr>
        <p:spPr>
          <a:xfrm>
            <a:off x="1350766" y="4419600"/>
            <a:ext cx="6442469" cy="866904"/>
          </a:xfrm>
          <a:prstGeom prst="rect">
            <a:avLst/>
          </a:prstGeom>
          <a:noFill/>
        </p:spPr>
        <p:txBody>
          <a:bodyPr wrap="none" lIns="0" tIns="0" rIns="0" rtlCol="0">
            <a:spAutoFit/>
          </a:bodyPr>
          <a:lstStyle/>
          <a:p>
            <a:pPr algn="ctr">
              <a:lnSpc>
                <a:spcPts val="2100"/>
              </a:lnSpc>
              <a:tabLst>
                <a:tab pos="1092200" algn="l"/>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マリーナの考えに対して賛成意見と反対意見を考えてみましょう！</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gn="ctr">
              <a:lnSpc>
                <a:spcPts val="1000"/>
              </a:lnSpc>
            </a:pPr>
            <a:endParaRPr lang="en-US" altLang="zh-CN" dirty="0">
              <a:latin typeface="ＭＳ Ｐゴシック" panose="020B0600070205080204" pitchFamily="50" charset="-128"/>
              <a:ea typeface="ＭＳ Ｐゴシック" panose="020B0600070205080204" pitchFamily="50" charset="-128"/>
            </a:endParaRPr>
          </a:p>
          <a:p>
            <a:pPr algn="ctr">
              <a:lnSpc>
                <a:spcPts val="1000"/>
              </a:lnSpc>
            </a:pPr>
            <a:endParaRPr lang="en-US" altLang="zh-CN" dirty="0">
              <a:latin typeface="ＭＳ Ｐゴシック" panose="020B0600070205080204" pitchFamily="50" charset="-128"/>
              <a:ea typeface="ＭＳ Ｐゴシック" panose="020B0600070205080204" pitchFamily="50" charset="-128"/>
            </a:endParaRPr>
          </a:p>
          <a:p>
            <a:pPr algn="ctr">
              <a:lnSpc>
                <a:spcPts val="2300"/>
              </a:lnSpc>
              <a:tabLst>
                <a:tab pos="1092200" algn="l"/>
              </a:tabLst>
            </a:pPr>
            <a:r>
              <a:rPr lang="ja-JP" altLang="en-US" dirty="0">
                <a:latin typeface="ＭＳ Ｐゴシック" panose="020B0600070205080204" pitchFamily="50" charset="-128"/>
                <a:ea typeface="ＭＳ Ｐゴシック" panose="020B0600070205080204" pitchFamily="50" charset="-128"/>
              </a:rPr>
              <a:t>もし</a:t>
            </a:r>
            <a:r>
              <a:rPr lang="en-US" altLang="ja-JP"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だったら（結果は）</a:t>
            </a:r>
            <a:r>
              <a:rPr lang="en-US" altLang="ja-JP"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3" name="TextBox 1"/>
          <p:cNvSpPr txBox="1"/>
          <p:nvPr/>
        </p:nvSpPr>
        <p:spPr>
          <a:xfrm>
            <a:off x="88265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12</a:t>
            </a:r>
          </a:p>
        </p:txBody>
      </p:sp>
      <p:sp>
        <p:nvSpPr>
          <p:cNvPr id="22"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51</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21" name="グループ化 20"/>
          <p:cNvGrpSpPr/>
          <p:nvPr/>
        </p:nvGrpSpPr>
        <p:grpSpPr>
          <a:xfrm>
            <a:off x="88900" y="6096000"/>
            <a:ext cx="2425700" cy="487426"/>
            <a:chOff x="88900" y="5208524"/>
            <a:chExt cx="2425700" cy="487426"/>
          </a:xfrm>
        </p:grpSpPr>
        <p:sp>
          <p:nvSpPr>
            <p:cNvPr id="23" name="Freeform 3"/>
            <p:cNvSpPr/>
            <p:nvPr/>
          </p:nvSpPr>
          <p:spPr>
            <a:xfrm>
              <a:off x="88900" y="5208524"/>
              <a:ext cx="24257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pPr>
              <a:r>
                <a:rPr lang="ja-JP" altLang="en-US" sz="1200" i="1" dirty="0">
                  <a:solidFill>
                    <a:prstClr val="black"/>
                  </a:solidFill>
                  <a:latin typeface="MS PGothic" panose="020B0600070205080204" pitchFamily="34" charset="-128"/>
                  <a:ea typeface="MS PGothic" panose="020B0600070205080204" pitchFamily="34" charset="-128"/>
                  <a:sym typeface="Wingdings" pitchFamily="2" charset="2"/>
                </a:rPr>
                <a:t>　　　　</a:t>
              </a:r>
              <a:r>
                <a:rPr lang="de-DE" altLang="de-DE" sz="1200" i="1" dirty="0">
                  <a:solidFill>
                    <a:prstClr val="black"/>
                  </a:solidFill>
                  <a:latin typeface="MS PGothic" panose="020B0600070205080204" pitchFamily="34" charset="-128"/>
                  <a:ea typeface="MS PGothic" panose="020B0600070205080204" pitchFamily="34" charset="-128"/>
                  <a:sym typeface="Wingdings" pitchFamily="2" charset="2"/>
                </a:rPr>
                <a:t></a:t>
              </a:r>
              <a:r>
                <a:rPr lang="ja-JP" altLang="en-US" sz="1200" i="1" dirty="0">
                  <a:solidFill>
                    <a:prstClr val="black"/>
                  </a:solidFill>
                  <a:latin typeface="MS PGothic" panose="020B0600070205080204" pitchFamily="34" charset="-128"/>
                  <a:ea typeface="MS PGothic" panose="020B0600070205080204" pitchFamily="34" charset="-128"/>
                  <a:sym typeface="Wingdings" pitchFamily="2" charset="2"/>
                </a:rPr>
                <a:t>　</a:t>
              </a:r>
              <a:r>
                <a:rPr lang="ja-JP" altLang="en-US" sz="1200" i="1" dirty="0">
                  <a:solidFill>
                    <a:srgbClr val="000000"/>
                  </a:solidFill>
                  <a:latin typeface="MS PGothic" panose="020B0600070205080204" pitchFamily="34" charset="-128"/>
                  <a:ea typeface="MS PGothic" panose="020B0600070205080204" pitchFamily="34" charset="-128"/>
                  <a:cs typeface="Times New Roman" pitchFamily="18" charset="0"/>
                </a:rPr>
                <a:t>ワークシート</a:t>
              </a:r>
              <a:r>
                <a:rPr lang="ja-JP" altLang="en-US" sz="1200" i="1" dirty="0">
                  <a:solidFill>
                    <a:prstClr val="black"/>
                  </a:solidFill>
                  <a:latin typeface="MS PGothic" panose="020B0600070205080204" pitchFamily="34" charset="-128"/>
                  <a:ea typeface="MS PGothic" panose="020B0600070205080204" pitchFamily="34" charset="-128"/>
                  <a:cs typeface="Times New Roman" pitchFamily="18" charset="0"/>
                </a:rPr>
                <a:t>　</a:t>
              </a:r>
              <a:r>
                <a:rPr lang="en-US" altLang="ja-JP" sz="1200" i="1" dirty="0">
                  <a:solidFill>
                    <a:srgbClr val="000000"/>
                  </a:solidFill>
                  <a:latin typeface="MS PGothic" panose="020B0600070205080204" pitchFamily="34" charset="-128"/>
                  <a:ea typeface="MS PGothic" panose="020B0600070205080204" pitchFamily="34" charset="-128"/>
                  <a:cs typeface="Times New Roman" pitchFamily="18" charset="0"/>
                </a:rPr>
                <a:t>5.2a, 5.2b </a:t>
              </a:r>
              <a:endParaRPr lang="en-US" altLang="zh-CN" sz="1200" i="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pic>
          <p:nvPicPr>
            <p:cNvPr id="24" name="Picture 3"/>
            <p:cNvPicPr>
              <a:picLocks noChangeAspect="1" noChangeArrowheads="1"/>
            </p:cNvPicPr>
            <p:nvPr/>
          </p:nvPicPr>
          <p:blipFill>
            <a:blip r:embed="rId3"/>
            <a:srcRect/>
            <a:stretch>
              <a:fillRect/>
            </a:stretch>
          </p:blipFill>
          <p:spPr bwMode="auto">
            <a:xfrm>
              <a:off x="142743" y="5261737"/>
              <a:ext cx="355600" cy="381000"/>
            </a:xfrm>
            <a:prstGeom prst="rect">
              <a:avLst/>
            </a:prstGeom>
            <a:noFill/>
          </p:spPr>
        </p:pic>
      </p:grpSp>
      <p:sp>
        <p:nvSpPr>
          <p:cNvPr id="1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マリーナの考えに賛成？反対？</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7" name="TextBox 1"/>
          <p:cNvSpPr txBox="1"/>
          <p:nvPr/>
        </p:nvSpPr>
        <p:spPr>
          <a:xfrm>
            <a:off x="76200" y="6711387"/>
            <a:ext cx="2971800" cy="161583"/>
          </a:xfrm>
          <a:prstGeom prst="rect">
            <a:avLst/>
          </a:prstGeom>
          <a:noFill/>
        </p:spPr>
        <p:txBody>
          <a:bodyPr wrap="square" lIns="0" tIns="0" rIns="0" rtlCol="0">
            <a:spAutoFit/>
          </a:bodyPr>
          <a:lstStyle/>
          <a:p>
            <a:pPr>
              <a:lnSpc>
                <a:spcPts val="900"/>
              </a:lnSpc>
              <a:tabLst/>
            </a:pP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(“paranoid”</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by</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err="1">
                <a:solidFill>
                  <a:srgbClr val="000000"/>
                </a:solidFill>
                <a:latin typeface="Verdana" panose="020B0604030504040204" pitchFamily="34" charset="0"/>
                <a:ea typeface="Verdana" panose="020B0604030504040204" pitchFamily="34" charset="0"/>
                <a:cs typeface="Verdana" panose="020B0604030504040204" pitchFamily="34" charset="0"/>
              </a:rPr>
              <a:t>ulisseya</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a:t>
            </a:r>
            <a:endPar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6210" y="1766697"/>
            <a:ext cx="3060700" cy="571245"/>
          </a:xfrm>
          <a:custGeom>
            <a:avLst/>
            <a:gdLst>
              <a:gd name="connsiteX0" fmla="*/ 6350 w 3060700"/>
              <a:gd name="connsiteY0" fmla="*/ 6350 h 571245"/>
              <a:gd name="connsiteX1" fmla="*/ 3054350 w 3060700"/>
              <a:gd name="connsiteY1" fmla="*/ 564895 h 571245"/>
            </a:gdLst>
            <a:ahLst/>
            <a:cxnLst>
              <a:cxn ang="0">
                <a:pos x="connsiteX0" y="connsiteY0"/>
              </a:cxn>
              <a:cxn ang="1">
                <a:pos x="connsiteX1" y="connsiteY1"/>
              </a:cxn>
            </a:cxnLst>
            <a:rect l="l" t="t" r="r" b="b"/>
            <a:pathLst>
              <a:path w="3060700" h="571245">
                <a:moveTo>
                  <a:pt x="6350" y="6350"/>
                </a:moveTo>
                <a:lnTo>
                  <a:pt x="3054350" y="564895"/>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ＭＳ Ｐゴシック" panose="020B0600070205080204" pitchFamily="50" charset="-128"/>
              <a:ea typeface="ＭＳ Ｐゴシック" panose="020B0600070205080204" pitchFamily="50" charset="-128"/>
            </a:endParaRPr>
          </a:p>
        </p:txBody>
      </p:sp>
      <p:sp>
        <p:nvSpPr>
          <p:cNvPr id="11" name="Freeform 3"/>
          <p:cNvSpPr/>
          <p:nvPr/>
        </p:nvSpPr>
        <p:spPr>
          <a:xfrm>
            <a:off x="3041789" y="1766697"/>
            <a:ext cx="25400" cy="571245"/>
          </a:xfrm>
          <a:custGeom>
            <a:avLst/>
            <a:gdLst>
              <a:gd name="connsiteX0" fmla="*/ 6350 w 25400"/>
              <a:gd name="connsiteY0" fmla="*/ 6350 h 571245"/>
              <a:gd name="connsiteX1" fmla="*/ 6350 w 25400"/>
              <a:gd name="connsiteY1" fmla="*/ 564895 h 571245"/>
            </a:gdLst>
            <a:ahLst/>
            <a:cxnLst>
              <a:cxn ang="0">
                <a:pos x="connsiteX0" y="connsiteY0"/>
              </a:cxn>
              <a:cxn ang="1">
                <a:pos x="connsiteX1" y="connsiteY1"/>
              </a:cxn>
            </a:cxnLst>
            <a:rect l="l" t="t" r="r" b="b"/>
            <a:pathLst>
              <a:path w="25400" h="571245">
                <a:moveTo>
                  <a:pt x="6350" y="6350"/>
                </a:moveTo>
                <a:lnTo>
                  <a:pt x="6350" y="564895"/>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ＭＳ Ｐゴシック" panose="020B0600070205080204" pitchFamily="50" charset="-128"/>
              <a:ea typeface="ＭＳ Ｐゴシック" panose="020B0600070205080204" pitchFamily="50" charset="-128"/>
            </a:endParaRPr>
          </a:p>
        </p:txBody>
      </p:sp>
      <p:sp>
        <p:nvSpPr>
          <p:cNvPr id="12" name="Freeform 3"/>
          <p:cNvSpPr/>
          <p:nvPr/>
        </p:nvSpPr>
        <p:spPr>
          <a:xfrm>
            <a:off x="6013451" y="1766697"/>
            <a:ext cx="25400" cy="571245"/>
          </a:xfrm>
          <a:custGeom>
            <a:avLst/>
            <a:gdLst>
              <a:gd name="connsiteX0" fmla="*/ 6350 w 25400"/>
              <a:gd name="connsiteY0" fmla="*/ 6350 h 571245"/>
              <a:gd name="connsiteX1" fmla="*/ 6350 w 25400"/>
              <a:gd name="connsiteY1" fmla="*/ 564895 h 571245"/>
            </a:gdLst>
            <a:ahLst/>
            <a:cxnLst>
              <a:cxn ang="0">
                <a:pos x="connsiteX0" y="connsiteY0"/>
              </a:cxn>
              <a:cxn ang="1">
                <a:pos x="connsiteX1" y="connsiteY1"/>
              </a:cxn>
            </a:cxnLst>
            <a:rect l="l" t="t" r="r" b="b"/>
            <a:pathLst>
              <a:path w="25400" h="571245">
                <a:moveTo>
                  <a:pt x="6350" y="6350"/>
                </a:moveTo>
                <a:lnTo>
                  <a:pt x="6350" y="564895"/>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ＭＳ Ｐゴシック" panose="020B0600070205080204" pitchFamily="50" charset="-128"/>
              <a:ea typeface="ＭＳ Ｐゴシック" panose="020B0600070205080204" pitchFamily="50" charset="-128"/>
            </a:endParaRPr>
          </a:p>
        </p:txBody>
      </p:sp>
      <p:sp>
        <p:nvSpPr>
          <p:cNvPr id="13" name="Freeform 3"/>
          <p:cNvSpPr/>
          <p:nvPr/>
        </p:nvSpPr>
        <p:spPr>
          <a:xfrm>
            <a:off x="-6210" y="2325242"/>
            <a:ext cx="3060700" cy="25400"/>
          </a:xfrm>
          <a:custGeom>
            <a:avLst/>
            <a:gdLst>
              <a:gd name="connsiteX0" fmla="*/ 6350 w 3060700"/>
              <a:gd name="connsiteY0" fmla="*/ 6350 h 25400"/>
              <a:gd name="connsiteX1" fmla="*/ 3054350 w 3060700"/>
              <a:gd name="connsiteY1" fmla="*/ 6350 h 25400"/>
            </a:gdLst>
            <a:ahLst/>
            <a:cxnLst>
              <a:cxn ang="0">
                <a:pos x="connsiteX0" y="connsiteY0"/>
              </a:cxn>
              <a:cxn ang="1">
                <a:pos x="connsiteX1" y="connsiteY1"/>
              </a:cxn>
            </a:cxnLst>
            <a:rect l="l" t="t" r="r" b="b"/>
            <a:pathLst>
              <a:path w="3060700" h="25400">
                <a:moveTo>
                  <a:pt x="6350" y="6350"/>
                </a:moveTo>
                <a:lnTo>
                  <a:pt x="30543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ＭＳ Ｐゴシック" panose="020B0600070205080204" pitchFamily="50" charset="-128"/>
              <a:ea typeface="ＭＳ Ｐゴシック" panose="020B0600070205080204" pitchFamily="50" charset="-128"/>
            </a:endParaRPr>
          </a:p>
        </p:txBody>
      </p:sp>
      <p:sp>
        <p:nvSpPr>
          <p:cNvPr id="14" name="Freeform 3"/>
          <p:cNvSpPr/>
          <p:nvPr/>
        </p:nvSpPr>
        <p:spPr>
          <a:xfrm>
            <a:off x="-6210" y="4160901"/>
            <a:ext cx="3060700" cy="25400"/>
          </a:xfrm>
          <a:custGeom>
            <a:avLst/>
            <a:gdLst>
              <a:gd name="connsiteX0" fmla="*/ 6350 w 3060700"/>
              <a:gd name="connsiteY0" fmla="*/ 6350 h 25400"/>
              <a:gd name="connsiteX1" fmla="*/ 3054350 w 3060700"/>
              <a:gd name="connsiteY1" fmla="*/ 6350 h 25400"/>
            </a:gdLst>
            <a:ahLst/>
            <a:cxnLst>
              <a:cxn ang="0">
                <a:pos x="connsiteX0" y="connsiteY0"/>
              </a:cxn>
              <a:cxn ang="1">
                <a:pos x="connsiteX1" y="connsiteY1"/>
              </a:cxn>
            </a:cxnLst>
            <a:rect l="l" t="t" r="r" b="b"/>
            <a:pathLst>
              <a:path w="3060700" h="25400">
                <a:moveTo>
                  <a:pt x="6350" y="6350"/>
                </a:moveTo>
                <a:lnTo>
                  <a:pt x="30543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ＭＳ Ｐゴシック" panose="020B0600070205080204" pitchFamily="50" charset="-128"/>
              <a:ea typeface="ＭＳ Ｐゴシック" panose="020B0600070205080204" pitchFamily="50" charset="-128"/>
            </a:endParaRPr>
          </a:p>
        </p:txBody>
      </p:sp>
      <p:sp>
        <p:nvSpPr>
          <p:cNvPr id="15" name="Freeform 3"/>
          <p:cNvSpPr/>
          <p:nvPr/>
        </p:nvSpPr>
        <p:spPr>
          <a:xfrm>
            <a:off x="-6210" y="1766697"/>
            <a:ext cx="25400" cy="571245"/>
          </a:xfrm>
          <a:custGeom>
            <a:avLst/>
            <a:gdLst>
              <a:gd name="connsiteX0" fmla="*/ 6350 w 25400"/>
              <a:gd name="connsiteY0" fmla="*/ 6350 h 571245"/>
              <a:gd name="connsiteX1" fmla="*/ 6350 w 25400"/>
              <a:gd name="connsiteY1" fmla="*/ 564895 h 571245"/>
            </a:gdLst>
            <a:ahLst/>
            <a:cxnLst>
              <a:cxn ang="0">
                <a:pos x="connsiteX0" y="connsiteY0"/>
              </a:cxn>
              <a:cxn ang="1">
                <a:pos x="connsiteX1" y="connsiteY1"/>
              </a:cxn>
            </a:cxnLst>
            <a:rect l="l" t="t" r="r" b="b"/>
            <a:pathLst>
              <a:path w="25400" h="571245">
                <a:moveTo>
                  <a:pt x="6350" y="6350"/>
                </a:moveTo>
                <a:lnTo>
                  <a:pt x="6350" y="564895"/>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ＭＳ Ｐゴシック" panose="020B0600070205080204" pitchFamily="50" charset="-128"/>
              <a:ea typeface="ＭＳ Ｐゴシック" panose="020B0600070205080204" pitchFamily="50" charset="-128"/>
            </a:endParaRPr>
          </a:p>
        </p:txBody>
      </p:sp>
      <p:sp>
        <p:nvSpPr>
          <p:cNvPr id="16" name="Freeform 3"/>
          <p:cNvSpPr/>
          <p:nvPr/>
        </p:nvSpPr>
        <p:spPr>
          <a:xfrm>
            <a:off x="-6210" y="1766697"/>
            <a:ext cx="3060700" cy="25400"/>
          </a:xfrm>
          <a:custGeom>
            <a:avLst/>
            <a:gdLst>
              <a:gd name="connsiteX0" fmla="*/ 6350 w 3060700"/>
              <a:gd name="connsiteY0" fmla="*/ 6350 h 25400"/>
              <a:gd name="connsiteX1" fmla="*/ 3054350 w 3060700"/>
              <a:gd name="connsiteY1" fmla="*/ 6350 h 25400"/>
            </a:gdLst>
            <a:ahLst/>
            <a:cxnLst>
              <a:cxn ang="0">
                <a:pos x="connsiteX0" y="connsiteY0"/>
              </a:cxn>
              <a:cxn ang="1">
                <a:pos x="connsiteX1" y="connsiteY1"/>
              </a:cxn>
            </a:cxnLst>
            <a:rect l="l" t="t" r="r" b="b"/>
            <a:pathLst>
              <a:path w="3060700" h="25400">
                <a:moveTo>
                  <a:pt x="6350" y="6350"/>
                </a:moveTo>
                <a:lnTo>
                  <a:pt x="30543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ＭＳ Ｐゴシック" panose="020B0600070205080204" pitchFamily="50" charset="-128"/>
              <a:ea typeface="ＭＳ Ｐゴシック" panose="020B0600070205080204" pitchFamily="50" charset="-128"/>
            </a:endParaRPr>
          </a:p>
        </p:txBody>
      </p:sp>
      <p:sp>
        <p:nvSpPr>
          <p:cNvPr id="17" name="Freeform 3"/>
          <p:cNvSpPr/>
          <p:nvPr/>
        </p:nvSpPr>
        <p:spPr>
          <a:xfrm>
            <a:off x="-6210" y="6573393"/>
            <a:ext cx="3060700" cy="25400"/>
          </a:xfrm>
          <a:custGeom>
            <a:avLst/>
            <a:gdLst>
              <a:gd name="connsiteX0" fmla="*/ 6350 w 3060700"/>
              <a:gd name="connsiteY0" fmla="*/ 6350 h 25400"/>
              <a:gd name="connsiteX1" fmla="*/ 3054350 w 3060700"/>
              <a:gd name="connsiteY1" fmla="*/ 6350 h 25400"/>
            </a:gdLst>
            <a:ahLst/>
            <a:cxnLst>
              <a:cxn ang="0">
                <a:pos x="connsiteX0" y="connsiteY0"/>
              </a:cxn>
              <a:cxn ang="1">
                <a:pos x="connsiteX1" y="connsiteY1"/>
              </a:cxn>
            </a:cxnLst>
            <a:rect l="l" t="t" r="r" b="b"/>
            <a:pathLst>
              <a:path w="3060700" h="25400">
                <a:moveTo>
                  <a:pt x="6350" y="6350"/>
                </a:moveTo>
                <a:lnTo>
                  <a:pt x="30543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ＭＳ Ｐゴシック" panose="020B0600070205080204" pitchFamily="50" charset="-128"/>
              <a:ea typeface="ＭＳ Ｐゴシック" panose="020B0600070205080204" pitchFamily="50" charset="-128"/>
            </a:endParaRPr>
          </a:p>
        </p:txBody>
      </p:sp>
      <p:sp>
        <p:nvSpPr>
          <p:cNvPr id="18" name="Freeform 3"/>
          <p:cNvSpPr/>
          <p:nvPr/>
        </p:nvSpPr>
        <p:spPr>
          <a:xfrm>
            <a:off x="3041789" y="1766697"/>
            <a:ext cx="3060700" cy="25400"/>
          </a:xfrm>
          <a:custGeom>
            <a:avLst/>
            <a:gdLst>
              <a:gd name="connsiteX0" fmla="*/ 6350 w 3060700"/>
              <a:gd name="connsiteY0" fmla="*/ 6350 h 25400"/>
              <a:gd name="connsiteX1" fmla="*/ 3054350 w 3060700"/>
              <a:gd name="connsiteY1" fmla="*/ 6350 h 25400"/>
            </a:gdLst>
            <a:ahLst/>
            <a:cxnLst>
              <a:cxn ang="0">
                <a:pos x="connsiteX0" y="connsiteY0"/>
              </a:cxn>
              <a:cxn ang="1">
                <a:pos x="connsiteX1" y="connsiteY1"/>
              </a:cxn>
            </a:cxnLst>
            <a:rect l="l" t="t" r="r" b="b"/>
            <a:pathLst>
              <a:path w="3060700" h="25400">
                <a:moveTo>
                  <a:pt x="6350" y="6350"/>
                </a:moveTo>
                <a:lnTo>
                  <a:pt x="30543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ＭＳ Ｐゴシック" panose="020B0600070205080204" pitchFamily="50" charset="-128"/>
              <a:ea typeface="ＭＳ Ｐゴシック" panose="020B0600070205080204" pitchFamily="50" charset="-128"/>
            </a:endParaRPr>
          </a:p>
        </p:txBody>
      </p:sp>
      <p:sp>
        <p:nvSpPr>
          <p:cNvPr id="19" name="Freeform 3"/>
          <p:cNvSpPr/>
          <p:nvPr/>
        </p:nvSpPr>
        <p:spPr>
          <a:xfrm>
            <a:off x="6089776" y="1766697"/>
            <a:ext cx="3060700" cy="25400"/>
          </a:xfrm>
          <a:custGeom>
            <a:avLst/>
            <a:gdLst>
              <a:gd name="connsiteX0" fmla="*/ 6350 w 3060700"/>
              <a:gd name="connsiteY0" fmla="*/ 6350 h 25400"/>
              <a:gd name="connsiteX1" fmla="*/ 3054350 w 3060700"/>
              <a:gd name="connsiteY1" fmla="*/ 6350 h 25400"/>
            </a:gdLst>
            <a:ahLst/>
            <a:cxnLst>
              <a:cxn ang="0">
                <a:pos x="connsiteX0" y="connsiteY0"/>
              </a:cxn>
              <a:cxn ang="1">
                <a:pos x="connsiteX1" y="connsiteY1"/>
              </a:cxn>
            </a:cxnLst>
            <a:rect l="l" t="t" r="r" b="b"/>
            <a:pathLst>
              <a:path w="3060700" h="25400">
                <a:moveTo>
                  <a:pt x="6350" y="6350"/>
                </a:moveTo>
                <a:lnTo>
                  <a:pt x="30543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ＭＳ Ｐゴシック" panose="020B0600070205080204" pitchFamily="50" charset="-128"/>
              <a:ea typeface="ＭＳ Ｐゴシック" panose="020B0600070205080204" pitchFamily="50" charset="-128"/>
            </a:endParaRPr>
          </a:p>
        </p:txBody>
      </p:sp>
      <p:sp>
        <p:nvSpPr>
          <p:cNvPr id="20" name="Freeform 3"/>
          <p:cNvSpPr/>
          <p:nvPr/>
        </p:nvSpPr>
        <p:spPr>
          <a:xfrm>
            <a:off x="3041789" y="2325242"/>
            <a:ext cx="3060700" cy="25400"/>
          </a:xfrm>
          <a:custGeom>
            <a:avLst/>
            <a:gdLst>
              <a:gd name="connsiteX0" fmla="*/ 6350 w 3060700"/>
              <a:gd name="connsiteY0" fmla="*/ 6350 h 25400"/>
              <a:gd name="connsiteX1" fmla="*/ 3054350 w 3060700"/>
              <a:gd name="connsiteY1" fmla="*/ 6350 h 25400"/>
            </a:gdLst>
            <a:ahLst/>
            <a:cxnLst>
              <a:cxn ang="0">
                <a:pos x="connsiteX0" y="connsiteY0"/>
              </a:cxn>
              <a:cxn ang="1">
                <a:pos x="connsiteX1" y="connsiteY1"/>
              </a:cxn>
            </a:cxnLst>
            <a:rect l="l" t="t" r="r" b="b"/>
            <a:pathLst>
              <a:path w="3060700" h="25400">
                <a:moveTo>
                  <a:pt x="6350" y="6350"/>
                </a:moveTo>
                <a:lnTo>
                  <a:pt x="30543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ＭＳ Ｐゴシック" panose="020B0600070205080204" pitchFamily="50" charset="-128"/>
              <a:ea typeface="ＭＳ Ｐゴシック" panose="020B0600070205080204" pitchFamily="50" charset="-128"/>
            </a:endParaRPr>
          </a:p>
        </p:txBody>
      </p:sp>
      <p:sp>
        <p:nvSpPr>
          <p:cNvPr id="21" name="Freeform 3"/>
          <p:cNvSpPr/>
          <p:nvPr/>
        </p:nvSpPr>
        <p:spPr>
          <a:xfrm>
            <a:off x="6089776" y="2325242"/>
            <a:ext cx="3060700" cy="25400"/>
          </a:xfrm>
          <a:custGeom>
            <a:avLst/>
            <a:gdLst>
              <a:gd name="connsiteX0" fmla="*/ 6350 w 3060700"/>
              <a:gd name="connsiteY0" fmla="*/ 6350 h 25400"/>
              <a:gd name="connsiteX1" fmla="*/ 3054350 w 3060700"/>
              <a:gd name="connsiteY1" fmla="*/ 6350 h 25400"/>
            </a:gdLst>
            <a:ahLst/>
            <a:cxnLst>
              <a:cxn ang="0">
                <a:pos x="connsiteX0" y="connsiteY0"/>
              </a:cxn>
              <a:cxn ang="1">
                <a:pos x="connsiteX1" y="connsiteY1"/>
              </a:cxn>
            </a:cxnLst>
            <a:rect l="l" t="t" r="r" b="b"/>
            <a:pathLst>
              <a:path w="3060700" h="25400">
                <a:moveTo>
                  <a:pt x="6350" y="6350"/>
                </a:moveTo>
                <a:lnTo>
                  <a:pt x="30543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ＭＳ Ｐゴシック" panose="020B0600070205080204" pitchFamily="50" charset="-128"/>
              <a:ea typeface="ＭＳ Ｐゴシック" panose="020B0600070205080204" pitchFamily="50" charset="-128"/>
            </a:endParaRPr>
          </a:p>
        </p:txBody>
      </p:sp>
      <p:sp>
        <p:nvSpPr>
          <p:cNvPr id="22" name="Freeform 3"/>
          <p:cNvSpPr/>
          <p:nvPr/>
        </p:nvSpPr>
        <p:spPr>
          <a:xfrm>
            <a:off x="3041789" y="4160901"/>
            <a:ext cx="3060700" cy="25400"/>
          </a:xfrm>
          <a:custGeom>
            <a:avLst/>
            <a:gdLst>
              <a:gd name="connsiteX0" fmla="*/ 6350 w 3060700"/>
              <a:gd name="connsiteY0" fmla="*/ 6350 h 25400"/>
              <a:gd name="connsiteX1" fmla="*/ 3054350 w 3060700"/>
              <a:gd name="connsiteY1" fmla="*/ 6350 h 25400"/>
            </a:gdLst>
            <a:ahLst/>
            <a:cxnLst>
              <a:cxn ang="0">
                <a:pos x="connsiteX0" y="connsiteY0"/>
              </a:cxn>
              <a:cxn ang="1">
                <a:pos x="connsiteX1" y="connsiteY1"/>
              </a:cxn>
            </a:cxnLst>
            <a:rect l="l" t="t" r="r" b="b"/>
            <a:pathLst>
              <a:path w="3060700" h="25400">
                <a:moveTo>
                  <a:pt x="6350" y="6350"/>
                </a:moveTo>
                <a:lnTo>
                  <a:pt x="30543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ＭＳ Ｐゴシック" panose="020B0600070205080204" pitchFamily="50" charset="-128"/>
              <a:ea typeface="ＭＳ Ｐゴシック" panose="020B0600070205080204" pitchFamily="50" charset="-128"/>
            </a:endParaRPr>
          </a:p>
        </p:txBody>
      </p:sp>
      <p:sp>
        <p:nvSpPr>
          <p:cNvPr id="23" name="Freeform 3"/>
          <p:cNvSpPr/>
          <p:nvPr/>
        </p:nvSpPr>
        <p:spPr>
          <a:xfrm>
            <a:off x="6089776" y="4160901"/>
            <a:ext cx="3060700" cy="25400"/>
          </a:xfrm>
          <a:custGeom>
            <a:avLst/>
            <a:gdLst>
              <a:gd name="connsiteX0" fmla="*/ 6350 w 3060700"/>
              <a:gd name="connsiteY0" fmla="*/ 6350 h 25400"/>
              <a:gd name="connsiteX1" fmla="*/ 3054350 w 3060700"/>
              <a:gd name="connsiteY1" fmla="*/ 6350 h 25400"/>
            </a:gdLst>
            <a:ahLst/>
            <a:cxnLst>
              <a:cxn ang="0">
                <a:pos x="connsiteX0" y="connsiteY0"/>
              </a:cxn>
              <a:cxn ang="1">
                <a:pos x="connsiteX1" y="connsiteY1"/>
              </a:cxn>
            </a:cxnLst>
            <a:rect l="l" t="t" r="r" b="b"/>
            <a:pathLst>
              <a:path w="3060700" h="25400">
                <a:moveTo>
                  <a:pt x="6350" y="6350"/>
                </a:moveTo>
                <a:lnTo>
                  <a:pt x="30543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ＭＳ Ｐゴシック" panose="020B0600070205080204" pitchFamily="50" charset="-128"/>
              <a:ea typeface="ＭＳ Ｐゴシック" panose="020B0600070205080204" pitchFamily="50" charset="-128"/>
            </a:endParaRPr>
          </a:p>
        </p:txBody>
      </p:sp>
      <p:sp>
        <p:nvSpPr>
          <p:cNvPr id="24" name="Freeform 3"/>
          <p:cNvSpPr/>
          <p:nvPr/>
        </p:nvSpPr>
        <p:spPr>
          <a:xfrm>
            <a:off x="3041789" y="6573393"/>
            <a:ext cx="3060700" cy="25400"/>
          </a:xfrm>
          <a:custGeom>
            <a:avLst/>
            <a:gdLst>
              <a:gd name="connsiteX0" fmla="*/ 6350 w 3060700"/>
              <a:gd name="connsiteY0" fmla="*/ 6350 h 25400"/>
              <a:gd name="connsiteX1" fmla="*/ 3054350 w 3060700"/>
              <a:gd name="connsiteY1" fmla="*/ 6350 h 25400"/>
            </a:gdLst>
            <a:ahLst/>
            <a:cxnLst>
              <a:cxn ang="0">
                <a:pos x="connsiteX0" y="connsiteY0"/>
              </a:cxn>
              <a:cxn ang="1">
                <a:pos x="connsiteX1" y="connsiteY1"/>
              </a:cxn>
            </a:cxnLst>
            <a:rect l="l" t="t" r="r" b="b"/>
            <a:pathLst>
              <a:path w="3060700" h="25400">
                <a:moveTo>
                  <a:pt x="6350" y="6350"/>
                </a:moveTo>
                <a:lnTo>
                  <a:pt x="30543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ＭＳ Ｐゴシック" panose="020B0600070205080204" pitchFamily="50" charset="-128"/>
              <a:ea typeface="ＭＳ Ｐゴシック" panose="020B0600070205080204" pitchFamily="50" charset="-128"/>
            </a:endParaRPr>
          </a:p>
        </p:txBody>
      </p:sp>
      <p:sp>
        <p:nvSpPr>
          <p:cNvPr id="25" name="Freeform 3"/>
          <p:cNvSpPr/>
          <p:nvPr/>
        </p:nvSpPr>
        <p:spPr>
          <a:xfrm>
            <a:off x="6089776" y="6573393"/>
            <a:ext cx="3060700" cy="25400"/>
          </a:xfrm>
          <a:custGeom>
            <a:avLst/>
            <a:gdLst>
              <a:gd name="connsiteX0" fmla="*/ 6350 w 3060700"/>
              <a:gd name="connsiteY0" fmla="*/ 6350 h 25400"/>
              <a:gd name="connsiteX1" fmla="*/ 3054350 w 3060700"/>
              <a:gd name="connsiteY1" fmla="*/ 6350 h 25400"/>
            </a:gdLst>
            <a:ahLst/>
            <a:cxnLst>
              <a:cxn ang="0">
                <a:pos x="connsiteX0" y="connsiteY0"/>
              </a:cxn>
              <a:cxn ang="1">
                <a:pos x="connsiteX1" y="connsiteY1"/>
              </a:cxn>
            </a:cxnLst>
            <a:rect l="l" t="t" r="r" b="b"/>
            <a:pathLst>
              <a:path w="3060700" h="25400">
                <a:moveTo>
                  <a:pt x="6350" y="6350"/>
                </a:moveTo>
                <a:lnTo>
                  <a:pt x="30543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ＭＳ Ｐゴシック" panose="020B0600070205080204" pitchFamily="50" charset="-128"/>
              <a:ea typeface="ＭＳ Ｐゴシック" panose="020B0600070205080204" pitchFamily="50" charset="-128"/>
            </a:endParaRPr>
          </a:p>
        </p:txBody>
      </p:sp>
      <p:sp>
        <p:nvSpPr>
          <p:cNvPr id="26" name="Freeform 3"/>
          <p:cNvSpPr/>
          <p:nvPr/>
        </p:nvSpPr>
        <p:spPr>
          <a:xfrm>
            <a:off x="3041789" y="2325242"/>
            <a:ext cx="12700" cy="4260850"/>
          </a:xfrm>
          <a:custGeom>
            <a:avLst/>
            <a:gdLst>
              <a:gd name="connsiteX0" fmla="*/ 6350 w 12700"/>
              <a:gd name="connsiteY0" fmla="*/ 6350 h 4260850"/>
              <a:gd name="connsiteX1" fmla="*/ 6350 w 12700"/>
              <a:gd name="connsiteY1" fmla="*/ 1842008 h 4260850"/>
              <a:gd name="connsiteX2" fmla="*/ 6350 w 12700"/>
              <a:gd name="connsiteY2" fmla="*/ 4254500 h 4260850"/>
            </a:gdLst>
            <a:ahLst/>
            <a:cxnLst>
              <a:cxn ang="0">
                <a:pos x="connsiteX0" y="connsiteY0"/>
              </a:cxn>
              <a:cxn ang="1">
                <a:pos x="connsiteX1" y="connsiteY1"/>
              </a:cxn>
              <a:cxn ang="2">
                <a:pos x="connsiteX2" y="connsiteY2"/>
              </a:cxn>
            </a:cxnLst>
            <a:rect l="l" t="t" r="r" b="b"/>
            <a:pathLst>
              <a:path w="12700" h="4260850">
                <a:moveTo>
                  <a:pt x="6350" y="6350"/>
                </a:moveTo>
                <a:lnTo>
                  <a:pt x="6350" y="1842008"/>
                </a:lnTo>
                <a:lnTo>
                  <a:pt x="6350" y="425450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ＭＳ Ｐゴシック" panose="020B0600070205080204" pitchFamily="50" charset="-128"/>
              <a:ea typeface="ＭＳ Ｐゴシック" panose="020B0600070205080204" pitchFamily="50" charset="-128"/>
            </a:endParaRPr>
          </a:p>
        </p:txBody>
      </p:sp>
      <p:sp>
        <p:nvSpPr>
          <p:cNvPr id="27" name="Freeform 3"/>
          <p:cNvSpPr/>
          <p:nvPr/>
        </p:nvSpPr>
        <p:spPr>
          <a:xfrm>
            <a:off x="6013451" y="2325242"/>
            <a:ext cx="12700" cy="4260850"/>
          </a:xfrm>
          <a:custGeom>
            <a:avLst/>
            <a:gdLst>
              <a:gd name="connsiteX0" fmla="*/ 6350 w 12700"/>
              <a:gd name="connsiteY0" fmla="*/ 6350 h 4260850"/>
              <a:gd name="connsiteX1" fmla="*/ 6350 w 12700"/>
              <a:gd name="connsiteY1" fmla="*/ 1842008 h 4260850"/>
              <a:gd name="connsiteX2" fmla="*/ 6350 w 12700"/>
              <a:gd name="connsiteY2" fmla="*/ 4254500 h 4260850"/>
            </a:gdLst>
            <a:ahLst/>
            <a:cxnLst>
              <a:cxn ang="0">
                <a:pos x="connsiteX0" y="connsiteY0"/>
              </a:cxn>
              <a:cxn ang="1">
                <a:pos x="connsiteX1" y="connsiteY1"/>
              </a:cxn>
              <a:cxn ang="2">
                <a:pos x="connsiteX2" y="connsiteY2"/>
              </a:cxn>
            </a:cxnLst>
            <a:rect l="l" t="t" r="r" b="b"/>
            <a:pathLst>
              <a:path w="12700" h="4260850">
                <a:moveTo>
                  <a:pt x="6350" y="6350"/>
                </a:moveTo>
                <a:lnTo>
                  <a:pt x="6350" y="1842008"/>
                </a:lnTo>
                <a:lnTo>
                  <a:pt x="6350" y="425450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ＭＳ Ｐゴシック" panose="020B0600070205080204" pitchFamily="50" charset="-128"/>
              <a:ea typeface="ＭＳ Ｐゴシック" panose="020B0600070205080204" pitchFamily="50" charset="-128"/>
            </a:endParaRPr>
          </a:p>
        </p:txBody>
      </p:sp>
      <p:sp>
        <p:nvSpPr>
          <p:cNvPr id="29" name="TextBox 1"/>
          <p:cNvSpPr txBox="1"/>
          <p:nvPr/>
        </p:nvSpPr>
        <p:spPr>
          <a:xfrm>
            <a:off x="1879600" y="1816100"/>
            <a:ext cx="391133" cy="251351"/>
          </a:xfrm>
          <a:prstGeom prst="rect">
            <a:avLst/>
          </a:prstGeom>
          <a:noFill/>
        </p:spPr>
        <p:txBody>
          <a:bodyPr wrap="none" lIns="0" tIns="0" rIns="0" rtlCol="0">
            <a:spAutoFit/>
          </a:bodyPr>
          <a:lstStyle/>
          <a:p>
            <a:pPr>
              <a:lnSpc>
                <a:spcPts val="1600"/>
              </a:lnSpc>
              <a:tabLst/>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考え</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30" name="TextBox 1"/>
          <p:cNvSpPr txBox="1"/>
          <p:nvPr/>
        </p:nvSpPr>
        <p:spPr>
          <a:xfrm>
            <a:off x="88900" y="2070100"/>
            <a:ext cx="410369" cy="251351"/>
          </a:xfrm>
          <a:prstGeom prst="rect">
            <a:avLst/>
          </a:prstGeom>
          <a:noFill/>
        </p:spPr>
        <p:txBody>
          <a:bodyPr wrap="none" lIns="0" tIns="0" rIns="0" rtlCol="0">
            <a:spAutoFit/>
          </a:bodyPr>
          <a:lstStyle/>
          <a:p>
            <a:pPr>
              <a:lnSpc>
                <a:spcPts val="1600"/>
              </a:lnSpc>
              <a:tabLst/>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現実</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31" name="TextBox 1"/>
          <p:cNvSpPr txBox="1"/>
          <p:nvPr/>
        </p:nvSpPr>
        <p:spPr>
          <a:xfrm>
            <a:off x="3612636" y="1873661"/>
            <a:ext cx="1873764" cy="456535"/>
          </a:xfrm>
          <a:prstGeom prst="rect">
            <a:avLst/>
          </a:prstGeom>
          <a:noFill/>
        </p:spPr>
        <p:txBody>
          <a:bodyPr wrap="square" lIns="0" tIns="0" rIns="0" rtlCol="0">
            <a:spAutoFit/>
          </a:bodyPr>
          <a:lstStyle/>
          <a:p>
            <a:pPr>
              <a:lnSpc>
                <a:spcPts val="1600"/>
              </a:lnSpc>
              <a:tabLst/>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マリーナは同僚からいじめられている</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24" name="TextBox 1"/>
          <p:cNvSpPr txBox="1"/>
          <p:nvPr/>
        </p:nvSpPr>
        <p:spPr>
          <a:xfrm>
            <a:off x="6400800" y="1873661"/>
            <a:ext cx="1752600" cy="456535"/>
          </a:xfrm>
          <a:prstGeom prst="rect">
            <a:avLst/>
          </a:prstGeom>
          <a:noFill/>
        </p:spPr>
        <p:txBody>
          <a:bodyPr wrap="square" lIns="0" tIns="0" rIns="0" rtlCol="0">
            <a:spAutoFit/>
          </a:bodyPr>
          <a:lstStyle/>
          <a:p>
            <a:pPr>
              <a:lnSpc>
                <a:spcPts val="1600"/>
              </a:lnSpc>
              <a:tabLst/>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マリーナは同僚からいじめられていない</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25" name="TextBox 1"/>
          <p:cNvSpPr txBox="1"/>
          <p:nvPr/>
        </p:nvSpPr>
        <p:spPr>
          <a:xfrm>
            <a:off x="88899" y="2387599"/>
            <a:ext cx="2940189" cy="456535"/>
          </a:xfrm>
          <a:prstGeom prst="rect">
            <a:avLst/>
          </a:prstGeom>
          <a:noFill/>
        </p:spPr>
        <p:txBody>
          <a:bodyPr wrap="square" lIns="0" tIns="0" rIns="0" rtlCol="0">
            <a:spAutoFit/>
          </a:bodyPr>
          <a:lstStyle/>
          <a:p>
            <a:pPr>
              <a:lnSpc>
                <a:spcPts val="1600"/>
              </a:lnSpc>
              <a:tabLst/>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マリーナは同僚からいじめられている</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26" name="TextBox 1"/>
          <p:cNvSpPr txBox="1"/>
          <p:nvPr/>
        </p:nvSpPr>
        <p:spPr>
          <a:xfrm>
            <a:off x="3151832" y="2406521"/>
            <a:ext cx="2870478" cy="661720"/>
          </a:xfrm>
          <a:prstGeom prst="rect">
            <a:avLst/>
          </a:prstGeom>
          <a:noFill/>
        </p:spPr>
        <p:txBody>
          <a:bodyPr wrap="square" lIns="0" tIns="0" rIns="0" rtlCol="0">
            <a:spAutoFit/>
          </a:bodyPr>
          <a:lstStyle/>
          <a:p>
            <a:pPr marL="285750" indent="-285750">
              <a:lnSpc>
                <a:spcPts val="1600"/>
              </a:lnSpc>
              <a:buClr>
                <a:srgbClr val="8CADAE"/>
              </a:buClr>
              <a:buFont typeface="Courier New" panose="02070309020205020404" pitchFamily="49" charset="0"/>
              <a:buChar char="o"/>
              <a:tabLst/>
            </a:pPr>
            <a:r>
              <a:rPr lang="ja-JP" altLang="en-US" sz="1600" dirty="0">
                <a:latin typeface="ＭＳ Ｐゴシック" panose="020B0600070205080204" pitchFamily="50" charset="-128"/>
                <a:ea typeface="ＭＳ Ｐゴシック" panose="020B0600070205080204" pitchFamily="50" charset="-128"/>
                <a:cs typeface="Times New Roman" pitchFamily="18" charset="0"/>
              </a:rPr>
              <a:t>マリーナにはいじめられているという</a:t>
            </a: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確かな証拠があるので、組合に言いつけるべきだ</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28" name="TextBox 1"/>
          <p:cNvSpPr txBox="1"/>
          <p:nvPr/>
        </p:nvSpPr>
        <p:spPr>
          <a:xfrm>
            <a:off x="6064374" y="2432829"/>
            <a:ext cx="2997075" cy="1738938"/>
          </a:xfrm>
          <a:prstGeom prst="rect">
            <a:avLst/>
          </a:prstGeom>
          <a:noFill/>
        </p:spPr>
        <p:txBody>
          <a:bodyPr wrap="square" lIns="0" tIns="0" rIns="0" rtlCol="0">
            <a:spAutoFit/>
          </a:bodyPr>
          <a:lstStyle/>
          <a:p>
            <a:pPr marL="285750" indent="-285750">
              <a:lnSpc>
                <a:spcPts val="1600"/>
              </a:lnSpc>
              <a:buClr>
                <a:srgbClr val="8CADAE"/>
              </a:buClr>
              <a:buFont typeface="Courier New" panose="02070309020205020404" pitchFamily="49" charset="0"/>
              <a:buChar char="o"/>
              <a:tabLst/>
            </a:pPr>
            <a:r>
              <a:rPr lang="ja-JP" altLang="en-US" sz="1600" dirty="0">
                <a:latin typeface="ＭＳ Ｐゴシック" panose="020B0600070205080204" pitchFamily="50" charset="-128"/>
                <a:ea typeface="ＭＳ Ｐゴシック" panose="020B0600070205080204" pitchFamily="50" charset="-128"/>
                <a:cs typeface="Times New Roman" pitchFamily="18" charset="0"/>
              </a:rPr>
              <a:t>マリーナは盲目的に他の人を信頼している</a:t>
            </a:r>
            <a:endParaRPr lang="en-US" altLang="ja-JP" sz="1600" dirty="0">
              <a:latin typeface="ＭＳ Ｐゴシック" panose="020B0600070205080204" pitchFamily="50" charset="-128"/>
              <a:ea typeface="ＭＳ Ｐゴシック" panose="020B0600070205080204" pitchFamily="50" charset="-128"/>
              <a:cs typeface="Times New Roman" pitchFamily="18" charset="0"/>
            </a:endParaRPr>
          </a:p>
          <a:p>
            <a:pPr marL="285750" indent="-285750">
              <a:lnSpc>
                <a:spcPts val="2000"/>
              </a:lnSpc>
              <a:buClr>
                <a:srgbClr val="8CADAE"/>
              </a:buClr>
              <a:buFont typeface="Courier New" panose="02070309020205020404" pitchFamily="49" charset="0"/>
              <a:buChar char="o"/>
              <a:tabLst/>
            </a:pPr>
            <a:r>
              <a:rPr lang="ja-JP" altLang="en-US" sz="1600" dirty="0">
                <a:latin typeface="ＭＳ Ｐゴシック" panose="020B0600070205080204" pitchFamily="50" charset="-128"/>
                <a:ea typeface="ＭＳ Ｐゴシック" panose="020B0600070205080204" pitchFamily="50" charset="-128"/>
                <a:cs typeface="Times New Roman" pitchFamily="18" charset="0"/>
              </a:rPr>
              <a:t>同僚は彼女の知らないところで、彼女を傷つけようとしている。</a:t>
            </a:r>
            <a:endParaRPr lang="en-US" altLang="ja-JP" sz="1600" dirty="0">
              <a:latin typeface="ＭＳ Ｐゴシック" panose="020B0600070205080204" pitchFamily="50" charset="-128"/>
              <a:ea typeface="ＭＳ Ｐゴシック" panose="020B0600070205080204" pitchFamily="50" charset="-128"/>
              <a:cs typeface="Times New Roman" pitchFamily="18" charset="0"/>
            </a:endParaRPr>
          </a:p>
          <a:p>
            <a:pPr marL="285750" indent="-285750">
              <a:lnSpc>
                <a:spcPts val="2000"/>
              </a:lnSpc>
              <a:buClr>
                <a:srgbClr val="8CADAE"/>
              </a:buClr>
              <a:buFont typeface="Courier New" panose="02070309020205020404" pitchFamily="49" charset="0"/>
              <a:buChar char="o"/>
              <a:tabLst/>
            </a:pPr>
            <a:r>
              <a:rPr lang="ja-JP" altLang="en-US" sz="1600" dirty="0">
                <a:latin typeface="ＭＳ Ｐゴシック" panose="020B0600070205080204" pitchFamily="50" charset="-128"/>
                <a:ea typeface="ＭＳ Ｐゴシック" panose="020B0600070205080204" pitchFamily="50" charset="-128"/>
                <a:cs typeface="Times New Roman" pitchFamily="18" charset="0"/>
              </a:rPr>
              <a:t>幸いにして遅すぎることはないので、組合か</a:t>
            </a: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弁護士に相談すべきだ</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29" name="TextBox 1"/>
          <p:cNvSpPr txBox="1"/>
          <p:nvPr/>
        </p:nvSpPr>
        <p:spPr>
          <a:xfrm>
            <a:off x="88900" y="4216400"/>
            <a:ext cx="2806700" cy="456535"/>
          </a:xfrm>
          <a:prstGeom prst="rect">
            <a:avLst/>
          </a:prstGeom>
          <a:noFill/>
        </p:spPr>
        <p:txBody>
          <a:bodyPr wrap="square" lIns="0" tIns="0" rIns="0" rtlCol="0">
            <a:spAutoFit/>
          </a:bodyPr>
          <a:lstStyle/>
          <a:p>
            <a:pPr>
              <a:lnSpc>
                <a:spcPts val="1600"/>
              </a:lnSpc>
              <a:tabLst/>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マリーナは同僚からいじめられていない</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30" name="TextBox 1"/>
          <p:cNvSpPr txBox="1"/>
          <p:nvPr/>
        </p:nvSpPr>
        <p:spPr>
          <a:xfrm>
            <a:off x="3149324" y="4263264"/>
            <a:ext cx="2833319" cy="2251899"/>
          </a:xfrm>
          <a:prstGeom prst="rect">
            <a:avLst/>
          </a:prstGeom>
          <a:noFill/>
        </p:spPr>
        <p:txBody>
          <a:bodyPr wrap="square" lIns="0" tIns="0" rIns="0" rtlCol="0">
            <a:spAutoFit/>
          </a:bodyPr>
          <a:lstStyle/>
          <a:p>
            <a:pPr marL="285750" indent="-285750">
              <a:lnSpc>
                <a:spcPts val="1600"/>
              </a:lnSpc>
              <a:buClr>
                <a:srgbClr val="8CADAE"/>
              </a:buClr>
              <a:buFont typeface="Courier New" panose="02070309020205020404" pitchFamily="49" charset="0"/>
              <a:buChar char="o"/>
              <a:tabLst/>
            </a:pPr>
            <a:r>
              <a:rPr lang="ja-JP" altLang="en-US" sz="1600" dirty="0">
                <a:latin typeface="MS PGothic" panose="020B0600070205080204" pitchFamily="34" charset="-128"/>
                <a:ea typeface="MS PGothic" panose="020B0600070205080204" pitchFamily="34" charset="-128"/>
                <a:cs typeface="Times New Roman" pitchFamily="18" charset="0"/>
              </a:rPr>
              <a:t>マリーナは誤って他の人を非難している</a:t>
            </a:r>
            <a:endParaRPr lang="en-US" altLang="ja-JP" sz="1600" dirty="0">
              <a:latin typeface="MS PGothic" panose="020B0600070205080204" pitchFamily="34" charset="-128"/>
              <a:ea typeface="MS PGothic" panose="020B0600070205080204" pitchFamily="34" charset="-128"/>
              <a:cs typeface="Times New Roman" pitchFamily="18" charset="0"/>
            </a:endParaRPr>
          </a:p>
          <a:p>
            <a:pPr marL="285750" indent="-285750">
              <a:lnSpc>
                <a:spcPts val="1600"/>
              </a:lnSpc>
              <a:buClr>
                <a:srgbClr val="8CADAE"/>
              </a:buClr>
              <a:buFont typeface="Courier New" panose="02070309020205020404" pitchFamily="49" charset="0"/>
              <a:buChar char="o"/>
              <a:tabLst/>
            </a:pPr>
            <a:endParaRPr lang="en-US" altLang="zh-CN" sz="16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1600"/>
              </a:lnSpc>
              <a:buClr>
                <a:srgbClr val="8CADAE"/>
              </a:buClr>
              <a:buFont typeface="Courier New" panose="02070309020205020404" pitchFamily="49" charset="0"/>
              <a:buChar char="o"/>
              <a:tabLst/>
            </a:pPr>
            <a:r>
              <a:rPr lang="ja-JP" altLang="en-US" sz="1600" dirty="0">
                <a:latin typeface="MS PGothic" panose="020B0600070205080204" pitchFamily="34" charset="-128"/>
                <a:ea typeface="MS PGothic" panose="020B0600070205080204" pitchFamily="34" charset="-128"/>
                <a:cs typeface="Times New Roman" pitchFamily="18" charset="0"/>
              </a:rPr>
              <a:t>心配、怒り、腹立たしさのせいで</a:t>
            </a:r>
            <a:r>
              <a:rPr lang="ja-JP" altLang="en-US" sz="1600" dirty="0">
                <a:solidFill>
                  <a:srgbClr val="000000"/>
                </a:solidFill>
                <a:latin typeface="MS PGothic" panose="020B0600070205080204" pitchFamily="34" charset="-128"/>
                <a:ea typeface="MS PGothic" panose="020B0600070205080204" pitchFamily="34" charset="-128"/>
                <a:cs typeface="Times New Roman" pitchFamily="18" charset="0"/>
              </a:rPr>
              <a:t>彼女の仕事の能率は下がってしまった</a:t>
            </a:r>
            <a:endParaRPr lang="en-US" altLang="ja-JP" sz="16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1600"/>
              </a:lnSpc>
              <a:buClr>
                <a:srgbClr val="8CADAE"/>
              </a:buClr>
              <a:buFont typeface="Courier New" panose="02070309020205020404" pitchFamily="49" charset="0"/>
              <a:buChar char="o"/>
              <a:tabLst/>
            </a:pPr>
            <a:endParaRPr lang="en-US" altLang="zh-CN" sz="16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000"/>
              </a:lnSpc>
              <a:buClr>
                <a:srgbClr val="8CADAE"/>
              </a:buClr>
              <a:buFont typeface="Courier New" panose="02070309020205020404" pitchFamily="49" charset="0"/>
              <a:buChar char="o"/>
              <a:tabLst/>
            </a:pPr>
            <a:r>
              <a:rPr lang="ja-JP" altLang="en-US" sz="1600" dirty="0">
                <a:latin typeface="MS PGothic" panose="020B0600070205080204" pitchFamily="34" charset="-128"/>
                <a:ea typeface="MS PGothic" panose="020B0600070205080204" pitchFamily="34" charset="-128"/>
                <a:cs typeface="Times New Roman" pitchFamily="18" charset="0"/>
              </a:rPr>
              <a:t>彼女の疑い深い態度は、他の人からの彼女に対する信頼感を失わせた。</a:t>
            </a:r>
            <a:endParaRPr lang="en-US" altLang="zh-CN" sz="16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032" name="TextBox 1"/>
          <p:cNvSpPr txBox="1"/>
          <p:nvPr/>
        </p:nvSpPr>
        <p:spPr>
          <a:xfrm>
            <a:off x="6077088" y="4253954"/>
            <a:ext cx="1314462" cy="251351"/>
          </a:xfrm>
          <a:prstGeom prst="rect">
            <a:avLst/>
          </a:prstGeom>
          <a:noFill/>
        </p:spPr>
        <p:txBody>
          <a:bodyPr wrap="none" lIns="0" tIns="0" rIns="0" rtlCol="0">
            <a:spAutoFit/>
          </a:bodyPr>
          <a:lstStyle/>
          <a:p>
            <a:pPr marL="285750" indent="-285750">
              <a:lnSpc>
                <a:spcPts val="1600"/>
              </a:lnSpc>
              <a:buClr>
                <a:srgbClr val="8CADAE"/>
              </a:buClr>
              <a:buFont typeface="Courier New" panose="02070309020205020404" pitchFamily="49" charset="0"/>
              <a:buChar char="o"/>
              <a:tabLst/>
            </a:pPr>
            <a:r>
              <a:rPr lang="ja-JP" altLang="en-US"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万事順調！</a:t>
            </a:r>
            <a:endParaRPr lang="en-US" altLang="zh-CN" sz="16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33" name="TextBox 1"/>
          <p:cNvSpPr txBox="1"/>
          <p:nvPr/>
        </p:nvSpPr>
        <p:spPr>
          <a:xfrm>
            <a:off x="88265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13</a:t>
            </a:r>
          </a:p>
        </p:txBody>
      </p:sp>
      <p:sp>
        <p:nvSpPr>
          <p:cNvPr id="4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52</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42"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10033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例：もし</a:t>
            </a:r>
            <a:r>
              <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rPr>
              <a:t>…</a:t>
            </a: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だったら</a:t>
            </a:r>
            <a:r>
              <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rPr>
              <a:t>…</a:t>
            </a: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2300"/>
              </a:lnSpc>
              <a:tabLst>
                <a:tab pos="10033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考えとその結果</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pic>
        <p:nvPicPr>
          <p:cNvPr id="44" name="Picture 5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350840" cy="9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TextBox 1"/>
          <p:cNvSpPr txBox="1"/>
          <p:nvPr/>
        </p:nvSpPr>
        <p:spPr>
          <a:xfrm>
            <a:off x="76200" y="6711387"/>
            <a:ext cx="2971800" cy="161583"/>
          </a:xfrm>
          <a:prstGeom prst="rect">
            <a:avLst/>
          </a:prstGeom>
          <a:noFill/>
        </p:spPr>
        <p:txBody>
          <a:bodyPr wrap="square" lIns="0" tIns="0" rIns="0" rtlCol="0">
            <a:spAutoFit/>
          </a:bodyPr>
          <a:lstStyle/>
          <a:p>
            <a:pPr>
              <a:lnSpc>
                <a:spcPts val="900"/>
              </a:lnSpc>
              <a:tabLst/>
            </a:pP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(“paranoid”</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by</a:t>
            </a:r>
            <a:r>
              <a:rPr lang="en-US" altLang="zh-CN" sz="798"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err="1">
                <a:solidFill>
                  <a:srgbClr val="000000"/>
                </a:solidFill>
                <a:latin typeface="Verdana" panose="020B0604030504040204" pitchFamily="34" charset="0"/>
                <a:ea typeface="Verdana" panose="020B0604030504040204" pitchFamily="34" charset="0"/>
                <a:cs typeface="Verdana" panose="020B0604030504040204" pitchFamily="34" charset="0"/>
              </a:rPr>
              <a:t>ulisseya</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a:t>
            </a:r>
            <a:endPar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5971458" y="1294222"/>
            <a:ext cx="3073400" cy="2070100"/>
          </a:xfrm>
          <a:prstGeom prst="rect">
            <a:avLst/>
          </a:prstGeom>
          <a:noFill/>
        </p:spPr>
      </p:pic>
      <p:sp>
        <p:nvSpPr>
          <p:cNvPr id="2" name="TextBox 1"/>
          <p:cNvSpPr txBox="1"/>
          <p:nvPr/>
        </p:nvSpPr>
        <p:spPr>
          <a:xfrm>
            <a:off x="304800" y="558893"/>
            <a:ext cx="6320641" cy="3701013"/>
          </a:xfrm>
          <a:prstGeom prst="rect">
            <a:avLst/>
          </a:prstGeom>
          <a:noFill/>
        </p:spPr>
        <p:txBody>
          <a:bodyPr wrap="none" lIns="0" tIns="0" rIns="0" rtlCol="0">
            <a:spAutoFit/>
          </a:bodyPr>
          <a:lstStyle/>
          <a:p>
            <a:pPr>
              <a:lnSpc>
                <a:spcPts val="2400"/>
              </a:lnSpc>
              <a:tabLst>
                <a:tab pos="1016000" algn="l"/>
                <a:tab pos="1460500" algn="l"/>
                <a:tab pos="2959100" algn="l"/>
              </a:tabLst>
            </a:pPr>
            <a:r>
              <a:rPr lang="en-US" altLang="zh-CN"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rPr>
              <a:t>　　</a:t>
            </a: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200"/>
              </a:lnSpc>
              <a:tabLst>
                <a:tab pos="1016000" algn="l"/>
                <a:tab pos="1460500" algn="l"/>
                <a:tab pos="2959100" algn="l"/>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例：</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ガリーは活動的な環境保護主義者です。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1016000" algn="l"/>
                <a:tab pos="1460500" algn="l"/>
                <a:tab pos="29591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彼がデモに参加したとき、そこには警官隊と報道陣が</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1016000" algn="l"/>
                <a:tab pos="1460500" algn="l"/>
                <a:tab pos="29591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居合わせました。</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デモの途中で警官隊とデモ隊との間で</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1016000" algn="l"/>
                <a:tab pos="1460500" algn="l"/>
                <a:tab pos="29591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騒動がもちあがりました。</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1016000" algn="l"/>
                <a:tab pos="1460500" algn="l"/>
                <a:tab pos="2959100" algn="l"/>
              </a:tabLst>
            </a:pP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1016000" algn="l"/>
                <a:tab pos="1460500" algn="l"/>
                <a:tab pos="29591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ガリーは警官隊がデモ隊を逮捕し始める前に帰宅しました。</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1016000" algn="l"/>
                <a:tab pos="1460500" algn="l"/>
                <a:tab pos="29591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夜のニュース番組で、デモの様子が放映され、ガリーは</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1016000" algn="l"/>
                <a:tab pos="1460500" algn="l"/>
                <a:tab pos="29591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自分が映っていることに気づきました。</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1016000" algn="l"/>
                <a:tab pos="1460500" algn="l"/>
                <a:tab pos="29591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自分の映像が流されたという事実から、彼は</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自分が公安警察から</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1016000" algn="l"/>
                <a:tab pos="1460500" algn="l"/>
                <a:tab pos="29591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捜査されていると考えました。</a:t>
            </a:r>
            <a:endParaRPr lang="en-US" altLang="zh-CN" dirty="0">
              <a:latin typeface="MS PGothic" panose="020B0600070205080204" pitchFamily="34" charset="-128"/>
              <a:ea typeface="MS PGothic" panose="020B0600070205080204" pitchFamily="34" charset="-128"/>
            </a:endParaRPr>
          </a:p>
        </p:txBody>
      </p:sp>
      <p:sp>
        <p:nvSpPr>
          <p:cNvPr id="11" name="TextBox 1"/>
          <p:cNvSpPr txBox="1"/>
          <p:nvPr/>
        </p:nvSpPr>
        <p:spPr>
          <a:xfrm>
            <a:off x="88265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14</a:t>
            </a:r>
          </a:p>
        </p:txBody>
      </p:sp>
      <p:sp>
        <p:nvSpPr>
          <p:cNvPr id="1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4" name="正方形/長方形 13"/>
          <p:cNvSpPr/>
          <p:nvPr/>
        </p:nvSpPr>
        <p:spPr>
          <a:xfrm>
            <a:off x="2173680" y="4792864"/>
            <a:ext cx="4796641" cy="990015"/>
          </a:xfrm>
          <a:prstGeom prst="rect">
            <a:avLst/>
          </a:prstGeom>
        </p:spPr>
        <p:txBody>
          <a:bodyPr wrap="square">
            <a:spAutoFit/>
          </a:bodyPr>
          <a:lstStyle/>
          <a:p>
            <a:pPr lvl="0" algn="ctr">
              <a:lnSpc>
                <a:spcPts val="2700"/>
              </a:lnSpc>
              <a:tabLst>
                <a:tab pos="1016000" algn="l"/>
                <a:tab pos="1460500" algn="l"/>
                <a:tab pos="2959100" algn="l"/>
              </a:tabLst>
            </a:pPr>
            <a:r>
              <a:rPr lang="ja-JP" altLang="en-US" dirty="0">
                <a:solidFill>
                  <a:prstClr val="black"/>
                </a:solidFill>
                <a:latin typeface="MS PGothic" panose="020B0600070205080204" pitchFamily="34" charset="-128"/>
                <a:ea typeface="MS PGothic" panose="020B0600070205080204" pitchFamily="34" charset="-128"/>
              </a:rPr>
              <a:t>その疑惑には十分な証拠があるでしょうか？</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lvl="0" algn="ctr">
              <a:lnSpc>
                <a:spcPts val="1000"/>
              </a:lnSpc>
            </a:pPr>
            <a:endParaRPr lang="en-US" altLang="zh-CN" dirty="0">
              <a:solidFill>
                <a:prstClr val="black"/>
              </a:solidFill>
              <a:latin typeface="MS PGothic" panose="020B0600070205080204" pitchFamily="34" charset="-128"/>
              <a:ea typeface="MS PGothic" panose="020B0600070205080204" pitchFamily="34" charset="-128"/>
            </a:endParaRPr>
          </a:p>
          <a:p>
            <a:pPr lvl="0" algn="ctr">
              <a:lnSpc>
                <a:spcPts val="1000"/>
              </a:lnSpc>
            </a:pPr>
            <a:endParaRPr lang="en-US" altLang="zh-CN" dirty="0">
              <a:solidFill>
                <a:prstClr val="black"/>
              </a:solidFill>
              <a:latin typeface="MS PGothic" panose="020B0600070205080204" pitchFamily="34" charset="-128"/>
              <a:ea typeface="MS PGothic" panose="020B0600070205080204" pitchFamily="34" charset="-128"/>
            </a:endParaRPr>
          </a:p>
          <a:p>
            <a:pPr lvl="0" algn="ctr">
              <a:lnSpc>
                <a:spcPts val="2300"/>
              </a:lnSpc>
              <a:tabLst>
                <a:tab pos="1016000" algn="l"/>
                <a:tab pos="1460500" algn="l"/>
                <a:tab pos="2959100" algn="l"/>
              </a:tabLst>
            </a:pPr>
            <a:r>
              <a:rPr lang="ja-JP" altLang="en-US" dirty="0">
                <a:solidFill>
                  <a:prstClr val="black"/>
                </a:solidFill>
                <a:latin typeface="MS PGothic" panose="020B0600070205080204" pitchFamily="34" charset="-128"/>
                <a:ea typeface="MS PGothic" panose="020B0600070205080204" pitchFamily="34" charset="-128"/>
              </a:rPr>
              <a:t>ガリーの映像はどのように説明できるでしょう？</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7"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ts val="2400"/>
              </a:lnSpc>
              <a:tabLst>
                <a:tab pos="1016000" algn="l"/>
                <a:tab pos="1460500" algn="l"/>
                <a:tab pos="29591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容疑者にされた？</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8" name="TextBox 1"/>
          <p:cNvSpPr txBox="1"/>
          <p:nvPr/>
        </p:nvSpPr>
        <p:spPr>
          <a:xfrm>
            <a:off x="76200" y="6711387"/>
            <a:ext cx="2971800" cy="169277"/>
          </a:xfrm>
          <a:prstGeom prst="rect">
            <a:avLst/>
          </a:prstGeom>
          <a:noFill/>
        </p:spPr>
        <p:txBody>
          <a:bodyPr wrap="square" lIns="0" tIns="0" rIns="0" rtlCol="0">
            <a:spAutoFit/>
          </a:bodyPr>
          <a:lstStyle/>
          <a:p>
            <a:pPr>
              <a:spcBef>
                <a:spcPct val="0"/>
              </a:spcBef>
            </a:pPr>
            <a:r>
              <a:rPr lang="en-US" altLang="de-DE" sz="800" i="1" dirty="0">
                <a:latin typeface="Verdana" panose="020B0604030504040204" pitchFamily="34" charset="0"/>
                <a:ea typeface="Verdana" panose="020B0604030504040204" pitchFamily="34" charset="0"/>
                <a:cs typeface="Verdana" panose="020B0604030504040204" pitchFamily="34" charset="0"/>
              </a:rPr>
              <a:t>(“</a:t>
            </a:r>
            <a:r>
              <a:rPr lang="en-US" altLang="de-DE" sz="800" i="1" dirty="0" err="1">
                <a:latin typeface="Verdana" panose="020B0604030504040204" pitchFamily="34" charset="0"/>
                <a:ea typeface="Verdana" panose="020B0604030504040204" pitchFamily="34" charset="0"/>
                <a:cs typeface="Verdana" panose="020B0604030504040204" pitchFamily="34" charset="0"/>
              </a:rPr>
              <a:t>Uni</a:t>
            </a:r>
            <a:r>
              <a:rPr lang="en-US" altLang="de-DE" sz="800" i="1" dirty="0">
                <a:latin typeface="Verdana" panose="020B0604030504040204" pitchFamily="34" charset="0"/>
                <a:ea typeface="Verdana" panose="020B0604030504040204" pitchFamily="34" charset="0"/>
                <a:cs typeface="Verdana" panose="020B0604030504040204" pitchFamily="34" charset="0"/>
              </a:rPr>
              <a:t> </a:t>
            </a:r>
            <a:r>
              <a:rPr lang="en-US" altLang="de-DE" sz="800" i="1" dirty="0" err="1">
                <a:latin typeface="Verdana" panose="020B0604030504040204" pitchFamily="34" charset="0"/>
                <a:ea typeface="Verdana" panose="020B0604030504040204" pitchFamily="34" charset="0"/>
                <a:cs typeface="Verdana" panose="020B0604030504040204" pitchFamily="34" charset="0"/>
              </a:rPr>
              <a:t>brennt</a:t>
            </a:r>
            <a:r>
              <a:rPr lang="en-US" altLang="de-DE" sz="800" i="1" dirty="0">
                <a:latin typeface="Verdana" panose="020B0604030504040204" pitchFamily="34" charset="0"/>
                <a:ea typeface="Verdana" panose="020B0604030504040204" pitchFamily="34" charset="0"/>
                <a:cs typeface="Verdana" panose="020B0604030504040204" pitchFamily="34" charset="0"/>
              </a:rPr>
              <a:t> Demonstration Wien” by </a:t>
            </a:r>
            <a:r>
              <a:rPr lang="en-US" altLang="de-DE" sz="800" i="1" dirty="0" err="1">
                <a:latin typeface="Verdana" panose="020B0604030504040204" pitchFamily="34" charset="0"/>
                <a:ea typeface="Verdana" panose="020B0604030504040204" pitchFamily="34" charset="0"/>
                <a:cs typeface="Verdana" panose="020B0604030504040204" pitchFamily="34" charset="0"/>
              </a:rPr>
              <a:t>ketu</a:t>
            </a:r>
            <a:r>
              <a:rPr lang="en-US" altLang="de-DE" sz="800" i="1" dirty="0">
                <a:latin typeface="Verdana" panose="020B0604030504040204" pitchFamily="34" charset="0"/>
                <a:ea typeface="Verdana" panose="020B0604030504040204" pitchFamily="34" charset="0"/>
                <a:cs typeface="Verdana" panose="020B0604030504040204" pitchFamily="34" charset="0"/>
              </a:rPr>
              <a:t>)</a:t>
            </a:r>
            <a:endParaRPr lang="en-US" altLang="de-DE" sz="800" i="1" dirty="0">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1" name="Picture 3"/>
          <p:cNvPicPr>
            <a:picLocks noChangeAspect="1" noChangeArrowheads="1"/>
          </p:cNvPicPr>
          <p:nvPr/>
        </p:nvPicPr>
        <p:blipFill>
          <a:blip r:embed="rId2"/>
          <a:srcRect/>
          <a:stretch>
            <a:fillRect/>
          </a:stretch>
        </p:blipFill>
        <p:spPr bwMode="auto">
          <a:xfrm>
            <a:off x="2419350" y="1308100"/>
            <a:ext cx="4305300" cy="2882900"/>
          </a:xfrm>
          <a:prstGeom prst="rect">
            <a:avLst/>
          </a:prstGeom>
          <a:noFill/>
        </p:spPr>
      </p:pic>
      <p:sp>
        <p:nvSpPr>
          <p:cNvPr id="20" name="TextBox 1"/>
          <p:cNvSpPr txBox="1"/>
          <p:nvPr/>
        </p:nvSpPr>
        <p:spPr>
          <a:xfrm>
            <a:off x="1495838" y="4781920"/>
            <a:ext cx="6152325" cy="1033616"/>
          </a:xfrm>
          <a:prstGeom prst="rect">
            <a:avLst/>
          </a:prstGeom>
          <a:noFill/>
        </p:spPr>
        <p:txBody>
          <a:bodyPr wrap="none" lIns="0" tIns="0" rIns="0" rtlCol="0">
            <a:spAutoFit/>
          </a:bodyPr>
          <a:lstStyle/>
          <a:p>
            <a:pPr algn="ctr">
              <a:lnSpc>
                <a:spcPts val="2100"/>
              </a:lnSpc>
              <a:tabLst>
                <a:tab pos="10922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ガリー</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の考えに対して賛成意見と反対意見を考えてみましょう！</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2300"/>
              </a:lnSpc>
              <a:tabLst>
                <a:tab pos="1092200" algn="l"/>
              </a:tabLst>
            </a:pPr>
            <a:endParaRPr lang="en-US" altLang="ja-JP" dirty="0">
              <a:latin typeface="MS PGothic" panose="020B0600070205080204" pitchFamily="34" charset="-128"/>
              <a:ea typeface="MS PGothic" panose="020B0600070205080204" pitchFamily="34" charset="-128"/>
            </a:endParaRPr>
          </a:p>
          <a:p>
            <a:pPr algn="ctr">
              <a:lnSpc>
                <a:spcPts val="2300"/>
              </a:lnSpc>
              <a:tabLst>
                <a:tab pos="1092200" algn="l"/>
              </a:tabLst>
            </a:pPr>
            <a:r>
              <a:rPr lang="ja-JP" altLang="en-US" dirty="0">
                <a:latin typeface="MS PGothic" panose="020B0600070205080204" pitchFamily="34" charset="-128"/>
                <a:ea typeface="MS PGothic" panose="020B0600070205080204" pitchFamily="34" charset="-128"/>
              </a:rPr>
              <a:t>もし</a:t>
            </a:r>
            <a:r>
              <a:rPr lang="en-US" altLang="ja-JP" dirty="0">
                <a:latin typeface="MS PGothic" panose="020B0600070205080204" pitchFamily="34" charset="-128"/>
                <a:ea typeface="MS PGothic" panose="020B0600070205080204" pitchFamily="34" charset="-128"/>
              </a:rPr>
              <a:t>…</a:t>
            </a:r>
            <a:r>
              <a:rPr lang="ja-JP" altLang="en-US" dirty="0">
                <a:latin typeface="MS PGothic" panose="020B0600070205080204" pitchFamily="34" charset="-128"/>
                <a:ea typeface="MS PGothic" panose="020B0600070205080204" pitchFamily="34" charset="-128"/>
              </a:rPr>
              <a:t>だったら（結果は）</a:t>
            </a:r>
            <a:r>
              <a:rPr lang="en-US" altLang="ja-JP" dirty="0">
                <a:latin typeface="MS PGothic" panose="020B0600070205080204" pitchFamily="34" charset="-128"/>
                <a:ea typeface="MS PGothic" panose="020B0600070205080204" pitchFamily="34" charset="-128"/>
              </a:rPr>
              <a:t>…</a:t>
            </a:r>
            <a:r>
              <a:rPr lang="ja-JP" altLang="en-US" dirty="0">
                <a:latin typeface="MS PGothic" panose="020B0600070205080204" pitchFamily="34" charset="-128"/>
                <a:ea typeface="MS PGothic" panose="020B0600070205080204" pitchFamily="34" charset="-128"/>
              </a:rPr>
              <a:t>？</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2"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21" name="グループ化 20"/>
          <p:cNvGrpSpPr/>
          <p:nvPr/>
        </p:nvGrpSpPr>
        <p:grpSpPr>
          <a:xfrm>
            <a:off x="88900" y="6096000"/>
            <a:ext cx="2425700" cy="487426"/>
            <a:chOff x="88900" y="5208524"/>
            <a:chExt cx="2425700" cy="487426"/>
          </a:xfrm>
        </p:grpSpPr>
        <p:sp>
          <p:nvSpPr>
            <p:cNvPr id="23" name="Freeform 3"/>
            <p:cNvSpPr/>
            <p:nvPr/>
          </p:nvSpPr>
          <p:spPr>
            <a:xfrm>
              <a:off x="88900" y="5208524"/>
              <a:ext cx="24257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pPr>
              <a:r>
                <a:rPr lang="ja-JP" altLang="en-US" sz="1200" i="1" dirty="0">
                  <a:solidFill>
                    <a:prstClr val="black"/>
                  </a:solidFill>
                  <a:latin typeface="MS PGothic" panose="020B0600070205080204" pitchFamily="34" charset="-128"/>
                  <a:ea typeface="MS PGothic" panose="020B0600070205080204" pitchFamily="34" charset="-128"/>
                  <a:sym typeface="Wingdings" pitchFamily="2" charset="2"/>
                </a:rPr>
                <a:t>　　　　</a:t>
              </a:r>
              <a:r>
                <a:rPr lang="de-DE" altLang="de-DE" sz="1200" i="1" dirty="0">
                  <a:solidFill>
                    <a:prstClr val="black"/>
                  </a:solidFill>
                  <a:latin typeface="MS PGothic" panose="020B0600070205080204" pitchFamily="34" charset="-128"/>
                  <a:ea typeface="MS PGothic" panose="020B0600070205080204" pitchFamily="34" charset="-128"/>
                  <a:sym typeface="Wingdings" pitchFamily="2" charset="2"/>
                </a:rPr>
                <a:t></a:t>
              </a:r>
              <a:r>
                <a:rPr lang="ja-JP" altLang="en-US" sz="1200" i="1" dirty="0">
                  <a:solidFill>
                    <a:prstClr val="black"/>
                  </a:solidFill>
                  <a:latin typeface="MS PGothic" panose="020B0600070205080204" pitchFamily="34" charset="-128"/>
                  <a:ea typeface="MS PGothic" panose="020B0600070205080204" pitchFamily="34" charset="-128"/>
                  <a:sym typeface="Wingdings" pitchFamily="2" charset="2"/>
                </a:rPr>
                <a:t>　</a:t>
              </a:r>
              <a:r>
                <a:rPr lang="ja-JP" altLang="en-US" sz="1200" i="1" dirty="0">
                  <a:solidFill>
                    <a:srgbClr val="000000"/>
                  </a:solidFill>
                  <a:latin typeface="MS PGothic" panose="020B0600070205080204" pitchFamily="34" charset="-128"/>
                  <a:ea typeface="MS PGothic" panose="020B0600070205080204" pitchFamily="34" charset="-128"/>
                  <a:cs typeface="Times New Roman" pitchFamily="18" charset="0"/>
                </a:rPr>
                <a:t>ワークシート</a:t>
              </a:r>
              <a:r>
                <a:rPr lang="ja-JP" altLang="en-US" sz="1200" i="1" dirty="0">
                  <a:solidFill>
                    <a:prstClr val="black"/>
                  </a:solidFill>
                  <a:latin typeface="MS PGothic" panose="020B0600070205080204" pitchFamily="34" charset="-128"/>
                  <a:ea typeface="MS PGothic" panose="020B0600070205080204" pitchFamily="34" charset="-128"/>
                  <a:cs typeface="Times New Roman" pitchFamily="18" charset="0"/>
                </a:rPr>
                <a:t>　</a:t>
              </a:r>
              <a:r>
                <a:rPr lang="en-US" altLang="ja-JP" sz="1200" i="1" dirty="0">
                  <a:solidFill>
                    <a:srgbClr val="000000"/>
                  </a:solidFill>
                  <a:latin typeface="MS PGothic" panose="020B0600070205080204" pitchFamily="34" charset="-128"/>
                  <a:ea typeface="MS PGothic" panose="020B0600070205080204" pitchFamily="34" charset="-128"/>
                  <a:cs typeface="Times New Roman" pitchFamily="18" charset="0"/>
                </a:rPr>
                <a:t>5.3a, 5.3b</a:t>
              </a:r>
              <a:endParaRPr lang="en-US" altLang="zh-CN" sz="1200" i="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pic>
          <p:nvPicPr>
            <p:cNvPr id="24" name="Picture 3"/>
            <p:cNvPicPr>
              <a:picLocks noChangeAspect="1" noChangeArrowheads="1"/>
            </p:cNvPicPr>
            <p:nvPr/>
          </p:nvPicPr>
          <p:blipFill>
            <a:blip r:embed="rId3"/>
            <a:srcRect/>
            <a:stretch>
              <a:fillRect/>
            </a:stretch>
          </p:blipFill>
          <p:spPr bwMode="auto">
            <a:xfrm>
              <a:off x="142743" y="5261737"/>
              <a:ext cx="355600" cy="381000"/>
            </a:xfrm>
            <a:prstGeom prst="rect">
              <a:avLst/>
            </a:prstGeom>
            <a:noFill/>
          </p:spPr>
        </p:pic>
      </p:grpSp>
      <p:sp>
        <p:nvSpPr>
          <p:cNvPr id="17"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ts val="2400"/>
              </a:lnSpc>
              <a:tabLst>
                <a:tab pos="1016000" algn="l"/>
                <a:tab pos="1460500" algn="l"/>
                <a:tab pos="29591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容疑者にされた？</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8" name="TextBox 1"/>
          <p:cNvSpPr txBox="1"/>
          <p:nvPr/>
        </p:nvSpPr>
        <p:spPr>
          <a:xfrm>
            <a:off x="76200" y="6711387"/>
            <a:ext cx="2971800" cy="169277"/>
          </a:xfrm>
          <a:prstGeom prst="rect">
            <a:avLst/>
          </a:prstGeom>
          <a:noFill/>
        </p:spPr>
        <p:txBody>
          <a:bodyPr wrap="square" lIns="0" tIns="0" rIns="0" rtlCol="0">
            <a:spAutoFit/>
          </a:bodyPr>
          <a:lstStyle/>
          <a:p>
            <a:pPr>
              <a:spcBef>
                <a:spcPct val="0"/>
              </a:spcBef>
            </a:pPr>
            <a:r>
              <a:rPr lang="en-US" altLang="de-DE" sz="800" i="1" dirty="0">
                <a:latin typeface="Verdana" panose="020B0604030504040204" pitchFamily="34" charset="0"/>
                <a:ea typeface="Verdana" panose="020B0604030504040204" pitchFamily="34" charset="0"/>
                <a:cs typeface="Verdana" panose="020B0604030504040204" pitchFamily="34" charset="0"/>
              </a:rPr>
              <a:t>(“</a:t>
            </a:r>
            <a:r>
              <a:rPr lang="en-US" altLang="de-DE" sz="800" i="1" dirty="0" err="1">
                <a:latin typeface="Verdana" panose="020B0604030504040204" pitchFamily="34" charset="0"/>
                <a:ea typeface="Verdana" panose="020B0604030504040204" pitchFamily="34" charset="0"/>
                <a:cs typeface="Verdana" panose="020B0604030504040204" pitchFamily="34" charset="0"/>
              </a:rPr>
              <a:t>Uni</a:t>
            </a:r>
            <a:r>
              <a:rPr lang="en-US" altLang="de-DE" sz="800" i="1" dirty="0">
                <a:latin typeface="Verdana" panose="020B0604030504040204" pitchFamily="34" charset="0"/>
                <a:ea typeface="Verdana" panose="020B0604030504040204" pitchFamily="34" charset="0"/>
                <a:cs typeface="Verdana" panose="020B0604030504040204" pitchFamily="34" charset="0"/>
              </a:rPr>
              <a:t> </a:t>
            </a:r>
            <a:r>
              <a:rPr lang="en-US" altLang="de-DE" sz="800" i="1" dirty="0" err="1">
                <a:latin typeface="Verdana" panose="020B0604030504040204" pitchFamily="34" charset="0"/>
                <a:ea typeface="Verdana" panose="020B0604030504040204" pitchFamily="34" charset="0"/>
                <a:cs typeface="Verdana" panose="020B0604030504040204" pitchFamily="34" charset="0"/>
              </a:rPr>
              <a:t>brennt</a:t>
            </a:r>
            <a:r>
              <a:rPr lang="en-US" altLang="de-DE" sz="800" i="1" dirty="0">
                <a:latin typeface="Verdana" panose="020B0604030504040204" pitchFamily="34" charset="0"/>
                <a:ea typeface="Verdana" panose="020B0604030504040204" pitchFamily="34" charset="0"/>
                <a:cs typeface="Verdana" panose="020B0604030504040204" pitchFamily="34" charset="0"/>
              </a:rPr>
              <a:t> Demonstration Wien” by </a:t>
            </a:r>
            <a:r>
              <a:rPr lang="en-US" altLang="de-DE" sz="800" i="1" dirty="0" err="1">
                <a:latin typeface="Verdana" panose="020B0604030504040204" pitchFamily="34" charset="0"/>
                <a:ea typeface="Verdana" panose="020B0604030504040204" pitchFamily="34" charset="0"/>
                <a:cs typeface="Verdana" panose="020B0604030504040204" pitchFamily="34" charset="0"/>
              </a:rPr>
              <a:t>ketu</a:t>
            </a:r>
            <a:r>
              <a:rPr lang="en-US" altLang="de-DE" sz="800" i="1" dirty="0">
                <a:latin typeface="Verdana" panose="020B0604030504040204" pitchFamily="34" charset="0"/>
                <a:ea typeface="Verdana" panose="020B0604030504040204" pitchFamily="34" charset="0"/>
                <a:cs typeface="Verdana" panose="020B0604030504040204" pitchFamily="34" charset="0"/>
              </a:rPr>
              <a:t>)</a:t>
            </a:r>
            <a:endParaRPr lang="en-US" altLang="de-DE" sz="800" i="1" dirty="0">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47625" y="884427"/>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6210" y="1395602"/>
            <a:ext cx="3060700" cy="1066546"/>
          </a:xfrm>
          <a:custGeom>
            <a:avLst/>
            <a:gdLst>
              <a:gd name="connsiteX0" fmla="*/ 6350 w 3060700"/>
              <a:gd name="connsiteY0" fmla="*/ 6350 h 1066546"/>
              <a:gd name="connsiteX1" fmla="*/ 3054350 w 3060700"/>
              <a:gd name="connsiteY1" fmla="*/ 1060195 h 1066546"/>
            </a:gdLst>
            <a:ahLst/>
            <a:cxnLst>
              <a:cxn ang="0">
                <a:pos x="connsiteX0" y="connsiteY0"/>
              </a:cxn>
              <a:cxn ang="1">
                <a:pos x="connsiteX1" y="connsiteY1"/>
              </a:cxn>
            </a:cxnLst>
            <a:rect l="l" t="t" r="r" b="b"/>
            <a:pathLst>
              <a:path w="3060700" h="1066546">
                <a:moveTo>
                  <a:pt x="6350" y="6350"/>
                </a:moveTo>
                <a:lnTo>
                  <a:pt x="3054350" y="1060195"/>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Freeform 3"/>
          <p:cNvSpPr/>
          <p:nvPr/>
        </p:nvSpPr>
        <p:spPr>
          <a:xfrm>
            <a:off x="3041789" y="1395602"/>
            <a:ext cx="25400" cy="1066546"/>
          </a:xfrm>
          <a:custGeom>
            <a:avLst/>
            <a:gdLst>
              <a:gd name="connsiteX0" fmla="*/ 6350 w 25400"/>
              <a:gd name="connsiteY0" fmla="*/ 6350 h 1066546"/>
              <a:gd name="connsiteX1" fmla="*/ 6350 w 25400"/>
              <a:gd name="connsiteY1" fmla="*/ 1060195 h 1066546"/>
            </a:gdLst>
            <a:ahLst/>
            <a:cxnLst>
              <a:cxn ang="0">
                <a:pos x="connsiteX0" y="connsiteY0"/>
              </a:cxn>
              <a:cxn ang="1">
                <a:pos x="connsiteX1" y="connsiteY1"/>
              </a:cxn>
            </a:cxnLst>
            <a:rect l="l" t="t" r="r" b="b"/>
            <a:pathLst>
              <a:path w="25400" h="1066546">
                <a:moveTo>
                  <a:pt x="6350" y="6350"/>
                </a:moveTo>
                <a:lnTo>
                  <a:pt x="6350" y="1060195"/>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Freeform 3"/>
          <p:cNvSpPr/>
          <p:nvPr/>
        </p:nvSpPr>
        <p:spPr>
          <a:xfrm>
            <a:off x="6089789" y="1395602"/>
            <a:ext cx="25400" cy="1066546"/>
          </a:xfrm>
          <a:custGeom>
            <a:avLst/>
            <a:gdLst>
              <a:gd name="connsiteX0" fmla="*/ 6350 w 25400"/>
              <a:gd name="connsiteY0" fmla="*/ 6350 h 1066546"/>
              <a:gd name="connsiteX1" fmla="*/ 6350 w 25400"/>
              <a:gd name="connsiteY1" fmla="*/ 1060195 h 1066546"/>
            </a:gdLst>
            <a:ahLst/>
            <a:cxnLst>
              <a:cxn ang="0">
                <a:pos x="connsiteX0" y="connsiteY0"/>
              </a:cxn>
              <a:cxn ang="1">
                <a:pos x="connsiteX1" y="connsiteY1"/>
              </a:cxn>
            </a:cxnLst>
            <a:rect l="l" t="t" r="r" b="b"/>
            <a:pathLst>
              <a:path w="25400" h="1066546">
                <a:moveTo>
                  <a:pt x="6350" y="6350"/>
                </a:moveTo>
                <a:lnTo>
                  <a:pt x="6350" y="1060195"/>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Freeform 3"/>
          <p:cNvSpPr/>
          <p:nvPr/>
        </p:nvSpPr>
        <p:spPr>
          <a:xfrm>
            <a:off x="-6210" y="2449448"/>
            <a:ext cx="3060700" cy="25400"/>
          </a:xfrm>
          <a:custGeom>
            <a:avLst/>
            <a:gdLst>
              <a:gd name="connsiteX0" fmla="*/ 6350 w 3060700"/>
              <a:gd name="connsiteY0" fmla="*/ 6350 h 25400"/>
              <a:gd name="connsiteX1" fmla="*/ 3054350 w 3060700"/>
              <a:gd name="connsiteY1" fmla="*/ 6350 h 25400"/>
            </a:gdLst>
            <a:ahLst/>
            <a:cxnLst>
              <a:cxn ang="0">
                <a:pos x="connsiteX0" y="connsiteY0"/>
              </a:cxn>
              <a:cxn ang="1">
                <a:pos x="connsiteX1" y="connsiteY1"/>
              </a:cxn>
            </a:cxnLst>
            <a:rect l="l" t="t" r="r" b="b"/>
            <a:pathLst>
              <a:path w="3060700" h="25400">
                <a:moveTo>
                  <a:pt x="6350" y="6350"/>
                </a:moveTo>
                <a:lnTo>
                  <a:pt x="30543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Freeform 3"/>
          <p:cNvSpPr/>
          <p:nvPr/>
        </p:nvSpPr>
        <p:spPr>
          <a:xfrm>
            <a:off x="-6210" y="3927729"/>
            <a:ext cx="3060700" cy="25400"/>
          </a:xfrm>
          <a:custGeom>
            <a:avLst/>
            <a:gdLst>
              <a:gd name="connsiteX0" fmla="*/ 6350 w 3060700"/>
              <a:gd name="connsiteY0" fmla="*/ 6350 h 25400"/>
              <a:gd name="connsiteX1" fmla="*/ 3054350 w 3060700"/>
              <a:gd name="connsiteY1" fmla="*/ 6350 h 25400"/>
            </a:gdLst>
            <a:ahLst/>
            <a:cxnLst>
              <a:cxn ang="0">
                <a:pos x="connsiteX0" y="connsiteY0"/>
              </a:cxn>
              <a:cxn ang="1">
                <a:pos x="connsiteX1" y="connsiteY1"/>
              </a:cxn>
            </a:cxnLst>
            <a:rect l="l" t="t" r="r" b="b"/>
            <a:pathLst>
              <a:path w="3060700" h="25400">
                <a:moveTo>
                  <a:pt x="6350" y="6350"/>
                </a:moveTo>
                <a:lnTo>
                  <a:pt x="30543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Freeform 3"/>
          <p:cNvSpPr/>
          <p:nvPr/>
        </p:nvSpPr>
        <p:spPr>
          <a:xfrm>
            <a:off x="0" y="1395602"/>
            <a:ext cx="25400" cy="1066546"/>
          </a:xfrm>
          <a:custGeom>
            <a:avLst/>
            <a:gdLst>
              <a:gd name="connsiteX0" fmla="*/ 6350 w 25400"/>
              <a:gd name="connsiteY0" fmla="*/ 6350 h 1066546"/>
              <a:gd name="connsiteX1" fmla="*/ 6350 w 25400"/>
              <a:gd name="connsiteY1" fmla="*/ 1060195 h 1066546"/>
            </a:gdLst>
            <a:ahLst/>
            <a:cxnLst>
              <a:cxn ang="0">
                <a:pos x="connsiteX0" y="connsiteY0"/>
              </a:cxn>
              <a:cxn ang="1">
                <a:pos x="connsiteX1" y="connsiteY1"/>
              </a:cxn>
            </a:cxnLst>
            <a:rect l="l" t="t" r="r" b="b"/>
            <a:pathLst>
              <a:path w="25400" h="1066546">
                <a:moveTo>
                  <a:pt x="6350" y="6350"/>
                </a:moveTo>
                <a:lnTo>
                  <a:pt x="6350" y="1060195"/>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Freeform 3"/>
          <p:cNvSpPr/>
          <p:nvPr/>
        </p:nvSpPr>
        <p:spPr>
          <a:xfrm>
            <a:off x="-6210" y="1395602"/>
            <a:ext cx="3060700" cy="25400"/>
          </a:xfrm>
          <a:custGeom>
            <a:avLst/>
            <a:gdLst>
              <a:gd name="connsiteX0" fmla="*/ 6350 w 3060700"/>
              <a:gd name="connsiteY0" fmla="*/ 6350 h 25400"/>
              <a:gd name="connsiteX1" fmla="*/ 3054350 w 3060700"/>
              <a:gd name="connsiteY1" fmla="*/ 6350 h 25400"/>
            </a:gdLst>
            <a:ahLst/>
            <a:cxnLst>
              <a:cxn ang="0">
                <a:pos x="connsiteX0" y="connsiteY0"/>
              </a:cxn>
              <a:cxn ang="1">
                <a:pos x="connsiteX1" y="connsiteY1"/>
              </a:cxn>
            </a:cxnLst>
            <a:rect l="l" t="t" r="r" b="b"/>
            <a:pathLst>
              <a:path w="3060700" h="25400">
                <a:moveTo>
                  <a:pt x="6350" y="6350"/>
                </a:moveTo>
                <a:lnTo>
                  <a:pt x="30543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 name="Freeform 3"/>
          <p:cNvSpPr/>
          <p:nvPr/>
        </p:nvSpPr>
        <p:spPr>
          <a:xfrm>
            <a:off x="-12700" y="5601842"/>
            <a:ext cx="3060700" cy="25400"/>
          </a:xfrm>
          <a:custGeom>
            <a:avLst/>
            <a:gdLst>
              <a:gd name="connsiteX0" fmla="*/ 6350 w 3060700"/>
              <a:gd name="connsiteY0" fmla="*/ 6350 h 25400"/>
              <a:gd name="connsiteX1" fmla="*/ 3054350 w 3060700"/>
              <a:gd name="connsiteY1" fmla="*/ 6350 h 25400"/>
            </a:gdLst>
            <a:ahLst/>
            <a:cxnLst>
              <a:cxn ang="0">
                <a:pos x="connsiteX0" y="connsiteY0"/>
              </a:cxn>
              <a:cxn ang="1">
                <a:pos x="connsiteX1" y="connsiteY1"/>
              </a:cxn>
            </a:cxnLst>
            <a:rect l="l" t="t" r="r" b="b"/>
            <a:pathLst>
              <a:path w="3060700" h="25400">
                <a:moveTo>
                  <a:pt x="6350" y="6350"/>
                </a:moveTo>
                <a:lnTo>
                  <a:pt x="30543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Freeform 3"/>
          <p:cNvSpPr/>
          <p:nvPr/>
        </p:nvSpPr>
        <p:spPr>
          <a:xfrm>
            <a:off x="3041789" y="1395602"/>
            <a:ext cx="3060700" cy="25400"/>
          </a:xfrm>
          <a:custGeom>
            <a:avLst/>
            <a:gdLst>
              <a:gd name="connsiteX0" fmla="*/ 6350 w 3060700"/>
              <a:gd name="connsiteY0" fmla="*/ 6350 h 25400"/>
              <a:gd name="connsiteX1" fmla="*/ 3054350 w 3060700"/>
              <a:gd name="connsiteY1" fmla="*/ 6350 h 25400"/>
            </a:gdLst>
            <a:ahLst/>
            <a:cxnLst>
              <a:cxn ang="0">
                <a:pos x="connsiteX0" y="connsiteY0"/>
              </a:cxn>
              <a:cxn ang="1">
                <a:pos x="connsiteX1" y="connsiteY1"/>
              </a:cxn>
            </a:cxnLst>
            <a:rect l="l" t="t" r="r" b="b"/>
            <a:pathLst>
              <a:path w="3060700" h="25400">
                <a:moveTo>
                  <a:pt x="6350" y="6350"/>
                </a:moveTo>
                <a:lnTo>
                  <a:pt x="30543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Freeform 3"/>
          <p:cNvSpPr/>
          <p:nvPr/>
        </p:nvSpPr>
        <p:spPr>
          <a:xfrm>
            <a:off x="6089776" y="1395602"/>
            <a:ext cx="3060700" cy="25400"/>
          </a:xfrm>
          <a:custGeom>
            <a:avLst/>
            <a:gdLst>
              <a:gd name="connsiteX0" fmla="*/ 6350 w 3060700"/>
              <a:gd name="connsiteY0" fmla="*/ 6350 h 25400"/>
              <a:gd name="connsiteX1" fmla="*/ 3054350 w 3060700"/>
              <a:gd name="connsiteY1" fmla="*/ 6350 h 25400"/>
            </a:gdLst>
            <a:ahLst/>
            <a:cxnLst>
              <a:cxn ang="0">
                <a:pos x="connsiteX0" y="connsiteY0"/>
              </a:cxn>
              <a:cxn ang="1">
                <a:pos x="connsiteX1" y="connsiteY1"/>
              </a:cxn>
            </a:cxnLst>
            <a:rect l="l" t="t" r="r" b="b"/>
            <a:pathLst>
              <a:path w="3060700" h="25400">
                <a:moveTo>
                  <a:pt x="6350" y="6350"/>
                </a:moveTo>
                <a:lnTo>
                  <a:pt x="30543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Freeform 3"/>
          <p:cNvSpPr/>
          <p:nvPr/>
        </p:nvSpPr>
        <p:spPr>
          <a:xfrm>
            <a:off x="3041789" y="2449448"/>
            <a:ext cx="3060700" cy="25400"/>
          </a:xfrm>
          <a:custGeom>
            <a:avLst/>
            <a:gdLst>
              <a:gd name="connsiteX0" fmla="*/ 6350 w 3060700"/>
              <a:gd name="connsiteY0" fmla="*/ 6350 h 25400"/>
              <a:gd name="connsiteX1" fmla="*/ 3054350 w 3060700"/>
              <a:gd name="connsiteY1" fmla="*/ 6350 h 25400"/>
            </a:gdLst>
            <a:ahLst/>
            <a:cxnLst>
              <a:cxn ang="0">
                <a:pos x="connsiteX0" y="connsiteY0"/>
              </a:cxn>
              <a:cxn ang="1">
                <a:pos x="connsiteX1" y="connsiteY1"/>
              </a:cxn>
            </a:cxnLst>
            <a:rect l="l" t="t" r="r" b="b"/>
            <a:pathLst>
              <a:path w="3060700" h="25400">
                <a:moveTo>
                  <a:pt x="6350" y="6350"/>
                </a:moveTo>
                <a:lnTo>
                  <a:pt x="30543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Freeform 3"/>
          <p:cNvSpPr/>
          <p:nvPr/>
        </p:nvSpPr>
        <p:spPr>
          <a:xfrm>
            <a:off x="6089776" y="2449448"/>
            <a:ext cx="3060700" cy="25400"/>
          </a:xfrm>
          <a:custGeom>
            <a:avLst/>
            <a:gdLst>
              <a:gd name="connsiteX0" fmla="*/ 6350 w 3060700"/>
              <a:gd name="connsiteY0" fmla="*/ 6350 h 25400"/>
              <a:gd name="connsiteX1" fmla="*/ 3054350 w 3060700"/>
              <a:gd name="connsiteY1" fmla="*/ 6350 h 25400"/>
            </a:gdLst>
            <a:ahLst/>
            <a:cxnLst>
              <a:cxn ang="0">
                <a:pos x="connsiteX0" y="connsiteY0"/>
              </a:cxn>
              <a:cxn ang="1">
                <a:pos x="connsiteX1" y="connsiteY1"/>
              </a:cxn>
            </a:cxnLst>
            <a:rect l="l" t="t" r="r" b="b"/>
            <a:pathLst>
              <a:path w="3060700" h="25400">
                <a:moveTo>
                  <a:pt x="6350" y="6350"/>
                </a:moveTo>
                <a:lnTo>
                  <a:pt x="30543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Freeform 3"/>
          <p:cNvSpPr/>
          <p:nvPr/>
        </p:nvSpPr>
        <p:spPr>
          <a:xfrm>
            <a:off x="3041789" y="3927729"/>
            <a:ext cx="3060700" cy="25400"/>
          </a:xfrm>
          <a:custGeom>
            <a:avLst/>
            <a:gdLst>
              <a:gd name="connsiteX0" fmla="*/ 6350 w 3060700"/>
              <a:gd name="connsiteY0" fmla="*/ 6350 h 25400"/>
              <a:gd name="connsiteX1" fmla="*/ 3054350 w 3060700"/>
              <a:gd name="connsiteY1" fmla="*/ 6350 h 25400"/>
            </a:gdLst>
            <a:ahLst/>
            <a:cxnLst>
              <a:cxn ang="0">
                <a:pos x="connsiteX0" y="connsiteY0"/>
              </a:cxn>
              <a:cxn ang="1">
                <a:pos x="connsiteX1" y="connsiteY1"/>
              </a:cxn>
            </a:cxnLst>
            <a:rect l="l" t="t" r="r" b="b"/>
            <a:pathLst>
              <a:path w="3060700" h="25400">
                <a:moveTo>
                  <a:pt x="6350" y="6350"/>
                </a:moveTo>
                <a:lnTo>
                  <a:pt x="30543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Freeform 3"/>
          <p:cNvSpPr/>
          <p:nvPr/>
        </p:nvSpPr>
        <p:spPr>
          <a:xfrm>
            <a:off x="6089776" y="3927729"/>
            <a:ext cx="3060700" cy="25400"/>
          </a:xfrm>
          <a:custGeom>
            <a:avLst/>
            <a:gdLst>
              <a:gd name="connsiteX0" fmla="*/ 6350 w 3060700"/>
              <a:gd name="connsiteY0" fmla="*/ 6350 h 25400"/>
              <a:gd name="connsiteX1" fmla="*/ 3054350 w 3060700"/>
              <a:gd name="connsiteY1" fmla="*/ 6350 h 25400"/>
            </a:gdLst>
            <a:ahLst/>
            <a:cxnLst>
              <a:cxn ang="0">
                <a:pos x="connsiteX0" y="connsiteY0"/>
              </a:cxn>
              <a:cxn ang="1">
                <a:pos x="connsiteX1" y="connsiteY1"/>
              </a:cxn>
            </a:cxnLst>
            <a:rect l="l" t="t" r="r" b="b"/>
            <a:pathLst>
              <a:path w="3060700" h="25400">
                <a:moveTo>
                  <a:pt x="6350" y="6350"/>
                </a:moveTo>
                <a:lnTo>
                  <a:pt x="30543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Freeform 3"/>
          <p:cNvSpPr/>
          <p:nvPr/>
        </p:nvSpPr>
        <p:spPr>
          <a:xfrm>
            <a:off x="3041789" y="5601842"/>
            <a:ext cx="3060700" cy="25400"/>
          </a:xfrm>
          <a:custGeom>
            <a:avLst/>
            <a:gdLst>
              <a:gd name="connsiteX0" fmla="*/ 6350 w 3060700"/>
              <a:gd name="connsiteY0" fmla="*/ 6350 h 25400"/>
              <a:gd name="connsiteX1" fmla="*/ 3054350 w 3060700"/>
              <a:gd name="connsiteY1" fmla="*/ 6350 h 25400"/>
            </a:gdLst>
            <a:ahLst/>
            <a:cxnLst>
              <a:cxn ang="0">
                <a:pos x="connsiteX0" y="connsiteY0"/>
              </a:cxn>
              <a:cxn ang="1">
                <a:pos x="connsiteX1" y="connsiteY1"/>
              </a:cxn>
            </a:cxnLst>
            <a:rect l="l" t="t" r="r" b="b"/>
            <a:pathLst>
              <a:path w="3060700" h="25400">
                <a:moveTo>
                  <a:pt x="6350" y="6350"/>
                </a:moveTo>
                <a:lnTo>
                  <a:pt x="30543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5" name="Freeform 3"/>
          <p:cNvSpPr/>
          <p:nvPr/>
        </p:nvSpPr>
        <p:spPr>
          <a:xfrm>
            <a:off x="6089776" y="5601842"/>
            <a:ext cx="3060700" cy="25400"/>
          </a:xfrm>
          <a:custGeom>
            <a:avLst/>
            <a:gdLst>
              <a:gd name="connsiteX0" fmla="*/ 6350 w 3060700"/>
              <a:gd name="connsiteY0" fmla="*/ 6350 h 25400"/>
              <a:gd name="connsiteX1" fmla="*/ 3054350 w 3060700"/>
              <a:gd name="connsiteY1" fmla="*/ 6350 h 25400"/>
            </a:gdLst>
            <a:ahLst/>
            <a:cxnLst>
              <a:cxn ang="0">
                <a:pos x="connsiteX0" y="connsiteY0"/>
              </a:cxn>
              <a:cxn ang="1">
                <a:pos x="connsiteX1" y="connsiteY1"/>
              </a:cxn>
            </a:cxnLst>
            <a:rect l="l" t="t" r="r" b="b"/>
            <a:pathLst>
              <a:path w="3060700" h="25400">
                <a:moveTo>
                  <a:pt x="6350" y="6350"/>
                </a:moveTo>
                <a:lnTo>
                  <a:pt x="30543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Freeform 3"/>
          <p:cNvSpPr/>
          <p:nvPr/>
        </p:nvSpPr>
        <p:spPr>
          <a:xfrm>
            <a:off x="3041789" y="2449448"/>
            <a:ext cx="12700" cy="3165094"/>
          </a:xfrm>
          <a:custGeom>
            <a:avLst/>
            <a:gdLst>
              <a:gd name="connsiteX0" fmla="*/ 6350 w 12700"/>
              <a:gd name="connsiteY0" fmla="*/ 6350 h 3165094"/>
              <a:gd name="connsiteX1" fmla="*/ 6350 w 12700"/>
              <a:gd name="connsiteY1" fmla="*/ 1484629 h 3165094"/>
              <a:gd name="connsiteX2" fmla="*/ 6350 w 12700"/>
              <a:gd name="connsiteY2" fmla="*/ 3158744 h 3165094"/>
            </a:gdLst>
            <a:ahLst/>
            <a:cxnLst>
              <a:cxn ang="0">
                <a:pos x="connsiteX0" y="connsiteY0"/>
              </a:cxn>
              <a:cxn ang="1">
                <a:pos x="connsiteX1" y="connsiteY1"/>
              </a:cxn>
              <a:cxn ang="2">
                <a:pos x="connsiteX2" y="connsiteY2"/>
              </a:cxn>
            </a:cxnLst>
            <a:rect l="l" t="t" r="r" b="b"/>
            <a:pathLst>
              <a:path w="12700" h="3165094">
                <a:moveTo>
                  <a:pt x="6350" y="6350"/>
                </a:moveTo>
                <a:lnTo>
                  <a:pt x="6350" y="1484629"/>
                </a:lnTo>
                <a:lnTo>
                  <a:pt x="6350" y="3158744"/>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7" name="Freeform 3"/>
          <p:cNvSpPr/>
          <p:nvPr/>
        </p:nvSpPr>
        <p:spPr>
          <a:xfrm>
            <a:off x="6089789" y="2449448"/>
            <a:ext cx="12700" cy="3165094"/>
          </a:xfrm>
          <a:custGeom>
            <a:avLst/>
            <a:gdLst>
              <a:gd name="connsiteX0" fmla="*/ 6350 w 12700"/>
              <a:gd name="connsiteY0" fmla="*/ 6350 h 3165094"/>
              <a:gd name="connsiteX1" fmla="*/ 6350 w 12700"/>
              <a:gd name="connsiteY1" fmla="*/ 1484629 h 3165094"/>
              <a:gd name="connsiteX2" fmla="*/ 6350 w 12700"/>
              <a:gd name="connsiteY2" fmla="*/ 3158744 h 3165094"/>
            </a:gdLst>
            <a:ahLst/>
            <a:cxnLst>
              <a:cxn ang="0">
                <a:pos x="connsiteX0" y="connsiteY0"/>
              </a:cxn>
              <a:cxn ang="1">
                <a:pos x="connsiteX1" y="connsiteY1"/>
              </a:cxn>
              <a:cxn ang="2">
                <a:pos x="connsiteX2" y="connsiteY2"/>
              </a:cxn>
            </a:cxnLst>
            <a:rect l="l" t="t" r="r" b="b"/>
            <a:pathLst>
              <a:path w="12700" h="3165094">
                <a:moveTo>
                  <a:pt x="6350" y="6350"/>
                </a:moveTo>
                <a:lnTo>
                  <a:pt x="6350" y="1484629"/>
                </a:lnTo>
                <a:lnTo>
                  <a:pt x="6350" y="3158744"/>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28" name="Picture 3"/>
          <p:cNvPicPr>
            <a:picLocks noChangeAspect="1" noChangeArrowheads="1"/>
          </p:cNvPicPr>
          <p:nvPr/>
        </p:nvPicPr>
        <p:blipFill>
          <a:blip r:embed="rId2"/>
          <a:srcRect/>
          <a:stretch>
            <a:fillRect/>
          </a:stretch>
        </p:blipFill>
        <p:spPr bwMode="auto">
          <a:xfrm>
            <a:off x="0" y="0"/>
            <a:ext cx="1130300" cy="838200"/>
          </a:xfrm>
          <a:prstGeom prst="rect">
            <a:avLst/>
          </a:prstGeom>
          <a:noFill/>
        </p:spPr>
      </p:pic>
      <p:sp>
        <p:nvSpPr>
          <p:cNvPr id="2" name="TextBox 1"/>
          <p:cNvSpPr txBox="1"/>
          <p:nvPr/>
        </p:nvSpPr>
        <p:spPr>
          <a:xfrm>
            <a:off x="1879600" y="1473200"/>
            <a:ext cx="341440" cy="251351"/>
          </a:xfrm>
          <a:prstGeom prst="rect">
            <a:avLst/>
          </a:prstGeom>
          <a:noFill/>
        </p:spPr>
        <p:txBody>
          <a:bodyPr wrap="none" lIns="0" tIns="0" rIns="0" rtlCol="0">
            <a:spAutoFit/>
          </a:bodyPr>
          <a:lstStyle/>
          <a:p>
            <a:pPr>
              <a:lnSpc>
                <a:spcPts val="1600"/>
              </a:lnSpc>
              <a:tabLst/>
            </a:pPr>
            <a:r>
              <a:rPr lang="ja-JP" altLang="en-US" sz="1400" dirty="0">
                <a:solidFill>
                  <a:srgbClr val="000000"/>
                </a:solidFill>
                <a:latin typeface="MS PGothic" panose="020B0600070205080204" pitchFamily="34" charset="-128"/>
                <a:ea typeface="MS PGothic" panose="020B0600070205080204" pitchFamily="34" charset="-128"/>
                <a:cs typeface="Times New Roman" pitchFamily="18" charset="0"/>
              </a:rPr>
              <a:t>考え</a:t>
            </a:r>
            <a:endParaRPr lang="en-US" altLang="zh-CN" sz="14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9" name="TextBox 1"/>
          <p:cNvSpPr txBox="1"/>
          <p:nvPr/>
        </p:nvSpPr>
        <p:spPr>
          <a:xfrm>
            <a:off x="88900" y="1993900"/>
            <a:ext cx="359073" cy="251351"/>
          </a:xfrm>
          <a:prstGeom prst="rect">
            <a:avLst/>
          </a:prstGeom>
          <a:noFill/>
        </p:spPr>
        <p:txBody>
          <a:bodyPr wrap="none" lIns="0" tIns="0" rIns="0" rtlCol="0">
            <a:spAutoFit/>
          </a:bodyPr>
          <a:lstStyle/>
          <a:p>
            <a:pPr>
              <a:lnSpc>
                <a:spcPts val="1600"/>
              </a:lnSpc>
              <a:tabLst/>
            </a:pPr>
            <a:r>
              <a:rPr lang="ja-JP" altLang="en-US" sz="1400" dirty="0">
                <a:solidFill>
                  <a:srgbClr val="000000"/>
                </a:solidFill>
                <a:latin typeface="MS PGothic" panose="020B0600070205080204" pitchFamily="34" charset="-128"/>
                <a:ea typeface="MS PGothic" panose="020B0600070205080204" pitchFamily="34" charset="-128"/>
                <a:cs typeface="Times New Roman" pitchFamily="18" charset="0"/>
              </a:rPr>
              <a:t>現実</a:t>
            </a:r>
            <a:endParaRPr lang="en-US" altLang="zh-CN" sz="14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024" name="TextBox 1"/>
          <p:cNvSpPr txBox="1"/>
          <p:nvPr/>
        </p:nvSpPr>
        <p:spPr>
          <a:xfrm>
            <a:off x="88900" y="2514600"/>
            <a:ext cx="1913985" cy="456535"/>
          </a:xfrm>
          <a:prstGeom prst="rect">
            <a:avLst/>
          </a:prstGeom>
          <a:noFill/>
        </p:spPr>
        <p:txBody>
          <a:bodyPr wrap="none" lIns="0" tIns="0" rIns="0" rtlCol="0">
            <a:spAutoFit/>
          </a:bodyPr>
          <a:lstStyle/>
          <a:p>
            <a:pPr>
              <a:lnSpc>
                <a:spcPts val="1600"/>
              </a:lnSpc>
              <a:tabLst/>
            </a:pPr>
            <a:r>
              <a:rPr lang="ja-JP" altLang="en-US" sz="1400" dirty="0">
                <a:solidFill>
                  <a:srgbClr val="000000"/>
                </a:solidFill>
                <a:latin typeface="MS PGothic" panose="020B0600070205080204" pitchFamily="34" charset="-128"/>
                <a:ea typeface="MS PGothic" panose="020B0600070205080204" pitchFamily="34" charset="-128"/>
                <a:cs typeface="Times New Roman" pitchFamily="18" charset="0"/>
              </a:rPr>
              <a:t>ガリーは撮影されており、</a:t>
            </a:r>
            <a:endParaRPr lang="en-US" altLang="ja-JP" sz="14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600"/>
              </a:lnSpc>
              <a:tabLst/>
            </a:pPr>
            <a:r>
              <a:rPr lang="ja-JP" altLang="en-US" sz="1400" dirty="0">
                <a:solidFill>
                  <a:srgbClr val="000000"/>
                </a:solidFill>
                <a:latin typeface="MS PGothic" panose="020B0600070205080204" pitchFamily="34" charset="-128"/>
                <a:ea typeface="MS PGothic" panose="020B0600070205080204" pitchFamily="34" charset="-128"/>
                <a:cs typeface="Times New Roman" pitchFamily="18" charset="0"/>
              </a:rPr>
              <a:t>捜査されている</a:t>
            </a:r>
            <a:endParaRPr lang="en-US" altLang="zh-CN" sz="14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025" name="TextBox 1"/>
          <p:cNvSpPr txBox="1"/>
          <p:nvPr/>
        </p:nvSpPr>
        <p:spPr>
          <a:xfrm>
            <a:off x="3136901" y="2540000"/>
            <a:ext cx="2845742" cy="1059264"/>
          </a:xfrm>
          <a:prstGeom prst="rect">
            <a:avLst/>
          </a:prstGeom>
          <a:noFill/>
        </p:spPr>
        <p:txBody>
          <a:bodyPr wrap="square" lIns="0" tIns="0" rIns="0" rtlCol="0">
            <a:spAutoFit/>
          </a:bodyPr>
          <a:lstStyle/>
          <a:p>
            <a:pPr marL="171450" indent="-171450">
              <a:lnSpc>
                <a:spcPts val="1400"/>
              </a:lnSpc>
              <a:buClr>
                <a:srgbClr val="8CADAE"/>
              </a:buClr>
              <a:buFont typeface="Courier New" panose="02070309020205020404" pitchFamily="49" charset="0"/>
              <a:buChar char="o"/>
              <a:tabLst/>
            </a:pPr>
            <a:r>
              <a:rPr lang="en-US" altLang="zh-CN" sz="1200" dirty="0">
                <a:latin typeface="MS PGothic" panose="020B0600070205080204" pitchFamily="34" charset="-128"/>
                <a:ea typeface="MS PGothic" panose="020B0600070205080204" pitchFamily="34" charset="-128"/>
                <a:cs typeface="Times New Roman" pitchFamily="18" charset="0"/>
              </a:rPr>
              <a:t> </a:t>
            </a:r>
            <a:r>
              <a:rPr lang="ja-JP" altLang="en-US" sz="1200" dirty="0">
                <a:latin typeface="MS PGothic" panose="020B0600070205080204" pitchFamily="34" charset="-128"/>
                <a:ea typeface="MS PGothic" panose="020B0600070205080204" pitchFamily="34" charset="-128"/>
                <a:cs typeface="Times New Roman" pitchFamily="18" charset="0"/>
              </a:rPr>
              <a:t>ガリーには心配するもっともな理由がある</a:t>
            </a:r>
            <a:endParaRPr lang="en-US" altLang="zh-CN" sz="12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171450" indent="-171450">
              <a:lnSpc>
                <a:spcPts val="1700"/>
              </a:lnSpc>
              <a:buClr>
                <a:srgbClr val="8CADAE"/>
              </a:buClr>
              <a:buFont typeface="Courier New" panose="02070309020205020404" pitchFamily="49" charset="0"/>
              <a:buChar char="o"/>
              <a:tabLst/>
            </a:pPr>
            <a:r>
              <a:rPr lang="en-US" altLang="zh-CN" sz="1200" dirty="0">
                <a:latin typeface="MS PGothic" panose="020B0600070205080204" pitchFamily="34" charset="-128"/>
                <a:ea typeface="MS PGothic" panose="020B0600070205080204" pitchFamily="34" charset="-128"/>
                <a:cs typeface="Times New Roman" pitchFamily="18" charset="0"/>
              </a:rPr>
              <a:t> </a:t>
            </a:r>
            <a:r>
              <a:rPr lang="ja-JP" altLang="en-US" sz="1200" dirty="0">
                <a:latin typeface="MS PGothic" panose="020B0600070205080204" pitchFamily="34" charset="-128"/>
                <a:ea typeface="MS PGothic" panose="020B0600070205080204" pitchFamily="34" charset="-128"/>
                <a:cs typeface="Times New Roman" pitchFamily="18" charset="0"/>
              </a:rPr>
              <a:t>彼を支援してくれる弁護士を雇うべきだ</a:t>
            </a:r>
            <a:endParaRPr lang="en-US" altLang="zh-CN" sz="12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171450" indent="-171450">
              <a:lnSpc>
                <a:spcPts val="1700"/>
              </a:lnSpc>
              <a:buClr>
                <a:srgbClr val="8CADAE"/>
              </a:buClr>
              <a:buFont typeface="Courier New" panose="02070309020205020404" pitchFamily="49" charset="0"/>
              <a:buChar char="o"/>
              <a:tabLst/>
            </a:pPr>
            <a:r>
              <a:rPr lang="en-US" altLang="zh-CN" sz="1200" dirty="0">
                <a:latin typeface="MS PGothic" panose="020B0600070205080204" pitchFamily="34" charset="-128"/>
                <a:ea typeface="MS PGothic" panose="020B0600070205080204" pitchFamily="34" charset="-128"/>
                <a:cs typeface="Times New Roman" pitchFamily="18" charset="0"/>
              </a:rPr>
              <a:t> </a:t>
            </a:r>
            <a:r>
              <a:rPr lang="ja-JP" altLang="en-US" sz="1200" dirty="0">
                <a:latin typeface="MS PGothic" panose="020B0600070205080204" pitchFamily="34" charset="-128"/>
                <a:ea typeface="MS PGothic" panose="020B0600070205080204" pitchFamily="34" charset="-128"/>
                <a:cs typeface="Times New Roman" pitchFamily="18" charset="0"/>
              </a:rPr>
              <a:t>それに、彼は民主主義国の基本的人権を</a:t>
            </a:r>
            <a:r>
              <a:rPr lang="ja-JP" altLang="en-US" sz="1200" dirty="0">
                <a:solidFill>
                  <a:srgbClr val="000000"/>
                </a:solidFill>
                <a:latin typeface="MS PGothic" panose="020B0600070205080204" pitchFamily="34" charset="-128"/>
                <a:ea typeface="MS PGothic" panose="020B0600070205080204" pitchFamily="34" charset="-128"/>
                <a:cs typeface="Times New Roman" pitchFamily="18" charset="0"/>
              </a:rPr>
              <a:t>行使しただけだ</a:t>
            </a:r>
            <a:endParaRPr lang="en-US" altLang="zh-CN" sz="12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026" name="TextBox 1"/>
          <p:cNvSpPr txBox="1"/>
          <p:nvPr/>
        </p:nvSpPr>
        <p:spPr>
          <a:xfrm>
            <a:off x="6175375" y="2546350"/>
            <a:ext cx="2870478" cy="1097736"/>
          </a:xfrm>
          <a:prstGeom prst="rect">
            <a:avLst/>
          </a:prstGeom>
          <a:noFill/>
        </p:spPr>
        <p:txBody>
          <a:bodyPr wrap="square" lIns="0" tIns="0" rIns="0" rtlCol="0">
            <a:spAutoFit/>
          </a:bodyPr>
          <a:lstStyle/>
          <a:p>
            <a:pPr marL="171450" indent="-171450">
              <a:lnSpc>
                <a:spcPts val="1400"/>
              </a:lnSpc>
              <a:buClr>
                <a:srgbClr val="8CADAE"/>
              </a:buClr>
              <a:buFont typeface="Courier New" panose="02070309020205020404" pitchFamily="49" charset="0"/>
              <a:buChar char="o"/>
              <a:tabLst/>
            </a:pPr>
            <a:r>
              <a:rPr lang="en-US" altLang="zh-CN" sz="1200" dirty="0">
                <a:latin typeface="MS PGothic" panose="020B0600070205080204" pitchFamily="34" charset="-128"/>
                <a:ea typeface="MS PGothic" panose="020B0600070205080204" pitchFamily="34" charset="-128"/>
                <a:cs typeface="Times New Roman" pitchFamily="18" charset="0"/>
              </a:rPr>
              <a:t> </a:t>
            </a:r>
            <a:r>
              <a:rPr lang="ja-JP" altLang="en-US" sz="1200" dirty="0">
                <a:latin typeface="MS PGothic" panose="020B0600070205080204" pitchFamily="34" charset="-128"/>
                <a:ea typeface="MS PGothic" panose="020B0600070205080204" pitchFamily="34" charset="-128"/>
                <a:cs typeface="Times New Roman" pitchFamily="18" charset="0"/>
              </a:rPr>
              <a:t>ガリーは世の中を知らなさすぎる</a:t>
            </a:r>
            <a:endParaRPr lang="en-US" altLang="zh-CN" sz="12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171450" indent="-171450">
              <a:lnSpc>
                <a:spcPts val="1700"/>
              </a:lnSpc>
              <a:buClr>
                <a:srgbClr val="8CADAE"/>
              </a:buClr>
              <a:buFont typeface="Courier New" panose="02070309020205020404" pitchFamily="49" charset="0"/>
              <a:buChar char="o"/>
              <a:tabLst/>
            </a:pPr>
            <a:r>
              <a:rPr lang="ja-JP" altLang="en-US" sz="1200" dirty="0">
                <a:latin typeface="MS PGothic" panose="020B0600070205080204" pitchFamily="34" charset="-128"/>
                <a:ea typeface="MS PGothic" panose="020B0600070205080204" pitchFamily="34" charset="-128"/>
                <a:cs typeface="Times New Roman" pitchFamily="18" charset="0"/>
              </a:rPr>
              <a:t>逮捕されたら弁護士を雇えばいい</a:t>
            </a:r>
            <a:endParaRPr lang="en-US" altLang="ja-JP" sz="1200" dirty="0">
              <a:latin typeface="MS PGothic" panose="020B0600070205080204" pitchFamily="34" charset="-128"/>
              <a:ea typeface="MS PGothic" panose="020B0600070205080204" pitchFamily="34" charset="-128"/>
              <a:cs typeface="Times New Roman" pitchFamily="18" charset="0"/>
            </a:endParaRPr>
          </a:p>
          <a:p>
            <a:pPr marL="171450" indent="-171450">
              <a:lnSpc>
                <a:spcPts val="1700"/>
              </a:lnSpc>
              <a:buClr>
                <a:srgbClr val="8CADAE"/>
              </a:buClr>
              <a:buFont typeface="Courier New" panose="02070309020205020404" pitchFamily="49" charset="0"/>
              <a:buChar char="o"/>
              <a:tabLst/>
            </a:pPr>
            <a:r>
              <a:rPr lang="ja-JP" altLang="en-US" sz="1200" dirty="0">
                <a:solidFill>
                  <a:srgbClr val="000000"/>
                </a:solidFill>
                <a:latin typeface="MS PGothic" panose="020B0600070205080204" pitchFamily="34" charset="-128"/>
                <a:ea typeface="MS PGothic" panose="020B0600070205080204" pitchFamily="34" charset="-128"/>
                <a:cs typeface="Times New Roman" pitchFamily="18" charset="0"/>
              </a:rPr>
              <a:t>－彼は何も悪いことはしていないし、デモに参加して権利を行使したにすぎないのだから。</a:t>
            </a:r>
            <a:endParaRPr lang="en-US" altLang="zh-CN" sz="12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028" name="TextBox 1"/>
          <p:cNvSpPr txBox="1"/>
          <p:nvPr/>
        </p:nvSpPr>
        <p:spPr>
          <a:xfrm>
            <a:off x="76200" y="3977960"/>
            <a:ext cx="2838919" cy="456535"/>
          </a:xfrm>
          <a:prstGeom prst="rect">
            <a:avLst/>
          </a:prstGeom>
          <a:noFill/>
        </p:spPr>
        <p:txBody>
          <a:bodyPr wrap="none" lIns="0" tIns="0" rIns="0" rtlCol="0">
            <a:spAutoFit/>
          </a:bodyPr>
          <a:lstStyle/>
          <a:p>
            <a:pPr>
              <a:lnSpc>
                <a:spcPts val="1600"/>
              </a:lnSpc>
              <a:tabLst/>
            </a:pPr>
            <a:r>
              <a:rPr lang="ja-JP" altLang="en-US" sz="1400" dirty="0">
                <a:solidFill>
                  <a:srgbClr val="000000"/>
                </a:solidFill>
                <a:latin typeface="MS PGothic" panose="020B0600070205080204" pitchFamily="34" charset="-128"/>
                <a:ea typeface="MS PGothic" panose="020B0600070205080204" pitchFamily="34" charset="-128"/>
                <a:cs typeface="Times New Roman" pitchFamily="18" charset="0"/>
              </a:rPr>
              <a:t>デモ隊全員が撮影されているので</a:t>
            </a:r>
            <a:endParaRPr lang="en-US" altLang="ja-JP" sz="14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600"/>
              </a:lnSpc>
              <a:tabLst/>
            </a:pPr>
            <a:r>
              <a:rPr lang="ja-JP" altLang="en-US" sz="1400" dirty="0">
                <a:solidFill>
                  <a:srgbClr val="000000"/>
                </a:solidFill>
                <a:latin typeface="MS PGothic" panose="020B0600070205080204" pitchFamily="34" charset="-128"/>
                <a:ea typeface="MS PGothic" panose="020B0600070205080204" pitchFamily="34" charset="-128"/>
                <a:cs typeface="Times New Roman" pitchFamily="18" charset="0"/>
              </a:rPr>
              <a:t>ガリーが捜査されているわけではない</a:t>
            </a:r>
            <a:endParaRPr lang="en-US" altLang="zh-CN" sz="14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029" name="TextBox 1"/>
          <p:cNvSpPr txBox="1"/>
          <p:nvPr/>
        </p:nvSpPr>
        <p:spPr>
          <a:xfrm>
            <a:off x="3136900" y="4000500"/>
            <a:ext cx="2880003" cy="1456809"/>
          </a:xfrm>
          <a:prstGeom prst="rect">
            <a:avLst/>
          </a:prstGeom>
          <a:noFill/>
        </p:spPr>
        <p:txBody>
          <a:bodyPr wrap="square" lIns="0" tIns="0" rIns="0" rtlCol="0">
            <a:spAutoFit/>
          </a:bodyPr>
          <a:lstStyle/>
          <a:p>
            <a:pPr marL="171450" indent="-171450">
              <a:lnSpc>
                <a:spcPts val="1400"/>
              </a:lnSpc>
              <a:buClr>
                <a:srgbClr val="8CADAE"/>
              </a:buClr>
              <a:buFont typeface="Courier New" panose="02070309020205020404" pitchFamily="49" charset="0"/>
              <a:buChar char="o"/>
              <a:tabLst/>
            </a:pPr>
            <a:r>
              <a:rPr lang="ja-JP" altLang="en-US" sz="1200" dirty="0">
                <a:latin typeface="MS PGothic" panose="020B0600070205080204" pitchFamily="34" charset="-128"/>
                <a:ea typeface="MS PGothic" panose="020B0600070205080204" pitchFamily="34" charset="-128"/>
                <a:cs typeface="Times New Roman" pitchFamily="18" charset="0"/>
              </a:rPr>
              <a:t>ガリーは理由のないことで心配している</a:t>
            </a:r>
            <a:endParaRPr lang="en-US" altLang="zh-CN" sz="12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171450" indent="-171450">
              <a:lnSpc>
                <a:spcPts val="1700"/>
              </a:lnSpc>
              <a:buClr>
                <a:srgbClr val="8CADAE"/>
              </a:buClr>
              <a:buFont typeface="Courier New" panose="02070309020205020404" pitchFamily="49" charset="0"/>
              <a:buChar char="o"/>
              <a:tabLst/>
            </a:pPr>
            <a:r>
              <a:rPr lang="en-US" altLang="zh-CN" sz="1200" dirty="0">
                <a:latin typeface="MS PGothic" panose="020B0600070205080204" pitchFamily="34" charset="-128"/>
                <a:ea typeface="MS PGothic" panose="020B0600070205080204" pitchFamily="34" charset="-128"/>
                <a:cs typeface="Times New Roman" pitchFamily="18" charset="0"/>
              </a:rPr>
              <a:t> </a:t>
            </a:r>
            <a:r>
              <a:rPr lang="ja-JP" altLang="en-US" sz="1200" dirty="0">
                <a:latin typeface="MS PGothic" panose="020B0600070205080204" pitchFamily="34" charset="-128"/>
                <a:ea typeface="MS PGothic" panose="020B0600070205080204" pitchFamily="34" charset="-128"/>
                <a:cs typeface="Times New Roman" pitchFamily="18" charset="0"/>
              </a:rPr>
              <a:t>彼は弁護士を雇ったり、セキュリティを厳重にしたりして、多額の金を無駄にしてしまうだろう</a:t>
            </a:r>
            <a:endParaRPr lang="en-US" altLang="ja-JP" sz="1200" dirty="0">
              <a:latin typeface="MS PGothic" panose="020B0600070205080204" pitchFamily="34" charset="-128"/>
              <a:ea typeface="MS PGothic" panose="020B0600070205080204" pitchFamily="34" charset="-128"/>
              <a:cs typeface="Times New Roman" pitchFamily="18" charset="0"/>
            </a:endParaRPr>
          </a:p>
          <a:p>
            <a:pPr marL="171450" indent="-171450">
              <a:lnSpc>
                <a:spcPts val="1400"/>
              </a:lnSpc>
              <a:buClr>
                <a:srgbClr val="8CADAE"/>
              </a:buClr>
              <a:buFont typeface="Courier New" panose="02070309020205020404" pitchFamily="49" charset="0"/>
              <a:buChar char="o"/>
              <a:tabLst/>
            </a:pPr>
            <a:r>
              <a:rPr lang="ja-JP" altLang="en-US" sz="1200" dirty="0">
                <a:latin typeface="MS PGothic" panose="020B0600070205080204" pitchFamily="34" charset="-128"/>
                <a:ea typeface="MS PGothic" panose="020B0600070205080204" pitchFamily="34" charset="-128"/>
                <a:cs typeface="Times New Roman" pitchFamily="18" charset="0"/>
              </a:rPr>
              <a:t>彼は人生の重要な面を見落としている</a:t>
            </a:r>
            <a:endParaRPr lang="en-US" altLang="ja-JP" sz="1200" dirty="0">
              <a:latin typeface="MS PGothic" panose="020B0600070205080204" pitchFamily="34" charset="-128"/>
              <a:ea typeface="MS PGothic" panose="020B0600070205080204" pitchFamily="34" charset="-128"/>
              <a:cs typeface="Times New Roman" pitchFamily="18" charset="0"/>
            </a:endParaRPr>
          </a:p>
          <a:p>
            <a:pPr>
              <a:lnSpc>
                <a:spcPts val="1400"/>
              </a:lnSpc>
              <a:buClr>
                <a:srgbClr val="8CADAE"/>
              </a:buClr>
              <a:tabLst/>
            </a:pPr>
            <a:r>
              <a:rPr lang="ja-JP" altLang="en-US" sz="1200" dirty="0">
                <a:solidFill>
                  <a:srgbClr val="000000"/>
                </a:solidFill>
                <a:latin typeface="MS PGothic" panose="020B0600070205080204" pitchFamily="34" charset="-128"/>
                <a:ea typeface="MS PGothic" panose="020B0600070205080204" pitchFamily="34" charset="-128"/>
                <a:cs typeface="Times New Roman" pitchFamily="18" charset="0"/>
              </a:rPr>
              <a:t>（例えば、友だちと会ったり、仕事をしたり）</a:t>
            </a:r>
            <a:endParaRPr lang="en-US" altLang="zh-CN" sz="12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700"/>
              </a:lnSpc>
              <a:tabLst/>
            </a:pPr>
            <a:endParaRPr lang="en-US" altLang="zh-CN" sz="12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031" name="TextBox 1"/>
          <p:cNvSpPr txBox="1"/>
          <p:nvPr/>
        </p:nvSpPr>
        <p:spPr>
          <a:xfrm>
            <a:off x="6175375" y="3997325"/>
            <a:ext cx="942566" cy="225703"/>
          </a:xfrm>
          <a:prstGeom prst="rect">
            <a:avLst/>
          </a:prstGeom>
          <a:noFill/>
        </p:spPr>
        <p:txBody>
          <a:bodyPr wrap="none" lIns="0" tIns="0" rIns="0" rtlCol="0">
            <a:spAutoFit/>
          </a:bodyPr>
          <a:lstStyle/>
          <a:p>
            <a:pPr marL="171450" indent="-171450">
              <a:lnSpc>
                <a:spcPts val="1400"/>
              </a:lnSpc>
              <a:buClr>
                <a:srgbClr val="8CADAE"/>
              </a:buClr>
              <a:buFont typeface="Courier New" panose="02070309020205020404" pitchFamily="49" charset="0"/>
              <a:buChar char="o"/>
              <a:tabLst/>
            </a:pPr>
            <a:r>
              <a:rPr lang="ja-JP" altLang="en-US" sz="1200" dirty="0">
                <a:solidFill>
                  <a:srgbClr val="000000"/>
                </a:solidFill>
                <a:latin typeface="Times New Roman" pitchFamily="18" charset="0"/>
                <a:cs typeface="Times New Roman" pitchFamily="18" charset="0"/>
              </a:rPr>
              <a:t>万事順調！</a:t>
            </a:r>
            <a:endParaRPr lang="en-US" altLang="zh-CN" sz="1200" dirty="0">
              <a:solidFill>
                <a:srgbClr val="000000"/>
              </a:solidFill>
              <a:latin typeface="Times New Roman" pitchFamily="18" charset="0"/>
              <a:cs typeface="Times New Roman" pitchFamily="18" charset="0"/>
            </a:endParaRPr>
          </a:p>
        </p:txBody>
      </p:sp>
      <p:sp>
        <p:nvSpPr>
          <p:cNvPr id="44" name="TextBox 1"/>
          <p:cNvSpPr txBox="1"/>
          <p:nvPr/>
        </p:nvSpPr>
        <p:spPr>
          <a:xfrm>
            <a:off x="3136900" y="1472340"/>
            <a:ext cx="1913985" cy="456535"/>
          </a:xfrm>
          <a:prstGeom prst="rect">
            <a:avLst/>
          </a:prstGeom>
          <a:noFill/>
        </p:spPr>
        <p:txBody>
          <a:bodyPr wrap="none" lIns="0" tIns="0" rIns="0" rtlCol="0">
            <a:spAutoFit/>
          </a:bodyPr>
          <a:lstStyle/>
          <a:p>
            <a:pPr>
              <a:lnSpc>
                <a:spcPts val="1600"/>
              </a:lnSpc>
              <a:tabLst/>
            </a:pPr>
            <a:r>
              <a:rPr lang="ja-JP" altLang="en-US" sz="1400" dirty="0">
                <a:solidFill>
                  <a:srgbClr val="000000"/>
                </a:solidFill>
                <a:latin typeface="MS PGothic" panose="020B0600070205080204" pitchFamily="34" charset="-128"/>
                <a:ea typeface="MS PGothic" panose="020B0600070205080204" pitchFamily="34" charset="-128"/>
                <a:cs typeface="Times New Roman" pitchFamily="18" charset="0"/>
              </a:rPr>
              <a:t>ガリーは撮影されており、</a:t>
            </a:r>
            <a:endParaRPr lang="en-US" altLang="ja-JP" sz="14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600"/>
              </a:lnSpc>
              <a:tabLst/>
            </a:pPr>
            <a:r>
              <a:rPr lang="ja-JP" altLang="en-US" sz="1400" dirty="0">
                <a:solidFill>
                  <a:srgbClr val="000000"/>
                </a:solidFill>
                <a:latin typeface="MS PGothic" panose="020B0600070205080204" pitchFamily="34" charset="-128"/>
                <a:ea typeface="MS PGothic" panose="020B0600070205080204" pitchFamily="34" charset="-128"/>
                <a:cs typeface="Times New Roman" pitchFamily="18" charset="0"/>
              </a:rPr>
              <a:t>捜査されている</a:t>
            </a:r>
            <a:endParaRPr lang="en-US" altLang="zh-CN" sz="14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45" name="TextBox 1"/>
          <p:cNvSpPr txBox="1"/>
          <p:nvPr/>
        </p:nvSpPr>
        <p:spPr>
          <a:xfrm>
            <a:off x="6184900" y="1473200"/>
            <a:ext cx="2834109" cy="456535"/>
          </a:xfrm>
          <a:prstGeom prst="rect">
            <a:avLst/>
          </a:prstGeom>
          <a:noFill/>
        </p:spPr>
        <p:txBody>
          <a:bodyPr wrap="none" lIns="0" tIns="0" rIns="0" rtlCol="0">
            <a:spAutoFit/>
          </a:bodyPr>
          <a:lstStyle/>
          <a:p>
            <a:pPr>
              <a:lnSpc>
                <a:spcPts val="1600"/>
              </a:lnSpc>
              <a:tabLst/>
            </a:pPr>
            <a:r>
              <a:rPr lang="ja-JP" altLang="en-US" sz="1397" dirty="0">
                <a:solidFill>
                  <a:srgbClr val="000000"/>
                </a:solidFill>
                <a:latin typeface="MS PGothic" panose="020B0600070205080204" pitchFamily="34" charset="-128"/>
                <a:ea typeface="MS PGothic" panose="020B0600070205080204" pitchFamily="34" charset="-128"/>
                <a:cs typeface="Times New Roman" pitchFamily="18" charset="0"/>
              </a:rPr>
              <a:t>デモ隊全員が撮影されているので</a:t>
            </a:r>
            <a:endParaRPr lang="en-US" altLang="ja-JP" sz="1397"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600"/>
              </a:lnSpc>
              <a:tabLst/>
            </a:pPr>
            <a:r>
              <a:rPr lang="ja-JP" altLang="en-US" sz="1397" dirty="0">
                <a:solidFill>
                  <a:srgbClr val="000000"/>
                </a:solidFill>
                <a:latin typeface="MS PGothic" panose="020B0600070205080204" pitchFamily="34" charset="-128"/>
                <a:ea typeface="MS PGothic" panose="020B0600070205080204" pitchFamily="34" charset="-128"/>
                <a:cs typeface="Times New Roman" pitchFamily="18" charset="0"/>
              </a:rPr>
              <a:t>ガリーが捜査されているわけではない</a:t>
            </a:r>
            <a:endParaRPr lang="en-US" altLang="zh-CN" sz="1397"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42"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46"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1003300" algn="l"/>
              </a:tabLst>
            </a:pPr>
            <a:r>
              <a:rPr lang="ja-JP" altLang="en-US" sz="2000" dirty="0" smtClean="0">
                <a:solidFill>
                  <a:srgbClr val="D16349"/>
                </a:solidFill>
                <a:latin typeface="MS PGothic" panose="020B0600070205080204" pitchFamily="34" charset="-128"/>
                <a:ea typeface="MS PGothic" panose="020B0600070205080204" pitchFamily="34" charset="-128"/>
                <a:cs typeface="Times New Roman" pitchFamily="18" charset="0"/>
              </a:rPr>
              <a:t>例：もし</a:t>
            </a:r>
            <a:r>
              <a:rPr lang="en-US" altLang="ja-JP" sz="2000" dirty="0" smtClean="0">
                <a:solidFill>
                  <a:srgbClr val="D16349"/>
                </a:solidFill>
                <a:latin typeface="MS PGothic" panose="020B0600070205080204" pitchFamily="34" charset="-128"/>
                <a:ea typeface="MS PGothic" panose="020B0600070205080204" pitchFamily="34" charset="-128"/>
                <a:cs typeface="Times New Roman" pitchFamily="18" charset="0"/>
              </a:rPr>
              <a:t>…</a:t>
            </a:r>
            <a:r>
              <a:rPr lang="ja-JP" altLang="en-US" sz="2000" dirty="0" smtClean="0">
                <a:solidFill>
                  <a:srgbClr val="D16349"/>
                </a:solidFill>
                <a:latin typeface="MS PGothic" panose="020B0600070205080204" pitchFamily="34" charset="-128"/>
                <a:ea typeface="MS PGothic" panose="020B0600070205080204" pitchFamily="34" charset="-128"/>
                <a:cs typeface="Times New Roman" pitchFamily="18" charset="0"/>
              </a:rPr>
              <a:t>だったら</a:t>
            </a:r>
            <a:r>
              <a:rPr lang="en-US" altLang="ja-JP" sz="2000" dirty="0" smtClean="0">
                <a:solidFill>
                  <a:srgbClr val="D16349"/>
                </a:solidFill>
                <a:latin typeface="MS PGothic" panose="020B0600070205080204" pitchFamily="34" charset="-128"/>
                <a:ea typeface="MS PGothic" panose="020B0600070205080204" pitchFamily="34" charset="-128"/>
                <a:cs typeface="Times New Roman" pitchFamily="18" charset="0"/>
              </a:rPr>
              <a:t>…</a:t>
            </a:r>
            <a:r>
              <a:rPr lang="ja-JP" altLang="en-US" sz="2000" dirty="0" smtClean="0">
                <a:solidFill>
                  <a:srgbClr val="D16349"/>
                </a:solidFill>
                <a:latin typeface="MS PGothic" panose="020B0600070205080204" pitchFamily="34" charset="-128"/>
                <a:ea typeface="MS PGothic" panose="020B0600070205080204" pitchFamily="34" charset="-128"/>
                <a:cs typeface="Times New Roman" pitchFamily="18" charset="0"/>
              </a:rPr>
              <a:t>？</a:t>
            </a:r>
            <a:endParaRPr lang="en-US" altLang="zh-CN" sz="2000" dirty="0" smtClean="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2300"/>
              </a:lnSpc>
              <a:tabLst>
                <a:tab pos="1003300" algn="l"/>
              </a:tabLst>
            </a:pPr>
            <a:r>
              <a:rPr lang="ja-JP" altLang="en-US" sz="2000" dirty="0" smtClean="0">
                <a:solidFill>
                  <a:srgbClr val="D16349"/>
                </a:solidFill>
                <a:latin typeface="MS PGothic" panose="020B0600070205080204" pitchFamily="34" charset="-128"/>
                <a:ea typeface="MS PGothic" panose="020B0600070205080204" pitchFamily="34" charset="-128"/>
                <a:cs typeface="Times New Roman" pitchFamily="18" charset="0"/>
              </a:rPr>
              <a:t>考</a:t>
            </a: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えとその結果</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47" name="Freeform 3"/>
          <p:cNvSpPr/>
          <p:nvPr/>
        </p:nvSpPr>
        <p:spPr>
          <a:xfrm>
            <a:off x="0" y="2438400"/>
            <a:ext cx="25400" cy="3186000"/>
          </a:xfrm>
          <a:custGeom>
            <a:avLst/>
            <a:gdLst>
              <a:gd name="connsiteX0" fmla="*/ 6350 w 25400"/>
              <a:gd name="connsiteY0" fmla="*/ 6350 h 1066546"/>
              <a:gd name="connsiteX1" fmla="*/ 6350 w 25400"/>
              <a:gd name="connsiteY1" fmla="*/ 1060195 h 1066546"/>
            </a:gdLst>
            <a:ahLst/>
            <a:cxnLst>
              <a:cxn ang="0">
                <a:pos x="connsiteX0" y="connsiteY0"/>
              </a:cxn>
              <a:cxn ang="1">
                <a:pos x="connsiteX1" y="connsiteY1"/>
              </a:cxn>
            </a:cxnLst>
            <a:rect l="l" t="t" r="r" b="b"/>
            <a:pathLst>
              <a:path w="25400" h="1066546">
                <a:moveTo>
                  <a:pt x="6350" y="6350"/>
                </a:moveTo>
                <a:lnTo>
                  <a:pt x="6350" y="1060195"/>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8" name="Freeform 3"/>
          <p:cNvSpPr/>
          <p:nvPr/>
        </p:nvSpPr>
        <p:spPr>
          <a:xfrm>
            <a:off x="9129600" y="2440800"/>
            <a:ext cx="25400" cy="3186000"/>
          </a:xfrm>
          <a:custGeom>
            <a:avLst/>
            <a:gdLst>
              <a:gd name="connsiteX0" fmla="*/ 6350 w 25400"/>
              <a:gd name="connsiteY0" fmla="*/ 6350 h 1066546"/>
              <a:gd name="connsiteX1" fmla="*/ 6350 w 25400"/>
              <a:gd name="connsiteY1" fmla="*/ 1060195 h 1066546"/>
            </a:gdLst>
            <a:ahLst/>
            <a:cxnLst>
              <a:cxn ang="0">
                <a:pos x="connsiteX0" y="connsiteY0"/>
              </a:cxn>
              <a:cxn ang="1">
                <a:pos x="connsiteX1" y="connsiteY1"/>
              </a:cxn>
            </a:cxnLst>
            <a:rect l="l" t="t" r="r" b="b"/>
            <a:pathLst>
              <a:path w="25400" h="1066546">
                <a:moveTo>
                  <a:pt x="6350" y="6350"/>
                </a:moveTo>
                <a:lnTo>
                  <a:pt x="6350" y="1060195"/>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9" name="Freeform 3"/>
          <p:cNvSpPr/>
          <p:nvPr/>
        </p:nvSpPr>
        <p:spPr>
          <a:xfrm>
            <a:off x="9129600" y="1393200"/>
            <a:ext cx="25400" cy="1066546"/>
          </a:xfrm>
          <a:custGeom>
            <a:avLst/>
            <a:gdLst>
              <a:gd name="connsiteX0" fmla="*/ 6350 w 25400"/>
              <a:gd name="connsiteY0" fmla="*/ 6350 h 1066546"/>
              <a:gd name="connsiteX1" fmla="*/ 6350 w 25400"/>
              <a:gd name="connsiteY1" fmla="*/ 1060195 h 1066546"/>
            </a:gdLst>
            <a:ahLst/>
            <a:cxnLst>
              <a:cxn ang="0">
                <a:pos x="connsiteX0" y="connsiteY0"/>
              </a:cxn>
              <a:cxn ang="1">
                <a:pos x="connsiteX1" y="connsiteY1"/>
              </a:cxn>
            </a:cxnLst>
            <a:rect l="l" t="t" r="r" b="b"/>
            <a:pathLst>
              <a:path w="25400" h="1066546">
                <a:moveTo>
                  <a:pt x="6350" y="6350"/>
                </a:moveTo>
                <a:lnTo>
                  <a:pt x="6350" y="1060195"/>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3" name="TextBox 1"/>
          <p:cNvSpPr txBox="1"/>
          <p:nvPr/>
        </p:nvSpPr>
        <p:spPr>
          <a:xfrm>
            <a:off x="76200" y="6711387"/>
            <a:ext cx="2971800" cy="169277"/>
          </a:xfrm>
          <a:prstGeom prst="rect">
            <a:avLst/>
          </a:prstGeom>
          <a:noFill/>
        </p:spPr>
        <p:txBody>
          <a:bodyPr wrap="square" lIns="0" tIns="0" rIns="0" rtlCol="0">
            <a:spAutoFit/>
          </a:bodyPr>
          <a:lstStyle/>
          <a:p>
            <a:pPr>
              <a:spcBef>
                <a:spcPct val="0"/>
              </a:spcBef>
            </a:pPr>
            <a:r>
              <a:rPr lang="en-US" altLang="de-DE" sz="800" i="1" dirty="0">
                <a:latin typeface="Verdana" panose="020B0604030504040204" pitchFamily="34" charset="0"/>
                <a:ea typeface="Verdana" panose="020B0604030504040204" pitchFamily="34" charset="0"/>
                <a:cs typeface="Verdana" panose="020B0604030504040204" pitchFamily="34" charset="0"/>
              </a:rPr>
              <a:t>(“</a:t>
            </a:r>
            <a:r>
              <a:rPr lang="en-US" altLang="de-DE" sz="800" i="1" dirty="0" err="1">
                <a:latin typeface="Verdana" panose="020B0604030504040204" pitchFamily="34" charset="0"/>
                <a:ea typeface="Verdana" panose="020B0604030504040204" pitchFamily="34" charset="0"/>
                <a:cs typeface="Verdana" panose="020B0604030504040204" pitchFamily="34" charset="0"/>
              </a:rPr>
              <a:t>Uni</a:t>
            </a:r>
            <a:r>
              <a:rPr lang="en-US" altLang="de-DE" sz="800" i="1" dirty="0">
                <a:latin typeface="Verdana" panose="020B0604030504040204" pitchFamily="34" charset="0"/>
                <a:ea typeface="Verdana" panose="020B0604030504040204" pitchFamily="34" charset="0"/>
                <a:cs typeface="Verdana" panose="020B0604030504040204" pitchFamily="34" charset="0"/>
              </a:rPr>
              <a:t> </a:t>
            </a:r>
            <a:r>
              <a:rPr lang="en-US" altLang="de-DE" sz="800" i="1" dirty="0" err="1">
                <a:latin typeface="Verdana" panose="020B0604030504040204" pitchFamily="34" charset="0"/>
                <a:ea typeface="Verdana" panose="020B0604030504040204" pitchFamily="34" charset="0"/>
                <a:cs typeface="Verdana" panose="020B0604030504040204" pitchFamily="34" charset="0"/>
              </a:rPr>
              <a:t>brennt</a:t>
            </a:r>
            <a:r>
              <a:rPr lang="en-US" altLang="de-DE" sz="800" i="1" dirty="0">
                <a:latin typeface="Verdana" panose="020B0604030504040204" pitchFamily="34" charset="0"/>
                <a:ea typeface="Verdana" panose="020B0604030504040204" pitchFamily="34" charset="0"/>
                <a:cs typeface="Verdana" panose="020B0604030504040204" pitchFamily="34" charset="0"/>
              </a:rPr>
              <a:t> Demonstration Wien” by </a:t>
            </a:r>
            <a:r>
              <a:rPr lang="en-US" altLang="de-DE" sz="800" i="1" dirty="0" err="1">
                <a:latin typeface="Verdana" panose="020B0604030504040204" pitchFamily="34" charset="0"/>
                <a:ea typeface="Verdana" panose="020B0604030504040204" pitchFamily="34" charset="0"/>
                <a:cs typeface="Verdana" panose="020B0604030504040204" pitchFamily="34" charset="0"/>
              </a:rPr>
              <a:t>ketu</a:t>
            </a:r>
            <a:r>
              <a:rPr lang="en-US" altLang="de-DE" sz="800" i="1" dirty="0">
                <a:latin typeface="Verdana" panose="020B0604030504040204" pitchFamily="34" charset="0"/>
                <a:ea typeface="Verdana" panose="020B0604030504040204" pitchFamily="34" charset="0"/>
                <a:cs typeface="Verdana" panose="020B0604030504040204" pitchFamily="34" charset="0"/>
              </a:rPr>
              <a:t>)</a:t>
            </a:r>
            <a:endParaRPr lang="en-US" altLang="de-DE" sz="800" i="1" dirty="0">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stretch>
            <a:fillRect/>
          </a:stretch>
        </p:blipFill>
        <p:spPr>
          <a:xfrm>
            <a:off x="4897356" y="1905000"/>
            <a:ext cx="3184684" cy="3731299"/>
          </a:xfrm>
          <a:prstGeom prst="rect">
            <a:avLst/>
          </a:prstGeom>
        </p:spPr>
      </p:pic>
      <p:pic>
        <p:nvPicPr>
          <p:cNvPr id="2" name="Grafik 1"/>
          <p:cNvPicPr>
            <a:picLocks noChangeAspect="1"/>
          </p:cNvPicPr>
          <p:nvPr/>
        </p:nvPicPr>
        <p:blipFill>
          <a:blip r:embed="rId4"/>
          <a:stretch>
            <a:fillRect/>
          </a:stretch>
        </p:blipFill>
        <p:spPr>
          <a:xfrm>
            <a:off x="611125" y="1905000"/>
            <a:ext cx="3205163" cy="3735211"/>
          </a:xfrm>
          <a:prstGeom prst="rect">
            <a:avLst/>
          </a:prstGeom>
        </p:spPr>
      </p:pic>
      <p:sp>
        <p:nvSpPr>
          <p:cNvPr id="17" name="Text Box 5"/>
          <p:cNvSpPr txBox="1">
            <a:spLocks noChangeArrowheads="1"/>
          </p:cNvSpPr>
          <p:nvPr/>
        </p:nvSpPr>
        <p:spPr bwMode="auto">
          <a:xfrm>
            <a:off x="0" y="0"/>
            <a:ext cx="9144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eaLnBrk="1" hangingPunct="1"/>
            <a:r>
              <a:rPr lang="x-none" i="1" kern="0" dirty="0" smtClean="0">
                <a:latin typeface="MS PGothic" panose="020B0600070205080204" pitchFamily="34" charset="-128"/>
                <a:ea typeface="MS PGothic" panose="020B0600070205080204" pitchFamily="34" charset="-128"/>
              </a:rPr>
              <a:t>あなた自身の</a:t>
            </a:r>
            <a:r>
              <a:rPr lang="x-none" kern="0" dirty="0" smtClean="0">
                <a:latin typeface="MS PGothic" panose="020B0600070205080204" pitchFamily="34" charset="-128"/>
                <a:ea typeface="MS PGothic" panose="020B0600070205080204" pitchFamily="34" charset="-128"/>
              </a:rPr>
              <a:t>特定の考えに対する賛成</a:t>
            </a:r>
            <a:r>
              <a:rPr lang="ja-JP" altLang="en-US" kern="0" dirty="0">
                <a:latin typeface="MS PGothic" panose="020B0600070205080204" pitchFamily="34" charset="-128"/>
                <a:ea typeface="MS PGothic" panose="020B0600070205080204" pitchFamily="34" charset="-128"/>
              </a:rPr>
              <a:t>意見</a:t>
            </a:r>
            <a:r>
              <a:rPr lang="x-none" kern="0" dirty="0">
                <a:latin typeface="MS PGothic" panose="020B0600070205080204" pitchFamily="34" charset="-128"/>
                <a:ea typeface="MS PGothic" panose="020B0600070205080204" pitchFamily="34" charset="-128"/>
              </a:rPr>
              <a:t>と反対</a:t>
            </a:r>
            <a:r>
              <a:rPr lang="ja-JP" altLang="en-US" kern="0" dirty="0">
                <a:latin typeface="MS PGothic" panose="020B0600070205080204" pitchFamily="34" charset="-128"/>
                <a:ea typeface="MS PGothic" panose="020B0600070205080204" pitchFamily="34" charset="-128"/>
              </a:rPr>
              <a:t>意見</a:t>
            </a:r>
            <a:r>
              <a:rPr lang="x-none" kern="0" dirty="0">
                <a:latin typeface="MS PGothic" panose="020B0600070205080204" pitchFamily="34" charset="-128"/>
                <a:ea typeface="MS PGothic" panose="020B0600070205080204" pitchFamily="34" charset="-128"/>
              </a:rPr>
              <a:t>は何でしょう？</a:t>
            </a:r>
            <a:r>
              <a:rPr lang="en-GB" altLang="de-DE" kern="0" dirty="0">
                <a:latin typeface="MS PGothic" panose="020B0600070205080204" pitchFamily="34" charset="-128"/>
                <a:ea typeface="MS PGothic" panose="020B0600070205080204" pitchFamily="34" charset="-128"/>
              </a:rPr>
              <a:t/>
            </a:r>
            <a:br>
              <a:rPr lang="en-GB" altLang="de-DE" kern="0" dirty="0">
                <a:latin typeface="MS PGothic" panose="020B0600070205080204" pitchFamily="34" charset="-128"/>
                <a:ea typeface="MS PGothic" panose="020B0600070205080204" pitchFamily="34" charset="-128"/>
              </a:rPr>
            </a:br>
            <a:r>
              <a:rPr lang="x-none" kern="0" dirty="0">
                <a:latin typeface="MS PGothic" panose="020B0600070205080204" pitchFamily="34" charset="-128"/>
                <a:ea typeface="MS PGothic" panose="020B0600070205080204" pitchFamily="34" charset="-128"/>
              </a:rPr>
              <a:t>もし・・・だったらどうなるでしょう？</a:t>
            </a:r>
          </a:p>
        </p:txBody>
      </p:sp>
      <p:sp>
        <p:nvSpPr>
          <p:cNvPr id="19" name="TextBox 1"/>
          <p:cNvSpPr txBox="1"/>
          <p:nvPr/>
        </p:nvSpPr>
        <p:spPr>
          <a:xfrm>
            <a:off x="1086768" y="1417984"/>
            <a:ext cx="2022990" cy="315471"/>
          </a:xfrm>
          <a:prstGeom prst="rect">
            <a:avLst/>
          </a:prstGeom>
          <a:noFill/>
        </p:spPr>
        <p:txBody>
          <a:bodyPr wrap="none" lIns="0" tIns="0" rIns="0" rtlCol="0">
            <a:spAutoFit/>
          </a:bodyPr>
          <a:lstStyle/>
          <a:p>
            <a:pPr>
              <a:lnSpc>
                <a:spcPts val="2100"/>
              </a:lnSpc>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賛成意見と反対意見</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0" name="Text Box 42"/>
          <p:cNvSpPr txBox="1">
            <a:spLocks noChangeArrowheads="1"/>
          </p:cNvSpPr>
          <p:nvPr/>
        </p:nvSpPr>
        <p:spPr bwMode="auto">
          <a:xfrm>
            <a:off x="5259646" y="1366779"/>
            <a:ext cx="24601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rtl="0" eaLnBrk="1" hangingPunct="1">
              <a:spcBef>
                <a:spcPct val="0"/>
              </a:spcBef>
              <a:buClrTx/>
              <a:buSzTx/>
              <a:buFontTx/>
              <a:buNone/>
            </a:pPr>
            <a:r>
              <a:rPr lang="x-none" sz="1800" dirty="0">
                <a:latin typeface="MS PGothic" panose="020B0600070205080204" pitchFamily="34" charset="-128"/>
                <a:ea typeface="MS PGothic" panose="020B0600070205080204" pitchFamily="34" charset="-128"/>
              </a:rPr>
              <a:t>思い込みとその結果</a:t>
            </a:r>
            <a:endParaRPr lang="en-GB" altLang="de-DE" sz="1800" dirty="0">
              <a:latin typeface="MS PGothic" panose="020B0600070205080204" pitchFamily="34" charset="-128"/>
              <a:ea typeface="MS PGothic" panose="020B0600070205080204" pitchFamily="34" charset="-128"/>
            </a:endParaRPr>
          </a:p>
        </p:txBody>
      </p:sp>
      <p:sp>
        <p:nvSpPr>
          <p:cNvPr id="1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29" name="グループ化 28"/>
          <p:cNvGrpSpPr/>
          <p:nvPr/>
        </p:nvGrpSpPr>
        <p:grpSpPr>
          <a:xfrm>
            <a:off x="88900" y="6096000"/>
            <a:ext cx="2425700" cy="487426"/>
            <a:chOff x="88900" y="5208524"/>
            <a:chExt cx="2425700" cy="487426"/>
          </a:xfrm>
        </p:grpSpPr>
        <p:sp>
          <p:nvSpPr>
            <p:cNvPr id="30" name="Freeform 3"/>
            <p:cNvSpPr/>
            <p:nvPr/>
          </p:nvSpPr>
          <p:spPr>
            <a:xfrm>
              <a:off x="88900" y="5208524"/>
              <a:ext cx="24257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kumimoji="0" lang="en-US" altLang="ja-JP"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5.4a, 5.4b</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31" name="Picture 3"/>
            <p:cNvPicPr>
              <a:picLocks noChangeAspect="1" noChangeArrowheads="1"/>
            </p:cNvPicPr>
            <p:nvPr/>
          </p:nvPicPr>
          <p:blipFill>
            <a:blip r:embed="rId5"/>
            <a:srcRect/>
            <a:stretch>
              <a:fillRect/>
            </a:stretch>
          </p:blipFill>
          <p:spPr bwMode="auto">
            <a:xfrm>
              <a:off x="142743" y="5261737"/>
              <a:ext cx="355600" cy="381000"/>
            </a:xfrm>
            <a:prstGeom prst="rect">
              <a:avLst/>
            </a:prstGeom>
            <a:noFill/>
          </p:spPr>
        </p:pic>
      </p:grpSp>
      <p:sp>
        <p:nvSpPr>
          <p:cNvPr id="13" name="Textfeld 3"/>
          <p:cNvSpPr txBox="1"/>
          <p:nvPr/>
        </p:nvSpPr>
        <p:spPr>
          <a:xfrm rot="19806148">
            <a:off x="1050528" y="3671608"/>
            <a:ext cx="2274888" cy="461962"/>
          </a:xfrm>
          <a:prstGeom prst="rect">
            <a:avLst/>
          </a:prstGeom>
          <a:noFill/>
        </p:spPr>
        <p:txBody>
          <a:bodyPr>
            <a:spAutoFit/>
          </a:bodyPr>
          <a:lstStyle>
            <a:defPPr>
              <a:defRPr lang="de-DE"/>
            </a:defPPr>
            <a:lvl1pPr algn="l" rtl="0" fontAlgn="base">
              <a:spcBef>
                <a:spcPct val="0"/>
              </a:spcBef>
              <a:spcAft>
                <a:spcPct val="0"/>
              </a:spcAft>
              <a:defRPr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ja-JP" altLang="en-US" sz="2400" b="1" dirty="0">
                <a:solidFill>
                  <a:srgbClr val="FFFFFF">
                    <a:lumMod val="85000"/>
                  </a:srgbClr>
                </a:solidFill>
                <a:effectLst>
                  <a:outerShdw blurRad="50800" dist="50800" dir="5400000" algn="ctr" rotWithShape="0">
                    <a:srgbClr val="000000">
                      <a:alpha val="50000"/>
                    </a:srgbClr>
                  </a:outerShdw>
                </a:effectLst>
                <a:latin typeface="MS PGothic" panose="020B0600070205080204" pitchFamily="34" charset="-128"/>
                <a:ea typeface="MS PGothic" panose="020B0600070205080204" pitchFamily="34" charset="-128"/>
              </a:rPr>
              <a:t>ワークシート</a:t>
            </a:r>
            <a:endParaRPr kumimoji="0" lang="en-GB" sz="2400" b="1" i="0" u="none" strike="noStrike" kern="1200" cap="none" spc="0" normalizeH="0" baseline="0" noProof="0" dirty="0">
              <a:ln>
                <a:noFill/>
              </a:ln>
              <a:solidFill>
                <a:srgbClr val="FFFFFF">
                  <a:lumMod val="85000"/>
                </a:srgbClr>
              </a:solidFill>
              <a:effectLst>
                <a:outerShdw blurRad="50800" dist="50800" dir="5400000" algn="ctr" rotWithShape="0">
                  <a:srgbClr val="000000">
                    <a:alpha val="50000"/>
                  </a:srgbClr>
                </a:outerShdw>
              </a:effectLst>
              <a:uLnTx/>
              <a:uFillTx/>
              <a:latin typeface="MS PGothic" panose="020B0600070205080204" pitchFamily="34" charset="-128"/>
              <a:ea typeface="MS PGothic" panose="020B0600070205080204" pitchFamily="34" charset="-128"/>
            </a:endParaRPr>
          </a:p>
        </p:txBody>
      </p:sp>
      <p:sp>
        <p:nvSpPr>
          <p:cNvPr id="15" name="Textfeld 3"/>
          <p:cNvSpPr txBox="1"/>
          <p:nvPr/>
        </p:nvSpPr>
        <p:spPr>
          <a:xfrm rot="19806148">
            <a:off x="5352255" y="3646759"/>
            <a:ext cx="2274888" cy="461962"/>
          </a:xfrm>
          <a:prstGeom prst="rect">
            <a:avLst/>
          </a:prstGeom>
          <a:noFill/>
        </p:spPr>
        <p:txBody>
          <a:bodyPr>
            <a:spAutoFit/>
          </a:bodyPr>
          <a:lstStyle>
            <a:defPPr>
              <a:defRPr lang="de-DE"/>
            </a:defPPr>
            <a:lvl1pPr algn="l" rtl="0" fontAlgn="base">
              <a:spcBef>
                <a:spcPct val="0"/>
              </a:spcBef>
              <a:spcAft>
                <a:spcPct val="0"/>
              </a:spcAft>
              <a:defRPr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ja-JP" altLang="en-US" sz="2400" b="1" dirty="0">
                <a:solidFill>
                  <a:srgbClr val="FFFFFF">
                    <a:lumMod val="85000"/>
                  </a:srgbClr>
                </a:solidFill>
                <a:effectLst>
                  <a:outerShdw blurRad="50800" dist="50800" dir="5400000" algn="ctr" rotWithShape="0">
                    <a:srgbClr val="000000">
                      <a:alpha val="50000"/>
                    </a:srgbClr>
                  </a:outerShdw>
                </a:effectLst>
                <a:latin typeface="MS PGothic" panose="020B0600070205080204" pitchFamily="34" charset="-128"/>
                <a:ea typeface="MS PGothic" panose="020B0600070205080204" pitchFamily="34" charset="-128"/>
              </a:rPr>
              <a:t>ワークシート</a:t>
            </a:r>
            <a:endParaRPr kumimoji="0" lang="en-GB" sz="2400" b="1" i="0" u="none" strike="noStrike" kern="1200" cap="none" spc="0" normalizeH="0" baseline="0" noProof="0" dirty="0">
              <a:ln>
                <a:noFill/>
              </a:ln>
              <a:solidFill>
                <a:srgbClr val="FFFFFF">
                  <a:lumMod val="85000"/>
                </a:srgbClr>
              </a:solidFill>
              <a:effectLst>
                <a:outerShdw blurRad="50800" dist="50800" dir="5400000" algn="ctr" rotWithShape="0">
                  <a:srgbClr val="000000">
                    <a:alpha val="50000"/>
                  </a:srgbClr>
                </a:outerShdw>
              </a:effectLst>
              <a:uLnTx/>
              <a:uFillTx/>
              <a:latin typeface="MS PGothic" panose="020B0600070205080204" pitchFamily="34" charset="-128"/>
              <a:ea typeface="MS PGothic" panose="020B0600070205080204" pitchFamily="34" charset="-128"/>
            </a:endParaRPr>
          </a:p>
        </p:txBody>
      </p:sp>
    </p:spTree>
    <p:extLst>
      <p:ext uri="{BB962C8B-B14F-4D97-AF65-F5344CB8AC3E}">
        <p14:creationId xmlns:p14="http://schemas.microsoft.com/office/powerpoint/2010/main" val="107032900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1460500" y="2197100"/>
            <a:ext cx="1981200" cy="1968500"/>
          </a:xfrm>
          <a:prstGeom prst="rect">
            <a:avLst/>
          </a:prstGeom>
          <a:noFill/>
        </p:spPr>
      </p:pic>
      <p:pic>
        <p:nvPicPr>
          <p:cNvPr id="11" name="Picture 3"/>
          <p:cNvPicPr>
            <a:picLocks noChangeAspect="1" noChangeArrowheads="1"/>
          </p:cNvPicPr>
          <p:nvPr/>
        </p:nvPicPr>
        <p:blipFill>
          <a:blip r:embed="rId3"/>
          <a:srcRect/>
          <a:stretch>
            <a:fillRect/>
          </a:stretch>
        </p:blipFill>
        <p:spPr bwMode="auto">
          <a:xfrm>
            <a:off x="3911600" y="2197100"/>
            <a:ext cx="3771900" cy="1968500"/>
          </a:xfrm>
          <a:prstGeom prst="rect">
            <a:avLst/>
          </a:prstGeom>
          <a:noFill/>
        </p:spPr>
      </p:pic>
      <p:sp>
        <p:nvSpPr>
          <p:cNvPr id="12" name="TextBox 1"/>
          <p:cNvSpPr txBox="1"/>
          <p:nvPr/>
        </p:nvSpPr>
        <p:spPr>
          <a:xfrm>
            <a:off x="3472340" y="4864100"/>
            <a:ext cx="2199320" cy="315471"/>
          </a:xfrm>
          <a:prstGeom prst="rect">
            <a:avLst/>
          </a:prstGeom>
          <a:noFill/>
        </p:spPr>
        <p:txBody>
          <a:bodyPr wrap="none" lIns="0" tIns="0" rIns="0" rtlCol="0">
            <a:spAutoFit/>
          </a:bodyPr>
          <a:lstStyle/>
          <a:p>
            <a:pPr>
              <a:lnSpc>
                <a:spcPts val="2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回避と安全行動</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とは？</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7"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6"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35179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誤った考えのネガティブな結果：回避と安全行動</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8" name="Rectangle 10"/>
          <p:cNvSpPr>
            <a:spLocks noChangeArrowheads="1"/>
          </p:cNvSpPr>
          <p:nvPr/>
        </p:nvSpPr>
        <p:spPr bwMode="auto">
          <a:xfrm>
            <a:off x="0" y="6681788"/>
            <a:ext cx="58609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a:t>
            </a:r>
            <a:r>
              <a:rPr lang="en-GB" altLang="de-DE" sz="800" i="1" dirty="0" err="1" smtClean="0"/>
              <a:t>f.l.t.r</a:t>
            </a:r>
            <a:r>
              <a:rPr lang="en-GB" altLang="de-DE" sz="800" i="1" dirty="0" smtClean="0"/>
              <a:t>.: “road trip day three~ a </a:t>
            </a:r>
            <a:r>
              <a:rPr lang="en-GB" altLang="de-DE" sz="800" i="1" dirty="0" err="1" smtClean="0"/>
              <a:t>squircle</a:t>
            </a:r>
            <a:r>
              <a:rPr lang="en-GB" altLang="de-DE" sz="800" i="1" dirty="0" smtClean="0"/>
              <a:t> grows in little five points” by </a:t>
            </a:r>
            <a:r>
              <a:rPr lang="en-GB" altLang="de-DE" sz="800" i="1" dirty="0" err="1" smtClean="0"/>
              <a:t>striatic</a:t>
            </a:r>
            <a:r>
              <a:rPr lang="en-GB" altLang="de-DE" sz="800" i="1" dirty="0" smtClean="0"/>
              <a:t>; “Sunglasses” by Marcus Vegas)</a:t>
            </a:r>
            <a:endParaRPr lang="en-GB" altLang="de-DE" sz="800" i="1"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177800" y="1358900"/>
            <a:ext cx="1358900" cy="1358900"/>
          </a:xfrm>
          <a:prstGeom prst="rect">
            <a:avLst/>
          </a:prstGeom>
          <a:noFill/>
        </p:spPr>
      </p:pic>
      <p:pic>
        <p:nvPicPr>
          <p:cNvPr id="11" name="Picture 3"/>
          <p:cNvPicPr>
            <a:picLocks noChangeAspect="1" noChangeArrowheads="1"/>
          </p:cNvPicPr>
          <p:nvPr/>
        </p:nvPicPr>
        <p:blipFill>
          <a:blip r:embed="rId3"/>
          <a:srcRect/>
          <a:stretch>
            <a:fillRect/>
          </a:stretch>
        </p:blipFill>
        <p:spPr bwMode="auto">
          <a:xfrm>
            <a:off x="0" y="3733800"/>
            <a:ext cx="1663700" cy="889000"/>
          </a:xfrm>
          <a:prstGeom prst="rect">
            <a:avLst/>
          </a:prstGeom>
          <a:noFill/>
        </p:spPr>
      </p:pic>
      <p:sp>
        <p:nvSpPr>
          <p:cNvPr id="2" name="TextBox 1"/>
          <p:cNvSpPr txBox="1"/>
          <p:nvPr/>
        </p:nvSpPr>
        <p:spPr>
          <a:xfrm>
            <a:off x="342900" y="521461"/>
            <a:ext cx="8505534" cy="5368136"/>
          </a:xfrm>
          <a:prstGeom prst="rect">
            <a:avLst/>
          </a:prstGeom>
          <a:noFill/>
        </p:spPr>
        <p:txBody>
          <a:bodyPr wrap="none" lIns="0" tIns="0" rIns="0" rtlCol="0">
            <a:spAutoFit/>
          </a:bodyPr>
          <a:lstStyle/>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600"/>
              </a:lnSpc>
              <a:tabLst>
                <a:tab pos="1549400" algn="l"/>
                <a:tab pos="3517900" algn="l"/>
              </a:tabLst>
            </a:pPr>
            <a:r>
              <a:rPr lang="en-US" altLang="zh-CN" dirty="0">
                <a:latin typeface="MS PGothic" panose="020B0600070205080204" pitchFamily="34" charset="-128"/>
                <a:ea typeface="MS PGothic" panose="020B0600070205080204" pitchFamily="34" charset="-128"/>
              </a:rPr>
              <a:t>	</a:t>
            </a:r>
            <a:r>
              <a:rPr lang="ja-JP" altLang="en-US" b="1" dirty="0">
                <a:latin typeface="MS PGothic" panose="020B0600070205080204" pitchFamily="34" charset="-128"/>
                <a:ea typeface="MS PGothic" panose="020B0600070205080204" pitchFamily="34" charset="-128"/>
              </a:rPr>
              <a:t>回避</a:t>
            </a: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500"/>
              </a:lnSpc>
              <a:tabLst>
                <a:tab pos="1549400" algn="l"/>
                <a:tab pos="3517900" algn="l"/>
              </a:tabLst>
            </a:pPr>
            <a:r>
              <a:rPr lang="en-US" altLang="zh-CN"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rPr>
              <a:t>怖いと思う状況、人、場所をわざと避けることです</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（例えば、監視を恐れ、</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500"/>
              </a:lnSpc>
              <a:tabLst>
                <a:tab pos="1549400" algn="l"/>
                <a:tab pos="35179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　　　　　　　　　　デモ、警察署、公共の場所をわざと避けること）</a:t>
            </a:r>
            <a:r>
              <a:rPr lang="en-US" altLang="zh-CN" sz="1800" dirty="0">
                <a:latin typeface="MS PGothic" panose="020B0600070205080204" pitchFamily="34" charset="-128"/>
                <a:ea typeface="MS PGothic" panose="020B0600070205080204" pitchFamily="34" charset="-128"/>
                <a:cs typeface="Times New Roman" pitchFamily="18" charset="0"/>
              </a:rPr>
              <a:t> </a:t>
            </a:r>
            <a:r>
              <a:rPr lang="ja-JP" altLang="en-US" dirty="0" err="1">
                <a:latin typeface="MS PGothic" panose="020B0600070205080204" pitchFamily="34" charset="-128"/>
                <a:ea typeface="MS PGothic" panose="020B0600070205080204" pitchFamily="34" charset="-128"/>
                <a:cs typeface="Times New Roman" pitchFamily="18" charset="0"/>
              </a:rPr>
              <a:t>。</a:t>
            </a:r>
            <a:r>
              <a:rPr lang="ja-JP" altLang="en-US" sz="1800" dirty="0">
                <a:latin typeface="MS PGothic" panose="020B0600070205080204" pitchFamily="34" charset="-128"/>
                <a:ea typeface="MS PGothic" panose="020B0600070205080204" pitchFamily="34" charset="-128"/>
                <a:cs typeface="Times New Roman" pitchFamily="18" charset="0"/>
              </a:rPr>
              <a:t>最悪の場合は、自宅に</a:t>
            </a:r>
            <a:endParaRPr lang="en-US" altLang="ja-JP" sz="1800" dirty="0">
              <a:latin typeface="MS PGothic" panose="020B0600070205080204" pitchFamily="34" charset="-128"/>
              <a:ea typeface="MS PGothic" panose="020B0600070205080204" pitchFamily="34" charset="-128"/>
              <a:cs typeface="Times New Roman" pitchFamily="18" charset="0"/>
            </a:endParaRPr>
          </a:p>
          <a:p>
            <a:pPr>
              <a:lnSpc>
                <a:spcPts val="2500"/>
              </a:lnSpc>
              <a:tabLst>
                <a:tab pos="1549400" algn="l"/>
                <a:tab pos="3517900" algn="l"/>
              </a:tabLst>
            </a:pPr>
            <a:r>
              <a:rPr lang="ja-JP" altLang="en-US" dirty="0">
                <a:latin typeface="MS PGothic" panose="020B0600070205080204" pitchFamily="34" charset="-128"/>
                <a:ea typeface="MS PGothic" panose="020B0600070205080204" pitchFamily="34" charset="-128"/>
                <a:cs typeface="Times New Roman" pitchFamily="18" charset="0"/>
              </a:rPr>
              <a:t>　　　　　　　　　　</a:t>
            </a:r>
            <a:r>
              <a:rPr lang="ja-JP" altLang="en-US" sz="1800" dirty="0">
                <a:latin typeface="MS PGothic" panose="020B0600070205080204" pitchFamily="34" charset="-128"/>
                <a:ea typeface="MS PGothic" panose="020B0600070205080204" pitchFamily="34" charset="-128"/>
                <a:cs typeface="Times New Roman" pitchFamily="18" charset="0"/>
              </a:rPr>
              <a:t>閉じこもったり、社会的な関係を断ってしまうこともあります。</a:t>
            </a:r>
            <a:endParaRPr lang="en-US" altLang="ja-JP" sz="1800" dirty="0">
              <a:latin typeface="MS PGothic" panose="020B0600070205080204" pitchFamily="34" charset="-128"/>
              <a:ea typeface="MS PGothic" panose="020B0600070205080204" pitchFamily="34" charset="-128"/>
              <a:cs typeface="Times New Roman" pitchFamily="18" charset="0"/>
            </a:endParaRPr>
          </a:p>
          <a:p>
            <a:pPr>
              <a:lnSpc>
                <a:spcPts val="2500"/>
              </a:lnSpc>
              <a:tabLst>
                <a:tab pos="1549400" algn="l"/>
                <a:tab pos="3517900" algn="l"/>
              </a:tabLst>
            </a:pPr>
            <a:endParaRPr lang="en-US" altLang="zh-CN" dirty="0">
              <a:latin typeface="MS PGothic" panose="020B0600070205080204" pitchFamily="34" charset="-128"/>
              <a:ea typeface="MS PGothic" panose="020B0600070205080204" pitchFamily="34" charset="-128"/>
              <a:cs typeface="Times New Roman" pitchFamily="18" charset="0"/>
            </a:endParaRPr>
          </a:p>
          <a:p>
            <a:pPr>
              <a:lnSpc>
                <a:spcPts val="2500"/>
              </a:lnSpc>
              <a:tabLst>
                <a:tab pos="1549400" algn="l"/>
                <a:tab pos="3517900" algn="l"/>
              </a:tabLst>
            </a:pPr>
            <a:endParaRPr lang="en-US" altLang="zh-CN" dirty="0">
              <a:latin typeface="MS PGothic" panose="020B0600070205080204" pitchFamily="34" charset="-128"/>
              <a:ea typeface="MS PGothic" panose="020B0600070205080204" pitchFamily="34" charset="-128"/>
              <a:cs typeface="Times New Roman" pitchFamily="18" charset="0"/>
            </a:endParaRPr>
          </a:p>
          <a:p>
            <a:pPr>
              <a:lnSpc>
                <a:spcPts val="2500"/>
              </a:lnSpc>
              <a:tabLst>
                <a:tab pos="1549400" algn="l"/>
                <a:tab pos="3517900" algn="l"/>
              </a:tabLst>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100"/>
              </a:lnSpc>
              <a:tabLst>
                <a:tab pos="1549400" algn="l"/>
                <a:tab pos="3517900" algn="l"/>
              </a:tabLst>
            </a:pPr>
            <a:r>
              <a:rPr lang="en-US" altLang="zh-CN" dirty="0">
                <a:latin typeface="MS PGothic" panose="020B0600070205080204" pitchFamily="34" charset="-128"/>
                <a:ea typeface="MS PGothic" panose="020B0600070205080204" pitchFamily="34" charset="-128"/>
              </a:rPr>
              <a:t>	</a:t>
            </a:r>
            <a:r>
              <a:rPr lang="ja-JP" altLang="en-US" b="1" dirty="0">
                <a:latin typeface="MS PGothic" panose="020B0600070205080204" pitchFamily="34" charset="-128"/>
                <a:ea typeface="MS PGothic" panose="020B0600070205080204" pitchFamily="34" charset="-128"/>
              </a:rPr>
              <a:t>安全行動</a:t>
            </a: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600"/>
              </a:lnSpc>
              <a:tabLst>
                <a:tab pos="1549400" algn="l"/>
                <a:tab pos="3517900" algn="l"/>
              </a:tabLst>
            </a:pPr>
            <a:r>
              <a:rPr lang="en-US" altLang="zh-CN"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rPr>
              <a:t>恐ろしい出来事が起こるのを防ぐための行為です（例えば、全身を覆い</a:t>
            </a:r>
            <a:endParaRPr lang="en-US" altLang="ja-JP" dirty="0">
              <a:latin typeface="MS PGothic" panose="020B0600070205080204" pitchFamily="34" charset="-128"/>
              <a:ea typeface="MS PGothic" panose="020B0600070205080204" pitchFamily="34" charset="-128"/>
            </a:endParaRPr>
          </a:p>
          <a:p>
            <a:pPr>
              <a:lnSpc>
                <a:spcPts val="2600"/>
              </a:lnSpc>
              <a:tabLst>
                <a:tab pos="1549400" algn="l"/>
                <a:tab pos="3517900" algn="l"/>
              </a:tabLst>
            </a:pPr>
            <a:r>
              <a:rPr lang="ja-JP" altLang="en-US" dirty="0">
                <a:latin typeface="MS PGothic" panose="020B0600070205080204" pitchFamily="34" charset="-128"/>
                <a:ea typeface="MS PGothic" panose="020B0600070205080204" pitchFamily="34" charset="-128"/>
              </a:rPr>
              <a:t>　　　　　　　　　　隠すこと、お守りを持ち歩くこと）</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200"/>
              </a:lnSpc>
              <a:tabLst>
                <a:tab pos="1549400" algn="l"/>
                <a:tab pos="3517900" algn="l"/>
              </a:tabLst>
            </a:pPr>
            <a:r>
              <a:rPr lang="en-US" altLang="zh-CN"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rPr>
              <a:t>回避と安全行動は短期的には恐怖を弱めてくれますが、</a:t>
            </a:r>
            <a:endParaRPr lang="en-US" altLang="ja-JP" dirty="0">
              <a:latin typeface="MS PGothic" panose="020B0600070205080204" pitchFamily="34" charset="-128"/>
              <a:ea typeface="MS PGothic" panose="020B0600070205080204" pitchFamily="34" charset="-128"/>
            </a:endParaRPr>
          </a:p>
          <a:p>
            <a:pPr>
              <a:lnSpc>
                <a:spcPts val="2200"/>
              </a:lnSpc>
              <a:tabLst>
                <a:tab pos="1549400" algn="l"/>
                <a:tab pos="35179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　　　　　　　　　　「それで被害</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を</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防ぐことができた」という意識がもとになって、</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200"/>
              </a:lnSpc>
              <a:tabLst>
                <a:tab pos="1549400" algn="l"/>
                <a:tab pos="35179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　　　　　　　　　　長期的には恐怖を強めてしまうことがあります。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7"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58</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0"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35179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誤った考えのネガティブな結果：回避と安全行動</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4" name="Rectangle 10"/>
          <p:cNvSpPr>
            <a:spLocks noChangeArrowheads="1"/>
          </p:cNvSpPr>
          <p:nvPr/>
        </p:nvSpPr>
        <p:spPr bwMode="auto">
          <a:xfrm>
            <a:off x="0" y="6681788"/>
            <a:ext cx="58609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a:t>
            </a:r>
            <a:r>
              <a:rPr lang="en-GB" altLang="de-DE" sz="800" i="1" dirty="0" err="1" smtClean="0"/>
              <a:t>f.t.t.b</a:t>
            </a:r>
            <a:r>
              <a:rPr lang="en-GB" altLang="de-DE" sz="800" i="1" dirty="0" smtClean="0"/>
              <a:t>.: “road trip day three~ a </a:t>
            </a:r>
            <a:r>
              <a:rPr lang="en-GB" altLang="de-DE" sz="800" i="1" dirty="0" err="1" smtClean="0"/>
              <a:t>squircle</a:t>
            </a:r>
            <a:r>
              <a:rPr lang="en-GB" altLang="de-DE" sz="800" i="1" dirty="0" smtClean="0"/>
              <a:t> grows in little five points” by </a:t>
            </a:r>
            <a:r>
              <a:rPr lang="en-GB" altLang="de-DE" sz="800" i="1" dirty="0" err="1" smtClean="0"/>
              <a:t>striatic</a:t>
            </a:r>
            <a:r>
              <a:rPr lang="en-GB" altLang="de-DE" sz="800" i="1" dirty="0" smtClean="0"/>
              <a:t>; “Sunglasses” by Marcus Vegas)</a:t>
            </a:r>
            <a:endParaRPr lang="en-GB" altLang="de-DE" sz="800" i="1"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stretch>
            <a:fillRect/>
          </a:stretch>
        </p:blipFill>
        <p:spPr>
          <a:xfrm>
            <a:off x="4800600" y="1290259"/>
            <a:ext cx="3990975" cy="4832729"/>
          </a:xfrm>
          <a:prstGeom prst="rect">
            <a:avLst/>
          </a:prstGeom>
        </p:spPr>
      </p:pic>
      <p:pic>
        <p:nvPicPr>
          <p:cNvPr id="3" name="Grafik 2"/>
          <p:cNvPicPr>
            <a:picLocks noChangeAspect="1"/>
          </p:cNvPicPr>
          <p:nvPr/>
        </p:nvPicPr>
        <p:blipFill>
          <a:blip r:embed="rId4"/>
          <a:stretch>
            <a:fillRect/>
          </a:stretch>
        </p:blipFill>
        <p:spPr>
          <a:xfrm>
            <a:off x="526918" y="1258064"/>
            <a:ext cx="3913965" cy="4837936"/>
          </a:xfrm>
          <a:prstGeom prst="rect">
            <a:avLst/>
          </a:prstGeom>
        </p:spPr>
      </p:pic>
      <p:sp>
        <p:nvSpPr>
          <p:cNvPr id="58370" name="Rectangle 3"/>
          <p:cNvSpPr>
            <a:spLocks noGrp="1" noChangeArrowheads="1"/>
          </p:cNvSpPr>
          <p:nvPr>
            <p:ph type="body" sz="half" idx="4294967295"/>
          </p:nvPr>
        </p:nvSpPr>
        <p:spPr>
          <a:xfrm>
            <a:off x="301625" y="1524000"/>
            <a:ext cx="4189413" cy="4598988"/>
          </a:xfrm>
        </p:spPr>
        <p:txBody>
          <a:bodyPr/>
          <a:lstStyle/>
          <a:p>
            <a:pPr marL="0" indent="0" eaLnBrk="1" hangingPunct="1"/>
            <a:endParaRPr lang="de-DE" altLang="de-DE" sz="1600"/>
          </a:p>
          <a:p>
            <a:pPr marL="0" indent="0" eaLnBrk="1" hangingPunct="1"/>
            <a:endParaRPr lang="de-DE" altLang="de-DE" sz="1600"/>
          </a:p>
        </p:txBody>
      </p:sp>
      <p:sp>
        <p:nvSpPr>
          <p:cNvPr id="2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59</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27" name="グループ化 26"/>
          <p:cNvGrpSpPr/>
          <p:nvPr/>
        </p:nvGrpSpPr>
        <p:grpSpPr>
          <a:xfrm>
            <a:off x="88900" y="6096000"/>
            <a:ext cx="2425700" cy="487426"/>
            <a:chOff x="88900" y="5208524"/>
            <a:chExt cx="2425700" cy="487426"/>
          </a:xfrm>
        </p:grpSpPr>
        <p:sp>
          <p:nvSpPr>
            <p:cNvPr id="28" name="Freeform 3"/>
            <p:cNvSpPr/>
            <p:nvPr/>
          </p:nvSpPr>
          <p:spPr>
            <a:xfrm>
              <a:off x="88900" y="5208524"/>
              <a:ext cx="24257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kumimoji="0" lang="en-US" altLang="ja-JP"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5.5a, 5.5b</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29" name="Picture 3"/>
            <p:cNvPicPr>
              <a:picLocks noChangeAspect="1" noChangeArrowheads="1"/>
            </p:cNvPicPr>
            <p:nvPr/>
          </p:nvPicPr>
          <p:blipFill>
            <a:blip r:embed="rId5"/>
            <a:srcRect/>
            <a:stretch>
              <a:fillRect/>
            </a:stretch>
          </p:blipFill>
          <p:spPr bwMode="auto">
            <a:xfrm>
              <a:off x="142743" y="5261737"/>
              <a:ext cx="355600" cy="381000"/>
            </a:xfrm>
            <a:prstGeom prst="rect">
              <a:avLst/>
            </a:prstGeom>
            <a:noFill/>
          </p:spPr>
        </p:pic>
      </p:grpSp>
      <p:sp>
        <p:nvSpPr>
          <p:cNvPr id="12" name="Textfeld 3"/>
          <p:cNvSpPr txBox="1"/>
          <p:nvPr/>
        </p:nvSpPr>
        <p:spPr>
          <a:xfrm rot="19806148">
            <a:off x="1349944" y="3355620"/>
            <a:ext cx="2274888" cy="461962"/>
          </a:xfrm>
          <a:prstGeom prst="rect">
            <a:avLst/>
          </a:prstGeom>
          <a:noFill/>
        </p:spPr>
        <p:txBody>
          <a:bodyPr>
            <a:spAutoFit/>
          </a:bodyPr>
          <a:lstStyle>
            <a:defPPr>
              <a:defRPr lang="de-DE"/>
            </a:defPPr>
            <a:lvl1pPr algn="l" rtl="0" fontAlgn="base">
              <a:spcBef>
                <a:spcPct val="0"/>
              </a:spcBef>
              <a:spcAft>
                <a:spcPct val="0"/>
              </a:spcAft>
              <a:defRPr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ja-JP" altLang="en-US" sz="2400" b="1" dirty="0">
                <a:solidFill>
                  <a:srgbClr val="FFFFFF">
                    <a:lumMod val="85000"/>
                  </a:srgbClr>
                </a:solidFill>
                <a:effectLst>
                  <a:outerShdw blurRad="50800" dist="50800" dir="5400000" algn="ctr" rotWithShape="0">
                    <a:srgbClr val="000000">
                      <a:alpha val="50000"/>
                    </a:srgbClr>
                  </a:outerShdw>
                </a:effectLst>
                <a:latin typeface="MS PGothic" panose="020B0600070205080204" pitchFamily="34" charset="-128"/>
                <a:ea typeface="MS PGothic" panose="020B0600070205080204" pitchFamily="34" charset="-128"/>
              </a:rPr>
              <a:t>ワークシート</a:t>
            </a:r>
            <a:endParaRPr kumimoji="0" lang="en-GB" sz="2400" b="1" i="0" u="none" strike="noStrike" kern="1200" cap="none" spc="0" normalizeH="0" baseline="0" noProof="0" dirty="0">
              <a:ln>
                <a:noFill/>
              </a:ln>
              <a:solidFill>
                <a:srgbClr val="FFFFFF">
                  <a:lumMod val="85000"/>
                </a:srgbClr>
              </a:solidFill>
              <a:effectLst>
                <a:outerShdw blurRad="50800" dist="50800" dir="5400000" algn="ctr" rotWithShape="0">
                  <a:srgbClr val="000000">
                    <a:alpha val="50000"/>
                  </a:srgbClr>
                </a:outerShdw>
              </a:effectLst>
              <a:uLnTx/>
              <a:uFillTx/>
              <a:latin typeface="MS PGothic" panose="020B0600070205080204" pitchFamily="34" charset="-128"/>
              <a:ea typeface="MS PGothic" panose="020B0600070205080204" pitchFamily="34" charset="-128"/>
            </a:endParaRPr>
          </a:p>
        </p:txBody>
      </p:sp>
      <p:sp>
        <p:nvSpPr>
          <p:cNvPr id="14" name="Textfeld 3"/>
          <p:cNvSpPr txBox="1"/>
          <p:nvPr/>
        </p:nvSpPr>
        <p:spPr>
          <a:xfrm rot="19806148">
            <a:off x="5517828" y="3279420"/>
            <a:ext cx="2274888" cy="461962"/>
          </a:xfrm>
          <a:prstGeom prst="rect">
            <a:avLst/>
          </a:prstGeom>
          <a:noFill/>
        </p:spPr>
        <p:txBody>
          <a:bodyPr>
            <a:spAutoFit/>
          </a:bodyPr>
          <a:lstStyle>
            <a:defPPr>
              <a:defRPr lang="de-DE"/>
            </a:defPPr>
            <a:lvl1pPr algn="l" rtl="0" fontAlgn="base">
              <a:spcBef>
                <a:spcPct val="0"/>
              </a:spcBef>
              <a:spcAft>
                <a:spcPct val="0"/>
              </a:spcAft>
              <a:defRPr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ja-JP" altLang="en-US" sz="2400" b="1" dirty="0">
                <a:solidFill>
                  <a:srgbClr val="FFFFFF">
                    <a:lumMod val="85000"/>
                  </a:srgbClr>
                </a:solidFill>
                <a:effectLst>
                  <a:outerShdw blurRad="50800" dist="50800" dir="5400000" algn="ctr" rotWithShape="0">
                    <a:srgbClr val="000000">
                      <a:alpha val="50000"/>
                    </a:srgbClr>
                  </a:outerShdw>
                </a:effectLst>
                <a:latin typeface="MS PGothic" panose="020B0600070205080204" pitchFamily="34" charset="-128"/>
                <a:ea typeface="MS PGothic" panose="020B0600070205080204" pitchFamily="34" charset="-128"/>
              </a:rPr>
              <a:t>ワークシート</a:t>
            </a:r>
            <a:endParaRPr kumimoji="0" lang="en-GB" sz="2400" b="1" i="0" u="none" strike="noStrike" kern="1200" cap="none" spc="0" normalizeH="0" baseline="0" noProof="0" dirty="0">
              <a:ln>
                <a:noFill/>
              </a:ln>
              <a:solidFill>
                <a:srgbClr val="FFFFFF">
                  <a:lumMod val="85000"/>
                </a:srgbClr>
              </a:solidFill>
              <a:effectLst>
                <a:outerShdw blurRad="50800" dist="50800" dir="5400000" algn="ctr" rotWithShape="0">
                  <a:srgbClr val="000000">
                    <a:alpha val="50000"/>
                  </a:srgbClr>
                </a:outerShdw>
              </a:effectLst>
              <a:uLnTx/>
              <a:uFillTx/>
              <a:latin typeface="MS PGothic" panose="020B0600070205080204" pitchFamily="34" charset="-128"/>
              <a:ea typeface="MS PGothic" panose="020B0600070205080204" pitchFamily="34" charset="-128"/>
            </a:endParaRPr>
          </a:p>
        </p:txBody>
      </p:sp>
      <p:sp>
        <p:nvSpPr>
          <p:cNvPr id="13"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こんなことが全て本当に必要なのでしょうか？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227249504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1130300" y="1574800"/>
            <a:ext cx="6858000" cy="4013200"/>
          </a:xfrm>
          <a:prstGeom prst="rect">
            <a:avLst/>
          </a:prstGeom>
          <a:noFill/>
        </p:spPr>
      </p:pic>
      <p:sp>
        <p:nvSpPr>
          <p:cNvPr id="11" name="TextBox 1"/>
          <p:cNvSpPr txBox="1"/>
          <p:nvPr/>
        </p:nvSpPr>
        <p:spPr>
          <a:xfrm>
            <a:off x="88265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22</a:t>
            </a:r>
          </a:p>
        </p:txBody>
      </p:sp>
      <p:sp>
        <p:nvSpPr>
          <p:cNvPr id="14" name="テキスト ボックス 13"/>
          <p:cNvSpPr txBox="1"/>
          <p:nvPr/>
        </p:nvSpPr>
        <p:spPr>
          <a:xfrm>
            <a:off x="1228230" y="1744619"/>
            <a:ext cx="6662140" cy="584775"/>
          </a:xfrm>
          <a:prstGeom prst="rect">
            <a:avLst/>
          </a:prstGeom>
          <a:solidFill>
            <a:srgbClr val="FFFF00"/>
          </a:solidFill>
        </p:spPr>
        <p:txBody>
          <a:bodyPr wrap="square" rtlCol="0">
            <a:spAutoFit/>
          </a:bodyPr>
          <a:lstStyle/>
          <a:p>
            <a:r>
              <a:rPr kumimoji="1" lang="ja-JP" altLang="en-US" sz="1600" b="1" dirty="0">
                <a:latin typeface="MS PGothic" panose="020B0600070205080204" pitchFamily="34" charset="-128"/>
                <a:ea typeface="MS PGothic" panose="020B0600070205080204" pitchFamily="34" charset="-128"/>
              </a:rPr>
              <a:t>メタ認知トレーニング：３つの質問</a:t>
            </a:r>
            <a:endParaRPr kumimoji="1" lang="en-US" altLang="ja-JP" sz="1600" b="1" dirty="0">
              <a:latin typeface="MS PGothic" panose="020B0600070205080204" pitchFamily="34" charset="-128"/>
              <a:ea typeface="MS PGothic" panose="020B0600070205080204" pitchFamily="34" charset="-128"/>
            </a:endParaRPr>
          </a:p>
          <a:p>
            <a:r>
              <a:rPr kumimoji="1" lang="ja-JP" altLang="en-US" sz="1600" b="1" dirty="0">
                <a:latin typeface="MS PGothic" panose="020B0600070205080204" pitchFamily="34" charset="-128"/>
                <a:ea typeface="MS PGothic" panose="020B0600070205080204" pitchFamily="34" charset="-128"/>
              </a:rPr>
              <a:t>－もし、ばかにされたり脅されたりしていると感じたら・・・</a:t>
            </a:r>
            <a:endParaRPr kumimoji="1" lang="en-US" altLang="ja-JP" sz="1600" b="1" dirty="0">
              <a:latin typeface="MS PGothic" panose="020B0600070205080204" pitchFamily="34" charset="-128"/>
              <a:ea typeface="MS PGothic" panose="020B0600070205080204" pitchFamily="34" charset="-128"/>
            </a:endParaRPr>
          </a:p>
        </p:txBody>
      </p:sp>
      <p:sp>
        <p:nvSpPr>
          <p:cNvPr id="15" name="テキスト ボックス 14"/>
          <p:cNvSpPr txBox="1"/>
          <p:nvPr/>
        </p:nvSpPr>
        <p:spPr>
          <a:xfrm>
            <a:off x="2390280" y="2337375"/>
            <a:ext cx="5458320" cy="830997"/>
          </a:xfrm>
          <a:prstGeom prst="rect">
            <a:avLst/>
          </a:prstGeom>
          <a:solidFill>
            <a:srgbClr val="FFFF00"/>
          </a:solidFill>
        </p:spPr>
        <p:txBody>
          <a:bodyPr wrap="square" rtlCol="0">
            <a:spAutoFit/>
          </a:bodyPr>
          <a:lstStyle/>
          <a:p>
            <a:r>
              <a:rPr kumimoji="1" lang="en-US" altLang="ja-JP" sz="1600" dirty="0">
                <a:solidFill>
                  <a:srgbClr val="FF0000"/>
                </a:solidFill>
                <a:latin typeface="MS PGothic" panose="020B0600070205080204" pitchFamily="34" charset="-128"/>
                <a:ea typeface="MS PGothic" panose="020B0600070205080204" pitchFamily="34" charset="-128"/>
              </a:rPr>
              <a:t>1</a:t>
            </a:r>
            <a:r>
              <a:rPr kumimoji="1" lang="ja-JP" altLang="en-US" sz="1600" dirty="0" err="1">
                <a:solidFill>
                  <a:srgbClr val="FF0000"/>
                </a:solidFill>
                <a:latin typeface="MS PGothic" panose="020B0600070205080204" pitchFamily="34" charset="-128"/>
                <a:ea typeface="MS PGothic" panose="020B0600070205080204" pitchFamily="34" charset="-128"/>
              </a:rPr>
              <a:t>．</a:t>
            </a:r>
            <a:r>
              <a:rPr kumimoji="1" lang="ja-JP" altLang="en-US" sz="1600" dirty="0">
                <a:solidFill>
                  <a:srgbClr val="FF0000"/>
                </a:solidFill>
                <a:latin typeface="MS PGothic" panose="020B0600070205080204" pitchFamily="34" charset="-128"/>
                <a:ea typeface="MS PGothic" panose="020B0600070205080204" pitchFamily="34" charset="-128"/>
              </a:rPr>
              <a:t>あなたがそう考える証拠は何ですか？</a:t>
            </a:r>
            <a:endParaRPr kumimoji="1" lang="en-US" altLang="ja-JP" sz="1600" dirty="0">
              <a:solidFill>
                <a:srgbClr val="FF0000"/>
              </a:solidFill>
              <a:latin typeface="MS PGothic" panose="020B0600070205080204" pitchFamily="34" charset="-128"/>
              <a:ea typeface="MS PGothic" panose="020B0600070205080204" pitchFamily="34" charset="-128"/>
            </a:endParaRPr>
          </a:p>
          <a:p>
            <a:r>
              <a:rPr kumimoji="1" lang="ja-JP" altLang="en-US" sz="1600" dirty="0">
                <a:latin typeface="MS PGothic" panose="020B0600070205080204" pitchFamily="34" charset="-128"/>
                <a:ea typeface="MS PGothic" panose="020B0600070205080204" pitchFamily="34" charset="-128"/>
              </a:rPr>
              <a:t>どうやってわかったんだろう？証拠があるのか、うわさ話なのか、推測なのか？全ての真実を私は知っているか？</a:t>
            </a:r>
          </a:p>
        </p:txBody>
      </p:sp>
      <p:sp>
        <p:nvSpPr>
          <p:cNvPr id="16" name="テキスト ボックス 15"/>
          <p:cNvSpPr txBox="1"/>
          <p:nvPr/>
        </p:nvSpPr>
        <p:spPr>
          <a:xfrm>
            <a:off x="2390280" y="3181600"/>
            <a:ext cx="5458320" cy="1077218"/>
          </a:xfrm>
          <a:prstGeom prst="rect">
            <a:avLst/>
          </a:prstGeom>
          <a:solidFill>
            <a:srgbClr val="FFFF00"/>
          </a:solidFill>
        </p:spPr>
        <p:txBody>
          <a:bodyPr wrap="square" rtlCol="0">
            <a:spAutoFit/>
          </a:bodyPr>
          <a:lstStyle/>
          <a:p>
            <a:r>
              <a:rPr kumimoji="1" lang="en-US" altLang="ja-JP" sz="1600" dirty="0">
                <a:solidFill>
                  <a:srgbClr val="FF0000"/>
                </a:solidFill>
                <a:latin typeface="MS PGothic" panose="020B0600070205080204" pitchFamily="34" charset="-128"/>
                <a:ea typeface="MS PGothic" panose="020B0600070205080204" pitchFamily="34" charset="-128"/>
              </a:rPr>
              <a:t>2</a:t>
            </a:r>
            <a:r>
              <a:rPr kumimoji="1" lang="ja-JP" altLang="en-US" sz="1600" dirty="0" err="1">
                <a:solidFill>
                  <a:srgbClr val="FF0000"/>
                </a:solidFill>
                <a:latin typeface="MS PGothic" panose="020B0600070205080204" pitchFamily="34" charset="-128"/>
                <a:ea typeface="MS PGothic" panose="020B0600070205080204" pitchFamily="34" charset="-128"/>
              </a:rPr>
              <a:t>．</a:t>
            </a:r>
            <a:r>
              <a:rPr kumimoji="1" lang="ja-JP" altLang="en-US" sz="1600" dirty="0">
                <a:solidFill>
                  <a:srgbClr val="FF0000"/>
                </a:solidFill>
                <a:latin typeface="MS PGothic" panose="020B0600070205080204" pitchFamily="34" charset="-128"/>
                <a:ea typeface="MS PGothic" panose="020B0600070205080204" pitchFamily="34" charset="-128"/>
              </a:rPr>
              <a:t>別の見方はありませんか？</a:t>
            </a:r>
            <a:endParaRPr kumimoji="1" lang="en-US" altLang="ja-JP" sz="1600" dirty="0">
              <a:solidFill>
                <a:srgbClr val="FF0000"/>
              </a:solidFill>
              <a:latin typeface="MS PGothic" panose="020B0600070205080204" pitchFamily="34" charset="-128"/>
              <a:ea typeface="MS PGothic" panose="020B0600070205080204" pitchFamily="34" charset="-128"/>
            </a:endParaRPr>
          </a:p>
          <a:p>
            <a:r>
              <a:rPr kumimoji="1" lang="ja-JP" altLang="en-US" sz="1600" dirty="0">
                <a:latin typeface="MS PGothic" panose="020B0600070205080204" pitchFamily="34" charset="-128"/>
                <a:ea typeface="MS PGothic" panose="020B0600070205080204" pitchFamily="34" charset="-128"/>
              </a:rPr>
              <a:t>私が信頼する人だったら、この状況を別の方法で解決するだろうか？結論にジャンプしていないだろうか？状況を正しく客観的にとらえているだろうか？</a:t>
            </a:r>
            <a:endParaRPr kumimoji="1" lang="en-US" altLang="ja-JP" sz="1600" dirty="0">
              <a:latin typeface="MS PGothic" panose="020B0600070205080204" pitchFamily="34" charset="-128"/>
              <a:ea typeface="MS PGothic" panose="020B0600070205080204" pitchFamily="34" charset="-128"/>
            </a:endParaRPr>
          </a:p>
        </p:txBody>
      </p:sp>
      <p:sp>
        <p:nvSpPr>
          <p:cNvPr id="17" name="テキスト ボックス 16"/>
          <p:cNvSpPr txBox="1"/>
          <p:nvPr/>
        </p:nvSpPr>
        <p:spPr>
          <a:xfrm>
            <a:off x="2390280" y="4274779"/>
            <a:ext cx="5458320" cy="1077218"/>
          </a:xfrm>
          <a:prstGeom prst="rect">
            <a:avLst/>
          </a:prstGeom>
          <a:solidFill>
            <a:srgbClr val="FFFF00"/>
          </a:solidFill>
        </p:spPr>
        <p:txBody>
          <a:bodyPr wrap="square" rtlCol="0">
            <a:spAutoFit/>
          </a:bodyPr>
          <a:lstStyle/>
          <a:p>
            <a:r>
              <a:rPr kumimoji="1" lang="en-US" altLang="ja-JP" sz="1600" dirty="0">
                <a:solidFill>
                  <a:srgbClr val="FF0000"/>
                </a:solidFill>
                <a:latin typeface="MS PGothic" panose="020B0600070205080204" pitchFamily="34" charset="-128"/>
                <a:ea typeface="MS PGothic" panose="020B0600070205080204" pitchFamily="34" charset="-128"/>
              </a:rPr>
              <a:t>3</a:t>
            </a:r>
            <a:r>
              <a:rPr kumimoji="1" lang="ja-JP" altLang="en-US" sz="1600" dirty="0" err="1">
                <a:solidFill>
                  <a:srgbClr val="FF0000"/>
                </a:solidFill>
                <a:latin typeface="MS PGothic" panose="020B0600070205080204" pitchFamily="34" charset="-128"/>
                <a:ea typeface="MS PGothic" panose="020B0600070205080204" pitchFamily="34" charset="-128"/>
              </a:rPr>
              <a:t>．</a:t>
            </a:r>
            <a:r>
              <a:rPr kumimoji="1" lang="ja-JP" altLang="en-US" sz="1600" dirty="0">
                <a:solidFill>
                  <a:srgbClr val="FF0000"/>
                </a:solidFill>
                <a:latin typeface="MS PGothic" panose="020B0600070205080204" pitchFamily="34" charset="-128"/>
                <a:ea typeface="MS PGothic" panose="020B0600070205080204" pitchFamily="34" charset="-128"/>
              </a:rPr>
              <a:t>もしそれが本当だとしても、大げさに反応していないですか？</a:t>
            </a:r>
            <a:endParaRPr kumimoji="1" lang="en-US" altLang="ja-JP" sz="1600" dirty="0">
              <a:solidFill>
                <a:srgbClr val="FF0000"/>
              </a:solidFill>
              <a:latin typeface="MS PGothic" panose="020B0600070205080204" pitchFamily="34" charset="-128"/>
              <a:ea typeface="MS PGothic" panose="020B0600070205080204" pitchFamily="34" charset="-128"/>
            </a:endParaRPr>
          </a:p>
          <a:p>
            <a:r>
              <a:rPr kumimoji="1" lang="ja-JP" altLang="en-US" sz="1600" dirty="0">
                <a:latin typeface="MS PGothic" panose="020B0600070205080204" pitchFamily="34" charset="-128"/>
                <a:ea typeface="MS PGothic" panose="020B0600070205080204" pitchFamily="34" charset="-128"/>
              </a:rPr>
              <a:t>私は適切に反応しているか？大げさに反応して、将来をだめにしていないか？まず考えて、それから行動しよう！</a:t>
            </a:r>
            <a:endParaRPr kumimoji="1" lang="en-US" altLang="ja-JP" sz="1600" dirty="0">
              <a:latin typeface="MS PGothic" panose="020B0600070205080204" pitchFamily="34" charset="-128"/>
              <a:ea typeface="MS PGothic" panose="020B0600070205080204" pitchFamily="34" charset="-128"/>
            </a:endParaRPr>
          </a:p>
        </p:txBody>
      </p:sp>
      <p:sp>
        <p:nvSpPr>
          <p:cNvPr id="1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60</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9" name="Rectangle 10"/>
          <p:cNvSpPr>
            <a:spLocks noChangeArrowheads="1"/>
          </p:cNvSpPr>
          <p:nvPr/>
        </p:nvSpPr>
        <p:spPr bwMode="auto">
          <a:xfrm>
            <a:off x="0" y="6662738"/>
            <a:ext cx="216437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a:latin typeface="+mj-ea"/>
                <a:ea typeface="+mj-ea"/>
              </a:rPr>
              <a:t>(U.S. Army/ U.S federal government)</a:t>
            </a:r>
            <a:endParaRPr lang="de-DE" altLang="de-DE" sz="800" i="1" dirty="0">
              <a:latin typeface="+mj-ea"/>
              <a:ea typeface="+mj-ea"/>
            </a:endParaRPr>
          </a:p>
        </p:txBody>
      </p:sp>
      <p:sp>
        <p:nvSpPr>
          <p:cNvPr id="20"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7366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もし、ばかにされたり、脅されたりしていると感じたら・・・</a:t>
            </a:r>
          </a:p>
          <a:p>
            <a:pPr>
              <a:lnSpc>
                <a:spcPts val="2300"/>
              </a:lnSpc>
              <a:tabLst>
                <a:tab pos="7366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イエローカードに書いてある３つの質問を自分にしてみてください。</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48145" y="1703704"/>
            <a:ext cx="9029700" cy="3839717"/>
          </a:xfrm>
          <a:custGeom>
            <a:avLst/>
            <a:gdLst>
              <a:gd name="connsiteX0" fmla="*/ 0 w 9029700"/>
              <a:gd name="connsiteY0" fmla="*/ 0 h 3839717"/>
              <a:gd name="connsiteX1" fmla="*/ 0 w 9029700"/>
              <a:gd name="connsiteY1" fmla="*/ 3839717 h 3839717"/>
              <a:gd name="connsiteX2" fmla="*/ 9029700 w 9029700"/>
              <a:gd name="connsiteY2" fmla="*/ 3839717 h 3839717"/>
              <a:gd name="connsiteX3" fmla="*/ 9029700 w 9029700"/>
              <a:gd name="connsiteY3" fmla="*/ 0 h 3839717"/>
              <a:gd name="connsiteX4" fmla="*/ 0 w 9029700"/>
              <a:gd name="connsiteY4" fmla="*/ 0 h 383971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029700" h="3839717">
                <a:moveTo>
                  <a:pt x="0" y="0"/>
                </a:moveTo>
                <a:lnTo>
                  <a:pt x="0" y="3839717"/>
                </a:lnTo>
                <a:lnTo>
                  <a:pt x="9029700" y="3839717"/>
                </a:lnTo>
                <a:lnTo>
                  <a:pt x="9029700"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
          <p:cNvSpPr txBox="1"/>
          <p:nvPr/>
        </p:nvSpPr>
        <p:spPr>
          <a:xfrm>
            <a:off x="406401" y="1752600"/>
            <a:ext cx="8331199" cy="3816429"/>
          </a:xfrm>
          <a:prstGeom prst="rect">
            <a:avLst/>
          </a:prstGeom>
          <a:noFill/>
        </p:spPr>
        <p:txBody>
          <a:bodyPr wrap="square" lIns="0" tIns="0" rIns="0" rtlCol="0">
            <a:spAutoFit/>
          </a:bodyPr>
          <a:lstStyle/>
          <a:p>
            <a:pPr marL="285750" indent="-285750">
              <a:lnSpc>
                <a:spcPts val="2100"/>
              </a:lnSpc>
              <a:buClr>
                <a:srgbClr val="8CADAE"/>
              </a:buClr>
              <a:buFont typeface="Courier New" panose="02070309020205020404" pitchFamily="49" charset="0"/>
              <a:buChar char="o"/>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決断を急ぐと間違いをしやすく、「真相の半分」しか見えなくなってしまいます</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Wingdings" panose="05000000000000000000" pitchFamily="2" charset="2"/>
              <a:buChar char="l"/>
              <a:tabLst/>
            </a:pP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Courier New" panose="02070309020205020404" pitchFamily="49" charset="0"/>
              <a:buChar char="o"/>
              <a:tabLst>
                <a:tab pos="177800" algn="l"/>
              </a:tabLst>
            </a:pPr>
            <a:r>
              <a:rPr lang="ja-JP" altLang="en-US" dirty="0">
                <a:latin typeface="MS PGothic" panose="020B0600070205080204" pitchFamily="34" charset="-128"/>
                <a:ea typeface="MS PGothic" panose="020B0600070205080204" pitchFamily="34" charset="-128"/>
                <a:cs typeface="Times New Roman" pitchFamily="18" charset="0"/>
              </a:rPr>
              <a:t>そこで、できるだけ多くの情報を探して、他の人と意見交換してください。特に、あなたの</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決断が強い感情や重要な行為を含んでいる場合はなおさらです</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66700">
              <a:lnSpc>
                <a:spcPts val="2100"/>
              </a:lnSpc>
              <a:buClr>
                <a:srgbClr val="8CADAE"/>
              </a:buClr>
              <a:tabLst>
                <a:tab pos="1778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（例えば、近所の人があなた尾行していると感じても、その人をすぐに攻撃してはいけません）</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Wingdings" panose="05000000000000000000" pitchFamily="2" charset="2"/>
              <a:buChar char="l"/>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Courier New" panose="02070309020205020404" pitchFamily="49" charset="0"/>
              <a:buChar char="o"/>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あなたの考えの賛否両論を検討して、他にも可能性があるかよく考えてみましょう</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Wingdings" panose="05000000000000000000" pitchFamily="2" charset="2"/>
              <a:buChar char="l"/>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Courier New" panose="02070309020205020404" pitchFamily="49" charset="0"/>
              <a:buChar char="o"/>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あまり重要でない事柄に関しては、早く決断したほうが良いでしょう</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buClr>
                <a:srgbClr val="8CADAE"/>
              </a:buClr>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     （例えば、ヨーグルトやケーキの種類や宝くじの番号を選ぶとき）</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Wingdings" panose="05000000000000000000" pitchFamily="2" charset="2"/>
              <a:buChar char="l"/>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Courier New" panose="02070309020205020404" pitchFamily="49" charset="0"/>
              <a:buChar char="o"/>
            </a:pPr>
            <a:r>
              <a:rPr lang="en-US" altLang="zh-CN" dirty="0">
                <a:latin typeface="MS PGothic" panose="020B0600070205080204" pitchFamily="34" charset="-128"/>
                <a:ea typeface="MS PGothic" panose="020B0600070205080204" pitchFamily="34" charset="-128"/>
                <a:cs typeface="Times New Roman" pitchFamily="18" charset="0"/>
              </a:rPr>
              <a:t> </a:t>
            </a:r>
            <a:r>
              <a:rPr lang="ja-JP" altLang="en-US" dirty="0">
                <a:latin typeface="MS PGothic" panose="020B0600070205080204" pitchFamily="34" charset="-128"/>
                <a:ea typeface="MS PGothic" panose="020B0600070205080204" pitchFamily="34" charset="-128"/>
                <a:cs typeface="Times New Roman" pitchFamily="18" charset="0"/>
              </a:rPr>
              <a:t>「誤りは人の常」－間違えたときのために準備をしておきましょう</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8" name="TextBox 1"/>
          <p:cNvSpPr txBox="1"/>
          <p:nvPr/>
        </p:nvSpPr>
        <p:spPr>
          <a:xfrm>
            <a:off x="4076700" y="1164491"/>
            <a:ext cx="990600" cy="405239"/>
          </a:xfrm>
          <a:prstGeom prst="rect">
            <a:avLst/>
          </a:prstGeom>
          <a:noFill/>
        </p:spPr>
        <p:txBody>
          <a:bodyPr wrap="square" lIns="0" tIns="0" rIns="0" rtlCol="0">
            <a:spAutoFit/>
          </a:bodyPr>
          <a:lstStyle/>
          <a:p>
            <a:pPr>
              <a:lnSpc>
                <a:spcPts val="2800"/>
              </a:lnSpc>
              <a:tabLst>
                <a:tab pos="419100" algn="l"/>
              </a:tabLst>
            </a:pPr>
            <a:r>
              <a:rPr lang="ja-JP" altLang="en-US" dirty="0">
                <a:latin typeface="MS PGothic" panose="020B0600070205080204" pitchFamily="34" charset="-128"/>
                <a:ea typeface="MS PGothic" panose="020B0600070205080204" pitchFamily="34" charset="-128"/>
              </a:rPr>
              <a:t>学習目標</a:t>
            </a: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9" name="TextBox 1"/>
          <p:cNvSpPr txBox="1"/>
          <p:nvPr/>
        </p:nvSpPr>
        <p:spPr>
          <a:xfrm>
            <a:off x="88265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23</a:t>
            </a:r>
          </a:p>
        </p:txBody>
      </p:sp>
      <p:sp>
        <p:nvSpPr>
          <p:cNvPr id="21"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61</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5"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ts val="2400"/>
              </a:lnSpc>
              <a:tabLst>
                <a:tab pos="4191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日常生活におきかえてみましょう</a:t>
            </a:r>
            <a:endParaRPr lang="en-US" altLang="zh-CN" sz="2000" dirty="0">
              <a:solidFill>
                <a:prstClr val="black"/>
              </a:solidFill>
              <a:latin typeface="MS PGothic" panose="020B0600070205080204" pitchFamily="34" charset="-128"/>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685800" y="1375158"/>
            <a:ext cx="7772400" cy="584775"/>
          </a:xfrm>
          <a:prstGeom prst="rect">
            <a:avLst/>
          </a:prstGeom>
          <a:noFill/>
        </p:spPr>
        <p:txBody>
          <a:bodyPr wrap="square" lIns="0" tIns="0" rIns="0" rtlCol="0">
            <a:spAutoFit/>
          </a:bodyPr>
          <a:lstStyle/>
          <a:p>
            <a:pPr>
              <a:lnSpc>
                <a:spcPts val="2100"/>
              </a:lnSpc>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こころの調子が悪いと、多くの人（全員ではありません！）は十分な情報無しで、</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結論へ飛躍しがちになります。これによって間違った信念が形作られてしまいます。</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3" name="TextBox 1"/>
          <p:cNvSpPr txBox="1"/>
          <p:nvPr/>
        </p:nvSpPr>
        <p:spPr>
          <a:xfrm>
            <a:off x="266924" y="2579709"/>
            <a:ext cx="8864606" cy="315471"/>
          </a:xfrm>
          <a:prstGeom prst="rect">
            <a:avLst/>
          </a:prstGeom>
          <a:noFill/>
        </p:spPr>
        <p:txBody>
          <a:bodyPr wrap="square" lIns="0" tIns="0" rIns="0" rtlCol="0">
            <a:spAutoFit/>
          </a:bodyPr>
          <a:lstStyle/>
          <a:p>
            <a:pPr>
              <a:lnSpc>
                <a:spcPts val="2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重要な決断をくだす前には、多くの情報を検討して、信頼できる人と意見交換をしてください。</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7" name="Text Box 9"/>
          <p:cNvSpPr txBox="1">
            <a:spLocks noChangeArrowheads="1"/>
          </p:cNvSpPr>
          <p:nvPr/>
        </p:nvSpPr>
        <p:spPr bwMode="auto">
          <a:xfrm>
            <a:off x="238349" y="3467348"/>
            <a:ext cx="8753251"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77800" eaLnBrk="1" fontAlgn="base" hangingPunct="1">
              <a:spcBef>
                <a:spcPts val="1200"/>
              </a:spcBef>
              <a:spcAft>
                <a:spcPct val="0"/>
              </a:spcAft>
              <a:buClr>
                <a:srgbClr val="8CADAE"/>
              </a:buClr>
              <a:buSzTx/>
              <a:tabLst>
                <a:tab pos="177800" algn="l"/>
              </a:tabLst>
            </a:pPr>
            <a:r>
              <a:rPr lang="x-none"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ユニット「</a:t>
            </a: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正しい結論をくだす</a:t>
            </a:r>
            <a:r>
              <a:rPr lang="x-none"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」の</a:t>
            </a: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どんなところが</a:t>
            </a:r>
            <a:r>
              <a:rPr lang="x-none"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特に</a:t>
            </a: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役立つ／助けになる</a:t>
            </a:r>
            <a:r>
              <a:rPr lang="x-none" dirty="0" smtClean="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と思いますか？ </a:t>
            </a:r>
            <a:endParaRPr lang="x-none"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177800" eaLnBrk="1" fontAlgn="base" hangingPunct="1">
              <a:spcBef>
                <a:spcPts val="1200"/>
              </a:spcBef>
              <a:spcAft>
                <a:spcPct val="0"/>
              </a:spcAft>
              <a:buClr>
                <a:srgbClr val="8CADAE"/>
              </a:buClr>
              <a:buSzTx/>
              <a:tabLst>
                <a:tab pos="177800" algn="l"/>
              </a:tabLst>
            </a:pPr>
            <a:r>
              <a:rPr lang="x-none"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近い将来、</a:t>
            </a: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このユニットで</a:t>
            </a:r>
            <a:r>
              <a:rPr lang="x-none"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学んだことを実践したいのは</a:t>
            </a:r>
            <a:r>
              <a:rPr lang="ja-JP" altLang="en-US" dirty="0" err="1">
                <a:solidFill>
                  <a:srgbClr val="000000"/>
                </a:solidFill>
                <a:latin typeface="ＭＳ Ｐゴシック" panose="020B0600070205080204" pitchFamily="50" charset="-128"/>
                <a:ea typeface="ＭＳ Ｐゴシック" panose="020B0600070205080204" pitchFamily="50" charset="-128"/>
                <a:cs typeface="Times New Roman" pitchFamily="18" charset="0"/>
              </a:rPr>
              <a:t>、</a:t>
            </a:r>
            <a:r>
              <a:rPr lang="x-none"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いつ、どんな状況ですか？</a:t>
            </a:r>
            <a:endParaRPr 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177800" eaLnBrk="1" fontAlgn="base" hangingPunct="1">
              <a:spcBef>
                <a:spcPts val="1200"/>
              </a:spcBef>
              <a:spcAft>
                <a:spcPct val="0"/>
              </a:spcAft>
              <a:buClr>
                <a:srgbClr val="8CADAE"/>
              </a:buClr>
              <a:buSzTx/>
              <a:tabLst>
                <a:tab pos="177800" algn="l"/>
              </a:tabLst>
            </a:pPr>
            <a:r>
              <a:rPr lang="x-none"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その効果はどのように現れるでしょうか</a:t>
            </a: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a:t>
            </a:r>
            <a:r>
              <a:rPr lang="x-none"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（例：緊張を和らげる） </a:t>
            </a:r>
            <a:endParaRPr lang="de-DE" altLang="de-DE"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2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62</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24" name="グループ化 23"/>
          <p:cNvGrpSpPr/>
          <p:nvPr/>
        </p:nvGrpSpPr>
        <p:grpSpPr>
          <a:xfrm>
            <a:off x="88900" y="6096000"/>
            <a:ext cx="2044700" cy="487426"/>
            <a:chOff x="88900" y="5208524"/>
            <a:chExt cx="2425700" cy="487426"/>
          </a:xfrm>
        </p:grpSpPr>
        <p:sp>
          <p:nvSpPr>
            <p:cNvPr id="27" name="Freeform 3"/>
            <p:cNvSpPr/>
            <p:nvPr/>
          </p:nvSpPr>
          <p:spPr>
            <a:xfrm>
              <a:off x="88900" y="5208524"/>
              <a:ext cx="24257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pPr>
              <a:r>
                <a:rPr lang="ja-JP" altLang="en-US" sz="1200" i="1" dirty="0">
                  <a:solidFill>
                    <a:prstClr val="black"/>
                  </a:solidFill>
                  <a:latin typeface="MS PGothic" panose="020B0600070205080204" pitchFamily="34" charset="-128"/>
                  <a:ea typeface="MS PGothic" panose="020B0600070205080204" pitchFamily="34" charset="-128"/>
                  <a:sym typeface="Wingdings" pitchFamily="2" charset="2"/>
                </a:rPr>
                <a:t>　　　　</a:t>
              </a:r>
              <a:r>
                <a:rPr lang="de-DE" altLang="de-DE" sz="1200" i="1" dirty="0">
                  <a:solidFill>
                    <a:prstClr val="black"/>
                  </a:solidFill>
                  <a:latin typeface="MS PGothic" panose="020B0600070205080204" pitchFamily="34" charset="-128"/>
                  <a:ea typeface="MS PGothic" panose="020B0600070205080204" pitchFamily="34" charset="-128"/>
                  <a:sym typeface="Wingdings" pitchFamily="2" charset="2"/>
                </a:rPr>
                <a:t></a:t>
              </a:r>
              <a:r>
                <a:rPr lang="ja-JP" altLang="en-US" sz="1200" i="1" dirty="0">
                  <a:solidFill>
                    <a:prstClr val="black"/>
                  </a:solidFill>
                  <a:latin typeface="MS PGothic" panose="020B0600070205080204" pitchFamily="34" charset="-128"/>
                  <a:ea typeface="MS PGothic" panose="020B0600070205080204" pitchFamily="34" charset="-128"/>
                  <a:sym typeface="Wingdings" pitchFamily="2" charset="2"/>
                </a:rPr>
                <a:t>　</a:t>
              </a:r>
              <a:r>
                <a:rPr lang="ja-JP" altLang="en-US" sz="1200" i="1" dirty="0">
                  <a:solidFill>
                    <a:srgbClr val="000000"/>
                  </a:solidFill>
                  <a:latin typeface="MS PGothic" panose="020B0600070205080204" pitchFamily="34" charset="-128"/>
                  <a:ea typeface="MS PGothic" panose="020B0600070205080204" pitchFamily="34" charset="-128"/>
                  <a:cs typeface="Times New Roman" pitchFamily="18" charset="0"/>
                </a:rPr>
                <a:t>ワークシート</a:t>
              </a:r>
              <a:r>
                <a:rPr lang="ja-JP" altLang="en-US" sz="1200" i="1" dirty="0">
                  <a:solidFill>
                    <a:prstClr val="black"/>
                  </a:solidFill>
                  <a:latin typeface="MS PGothic" panose="020B0600070205080204" pitchFamily="34" charset="-128"/>
                  <a:ea typeface="MS PGothic" panose="020B0600070205080204" pitchFamily="34" charset="-128"/>
                  <a:cs typeface="Times New Roman" pitchFamily="18" charset="0"/>
                </a:rPr>
                <a:t>　</a:t>
              </a:r>
              <a:r>
                <a:rPr lang="en-US" altLang="ja-JP" sz="1200" i="1" dirty="0">
                  <a:solidFill>
                    <a:srgbClr val="000000"/>
                  </a:solidFill>
                  <a:latin typeface="MS PGothic" panose="020B0600070205080204" pitchFamily="34" charset="-128"/>
                  <a:ea typeface="MS PGothic" panose="020B0600070205080204" pitchFamily="34" charset="-128"/>
                  <a:cs typeface="Times New Roman" pitchFamily="18" charset="0"/>
                </a:rPr>
                <a:t>5.6</a:t>
              </a:r>
              <a:endParaRPr lang="en-US" altLang="zh-CN" sz="1200" i="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pic>
          <p:nvPicPr>
            <p:cNvPr id="28" name="Picture 3"/>
            <p:cNvPicPr>
              <a:picLocks noChangeAspect="1" noChangeArrowheads="1"/>
            </p:cNvPicPr>
            <p:nvPr/>
          </p:nvPicPr>
          <p:blipFill>
            <a:blip r:embed="rId2"/>
            <a:srcRect/>
            <a:stretch>
              <a:fillRect/>
            </a:stretch>
          </p:blipFill>
          <p:spPr bwMode="auto">
            <a:xfrm>
              <a:off x="142743" y="5261737"/>
              <a:ext cx="355600" cy="381000"/>
            </a:xfrm>
            <a:prstGeom prst="rect">
              <a:avLst/>
            </a:prstGeom>
            <a:noFill/>
          </p:spPr>
        </p:pic>
      </p:grpSp>
      <p:sp>
        <p:nvSpPr>
          <p:cNvPr id="19"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このことは、こころの調子の悪さとどんな関係があるのでしょう？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TextBox 1"/>
          <p:cNvSpPr txBox="1"/>
          <p:nvPr/>
        </p:nvSpPr>
        <p:spPr>
          <a:xfrm>
            <a:off x="539891" y="1909093"/>
            <a:ext cx="8064219" cy="3277820"/>
          </a:xfrm>
          <a:prstGeom prst="rect">
            <a:avLst/>
          </a:prstGeom>
          <a:noFill/>
        </p:spPr>
        <p:txBody>
          <a:bodyPr wrap="square" lIns="0" tIns="0" rIns="0" rtlCol="0">
            <a:spAutoFit/>
          </a:bodyPr>
          <a:lstStyle/>
          <a:p>
            <a:pPr>
              <a:lnSpc>
                <a:spcPts val="2100"/>
              </a:lnSpc>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例：</a:t>
            </a:r>
            <a:endParaRPr lang="en-US" altLang="ja-JP" sz="18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トーマスは秘密警察に追われていると考えています。彼は自分の荷物をまとめて、姿をくらまそうとしています</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背景：</a:t>
            </a:r>
            <a:endParaRPr lang="en-US" altLang="ja-JP"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latin typeface="MS PGothic" panose="020B0600070205080204" pitchFamily="34" charset="-128"/>
                <a:ea typeface="MS PGothic" panose="020B0600070205080204" pitchFamily="34" charset="-128"/>
                <a:cs typeface="Times New Roman" pitchFamily="18" charset="0"/>
              </a:rPr>
              <a:t>最後に散歩に出かけたとき、黒塗りのベンツがゆっくり追い越して、その運転手が彼のほう</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を悪意のある目で見たように感じた。</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しかし</a:t>
            </a:r>
            <a:r>
              <a:rPr lang="ja-JP" altLang="en-US" dirty="0">
                <a:latin typeface="MS PGothic" panose="020B0600070205080204" pitchFamily="34" charset="-128"/>
                <a:ea typeface="MS PGothic" panose="020B0600070205080204" pitchFamily="34" charset="-128"/>
                <a:cs typeface="Times New Roman" pitchFamily="18" charset="0"/>
              </a:rPr>
              <a:t>：</a:t>
            </a:r>
            <a:endParaRPr lang="en-US" altLang="ja-JP" dirty="0">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latin typeface="MS PGothic" panose="020B0600070205080204" pitchFamily="34" charset="-128"/>
                <a:ea typeface="MS PGothic" panose="020B0600070205080204" pitchFamily="34" charset="-128"/>
                <a:cs typeface="Times New Roman" pitchFamily="18" charset="0"/>
              </a:rPr>
              <a:t>その運転手はよその町から来て、道がわからなくなってイライラしていたのかもしれません。それで、通りの名前や番地を確認するためにじろじろ外を見ていたのかもしれません。</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正しい結論をくだす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4"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このことは、こころの調子の悪さとどんな関係があるのでしょう？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3478031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6981</Words>
  <Application>Microsoft Office PowerPoint</Application>
  <PresentationFormat>Bildschirmpräsentation (4:3)</PresentationFormat>
  <Paragraphs>788</Paragraphs>
  <Slides>63</Slides>
  <Notes>24</Notes>
  <HiddenSlides>0</HiddenSlides>
  <MMClips>0</MMClips>
  <ScaleCrop>false</ScaleCrop>
  <HeadingPairs>
    <vt:vector size="6" baseType="variant">
      <vt:variant>
        <vt:lpstr>Verwendete Schriftarten</vt:lpstr>
      </vt:variant>
      <vt:variant>
        <vt:i4>13</vt:i4>
      </vt:variant>
      <vt:variant>
        <vt:lpstr>Design</vt:lpstr>
      </vt:variant>
      <vt:variant>
        <vt:i4>3</vt:i4>
      </vt:variant>
      <vt:variant>
        <vt:lpstr>Folientitel</vt:lpstr>
      </vt:variant>
      <vt:variant>
        <vt:i4>63</vt:i4>
      </vt:variant>
    </vt:vector>
  </HeadingPairs>
  <TitlesOfParts>
    <vt:vector size="79" baseType="lpstr">
      <vt:lpstr>MS PGothic</vt:lpstr>
      <vt:lpstr>MS PGothic</vt:lpstr>
      <vt:lpstr>宋体</vt:lpstr>
      <vt:lpstr>游ゴシック</vt:lpstr>
      <vt:lpstr>Arial</vt:lpstr>
      <vt:lpstr>Calibri</vt:lpstr>
      <vt:lpstr>Courier New</vt:lpstr>
      <vt:lpstr>Georgia</vt:lpstr>
      <vt:lpstr>HGS創英角ｺﾞｼｯｸUB</vt:lpstr>
      <vt:lpstr>Times New Roman</vt:lpstr>
      <vt:lpstr>Verdana</vt:lpstr>
      <vt:lpstr>Wingdings</vt:lpstr>
      <vt:lpstr>Wingdings 2</vt:lpstr>
      <vt:lpstr>Office Theme</vt:lpstr>
      <vt:lpstr>3_Cronus</vt:lpstr>
      <vt:lpstr>4_Cronus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pyoroke</dc:creator>
  <cp:lastModifiedBy>Hiwis</cp:lastModifiedBy>
  <cp:revision>106</cp:revision>
  <dcterms:created xsi:type="dcterms:W3CDTF">2006-08-16T00:00:00Z</dcterms:created>
  <dcterms:modified xsi:type="dcterms:W3CDTF">2017-06-06T08:16:27Z</dcterms:modified>
</cp:coreProperties>
</file>