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8"/>
  </p:notesMasterIdLst>
  <p:sldIdLst>
    <p:sldId id="294" r:id="rId3"/>
    <p:sldId id="257" r:id="rId4"/>
    <p:sldId id="258" r:id="rId5"/>
    <p:sldId id="260" r:id="rId6"/>
    <p:sldId id="261" r:id="rId7"/>
    <p:sldId id="264" r:id="rId8"/>
    <p:sldId id="265" r:id="rId9"/>
    <p:sldId id="292" r:id="rId10"/>
    <p:sldId id="266" r:id="rId11"/>
    <p:sldId id="267" r:id="rId12"/>
    <p:sldId id="268" r:id="rId13"/>
    <p:sldId id="297" r:id="rId14"/>
    <p:sldId id="299" r:id="rId15"/>
    <p:sldId id="259"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3" clrIdx="0"/>
  <p:cmAuthor id="2" name="User" initials="U" lastIdx="3" clrIdx="1">
    <p:extLst>
      <p:ext uri="{19B8F6BF-5375-455C-9EA6-DF929625EA0E}">
        <p15:presenceInfo xmlns:p15="http://schemas.microsoft.com/office/powerpoint/2012/main" userId="User" providerId="None"/>
      </p:ext>
    </p:extLst>
  </p:cmAuthor>
  <p:cmAuthor id="3" name="naoki yoshinaga" initials="ny" lastIdx="5" clrIdx="2">
    <p:extLst>
      <p:ext uri="{19B8F6BF-5375-455C-9EA6-DF929625EA0E}">
        <p15:presenceInfo xmlns:p15="http://schemas.microsoft.com/office/powerpoint/2012/main" userId="bac04b412a9ef321" providerId="Windows Live"/>
      </p:ext>
    </p:extLst>
  </p:cmAuthor>
  <p:cmAuthor id="4" name="Tanoue" initials="T" lastIdx="4" clrIdx="3">
    <p:extLst>
      <p:ext uri="{19B8F6BF-5375-455C-9EA6-DF929625EA0E}">
        <p15:presenceInfo xmlns:p15="http://schemas.microsoft.com/office/powerpoint/2012/main" userId="Tanoue" providerId="None"/>
      </p:ext>
    </p:extLst>
  </p:cmAuthor>
  <p:cmAuthor id="5" name="石垣琢麿" initials="石垣琢麿" lastIdx="9" clrIdx="4">
    <p:extLst>
      <p:ext uri="{19B8F6BF-5375-455C-9EA6-DF929625EA0E}">
        <p15:presenceInfo xmlns:p15="http://schemas.microsoft.com/office/powerpoint/2012/main" userId="219e433b28038ea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ADAE"/>
    <a:srgbClr val="C5D1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6" d="100"/>
          <a:sy n="96" d="100"/>
        </p:scale>
        <p:origin x="978"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Mappe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autoTitleDeleted val="0"/>
    <c:view3D>
      <c:rotX val="30"/>
      <c:rotY val="0"/>
      <c:rAngAx val="0"/>
    </c:view3D>
    <c:floor>
      <c:thickness val="0"/>
    </c:floor>
    <c:sideWall>
      <c:thickness val="0"/>
    </c:sideWall>
    <c:backWall>
      <c:thickness val="0"/>
    </c:backWall>
    <c:plotArea>
      <c:layout/>
      <c:pie3DChart>
        <c:varyColors val="0"/>
        <c:ser>
          <c:idx val="0"/>
          <c:order val="0"/>
          <c:spPr>
            <a:solidFill>
              <a:srgbClr val="0070C0"/>
            </a:solidFill>
          </c:spPr>
          <c:dPt>
            <c:idx val="0"/>
            <c:bubble3D val="0"/>
            <c:spPr>
              <a:solidFill>
                <a:srgbClr val="C5D1D7">
                  <a:lumMod val="50000"/>
                </a:srgbClr>
              </a:solidFill>
            </c:spPr>
            <c:extLst>
              <c:ext xmlns:c16="http://schemas.microsoft.com/office/drawing/2014/chart" uri="{C3380CC4-5D6E-409C-BE32-E72D297353CC}">
                <c16:uniqueId val="{00000001-E5BD-4D82-8848-F2082BBBE84C}"/>
              </c:ext>
            </c:extLst>
          </c:dPt>
          <c:dPt>
            <c:idx val="1"/>
            <c:bubble3D val="0"/>
            <c:spPr>
              <a:solidFill>
                <a:srgbClr val="B9A300">
                  <a:lumMod val="60000"/>
                  <a:lumOff val="40000"/>
                </a:srgbClr>
              </a:solidFill>
            </c:spPr>
            <c:extLst>
              <c:ext xmlns:c16="http://schemas.microsoft.com/office/drawing/2014/chart" uri="{C3380CC4-5D6E-409C-BE32-E72D297353CC}">
                <c16:uniqueId val="{00000003-E5BD-4D82-8848-F2082BBBE84C}"/>
              </c:ext>
            </c:extLst>
          </c:dPt>
          <c:cat>
            <c:strRef>
              <c:f>Tabelle1!$C$10:$C$11</c:f>
              <c:strCache>
                <c:ptCount val="2"/>
                <c:pt idx="0">
                  <c:v>ich</c:v>
                </c:pt>
                <c:pt idx="1">
                  <c:v> </c:v>
                </c:pt>
              </c:strCache>
            </c:strRef>
          </c:cat>
          <c:val>
            <c:numRef>
              <c:f>Tabelle1!$D$10:$D$11</c:f>
              <c:numCache>
                <c:formatCode>General</c:formatCode>
                <c:ptCount val="2"/>
                <c:pt idx="0">
                  <c:v>90</c:v>
                </c:pt>
                <c:pt idx="1">
                  <c:v>10</c:v>
                </c:pt>
              </c:numCache>
            </c:numRef>
          </c:val>
          <c:extLst>
            <c:ext xmlns:c16="http://schemas.microsoft.com/office/drawing/2014/chart" uri="{C3380CC4-5D6E-409C-BE32-E72D297353CC}">
              <c16:uniqueId val="{00000004-E5BD-4D82-8848-F2082BBBE84C}"/>
            </c:ext>
          </c:extLst>
        </c:ser>
        <c:dLbls>
          <c:showLegendKey val="0"/>
          <c:showVal val="0"/>
          <c:showCatName val="0"/>
          <c:showSerName val="0"/>
          <c:showPercent val="0"/>
          <c:showBubbleSize val="0"/>
          <c:showLeaderLines val="0"/>
        </c:dLbls>
      </c:pie3DChart>
    </c:plotArea>
    <c:legend>
      <c:legendPos val="r"/>
      <c:legendEntry>
        <c:idx val="1"/>
        <c:delete val="1"/>
      </c:legendEntry>
      <c:layout>
        <c:manualLayout>
          <c:xMode val="edge"/>
          <c:yMode val="edge"/>
          <c:x val="0.65604491725768421"/>
          <c:y val="0.79009132500729196"/>
          <c:w val="0.33881767139480023"/>
          <c:h val="0.20559261177524599"/>
        </c:manualLayout>
      </c:layout>
      <c:overlay val="0"/>
      <c:txPr>
        <a:bodyPr/>
        <a:lstStyle/>
        <a:p>
          <a:pPr>
            <a:defRPr lang="ja-JP"/>
          </a:pPr>
          <a:endParaRPr lang="de-DE"/>
        </a:p>
      </c:txPr>
    </c:legend>
    <c:plotVisOnly val="1"/>
    <c:dispBlanksAs val="zero"/>
    <c:showDLblsOverMax val="0"/>
  </c:chart>
  <c:txPr>
    <a:bodyPr/>
    <a:lstStyle/>
    <a:p>
      <a:pPr>
        <a:defRPr sz="1800"/>
      </a:pPr>
      <a:endParaRPr lang="de-DE"/>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1524F1-574E-4E2A-92B7-D3B809184F49}" type="datetimeFigureOut">
              <a:rPr kumimoji="1" lang="ja-JP" altLang="en-US" smtClean="0"/>
              <a:t>2021/1/5</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BC25EC-C325-4757-B8E4-2BF4113602D9}" type="slidenum">
              <a:rPr kumimoji="1" lang="ja-JP" altLang="en-US" smtClean="0"/>
              <a:t>‹Nr.›</a:t>
            </a:fld>
            <a:endParaRPr kumimoji="1" lang="ja-JP" altLang="en-US"/>
          </a:p>
        </p:txBody>
      </p:sp>
    </p:spTree>
    <p:extLst>
      <p:ext uri="{BB962C8B-B14F-4D97-AF65-F5344CB8AC3E}">
        <p14:creationId xmlns:p14="http://schemas.microsoft.com/office/powerpoint/2010/main" val="428862353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eaLnBrk="0" hangingPunct="0">
              <a:spcBef>
                <a:spcPct val="30000"/>
              </a:spcBef>
              <a:defRPr sz="1200">
                <a:solidFill>
                  <a:schemeClr val="tx1"/>
                </a:solidFill>
                <a:latin typeface="Times New Roman" pitchFamily="18" charset="0"/>
                <a:cs typeface="Times New Roman" pitchFamily="18" charset="0"/>
              </a:defRPr>
            </a:lvl1pPr>
            <a:lvl2pPr marL="37931725" indent="-37474525" defTabSz="944563" eaLnBrk="0" hangingPunct="0">
              <a:spcBef>
                <a:spcPct val="30000"/>
              </a:spcBef>
              <a:defRPr sz="1200">
                <a:solidFill>
                  <a:schemeClr val="tx1"/>
                </a:solidFill>
                <a:latin typeface="Times New Roman" pitchFamily="18" charset="0"/>
                <a:cs typeface="Times New Roman" pitchFamily="18" charset="0"/>
              </a:defRPr>
            </a:lvl2pPr>
            <a:lvl3pPr marL="1143000" indent="-228600" defTabSz="944563" eaLnBrk="0" hangingPunct="0">
              <a:spcBef>
                <a:spcPct val="30000"/>
              </a:spcBef>
              <a:defRPr sz="1200">
                <a:solidFill>
                  <a:schemeClr val="tx1"/>
                </a:solidFill>
                <a:latin typeface="Times New Roman" pitchFamily="18" charset="0"/>
                <a:cs typeface="Times New Roman" pitchFamily="18" charset="0"/>
              </a:defRPr>
            </a:lvl3pPr>
            <a:lvl4pPr marL="1600200" indent="-228600" defTabSz="944563" eaLnBrk="0" hangingPunct="0">
              <a:spcBef>
                <a:spcPct val="30000"/>
              </a:spcBef>
              <a:defRPr sz="1200">
                <a:solidFill>
                  <a:schemeClr val="tx1"/>
                </a:solidFill>
                <a:latin typeface="Times New Roman" pitchFamily="18" charset="0"/>
                <a:cs typeface="Times New Roman" pitchFamily="18" charset="0"/>
              </a:defRPr>
            </a:lvl4pPr>
            <a:lvl5pPr marL="2057400" indent="-228600" defTabSz="944563" eaLnBrk="0" hangingPunct="0">
              <a:spcBef>
                <a:spcPct val="30000"/>
              </a:spcBef>
              <a:defRPr sz="1200">
                <a:solidFill>
                  <a:schemeClr val="tx1"/>
                </a:solidFill>
                <a:latin typeface="Times New Roman" pitchFamily="18" charset="0"/>
                <a:cs typeface="Times New Roman" pitchFamily="18" charset="0"/>
              </a:defRPr>
            </a:lvl5pPr>
            <a:lvl6pPr marL="25146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defTabSz="944563"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marL="0" marR="0" lvl="0" indent="0" algn="r" defTabSz="944563" rtl="0" eaLnBrk="1" fontAlgn="base" latinLnBrk="0" hangingPunct="1">
              <a:lnSpc>
                <a:spcPct val="100000"/>
              </a:lnSpc>
              <a:spcBef>
                <a:spcPct val="0"/>
              </a:spcBef>
              <a:spcAft>
                <a:spcPct val="0"/>
              </a:spcAft>
              <a:buClrTx/>
              <a:buSzTx/>
              <a:buFontTx/>
              <a:buNone/>
              <a:tabLst/>
              <a:defRPr/>
            </a:pPr>
            <a:fld id="{48962412-00B2-4CFC-B564-9E40C1C9A116}" type="slidenum">
              <a:rPr kumimoji="0" lang="en-US" altLang="de-DE" sz="1300" b="0" i="0" u="none" strike="noStrike" kern="1200" cap="none" spc="0" normalizeH="0" baseline="0" noProof="0" smtClean="0">
                <a:ln>
                  <a:noFill/>
                </a:ln>
                <a:solidFill>
                  <a:srgbClr val="000000"/>
                </a:solidFill>
                <a:effectLst/>
                <a:uLnTx/>
                <a:uFillTx/>
                <a:latin typeface="Verdana" pitchFamily="34" charset="0"/>
                <a:ea typeface="+mn-ea"/>
                <a:cs typeface="Times New Roman" pitchFamily="18" charset="0"/>
              </a:rPr>
              <a:pPr marL="0" marR="0" lvl="0" indent="0" algn="r" defTabSz="944563" rtl="0" eaLnBrk="1" fontAlgn="base" latinLnBrk="0" hangingPunct="1">
                <a:lnSpc>
                  <a:spcPct val="100000"/>
                </a:lnSpc>
                <a:spcBef>
                  <a:spcPct val="0"/>
                </a:spcBef>
                <a:spcAft>
                  <a:spcPct val="0"/>
                </a:spcAft>
                <a:buClrTx/>
                <a:buSzTx/>
                <a:buFontTx/>
                <a:buNone/>
                <a:tabLst/>
                <a:defRPr/>
              </a:pPr>
              <a:t>8</a:t>
            </a:fld>
            <a:endParaRPr kumimoji="0" lang="en-US" altLang="de-DE" sz="1300" b="0" i="0" u="none" strike="noStrike" kern="1200" cap="none" spc="0" normalizeH="0" baseline="0" noProof="0">
              <a:ln>
                <a:noFill/>
              </a:ln>
              <a:solidFill>
                <a:srgbClr val="000000"/>
              </a:solidFill>
              <a:effectLst/>
              <a:uLnTx/>
              <a:uFillTx/>
              <a:latin typeface="Verdana" pitchFamily="34" charset="0"/>
              <a:ea typeface="+mn-ea"/>
              <a:cs typeface="Times New Roman" pitchFamily="18" charset="0"/>
            </a:endParaRPr>
          </a:p>
        </p:txBody>
      </p:sp>
      <p:sp>
        <p:nvSpPr>
          <p:cNvPr id="59395" name="Rectangle 2"/>
          <p:cNvSpPr>
            <a:spLocks noGrp="1" noRot="1" noChangeAspect="1" noChangeArrowheads="1" noTextEdit="1"/>
          </p:cNvSpPr>
          <p:nvPr>
            <p:ph type="sldImg"/>
          </p:nvPr>
        </p:nvSpPr>
        <p:spPr>
          <a:xfrm>
            <a:off x="866775" y="739775"/>
            <a:ext cx="4937125" cy="370363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itchFamily="18" charset="0"/>
              <a:cs typeface="Times New Roman" pitchFamily="18" charset="0"/>
            </a:endParaRPr>
          </a:p>
        </p:txBody>
      </p:sp>
    </p:spTree>
    <p:extLst>
      <p:ext uri="{BB962C8B-B14F-4D97-AF65-F5344CB8AC3E}">
        <p14:creationId xmlns:p14="http://schemas.microsoft.com/office/powerpoint/2010/main" val="4017659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3BC25EC-C325-4757-B8E4-2BF4113602D9}" type="slidenum">
              <a:rPr kumimoji="1" lang="ja-JP" altLang="en-US" smtClean="0"/>
              <a:t>31</a:t>
            </a:fld>
            <a:endParaRPr kumimoji="1" lang="ja-JP" altLang="en-US"/>
          </a:p>
        </p:txBody>
      </p:sp>
    </p:spTree>
    <p:extLst>
      <p:ext uri="{BB962C8B-B14F-4D97-AF65-F5344CB8AC3E}">
        <p14:creationId xmlns:p14="http://schemas.microsoft.com/office/powerpoint/2010/main" val="3517802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pPr>
              <a:defRPr/>
            </a:pPr>
            <a:fld id="{76331BB4-E22A-4A93-8C65-31C3A632AC25}"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80BDEBBF-6950-4F4F-96CD-864CF89C7B9E}" type="slidenum">
              <a:rPr lang="de-DE"/>
              <a:pPr>
                <a:defRPr/>
              </a:pPr>
              <a:t>‹Nr.›</a:t>
            </a:fld>
            <a:endParaRPr lang="de-DE" dirty="0"/>
          </a:p>
        </p:txBody>
      </p:sp>
    </p:spTree>
    <p:extLst>
      <p:ext uri="{BB962C8B-B14F-4D97-AF65-F5344CB8AC3E}">
        <p14:creationId xmlns:p14="http://schemas.microsoft.com/office/powerpoint/2010/main" val="1588693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053A0132-736A-4A75-8A45-55D1B992CAA8}"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D07B7828-F168-4EF7-89C2-D88A1734A59C}" type="slidenum">
              <a:rPr lang="de-DE"/>
              <a:pPr>
                <a:defRPr/>
              </a:pPr>
              <a:t>‹Nr.›</a:t>
            </a:fld>
            <a:endParaRPr lang="de-DE" dirty="0"/>
          </a:p>
        </p:txBody>
      </p:sp>
    </p:spTree>
    <p:extLst>
      <p:ext uri="{BB962C8B-B14F-4D97-AF65-F5344CB8AC3E}">
        <p14:creationId xmlns:p14="http://schemas.microsoft.com/office/powerpoint/2010/main" val="1271301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7C68DF2F-D3AE-48D6-BFE4-32FF9F444803}"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E658E95B-55FA-4C1B-A67C-8C3F27F6C5AE}" type="slidenum">
              <a:rPr lang="de-DE"/>
              <a:pPr>
                <a:defRPr/>
              </a:pPr>
              <a:t>‹Nr.›</a:t>
            </a:fld>
            <a:endParaRPr lang="de-DE" dirty="0"/>
          </a:p>
        </p:txBody>
      </p:sp>
    </p:spTree>
    <p:extLst>
      <p:ext uri="{BB962C8B-B14F-4D97-AF65-F5344CB8AC3E}">
        <p14:creationId xmlns:p14="http://schemas.microsoft.com/office/powerpoint/2010/main" val="7214674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pPr>
              <a:defRPr/>
            </a:pPr>
            <a:fld id="{DE80A2FB-ED6F-423E-83EE-920822909DBB}"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BD866F9B-2840-4D1C-8E16-6FFDC171B29D}" type="slidenum">
              <a:rPr lang="de-DE"/>
              <a:pPr>
                <a:defRPr/>
              </a:pPr>
              <a:t>‹Nr.›</a:t>
            </a:fld>
            <a:endParaRPr lang="de-DE" dirty="0"/>
          </a:p>
        </p:txBody>
      </p:sp>
    </p:spTree>
    <p:extLst>
      <p:ext uri="{BB962C8B-B14F-4D97-AF65-F5344CB8AC3E}">
        <p14:creationId xmlns:p14="http://schemas.microsoft.com/office/powerpoint/2010/main" val="8571588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pPr>
              <a:defRPr/>
            </a:pPr>
            <a:fld id="{F91F0945-8F1E-4708-9F5D-BB9AFFA5776C}" type="slidenum">
              <a:rPr lang="en-US"/>
              <a:pPr>
                <a:defRPr/>
              </a:pPr>
              <a:t>‹Nr.›</a:t>
            </a:fld>
            <a:endParaRPr lang="en-US" dirty="0"/>
          </a:p>
        </p:txBody>
      </p:sp>
      <p:sp>
        <p:nvSpPr>
          <p:cNvPr id="8" name="Foliennummernplatzhalter 5"/>
          <p:cNvSpPr>
            <a:spLocks noGrp="1"/>
          </p:cNvSpPr>
          <p:nvPr>
            <p:ph type="sldNum" sz="quarter" idx="11"/>
          </p:nvPr>
        </p:nvSpPr>
        <p:spPr/>
        <p:txBody>
          <a:bodyPr/>
          <a:lstStyle>
            <a:lvl1pPr>
              <a:defRPr/>
            </a:lvl1pPr>
          </a:lstStyle>
          <a:p>
            <a:pPr>
              <a:defRPr/>
            </a:pPr>
            <a:fld id="{3B325DC9-826A-4DFF-8D47-C16644DF9A4C}" type="slidenum">
              <a:rPr lang="de-DE"/>
              <a:pPr>
                <a:defRPr/>
              </a:pPr>
              <a:t>‹Nr.›</a:t>
            </a:fld>
            <a:endParaRPr lang="de-DE" dirty="0"/>
          </a:p>
        </p:txBody>
      </p:sp>
    </p:spTree>
    <p:extLst>
      <p:ext uri="{BB962C8B-B14F-4D97-AF65-F5344CB8AC3E}">
        <p14:creationId xmlns:p14="http://schemas.microsoft.com/office/powerpoint/2010/main" val="21580834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pPr>
              <a:defRPr/>
            </a:pPr>
            <a:fld id="{501C3D07-ED1A-4095-8B0D-D2BA78AF01A5}" type="slidenum">
              <a:rPr lang="en-US"/>
              <a:pPr>
                <a:defRPr/>
              </a:pPr>
              <a:t>‹Nr.›</a:t>
            </a:fld>
            <a:endParaRPr lang="en-US" dirty="0"/>
          </a:p>
        </p:txBody>
      </p:sp>
      <p:sp>
        <p:nvSpPr>
          <p:cNvPr id="4" name="Foliennummernplatzhalter 5"/>
          <p:cNvSpPr>
            <a:spLocks noGrp="1"/>
          </p:cNvSpPr>
          <p:nvPr>
            <p:ph type="sldNum" sz="quarter" idx="11"/>
          </p:nvPr>
        </p:nvSpPr>
        <p:spPr/>
        <p:txBody>
          <a:bodyPr/>
          <a:lstStyle>
            <a:lvl1pPr>
              <a:defRPr/>
            </a:lvl1pPr>
          </a:lstStyle>
          <a:p>
            <a:pPr>
              <a:defRPr/>
            </a:pPr>
            <a:fld id="{AE74FAD3-477F-46FF-8408-F0E3C6112BED}" type="slidenum">
              <a:rPr lang="de-DE"/>
              <a:pPr>
                <a:defRPr/>
              </a:pPr>
              <a:t>‹Nr.›</a:t>
            </a:fld>
            <a:endParaRPr lang="de-DE" dirty="0"/>
          </a:p>
        </p:txBody>
      </p:sp>
    </p:spTree>
    <p:extLst>
      <p:ext uri="{BB962C8B-B14F-4D97-AF65-F5344CB8AC3E}">
        <p14:creationId xmlns:p14="http://schemas.microsoft.com/office/powerpoint/2010/main" val="3109131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BF8EF8D6-473A-486B-85D4-C802044A4F76}" type="slidenum">
              <a:rPr lang="en-US"/>
              <a:pPr>
                <a:defRPr/>
              </a:pPr>
              <a:t>‹Nr.›</a:t>
            </a:fld>
            <a:endParaRPr lang="en-US" dirty="0"/>
          </a:p>
        </p:txBody>
      </p:sp>
      <p:sp>
        <p:nvSpPr>
          <p:cNvPr id="3" name="Foliennummernplatzhalter 5"/>
          <p:cNvSpPr>
            <a:spLocks noGrp="1"/>
          </p:cNvSpPr>
          <p:nvPr>
            <p:ph type="sldNum" sz="quarter" idx="11"/>
          </p:nvPr>
        </p:nvSpPr>
        <p:spPr/>
        <p:txBody>
          <a:bodyPr/>
          <a:lstStyle>
            <a:lvl1pPr>
              <a:defRPr/>
            </a:lvl1pPr>
          </a:lstStyle>
          <a:p>
            <a:pPr>
              <a:defRPr/>
            </a:pPr>
            <a:fld id="{E20C267B-E028-4E44-8433-9587D3FB7151}" type="slidenum">
              <a:rPr lang="de-DE"/>
              <a:pPr>
                <a:defRPr/>
              </a:pPr>
              <a:t>‹Nr.›</a:t>
            </a:fld>
            <a:endParaRPr lang="de-DE" dirty="0"/>
          </a:p>
        </p:txBody>
      </p:sp>
    </p:spTree>
    <p:extLst>
      <p:ext uri="{BB962C8B-B14F-4D97-AF65-F5344CB8AC3E}">
        <p14:creationId xmlns:p14="http://schemas.microsoft.com/office/powerpoint/2010/main" val="1004349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63423255-27B5-47DA-A0DB-AC43319FA4F5}"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3A8071D6-5D19-4E8E-B7AC-71DD39C5E726}" type="slidenum">
              <a:rPr lang="de-DE"/>
              <a:pPr>
                <a:defRPr/>
              </a:pPr>
              <a:t>‹Nr.›</a:t>
            </a:fld>
            <a:endParaRPr lang="de-DE" dirty="0"/>
          </a:p>
        </p:txBody>
      </p:sp>
    </p:spTree>
    <p:extLst>
      <p:ext uri="{BB962C8B-B14F-4D97-AF65-F5344CB8AC3E}">
        <p14:creationId xmlns:p14="http://schemas.microsoft.com/office/powerpoint/2010/main" val="34803199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FF23929B-86A9-47EA-AFD3-ED8D1410C4B2}"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885FDED1-B5C9-4CB7-A212-2DFA40F95A6D}" type="slidenum">
              <a:rPr lang="de-DE"/>
              <a:pPr>
                <a:defRPr/>
              </a:pPr>
              <a:t>‹Nr.›</a:t>
            </a:fld>
            <a:endParaRPr lang="de-DE" dirty="0"/>
          </a:p>
        </p:txBody>
      </p:sp>
    </p:spTree>
    <p:extLst>
      <p:ext uri="{BB962C8B-B14F-4D97-AF65-F5344CB8AC3E}">
        <p14:creationId xmlns:p14="http://schemas.microsoft.com/office/powerpoint/2010/main" val="2634520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E8BEEAF6-6D03-4E4A-977D-032821B685CA}"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09C8F814-4E5F-447C-8DEA-44C7B3EB5B39}" type="slidenum">
              <a:rPr lang="de-DE"/>
              <a:pPr>
                <a:defRPr/>
              </a:pPr>
              <a:t>‹Nr.›</a:t>
            </a:fld>
            <a:endParaRPr lang="de-DE" dirty="0"/>
          </a:p>
        </p:txBody>
      </p:sp>
    </p:spTree>
    <p:extLst>
      <p:ext uri="{BB962C8B-B14F-4D97-AF65-F5344CB8AC3E}">
        <p14:creationId xmlns:p14="http://schemas.microsoft.com/office/powerpoint/2010/main" val="2310531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2FF3D63E-5E76-4364-8B01-38C3CA510E0C}"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CEC7E7AB-DB42-4492-8145-5A63B4D488A8}" type="slidenum">
              <a:rPr lang="de-DE"/>
              <a:pPr>
                <a:defRPr/>
              </a:pPr>
              <a:t>‹Nr.›</a:t>
            </a:fld>
            <a:endParaRPr lang="de-DE" dirty="0"/>
          </a:p>
        </p:txBody>
      </p:sp>
    </p:spTree>
    <p:extLst>
      <p:ext uri="{BB962C8B-B14F-4D97-AF65-F5344CB8AC3E}">
        <p14:creationId xmlns:p14="http://schemas.microsoft.com/office/powerpoint/2010/main" val="291934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1/5/2021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hteck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a:p>
        </p:txBody>
      </p:sp>
      <p:sp>
        <p:nvSpPr>
          <p:cNvPr id="12291" name="Rechteck 20"/>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a:p>
        </p:txBody>
      </p:sp>
      <p:sp>
        <p:nvSpPr>
          <p:cNvPr id="12292"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12293"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fontAlgn="auto">
              <a:spcBef>
                <a:spcPts val="0"/>
              </a:spcBef>
              <a:spcAft>
                <a:spcPts val="0"/>
              </a:spcAft>
              <a:defRPr sz="1200">
                <a:solidFill>
                  <a:srgbClr val="FFFFFF"/>
                </a:solidFill>
                <a:latin typeface="+mn-lt"/>
                <a:ea typeface="Verdana" pitchFamily="34" charset="0"/>
                <a:cs typeface="Verdana" pitchFamily="34" charset="0"/>
              </a:defRPr>
            </a:lvl1pPr>
          </a:lstStyle>
          <a:p>
            <a:pPr>
              <a:defRPr/>
            </a:pPr>
            <a:fld id="{B8457497-C01B-49AF-8CC5-193923E3CBE3}"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lIns="91440" tIns="45720" rIns="91440" bIns="45720" rtlCol="0" anchor="ctr"/>
          <a:lstStyle>
            <a:lvl1pPr algn="r">
              <a:defRPr sz="1200">
                <a:solidFill>
                  <a:schemeClr val="bg1"/>
                </a:solidFill>
              </a:defRPr>
            </a:lvl1pPr>
          </a:lstStyle>
          <a:p>
            <a:pPr>
              <a:defRPr/>
            </a:pPr>
            <a:fld id="{6E04A8F8-F325-4AEF-BC8A-1FDFF2D00E63}" type="slidenum">
              <a:rPr lang="de-DE"/>
              <a:pPr>
                <a:defRPr/>
              </a:pPr>
              <a:t>‹Nr.›</a:t>
            </a:fld>
            <a:endParaRPr lang="de-DE" dirty="0"/>
          </a:p>
        </p:txBody>
      </p:sp>
      <p:sp>
        <p:nvSpPr>
          <p:cNvPr id="12297" name="Rechteck 12"/>
          <p:cNvSpPr>
            <a:spLocks noChangeArrowheads="1"/>
          </p:cNvSpPr>
          <p:nvPr userDrawn="1"/>
        </p:nvSpPr>
        <p:spPr bwMode="auto">
          <a:xfrm>
            <a:off x="0" y="765175"/>
            <a:ext cx="9144000" cy="88900"/>
          </a:xfrm>
          <a:prstGeom prst="rect">
            <a:avLst/>
          </a:prstGeom>
          <a:solidFill>
            <a:srgbClr val="8CADAE"/>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Verdana" pitchFamily="34" charset="0"/>
                <a:cs typeface="Times New Roman" pitchFamily="18" charset="0"/>
              </a:defRPr>
            </a:lvl1pPr>
            <a:lvl2pPr marL="742950" indent="-285750" eaLnBrk="0" hangingPunct="0">
              <a:defRPr sz="1400">
                <a:solidFill>
                  <a:schemeClr val="tx1"/>
                </a:solidFill>
                <a:latin typeface="Verdana" pitchFamily="34" charset="0"/>
                <a:cs typeface="Times New Roman" pitchFamily="18" charset="0"/>
              </a:defRPr>
            </a:lvl2pPr>
            <a:lvl3pPr marL="1143000" indent="-228600" eaLnBrk="0" hangingPunct="0">
              <a:defRPr sz="1400">
                <a:solidFill>
                  <a:schemeClr val="tx1"/>
                </a:solidFill>
                <a:latin typeface="Verdana" pitchFamily="34" charset="0"/>
                <a:cs typeface="Times New Roman" pitchFamily="18" charset="0"/>
              </a:defRPr>
            </a:lvl3pPr>
            <a:lvl4pPr marL="1600200" indent="-228600" eaLnBrk="0" hangingPunct="0">
              <a:defRPr sz="1400">
                <a:solidFill>
                  <a:schemeClr val="tx1"/>
                </a:solidFill>
                <a:latin typeface="Verdana" pitchFamily="34" charset="0"/>
                <a:cs typeface="Times New Roman" pitchFamily="18" charset="0"/>
              </a:defRPr>
            </a:lvl4pPr>
            <a:lvl5pPr marL="2057400" indent="-228600" eaLnBrk="0" hangingPunct="0">
              <a:defRPr sz="1400">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sz="1400">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sz="1400">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sz="1400">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sz="1400">
                <a:solidFill>
                  <a:schemeClr val="tx1"/>
                </a:solidFill>
                <a:latin typeface="Verdana" pitchFamily="34" charset="0"/>
                <a:cs typeface="Times New Roman" pitchFamily="18" charset="0"/>
              </a:defRPr>
            </a:lvl9pPr>
          </a:lstStyle>
          <a:p>
            <a:pPr eaLnBrk="1" hangingPunct="1">
              <a:defRPr/>
            </a:pPr>
            <a:endParaRPr lang="de-DE" altLang="de-DE" sz="1800">
              <a:solidFill>
                <a:srgbClr val="000000"/>
              </a:solidFill>
              <a:latin typeface="Georgia" pitchFamily="18" charset="0"/>
            </a:endParaRPr>
          </a:p>
        </p:txBody>
      </p:sp>
      <p:sp>
        <p:nvSpPr>
          <p:cNvPr id="12298"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2299"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2300"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extLst>
      <p:ext uri="{BB962C8B-B14F-4D97-AF65-F5344CB8AC3E}">
        <p14:creationId xmlns:p14="http://schemas.microsoft.com/office/powerpoint/2010/main" val="16349327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Freeform 3"/>
          <p:cNvSpPr/>
          <p:nvPr/>
        </p:nvSpPr>
        <p:spPr>
          <a:xfrm>
            <a:off x="139" y="-1650"/>
            <a:ext cx="9144000" cy="6858000"/>
          </a:xfrm>
          <a:custGeom>
            <a:avLst/>
            <a:gdLst>
              <a:gd name="connsiteX0" fmla="*/ 0 w 9144000"/>
              <a:gd name="connsiteY0" fmla="*/ 0 h 6858000"/>
              <a:gd name="connsiteX1" fmla="*/ 0 w 9144000"/>
              <a:gd name="connsiteY1" fmla="*/ 6857999 h 6858000"/>
              <a:gd name="connsiteX2" fmla="*/ 9143999 w 9144000"/>
              <a:gd name="connsiteY2" fmla="*/ 6857999 h 6858000"/>
              <a:gd name="connsiteX3" fmla="*/ 9143999 w 9144000"/>
              <a:gd name="connsiteY3" fmla="*/ 0 h 6858000"/>
              <a:gd name="connsiteX4" fmla="*/ 0 w 91440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6858000">
                <a:moveTo>
                  <a:pt x="0" y="0"/>
                </a:moveTo>
                <a:lnTo>
                  <a:pt x="0" y="6857999"/>
                </a:lnTo>
                <a:lnTo>
                  <a:pt x="9143999" y="6857999"/>
                </a:lnTo>
                <a:lnTo>
                  <a:pt x="9143999"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8991727" y="1396"/>
            <a:ext cx="152400" cy="6854952"/>
          </a:xfrm>
          <a:custGeom>
            <a:avLst/>
            <a:gdLst>
              <a:gd name="connsiteX0" fmla="*/ 0 w 152400"/>
              <a:gd name="connsiteY0" fmla="*/ 0 h 6854952"/>
              <a:gd name="connsiteX1" fmla="*/ 0 w 152400"/>
              <a:gd name="connsiteY1" fmla="*/ 6854951 h 6854952"/>
              <a:gd name="connsiteX2" fmla="*/ 152400 w 152400"/>
              <a:gd name="connsiteY2" fmla="*/ 6854951 h 6854952"/>
              <a:gd name="connsiteX3" fmla="*/ 152400 w 152400"/>
              <a:gd name="connsiteY3" fmla="*/ 0 h 6854952"/>
              <a:gd name="connsiteX4" fmla="*/ 0 w 152400"/>
              <a:gd name="connsiteY4" fmla="*/ 0 h 685495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4952">
                <a:moveTo>
                  <a:pt x="0" y="0"/>
                </a:moveTo>
                <a:lnTo>
                  <a:pt x="0" y="6854951"/>
                </a:lnTo>
                <a:lnTo>
                  <a:pt x="152400" y="6854951"/>
                </a:lnTo>
                <a:lnTo>
                  <a:pt x="152400"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1650"/>
            <a:ext cx="152400" cy="6858000"/>
          </a:xfrm>
          <a:custGeom>
            <a:avLst/>
            <a:gdLst>
              <a:gd name="connsiteX0" fmla="*/ 0 w 152400"/>
              <a:gd name="connsiteY0" fmla="*/ 0 h 6858000"/>
              <a:gd name="connsiteX1" fmla="*/ 0 w 152400"/>
              <a:gd name="connsiteY1" fmla="*/ 6857999 h 6858000"/>
              <a:gd name="connsiteX2" fmla="*/ 152399 w 152400"/>
              <a:gd name="connsiteY2" fmla="*/ 6857999 h 6858000"/>
              <a:gd name="connsiteX3" fmla="*/ 152399 w 152400"/>
              <a:gd name="connsiteY3" fmla="*/ 0 h 6858000"/>
              <a:gd name="connsiteX4" fmla="*/ 0 w 1524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8000">
                <a:moveTo>
                  <a:pt x="0" y="0"/>
                </a:moveTo>
                <a:lnTo>
                  <a:pt x="0" y="6857999"/>
                </a:lnTo>
                <a:lnTo>
                  <a:pt x="152399" y="6857999"/>
                </a:lnTo>
                <a:lnTo>
                  <a:pt x="1523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39" y="-1650"/>
            <a:ext cx="9144000" cy="2514600"/>
          </a:xfrm>
          <a:custGeom>
            <a:avLst/>
            <a:gdLst>
              <a:gd name="connsiteX0" fmla="*/ 0 w 9144000"/>
              <a:gd name="connsiteY0" fmla="*/ 0 h 2514600"/>
              <a:gd name="connsiteX1" fmla="*/ 0 w 9144000"/>
              <a:gd name="connsiteY1" fmla="*/ 2514599 h 2514600"/>
              <a:gd name="connsiteX2" fmla="*/ 9143999 w 9144000"/>
              <a:gd name="connsiteY2" fmla="*/ 2514599 h 2514600"/>
              <a:gd name="connsiteX3" fmla="*/ 9143999 w 9144000"/>
              <a:gd name="connsiteY3" fmla="*/ 0 h 2514600"/>
              <a:gd name="connsiteX4" fmla="*/ 0 w 9144000"/>
              <a:gd name="connsiteY4" fmla="*/ 0 h 2514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2514600">
                <a:moveTo>
                  <a:pt x="0" y="0"/>
                </a:moveTo>
                <a:lnTo>
                  <a:pt x="0" y="2514599"/>
                </a:lnTo>
                <a:lnTo>
                  <a:pt x="9143999" y="2514599"/>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146443" y="6390004"/>
            <a:ext cx="8832342" cy="309372"/>
          </a:xfrm>
          <a:custGeom>
            <a:avLst/>
            <a:gdLst>
              <a:gd name="connsiteX0" fmla="*/ 0 w 8832342"/>
              <a:gd name="connsiteY0" fmla="*/ 0 h 309372"/>
              <a:gd name="connsiteX1" fmla="*/ 0 w 8832342"/>
              <a:gd name="connsiteY1" fmla="*/ 309372 h 309372"/>
              <a:gd name="connsiteX2" fmla="*/ 8832342 w 8832342"/>
              <a:gd name="connsiteY2" fmla="*/ 309372 h 309372"/>
              <a:gd name="connsiteX3" fmla="*/ 8832342 w 8832342"/>
              <a:gd name="connsiteY3" fmla="*/ 0 h 309372"/>
              <a:gd name="connsiteX4" fmla="*/ 0 w 8832342"/>
              <a:gd name="connsiteY4" fmla="*/ 0 h 30937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832342" h="309372">
                <a:moveTo>
                  <a:pt x="0" y="0"/>
                </a:moveTo>
                <a:lnTo>
                  <a:pt x="0" y="309372"/>
                </a:lnTo>
                <a:lnTo>
                  <a:pt x="8832342" y="309372"/>
                </a:lnTo>
                <a:lnTo>
                  <a:pt x="8832342"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149237" y="2411348"/>
            <a:ext cx="8845804" cy="24129"/>
          </a:xfrm>
          <a:custGeom>
            <a:avLst/>
            <a:gdLst>
              <a:gd name="connsiteX0" fmla="*/ 6350 w 8845804"/>
              <a:gd name="connsiteY0" fmla="*/ 6350 h 24129"/>
              <a:gd name="connsiteX1" fmla="*/ 8839453 w 8845804"/>
              <a:gd name="connsiteY1" fmla="*/ 6350 h 24129"/>
            </a:gdLst>
            <a:ahLst/>
            <a:cxnLst>
              <a:cxn ang="0">
                <a:pos x="connsiteX0" y="connsiteY0"/>
              </a:cxn>
              <a:cxn ang="1">
                <a:pos x="connsiteX1" y="connsiteY1"/>
              </a:cxn>
            </a:cxnLst>
            <a:rect l="l" t="t" r="r" b="b"/>
            <a:pathLst>
              <a:path w="8845804" h="24129">
                <a:moveTo>
                  <a:pt x="6350" y="6350"/>
                </a:moveTo>
                <a:lnTo>
                  <a:pt x="8839453" y="6350"/>
                </a:lnTo>
              </a:path>
            </a:pathLst>
          </a:custGeom>
          <a:ln w="12700">
            <a:solidFill>
              <a:srgbClr val="E1E1E1">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Freeform 3"/>
          <p:cNvSpPr/>
          <p:nvPr/>
        </p:nvSpPr>
        <p:spPr>
          <a:xfrm>
            <a:off x="4267339" y="2112898"/>
            <a:ext cx="609600" cy="609600"/>
          </a:xfrm>
          <a:custGeom>
            <a:avLst/>
            <a:gdLst>
              <a:gd name="connsiteX0" fmla="*/ 304800 w 609600"/>
              <a:gd name="connsiteY0" fmla="*/ 0 h 609600"/>
              <a:gd name="connsiteX1" fmla="*/ 0 w 609600"/>
              <a:gd name="connsiteY1" fmla="*/ 304800 h 609600"/>
              <a:gd name="connsiteX2" fmla="*/ 304800 w 609600"/>
              <a:gd name="connsiteY2" fmla="*/ 609600 h 609600"/>
              <a:gd name="connsiteX3" fmla="*/ 609600 w 609600"/>
              <a:gd name="connsiteY3" fmla="*/ 304800 h 609600"/>
              <a:gd name="connsiteX4" fmla="*/ 304800 w 609600"/>
              <a:gd name="connsiteY4" fmla="*/ 0 h 609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09600" h="609600">
                <a:moveTo>
                  <a:pt x="304800" y="0"/>
                </a:moveTo>
                <a:cubicBezTo>
                  <a:pt x="136397" y="0"/>
                  <a:pt x="0" y="136398"/>
                  <a:pt x="0" y="304800"/>
                </a:cubicBezTo>
                <a:cubicBezTo>
                  <a:pt x="0" y="473201"/>
                  <a:pt x="136397" y="609600"/>
                  <a:pt x="304800" y="609600"/>
                </a:cubicBezTo>
                <a:cubicBezTo>
                  <a:pt x="473201" y="609600"/>
                  <a:pt x="609600" y="473201"/>
                  <a:pt x="609600" y="304800"/>
                </a:cubicBezTo>
                <a:cubicBezTo>
                  <a:pt x="609600" y="136398"/>
                  <a:pt x="473201" y="0"/>
                  <a:pt x="30480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4362589" y="2208148"/>
            <a:ext cx="419100" cy="420623"/>
          </a:xfrm>
          <a:custGeom>
            <a:avLst/>
            <a:gdLst>
              <a:gd name="connsiteX0" fmla="*/ 209550 w 419100"/>
              <a:gd name="connsiteY0" fmla="*/ 0 h 420623"/>
              <a:gd name="connsiteX1" fmla="*/ 0 w 419100"/>
              <a:gd name="connsiteY1" fmla="*/ 210311 h 420623"/>
              <a:gd name="connsiteX2" fmla="*/ 209550 w 419100"/>
              <a:gd name="connsiteY2" fmla="*/ 420623 h 420623"/>
              <a:gd name="connsiteX3" fmla="*/ 419100 w 419100"/>
              <a:gd name="connsiteY3" fmla="*/ 210311 h 420623"/>
              <a:gd name="connsiteX4" fmla="*/ 209550 w 419100"/>
              <a:gd name="connsiteY4" fmla="*/ 0 h 42062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19100" h="420623">
                <a:moveTo>
                  <a:pt x="209550" y="0"/>
                </a:moveTo>
                <a:cubicBezTo>
                  <a:pt x="93725" y="0"/>
                  <a:pt x="0" y="94488"/>
                  <a:pt x="0" y="210311"/>
                </a:cubicBezTo>
                <a:cubicBezTo>
                  <a:pt x="0" y="326136"/>
                  <a:pt x="93725" y="420623"/>
                  <a:pt x="209550" y="420623"/>
                </a:cubicBezTo>
                <a:cubicBezTo>
                  <a:pt x="325373" y="420623"/>
                  <a:pt x="419100" y="326136"/>
                  <a:pt x="419100" y="210311"/>
                </a:cubicBezTo>
                <a:cubicBezTo>
                  <a:pt x="419100" y="94488"/>
                  <a:pt x="325373" y="0"/>
                  <a:pt x="20955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3"/>
          <p:cNvPicPr>
            <a:picLocks noChangeAspect="1" noChangeArrowheads="1"/>
          </p:cNvPicPr>
          <p:nvPr/>
        </p:nvPicPr>
        <p:blipFill>
          <a:blip r:embed="rId3"/>
          <a:srcRect/>
          <a:stretch>
            <a:fillRect/>
          </a:stretch>
        </p:blipFill>
        <p:spPr bwMode="auto">
          <a:xfrm>
            <a:off x="4330700" y="2171700"/>
            <a:ext cx="482600" cy="495300"/>
          </a:xfrm>
          <a:prstGeom prst="rect">
            <a:avLst/>
          </a:prstGeom>
          <a:noFill/>
        </p:spPr>
      </p:pic>
      <p:sp>
        <p:nvSpPr>
          <p:cNvPr id="2" name="TextBox 1"/>
          <p:cNvSpPr txBox="1"/>
          <p:nvPr/>
        </p:nvSpPr>
        <p:spPr>
          <a:xfrm>
            <a:off x="89281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a:t>
            </a:r>
          </a:p>
        </p:txBody>
      </p:sp>
      <p:sp>
        <p:nvSpPr>
          <p:cNvPr id="14" name="TextBox 1"/>
          <p:cNvSpPr txBox="1"/>
          <p:nvPr/>
        </p:nvSpPr>
        <p:spPr>
          <a:xfrm>
            <a:off x="2350237" y="1524000"/>
            <a:ext cx="4443524" cy="3029034"/>
          </a:xfrm>
          <a:prstGeom prst="rect">
            <a:avLst/>
          </a:prstGeom>
          <a:noFill/>
        </p:spPr>
        <p:txBody>
          <a:bodyPr wrap="none" lIns="0" tIns="0" rIns="0" rtlCol="0">
            <a:spAutoFit/>
          </a:bodyPr>
          <a:lstStyle/>
          <a:p>
            <a:pPr algn="ctr">
              <a:lnSpc>
                <a:spcPts val="4300"/>
              </a:lnSpc>
              <a:tabLst>
                <a:tab pos="698500" algn="l"/>
                <a:tab pos="2120900" algn="l"/>
                <a:tab pos="2159000" algn="l"/>
              </a:tabLst>
            </a:pPr>
            <a:r>
              <a:rPr lang="ja-JP" altLang="en-US" sz="4000" dirty="0">
                <a:solidFill>
                  <a:srgbClr val="D16349"/>
                </a:solidFill>
                <a:latin typeface="MS PGothic" panose="020B0600070205080204" pitchFamily="34" charset="-128"/>
                <a:ea typeface="MS PGothic" panose="020B0600070205080204" pitchFamily="34" charset="-128"/>
              </a:rPr>
              <a:t>メタ認知トレーニング</a:t>
            </a:r>
            <a:endParaRPr lang="en-US" altLang="zh-CN" sz="4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ct val="150000"/>
              </a:lnSpc>
            </a:pPr>
            <a:r>
              <a:rPr lang="ja-JP" altLang="en-US" sz="2400" dirty="0">
                <a:solidFill>
                  <a:srgbClr val="646B86"/>
                </a:solidFill>
                <a:latin typeface="MS PGothic" panose="020B0600070205080204" pitchFamily="34" charset="-128"/>
                <a:ea typeface="MS PGothic" panose="020B0600070205080204" pitchFamily="34" charset="-128"/>
              </a:rPr>
              <a:t>ユニット </a:t>
            </a:r>
            <a:r>
              <a:rPr lang="en-US" altLang="ja-JP" sz="2400" dirty="0">
                <a:solidFill>
                  <a:srgbClr val="646B86"/>
                </a:solidFill>
                <a:latin typeface="MS PGothic" panose="020B0600070205080204" pitchFamily="34" charset="-128"/>
                <a:ea typeface="MS PGothic" panose="020B0600070205080204" pitchFamily="34" charset="-128"/>
              </a:rPr>
              <a:t>4</a:t>
            </a:r>
          </a:p>
          <a:p>
            <a:pPr algn="ctr">
              <a:lnSpc>
                <a:spcPct val="150000"/>
              </a:lnSpc>
            </a:pPr>
            <a:r>
              <a:rPr lang="ja-JP" altLang="en-US" sz="2400" dirty="0">
                <a:solidFill>
                  <a:srgbClr val="646B86"/>
                </a:solidFill>
                <a:latin typeface="MS PGothic" panose="020B0600070205080204" pitchFamily="34" charset="-128"/>
                <a:ea typeface="MS PGothic" panose="020B0600070205080204" pitchFamily="34" charset="-128"/>
              </a:rPr>
              <a:t>帰属スタイル</a:t>
            </a:r>
            <a:endParaRPr lang="en-US" altLang="ja-JP" sz="2400" dirty="0">
              <a:solidFill>
                <a:srgbClr val="646B86"/>
              </a:solidFill>
              <a:latin typeface="MS PGothic" panose="020B0600070205080204" pitchFamily="34" charset="-128"/>
              <a:ea typeface="MS PGothic" panose="020B0600070205080204" pitchFamily="34" charset="-128"/>
            </a:endParaRPr>
          </a:p>
          <a:p>
            <a:pPr algn="ctr">
              <a:lnSpc>
                <a:spcPct val="150000"/>
              </a:lnSpc>
            </a:pPr>
            <a:r>
              <a:rPr lang="ja-JP" altLang="en-US" sz="2400" dirty="0">
                <a:solidFill>
                  <a:srgbClr val="646B86"/>
                </a:solidFill>
                <a:latin typeface="MS PGothic" panose="020B0600070205080204" pitchFamily="34" charset="-128"/>
                <a:ea typeface="MS PGothic" panose="020B0600070205080204" pitchFamily="34" charset="-128"/>
              </a:rPr>
              <a:t>○○のせいにしがち</a:t>
            </a:r>
          </a:p>
        </p:txBody>
      </p:sp>
    </p:spTree>
    <p:extLst>
      <p:ext uri="{BB962C8B-B14F-4D97-AF65-F5344CB8AC3E}">
        <p14:creationId xmlns:p14="http://schemas.microsoft.com/office/powerpoint/2010/main" val="1995495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590141" y="1905000"/>
            <a:ext cx="7963719" cy="2546851"/>
          </a:xfrm>
          <a:prstGeom prst="rect">
            <a:avLst/>
          </a:prstGeom>
          <a:noFill/>
        </p:spPr>
        <p:txBody>
          <a:bodyPr wrap="none" lIns="0" tIns="0" rIns="0" rtlCol="0">
            <a:spAutoFit/>
          </a:bodyPr>
          <a:lstStyle/>
          <a:p>
            <a:pPr>
              <a:lnSpc>
                <a:spcPts val="2400"/>
              </a:lnSpc>
              <a:tabLst>
                <a:tab pos="29337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帰属</a:t>
            </a:r>
            <a:r>
              <a:rPr lang="en-US" altLang="zh-CN" sz="1800" dirty="0">
                <a:latin typeface="MS PGothic" panose="020B0600070205080204" pitchFamily="34" charset="-128"/>
                <a:ea typeface="MS PGothic" panose="020B0600070205080204" pitchFamily="34" charset="-128"/>
                <a:cs typeface="Times New Roman" pitchFamily="18" charset="0"/>
              </a:rPr>
              <a:t> </a:t>
            </a:r>
            <a:r>
              <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rPr>
              <a:t>=</a:t>
            </a:r>
            <a:r>
              <a:rPr lang="en-US" altLang="zh-CN" sz="1800" dirty="0">
                <a:latin typeface="MS PGothic" panose="020B0600070205080204" pitchFamily="34" charset="-128"/>
                <a:ea typeface="MS PGothic" panose="020B0600070205080204" pitchFamily="34" charset="-128"/>
                <a:cs typeface="Times New Roman" pitchFamily="18" charset="0"/>
              </a:rPr>
              <a:t> </a:t>
            </a:r>
            <a:r>
              <a:rPr lang="ja-JP" altLang="en-US" sz="1800" dirty="0">
                <a:latin typeface="MS PGothic" panose="020B0600070205080204" pitchFamily="34" charset="-128"/>
                <a:ea typeface="MS PGothic" panose="020B0600070205080204" pitchFamily="34" charset="-128"/>
                <a:cs typeface="Times New Roman" pitchFamily="18" charset="0"/>
              </a:rPr>
              <a:t>出来事の原因を推測すること</a:t>
            </a:r>
            <a:r>
              <a:rPr lang="ja-JP" altLang="en-US" dirty="0">
                <a:latin typeface="MS PGothic" panose="020B0600070205080204" pitchFamily="34" charset="-128"/>
                <a:ea typeface="MS PGothic" panose="020B0600070205080204" pitchFamily="34" charset="-128"/>
                <a:cs typeface="Times New Roman" pitchFamily="18" charset="0"/>
              </a:rPr>
              <a:t>（例えば、悪い出来事を誰かのせいにする）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200"/>
              </a:lnSpc>
              <a:tabLst>
                <a:tab pos="29337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同じ出来事でも、原因が全く違う可能性があることを、私たちはよく見落とします。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200"/>
              </a:lnSpc>
              <a:tabLst>
                <a:tab pos="2933700" algn="l"/>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次の出来事の原因は何でしょうか？</a:t>
            </a:r>
            <a:endParaRPr lang="en-US" altLang="ja-JP" sz="18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200"/>
              </a:lnSpc>
              <a:tabLst>
                <a:tab pos="2933700" algn="l"/>
              </a:tabLst>
            </a:pP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500"/>
              </a:lnSpc>
              <a:tabLst>
                <a:tab pos="29337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「運転免許試験に落ちてしまった！」</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a:t>
            </a:r>
          </a:p>
        </p:txBody>
      </p:sp>
      <p:sp>
        <p:nvSpPr>
          <p:cNvPr id="14" name="Rectangle 2"/>
          <p:cNvSpPr txBox="1">
            <a:spLocks noChangeArrowheads="1"/>
          </p:cNvSpPr>
          <p:nvPr/>
        </p:nvSpPr>
        <p:spPr>
          <a:xfrm>
            <a:off x="0" y="0"/>
            <a:ext cx="9144000" cy="792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帰属とは</a:t>
            </a:r>
            <a:endParaRPr lang="ja-JP" altLang="en-US" sz="2000" dirty="0">
              <a:latin typeface="MS PGothic" panose="020B0600070205080204" pitchFamily="34" charset="-128"/>
              <a:ea typeface="MS PGothic" panose="020B0600070205080204"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TextBox 1"/>
          <p:cNvSpPr txBox="1"/>
          <p:nvPr/>
        </p:nvSpPr>
        <p:spPr>
          <a:xfrm>
            <a:off x="937992" y="3581400"/>
            <a:ext cx="1306448" cy="1790234"/>
          </a:xfrm>
          <a:prstGeom prst="rect">
            <a:avLst/>
          </a:prstGeom>
          <a:noFill/>
        </p:spPr>
        <p:txBody>
          <a:bodyPr wrap="none" lIns="0" tIns="0" rIns="0" rtlCol="0">
            <a:spAutoFit/>
          </a:bodyPr>
          <a:lstStyle/>
          <a:p>
            <a:pPr>
              <a:lnSpc>
                <a:spcPts val="2100"/>
              </a:lnSpc>
              <a:tabLst>
                <a:tab pos="355600" algn="l"/>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自分自身</a:t>
            </a: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a:t>
            </a:r>
          </a:p>
          <a:p>
            <a:pPr>
              <a:lnSpc>
                <a:spcPts val="1000"/>
              </a:lnSpc>
            </a:pPr>
            <a:endParaRPr lang="en-US" altLang="zh-CN" b="1" dirty="0">
              <a:latin typeface="MS PGothic" panose="020B0600070205080204" pitchFamily="34" charset="-128"/>
              <a:ea typeface="MS PGothic" panose="020B0600070205080204" pitchFamily="34" charset="-128"/>
            </a:endParaRPr>
          </a:p>
          <a:p>
            <a:pPr>
              <a:lnSpc>
                <a:spcPts val="1000"/>
              </a:lnSpc>
            </a:pPr>
            <a:endParaRPr lang="en-US" altLang="zh-CN" b="1" dirty="0">
              <a:latin typeface="MS PGothic" panose="020B0600070205080204" pitchFamily="34" charset="-128"/>
              <a:ea typeface="MS PGothic" panose="020B0600070205080204" pitchFamily="34" charset="-128"/>
            </a:endParaRPr>
          </a:p>
          <a:p>
            <a:pPr>
              <a:lnSpc>
                <a:spcPts val="1000"/>
              </a:lnSpc>
            </a:pPr>
            <a:endParaRPr lang="en-US" altLang="zh-CN" b="1" dirty="0">
              <a:latin typeface="MS PGothic" panose="020B0600070205080204" pitchFamily="34" charset="-128"/>
              <a:ea typeface="MS PGothic" panose="020B0600070205080204" pitchFamily="34" charset="-128"/>
            </a:endParaRPr>
          </a:p>
          <a:p>
            <a:pPr>
              <a:lnSpc>
                <a:spcPts val="1000"/>
              </a:lnSpc>
            </a:pPr>
            <a:endParaRPr lang="en-US" altLang="zh-CN" b="1" dirty="0">
              <a:latin typeface="MS PGothic" panose="020B0600070205080204" pitchFamily="34" charset="-128"/>
              <a:ea typeface="MS PGothic" panose="020B0600070205080204" pitchFamily="34" charset="-128"/>
            </a:endParaRPr>
          </a:p>
          <a:p>
            <a:pPr>
              <a:lnSpc>
                <a:spcPts val="2500"/>
              </a:lnSpc>
              <a:tabLst>
                <a:tab pos="355600" algn="l"/>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他の人</a:t>
            </a: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a:t>
            </a:r>
          </a:p>
          <a:p>
            <a:pPr>
              <a:lnSpc>
                <a:spcPts val="1000"/>
              </a:lnSpc>
            </a:pPr>
            <a:endParaRPr lang="en-US" altLang="zh-CN" b="1" dirty="0">
              <a:latin typeface="MS PGothic" panose="020B0600070205080204" pitchFamily="34" charset="-128"/>
              <a:ea typeface="MS PGothic" panose="020B0600070205080204" pitchFamily="34" charset="-128"/>
            </a:endParaRPr>
          </a:p>
          <a:p>
            <a:pPr>
              <a:lnSpc>
                <a:spcPts val="1000"/>
              </a:lnSpc>
            </a:pPr>
            <a:endParaRPr lang="en-US" altLang="zh-CN" b="1" dirty="0">
              <a:latin typeface="MS PGothic" panose="020B0600070205080204" pitchFamily="34" charset="-128"/>
              <a:ea typeface="MS PGothic" panose="020B0600070205080204" pitchFamily="34" charset="-128"/>
            </a:endParaRPr>
          </a:p>
          <a:p>
            <a:pPr>
              <a:lnSpc>
                <a:spcPts val="3000"/>
              </a:lnSpc>
              <a:tabLst>
                <a:tab pos="355600" algn="l"/>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状況や偶然</a:t>
            </a: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a:t>
            </a:r>
          </a:p>
        </p:txBody>
      </p:sp>
      <p:sp>
        <p:nvSpPr>
          <p:cNvPr id="11" name="TextBox 1"/>
          <p:cNvSpPr txBox="1"/>
          <p:nvPr/>
        </p:nvSpPr>
        <p:spPr>
          <a:xfrm>
            <a:off x="3757392" y="3581400"/>
            <a:ext cx="3634008" cy="2174954"/>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神経質になっていた、</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勉強不足だった</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5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試験官（先生）が意地悪だった</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30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天候が悪かった、道路が悪かった、</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30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交通量が多すぎた</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2" name="TextBox 1"/>
          <p:cNvSpPr txBox="1"/>
          <p:nvPr/>
        </p:nvSpPr>
        <p:spPr>
          <a:xfrm>
            <a:off x="927100" y="1714500"/>
            <a:ext cx="4017125" cy="1200329"/>
          </a:xfrm>
          <a:prstGeom prst="rect">
            <a:avLst/>
          </a:prstGeom>
          <a:noFill/>
        </p:spPr>
        <p:txBody>
          <a:bodyPr wrap="none" lIns="0" tIns="0" rIns="0" rtlCol="0">
            <a:spAutoFit/>
          </a:bodyPr>
          <a:lstStyle/>
          <a:p>
            <a:pPr>
              <a:lnSpc>
                <a:spcPts val="2100"/>
              </a:lnSpc>
              <a:tabLst>
                <a:tab pos="1651000" algn="l"/>
              </a:tabLst>
            </a:pPr>
            <a:r>
              <a:rPr lang="ja-JP" altLang="en-US" dirty="0">
                <a:latin typeface="MS PGothic" panose="020B0600070205080204" pitchFamily="34" charset="-128"/>
                <a:ea typeface="MS PGothic" panose="020B0600070205080204" pitchFamily="34" charset="-128"/>
              </a:rPr>
              <a:t>なぜ、運転免許試験に落ちたのでしょう？</a:t>
            </a: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900"/>
              </a:lnSpc>
              <a:tabLst>
                <a:tab pos="1651000" algn="l"/>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考えられる原因</a:t>
            </a:r>
            <a:r>
              <a:rPr lang="en-US" altLang="ja-JP" sz="1800" b="1" dirty="0">
                <a:solidFill>
                  <a:srgbClr val="000000"/>
                </a:solidFill>
                <a:latin typeface="MS PGothic" panose="020B0600070205080204" pitchFamily="34" charset="-128"/>
                <a:ea typeface="MS PGothic" panose="020B0600070205080204" pitchFamily="34" charset="-128"/>
                <a:cs typeface="Times New Roman" pitchFamily="18" charset="0"/>
              </a:rPr>
              <a:t>…</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HGS創英角ｺﾞｼｯｸUB" panose="020B0900000000000000" pitchFamily="50" charset="-128"/>
                <a:ea typeface="HGS創英角ｺﾞｼｯｸUB" panose="020B0900000000000000" pitchFamily="50" charset="-128"/>
                <a:cs typeface="Times New Roman" pitchFamily="18" charset="0"/>
              </a:rPr>
              <a:t>原因</a:t>
            </a:r>
            <a:endParaRPr lang="en-US" altLang="zh-CN" sz="2000" dirty="0">
              <a:solidFill>
                <a:srgbClr val="D16349"/>
              </a:solidFill>
              <a:latin typeface="HGS創英角ｺﾞｼｯｸUB" panose="020B0900000000000000" pitchFamily="50" charset="-128"/>
              <a:ea typeface="HGS創英角ｺﾞｼｯｸUB" panose="020B0900000000000000" pitchFamily="50" charset="-128"/>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660400" y="1765300"/>
            <a:ext cx="6166753" cy="315471"/>
          </a:xfrm>
          <a:prstGeom prst="rect">
            <a:avLst/>
          </a:prstGeom>
          <a:noFill/>
        </p:spPr>
        <p:txBody>
          <a:bodyPr wrap="none" lIns="0" tIns="0" rIns="0" rtlCol="0">
            <a:spAutoFit/>
          </a:bodyPr>
          <a:lstStyle/>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研究によれば、うつ病の人の多く（全員ではありません！）は、</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1" name="TextBox 1"/>
          <p:cNvSpPr txBox="1"/>
          <p:nvPr/>
        </p:nvSpPr>
        <p:spPr>
          <a:xfrm>
            <a:off x="990600" y="2310504"/>
            <a:ext cx="4958089" cy="584775"/>
          </a:xfrm>
          <a:prstGeom prst="rect">
            <a:avLst/>
          </a:prstGeom>
          <a:noFill/>
        </p:spPr>
        <p:txBody>
          <a:bodyPr wrap="none" lIns="0" tIns="0" rIns="0" rtlCol="0">
            <a:spAutoFit/>
          </a:bodyPr>
          <a:lstStyle/>
          <a:p>
            <a:pPr marL="285750" indent="-285750">
              <a:lnSpc>
                <a:spcPts val="2100"/>
              </a:lnSpc>
              <a:buClr>
                <a:srgbClr val="8CADAE"/>
              </a:buClr>
              <a:buFont typeface="Courier New" panose="02070309020205020404" pitchFamily="49" charset="0"/>
              <a:buChar char="o"/>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失敗を自分自身のせいに</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しがちです</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Courier New" panose="02070309020205020404" pitchFamily="49" charset="0"/>
              <a:buChar char="o"/>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成功を他の人や状況や偶然のせいにしがちです</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4" name="TextBox 1"/>
          <p:cNvSpPr txBox="1"/>
          <p:nvPr/>
        </p:nvSpPr>
        <p:spPr>
          <a:xfrm>
            <a:off x="719013" y="3427473"/>
            <a:ext cx="5757987" cy="315471"/>
          </a:xfrm>
          <a:prstGeom prst="rect">
            <a:avLst/>
          </a:prstGeom>
          <a:noFill/>
        </p:spPr>
        <p:txBody>
          <a:bodyPr wrap="none" lIns="0" tIns="0" rIns="0" rtlCol="0">
            <a:spAutoFit/>
          </a:bodyPr>
          <a:lstStyle/>
          <a:p>
            <a:pPr>
              <a:lnSpc>
                <a:spcPts val="2100"/>
              </a:lnSpc>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こ</a:t>
            </a: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のような帰属スタイルでは自尊心が低下してしまいます！</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graphicFrame>
        <p:nvGraphicFramePr>
          <p:cNvPr id="23" name="Diagramm 5"/>
          <p:cNvGraphicFramePr>
            <a:graphicFrameLocks noChangeAspect="1"/>
          </p:cNvGraphicFramePr>
          <p:nvPr>
            <p:extLst>
              <p:ext uri="{D42A27DB-BD31-4B8C-83A1-F6EECF244321}">
                <p14:modId xmlns:p14="http://schemas.microsoft.com/office/powerpoint/2010/main" val="2621972797"/>
              </p:ext>
            </p:extLst>
          </p:nvPr>
        </p:nvGraphicFramePr>
        <p:xfrm>
          <a:off x="4952494" y="4151275"/>
          <a:ext cx="3427487" cy="2240210"/>
        </p:xfrm>
        <a:graphic>
          <a:graphicData uri="http://schemas.openxmlformats.org/drawingml/2006/chart">
            <c:chart xmlns:c="http://schemas.openxmlformats.org/drawingml/2006/chart" xmlns:r="http://schemas.openxmlformats.org/officeDocument/2006/relationships" r:id="rId2"/>
          </a:graphicData>
        </a:graphic>
      </p:graphicFrame>
      <p:sp>
        <p:nvSpPr>
          <p:cNvPr id="24" name="テキスト ボックス 23"/>
          <p:cNvSpPr txBox="1"/>
          <p:nvPr/>
        </p:nvSpPr>
        <p:spPr>
          <a:xfrm>
            <a:off x="7694181" y="5964164"/>
            <a:ext cx="685800" cy="369332"/>
          </a:xfrm>
          <a:prstGeom prst="rect">
            <a:avLst/>
          </a:prstGeom>
          <a:solidFill>
            <a:schemeClr val="bg1"/>
          </a:solidFill>
        </p:spPr>
        <p:txBody>
          <a:bodyPr wrap="square" rtlCol="0">
            <a:spAutoFit/>
          </a:bodyPr>
          <a:lstStyle/>
          <a:p>
            <a:r>
              <a:rPr kumimoji="1" lang="ja-JP" altLang="en-US" dirty="0">
                <a:latin typeface="+mj-ea"/>
                <a:ea typeface="+mj-ea"/>
              </a:rPr>
              <a:t>自分</a:t>
            </a:r>
          </a:p>
        </p:txBody>
      </p:sp>
      <p:sp>
        <p:nvSpPr>
          <p:cNvPr id="1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なぜ、こんなことになるのでしょう？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660400" y="1765300"/>
            <a:ext cx="6399188" cy="315471"/>
          </a:xfrm>
          <a:prstGeom prst="rect">
            <a:avLst/>
          </a:prstGeom>
          <a:noFill/>
        </p:spPr>
        <p:txBody>
          <a:bodyPr wrap="none" lIns="0" tIns="0" rIns="0" rtlCol="0">
            <a:spAutoFit/>
          </a:bodyPr>
          <a:lstStyle/>
          <a:p>
            <a:pPr>
              <a:lnSpc>
                <a:spcPts val="2100"/>
              </a:lnSpc>
              <a:tabLst/>
            </a:pPr>
            <a:r>
              <a:rPr lang="ja-JP" altLang="en-US" dirty="0">
                <a:solidFill>
                  <a:srgbClr val="000000"/>
                </a:solidFill>
                <a:latin typeface="+mj-ea"/>
                <a:ea typeface="+mj-ea"/>
                <a:cs typeface="Times New Roman" pitchFamily="18" charset="0"/>
              </a:rPr>
              <a:t>研究によれば、妄想をもつ人の多く（全員ではありません！）は、</a:t>
            </a:r>
            <a:endParaRPr lang="en-US" altLang="zh-CN" dirty="0">
              <a:solidFill>
                <a:srgbClr val="000000"/>
              </a:solidFill>
              <a:latin typeface="+mj-ea"/>
              <a:ea typeface="+mj-ea"/>
              <a:cs typeface="Times New Roman" pitchFamily="18" charset="0"/>
            </a:endParaRPr>
          </a:p>
        </p:txBody>
      </p:sp>
      <p:sp>
        <p:nvSpPr>
          <p:cNvPr id="11" name="TextBox 1"/>
          <p:cNvSpPr txBox="1"/>
          <p:nvPr/>
        </p:nvSpPr>
        <p:spPr>
          <a:xfrm>
            <a:off x="1123339" y="2404259"/>
            <a:ext cx="6363922" cy="854080"/>
          </a:xfrm>
          <a:prstGeom prst="rect">
            <a:avLst/>
          </a:prstGeom>
          <a:noFill/>
        </p:spPr>
        <p:txBody>
          <a:bodyPr wrap="none" lIns="0" tIns="0" rIns="0" rtlCol="0">
            <a:spAutoFit/>
          </a:bodyPr>
          <a:lstStyle/>
          <a:p>
            <a:pPr marL="285750" indent="-285750">
              <a:lnSpc>
                <a:spcPts val="2100"/>
              </a:lnSpc>
              <a:buClr>
                <a:srgbClr val="8CADAE"/>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嫌な出来事や失敗を他の人のせいにしがちです</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Courier New" panose="02070309020205020404" pitchFamily="49" charset="0"/>
              <a:buChar char="o"/>
              <a:tabLst/>
            </a:pP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Courier New" panose="02070309020205020404" pitchFamily="49" charset="0"/>
              <a:buChar char="o"/>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成功も失敗も「自分にはどうすることもできない」と考えがちです</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4" name="TextBox 1"/>
          <p:cNvSpPr txBox="1"/>
          <p:nvPr/>
        </p:nvSpPr>
        <p:spPr>
          <a:xfrm>
            <a:off x="918753" y="3695699"/>
            <a:ext cx="8085547" cy="315471"/>
          </a:xfrm>
          <a:prstGeom prst="rect">
            <a:avLst/>
          </a:prstGeom>
          <a:noFill/>
        </p:spPr>
        <p:txBody>
          <a:bodyPr wrap="none" lIns="0" tIns="0" rIns="0" rtlCol="0">
            <a:spAutoFit/>
          </a:bodyPr>
          <a:lstStyle/>
          <a:p>
            <a:pPr>
              <a:lnSpc>
                <a:spcPts val="2100"/>
              </a:lnSpc>
              <a:tabLst>
                <a:tab pos="2044700" algn="l"/>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このような他の人を非難する帰属スタイルでは、人間関係で問題が起きがちです！</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9" name="Rechteck 1"/>
          <p:cNvSpPr>
            <a:spLocks noChangeArrowheads="1"/>
          </p:cNvSpPr>
          <p:nvPr/>
        </p:nvSpPr>
        <p:spPr bwMode="auto">
          <a:xfrm>
            <a:off x="990600" y="4747758"/>
            <a:ext cx="6629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0" eaLnBrk="1" hangingPunct="1">
              <a:spcBef>
                <a:spcPct val="0"/>
              </a:spcBef>
              <a:buClrTx/>
              <a:buSzTx/>
              <a:buFontTx/>
              <a:buNone/>
            </a:pPr>
            <a:r>
              <a:rPr lang="ja-JP" altLang="en-US" dirty="0">
                <a:latin typeface="MS PGothic" panose="020B0600070205080204" pitchFamily="34" charset="-128"/>
                <a:ea typeface="MS PGothic" panose="020B0600070205080204" pitchFamily="34" charset="-128"/>
              </a:rPr>
              <a:t>ことわざ</a:t>
            </a:r>
            <a:r>
              <a:rPr lang="x-none" dirty="0">
                <a:latin typeface="MS PGothic" panose="020B0600070205080204" pitchFamily="34" charset="-128"/>
                <a:ea typeface="MS PGothic" panose="020B0600070205080204" pitchFamily="34" charset="-128"/>
              </a:rPr>
              <a:t>：「眼には全てが見える－自分自身以外は！」</a:t>
            </a:r>
            <a:endParaRPr lang="en-GB" altLang="de-DE" dirty="0">
              <a:latin typeface="MS PGothic" panose="020B0600070205080204" pitchFamily="34" charset="-128"/>
              <a:ea typeface="MS PGothic" panose="020B0600070205080204" pitchFamily="34" charset="-128"/>
            </a:endParaRPr>
          </a:p>
        </p:txBody>
      </p:sp>
      <p:sp>
        <p:nvSpPr>
          <p:cNvPr id="2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なぜ、こんなことになるのでしょう？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TextBox 1"/>
          <p:cNvSpPr txBox="1"/>
          <p:nvPr/>
        </p:nvSpPr>
        <p:spPr>
          <a:xfrm>
            <a:off x="1733550" y="1532706"/>
            <a:ext cx="5467843" cy="1123384"/>
          </a:xfrm>
          <a:prstGeom prst="rect">
            <a:avLst/>
          </a:prstGeom>
          <a:noFill/>
        </p:spPr>
        <p:txBody>
          <a:bodyPr wrap="none" lIns="0" tIns="0" rIns="0" rtlCol="0">
            <a:spAutoFit/>
          </a:bodyPr>
          <a:lstStyle/>
          <a:p>
            <a:pPr algn="ctr">
              <a:lnSpc>
                <a:spcPts val="2100"/>
              </a:lnSpc>
              <a:tabLst>
                <a:tab pos="4064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どうしてその人は</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あなたの話の途中で笑ったのでしょう？</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gn="ctr">
              <a:lnSpc>
                <a:spcPts val="2100"/>
              </a:lnSpc>
              <a:tabLst>
                <a:tab pos="406400" algn="l"/>
              </a:tabLst>
            </a:pP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gn="ctr">
              <a:lnSpc>
                <a:spcPts val="2100"/>
              </a:lnSpc>
              <a:tabLst>
                <a:tab pos="406400" algn="l"/>
              </a:tabLst>
            </a:pP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gn="ctr">
              <a:lnSpc>
                <a:spcPts val="2100"/>
              </a:lnSpc>
              <a:tabLst>
                <a:tab pos="406400" algn="l"/>
              </a:tabLst>
            </a:pPr>
            <a:r>
              <a:rPr lang="ja-JP" altLang="en-US" dirty="0">
                <a:latin typeface="MS PGothic" panose="020B0600070205080204" pitchFamily="34" charset="-128"/>
                <a:ea typeface="MS PGothic" panose="020B0600070205080204" pitchFamily="34" charset="-128"/>
              </a:rPr>
              <a:t>この出来事の主な原因は何でしょう？</a:t>
            </a:r>
            <a:endParaRPr lang="en-US" altLang="ja-JP" dirty="0">
              <a:latin typeface="MS PGothic" panose="020B0600070205080204" pitchFamily="34" charset="-128"/>
              <a:ea typeface="MS PGothic" panose="020B0600070205080204" pitchFamily="34" charset="-128"/>
            </a:endParaRPr>
          </a:p>
        </p:txBody>
      </p:sp>
      <p:sp>
        <p:nvSpPr>
          <p:cNvPr id="13" name="TextBox 1"/>
          <p:cNvSpPr txBox="1"/>
          <p:nvPr/>
        </p:nvSpPr>
        <p:spPr>
          <a:xfrm>
            <a:off x="764690" y="3994978"/>
            <a:ext cx="1899620" cy="1559401"/>
          </a:xfrm>
          <a:prstGeom prst="rect">
            <a:avLst/>
          </a:prstGeom>
          <a:noFill/>
        </p:spPr>
        <p:txBody>
          <a:bodyPr wrap="square" lIns="0" tIns="0" rIns="0" rtlCol="0">
            <a:spAutoFit/>
          </a:bodyPr>
          <a:lstStyle/>
          <a:p>
            <a:pPr>
              <a:lnSpc>
                <a:spcPts val="2100"/>
              </a:lnSpc>
              <a:tabLst/>
            </a:pPr>
            <a:r>
              <a:rPr lang="ja-JP" altLang="en-US" sz="2000" b="1" dirty="0">
                <a:solidFill>
                  <a:srgbClr val="000000"/>
                </a:solidFill>
                <a:latin typeface="MS PGothic" panose="020B0600070205080204" pitchFamily="34" charset="-128"/>
                <a:ea typeface="MS PGothic" panose="020B0600070205080204" pitchFamily="34" charset="-128"/>
                <a:cs typeface="Times New Roman" pitchFamily="18" charset="0"/>
              </a:rPr>
              <a:t>あなた自身？</a:t>
            </a:r>
            <a:endParaRPr lang="en-US" altLang="zh-CN" sz="20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sz="2000" dirty="0">
              <a:latin typeface="MS PGothic" panose="020B0600070205080204" pitchFamily="34" charset="-128"/>
              <a:ea typeface="MS PGothic" panose="020B0600070205080204" pitchFamily="34" charset="-128"/>
            </a:endParaRPr>
          </a:p>
          <a:p>
            <a:pPr>
              <a:lnSpc>
                <a:spcPts val="1000"/>
              </a:lnSpc>
            </a:pPr>
            <a:endParaRPr lang="en-US" altLang="zh-CN" sz="2000" dirty="0">
              <a:latin typeface="MS PGothic" panose="020B0600070205080204" pitchFamily="34" charset="-128"/>
              <a:ea typeface="MS PGothic" panose="020B0600070205080204" pitchFamily="34" charset="-128"/>
            </a:endParaRPr>
          </a:p>
          <a:p>
            <a:pPr>
              <a:lnSpc>
                <a:spcPts val="3000"/>
              </a:lnSpc>
              <a:tabLst/>
            </a:pPr>
            <a:r>
              <a:rPr lang="ja-JP" altLang="en-US" sz="2000" b="1" dirty="0">
                <a:solidFill>
                  <a:srgbClr val="000000"/>
                </a:solidFill>
                <a:latin typeface="MS PGothic" panose="020B0600070205080204" pitchFamily="34" charset="-128"/>
                <a:ea typeface="MS PGothic" panose="020B0600070205080204" pitchFamily="34" charset="-128"/>
                <a:cs typeface="Times New Roman" pitchFamily="18" charset="0"/>
              </a:rPr>
              <a:t>他の人？</a:t>
            </a:r>
            <a:endParaRPr lang="en-US" altLang="zh-CN" sz="20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sz="2000" dirty="0">
              <a:latin typeface="MS PGothic" panose="020B0600070205080204" pitchFamily="34" charset="-128"/>
              <a:ea typeface="MS PGothic" panose="020B0600070205080204" pitchFamily="34" charset="-128"/>
            </a:endParaRPr>
          </a:p>
          <a:p>
            <a:pPr>
              <a:lnSpc>
                <a:spcPts val="1000"/>
              </a:lnSpc>
            </a:pPr>
            <a:endParaRPr lang="en-US" altLang="zh-CN" sz="2000" dirty="0">
              <a:latin typeface="MS PGothic" panose="020B0600070205080204" pitchFamily="34" charset="-128"/>
              <a:ea typeface="MS PGothic" panose="020B0600070205080204" pitchFamily="34" charset="-128"/>
            </a:endParaRPr>
          </a:p>
          <a:p>
            <a:pPr>
              <a:lnSpc>
                <a:spcPts val="2700"/>
              </a:lnSpc>
              <a:tabLst/>
            </a:pPr>
            <a:r>
              <a:rPr lang="ja-JP" altLang="en-US" sz="2000" b="1" dirty="0">
                <a:solidFill>
                  <a:srgbClr val="000000"/>
                </a:solidFill>
                <a:latin typeface="MS PGothic" panose="020B0600070205080204" pitchFamily="34" charset="-128"/>
                <a:ea typeface="MS PGothic" panose="020B0600070205080204" pitchFamily="34" charset="-128"/>
                <a:cs typeface="Times New Roman" pitchFamily="18" charset="0"/>
              </a:rPr>
              <a:t>状況や偶然？</a:t>
            </a:r>
            <a:endParaRPr lang="en-US" altLang="zh-CN" sz="20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あなたの話の途中で誰かが笑った</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pic>
        <p:nvPicPr>
          <p:cNvPr id="17" name="Picture 7" descr="yanec - flickr - laughter workshop - cclice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3410" y="3860800"/>
            <a:ext cx="2808288" cy="21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12"/>
          <p:cNvSpPr txBox="1">
            <a:spLocks noChangeArrowheads="1"/>
          </p:cNvSpPr>
          <p:nvPr/>
        </p:nvSpPr>
        <p:spPr bwMode="auto">
          <a:xfrm>
            <a:off x="3187" y="6225666"/>
            <a:ext cx="19081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endParaRPr lang="en-US" altLang="de-DE" dirty="0"/>
          </a:p>
        </p:txBody>
      </p:sp>
      <p:sp>
        <p:nvSpPr>
          <p:cNvPr id="14" name="Text Box 13"/>
          <p:cNvSpPr txBox="1">
            <a:spLocks noChangeArrowheads="1"/>
          </p:cNvSpPr>
          <p:nvPr/>
        </p:nvSpPr>
        <p:spPr bwMode="auto">
          <a:xfrm>
            <a:off x="0" y="6662738"/>
            <a:ext cx="62293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(“Laughter workshop”</a:t>
            </a:r>
            <a:r>
              <a:rPr lang="de-DE" altLang="de-DE" sz="800" dirty="0"/>
              <a:t> </a:t>
            </a:r>
            <a:r>
              <a:rPr lang="de-DE" altLang="de-DE" sz="800" dirty="0" err="1"/>
              <a:t>by</a:t>
            </a:r>
            <a:r>
              <a:rPr lang="de-DE" altLang="de-DE" sz="800" dirty="0"/>
              <a:t> </a:t>
            </a:r>
            <a:r>
              <a:rPr lang="en-GB" altLang="de-DE" sz="800" i="1" dirty="0" err="1"/>
              <a:t>yanec</a:t>
            </a:r>
            <a:r>
              <a:rPr lang="en-GB" altLang="de-DE" sz="800" i="1" dirty="0"/>
              <a:t>)</a:t>
            </a:r>
            <a:r>
              <a:rPr lang="en-GB" altLang="de-DE" sz="800" dirty="0"/>
              <a:t> </a:t>
            </a:r>
            <a:endParaRPr lang="en-US" altLang="de-DE"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TextBox 1"/>
          <p:cNvSpPr txBox="1"/>
          <p:nvPr/>
        </p:nvSpPr>
        <p:spPr>
          <a:xfrm>
            <a:off x="764690" y="3994978"/>
            <a:ext cx="1899620" cy="1559401"/>
          </a:xfrm>
          <a:prstGeom prst="rect">
            <a:avLst/>
          </a:prstGeom>
          <a:noFill/>
        </p:spPr>
        <p:txBody>
          <a:bodyPr wrap="square" lIns="0" tIns="0" rIns="0" rtlCol="0">
            <a:spAutoFit/>
          </a:bodyPr>
          <a:lstStyle/>
          <a:p>
            <a:pPr>
              <a:lnSpc>
                <a:spcPts val="2100"/>
              </a:lnSpc>
              <a:tabLst/>
            </a:pPr>
            <a:r>
              <a:rPr lang="ja-JP" altLang="en-US" sz="2000" b="1" dirty="0">
                <a:solidFill>
                  <a:srgbClr val="000000"/>
                </a:solidFill>
                <a:latin typeface="MS PGothic" panose="020B0600070205080204" pitchFamily="34" charset="-128"/>
                <a:ea typeface="MS PGothic" panose="020B0600070205080204" pitchFamily="34" charset="-128"/>
                <a:cs typeface="Times New Roman" pitchFamily="18" charset="0"/>
              </a:rPr>
              <a:t>あなた自身？</a:t>
            </a:r>
            <a:endParaRPr lang="en-US" altLang="zh-CN" sz="20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sz="2000" dirty="0">
              <a:latin typeface="MS PGothic" panose="020B0600070205080204" pitchFamily="34" charset="-128"/>
              <a:ea typeface="MS PGothic" panose="020B0600070205080204" pitchFamily="34" charset="-128"/>
            </a:endParaRPr>
          </a:p>
          <a:p>
            <a:pPr>
              <a:lnSpc>
                <a:spcPts val="1000"/>
              </a:lnSpc>
            </a:pPr>
            <a:endParaRPr lang="en-US" altLang="zh-CN" sz="2000" dirty="0">
              <a:latin typeface="MS PGothic" panose="020B0600070205080204" pitchFamily="34" charset="-128"/>
              <a:ea typeface="MS PGothic" panose="020B0600070205080204" pitchFamily="34" charset="-128"/>
            </a:endParaRPr>
          </a:p>
          <a:p>
            <a:pPr>
              <a:lnSpc>
                <a:spcPts val="3000"/>
              </a:lnSpc>
              <a:tabLst/>
            </a:pPr>
            <a:r>
              <a:rPr lang="ja-JP" altLang="en-US" sz="2000" b="1" dirty="0">
                <a:solidFill>
                  <a:srgbClr val="000000"/>
                </a:solidFill>
                <a:latin typeface="MS PGothic" panose="020B0600070205080204" pitchFamily="34" charset="-128"/>
                <a:ea typeface="MS PGothic" panose="020B0600070205080204" pitchFamily="34" charset="-128"/>
                <a:cs typeface="Times New Roman" pitchFamily="18" charset="0"/>
              </a:rPr>
              <a:t>他の人？</a:t>
            </a:r>
            <a:endParaRPr lang="en-US" altLang="zh-CN" sz="20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sz="2000" dirty="0">
              <a:latin typeface="MS PGothic" panose="020B0600070205080204" pitchFamily="34" charset="-128"/>
              <a:ea typeface="MS PGothic" panose="020B0600070205080204" pitchFamily="34" charset="-128"/>
            </a:endParaRPr>
          </a:p>
          <a:p>
            <a:pPr>
              <a:lnSpc>
                <a:spcPts val="1000"/>
              </a:lnSpc>
            </a:pPr>
            <a:endParaRPr lang="en-US" altLang="zh-CN" sz="2000" dirty="0">
              <a:latin typeface="MS PGothic" panose="020B0600070205080204" pitchFamily="34" charset="-128"/>
              <a:ea typeface="MS PGothic" panose="020B0600070205080204" pitchFamily="34" charset="-128"/>
            </a:endParaRPr>
          </a:p>
          <a:p>
            <a:pPr>
              <a:lnSpc>
                <a:spcPts val="2700"/>
              </a:lnSpc>
              <a:tabLst/>
            </a:pPr>
            <a:r>
              <a:rPr lang="ja-JP" altLang="en-US" sz="2000" b="1" dirty="0">
                <a:solidFill>
                  <a:srgbClr val="000000"/>
                </a:solidFill>
                <a:latin typeface="MS PGothic" panose="020B0600070205080204" pitchFamily="34" charset="-128"/>
                <a:ea typeface="MS PGothic" panose="020B0600070205080204" pitchFamily="34" charset="-128"/>
                <a:cs typeface="Times New Roman" pitchFamily="18" charset="0"/>
              </a:rPr>
              <a:t>状況や偶然？</a:t>
            </a:r>
            <a:endParaRPr lang="en-US" altLang="zh-CN" sz="20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7"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友だちがあなたにプレゼントをくれた</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pic>
        <p:nvPicPr>
          <p:cNvPr id="18"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3946" y="3860800"/>
            <a:ext cx="2089150"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1"/>
          <p:cNvSpPr txBox="1"/>
          <p:nvPr/>
        </p:nvSpPr>
        <p:spPr>
          <a:xfrm>
            <a:off x="1538785" y="1532706"/>
            <a:ext cx="5857374" cy="1123384"/>
          </a:xfrm>
          <a:prstGeom prst="rect">
            <a:avLst/>
          </a:prstGeom>
          <a:noFill/>
        </p:spPr>
        <p:txBody>
          <a:bodyPr wrap="none" lIns="0" tIns="0" rIns="0" rtlCol="0">
            <a:spAutoFit/>
          </a:bodyPr>
          <a:lstStyle/>
          <a:p>
            <a:pPr algn="ctr">
              <a:lnSpc>
                <a:spcPts val="2100"/>
              </a:lnSpc>
              <a:tabLst>
                <a:tab pos="2159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どうしてその友だちはあなたにプレゼントをくれたのでしょう？</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gn="ctr">
              <a:lnSpc>
                <a:spcPts val="2100"/>
              </a:lnSpc>
              <a:tabLst>
                <a:tab pos="406400" algn="l"/>
              </a:tabLst>
            </a:pP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gn="ctr">
              <a:lnSpc>
                <a:spcPts val="2100"/>
              </a:lnSpc>
              <a:tabLst>
                <a:tab pos="406400" algn="l"/>
              </a:tabLst>
            </a:pP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gn="ctr">
              <a:lnSpc>
                <a:spcPts val="2100"/>
              </a:lnSpc>
              <a:tabLst>
                <a:tab pos="406400" algn="l"/>
              </a:tabLst>
            </a:pPr>
            <a:r>
              <a:rPr lang="ja-JP" altLang="en-US" dirty="0">
                <a:latin typeface="MS PGothic" panose="020B0600070205080204" pitchFamily="34" charset="-128"/>
                <a:ea typeface="MS PGothic" panose="020B0600070205080204" pitchFamily="34" charset="-128"/>
              </a:rPr>
              <a:t>この出来事の主な原因は何でしょう？</a:t>
            </a:r>
            <a:endParaRPr lang="en-US" altLang="ja-JP" dirty="0">
              <a:latin typeface="MS PGothic" panose="020B0600070205080204" pitchFamily="34" charset="-128"/>
              <a:ea typeface="MS PGothic" panose="020B0600070205080204" pitchFamily="34" charset="-128"/>
            </a:endParaRPr>
          </a:p>
        </p:txBody>
      </p:sp>
      <p:sp>
        <p:nvSpPr>
          <p:cNvPr id="19"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(“Gift :D” </a:t>
            </a:r>
            <a:r>
              <a:rPr lang="de-DE" altLang="de-DE" sz="800" dirty="0" err="1"/>
              <a:t>by</a:t>
            </a:r>
            <a:r>
              <a:rPr lang="de-DE" altLang="de-DE" sz="800" i="1" dirty="0"/>
              <a:t> </a:t>
            </a:r>
            <a:r>
              <a:rPr lang="sv-SE" altLang="de-DE" sz="800" i="1" dirty="0"/>
              <a:t>Marcin Moga / Lolek</a:t>
            </a:r>
            <a:r>
              <a:rPr lang="de-DE" altLang="de-DE" sz="800" i="1" dirty="0"/>
              <a:t>)</a:t>
            </a:r>
            <a:endParaRPr lang="en-US" altLang="de-DE" sz="800" i="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806947" y="1088733"/>
            <a:ext cx="7530105" cy="4681930"/>
          </a:xfrm>
          <a:prstGeom prst="rect">
            <a:avLst/>
          </a:prstGeom>
        </p:spPr>
      </p:pic>
      <p:sp>
        <p:nvSpPr>
          <p:cNvPr id="1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29" name="グループ化 28"/>
          <p:cNvGrpSpPr/>
          <p:nvPr/>
        </p:nvGrpSpPr>
        <p:grpSpPr>
          <a:xfrm>
            <a:off x="88900" y="6096000"/>
            <a:ext cx="2197100" cy="487426"/>
            <a:chOff x="88900" y="5208524"/>
            <a:chExt cx="2197100" cy="487426"/>
          </a:xfrm>
        </p:grpSpPr>
        <p:sp>
          <p:nvSpPr>
            <p:cNvPr id="30"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cs typeface="Times New Roman" pitchFamily="18" charset="0"/>
                </a:rPr>
                <a:t>　</a:t>
              </a:r>
              <a:r>
                <a:rPr kumimoji="0" lang="en-US" altLang="zh-CN" sz="1200" b="0" i="1"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rPr>
                <a:t>4.</a:t>
              </a:r>
              <a:r>
                <a:rPr lang="en-US" altLang="ja-JP" sz="1200" i="1" kern="0" noProof="0" dirty="0">
                  <a:solidFill>
                    <a:srgbClr val="000000"/>
                  </a:solidFill>
                  <a:latin typeface="MS PGothic" panose="020B0600070205080204" pitchFamily="34" charset="-128"/>
                  <a:ea typeface="MS PGothic" panose="020B0600070205080204" pitchFamily="34" charset="-128"/>
                  <a:cs typeface="Times New Roman" pitchFamily="18" charset="0"/>
                </a:rPr>
                <a:t>1</a:t>
              </a:r>
              <a:endParaRPr kumimoji="0" lang="en-US" altLang="zh-CN" sz="1200" b="0" i="1"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endParaRPr>
            </a:p>
          </p:txBody>
        </p:sp>
        <p:pic>
          <p:nvPicPr>
            <p:cNvPr id="31" name="Picture 3"/>
            <p:cNvPicPr>
              <a:picLocks noChangeAspect="1" noChangeArrowheads="1"/>
            </p:cNvPicPr>
            <p:nvPr/>
          </p:nvPicPr>
          <p:blipFill>
            <a:blip r:embed="rId4"/>
            <a:srcRect/>
            <a:stretch>
              <a:fillRect/>
            </a:stretch>
          </p:blipFill>
          <p:spPr bwMode="auto">
            <a:xfrm>
              <a:off x="142743" y="5261737"/>
              <a:ext cx="355600" cy="381000"/>
            </a:xfrm>
            <a:prstGeom prst="rect">
              <a:avLst/>
            </a:prstGeom>
            <a:noFill/>
          </p:spPr>
        </p:pic>
      </p:grpSp>
      <p:sp>
        <p:nvSpPr>
          <p:cNvPr id="11" name="Textfeld 3"/>
          <p:cNvSpPr txBox="1"/>
          <p:nvPr/>
        </p:nvSpPr>
        <p:spPr>
          <a:xfrm rot="19806148">
            <a:off x="3316434" y="3889227"/>
            <a:ext cx="2275645" cy="461665"/>
          </a:xfrm>
          <a:prstGeom prst="rect">
            <a:avLst/>
          </a:prstGeom>
          <a:noFill/>
        </p:spPr>
        <p:txBody>
          <a:bodyPr wrap="square" rtlCol="0">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ja-JP" altLang="en-US" sz="2400" b="1" dirty="0">
                <a:solidFill>
                  <a:srgbClr val="FFFFFF">
                    <a:lumMod val="85000"/>
                  </a:srgbClr>
                </a:solidFill>
                <a:effectLst>
                  <a:outerShdw blurRad="50800" dist="50800" dir="5400000" algn="ctr" rotWithShape="0">
                    <a:srgbClr val="000000">
                      <a:alpha val="50000"/>
                    </a:srgbClr>
                  </a:outerShdw>
                </a:effectLst>
                <a:latin typeface="MS PGothic" panose="020B0600070205080204" pitchFamily="34" charset="-128"/>
                <a:ea typeface="MS PGothic" panose="020B0600070205080204" pitchFamily="34" charset="-128"/>
              </a:rPr>
              <a:t>ワークシート</a:t>
            </a:r>
            <a:endParaRPr kumimoji="0" lang="en-GB" sz="2400" b="1" i="0" u="none" strike="noStrike" kern="1200" cap="none" spc="0" normalizeH="0" baseline="0" noProof="0" dirty="0">
              <a:ln>
                <a:noFill/>
              </a:ln>
              <a:solidFill>
                <a:srgbClr val="FFFFFF">
                  <a:lumMod val="85000"/>
                </a:srgbClr>
              </a:solidFill>
              <a:effectLst>
                <a:outerShdw blurRad="50800" dist="50800" dir="5400000" algn="ctr" rotWithShape="0">
                  <a:srgbClr val="000000">
                    <a:alpha val="50000"/>
                  </a:srgbClr>
                </a:outerShdw>
              </a:effectLst>
              <a:uLnTx/>
              <a:uFillTx/>
              <a:latin typeface="MS PGothic" panose="020B0600070205080204" pitchFamily="34" charset="-128"/>
              <a:ea typeface="MS PGothic" panose="020B0600070205080204" pitchFamily="34" charset="-128"/>
            </a:endParaRPr>
          </a:p>
        </p:txBody>
      </p:sp>
      <p:sp>
        <p:nvSpPr>
          <p:cNvPr id="10"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fontAlgn="base">
              <a:spcAft>
                <a:spcPct val="0"/>
              </a:spcAf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一方的な帰属は、こころの調子が悪いときに、</a:t>
            </a:r>
          </a:p>
          <a:p>
            <a:pPr lvl="0" fontAlgn="base">
              <a:spcAft>
                <a:spcPct val="0"/>
              </a:spcAf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どのように誤解を深めてしまうでしょうか？（例）</a:t>
            </a:r>
          </a:p>
        </p:txBody>
      </p:sp>
    </p:spTree>
    <p:extLst>
      <p:ext uri="{BB962C8B-B14F-4D97-AF65-F5344CB8AC3E}">
        <p14:creationId xmlns:p14="http://schemas.microsoft.com/office/powerpoint/2010/main" val="3808403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558685" y="1985645"/>
            <a:ext cx="2727198" cy="1103376"/>
          </a:xfrm>
          <a:custGeom>
            <a:avLst/>
            <a:gdLst>
              <a:gd name="connsiteX0" fmla="*/ 350519 w 2727198"/>
              <a:gd name="connsiteY0" fmla="*/ 0 h 1103376"/>
              <a:gd name="connsiteX1" fmla="*/ 0 w 2727198"/>
              <a:gd name="connsiteY1" fmla="*/ 184404 h 1103376"/>
              <a:gd name="connsiteX2" fmla="*/ 0 w 2727198"/>
              <a:gd name="connsiteY2" fmla="*/ 919733 h 1103376"/>
              <a:gd name="connsiteX3" fmla="*/ 350519 w 2727198"/>
              <a:gd name="connsiteY3" fmla="*/ 1103376 h 1103376"/>
              <a:gd name="connsiteX4" fmla="*/ 1750313 w 2727198"/>
              <a:gd name="connsiteY4" fmla="*/ 1103376 h 1103376"/>
              <a:gd name="connsiteX5" fmla="*/ 2100834 w 2727198"/>
              <a:gd name="connsiteY5" fmla="*/ 919733 h 1103376"/>
              <a:gd name="connsiteX6" fmla="*/ 2100834 w 2727198"/>
              <a:gd name="connsiteY6" fmla="*/ 460248 h 1103376"/>
              <a:gd name="connsiteX7" fmla="*/ 2727198 w 2727198"/>
              <a:gd name="connsiteY7" fmla="*/ 322326 h 1103376"/>
              <a:gd name="connsiteX8" fmla="*/ 2100834 w 2727198"/>
              <a:gd name="connsiteY8" fmla="*/ 184404 h 1103376"/>
              <a:gd name="connsiteX9" fmla="*/ 1750313 w 2727198"/>
              <a:gd name="connsiteY9" fmla="*/ 0 h 1103376"/>
              <a:gd name="connsiteX10" fmla="*/ 1225296 w 2727198"/>
              <a:gd name="connsiteY10" fmla="*/ 0 h 1103376"/>
              <a:gd name="connsiteX11" fmla="*/ 350519 w 2727198"/>
              <a:gd name="connsiteY11" fmla="*/ 0 h 110337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2727198" h="1103376">
                <a:moveTo>
                  <a:pt x="350519" y="0"/>
                </a:moveTo>
                <a:cubicBezTo>
                  <a:pt x="156971" y="0"/>
                  <a:pt x="0" y="82295"/>
                  <a:pt x="0" y="184404"/>
                </a:cubicBezTo>
                <a:lnTo>
                  <a:pt x="0" y="919733"/>
                </a:lnTo>
                <a:cubicBezTo>
                  <a:pt x="0" y="1021079"/>
                  <a:pt x="156971" y="1103376"/>
                  <a:pt x="350519" y="1103376"/>
                </a:cubicBezTo>
                <a:lnTo>
                  <a:pt x="1750313" y="1103376"/>
                </a:lnTo>
                <a:cubicBezTo>
                  <a:pt x="1943862" y="1103376"/>
                  <a:pt x="2100834" y="1021079"/>
                  <a:pt x="2100834" y="919733"/>
                </a:cubicBezTo>
                <a:lnTo>
                  <a:pt x="2100834" y="460248"/>
                </a:lnTo>
                <a:lnTo>
                  <a:pt x="2727198" y="322326"/>
                </a:lnTo>
                <a:lnTo>
                  <a:pt x="2100834" y="184404"/>
                </a:lnTo>
                <a:cubicBezTo>
                  <a:pt x="2100834" y="82295"/>
                  <a:pt x="1943862" y="0"/>
                  <a:pt x="1750313" y="0"/>
                </a:cubicBezTo>
                <a:lnTo>
                  <a:pt x="1225296" y="0"/>
                </a:lnTo>
                <a:lnTo>
                  <a:pt x="350519"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552335" y="1979295"/>
            <a:ext cx="2739898" cy="1116076"/>
          </a:xfrm>
          <a:custGeom>
            <a:avLst/>
            <a:gdLst>
              <a:gd name="connsiteX0" fmla="*/ 356869 w 2739898"/>
              <a:gd name="connsiteY0" fmla="*/ 6350 h 1116076"/>
              <a:gd name="connsiteX1" fmla="*/ 6350 w 2739898"/>
              <a:gd name="connsiteY1" fmla="*/ 190754 h 1116076"/>
              <a:gd name="connsiteX2" fmla="*/ 6350 w 2739898"/>
              <a:gd name="connsiteY2" fmla="*/ 926083 h 1116076"/>
              <a:gd name="connsiteX3" fmla="*/ 356869 w 2739898"/>
              <a:gd name="connsiteY3" fmla="*/ 1109726 h 1116076"/>
              <a:gd name="connsiteX4" fmla="*/ 1756663 w 2739898"/>
              <a:gd name="connsiteY4" fmla="*/ 1109726 h 1116076"/>
              <a:gd name="connsiteX5" fmla="*/ 2107184 w 2739898"/>
              <a:gd name="connsiteY5" fmla="*/ 926083 h 1116076"/>
              <a:gd name="connsiteX6" fmla="*/ 2107184 w 2739898"/>
              <a:gd name="connsiteY6" fmla="*/ 466598 h 1116076"/>
              <a:gd name="connsiteX7" fmla="*/ 2733548 w 2739898"/>
              <a:gd name="connsiteY7" fmla="*/ 328676 h 1116076"/>
              <a:gd name="connsiteX8" fmla="*/ 2107184 w 2739898"/>
              <a:gd name="connsiteY8" fmla="*/ 190754 h 1116076"/>
              <a:gd name="connsiteX9" fmla="*/ 1756663 w 2739898"/>
              <a:gd name="connsiteY9" fmla="*/ 6350 h 1116076"/>
              <a:gd name="connsiteX10" fmla="*/ 1231646 w 2739898"/>
              <a:gd name="connsiteY10" fmla="*/ 6350 h 1116076"/>
              <a:gd name="connsiteX11" fmla="*/ 356869 w 2739898"/>
              <a:gd name="connsiteY11" fmla="*/ 6350 h 111607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2739898" h="1116076">
                <a:moveTo>
                  <a:pt x="356869" y="6350"/>
                </a:moveTo>
                <a:cubicBezTo>
                  <a:pt x="163321" y="6350"/>
                  <a:pt x="6350" y="88645"/>
                  <a:pt x="6350" y="190754"/>
                </a:cubicBezTo>
                <a:lnTo>
                  <a:pt x="6350" y="926083"/>
                </a:lnTo>
                <a:cubicBezTo>
                  <a:pt x="6350" y="1027429"/>
                  <a:pt x="163321" y="1109726"/>
                  <a:pt x="356869" y="1109726"/>
                </a:cubicBezTo>
                <a:lnTo>
                  <a:pt x="1756663" y="1109726"/>
                </a:lnTo>
                <a:cubicBezTo>
                  <a:pt x="1950212" y="1109726"/>
                  <a:pt x="2107184" y="1027429"/>
                  <a:pt x="2107184" y="926083"/>
                </a:cubicBezTo>
                <a:lnTo>
                  <a:pt x="2107184" y="466598"/>
                </a:lnTo>
                <a:lnTo>
                  <a:pt x="2733548" y="328676"/>
                </a:lnTo>
                <a:lnTo>
                  <a:pt x="2107184" y="190754"/>
                </a:lnTo>
                <a:cubicBezTo>
                  <a:pt x="2107184" y="88645"/>
                  <a:pt x="1950212" y="6350"/>
                  <a:pt x="1756663" y="6350"/>
                </a:cubicBezTo>
                <a:lnTo>
                  <a:pt x="1231646" y="6350"/>
                </a:lnTo>
                <a:lnTo>
                  <a:pt x="356869"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a:solidFill>
                  <a:schemeClr val="tx1"/>
                </a:solidFill>
                <a:latin typeface="MS PGothic" panose="020B0600070205080204" pitchFamily="34" charset="-128"/>
                <a:ea typeface="MS PGothic" panose="020B0600070205080204" pitchFamily="34" charset="-128"/>
              </a:rPr>
              <a:t>ミラーさんには申し訳</a:t>
            </a:r>
          </a:p>
          <a:p>
            <a:r>
              <a:rPr lang="ja-JP" altLang="en-US" sz="1600" dirty="0">
                <a:solidFill>
                  <a:schemeClr val="tx1"/>
                </a:solidFill>
                <a:latin typeface="MS PGothic" panose="020B0600070205080204" pitchFamily="34" charset="-128"/>
                <a:ea typeface="MS PGothic" panose="020B0600070205080204" pitchFamily="34" charset="-128"/>
              </a:rPr>
              <a:t>ないが、雇用契約は</a:t>
            </a:r>
          </a:p>
          <a:p>
            <a:r>
              <a:rPr lang="ja-JP" altLang="en-US" sz="1600" dirty="0">
                <a:solidFill>
                  <a:schemeClr val="tx1"/>
                </a:solidFill>
                <a:latin typeface="MS PGothic" panose="020B0600070205080204" pitchFamily="34" charset="-128"/>
                <a:ea typeface="MS PGothic" panose="020B0600070205080204" pitchFamily="34" charset="-128"/>
              </a:rPr>
              <a:t>更新しません。</a:t>
            </a:r>
          </a:p>
        </p:txBody>
      </p:sp>
      <p:sp>
        <p:nvSpPr>
          <p:cNvPr id="12" name="Freeform 3"/>
          <p:cNvSpPr/>
          <p:nvPr/>
        </p:nvSpPr>
        <p:spPr>
          <a:xfrm>
            <a:off x="8317369" y="988948"/>
            <a:ext cx="502919" cy="493776"/>
          </a:xfrm>
          <a:custGeom>
            <a:avLst/>
            <a:gdLst>
              <a:gd name="connsiteX0" fmla="*/ 251459 w 502919"/>
              <a:gd name="connsiteY0" fmla="*/ 0 h 493776"/>
              <a:gd name="connsiteX1" fmla="*/ 0 w 502919"/>
              <a:gd name="connsiteY1" fmla="*/ 246888 h 493776"/>
              <a:gd name="connsiteX2" fmla="*/ 251459 w 502919"/>
              <a:gd name="connsiteY2" fmla="*/ 493775 h 493776"/>
              <a:gd name="connsiteX3" fmla="*/ 502919 w 502919"/>
              <a:gd name="connsiteY3" fmla="*/ 246888 h 493776"/>
              <a:gd name="connsiteX4" fmla="*/ 251459 w 502919"/>
              <a:gd name="connsiteY4" fmla="*/ 0 h 4937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2919" h="493776">
                <a:moveTo>
                  <a:pt x="251459" y="0"/>
                </a:moveTo>
                <a:cubicBezTo>
                  <a:pt x="112014" y="0"/>
                  <a:pt x="0" y="110489"/>
                  <a:pt x="0" y="246888"/>
                </a:cubicBezTo>
                <a:cubicBezTo>
                  <a:pt x="0" y="383286"/>
                  <a:pt x="112014" y="493775"/>
                  <a:pt x="251459" y="493775"/>
                </a:cubicBezTo>
                <a:cubicBezTo>
                  <a:pt x="390143" y="493775"/>
                  <a:pt x="502919" y="383286"/>
                  <a:pt x="502919" y="246888"/>
                </a:cubicBezTo>
                <a:cubicBezTo>
                  <a:pt x="502919" y="110489"/>
                  <a:pt x="390143" y="0"/>
                  <a:pt x="251459"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8311019" y="982598"/>
            <a:ext cx="515619" cy="506476"/>
          </a:xfrm>
          <a:custGeom>
            <a:avLst/>
            <a:gdLst>
              <a:gd name="connsiteX0" fmla="*/ 257809 w 515619"/>
              <a:gd name="connsiteY0" fmla="*/ 6350 h 506476"/>
              <a:gd name="connsiteX1" fmla="*/ 6350 w 515619"/>
              <a:gd name="connsiteY1" fmla="*/ 253238 h 506476"/>
              <a:gd name="connsiteX2" fmla="*/ 257809 w 515619"/>
              <a:gd name="connsiteY2" fmla="*/ 500125 h 506476"/>
              <a:gd name="connsiteX3" fmla="*/ 509269 w 515619"/>
              <a:gd name="connsiteY3" fmla="*/ 253238 h 506476"/>
              <a:gd name="connsiteX4" fmla="*/ 257809 w 515619"/>
              <a:gd name="connsiteY4" fmla="*/ 6350 h 5064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15619" h="506476">
                <a:moveTo>
                  <a:pt x="257809" y="6350"/>
                </a:moveTo>
                <a:cubicBezTo>
                  <a:pt x="118364" y="6350"/>
                  <a:pt x="6350" y="116839"/>
                  <a:pt x="6350" y="253238"/>
                </a:cubicBezTo>
                <a:cubicBezTo>
                  <a:pt x="6350" y="389636"/>
                  <a:pt x="118364" y="500125"/>
                  <a:pt x="257809" y="500125"/>
                </a:cubicBezTo>
                <a:cubicBezTo>
                  <a:pt x="396493" y="500125"/>
                  <a:pt x="509269" y="389636"/>
                  <a:pt x="509269" y="253238"/>
                </a:cubicBezTo>
                <a:cubicBezTo>
                  <a:pt x="509269" y="116839"/>
                  <a:pt x="396493" y="6350"/>
                  <a:pt x="257809"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
          <p:cNvSpPr/>
          <p:nvPr/>
        </p:nvSpPr>
        <p:spPr>
          <a:xfrm>
            <a:off x="8429383" y="1135252"/>
            <a:ext cx="55625" cy="53339"/>
          </a:xfrm>
          <a:custGeom>
            <a:avLst/>
            <a:gdLst>
              <a:gd name="connsiteX0" fmla="*/ 28193 w 55625"/>
              <a:gd name="connsiteY0" fmla="*/ 0 h 53339"/>
              <a:gd name="connsiteX1" fmla="*/ 0 w 55625"/>
              <a:gd name="connsiteY1" fmla="*/ 26669 h 53339"/>
              <a:gd name="connsiteX2" fmla="*/ 28193 w 55625"/>
              <a:gd name="connsiteY2" fmla="*/ 53339 h 53339"/>
              <a:gd name="connsiteX3" fmla="*/ 55626 w 55625"/>
              <a:gd name="connsiteY3" fmla="*/ 26669 h 53339"/>
              <a:gd name="connsiteX4" fmla="*/ 28193 w 55625"/>
              <a:gd name="connsiteY4" fmla="*/ 0 h 533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5" h="53339">
                <a:moveTo>
                  <a:pt x="28193" y="0"/>
                </a:moveTo>
                <a:cubicBezTo>
                  <a:pt x="12953" y="0"/>
                  <a:pt x="0" y="11430"/>
                  <a:pt x="0" y="26669"/>
                </a:cubicBezTo>
                <a:cubicBezTo>
                  <a:pt x="0" y="41910"/>
                  <a:pt x="12953" y="53339"/>
                  <a:pt x="28193" y="53339"/>
                </a:cubicBezTo>
                <a:cubicBezTo>
                  <a:pt x="43433" y="53339"/>
                  <a:pt x="55626" y="41910"/>
                  <a:pt x="55626" y="26669"/>
                </a:cubicBezTo>
                <a:cubicBezTo>
                  <a:pt x="55626" y="11430"/>
                  <a:pt x="43433" y="0"/>
                  <a:pt x="28193"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
          <p:cNvSpPr/>
          <p:nvPr/>
        </p:nvSpPr>
        <p:spPr>
          <a:xfrm>
            <a:off x="8423033" y="1128902"/>
            <a:ext cx="68325" cy="66039"/>
          </a:xfrm>
          <a:custGeom>
            <a:avLst/>
            <a:gdLst>
              <a:gd name="connsiteX0" fmla="*/ 34543 w 68325"/>
              <a:gd name="connsiteY0" fmla="*/ 6350 h 66039"/>
              <a:gd name="connsiteX1" fmla="*/ 6350 w 68325"/>
              <a:gd name="connsiteY1" fmla="*/ 33019 h 66039"/>
              <a:gd name="connsiteX2" fmla="*/ 34543 w 68325"/>
              <a:gd name="connsiteY2" fmla="*/ 59689 h 66039"/>
              <a:gd name="connsiteX3" fmla="*/ 61976 w 68325"/>
              <a:gd name="connsiteY3" fmla="*/ 33019 h 66039"/>
              <a:gd name="connsiteX4" fmla="*/ 34543 w 68325"/>
              <a:gd name="connsiteY4" fmla="*/ 6350 h 660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5" h="66039">
                <a:moveTo>
                  <a:pt x="34543" y="6350"/>
                </a:moveTo>
                <a:cubicBezTo>
                  <a:pt x="19303" y="6350"/>
                  <a:pt x="6350" y="17780"/>
                  <a:pt x="6350" y="33019"/>
                </a:cubicBezTo>
                <a:cubicBezTo>
                  <a:pt x="6350" y="48260"/>
                  <a:pt x="19303" y="59689"/>
                  <a:pt x="34543" y="59689"/>
                </a:cubicBezTo>
                <a:cubicBezTo>
                  <a:pt x="49783" y="59689"/>
                  <a:pt x="61976" y="48260"/>
                  <a:pt x="61976" y="33019"/>
                </a:cubicBezTo>
                <a:cubicBezTo>
                  <a:pt x="61976" y="17780"/>
                  <a:pt x="49783" y="6350"/>
                  <a:pt x="34543"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3"/>
          <p:cNvSpPr/>
          <p:nvPr/>
        </p:nvSpPr>
        <p:spPr>
          <a:xfrm>
            <a:off x="8648839" y="1128395"/>
            <a:ext cx="55626" cy="54102"/>
          </a:xfrm>
          <a:custGeom>
            <a:avLst/>
            <a:gdLst>
              <a:gd name="connsiteX0" fmla="*/ 27432 w 55626"/>
              <a:gd name="connsiteY0" fmla="*/ 0 h 54102"/>
              <a:gd name="connsiteX1" fmla="*/ 0 w 55626"/>
              <a:gd name="connsiteY1" fmla="*/ 27432 h 54102"/>
              <a:gd name="connsiteX2" fmla="*/ 27432 w 55626"/>
              <a:gd name="connsiteY2" fmla="*/ 54102 h 54102"/>
              <a:gd name="connsiteX3" fmla="*/ 55626 w 55626"/>
              <a:gd name="connsiteY3" fmla="*/ 27432 h 54102"/>
              <a:gd name="connsiteX4" fmla="*/ 27432 w 55626"/>
              <a:gd name="connsiteY4" fmla="*/ 0 h 5410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4102">
                <a:moveTo>
                  <a:pt x="27432" y="0"/>
                </a:moveTo>
                <a:cubicBezTo>
                  <a:pt x="12192" y="0"/>
                  <a:pt x="0" y="12191"/>
                  <a:pt x="0" y="27432"/>
                </a:cubicBezTo>
                <a:cubicBezTo>
                  <a:pt x="0" y="41910"/>
                  <a:pt x="12192" y="54102"/>
                  <a:pt x="27432" y="54102"/>
                </a:cubicBezTo>
                <a:cubicBezTo>
                  <a:pt x="43434" y="54102"/>
                  <a:pt x="55626" y="41910"/>
                  <a:pt x="55626" y="27432"/>
                </a:cubicBezTo>
                <a:cubicBezTo>
                  <a:pt x="55626" y="12191"/>
                  <a:pt x="43434" y="0"/>
                  <a:pt x="27432"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3"/>
          <p:cNvSpPr/>
          <p:nvPr/>
        </p:nvSpPr>
        <p:spPr>
          <a:xfrm>
            <a:off x="8642489" y="1122045"/>
            <a:ext cx="68326" cy="66802"/>
          </a:xfrm>
          <a:custGeom>
            <a:avLst/>
            <a:gdLst>
              <a:gd name="connsiteX0" fmla="*/ 33782 w 68326"/>
              <a:gd name="connsiteY0" fmla="*/ 6350 h 66802"/>
              <a:gd name="connsiteX1" fmla="*/ 6350 w 68326"/>
              <a:gd name="connsiteY1" fmla="*/ 33782 h 66802"/>
              <a:gd name="connsiteX2" fmla="*/ 33782 w 68326"/>
              <a:gd name="connsiteY2" fmla="*/ 60452 h 66802"/>
              <a:gd name="connsiteX3" fmla="*/ 61976 w 68326"/>
              <a:gd name="connsiteY3" fmla="*/ 33782 h 66802"/>
              <a:gd name="connsiteX4" fmla="*/ 33782 w 68326"/>
              <a:gd name="connsiteY4" fmla="*/ 6350 h 6680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6802">
                <a:moveTo>
                  <a:pt x="33782" y="6350"/>
                </a:moveTo>
                <a:cubicBezTo>
                  <a:pt x="18542" y="6350"/>
                  <a:pt x="6350" y="18541"/>
                  <a:pt x="6350" y="33782"/>
                </a:cubicBezTo>
                <a:cubicBezTo>
                  <a:pt x="6350" y="48260"/>
                  <a:pt x="18542" y="60452"/>
                  <a:pt x="33782" y="60452"/>
                </a:cubicBezTo>
                <a:cubicBezTo>
                  <a:pt x="49784" y="60452"/>
                  <a:pt x="61976" y="48260"/>
                  <a:pt x="61976" y="33782"/>
                </a:cubicBezTo>
                <a:cubicBezTo>
                  <a:pt x="61976" y="18541"/>
                  <a:pt x="49784" y="6350"/>
                  <a:pt x="33782"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3"/>
          <p:cNvSpPr/>
          <p:nvPr/>
        </p:nvSpPr>
        <p:spPr>
          <a:xfrm>
            <a:off x="8416175" y="1278255"/>
            <a:ext cx="317500" cy="77469"/>
          </a:xfrm>
          <a:custGeom>
            <a:avLst/>
            <a:gdLst>
              <a:gd name="connsiteX0" fmla="*/ 6350 w 317500"/>
              <a:gd name="connsiteY0" fmla="*/ 71119 h 77469"/>
              <a:gd name="connsiteX1" fmla="*/ 150368 w 317500"/>
              <a:gd name="connsiteY1" fmla="*/ 6350 h 77469"/>
              <a:gd name="connsiteX2" fmla="*/ 311150 w 317500"/>
              <a:gd name="connsiteY2" fmla="*/ 63500 h 77469"/>
            </a:gdLst>
            <a:ahLst/>
            <a:cxnLst>
              <a:cxn ang="0">
                <a:pos x="connsiteX0" y="connsiteY0"/>
              </a:cxn>
              <a:cxn ang="1">
                <a:pos x="connsiteX1" y="connsiteY1"/>
              </a:cxn>
              <a:cxn ang="2">
                <a:pos x="connsiteX2" y="connsiteY2"/>
              </a:cxn>
            </a:cxnLst>
            <a:rect l="l" t="t" r="r" b="b"/>
            <a:pathLst>
              <a:path w="317500" h="77469">
                <a:moveTo>
                  <a:pt x="6350" y="71119"/>
                </a:moveTo>
                <a:cubicBezTo>
                  <a:pt x="44450" y="32258"/>
                  <a:pt x="95504" y="9397"/>
                  <a:pt x="150368" y="6350"/>
                </a:cubicBezTo>
                <a:cubicBezTo>
                  <a:pt x="209804" y="3302"/>
                  <a:pt x="268478" y="23875"/>
                  <a:pt x="311150" y="63500"/>
                </a:cubicBez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9" name="Picture 3"/>
          <p:cNvPicPr>
            <a:picLocks noChangeAspect="1" noChangeArrowheads="1"/>
          </p:cNvPicPr>
          <p:nvPr/>
        </p:nvPicPr>
        <p:blipFill>
          <a:blip r:embed="rId2"/>
          <a:srcRect/>
          <a:stretch>
            <a:fillRect/>
          </a:stretch>
        </p:blipFill>
        <p:spPr bwMode="auto">
          <a:xfrm>
            <a:off x="3073400" y="1473200"/>
            <a:ext cx="2971800" cy="2235200"/>
          </a:xfrm>
          <a:prstGeom prst="rect">
            <a:avLst/>
          </a:prstGeom>
          <a:noFill/>
        </p:spPr>
      </p:pic>
      <p:graphicFrame>
        <p:nvGraphicFramePr>
          <p:cNvPr id="20" name="表格 4"/>
          <p:cNvGraphicFramePr>
            <a:graphicFrameLocks noGrp="1"/>
          </p:cNvGraphicFramePr>
          <p:nvPr>
            <p:extLst>
              <p:ext uri="{D42A27DB-BD31-4B8C-83A1-F6EECF244321}">
                <p14:modId xmlns:p14="http://schemas.microsoft.com/office/powerpoint/2010/main" val="4043016564"/>
              </p:ext>
            </p:extLst>
          </p:nvPr>
        </p:nvGraphicFramePr>
        <p:xfrm>
          <a:off x="160159" y="3859403"/>
          <a:ext cx="8785859" cy="2450591"/>
        </p:xfrm>
        <a:graphic>
          <a:graphicData uri="http://schemas.openxmlformats.org/drawingml/2006/table">
            <a:tbl>
              <a:tblPr>
                <a:tableStyleId>{5940675A-B579-460E-94D1-54222C63F5DA}</a:tableStyleId>
              </a:tblPr>
              <a:tblGrid>
                <a:gridCol w="4249673">
                  <a:extLst>
                    <a:ext uri="{9D8B030D-6E8A-4147-A177-3AD203B41FA5}">
                      <a16:colId xmlns:a16="http://schemas.microsoft.com/office/drawing/2014/main" val="20000"/>
                    </a:ext>
                  </a:extLst>
                </a:gridCol>
                <a:gridCol w="4536186">
                  <a:extLst>
                    <a:ext uri="{9D8B030D-6E8A-4147-A177-3AD203B41FA5}">
                      <a16:colId xmlns:a16="http://schemas.microsoft.com/office/drawing/2014/main" val="20001"/>
                    </a:ext>
                  </a:extLst>
                </a:gridCol>
              </a:tblGrid>
              <a:tr h="1225295">
                <a:tc>
                  <a:txBody>
                    <a:bodyPr/>
                    <a:lstStyle/>
                    <a:p>
                      <a:pPr algn="l"/>
                      <a:r>
                        <a:rPr lang="ja-JP" altLang="en-US" sz="1500" b="1" dirty="0">
                          <a:latin typeface="MS PGothic" panose="020B0600070205080204" pitchFamily="34" charset="-128"/>
                          <a:ea typeface="MS PGothic" panose="020B0600070205080204" pitchFamily="34" charset="-128"/>
                        </a:rPr>
                        <a:t>帰属：自分自身</a:t>
                      </a:r>
                      <a:endParaRPr lang="zh-CN" altLang="en-US" sz="1500" b="1" dirty="0">
                        <a:latin typeface="MS PGothic" panose="020B0600070205080204" pitchFamily="34" charset="-128"/>
                        <a:ea typeface="MS PGothic" panose="020B0600070205080204" pitchFamily="34" charset="-128"/>
                      </a:endParaRPr>
                    </a:p>
                    <a:p>
                      <a:pPr algn="l"/>
                      <a:r>
                        <a:rPr lang="ja-JP" altLang="en-US" sz="1500" dirty="0">
                          <a:latin typeface="MS PGothic" panose="020B0600070205080204" pitchFamily="34" charset="-128"/>
                          <a:ea typeface="MS PGothic" panose="020B0600070205080204" pitchFamily="34" charset="-128"/>
                        </a:rPr>
                        <a:t>（例　“全ては一所懸命働かなった私のせいだ！”）</a:t>
                      </a:r>
                      <a:endParaRPr lang="zh-CN" altLang="en-US" sz="15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500" b="1" dirty="0">
                          <a:latin typeface="MS PGothic" panose="020B0600070205080204" pitchFamily="34" charset="-128"/>
                          <a:ea typeface="MS PGothic" panose="020B0600070205080204" pitchFamily="34" charset="-128"/>
                        </a:rPr>
                        <a:t>不利な点：</a:t>
                      </a:r>
                      <a:r>
                        <a:rPr lang="de-DE" altLang="ja-JP" sz="1500" b="0" dirty="0">
                          <a:latin typeface="MS PGothic" panose="020B0600070205080204" pitchFamily="34" charset="-128"/>
                          <a:ea typeface="MS PGothic" panose="020B0600070205080204" pitchFamily="34" charset="-128"/>
                        </a:rPr>
                        <a:t>???</a:t>
                      </a:r>
                      <a:endParaRPr lang="zh-CN" altLang="en-US" sz="1500" dirty="0">
                        <a:latin typeface="MS PGothic" panose="020B0600070205080204" pitchFamily="34" charset="-128"/>
                        <a:ea typeface="MS PGothic" panose="020B0600070205080204" pitchFamily="34" charset="-128"/>
                      </a:endParaRPr>
                    </a:p>
                    <a:p>
                      <a:pPr algn="l"/>
                      <a:endParaRPr lang="en-US" altLang="ja-JP" sz="1500" dirty="0">
                        <a:latin typeface="MS PGothic" panose="020B0600070205080204" pitchFamily="34" charset="-128"/>
                        <a:ea typeface="MS PGothic" panose="020B0600070205080204" pitchFamily="34" charset="-128"/>
                      </a:endParaRPr>
                    </a:p>
                    <a:p>
                      <a:pPr algn="l"/>
                      <a:r>
                        <a:rPr lang="ja-JP" altLang="en-US" sz="1500" b="1" dirty="0">
                          <a:latin typeface="MS PGothic" panose="020B0600070205080204" pitchFamily="34" charset="-128"/>
                          <a:ea typeface="MS PGothic" panose="020B0600070205080204" pitchFamily="34" charset="-128"/>
                        </a:rPr>
                        <a:t>有利な点：</a:t>
                      </a:r>
                      <a:r>
                        <a:rPr lang="de-DE" altLang="ja-JP" sz="1500" b="0" dirty="0">
                          <a:latin typeface="MS PGothic" panose="020B0600070205080204" pitchFamily="34" charset="-128"/>
                          <a:ea typeface="MS PGothic" panose="020B0600070205080204" pitchFamily="34" charset="-128"/>
                        </a:rPr>
                        <a:t>???</a:t>
                      </a:r>
                      <a:endParaRPr lang="zh-CN" altLang="en-US" sz="1500"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val="10000"/>
                  </a:ext>
                </a:extLst>
              </a:tr>
              <a:tr h="1225296">
                <a:tc>
                  <a:txBody>
                    <a:bodyPr/>
                    <a:lstStyle/>
                    <a:p>
                      <a:pPr algn="l"/>
                      <a:r>
                        <a:rPr lang="ja-JP" altLang="en-US" sz="1500" b="1" dirty="0">
                          <a:latin typeface="MS PGothic" panose="020B0600070205080204" pitchFamily="34" charset="-128"/>
                          <a:ea typeface="MS PGothic" panose="020B0600070205080204" pitchFamily="34" charset="-128"/>
                        </a:rPr>
                        <a:t>帰属：他の人や状況・偶然</a:t>
                      </a:r>
                      <a:r>
                        <a:rPr lang="en-US" altLang="zh-CN" sz="1500" b="1" dirty="0">
                          <a:latin typeface="MS PGothic" panose="020B0600070205080204" pitchFamily="34" charset="-128"/>
                          <a:ea typeface="MS PGothic" panose="020B0600070205080204" pitchFamily="34" charset="-128"/>
                        </a:rPr>
                        <a:t> </a:t>
                      </a:r>
                    </a:p>
                    <a:p>
                      <a:pPr algn="l"/>
                      <a:r>
                        <a:rPr lang="ja-JP" altLang="en-US" sz="1500" dirty="0">
                          <a:latin typeface="MS PGothic" panose="020B0600070205080204" pitchFamily="34" charset="-128"/>
                          <a:ea typeface="MS PGothic" panose="020B0600070205080204" pitchFamily="34" charset="-128"/>
                        </a:rPr>
                        <a:t>（例　“社長は最初から私が嫌いだった－私はいつもいじめられていた”）</a:t>
                      </a:r>
                      <a:endParaRPr lang="zh-CN" altLang="en-US" sz="15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500" b="1" dirty="0">
                          <a:latin typeface="MS PGothic" panose="020B0600070205080204" pitchFamily="34" charset="-128"/>
                          <a:ea typeface="MS PGothic" panose="020B0600070205080204" pitchFamily="34" charset="-128"/>
                        </a:rPr>
                        <a:t>不利な点：</a:t>
                      </a:r>
                      <a:r>
                        <a:rPr lang="de-DE" altLang="ja-JP" sz="1500" b="0" dirty="0">
                          <a:latin typeface="MS PGothic" panose="020B0600070205080204" pitchFamily="34" charset="-128"/>
                          <a:ea typeface="MS PGothic" panose="020B0600070205080204" pitchFamily="34" charset="-128"/>
                        </a:rPr>
                        <a:t>???</a:t>
                      </a:r>
                      <a:endParaRPr lang="zh-CN" altLang="en-US" sz="1500" dirty="0">
                        <a:latin typeface="MS PGothic" panose="020B0600070205080204" pitchFamily="34" charset="-128"/>
                        <a:ea typeface="MS PGothic" panose="020B0600070205080204" pitchFamily="34" charset="-128"/>
                      </a:endParaRPr>
                    </a:p>
                    <a:p>
                      <a:pPr algn="l"/>
                      <a:endParaRPr lang="en-US" altLang="ja-JP" sz="1500" dirty="0">
                        <a:latin typeface="MS PGothic" panose="020B0600070205080204" pitchFamily="34" charset="-128"/>
                        <a:ea typeface="MS PGothic" panose="020B0600070205080204" pitchFamily="34" charset="-128"/>
                      </a:endParaRPr>
                    </a:p>
                    <a:p>
                      <a:pPr algn="l"/>
                      <a:r>
                        <a:rPr lang="ja-JP" altLang="en-US" sz="1500" b="1" dirty="0">
                          <a:latin typeface="MS PGothic" panose="020B0600070205080204" pitchFamily="34" charset="-128"/>
                          <a:ea typeface="MS PGothic" panose="020B0600070205080204" pitchFamily="34" charset="-128"/>
                        </a:rPr>
                        <a:t>有利な点：</a:t>
                      </a:r>
                      <a:r>
                        <a:rPr lang="de-DE" altLang="ja-JP" sz="1500" b="0" dirty="0">
                          <a:latin typeface="MS PGothic" panose="020B0600070205080204" pitchFamily="34" charset="-128"/>
                          <a:ea typeface="MS PGothic" panose="020B0600070205080204" pitchFamily="34" charset="-128"/>
                        </a:rPr>
                        <a:t>???</a:t>
                      </a:r>
                      <a:endParaRPr lang="zh-CN" altLang="en-US" sz="15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val="10001"/>
                  </a:ext>
                </a:extLst>
              </a:tr>
            </a:tbl>
          </a:graphicData>
        </a:graphic>
      </p:graphicFrame>
      <p:sp>
        <p:nvSpPr>
          <p:cNvPr id="2"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29</a:t>
            </a:r>
          </a:p>
        </p:txBody>
      </p:sp>
      <p:sp>
        <p:nvSpPr>
          <p:cNvPr id="2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5"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38100" algn="l"/>
                <a:tab pos="152400" algn="l"/>
                <a:tab pos="3937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帰属スタイルがネガティブな出来事におよぼす影響！</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3"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(“Marco Gomes e Marcelo </a:t>
            </a:r>
            <a:r>
              <a:rPr lang="en-GB" altLang="de-DE" sz="800" i="1" dirty="0" err="1"/>
              <a:t>Edurdo</a:t>
            </a:r>
            <a:r>
              <a:rPr lang="en-GB" altLang="de-DE" sz="800" i="1" dirty="0"/>
              <a:t>” by Marco Gomes; “Smiley” by Ruth </a:t>
            </a:r>
            <a:r>
              <a:rPr lang="en-GB" altLang="de-DE" sz="800" i="1" dirty="0" err="1"/>
              <a:t>Veckenstedt</a:t>
            </a:r>
            <a:r>
              <a:rPr lang="en-GB" altLang="de-DE" sz="800" i="1" dirty="0"/>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558685" y="1985645"/>
            <a:ext cx="2727198" cy="1103376"/>
          </a:xfrm>
          <a:custGeom>
            <a:avLst/>
            <a:gdLst>
              <a:gd name="connsiteX0" fmla="*/ 350519 w 2727198"/>
              <a:gd name="connsiteY0" fmla="*/ 0 h 1103376"/>
              <a:gd name="connsiteX1" fmla="*/ 0 w 2727198"/>
              <a:gd name="connsiteY1" fmla="*/ 184404 h 1103376"/>
              <a:gd name="connsiteX2" fmla="*/ 0 w 2727198"/>
              <a:gd name="connsiteY2" fmla="*/ 919733 h 1103376"/>
              <a:gd name="connsiteX3" fmla="*/ 350519 w 2727198"/>
              <a:gd name="connsiteY3" fmla="*/ 1103376 h 1103376"/>
              <a:gd name="connsiteX4" fmla="*/ 1750313 w 2727198"/>
              <a:gd name="connsiteY4" fmla="*/ 1103376 h 1103376"/>
              <a:gd name="connsiteX5" fmla="*/ 2100834 w 2727198"/>
              <a:gd name="connsiteY5" fmla="*/ 919733 h 1103376"/>
              <a:gd name="connsiteX6" fmla="*/ 2100834 w 2727198"/>
              <a:gd name="connsiteY6" fmla="*/ 460248 h 1103376"/>
              <a:gd name="connsiteX7" fmla="*/ 2727198 w 2727198"/>
              <a:gd name="connsiteY7" fmla="*/ 322326 h 1103376"/>
              <a:gd name="connsiteX8" fmla="*/ 2100834 w 2727198"/>
              <a:gd name="connsiteY8" fmla="*/ 184404 h 1103376"/>
              <a:gd name="connsiteX9" fmla="*/ 1750313 w 2727198"/>
              <a:gd name="connsiteY9" fmla="*/ 0 h 1103376"/>
              <a:gd name="connsiteX10" fmla="*/ 1225296 w 2727198"/>
              <a:gd name="connsiteY10" fmla="*/ 0 h 1103376"/>
              <a:gd name="connsiteX11" fmla="*/ 350519 w 2727198"/>
              <a:gd name="connsiteY11" fmla="*/ 0 h 110337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2727198" h="1103376">
                <a:moveTo>
                  <a:pt x="350519" y="0"/>
                </a:moveTo>
                <a:cubicBezTo>
                  <a:pt x="156971" y="0"/>
                  <a:pt x="0" y="82295"/>
                  <a:pt x="0" y="184404"/>
                </a:cubicBezTo>
                <a:lnTo>
                  <a:pt x="0" y="919733"/>
                </a:lnTo>
                <a:cubicBezTo>
                  <a:pt x="0" y="1021079"/>
                  <a:pt x="156971" y="1103376"/>
                  <a:pt x="350519" y="1103376"/>
                </a:cubicBezTo>
                <a:lnTo>
                  <a:pt x="1750313" y="1103376"/>
                </a:lnTo>
                <a:cubicBezTo>
                  <a:pt x="1943862" y="1103376"/>
                  <a:pt x="2100834" y="1021079"/>
                  <a:pt x="2100834" y="919733"/>
                </a:cubicBezTo>
                <a:lnTo>
                  <a:pt x="2100834" y="460248"/>
                </a:lnTo>
                <a:lnTo>
                  <a:pt x="2727198" y="322326"/>
                </a:lnTo>
                <a:lnTo>
                  <a:pt x="2100834" y="184404"/>
                </a:lnTo>
                <a:cubicBezTo>
                  <a:pt x="2100834" y="82295"/>
                  <a:pt x="1943862" y="0"/>
                  <a:pt x="1750313" y="0"/>
                </a:cubicBezTo>
                <a:lnTo>
                  <a:pt x="1225296" y="0"/>
                </a:lnTo>
                <a:lnTo>
                  <a:pt x="350519"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8317369" y="988948"/>
            <a:ext cx="502919" cy="493776"/>
          </a:xfrm>
          <a:custGeom>
            <a:avLst/>
            <a:gdLst>
              <a:gd name="connsiteX0" fmla="*/ 251459 w 502919"/>
              <a:gd name="connsiteY0" fmla="*/ 0 h 493776"/>
              <a:gd name="connsiteX1" fmla="*/ 0 w 502919"/>
              <a:gd name="connsiteY1" fmla="*/ 246888 h 493776"/>
              <a:gd name="connsiteX2" fmla="*/ 251459 w 502919"/>
              <a:gd name="connsiteY2" fmla="*/ 493775 h 493776"/>
              <a:gd name="connsiteX3" fmla="*/ 502919 w 502919"/>
              <a:gd name="connsiteY3" fmla="*/ 246888 h 493776"/>
              <a:gd name="connsiteX4" fmla="*/ 251459 w 502919"/>
              <a:gd name="connsiteY4" fmla="*/ 0 h 4937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2919" h="493776">
                <a:moveTo>
                  <a:pt x="251459" y="0"/>
                </a:moveTo>
                <a:cubicBezTo>
                  <a:pt x="112014" y="0"/>
                  <a:pt x="0" y="110489"/>
                  <a:pt x="0" y="246888"/>
                </a:cubicBezTo>
                <a:cubicBezTo>
                  <a:pt x="0" y="383286"/>
                  <a:pt x="112014" y="493775"/>
                  <a:pt x="251459" y="493775"/>
                </a:cubicBezTo>
                <a:cubicBezTo>
                  <a:pt x="390143" y="493775"/>
                  <a:pt x="502919" y="383286"/>
                  <a:pt x="502919" y="246888"/>
                </a:cubicBezTo>
                <a:cubicBezTo>
                  <a:pt x="502919" y="110489"/>
                  <a:pt x="390143" y="0"/>
                  <a:pt x="251459"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8311019" y="982598"/>
            <a:ext cx="515619" cy="506476"/>
          </a:xfrm>
          <a:custGeom>
            <a:avLst/>
            <a:gdLst>
              <a:gd name="connsiteX0" fmla="*/ 257809 w 515619"/>
              <a:gd name="connsiteY0" fmla="*/ 6350 h 506476"/>
              <a:gd name="connsiteX1" fmla="*/ 6350 w 515619"/>
              <a:gd name="connsiteY1" fmla="*/ 253238 h 506476"/>
              <a:gd name="connsiteX2" fmla="*/ 257809 w 515619"/>
              <a:gd name="connsiteY2" fmla="*/ 500125 h 506476"/>
              <a:gd name="connsiteX3" fmla="*/ 509269 w 515619"/>
              <a:gd name="connsiteY3" fmla="*/ 253238 h 506476"/>
              <a:gd name="connsiteX4" fmla="*/ 257809 w 515619"/>
              <a:gd name="connsiteY4" fmla="*/ 6350 h 5064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15619" h="506476">
                <a:moveTo>
                  <a:pt x="257809" y="6350"/>
                </a:moveTo>
                <a:cubicBezTo>
                  <a:pt x="118364" y="6350"/>
                  <a:pt x="6350" y="116839"/>
                  <a:pt x="6350" y="253238"/>
                </a:cubicBezTo>
                <a:cubicBezTo>
                  <a:pt x="6350" y="389636"/>
                  <a:pt x="118364" y="500125"/>
                  <a:pt x="257809" y="500125"/>
                </a:cubicBezTo>
                <a:cubicBezTo>
                  <a:pt x="396493" y="500125"/>
                  <a:pt x="509269" y="389636"/>
                  <a:pt x="509269" y="253238"/>
                </a:cubicBezTo>
                <a:cubicBezTo>
                  <a:pt x="509269" y="116839"/>
                  <a:pt x="396493" y="6350"/>
                  <a:pt x="257809"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
          <p:cNvSpPr/>
          <p:nvPr/>
        </p:nvSpPr>
        <p:spPr>
          <a:xfrm>
            <a:off x="8429383" y="1135252"/>
            <a:ext cx="55625" cy="53339"/>
          </a:xfrm>
          <a:custGeom>
            <a:avLst/>
            <a:gdLst>
              <a:gd name="connsiteX0" fmla="*/ 28193 w 55625"/>
              <a:gd name="connsiteY0" fmla="*/ 0 h 53339"/>
              <a:gd name="connsiteX1" fmla="*/ 0 w 55625"/>
              <a:gd name="connsiteY1" fmla="*/ 26669 h 53339"/>
              <a:gd name="connsiteX2" fmla="*/ 28193 w 55625"/>
              <a:gd name="connsiteY2" fmla="*/ 53339 h 53339"/>
              <a:gd name="connsiteX3" fmla="*/ 55626 w 55625"/>
              <a:gd name="connsiteY3" fmla="*/ 26669 h 53339"/>
              <a:gd name="connsiteX4" fmla="*/ 28193 w 55625"/>
              <a:gd name="connsiteY4" fmla="*/ 0 h 533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5" h="53339">
                <a:moveTo>
                  <a:pt x="28193" y="0"/>
                </a:moveTo>
                <a:cubicBezTo>
                  <a:pt x="12953" y="0"/>
                  <a:pt x="0" y="11430"/>
                  <a:pt x="0" y="26669"/>
                </a:cubicBezTo>
                <a:cubicBezTo>
                  <a:pt x="0" y="41910"/>
                  <a:pt x="12953" y="53339"/>
                  <a:pt x="28193" y="53339"/>
                </a:cubicBezTo>
                <a:cubicBezTo>
                  <a:pt x="43433" y="53339"/>
                  <a:pt x="55626" y="41910"/>
                  <a:pt x="55626" y="26669"/>
                </a:cubicBezTo>
                <a:cubicBezTo>
                  <a:pt x="55626" y="11430"/>
                  <a:pt x="43433" y="0"/>
                  <a:pt x="28193"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
          <p:cNvSpPr/>
          <p:nvPr/>
        </p:nvSpPr>
        <p:spPr>
          <a:xfrm>
            <a:off x="8423033" y="1128902"/>
            <a:ext cx="68325" cy="66039"/>
          </a:xfrm>
          <a:custGeom>
            <a:avLst/>
            <a:gdLst>
              <a:gd name="connsiteX0" fmla="*/ 34543 w 68325"/>
              <a:gd name="connsiteY0" fmla="*/ 6350 h 66039"/>
              <a:gd name="connsiteX1" fmla="*/ 6350 w 68325"/>
              <a:gd name="connsiteY1" fmla="*/ 33019 h 66039"/>
              <a:gd name="connsiteX2" fmla="*/ 34543 w 68325"/>
              <a:gd name="connsiteY2" fmla="*/ 59689 h 66039"/>
              <a:gd name="connsiteX3" fmla="*/ 61976 w 68325"/>
              <a:gd name="connsiteY3" fmla="*/ 33019 h 66039"/>
              <a:gd name="connsiteX4" fmla="*/ 34543 w 68325"/>
              <a:gd name="connsiteY4" fmla="*/ 6350 h 660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5" h="66039">
                <a:moveTo>
                  <a:pt x="34543" y="6350"/>
                </a:moveTo>
                <a:cubicBezTo>
                  <a:pt x="19303" y="6350"/>
                  <a:pt x="6350" y="17780"/>
                  <a:pt x="6350" y="33019"/>
                </a:cubicBezTo>
                <a:cubicBezTo>
                  <a:pt x="6350" y="48260"/>
                  <a:pt x="19303" y="59689"/>
                  <a:pt x="34543" y="59689"/>
                </a:cubicBezTo>
                <a:cubicBezTo>
                  <a:pt x="49783" y="59689"/>
                  <a:pt x="61976" y="48260"/>
                  <a:pt x="61976" y="33019"/>
                </a:cubicBezTo>
                <a:cubicBezTo>
                  <a:pt x="61976" y="17780"/>
                  <a:pt x="49783" y="6350"/>
                  <a:pt x="34543"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3"/>
          <p:cNvSpPr/>
          <p:nvPr/>
        </p:nvSpPr>
        <p:spPr>
          <a:xfrm>
            <a:off x="8648839" y="1128395"/>
            <a:ext cx="55626" cy="54102"/>
          </a:xfrm>
          <a:custGeom>
            <a:avLst/>
            <a:gdLst>
              <a:gd name="connsiteX0" fmla="*/ 27432 w 55626"/>
              <a:gd name="connsiteY0" fmla="*/ 0 h 54102"/>
              <a:gd name="connsiteX1" fmla="*/ 0 w 55626"/>
              <a:gd name="connsiteY1" fmla="*/ 27432 h 54102"/>
              <a:gd name="connsiteX2" fmla="*/ 27432 w 55626"/>
              <a:gd name="connsiteY2" fmla="*/ 54102 h 54102"/>
              <a:gd name="connsiteX3" fmla="*/ 55626 w 55626"/>
              <a:gd name="connsiteY3" fmla="*/ 27432 h 54102"/>
              <a:gd name="connsiteX4" fmla="*/ 27432 w 55626"/>
              <a:gd name="connsiteY4" fmla="*/ 0 h 5410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4102">
                <a:moveTo>
                  <a:pt x="27432" y="0"/>
                </a:moveTo>
                <a:cubicBezTo>
                  <a:pt x="12192" y="0"/>
                  <a:pt x="0" y="12191"/>
                  <a:pt x="0" y="27432"/>
                </a:cubicBezTo>
                <a:cubicBezTo>
                  <a:pt x="0" y="41910"/>
                  <a:pt x="12192" y="54102"/>
                  <a:pt x="27432" y="54102"/>
                </a:cubicBezTo>
                <a:cubicBezTo>
                  <a:pt x="43434" y="54102"/>
                  <a:pt x="55626" y="41910"/>
                  <a:pt x="55626" y="27432"/>
                </a:cubicBezTo>
                <a:cubicBezTo>
                  <a:pt x="55626" y="12191"/>
                  <a:pt x="43434" y="0"/>
                  <a:pt x="27432"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3"/>
          <p:cNvSpPr/>
          <p:nvPr/>
        </p:nvSpPr>
        <p:spPr>
          <a:xfrm>
            <a:off x="8642489" y="1122045"/>
            <a:ext cx="68326" cy="66802"/>
          </a:xfrm>
          <a:custGeom>
            <a:avLst/>
            <a:gdLst>
              <a:gd name="connsiteX0" fmla="*/ 33782 w 68326"/>
              <a:gd name="connsiteY0" fmla="*/ 6350 h 66802"/>
              <a:gd name="connsiteX1" fmla="*/ 6350 w 68326"/>
              <a:gd name="connsiteY1" fmla="*/ 33782 h 66802"/>
              <a:gd name="connsiteX2" fmla="*/ 33782 w 68326"/>
              <a:gd name="connsiteY2" fmla="*/ 60452 h 66802"/>
              <a:gd name="connsiteX3" fmla="*/ 61976 w 68326"/>
              <a:gd name="connsiteY3" fmla="*/ 33782 h 66802"/>
              <a:gd name="connsiteX4" fmla="*/ 33782 w 68326"/>
              <a:gd name="connsiteY4" fmla="*/ 6350 h 6680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6802">
                <a:moveTo>
                  <a:pt x="33782" y="6350"/>
                </a:moveTo>
                <a:cubicBezTo>
                  <a:pt x="18542" y="6350"/>
                  <a:pt x="6350" y="18541"/>
                  <a:pt x="6350" y="33782"/>
                </a:cubicBezTo>
                <a:cubicBezTo>
                  <a:pt x="6350" y="48260"/>
                  <a:pt x="18542" y="60452"/>
                  <a:pt x="33782" y="60452"/>
                </a:cubicBezTo>
                <a:cubicBezTo>
                  <a:pt x="49784" y="60452"/>
                  <a:pt x="61976" y="48260"/>
                  <a:pt x="61976" y="33782"/>
                </a:cubicBezTo>
                <a:cubicBezTo>
                  <a:pt x="61976" y="18541"/>
                  <a:pt x="49784" y="6350"/>
                  <a:pt x="33782"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3"/>
          <p:cNvSpPr/>
          <p:nvPr/>
        </p:nvSpPr>
        <p:spPr>
          <a:xfrm>
            <a:off x="8416175" y="1278255"/>
            <a:ext cx="317500" cy="77469"/>
          </a:xfrm>
          <a:custGeom>
            <a:avLst/>
            <a:gdLst>
              <a:gd name="connsiteX0" fmla="*/ 6350 w 317500"/>
              <a:gd name="connsiteY0" fmla="*/ 71119 h 77469"/>
              <a:gd name="connsiteX1" fmla="*/ 150368 w 317500"/>
              <a:gd name="connsiteY1" fmla="*/ 6350 h 77469"/>
              <a:gd name="connsiteX2" fmla="*/ 311150 w 317500"/>
              <a:gd name="connsiteY2" fmla="*/ 63500 h 77469"/>
            </a:gdLst>
            <a:ahLst/>
            <a:cxnLst>
              <a:cxn ang="0">
                <a:pos x="connsiteX0" y="connsiteY0"/>
              </a:cxn>
              <a:cxn ang="1">
                <a:pos x="connsiteX1" y="connsiteY1"/>
              </a:cxn>
              <a:cxn ang="2">
                <a:pos x="connsiteX2" y="connsiteY2"/>
              </a:cxn>
            </a:cxnLst>
            <a:rect l="l" t="t" r="r" b="b"/>
            <a:pathLst>
              <a:path w="317500" h="77469">
                <a:moveTo>
                  <a:pt x="6350" y="71119"/>
                </a:moveTo>
                <a:cubicBezTo>
                  <a:pt x="44450" y="32258"/>
                  <a:pt x="95504" y="9397"/>
                  <a:pt x="150368" y="6350"/>
                </a:cubicBezTo>
                <a:cubicBezTo>
                  <a:pt x="209804" y="3302"/>
                  <a:pt x="268478" y="23875"/>
                  <a:pt x="311150" y="63500"/>
                </a:cubicBez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9" name="Picture 3"/>
          <p:cNvPicPr>
            <a:picLocks noChangeAspect="1" noChangeArrowheads="1"/>
          </p:cNvPicPr>
          <p:nvPr/>
        </p:nvPicPr>
        <p:blipFill>
          <a:blip r:embed="rId2"/>
          <a:srcRect/>
          <a:stretch>
            <a:fillRect/>
          </a:stretch>
        </p:blipFill>
        <p:spPr bwMode="auto">
          <a:xfrm>
            <a:off x="3073400" y="1473200"/>
            <a:ext cx="2971800" cy="2235200"/>
          </a:xfrm>
          <a:prstGeom prst="rect">
            <a:avLst/>
          </a:prstGeom>
          <a:noFill/>
        </p:spPr>
      </p:pic>
      <p:graphicFrame>
        <p:nvGraphicFramePr>
          <p:cNvPr id="20" name="表格 4"/>
          <p:cNvGraphicFramePr>
            <a:graphicFrameLocks noGrp="1"/>
          </p:cNvGraphicFramePr>
          <p:nvPr>
            <p:extLst>
              <p:ext uri="{D42A27DB-BD31-4B8C-83A1-F6EECF244321}">
                <p14:modId xmlns:p14="http://schemas.microsoft.com/office/powerpoint/2010/main" val="3049424344"/>
              </p:ext>
            </p:extLst>
          </p:nvPr>
        </p:nvGraphicFramePr>
        <p:xfrm>
          <a:off x="160159" y="3859403"/>
          <a:ext cx="8785859" cy="2450591"/>
        </p:xfrm>
        <a:graphic>
          <a:graphicData uri="http://schemas.openxmlformats.org/drawingml/2006/table">
            <a:tbl>
              <a:tblPr>
                <a:tableStyleId>{5940675A-B579-460E-94D1-54222C63F5DA}</a:tableStyleId>
              </a:tblPr>
              <a:tblGrid>
                <a:gridCol w="4249673">
                  <a:extLst>
                    <a:ext uri="{9D8B030D-6E8A-4147-A177-3AD203B41FA5}">
                      <a16:colId xmlns:a16="http://schemas.microsoft.com/office/drawing/2014/main" val="20000"/>
                    </a:ext>
                  </a:extLst>
                </a:gridCol>
                <a:gridCol w="4536186">
                  <a:extLst>
                    <a:ext uri="{9D8B030D-6E8A-4147-A177-3AD203B41FA5}">
                      <a16:colId xmlns:a16="http://schemas.microsoft.com/office/drawing/2014/main" val="20001"/>
                    </a:ext>
                  </a:extLst>
                </a:gridCol>
              </a:tblGrid>
              <a:tr h="1225295">
                <a:tc>
                  <a:txBody>
                    <a:bodyPr/>
                    <a:lstStyle/>
                    <a:p>
                      <a:pPr algn="l"/>
                      <a:r>
                        <a:rPr lang="ja-JP" altLang="en-US" sz="1500" b="1" dirty="0">
                          <a:latin typeface="MS PGothic" panose="020B0600070205080204" pitchFamily="34" charset="-128"/>
                          <a:ea typeface="MS PGothic" panose="020B0600070205080204" pitchFamily="34" charset="-128"/>
                        </a:rPr>
                        <a:t>帰属：自分自身</a:t>
                      </a:r>
                      <a:endParaRPr lang="zh-CN" altLang="en-US" sz="1500" b="1" dirty="0">
                        <a:latin typeface="MS PGothic" panose="020B0600070205080204" pitchFamily="34" charset="-128"/>
                        <a:ea typeface="MS PGothic" panose="020B0600070205080204" pitchFamily="34" charset="-128"/>
                      </a:endParaRPr>
                    </a:p>
                    <a:p>
                      <a:pPr algn="l"/>
                      <a:r>
                        <a:rPr lang="ja-JP" altLang="en-US" sz="1500" dirty="0">
                          <a:latin typeface="MS PGothic" panose="020B0600070205080204" pitchFamily="34" charset="-128"/>
                          <a:ea typeface="MS PGothic" panose="020B0600070205080204" pitchFamily="34" charset="-128"/>
                        </a:rPr>
                        <a:t>（例　“全ては一所懸命働かなった私のせいだ！”）</a:t>
                      </a:r>
                      <a:endParaRPr lang="zh-CN" altLang="en-US" sz="15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500" b="1" dirty="0">
                          <a:latin typeface="MS PGothic" panose="020B0600070205080204" pitchFamily="34" charset="-128"/>
                          <a:ea typeface="MS PGothic" panose="020B0600070205080204" pitchFamily="34" charset="-128"/>
                        </a:rPr>
                        <a:t>不利な点：</a:t>
                      </a:r>
                      <a:r>
                        <a:rPr lang="ja-JP" altLang="en-US" sz="1500" dirty="0">
                          <a:latin typeface="MS PGothic" panose="020B0600070205080204" pitchFamily="34" charset="-128"/>
                          <a:ea typeface="MS PGothic" panose="020B0600070205080204" pitchFamily="34" charset="-128"/>
                        </a:rPr>
                        <a:t>自尊心が傷つく</a:t>
                      </a:r>
                      <a:endParaRPr lang="zh-CN" altLang="en-US" sz="1500" dirty="0">
                        <a:latin typeface="MS PGothic" panose="020B0600070205080204" pitchFamily="34" charset="-128"/>
                        <a:ea typeface="MS PGothic" panose="020B0600070205080204" pitchFamily="34" charset="-128"/>
                      </a:endParaRPr>
                    </a:p>
                    <a:p>
                      <a:pPr algn="l"/>
                      <a:endParaRPr lang="en-US" altLang="ja-JP" sz="1500" dirty="0">
                        <a:latin typeface="MS PGothic" panose="020B0600070205080204" pitchFamily="34" charset="-128"/>
                        <a:ea typeface="MS PGothic" panose="020B0600070205080204" pitchFamily="34" charset="-128"/>
                      </a:endParaRPr>
                    </a:p>
                    <a:p>
                      <a:pPr algn="l"/>
                      <a:r>
                        <a:rPr lang="ja-JP" altLang="en-US" sz="1500" b="1" dirty="0">
                          <a:latin typeface="MS PGothic" panose="020B0600070205080204" pitchFamily="34" charset="-128"/>
                          <a:ea typeface="MS PGothic" panose="020B0600070205080204" pitchFamily="34" charset="-128"/>
                        </a:rPr>
                        <a:t>有利な点：</a:t>
                      </a:r>
                      <a:r>
                        <a:rPr lang="ja-JP" altLang="en-US" sz="1500" dirty="0">
                          <a:latin typeface="MS PGothic" panose="020B0600070205080204" pitchFamily="34" charset="-128"/>
                          <a:ea typeface="MS PGothic" panose="020B0600070205080204" pitchFamily="34" charset="-128"/>
                        </a:rPr>
                        <a:t>責任を認める潔さがあるとみなされる</a:t>
                      </a:r>
                      <a:endParaRPr lang="zh-CN" altLang="en-US" sz="1500" b="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val="10000"/>
                  </a:ext>
                </a:extLst>
              </a:tr>
              <a:tr h="1225296">
                <a:tc>
                  <a:txBody>
                    <a:bodyPr/>
                    <a:lstStyle/>
                    <a:p>
                      <a:pPr algn="l"/>
                      <a:r>
                        <a:rPr lang="ja-JP" altLang="en-US" sz="1500" b="1" dirty="0">
                          <a:latin typeface="MS PGothic" panose="020B0600070205080204" pitchFamily="34" charset="-128"/>
                          <a:ea typeface="MS PGothic" panose="020B0600070205080204" pitchFamily="34" charset="-128"/>
                        </a:rPr>
                        <a:t>帰属：他の人や状況・偶然</a:t>
                      </a:r>
                      <a:r>
                        <a:rPr lang="en-US" altLang="zh-CN" sz="1500" b="1" dirty="0">
                          <a:latin typeface="MS PGothic" panose="020B0600070205080204" pitchFamily="34" charset="-128"/>
                          <a:ea typeface="MS PGothic" panose="020B0600070205080204" pitchFamily="34" charset="-128"/>
                        </a:rPr>
                        <a:t> </a:t>
                      </a:r>
                    </a:p>
                    <a:p>
                      <a:pPr algn="l"/>
                      <a:r>
                        <a:rPr lang="ja-JP" altLang="en-US" sz="1500" dirty="0">
                          <a:latin typeface="MS PGothic" panose="020B0600070205080204" pitchFamily="34" charset="-128"/>
                          <a:ea typeface="MS PGothic" panose="020B0600070205080204" pitchFamily="34" charset="-128"/>
                        </a:rPr>
                        <a:t>（例　“社長は最初から私が嫌いだった－私はいつもいじめられていた”）</a:t>
                      </a:r>
                      <a:endParaRPr lang="zh-CN" altLang="en-US" sz="15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500" b="1" dirty="0">
                          <a:latin typeface="MS PGothic" panose="020B0600070205080204" pitchFamily="34" charset="-128"/>
                          <a:ea typeface="MS PGothic" panose="020B0600070205080204" pitchFamily="34" charset="-128"/>
                        </a:rPr>
                        <a:t>不利な点：</a:t>
                      </a:r>
                      <a:r>
                        <a:rPr lang="ja-JP" altLang="en-US" sz="1500" dirty="0">
                          <a:latin typeface="MS PGothic" panose="020B0600070205080204" pitchFamily="34" charset="-128"/>
                          <a:ea typeface="MS PGothic" panose="020B0600070205080204" pitchFamily="34" charset="-128"/>
                        </a:rPr>
                        <a:t>責任を認めない未熟な人間だとみなされる</a:t>
                      </a:r>
                      <a:endParaRPr lang="en-US" altLang="ja-JP" sz="1500" dirty="0">
                        <a:latin typeface="MS PGothic" panose="020B0600070205080204" pitchFamily="34" charset="-128"/>
                        <a:ea typeface="MS PGothic" panose="020B0600070205080204" pitchFamily="34" charset="-128"/>
                      </a:endParaRPr>
                    </a:p>
                    <a:p>
                      <a:pPr algn="l"/>
                      <a:endParaRPr lang="en-US" altLang="ja-JP" sz="1500" dirty="0">
                        <a:latin typeface="MS PGothic" panose="020B0600070205080204" pitchFamily="34" charset="-128"/>
                        <a:ea typeface="MS PGothic" panose="020B0600070205080204" pitchFamily="34" charset="-128"/>
                      </a:endParaRPr>
                    </a:p>
                    <a:p>
                      <a:pPr algn="l"/>
                      <a:r>
                        <a:rPr lang="ja-JP" altLang="en-US" sz="1500" b="1" dirty="0">
                          <a:latin typeface="MS PGothic" panose="020B0600070205080204" pitchFamily="34" charset="-128"/>
                          <a:ea typeface="MS PGothic" panose="020B0600070205080204" pitchFamily="34" charset="-128"/>
                        </a:rPr>
                        <a:t>有利な点：</a:t>
                      </a:r>
                      <a:r>
                        <a:rPr lang="ja-JP" altLang="en-US" sz="1500" dirty="0">
                          <a:latin typeface="MS PGothic" panose="020B0600070205080204" pitchFamily="34" charset="-128"/>
                          <a:ea typeface="MS PGothic" panose="020B0600070205080204" pitchFamily="34" charset="-128"/>
                        </a:rPr>
                        <a:t>自尊心は傷つかない</a:t>
                      </a:r>
                      <a:endParaRPr lang="zh-CN" altLang="en-US" sz="1500" b="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val="10001"/>
                  </a:ext>
                </a:extLst>
              </a:tr>
            </a:tbl>
          </a:graphicData>
        </a:graphic>
      </p:graphicFrame>
      <p:sp>
        <p:nvSpPr>
          <p:cNvPr id="2"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29</a:t>
            </a:r>
          </a:p>
        </p:txBody>
      </p:sp>
      <p:sp>
        <p:nvSpPr>
          <p:cNvPr id="21" name="TextBox 1"/>
          <p:cNvSpPr txBox="1"/>
          <p:nvPr/>
        </p:nvSpPr>
        <p:spPr>
          <a:xfrm>
            <a:off x="812800" y="279400"/>
            <a:ext cx="397545" cy="2149306"/>
          </a:xfrm>
          <a:prstGeom prst="rect">
            <a:avLst/>
          </a:prstGeom>
          <a:noFill/>
        </p:spPr>
        <p:txBody>
          <a:bodyPr wrap="none" lIns="0" tIns="0" rIns="0" rtlCol="0">
            <a:spAutoFit/>
          </a:bodyPr>
          <a:lstStyle/>
          <a:p>
            <a:pPr>
              <a:lnSpc>
                <a:spcPts val="2400"/>
              </a:lnSpc>
              <a:tabLst>
                <a:tab pos="38100" algn="l"/>
                <a:tab pos="152400" algn="l"/>
                <a:tab pos="393700" algn="l"/>
              </a:tabLst>
            </a:pPr>
            <a:r>
              <a:rPr lang="en-US" altLang="zh-CN" dirty="0"/>
              <a:t>			</a:t>
            </a:r>
            <a:endParaRPr lang="en-US" altLang="zh-CN" sz="1997" dirty="0">
              <a:solidFill>
                <a:srgbClr val="D16349"/>
              </a:solidFill>
              <a:latin typeface="Times New Roman" pitchFamily="18" charset="0"/>
              <a:cs typeface="Times New Roman" pitchFamily="18" charset="0"/>
            </a:endParaRPr>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2000"/>
              </a:lnSpc>
              <a:tabLst>
                <a:tab pos="38100" algn="l"/>
                <a:tab pos="152400" algn="l"/>
                <a:tab pos="393700" algn="l"/>
              </a:tabLst>
            </a:pPr>
            <a:r>
              <a:rPr lang="en-US" altLang="zh-CN" dirty="0"/>
              <a:t>		</a:t>
            </a:r>
            <a:endParaRPr lang="en-US" altLang="zh-CN" sz="1397" dirty="0">
              <a:solidFill>
                <a:srgbClr val="000000"/>
              </a:solidFill>
              <a:latin typeface="Times New Roman" pitchFamily="18" charset="0"/>
              <a:cs typeface="Times New Roman" pitchFamily="18" charset="0"/>
            </a:endParaRPr>
          </a:p>
        </p:txBody>
      </p:sp>
      <p:sp>
        <p:nvSpPr>
          <p:cNvPr id="2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7" name="Freeform 3"/>
          <p:cNvSpPr/>
          <p:nvPr/>
        </p:nvSpPr>
        <p:spPr>
          <a:xfrm>
            <a:off x="552335" y="1979295"/>
            <a:ext cx="2739898" cy="1116076"/>
          </a:xfrm>
          <a:custGeom>
            <a:avLst/>
            <a:gdLst>
              <a:gd name="connsiteX0" fmla="*/ 356869 w 2739898"/>
              <a:gd name="connsiteY0" fmla="*/ 6350 h 1116076"/>
              <a:gd name="connsiteX1" fmla="*/ 6350 w 2739898"/>
              <a:gd name="connsiteY1" fmla="*/ 190754 h 1116076"/>
              <a:gd name="connsiteX2" fmla="*/ 6350 w 2739898"/>
              <a:gd name="connsiteY2" fmla="*/ 926083 h 1116076"/>
              <a:gd name="connsiteX3" fmla="*/ 356869 w 2739898"/>
              <a:gd name="connsiteY3" fmla="*/ 1109726 h 1116076"/>
              <a:gd name="connsiteX4" fmla="*/ 1756663 w 2739898"/>
              <a:gd name="connsiteY4" fmla="*/ 1109726 h 1116076"/>
              <a:gd name="connsiteX5" fmla="*/ 2107184 w 2739898"/>
              <a:gd name="connsiteY5" fmla="*/ 926083 h 1116076"/>
              <a:gd name="connsiteX6" fmla="*/ 2107184 w 2739898"/>
              <a:gd name="connsiteY6" fmla="*/ 466598 h 1116076"/>
              <a:gd name="connsiteX7" fmla="*/ 2733548 w 2739898"/>
              <a:gd name="connsiteY7" fmla="*/ 328676 h 1116076"/>
              <a:gd name="connsiteX8" fmla="*/ 2107184 w 2739898"/>
              <a:gd name="connsiteY8" fmla="*/ 190754 h 1116076"/>
              <a:gd name="connsiteX9" fmla="*/ 1756663 w 2739898"/>
              <a:gd name="connsiteY9" fmla="*/ 6350 h 1116076"/>
              <a:gd name="connsiteX10" fmla="*/ 1231646 w 2739898"/>
              <a:gd name="connsiteY10" fmla="*/ 6350 h 1116076"/>
              <a:gd name="connsiteX11" fmla="*/ 356869 w 2739898"/>
              <a:gd name="connsiteY11" fmla="*/ 6350 h 111607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2739898" h="1116076">
                <a:moveTo>
                  <a:pt x="356869" y="6350"/>
                </a:moveTo>
                <a:cubicBezTo>
                  <a:pt x="163321" y="6350"/>
                  <a:pt x="6350" y="88645"/>
                  <a:pt x="6350" y="190754"/>
                </a:cubicBezTo>
                <a:lnTo>
                  <a:pt x="6350" y="926083"/>
                </a:lnTo>
                <a:cubicBezTo>
                  <a:pt x="6350" y="1027429"/>
                  <a:pt x="163321" y="1109726"/>
                  <a:pt x="356869" y="1109726"/>
                </a:cubicBezTo>
                <a:lnTo>
                  <a:pt x="1756663" y="1109726"/>
                </a:lnTo>
                <a:cubicBezTo>
                  <a:pt x="1950212" y="1109726"/>
                  <a:pt x="2107184" y="1027429"/>
                  <a:pt x="2107184" y="926083"/>
                </a:cubicBezTo>
                <a:lnTo>
                  <a:pt x="2107184" y="466598"/>
                </a:lnTo>
                <a:lnTo>
                  <a:pt x="2733548" y="328676"/>
                </a:lnTo>
                <a:lnTo>
                  <a:pt x="2107184" y="190754"/>
                </a:lnTo>
                <a:cubicBezTo>
                  <a:pt x="2107184" y="88645"/>
                  <a:pt x="1950212" y="6350"/>
                  <a:pt x="1756663" y="6350"/>
                </a:cubicBezTo>
                <a:lnTo>
                  <a:pt x="1231646" y="6350"/>
                </a:lnTo>
                <a:lnTo>
                  <a:pt x="356869"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a:solidFill>
                  <a:schemeClr val="tx1"/>
                </a:solidFill>
                <a:latin typeface="MS PGothic" panose="020B0600070205080204" pitchFamily="34" charset="-128"/>
                <a:ea typeface="MS PGothic" panose="020B0600070205080204" pitchFamily="34" charset="-128"/>
              </a:rPr>
              <a:t>ミラーさんには申し訳</a:t>
            </a:r>
          </a:p>
          <a:p>
            <a:r>
              <a:rPr lang="ja-JP" altLang="en-US" sz="1600" dirty="0">
                <a:solidFill>
                  <a:schemeClr val="tx1"/>
                </a:solidFill>
                <a:latin typeface="MS PGothic" panose="020B0600070205080204" pitchFamily="34" charset="-128"/>
                <a:ea typeface="MS PGothic" panose="020B0600070205080204" pitchFamily="34" charset="-128"/>
              </a:rPr>
              <a:t>ないが、雇用契約は</a:t>
            </a:r>
          </a:p>
          <a:p>
            <a:r>
              <a:rPr lang="ja-JP" altLang="en-US" sz="1600" dirty="0">
                <a:solidFill>
                  <a:schemeClr val="tx1"/>
                </a:solidFill>
                <a:latin typeface="MS PGothic" panose="020B0600070205080204" pitchFamily="34" charset="-128"/>
                <a:ea typeface="MS PGothic" panose="020B0600070205080204" pitchFamily="34" charset="-128"/>
              </a:rPr>
              <a:t>更新しません。</a:t>
            </a:r>
          </a:p>
        </p:txBody>
      </p:sp>
      <p:sp>
        <p:nvSpPr>
          <p:cNvPr id="26"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38100" algn="l"/>
                <a:tab pos="152400" algn="l"/>
                <a:tab pos="3937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帰属スタイルがネガティブな出来事におよぼす影響！</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8"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(“Marco Gomes e Marcelo </a:t>
            </a:r>
            <a:r>
              <a:rPr lang="en-GB" altLang="de-DE" sz="800" i="1" dirty="0" err="1"/>
              <a:t>Edurdo</a:t>
            </a:r>
            <a:r>
              <a:rPr lang="en-GB" altLang="de-DE" sz="800" i="1" dirty="0"/>
              <a:t>” by Marco Gomes; “Smiley” by Ruth </a:t>
            </a:r>
            <a:r>
              <a:rPr lang="en-GB" altLang="de-DE" sz="800" i="1" dirty="0" err="1"/>
              <a:t>Veckenstedt</a:t>
            </a:r>
            <a:r>
              <a:rPr lang="en-GB" altLang="de-DE" sz="800" i="1" dirty="0"/>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244487" y="5015103"/>
            <a:ext cx="8677402" cy="25400"/>
          </a:xfrm>
          <a:custGeom>
            <a:avLst/>
            <a:gdLst>
              <a:gd name="connsiteX0" fmla="*/ 6350 w 8677402"/>
              <a:gd name="connsiteY0" fmla="*/ 6350 h 25400"/>
              <a:gd name="connsiteX1" fmla="*/ 8671051 w 8677402"/>
              <a:gd name="connsiteY1" fmla="*/ 6350 h 25400"/>
            </a:gdLst>
            <a:ahLst/>
            <a:cxnLst>
              <a:cxn ang="0">
                <a:pos x="connsiteX0" y="connsiteY0"/>
              </a:cxn>
              <a:cxn ang="1">
                <a:pos x="connsiteX1" y="connsiteY1"/>
              </a:cxn>
            </a:cxnLst>
            <a:rect l="l" t="t" r="r" b="b"/>
            <a:pathLst>
              <a:path w="8677402" h="25400">
                <a:moveTo>
                  <a:pt x="6350" y="6350"/>
                </a:moveTo>
                <a:lnTo>
                  <a:pt x="8671051"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1" name="Freeform 3"/>
          <p:cNvSpPr/>
          <p:nvPr/>
        </p:nvSpPr>
        <p:spPr>
          <a:xfrm>
            <a:off x="244487" y="4357497"/>
            <a:ext cx="25400" cy="670305"/>
          </a:xfrm>
          <a:custGeom>
            <a:avLst/>
            <a:gdLst>
              <a:gd name="connsiteX0" fmla="*/ 6350 w 25400"/>
              <a:gd name="connsiteY0" fmla="*/ 6350 h 670305"/>
              <a:gd name="connsiteX1" fmla="*/ 6350 w 25400"/>
              <a:gd name="connsiteY1" fmla="*/ 663955 h 670305"/>
            </a:gdLst>
            <a:ahLst/>
            <a:cxnLst>
              <a:cxn ang="0">
                <a:pos x="connsiteX0" y="connsiteY0"/>
              </a:cxn>
              <a:cxn ang="1">
                <a:pos x="connsiteX1" y="connsiteY1"/>
              </a:cxn>
            </a:cxnLst>
            <a:rect l="l" t="t" r="r" b="b"/>
            <a:pathLst>
              <a:path w="25400" h="670305">
                <a:moveTo>
                  <a:pt x="6350" y="6350"/>
                </a:moveTo>
                <a:lnTo>
                  <a:pt x="6350" y="663955"/>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latin typeface="ＭＳ Ｐゴシック" panose="020B0600070205080204" pitchFamily="50" charset="-128"/>
              <a:ea typeface="ＭＳ Ｐゴシック" panose="020B0600070205080204" pitchFamily="50" charset="-128"/>
            </a:endParaRPr>
          </a:p>
        </p:txBody>
      </p:sp>
      <p:sp>
        <p:nvSpPr>
          <p:cNvPr id="12" name="Freeform 3"/>
          <p:cNvSpPr/>
          <p:nvPr/>
        </p:nvSpPr>
        <p:spPr>
          <a:xfrm>
            <a:off x="8909189" y="4357497"/>
            <a:ext cx="25400" cy="670305"/>
          </a:xfrm>
          <a:custGeom>
            <a:avLst/>
            <a:gdLst>
              <a:gd name="connsiteX0" fmla="*/ 6350 w 25400"/>
              <a:gd name="connsiteY0" fmla="*/ 6350 h 670305"/>
              <a:gd name="connsiteX1" fmla="*/ 6350 w 25400"/>
              <a:gd name="connsiteY1" fmla="*/ 663955 h 670305"/>
            </a:gdLst>
            <a:ahLst/>
            <a:cxnLst>
              <a:cxn ang="0">
                <a:pos x="connsiteX0" y="connsiteY0"/>
              </a:cxn>
              <a:cxn ang="1">
                <a:pos x="connsiteX1" y="connsiteY1"/>
              </a:cxn>
            </a:cxnLst>
            <a:rect l="l" t="t" r="r" b="b"/>
            <a:pathLst>
              <a:path w="25400" h="670305">
                <a:moveTo>
                  <a:pt x="6350" y="6350"/>
                </a:moveTo>
                <a:lnTo>
                  <a:pt x="6350" y="663955"/>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3" name="Freeform 3"/>
          <p:cNvSpPr/>
          <p:nvPr/>
        </p:nvSpPr>
        <p:spPr>
          <a:xfrm>
            <a:off x="244487" y="4357497"/>
            <a:ext cx="8677402" cy="25400"/>
          </a:xfrm>
          <a:custGeom>
            <a:avLst/>
            <a:gdLst>
              <a:gd name="connsiteX0" fmla="*/ 6350 w 8677402"/>
              <a:gd name="connsiteY0" fmla="*/ 6350 h 25400"/>
              <a:gd name="connsiteX1" fmla="*/ 8671051 w 8677402"/>
              <a:gd name="connsiteY1" fmla="*/ 6350 h 25400"/>
            </a:gdLst>
            <a:ahLst/>
            <a:cxnLst>
              <a:cxn ang="0">
                <a:pos x="connsiteX0" y="connsiteY0"/>
              </a:cxn>
              <a:cxn ang="1">
                <a:pos x="connsiteX1" y="connsiteY1"/>
              </a:cxn>
            </a:cxnLst>
            <a:rect l="l" t="t" r="r" b="b"/>
            <a:pathLst>
              <a:path w="8677402" h="25400">
                <a:moveTo>
                  <a:pt x="6350" y="6350"/>
                </a:moveTo>
                <a:lnTo>
                  <a:pt x="8671051"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4" name="Freeform 3"/>
          <p:cNvSpPr/>
          <p:nvPr/>
        </p:nvSpPr>
        <p:spPr>
          <a:xfrm>
            <a:off x="244487" y="5941695"/>
            <a:ext cx="8677402" cy="25400"/>
          </a:xfrm>
          <a:custGeom>
            <a:avLst/>
            <a:gdLst>
              <a:gd name="connsiteX0" fmla="*/ 6350 w 8677402"/>
              <a:gd name="connsiteY0" fmla="*/ 6350 h 25400"/>
              <a:gd name="connsiteX1" fmla="*/ 8671051 w 8677402"/>
              <a:gd name="connsiteY1" fmla="*/ 6350 h 25400"/>
            </a:gdLst>
            <a:ahLst/>
            <a:cxnLst>
              <a:cxn ang="0">
                <a:pos x="connsiteX0" y="connsiteY0"/>
              </a:cxn>
              <a:cxn ang="1">
                <a:pos x="connsiteX1" y="connsiteY1"/>
              </a:cxn>
            </a:cxnLst>
            <a:rect l="l" t="t" r="r" b="b"/>
            <a:pathLst>
              <a:path w="8677402" h="25400">
                <a:moveTo>
                  <a:pt x="6350" y="6350"/>
                </a:moveTo>
                <a:lnTo>
                  <a:pt x="8671051"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5" name="Freeform 3"/>
          <p:cNvSpPr/>
          <p:nvPr/>
        </p:nvSpPr>
        <p:spPr>
          <a:xfrm>
            <a:off x="244487" y="5015103"/>
            <a:ext cx="25400" cy="939291"/>
          </a:xfrm>
          <a:custGeom>
            <a:avLst/>
            <a:gdLst>
              <a:gd name="connsiteX0" fmla="*/ 6350 w 25400"/>
              <a:gd name="connsiteY0" fmla="*/ 6350 h 939291"/>
              <a:gd name="connsiteX1" fmla="*/ 6350 w 25400"/>
              <a:gd name="connsiteY1" fmla="*/ 932941 h 939291"/>
            </a:gdLst>
            <a:ahLst/>
            <a:cxnLst>
              <a:cxn ang="0">
                <a:pos x="connsiteX0" y="connsiteY0"/>
              </a:cxn>
              <a:cxn ang="1">
                <a:pos x="connsiteX1" y="connsiteY1"/>
              </a:cxn>
            </a:cxnLst>
            <a:rect l="l" t="t" r="r" b="b"/>
            <a:pathLst>
              <a:path w="25400" h="939291">
                <a:moveTo>
                  <a:pt x="6350" y="6350"/>
                </a:moveTo>
                <a:lnTo>
                  <a:pt x="6350" y="932941"/>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6" name="Freeform 3"/>
          <p:cNvSpPr/>
          <p:nvPr/>
        </p:nvSpPr>
        <p:spPr>
          <a:xfrm>
            <a:off x="8909189" y="5015103"/>
            <a:ext cx="25400" cy="939291"/>
          </a:xfrm>
          <a:custGeom>
            <a:avLst/>
            <a:gdLst>
              <a:gd name="connsiteX0" fmla="*/ 6350 w 25400"/>
              <a:gd name="connsiteY0" fmla="*/ 6350 h 939291"/>
              <a:gd name="connsiteX1" fmla="*/ 6350 w 25400"/>
              <a:gd name="connsiteY1" fmla="*/ 932941 h 939291"/>
            </a:gdLst>
            <a:ahLst/>
            <a:cxnLst>
              <a:cxn ang="0">
                <a:pos x="connsiteX0" y="connsiteY0"/>
              </a:cxn>
              <a:cxn ang="1">
                <a:pos x="connsiteX1" y="connsiteY1"/>
              </a:cxn>
            </a:cxnLst>
            <a:rect l="l" t="t" r="r" b="b"/>
            <a:pathLst>
              <a:path w="25400" h="939291">
                <a:moveTo>
                  <a:pt x="6350" y="6350"/>
                </a:moveTo>
                <a:lnTo>
                  <a:pt x="6350" y="932941"/>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7" name="Freeform 3"/>
          <p:cNvSpPr/>
          <p:nvPr/>
        </p:nvSpPr>
        <p:spPr>
          <a:xfrm>
            <a:off x="8317369" y="988948"/>
            <a:ext cx="502919" cy="493776"/>
          </a:xfrm>
          <a:custGeom>
            <a:avLst/>
            <a:gdLst>
              <a:gd name="connsiteX0" fmla="*/ 251459 w 502919"/>
              <a:gd name="connsiteY0" fmla="*/ 0 h 493776"/>
              <a:gd name="connsiteX1" fmla="*/ 0 w 502919"/>
              <a:gd name="connsiteY1" fmla="*/ 246888 h 493776"/>
              <a:gd name="connsiteX2" fmla="*/ 251459 w 502919"/>
              <a:gd name="connsiteY2" fmla="*/ 493775 h 493776"/>
              <a:gd name="connsiteX3" fmla="*/ 502919 w 502919"/>
              <a:gd name="connsiteY3" fmla="*/ 246888 h 493776"/>
              <a:gd name="connsiteX4" fmla="*/ 251459 w 502919"/>
              <a:gd name="connsiteY4" fmla="*/ 0 h 4937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2919" h="493776">
                <a:moveTo>
                  <a:pt x="251459" y="0"/>
                </a:moveTo>
                <a:cubicBezTo>
                  <a:pt x="112014" y="0"/>
                  <a:pt x="0" y="110489"/>
                  <a:pt x="0" y="246888"/>
                </a:cubicBezTo>
                <a:cubicBezTo>
                  <a:pt x="0" y="383286"/>
                  <a:pt x="112014" y="493775"/>
                  <a:pt x="251459" y="493775"/>
                </a:cubicBezTo>
                <a:cubicBezTo>
                  <a:pt x="390143" y="493775"/>
                  <a:pt x="502919" y="383286"/>
                  <a:pt x="502919" y="246888"/>
                </a:cubicBezTo>
                <a:cubicBezTo>
                  <a:pt x="502919" y="110489"/>
                  <a:pt x="390143" y="0"/>
                  <a:pt x="251459"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3"/>
          <p:cNvSpPr/>
          <p:nvPr/>
        </p:nvSpPr>
        <p:spPr>
          <a:xfrm>
            <a:off x="8311019" y="982598"/>
            <a:ext cx="515619" cy="506476"/>
          </a:xfrm>
          <a:custGeom>
            <a:avLst/>
            <a:gdLst>
              <a:gd name="connsiteX0" fmla="*/ 257809 w 515619"/>
              <a:gd name="connsiteY0" fmla="*/ 6350 h 506476"/>
              <a:gd name="connsiteX1" fmla="*/ 6350 w 515619"/>
              <a:gd name="connsiteY1" fmla="*/ 253238 h 506476"/>
              <a:gd name="connsiteX2" fmla="*/ 257809 w 515619"/>
              <a:gd name="connsiteY2" fmla="*/ 500125 h 506476"/>
              <a:gd name="connsiteX3" fmla="*/ 509269 w 515619"/>
              <a:gd name="connsiteY3" fmla="*/ 253238 h 506476"/>
              <a:gd name="connsiteX4" fmla="*/ 257809 w 515619"/>
              <a:gd name="connsiteY4" fmla="*/ 6350 h 5064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15619" h="506476">
                <a:moveTo>
                  <a:pt x="257809" y="6350"/>
                </a:moveTo>
                <a:cubicBezTo>
                  <a:pt x="118364" y="6350"/>
                  <a:pt x="6350" y="116839"/>
                  <a:pt x="6350" y="253238"/>
                </a:cubicBezTo>
                <a:cubicBezTo>
                  <a:pt x="6350" y="389636"/>
                  <a:pt x="118364" y="500125"/>
                  <a:pt x="257809" y="500125"/>
                </a:cubicBezTo>
                <a:cubicBezTo>
                  <a:pt x="396493" y="500125"/>
                  <a:pt x="509269" y="389636"/>
                  <a:pt x="509269" y="253238"/>
                </a:cubicBezTo>
                <a:cubicBezTo>
                  <a:pt x="509269" y="116839"/>
                  <a:pt x="396493" y="6350"/>
                  <a:pt x="257809"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3"/>
          <p:cNvSpPr/>
          <p:nvPr/>
        </p:nvSpPr>
        <p:spPr>
          <a:xfrm>
            <a:off x="8429383" y="1135252"/>
            <a:ext cx="55625" cy="53339"/>
          </a:xfrm>
          <a:custGeom>
            <a:avLst/>
            <a:gdLst>
              <a:gd name="connsiteX0" fmla="*/ 28193 w 55625"/>
              <a:gd name="connsiteY0" fmla="*/ 0 h 53339"/>
              <a:gd name="connsiteX1" fmla="*/ 0 w 55625"/>
              <a:gd name="connsiteY1" fmla="*/ 26669 h 53339"/>
              <a:gd name="connsiteX2" fmla="*/ 28193 w 55625"/>
              <a:gd name="connsiteY2" fmla="*/ 53339 h 53339"/>
              <a:gd name="connsiteX3" fmla="*/ 55626 w 55625"/>
              <a:gd name="connsiteY3" fmla="*/ 26669 h 53339"/>
              <a:gd name="connsiteX4" fmla="*/ 28193 w 55625"/>
              <a:gd name="connsiteY4" fmla="*/ 0 h 533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5" h="53339">
                <a:moveTo>
                  <a:pt x="28193" y="0"/>
                </a:moveTo>
                <a:cubicBezTo>
                  <a:pt x="12953" y="0"/>
                  <a:pt x="0" y="11430"/>
                  <a:pt x="0" y="26669"/>
                </a:cubicBezTo>
                <a:cubicBezTo>
                  <a:pt x="0" y="41910"/>
                  <a:pt x="12953" y="53339"/>
                  <a:pt x="28193" y="53339"/>
                </a:cubicBezTo>
                <a:cubicBezTo>
                  <a:pt x="43433" y="53339"/>
                  <a:pt x="55626" y="41910"/>
                  <a:pt x="55626" y="26669"/>
                </a:cubicBezTo>
                <a:cubicBezTo>
                  <a:pt x="55626" y="11430"/>
                  <a:pt x="43433" y="0"/>
                  <a:pt x="28193"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3"/>
          <p:cNvSpPr/>
          <p:nvPr/>
        </p:nvSpPr>
        <p:spPr>
          <a:xfrm>
            <a:off x="8423033" y="1128902"/>
            <a:ext cx="68325" cy="66039"/>
          </a:xfrm>
          <a:custGeom>
            <a:avLst/>
            <a:gdLst>
              <a:gd name="connsiteX0" fmla="*/ 34543 w 68325"/>
              <a:gd name="connsiteY0" fmla="*/ 6350 h 66039"/>
              <a:gd name="connsiteX1" fmla="*/ 6350 w 68325"/>
              <a:gd name="connsiteY1" fmla="*/ 33019 h 66039"/>
              <a:gd name="connsiteX2" fmla="*/ 34543 w 68325"/>
              <a:gd name="connsiteY2" fmla="*/ 59689 h 66039"/>
              <a:gd name="connsiteX3" fmla="*/ 61976 w 68325"/>
              <a:gd name="connsiteY3" fmla="*/ 33019 h 66039"/>
              <a:gd name="connsiteX4" fmla="*/ 34543 w 68325"/>
              <a:gd name="connsiteY4" fmla="*/ 6350 h 660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5" h="66039">
                <a:moveTo>
                  <a:pt x="34543" y="6350"/>
                </a:moveTo>
                <a:cubicBezTo>
                  <a:pt x="19303" y="6350"/>
                  <a:pt x="6350" y="17780"/>
                  <a:pt x="6350" y="33019"/>
                </a:cubicBezTo>
                <a:cubicBezTo>
                  <a:pt x="6350" y="48260"/>
                  <a:pt x="19303" y="59689"/>
                  <a:pt x="34543" y="59689"/>
                </a:cubicBezTo>
                <a:cubicBezTo>
                  <a:pt x="49783" y="59689"/>
                  <a:pt x="61976" y="48260"/>
                  <a:pt x="61976" y="33019"/>
                </a:cubicBezTo>
                <a:cubicBezTo>
                  <a:pt x="61976" y="17780"/>
                  <a:pt x="49783" y="6350"/>
                  <a:pt x="34543"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
          <p:cNvSpPr/>
          <p:nvPr/>
        </p:nvSpPr>
        <p:spPr>
          <a:xfrm>
            <a:off x="8648839" y="1128395"/>
            <a:ext cx="55626" cy="54102"/>
          </a:xfrm>
          <a:custGeom>
            <a:avLst/>
            <a:gdLst>
              <a:gd name="connsiteX0" fmla="*/ 27432 w 55626"/>
              <a:gd name="connsiteY0" fmla="*/ 0 h 54102"/>
              <a:gd name="connsiteX1" fmla="*/ 0 w 55626"/>
              <a:gd name="connsiteY1" fmla="*/ 27432 h 54102"/>
              <a:gd name="connsiteX2" fmla="*/ 27432 w 55626"/>
              <a:gd name="connsiteY2" fmla="*/ 54102 h 54102"/>
              <a:gd name="connsiteX3" fmla="*/ 55626 w 55626"/>
              <a:gd name="connsiteY3" fmla="*/ 27432 h 54102"/>
              <a:gd name="connsiteX4" fmla="*/ 27432 w 55626"/>
              <a:gd name="connsiteY4" fmla="*/ 0 h 5410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4102">
                <a:moveTo>
                  <a:pt x="27432" y="0"/>
                </a:moveTo>
                <a:cubicBezTo>
                  <a:pt x="12192" y="0"/>
                  <a:pt x="0" y="12191"/>
                  <a:pt x="0" y="27432"/>
                </a:cubicBezTo>
                <a:cubicBezTo>
                  <a:pt x="0" y="41910"/>
                  <a:pt x="12192" y="54102"/>
                  <a:pt x="27432" y="54102"/>
                </a:cubicBezTo>
                <a:cubicBezTo>
                  <a:pt x="43434" y="54102"/>
                  <a:pt x="55626" y="41910"/>
                  <a:pt x="55626" y="27432"/>
                </a:cubicBezTo>
                <a:cubicBezTo>
                  <a:pt x="55626" y="12191"/>
                  <a:pt x="43434" y="0"/>
                  <a:pt x="27432"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3"/>
          <p:cNvSpPr/>
          <p:nvPr/>
        </p:nvSpPr>
        <p:spPr>
          <a:xfrm>
            <a:off x="8642489" y="1122045"/>
            <a:ext cx="68326" cy="66802"/>
          </a:xfrm>
          <a:custGeom>
            <a:avLst/>
            <a:gdLst>
              <a:gd name="connsiteX0" fmla="*/ 33782 w 68326"/>
              <a:gd name="connsiteY0" fmla="*/ 6350 h 66802"/>
              <a:gd name="connsiteX1" fmla="*/ 6350 w 68326"/>
              <a:gd name="connsiteY1" fmla="*/ 33782 h 66802"/>
              <a:gd name="connsiteX2" fmla="*/ 33782 w 68326"/>
              <a:gd name="connsiteY2" fmla="*/ 60452 h 66802"/>
              <a:gd name="connsiteX3" fmla="*/ 61976 w 68326"/>
              <a:gd name="connsiteY3" fmla="*/ 33782 h 66802"/>
              <a:gd name="connsiteX4" fmla="*/ 33782 w 68326"/>
              <a:gd name="connsiteY4" fmla="*/ 6350 h 6680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6802">
                <a:moveTo>
                  <a:pt x="33782" y="6350"/>
                </a:moveTo>
                <a:cubicBezTo>
                  <a:pt x="18542" y="6350"/>
                  <a:pt x="6350" y="18541"/>
                  <a:pt x="6350" y="33782"/>
                </a:cubicBezTo>
                <a:cubicBezTo>
                  <a:pt x="6350" y="48260"/>
                  <a:pt x="18542" y="60452"/>
                  <a:pt x="33782" y="60452"/>
                </a:cubicBezTo>
                <a:cubicBezTo>
                  <a:pt x="49784" y="60452"/>
                  <a:pt x="61976" y="48260"/>
                  <a:pt x="61976" y="33782"/>
                </a:cubicBezTo>
                <a:cubicBezTo>
                  <a:pt x="61976" y="18541"/>
                  <a:pt x="49784" y="6350"/>
                  <a:pt x="33782"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3"/>
          <p:cNvSpPr/>
          <p:nvPr/>
        </p:nvSpPr>
        <p:spPr>
          <a:xfrm>
            <a:off x="8416175" y="1278255"/>
            <a:ext cx="317500" cy="77469"/>
          </a:xfrm>
          <a:custGeom>
            <a:avLst/>
            <a:gdLst>
              <a:gd name="connsiteX0" fmla="*/ 6350 w 317500"/>
              <a:gd name="connsiteY0" fmla="*/ 71119 h 77469"/>
              <a:gd name="connsiteX1" fmla="*/ 150368 w 317500"/>
              <a:gd name="connsiteY1" fmla="*/ 6350 h 77469"/>
              <a:gd name="connsiteX2" fmla="*/ 311150 w 317500"/>
              <a:gd name="connsiteY2" fmla="*/ 63500 h 77469"/>
            </a:gdLst>
            <a:ahLst/>
            <a:cxnLst>
              <a:cxn ang="0">
                <a:pos x="connsiteX0" y="connsiteY0"/>
              </a:cxn>
              <a:cxn ang="1">
                <a:pos x="connsiteX1" y="connsiteY1"/>
              </a:cxn>
              <a:cxn ang="2">
                <a:pos x="connsiteX2" y="connsiteY2"/>
              </a:cxn>
            </a:cxnLst>
            <a:rect l="l" t="t" r="r" b="b"/>
            <a:pathLst>
              <a:path w="317500" h="77469">
                <a:moveTo>
                  <a:pt x="6350" y="71119"/>
                </a:moveTo>
                <a:cubicBezTo>
                  <a:pt x="44450" y="32258"/>
                  <a:pt x="95504" y="9397"/>
                  <a:pt x="150368" y="6350"/>
                </a:cubicBezTo>
                <a:cubicBezTo>
                  <a:pt x="209804" y="3302"/>
                  <a:pt x="268478" y="23875"/>
                  <a:pt x="311150" y="63500"/>
                </a:cubicBez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26" name="Picture 3"/>
          <p:cNvPicPr>
            <a:picLocks noChangeAspect="1" noChangeArrowheads="1"/>
          </p:cNvPicPr>
          <p:nvPr/>
        </p:nvPicPr>
        <p:blipFill>
          <a:blip r:embed="rId2"/>
          <a:srcRect/>
          <a:stretch>
            <a:fillRect/>
          </a:stretch>
        </p:blipFill>
        <p:spPr bwMode="auto">
          <a:xfrm>
            <a:off x="3073400" y="1473200"/>
            <a:ext cx="2971800" cy="2235200"/>
          </a:xfrm>
          <a:prstGeom prst="rect">
            <a:avLst/>
          </a:prstGeom>
          <a:noFill/>
        </p:spPr>
      </p:pic>
      <p:sp>
        <p:nvSpPr>
          <p:cNvPr id="27" name="TextBox 1"/>
          <p:cNvSpPr txBox="1"/>
          <p:nvPr/>
        </p:nvSpPr>
        <p:spPr>
          <a:xfrm>
            <a:off x="380861" y="5105400"/>
            <a:ext cx="8305939" cy="584968"/>
          </a:xfrm>
          <a:prstGeom prst="rect">
            <a:avLst/>
          </a:prstGeom>
          <a:noFill/>
        </p:spPr>
        <p:txBody>
          <a:bodyPr wrap="square" lIns="0" tIns="0" rIns="0" rtlCol="0">
            <a:spAutoFit/>
          </a:bodyPr>
          <a:lstStyle/>
          <a:p>
            <a:pPr lvl="0" fontAlgn="base">
              <a:lnSpc>
                <a:spcPct val="117000"/>
              </a:lnSpc>
              <a:spcBef>
                <a:spcPct val="14000"/>
              </a:spcBef>
              <a:spcAft>
                <a:spcPct val="0"/>
              </a:spcAft>
            </a:pPr>
            <a:r>
              <a:rPr kumimoji="1" lang="ja-JP" altLang="en-US" sz="1600" dirty="0">
                <a:latin typeface="ＭＳ Ｐゴシック" panose="020B0600070205080204" pitchFamily="50" charset="-128"/>
                <a:ea typeface="ＭＳ Ｐゴシック" panose="020B0600070205080204" pitchFamily="50" charset="-128"/>
              </a:rPr>
              <a:t>“</a:t>
            </a:r>
            <a:r>
              <a:rPr kumimoji="1" lang="ja-JP" altLang="ja-JP" sz="1600" dirty="0">
                <a:latin typeface="ＭＳ Ｐゴシック" panose="020B0600070205080204" pitchFamily="50" charset="-128"/>
                <a:ea typeface="ＭＳ Ｐゴシック" panose="020B0600070205080204" pitchFamily="50" charset="-128"/>
              </a:rPr>
              <a:t>この会社は仕事を減らしているところだ。私</a:t>
            </a:r>
            <a:r>
              <a:rPr kumimoji="1" lang="ja-JP" altLang="en-US" sz="1600" dirty="0">
                <a:latin typeface="ＭＳ Ｐゴシック" panose="020B0600070205080204" pitchFamily="50" charset="-128"/>
                <a:ea typeface="ＭＳ Ｐゴシック" panose="020B0600070205080204" pitchFamily="50" charset="-128"/>
              </a:rPr>
              <a:t>は</a:t>
            </a:r>
            <a:r>
              <a:rPr kumimoji="1" lang="ja-JP" altLang="ja-JP" sz="1600" dirty="0">
                <a:latin typeface="ＭＳ Ｐゴシック" panose="020B0600070205080204" pitchFamily="50" charset="-128"/>
                <a:ea typeface="ＭＳ Ｐゴシック" panose="020B0600070205080204" pitchFamily="50" charset="-128"/>
              </a:rPr>
              <a:t>自分で</a:t>
            </a:r>
            <a:r>
              <a:rPr kumimoji="1" lang="ja-JP" altLang="en-US" sz="1600" dirty="0">
                <a:latin typeface="ＭＳ Ｐゴシック" panose="020B0600070205080204" pitchFamily="50" charset="-128"/>
                <a:ea typeface="ＭＳ Ｐゴシック" panose="020B0600070205080204" pitchFamily="50" charset="-128"/>
              </a:rPr>
              <a:t>も</a:t>
            </a:r>
            <a:r>
              <a:rPr kumimoji="1" lang="ja-JP" altLang="ja-JP" sz="1600" dirty="0">
                <a:latin typeface="ＭＳ Ｐゴシック" panose="020B0600070205080204" pitchFamily="50" charset="-128"/>
                <a:ea typeface="ＭＳ Ｐゴシック" panose="020B0600070205080204" pitchFamily="50" charset="-128"/>
              </a:rPr>
              <a:t>気づいていたように、現在の立場は私の能力や興味に合わないし</a:t>
            </a:r>
            <a:r>
              <a:rPr kumimoji="1" lang="ja-JP" altLang="en-US" sz="1600" dirty="0">
                <a:latin typeface="ＭＳ Ｐゴシック" panose="020B0600070205080204" pitchFamily="50" charset="-128"/>
                <a:ea typeface="ＭＳ Ｐゴシック" panose="020B0600070205080204" pitchFamily="50" charset="-128"/>
              </a:rPr>
              <a:t>、</a:t>
            </a:r>
            <a:r>
              <a:rPr kumimoji="1" lang="ja-JP" altLang="ja-JP" sz="1600" dirty="0">
                <a:latin typeface="ＭＳ Ｐゴシック" panose="020B0600070205080204" pitchFamily="50" charset="-128"/>
                <a:ea typeface="ＭＳ Ｐゴシック" panose="020B0600070205080204" pitchFamily="50" charset="-128"/>
              </a:rPr>
              <a:t>同僚と</a:t>
            </a:r>
            <a:r>
              <a:rPr kumimoji="1" lang="ja-JP" altLang="en-US" sz="1600" dirty="0">
                <a:latin typeface="ＭＳ Ｐゴシック" panose="020B0600070205080204" pitchFamily="50" charset="-128"/>
                <a:ea typeface="ＭＳ Ｐゴシック" panose="020B0600070205080204" pitchFamily="50" charset="-128"/>
              </a:rPr>
              <a:t>も</a:t>
            </a:r>
            <a:r>
              <a:rPr kumimoji="1" lang="ja-JP" altLang="ja-JP" sz="1600" dirty="0">
                <a:latin typeface="ＭＳ Ｐゴシック" panose="020B0600070205080204" pitchFamily="50" charset="-128"/>
                <a:ea typeface="ＭＳ Ｐゴシック" panose="020B0600070205080204" pitchFamily="50" charset="-128"/>
              </a:rPr>
              <a:t>必ずしもうまくい</a:t>
            </a:r>
            <a:r>
              <a:rPr kumimoji="1" lang="ja-JP" altLang="en-US" sz="1600" dirty="0">
                <a:latin typeface="ＭＳ Ｐゴシック" panose="020B0600070205080204" pitchFamily="50" charset="-128"/>
                <a:ea typeface="ＭＳ Ｐゴシック" panose="020B0600070205080204" pitchFamily="50" charset="-128"/>
              </a:rPr>
              <a:t>っていな</a:t>
            </a:r>
            <a:r>
              <a:rPr kumimoji="1" lang="ja-JP" altLang="ja-JP" sz="1600" dirty="0">
                <a:latin typeface="ＭＳ Ｐゴシック" panose="020B0600070205080204" pitchFamily="50" charset="-128"/>
                <a:ea typeface="ＭＳ Ｐゴシック" panose="020B0600070205080204" pitchFamily="50" charset="-128"/>
              </a:rPr>
              <a:t>かった。”</a:t>
            </a:r>
            <a:endParaRPr kumimoji="1" lang="ja-JP" altLang="en-US" sz="1600" dirty="0">
              <a:latin typeface="ＭＳ Ｐゴシック" panose="020B0600070205080204" pitchFamily="50" charset="-128"/>
              <a:ea typeface="ＭＳ Ｐゴシック" panose="020B0600070205080204" pitchFamily="50" charset="-128"/>
            </a:endParaRPr>
          </a:p>
        </p:txBody>
      </p:sp>
      <p:sp>
        <p:nvSpPr>
          <p:cNvPr id="28"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30</a:t>
            </a:r>
          </a:p>
        </p:txBody>
      </p:sp>
      <p:sp>
        <p:nvSpPr>
          <p:cNvPr id="29" name="TextBox 1"/>
          <p:cNvSpPr txBox="1"/>
          <p:nvPr/>
        </p:nvSpPr>
        <p:spPr>
          <a:xfrm>
            <a:off x="1941472" y="330200"/>
            <a:ext cx="5261056" cy="2098010"/>
          </a:xfrm>
          <a:prstGeom prst="rect">
            <a:avLst/>
          </a:prstGeom>
          <a:noFill/>
        </p:spPr>
        <p:txBody>
          <a:bodyPr wrap="none" lIns="0" tIns="0" rIns="0" rtlCol="0">
            <a:spAutoFit/>
          </a:bodyPr>
          <a:lstStyle/>
          <a:p>
            <a:pPr>
              <a:lnSpc>
                <a:spcPts val="2400"/>
              </a:lnSpc>
              <a:tabLst>
                <a:tab pos="139700" algn="l"/>
                <a:tab pos="152400" algn="l"/>
                <a:tab pos="393700" algn="l"/>
                <a:tab pos="457200" algn="l"/>
              </a:tabLst>
            </a:pPr>
            <a:r>
              <a:rPr lang="en-US" altLang="zh-CN" dirty="0">
                <a:latin typeface="MS PGothic" panose="020B0600070205080204" pitchFamily="34" charset="-128"/>
                <a:ea typeface="MS PGothic" panose="020B0600070205080204" pitchFamily="34" charset="-128"/>
              </a:rPr>
              <a:t>			</a:t>
            </a:r>
            <a:endParaRPr lang="en-US" altLang="zh-CN"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gn="ctr">
              <a:lnSpc>
                <a:spcPts val="2900"/>
              </a:lnSpc>
              <a:tabLst>
                <a:tab pos="139700" algn="l"/>
                <a:tab pos="152400" algn="l"/>
                <a:tab pos="393700" algn="l"/>
                <a:tab pos="457200" algn="l"/>
              </a:tabLst>
            </a:pPr>
            <a:r>
              <a:rPr lang="en-US" altLang="zh-CN" dirty="0">
                <a:latin typeface="MS PGothic" panose="020B0600070205080204" pitchFamily="34" charset="-128"/>
                <a:ea typeface="MS PGothic" panose="020B0600070205080204" pitchFamily="34" charset="-128"/>
              </a:rPr>
              <a:t>	</a:t>
            </a:r>
            <a:r>
              <a:rPr lang="en-US" altLang="zh-CN" dirty="0">
                <a:solidFill>
                  <a:srgbClr val="000000"/>
                </a:solidFill>
                <a:latin typeface="MS PGothic" panose="020B0600070205080204" pitchFamily="34" charset="-128"/>
                <a:ea typeface="MS PGothic" panose="020B0600070205080204" pitchFamily="34" charset="-128"/>
                <a:cs typeface="Times New Roman" pitchFamily="18" charset="0"/>
              </a:rPr>
              <a:t>“</a:t>
            </a:r>
            <a:r>
              <a:rPr lang="ja-JP" altLang="en-US" i="1" dirty="0">
                <a:solidFill>
                  <a:srgbClr val="000000"/>
                </a:solidFill>
                <a:latin typeface="MS PGothic" panose="020B0600070205080204" pitchFamily="34" charset="-128"/>
                <a:ea typeface="MS PGothic" panose="020B0600070205080204" pitchFamily="34" charset="-128"/>
                <a:cs typeface="Times New Roman" pitchFamily="18" charset="0"/>
              </a:rPr>
              <a:t>勝利には千人の父親がいるが、敗北は孤児である</a:t>
            </a:r>
            <a:r>
              <a:rPr lang="en-US" altLang="zh-CN" i="1" dirty="0">
                <a:solidFill>
                  <a:srgbClr val="000000"/>
                </a:solidFill>
                <a:latin typeface="MS PGothic" panose="020B0600070205080204" pitchFamily="34" charset="-128"/>
                <a:ea typeface="MS PGothic" panose="020B0600070205080204" pitchFamily="34" charset="-128"/>
                <a:cs typeface="Times New Roman" pitchFamily="18" charset="0"/>
              </a:rPr>
              <a:t>”</a:t>
            </a: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700"/>
              </a:lnSpc>
              <a:tabLst>
                <a:tab pos="139700" algn="l"/>
                <a:tab pos="152400" algn="l"/>
                <a:tab pos="393700" algn="l"/>
                <a:tab pos="457200" algn="l"/>
              </a:tabLst>
            </a:pPr>
            <a:r>
              <a:rPr lang="en-US" altLang="zh-CN" dirty="0">
                <a:latin typeface="MS PGothic" panose="020B0600070205080204" pitchFamily="34" charset="-128"/>
                <a:ea typeface="MS PGothic" panose="020B0600070205080204" pitchFamily="34" charset="-128"/>
              </a:rPr>
              <a:t>		</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32" name="正方形/長方形 31"/>
          <p:cNvSpPr/>
          <p:nvPr/>
        </p:nvSpPr>
        <p:spPr>
          <a:xfrm>
            <a:off x="283981" y="4370197"/>
            <a:ext cx="8477388" cy="626775"/>
          </a:xfrm>
          <a:prstGeom prst="rect">
            <a:avLst/>
          </a:prstGeom>
        </p:spPr>
        <p:txBody>
          <a:bodyPr wrap="square">
            <a:spAutoFit/>
          </a:bodyPr>
          <a:lstStyle/>
          <a:p>
            <a:pPr lvl="0" fontAlgn="base">
              <a:lnSpc>
                <a:spcPct val="116000"/>
              </a:lnSpc>
              <a:spcBef>
                <a:spcPct val="12000"/>
              </a:spcBef>
              <a:spcAft>
                <a:spcPct val="0"/>
              </a:spcAft>
            </a:pPr>
            <a:r>
              <a:rPr kumimoji="1" lang="ja-JP" altLang="en-US" sz="1600" b="1" dirty="0">
                <a:latin typeface="ＭＳ Ｐゴシック" panose="020B0600070205080204" pitchFamily="50" charset="-128"/>
                <a:ea typeface="ＭＳ Ｐゴシック" panose="020B0600070205080204" pitchFamily="50" charset="-128"/>
              </a:rPr>
              <a:t>もっとバランスのとれた反応のほうが適切です（つまり、自分、他の人、状況による影響を組合せて、いろいろな説明ができるようにすることです）</a:t>
            </a:r>
          </a:p>
        </p:txBody>
      </p:sp>
      <p:sp>
        <p:nvSpPr>
          <p:cNvPr id="3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35" name="Freeform 3"/>
          <p:cNvSpPr/>
          <p:nvPr/>
        </p:nvSpPr>
        <p:spPr>
          <a:xfrm>
            <a:off x="558685" y="1985645"/>
            <a:ext cx="2727198" cy="1103376"/>
          </a:xfrm>
          <a:custGeom>
            <a:avLst/>
            <a:gdLst>
              <a:gd name="connsiteX0" fmla="*/ 350519 w 2727198"/>
              <a:gd name="connsiteY0" fmla="*/ 0 h 1103376"/>
              <a:gd name="connsiteX1" fmla="*/ 0 w 2727198"/>
              <a:gd name="connsiteY1" fmla="*/ 184404 h 1103376"/>
              <a:gd name="connsiteX2" fmla="*/ 0 w 2727198"/>
              <a:gd name="connsiteY2" fmla="*/ 919733 h 1103376"/>
              <a:gd name="connsiteX3" fmla="*/ 350519 w 2727198"/>
              <a:gd name="connsiteY3" fmla="*/ 1103376 h 1103376"/>
              <a:gd name="connsiteX4" fmla="*/ 1750313 w 2727198"/>
              <a:gd name="connsiteY4" fmla="*/ 1103376 h 1103376"/>
              <a:gd name="connsiteX5" fmla="*/ 2100834 w 2727198"/>
              <a:gd name="connsiteY5" fmla="*/ 919733 h 1103376"/>
              <a:gd name="connsiteX6" fmla="*/ 2100834 w 2727198"/>
              <a:gd name="connsiteY6" fmla="*/ 460248 h 1103376"/>
              <a:gd name="connsiteX7" fmla="*/ 2727198 w 2727198"/>
              <a:gd name="connsiteY7" fmla="*/ 322326 h 1103376"/>
              <a:gd name="connsiteX8" fmla="*/ 2100834 w 2727198"/>
              <a:gd name="connsiteY8" fmla="*/ 184404 h 1103376"/>
              <a:gd name="connsiteX9" fmla="*/ 1750313 w 2727198"/>
              <a:gd name="connsiteY9" fmla="*/ 0 h 1103376"/>
              <a:gd name="connsiteX10" fmla="*/ 1225296 w 2727198"/>
              <a:gd name="connsiteY10" fmla="*/ 0 h 1103376"/>
              <a:gd name="connsiteX11" fmla="*/ 350519 w 2727198"/>
              <a:gd name="connsiteY11" fmla="*/ 0 h 110337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2727198" h="1103376">
                <a:moveTo>
                  <a:pt x="350519" y="0"/>
                </a:moveTo>
                <a:cubicBezTo>
                  <a:pt x="156971" y="0"/>
                  <a:pt x="0" y="82295"/>
                  <a:pt x="0" y="184404"/>
                </a:cubicBezTo>
                <a:lnTo>
                  <a:pt x="0" y="919733"/>
                </a:lnTo>
                <a:cubicBezTo>
                  <a:pt x="0" y="1021079"/>
                  <a:pt x="156971" y="1103376"/>
                  <a:pt x="350519" y="1103376"/>
                </a:cubicBezTo>
                <a:lnTo>
                  <a:pt x="1750313" y="1103376"/>
                </a:lnTo>
                <a:cubicBezTo>
                  <a:pt x="1943862" y="1103376"/>
                  <a:pt x="2100834" y="1021079"/>
                  <a:pt x="2100834" y="919733"/>
                </a:cubicBezTo>
                <a:lnTo>
                  <a:pt x="2100834" y="460248"/>
                </a:lnTo>
                <a:lnTo>
                  <a:pt x="2727198" y="322326"/>
                </a:lnTo>
                <a:lnTo>
                  <a:pt x="2100834" y="184404"/>
                </a:lnTo>
                <a:cubicBezTo>
                  <a:pt x="2100834" y="82295"/>
                  <a:pt x="1943862" y="0"/>
                  <a:pt x="1750313" y="0"/>
                </a:cubicBezTo>
                <a:lnTo>
                  <a:pt x="1225296" y="0"/>
                </a:lnTo>
                <a:lnTo>
                  <a:pt x="350519"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38100" algn="l"/>
                <a:tab pos="152400" algn="l"/>
                <a:tab pos="3937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帰属スタイルがネガティブな出来事におよぼす影響！</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38" name="Freeform 3"/>
          <p:cNvSpPr/>
          <p:nvPr/>
        </p:nvSpPr>
        <p:spPr>
          <a:xfrm>
            <a:off x="552335" y="1979295"/>
            <a:ext cx="2739898" cy="1116076"/>
          </a:xfrm>
          <a:custGeom>
            <a:avLst/>
            <a:gdLst>
              <a:gd name="connsiteX0" fmla="*/ 356869 w 2739898"/>
              <a:gd name="connsiteY0" fmla="*/ 6350 h 1116076"/>
              <a:gd name="connsiteX1" fmla="*/ 6350 w 2739898"/>
              <a:gd name="connsiteY1" fmla="*/ 190754 h 1116076"/>
              <a:gd name="connsiteX2" fmla="*/ 6350 w 2739898"/>
              <a:gd name="connsiteY2" fmla="*/ 926083 h 1116076"/>
              <a:gd name="connsiteX3" fmla="*/ 356869 w 2739898"/>
              <a:gd name="connsiteY3" fmla="*/ 1109726 h 1116076"/>
              <a:gd name="connsiteX4" fmla="*/ 1756663 w 2739898"/>
              <a:gd name="connsiteY4" fmla="*/ 1109726 h 1116076"/>
              <a:gd name="connsiteX5" fmla="*/ 2107184 w 2739898"/>
              <a:gd name="connsiteY5" fmla="*/ 926083 h 1116076"/>
              <a:gd name="connsiteX6" fmla="*/ 2107184 w 2739898"/>
              <a:gd name="connsiteY6" fmla="*/ 466598 h 1116076"/>
              <a:gd name="connsiteX7" fmla="*/ 2733548 w 2739898"/>
              <a:gd name="connsiteY7" fmla="*/ 328676 h 1116076"/>
              <a:gd name="connsiteX8" fmla="*/ 2107184 w 2739898"/>
              <a:gd name="connsiteY8" fmla="*/ 190754 h 1116076"/>
              <a:gd name="connsiteX9" fmla="*/ 1756663 w 2739898"/>
              <a:gd name="connsiteY9" fmla="*/ 6350 h 1116076"/>
              <a:gd name="connsiteX10" fmla="*/ 1231646 w 2739898"/>
              <a:gd name="connsiteY10" fmla="*/ 6350 h 1116076"/>
              <a:gd name="connsiteX11" fmla="*/ 356869 w 2739898"/>
              <a:gd name="connsiteY11" fmla="*/ 6350 h 111607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2739898" h="1116076">
                <a:moveTo>
                  <a:pt x="356869" y="6350"/>
                </a:moveTo>
                <a:cubicBezTo>
                  <a:pt x="163321" y="6350"/>
                  <a:pt x="6350" y="88645"/>
                  <a:pt x="6350" y="190754"/>
                </a:cubicBezTo>
                <a:lnTo>
                  <a:pt x="6350" y="926083"/>
                </a:lnTo>
                <a:cubicBezTo>
                  <a:pt x="6350" y="1027429"/>
                  <a:pt x="163321" y="1109726"/>
                  <a:pt x="356869" y="1109726"/>
                </a:cubicBezTo>
                <a:lnTo>
                  <a:pt x="1756663" y="1109726"/>
                </a:lnTo>
                <a:cubicBezTo>
                  <a:pt x="1950212" y="1109726"/>
                  <a:pt x="2107184" y="1027429"/>
                  <a:pt x="2107184" y="926083"/>
                </a:cubicBezTo>
                <a:lnTo>
                  <a:pt x="2107184" y="466598"/>
                </a:lnTo>
                <a:lnTo>
                  <a:pt x="2733548" y="328676"/>
                </a:lnTo>
                <a:lnTo>
                  <a:pt x="2107184" y="190754"/>
                </a:lnTo>
                <a:cubicBezTo>
                  <a:pt x="2107184" y="88645"/>
                  <a:pt x="1950212" y="6350"/>
                  <a:pt x="1756663" y="6350"/>
                </a:cubicBezTo>
                <a:lnTo>
                  <a:pt x="1231646" y="6350"/>
                </a:lnTo>
                <a:lnTo>
                  <a:pt x="356869"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a:solidFill>
                  <a:schemeClr val="tx1"/>
                </a:solidFill>
                <a:latin typeface="MS PGothic" panose="020B0600070205080204" pitchFamily="34" charset="-128"/>
                <a:ea typeface="MS PGothic" panose="020B0600070205080204" pitchFamily="34" charset="-128"/>
              </a:rPr>
              <a:t>ミラーさんには申し訳</a:t>
            </a:r>
          </a:p>
          <a:p>
            <a:r>
              <a:rPr lang="ja-JP" altLang="en-US" sz="1600" dirty="0">
                <a:solidFill>
                  <a:schemeClr val="tx1"/>
                </a:solidFill>
                <a:latin typeface="MS PGothic" panose="020B0600070205080204" pitchFamily="34" charset="-128"/>
                <a:ea typeface="MS PGothic" panose="020B0600070205080204" pitchFamily="34" charset="-128"/>
              </a:rPr>
              <a:t>ないが、雇用契約は</a:t>
            </a:r>
          </a:p>
          <a:p>
            <a:r>
              <a:rPr lang="ja-JP" altLang="en-US" sz="1600" dirty="0">
                <a:solidFill>
                  <a:schemeClr val="tx1"/>
                </a:solidFill>
                <a:latin typeface="MS PGothic" panose="020B0600070205080204" pitchFamily="34" charset="-128"/>
                <a:ea typeface="MS PGothic" panose="020B0600070205080204" pitchFamily="34" charset="-128"/>
              </a:rPr>
              <a:t>更新しません。</a:t>
            </a:r>
          </a:p>
        </p:txBody>
      </p:sp>
      <p:sp>
        <p:nvSpPr>
          <p:cNvPr id="36"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(“Marco Gomes e Marcelo </a:t>
            </a:r>
            <a:r>
              <a:rPr lang="en-GB" altLang="de-DE" sz="800" i="1" dirty="0" err="1"/>
              <a:t>Edurdo</a:t>
            </a:r>
            <a:r>
              <a:rPr lang="en-GB" altLang="de-DE" sz="800" i="1" dirty="0"/>
              <a:t>” by Marco Gomes; “Smiley” by Ruth </a:t>
            </a:r>
            <a:r>
              <a:rPr lang="en-GB" altLang="de-DE" sz="800" i="1" dirty="0" err="1"/>
              <a:t>Veckenstedt</a:t>
            </a:r>
            <a:r>
              <a:rPr lang="en-GB" altLang="de-DE" sz="800" i="1" dirty="0"/>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6704013"/>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3" name="Freeform 3"/>
          <p:cNvSpPr/>
          <p:nvPr/>
        </p:nvSpPr>
        <p:spPr>
          <a:xfrm>
            <a:off x="0" y="-1588"/>
            <a:ext cx="9144000" cy="119063"/>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5" name="Freeform 3"/>
          <p:cNvSpPr/>
          <p:nvPr/>
        </p:nvSpPr>
        <p:spPr>
          <a:xfrm>
            <a:off x="3175" y="6667500"/>
            <a:ext cx="9140825" cy="188913"/>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6" name="Freeform 3"/>
          <p:cNvSpPr/>
          <p:nvPr/>
        </p:nvSpPr>
        <p:spPr>
          <a:xfrm>
            <a:off x="0" y="763588"/>
            <a:ext cx="9144000" cy="88900"/>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7" name="Freeform 3"/>
          <p:cNvSpPr/>
          <p:nvPr/>
        </p:nvSpPr>
        <p:spPr>
          <a:xfrm>
            <a:off x="-19050" y="868363"/>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0" lang="zh-CN" altLang="en-US">
              <a:solidFill>
                <a:prstClr val="black"/>
              </a:solidFill>
            </a:endParaRPr>
          </a:p>
        </p:txBody>
      </p:sp>
      <p:sp>
        <p:nvSpPr>
          <p:cNvPr id="8" name="Freeform 3"/>
          <p:cNvSpPr/>
          <p:nvPr/>
        </p:nvSpPr>
        <p:spPr>
          <a:xfrm>
            <a:off x="-6350" y="900113"/>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0" lang="zh-CN" altLang="en-US">
              <a:solidFill>
                <a:prstClr val="black"/>
              </a:solidFill>
            </a:endParaRPr>
          </a:p>
        </p:txBody>
      </p:sp>
      <p:sp>
        <p:nvSpPr>
          <p:cNvPr id="9" name="Freeform 3"/>
          <p:cNvSpPr/>
          <p:nvPr/>
        </p:nvSpPr>
        <p:spPr>
          <a:xfrm>
            <a:off x="-6350" y="777875"/>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0" lang="zh-CN" altLang="en-US">
              <a:solidFill>
                <a:prstClr val="black"/>
              </a:solidFill>
            </a:endParaRPr>
          </a:p>
        </p:txBody>
      </p:sp>
      <p:sp>
        <p:nvSpPr>
          <p:cNvPr id="10" name="Freeform 3"/>
          <p:cNvSpPr/>
          <p:nvPr/>
        </p:nvSpPr>
        <p:spPr>
          <a:xfrm>
            <a:off x="8205788" y="979488"/>
            <a:ext cx="504825" cy="503237"/>
          </a:xfrm>
          <a:custGeom>
            <a:avLst/>
            <a:gdLst>
              <a:gd name="connsiteX0" fmla="*/ 252221 w 504443"/>
              <a:gd name="connsiteY0" fmla="*/ 0 h 503682"/>
              <a:gd name="connsiteX1" fmla="*/ 0 w 504443"/>
              <a:gd name="connsiteY1" fmla="*/ 252222 h 503682"/>
              <a:gd name="connsiteX2" fmla="*/ 252221 w 504443"/>
              <a:gd name="connsiteY2" fmla="*/ 503682 h 503682"/>
              <a:gd name="connsiteX3" fmla="*/ 504443 w 504443"/>
              <a:gd name="connsiteY3" fmla="*/ 252222 h 503682"/>
              <a:gd name="connsiteX4" fmla="*/ 252221 w 504443"/>
              <a:gd name="connsiteY4" fmla="*/ 0 h 50368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4443" h="503682">
                <a:moveTo>
                  <a:pt x="252221" y="0"/>
                </a:moveTo>
                <a:cubicBezTo>
                  <a:pt x="112775" y="0"/>
                  <a:pt x="0" y="112775"/>
                  <a:pt x="0" y="252222"/>
                </a:cubicBezTo>
                <a:cubicBezTo>
                  <a:pt x="0" y="390905"/>
                  <a:pt x="112775" y="503682"/>
                  <a:pt x="252221" y="503682"/>
                </a:cubicBezTo>
                <a:cubicBezTo>
                  <a:pt x="391667" y="503682"/>
                  <a:pt x="504443" y="390905"/>
                  <a:pt x="504443" y="252222"/>
                </a:cubicBezTo>
                <a:cubicBezTo>
                  <a:pt x="504443" y="112775"/>
                  <a:pt x="391667" y="0"/>
                  <a:pt x="252221"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11" name="Freeform 3"/>
          <p:cNvSpPr/>
          <p:nvPr/>
        </p:nvSpPr>
        <p:spPr>
          <a:xfrm>
            <a:off x="8199438" y="973138"/>
            <a:ext cx="517525" cy="515937"/>
          </a:xfrm>
          <a:custGeom>
            <a:avLst/>
            <a:gdLst>
              <a:gd name="connsiteX0" fmla="*/ 258571 w 517143"/>
              <a:gd name="connsiteY0" fmla="*/ 6350 h 516382"/>
              <a:gd name="connsiteX1" fmla="*/ 6350 w 517143"/>
              <a:gd name="connsiteY1" fmla="*/ 258572 h 516382"/>
              <a:gd name="connsiteX2" fmla="*/ 258571 w 517143"/>
              <a:gd name="connsiteY2" fmla="*/ 510032 h 516382"/>
              <a:gd name="connsiteX3" fmla="*/ 510793 w 517143"/>
              <a:gd name="connsiteY3" fmla="*/ 258572 h 516382"/>
              <a:gd name="connsiteX4" fmla="*/ 258571 w 517143"/>
              <a:gd name="connsiteY4" fmla="*/ 6350 h 51638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17143" h="516382">
                <a:moveTo>
                  <a:pt x="258571" y="6350"/>
                </a:moveTo>
                <a:cubicBezTo>
                  <a:pt x="119125" y="6350"/>
                  <a:pt x="6350" y="119125"/>
                  <a:pt x="6350" y="258572"/>
                </a:cubicBezTo>
                <a:cubicBezTo>
                  <a:pt x="6350" y="397255"/>
                  <a:pt x="119125" y="510032"/>
                  <a:pt x="258571" y="510032"/>
                </a:cubicBezTo>
                <a:cubicBezTo>
                  <a:pt x="398017" y="510032"/>
                  <a:pt x="510793" y="397255"/>
                  <a:pt x="510793" y="258572"/>
                </a:cubicBezTo>
                <a:cubicBezTo>
                  <a:pt x="510793" y="119125"/>
                  <a:pt x="398017" y="6350"/>
                  <a:pt x="258571"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12" name="Freeform 3"/>
          <p:cNvSpPr/>
          <p:nvPr/>
        </p:nvSpPr>
        <p:spPr>
          <a:xfrm>
            <a:off x="8318500" y="1128713"/>
            <a:ext cx="55563" cy="55562"/>
          </a:xfrm>
          <a:custGeom>
            <a:avLst/>
            <a:gdLst>
              <a:gd name="connsiteX0" fmla="*/ 27431 w 55625"/>
              <a:gd name="connsiteY0" fmla="*/ 0 h 55626"/>
              <a:gd name="connsiteX1" fmla="*/ 0 w 55625"/>
              <a:gd name="connsiteY1" fmla="*/ 28194 h 55626"/>
              <a:gd name="connsiteX2" fmla="*/ 27431 w 55625"/>
              <a:gd name="connsiteY2" fmla="*/ 55625 h 55626"/>
              <a:gd name="connsiteX3" fmla="*/ 55626 w 55625"/>
              <a:gd name="connsiteY3" fmla="*/ 28194 h 55626"/>
              <a:gd name="connsiteX4" fmla="*/ 27431 w 55625"/>
              <a:gd name="connsiteY4" fmla="*/ 0 h 556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5" h="55626">
                <a:moveTo>
                  <a:pt x="27431" y="0"/>
                </a:moveTo>
                <a:cubicBezTo>
                  <a:pt x="12191" y="0"/>
                  <a:pt x="0" y="12954"/>
                  <a:pt x="0" y="28194"/>
                </a:cubicBezTo>
                <a:cubicBezTo>
                  <a:pt x="0" y="43433"/>
                  <a:pt x="12191" y="55625"/>
                  <a:pt x="27431" y="55625"/>
                </a:cubicBezTo>
                <a:cubicBezTo>
                  <a:pt x="42671" y="55625"/>
                  <a:pt x="55626" y="43433"/>
                  <a:pt x="55626" y="28194"/>
                </a:cubicBezTo>
                <a:cubicBezTo>
                  <a:pt x="55626" y="12954"/>
                  <a:pt x="42671" y="0"/>
                  <a:pt x="27431"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13" name="Freeform 3"/>
          <p:cNvSpPr/>
          <p:nvPr/>
        </p:nvSpPr>
        <p:spPr>
          <a:xfrm>
            <a:off x="8312150" y="1122363"/>
            <a:ext cx="68263" cy="68262"/>
          </a:xfrm>
          <a:custGeom>
            <a:avLst/>
            <a:gdLst>
              <a:gd name="connsiteX0" fmla="*/ 33781 w 68325"/>
              <a:gd name="connsiteY0" fmla="*/ 6350 h 68326"/>
              <a:gd name="connsiteX1" fmla="*/ 6350 w 68325"/>
              <a:gd name="connsiteY1" fmla="*/ 34544 h 68326"/>
              <a:gd name="connsiteX2" fmla="*/ 33781 w 68325"/>
              <a:gd name="connsiteY2" fmla="*/ 61975 h 68326"/>
              <a:gd name="connsiteX3" fmla="*/ 61976 w 68325"/>
              <a:gd name="connsiteY3" fmla="*/ 34544 h 68326"/>
              <a:gd name="connsiteX4" fmla="*/ 33781 w 68325"/>
              <a:gd name="connsiteY4" fmla="*/ 6350 h 683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5" h="68326">
                <a:moveTo>
                  <a:pt x="33781" y="6350"/>
                </a:moveTo>
                <a:cubicBezTo>
                  <a:pt x="18541" y="6350"/>
                  <a:pt x="6350" y="19304"/>
                  <a:pt x="6350" y="34544"/>
                </a:cubicBezTo>
                <a:cubicBezTo>
                  <a:pt x="6350" y="49783"/>
                  <a:pt x="18541" y="61975"/>
                  <a:pt x="33781" y="61975"/>
                </a:cubicBezTo>
                <a:cubicBezTo>
                  <a:pt x="49021" y="61975"/>
                  <a:pt x="61976" y="49783"/>
                  <a:pt x="61976" y="34544"/>
                </a:cubicBezTo>
                <a:cubicBezTo>
                  <a:pt x="61976" y="19304"/>
                  <a:pt x="49021" y="6350"/>
                  <a:pt x="33781"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14" name="Freeform 3"/>
          <p:cNvSpPr/>
          <p:nvPr/>
        </p:nvSpPr>
        <p:spPr>
          <a:xfrm>
            <a:off x="8539163" y="1120775"/>
            <a:ext cx="55562" cy="55563"/>
          </a:xfrm>
          <a:custGeom>
            <a:avLst/>
            <a:gdLst>
              <a:gd name="connsiteX0" fmla="*/ 28193 w 55625"/>
              <a:gd name="connsiteY0" fmla="*/ 0 h 55626"/>
              <a:gd name="connsiteX1" fmla="*/ 0 w 55625"/>
              <a:gd name="connsiteY1" fmla="*/ 27432 h 55626"/>
              <a:gd name="connsiteX2" fmla="*/ 28193 w 55625"/>
              <a:gd name="connsiteY2" fmla="*/ 55625 h 55626"/>
              <a:gd name="connsiteX3" fmla="*/ 55625 w 55625"/>
              <a:gd name="connsiteY3" fmla="*/ 27432 h 55626"/>
              <a:gd name="connsiteX4" fmla="*/ 28193 w 55625"/>
              <a:gd name="connsiteY4" fmla="*/ 0 h 556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5" h="55626">
                <a:moveTo>
                  <a:pt x="28193" y="0"/>
                </a:moveTo>
                <a:cubicBezTo>
                  <a:pt x="12953" y="0"/>
                  <a:pt x="0" y="12191"/>
                  <a:pt x="0" y="27432"/>
                </a:cubicBezTo>
                <a:cubicBezTo>
                  <a:pt x="0" y="42672"/>
                  <a:pt x="12953" y="55625"/>
                  <a:pt x="28193" y="55625"/>
                </a:cubicBezTo>
                <a:cubicBezTo>
                  <a:pt x="43433" y="55625"/>
                  <a:pt x="55625" y="42672"/>
                  <a:pt x="55625" y="27432"/>
                </a:cubicBezTo>
                <a:cubicBezTo>
                  <a:pt x="55625" y="12191"/>
                  <a:pt x="43433" y="0"/>
                  <a:pt x="28193"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15" name="Freeform 3"/>
          <p:cNvSpPr/>
          <p:nvPr/>
        </p:nvSpPr>
        <p:spPr>
          <a:xfrm>
            <a:off x="8532813" y="1114425"/>
            <a:ext cx="68262" cy="68263"/>
          </a:xfrm>
          <a:custGeom>
            <a:avLst/>
            <a:gdLst>
              <a:gd name="connsiteX0" fmla="*/ 34543 w 68325"/>
              <a:gd name="connsiteY0" fmla="*/ 6350 h 68326"/>
              <a:gd name="connsiteX1" fmla="*/ 6350 w 68325"/>
              <a:gd name="connsiteY1" fmla="*/ 33782 h 68326"/>
              <a:gd name="connsiteX2" fmla="*/ 34543 w 68325"/>
              <a:gd name="connsiteY2" fmla="*/ 61975 h 68326"/>
              <a:gd name="connsiteX3" fmla="*/ 61975 w 68325"/>
              <a:gd name="connsiteY3" fmla="*/ 33782 h 68326"/>
              <a:gd name="connsiteX4" fmla="*/ 34543 w 68325"/>
              <a:gd name="connsiteY4" fmla="*/ 6350 h 683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5" h="68326">
                <a:moveTo>
                  <a:pt x="34543" y="6350"/>
                </a:moveTo>
                <a:cubicBezTo>
                  <a:pt x="19303" y="6350"/>
                  <a:pt x="6350" y="18541"/>
                  <a:pt x="6350" y="33782"/>
                </a:cubicBezTo>
                <a:cubicBezTo>
                  <a:pt x="6350" y="49022"/>
                  <a:pt x="19303" y="61975"/>
                  <a:pt x="34543" y="61975"/>
                </a:cubicBezTo>
                <a:cubicBezTo>
                  <a:pt x="49783" y="61975"/>
                  <a:pt x="61975" y="49022"/>
                  <a:pt x="61975" y="33782"/>
                </a:cubicBezTo>
                <a:cubicBezTo>
                  <a:pt x="61975" y="18541"/>
                  <a:pt x="49783" y="6350"/>
                  <a:pt x="34543"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16" name="Freeform 3"/>
          <p:cNvSpPr/>
          <p:nvPr/>
        </p:nvSpPr>
        <p:spPr>
          <a:xfrm>
            <a:off x="8301038" y="1327150"/>
            <a:ext cx="317500" cy="79375"/>
          </a:xfrm>
          <a:custGeom>
            <a:avLst/>
            <a:gdLst>
              <a:gd name="connsiteX0" fmla="*/ 311150 w 317500"/>
              <a:gd name="connsiteY0" fmla="*/ 6350 h 78994"/>
              <a:gd name="connsiteX1" fmla="*/ 167893 w 317500"/>
              <a:gd name="connsiteY1" fmla="*/ 72644 h 78994"/>
              <a:gd name="connsiteX2" fmla="*/ 6350 w 317500"/>
              <a:gd name="connsiteY2" fmla="*/ 14732 h 78994"/>
            </a:gdLst>
            <a:ahLst/>
            <a:cxnLst>
              <a:cxn ang="0">
                <a:pos x="connsiteX0" y="connsiteY0"/>
              </a:cxn>
              <a:cxn ang="1">
                <a:pos x="connsiteX1" y="connsiteY1"/>
              </a:cxn>
              <a:cxn ang="2">
                <a:pos x="connsiteX2" y="connsiteY2"/>
              </a:cxn>
            </a:cxnLst>
            <a:rect l="l" t="t" r="r" b="b"/>
            <a:pathLst>
              <a:path w="317500" h="78994">
                <a:moveTo>
                  <a:pt x="311150" y="6350"/>
                </a:moveTo>
                <a:cubicBezTo>
                  <a:pt x="273811" y="45974"/>
                  <a:pt x="221995" y="69596"/>
                  <a:pt x="167893" y="72644"/>
                </a:cubicBezTo>
                <a:cubicBezTo>
                  <a:pt x="107695" y="76454"/>
                  <a:pt x="49783" y="55118"/>
                  <a:pt x="6350" y="14732"/>
                </a:cubicBez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0" lang="zh-CN" altLang="en-US">
              <a:solidFill>
                <a:prstClr val="black"/>
              </a:solidFill>
            </a:endParaRPr>
          </a:p>
        </p:txBody>
      </p:sp>
      <p:sp>
        <p:nvSpPr>
          <p:cNvPr id="17" name="Freeform 3"/>
          <p:cNvSpPr/>
          <p:nvPr/>
        </p:nvSpPr>
        <p:spPr>
          <a:xfrm>
            <a:off x="4991100" y="1339850"/>
            <a:ext cx="2820988" cy="1404938"/>
          </a:xfrm>
          <a:custGeom>
            <a:avLst/>
            <a:gdLst>
              <a:gd name="connsiteX0" fmla="*/ 470153 w 2820924"/>
              <a:gd name="connsiteY0" fmla="*/ 0 h 1405127"/>
              <a:gd name="connsiteX1" fmla="*/ 0 w 2820924"/>
              <a:gd name="connsiteY1" fmla="*/ 148589 h 1405127"/>
              <a:gd name="connsiteX2" fmla="*/ 0 w 2820924"/>
              <a:gd name="connsiteY2" fmla="*/ 741426 h 1405127"/>
              <a:gd name="connsiteX3" fmla="*/ 470153 w 2820924"/>
              <a:gd name="connsiteY3" fmla="*/ 889254 h 1405127"/>
              <a:gd name="connsiteX4" fmla="*/ 76200 w 2820924"/>
              <a:gd name="connsiteY4" fmla="*/ 1405127 h 1405127"/>
              <a:gd name="connsiteX5" fmla="*/ 1175765 w 2820924"/>
              <a:gd name="connsiteY5" fmla="*/ 889254 h 1405127"/>
              <a:gd name="connsiteX6" fmla="*/ 2350770 w 2820924"/>
              <a:gd name="connsiteY6" fmla="*/ 889254 h 1405127"/>
              <a:gd name="connsiteX7" fmla="*/ 2820923 w 2820924"/>
              <a:gd name="connsiteY7" fmla="*/ 741426 h 1405127"/>
              <a:gd name="connsiteX8" fmla="*/ 2820923 w 2820924"/>
              <a:gd name="connsiteY8" fmla="*/ 148589 h 1405127"/>
              <a:gd name="connsiteX9" fmla="*/ 2350770 w 2820924"/>
              <a:gd name="connsiteY9" fmla="*/ 0 h 1405127"/>
              <a:gd name="connsiteX10" fmla="*/ 470153 w 2820924"/>
              <a:gd name="connsiteY10" fmla="*/ 0 h 140512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2820924" h="1405127">
                <a:moveTo>
                  <a:pt x="470153" y="0"/>
                </a:moveTo>
                <a:cubicBezTo>
                  <a:pt x="210311" y="0"/>
                  <a:pt x="0" y="66294"/>
                  <a:pt x="0" y="148589"/>
                </a:cubicBezTo>
                <a:lnTo>
                  <a:pt x="0" y="741426"/>
                </a:lnTo>
                <a:cubicBezTo>
                  <a:pt x="0" y="822960"/>
                  <a:pt x="210311" y="889254"/>
                  <a:pt x="470153" y="889254"/>
                </a:cubicBezTo>
                <a:lnTo>
                  <a:pt x="76200" y="1405127"/>
                </a:lnTo>
                <a:lnTo>
                  <a:pt x="1175765" y="889254"/>
                </a:lnTo>
                <a:lnTo>
                  <a:pt x="2350770" y="889254"/>
                </a:lnTo>
                <a:cubicBezTo>
                  <a:pt x="2610611" y="889254"/>
                  <a:pt x="2820923" y="822960"/>
                  <a:pt x="2820923" y="741426"/>
                </a:cubicBezTo>
                <a:lnTo>
                  <a:pt x="2820923" y="148589"/>
                </a:lnTo>
                <a:cubicBezTo>
                  <a:pt x="2820923" y="66294"/>
                  <a:pt x="2610611" y="0"/>
                  <a:pt x="2350770" y="0"/>
                </a:cubicBezTo>
                <a:lnTo>
                  <a:pt x="470153"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18" name="Freeform 3"/>
          <p:cNvSpPr/>
          <p:nvPr/>
        </p:nvSpPr>
        <p:spPr>
          <a:xfrm>
            <a:off x="4984750" y="1333500"/>
            <a:ext cx="2833688" cy="1417638"/>
          </a:xfrm>
          <a:custGeom>
            <a:avLst/>
            <a:gdLst>
              <a:gd name="connsiteX0" fmla="*/ 476503 w 2833624"/>
              <a:gd name="connsiteY0" fmla="*/ 6350 h 1417827"/>
              <a:gd name="connsiteX1" fmla="*/ 6350 w 2833624"/>
              <a:gd name="connsiteY1" fmla="*/ 154939 h 1417827"/>
              <a:gd name="connsiteX2" fmla="*/ 6350 w 2833624"/>
              <a:gd name="connsiteY2" fmla="*/ 747776 h 1417827"/>
              <a:gd name="connsiteX3" fmla="*/ 476503 w 2833624"/>
              <a:gd name="connsiteY3" fmla="*/ 895604 h 1417827"/>
              <a:gd name="connsiteX4" fmla="*/ 82550 w 2833624"/>
              <a:gd name="connsiteY4" fmla="*/ 1411477 h 1417827"/>
              <a:gd name="connsiteX5" fmla="*/ 1182115 w 2833624"/>
              <a:gd name="connsiteY5" fmla="*/ 895604 h 1417827"/>
              <a:gd name="connsiteX6" fmla="*/ 2357120 w 2833624"/>
              <a:gd name="connsiteY6" fmla="*/ 895604 h 1417827"/>
              <a:gd name="connsiteX7" fmla="*/ 2827273 w 2833624"/>
              <a:gd name="connsiteY7" fmla="*/ 747776 h 1417827"/>
              <a:gd name="connsiteX8" fmla="*/ 2827273 w 2833624"/>
              <a:gd name="connsiteY8" fmla="*/ 154939 h 1417827"/>
              <a:gd name="connsiteX9" fmla="*/ 2357120 w 2833624"/>
              <a:gd name="connsiteY9" fmla="*/ 6350 h 1417827"/>
              <a:gd name="connsiteX10" fmla="*/ 476503 w 2833624"/>
              <a:gd name="connsiteY10" fmla="*/ 6350 h 141782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2833624" h="1417827">
                <a:moveTo>
                  <a:pt x="476503" y="6350"/>
                </a:moveTo>
                <a:cubicBezTo>
                  <a:pt x="216661" y="6350"/>
                  <a:pt x="6350" y="72644"/>
                  <a:pt x="6350" y="154939"/>
                </a:cubicBezTo>
                <a:lnTo>
                  <a:pt x="6350" y="747776"/>
                </a:lnTo>
                <a:cubicBezTo>
                  <a:pt x="6350" y="829310"/>
                  <a:pt x="216661" y="895604"/>
                  <a:pt x="476503" y="895604"/>
                </a:cubicBezTo>
                <a:lnTo>
                  <a:pt x="82550" y="1411477"/>
                </a:lnTo>
                <a:lnTo>
                  <a:pt x="1182115" y="895604"/>
                </a:lnTo>
                <a:lnTo>
                  <a:pt x="2357120" y="895604"/>
                </a:lnTo>
                <a:cubicBezTo>
                  <a:pt x="2616961" y="895604"/>
                  <a:pt x="2827273" y="829310"/>
                  <a:pt x="2827273" y="747776"/>
                </a:cubicBezTo>
                <a:lnTo>
                  <a:pt x="2827273" y="154939"/>
                </a:lnTo>
                <a:cubicBezTo>
                  <a:pt x="2827273" y="72644"/>
                  <a:pt x="2616961" y="6350"/>
                  <a:pt x="2357120" y="6350"/>
                </a:cubicBezTo>
                <a:lnTo>
                  <a:pt x="476503"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pic>
        <p:nvPicPr>
          <p:cNvPr id="1537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1200" y="1968500"/>
            <a:ext cx="2641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 name="表格 4"/>
          <p:cNvGraphicFramePr>
            <a:graphicFrameLocks noGrp="1"/>
          </p:cNvGraphicFramePr>
          <p:nvPr/>
        </p:nvGraphicFramePr>
        <p:xfrm>
          <a:off x="257175" y="4114800"/>
          <a:ext cx="8664575" cy="2441575"/>
        </p:xfrm>
        <a:graphic>
          <a:graphicData uri="http://schemas.openxmlformats.org/drawingml/2006/table">
            <a:tbl>
              <a:tblPr>
                <a:tableStyleId>{5940675A-B579-460E-94D1-54222C63F5DA}</a:tableStyleId>
              </a:tblPr>
              <a:tblGrid>
                <a:gridCol w="4190939">
                  <a:extLst>
                    <a:ext uri="{9D8B030D-6E8A-4147-A177-3AD203B41FA5}">
                      <a16:colId xmlns:a16="http://schemas.microsoft.com/office/drawing/2014/main" val="20000"/>
                    </a:ext>
                  </a:extLst>
                </a:gridCol>
                <a:gridCol w="4473636">
                  <a:extLst>
                    <a:ext uri="{9D8B030D-6E8A-4147-A177-3AD203B41FA5}">
                      <a16:colId xmlns:a16="http://schemas.microsoft.com/office/drawing/2014/main" val="20001"/>
                    </a:ext>
                  </a:extLst>
                </a:gridCol>
              </a:tblGrid>
              <a:tr h="1137575">
                <a:tc>
                  <a:txBody>
                    <a:bodyPr/>
                    <a:lstStyle/>
                    <a:p>
                      <a:pPr marL="0" marR="0" lvl="0" indent="0" algn="l" defTabSz="914400" rtl="0" eaLnBrk="1" fontAlgn="base" latinLnBrk="0" hangingPunct="1">
                        <a:lnSpc>
                          <a:spcPct val="101000"/>
                        </a:lnSpc>
                        <a:spcBef>
                          <a:spcPct val="17000"/>
                        </a:spcBef>
                        <a:spcAft>
                          <a:spcPct val="17000"/>
                        </a:spcAft>
                        <a:buClrTx/>
                        <a:buSzTx/>
                        <a:buFontTx/>
                        <a:buNone/>
                        <a:tabLst/>
                      </a:pPr>
                      <a:r>
                        <a:rPr kumimoji="1" lang="ja-JP" altLang="en-US" sz="1600" u="none" strike="noStrike" cap="none" normalizeH="0" baseline="0" dirty="0">
                          <a:ln>
                            <a:noFill/>
                          </a:ln>
                          <a:effectLst/>
                        </a:rPr>
                        <a:t>帰属：自分自身への</a:t>
                      </a:r>
                      <a:endParaRPr kumimoji="1" lang="en-US" altLang="ja-JP" sz="1600" u="none" strike="noStrike" cap="none" normalizeH="0" baseline="0" dirty="0">
                        <a:ln>
                          <a:noFill/>
                        </a:ln>
                        <a:effectLst/>
                      </a:endParaRPr>
                    </a:p>
                    <a:p>
                      <a:pPr marL="0" marR="0" lvl="0" indent="0" algn="l" defTabSz="914400" rtl="0" eaLnBrk="1" fontAlgn="base" latinLnBrk="0" hangingPunct="1">
                        <a:lnSpc>
                          <a:spcPct val="101000"/>
                        </a:lnSpc>
                        <a:spcBef>
                          <a:spcPct val="17000"/>
                        </a:spcBef>
                        <a:spcAft>
                          <a:spcPct val="17000"/>
                        </a:spcAft>
                        <a:buClrTx/>
                        <a:buSzTx/>
                        <a:buFontTx/>
                        <a:buNone/>
                        <a:tabLst/>
                      </a:pPr>
                      <a:r>
                        <a:rPr kumimoji="1" lang="ja-JP" altLang="en-US" sz="1400" u="none" strike="noStrike" cap="none" normalizeH="0" baseline="0" dirty="0">
                          <a:ln>
                            <a:noFill/>
                          </a:ln>
                          <a:effectLst/>
                        </a:rPr>
                        <a:t>（例　“私は素晴らしい印象を与えた。もちろん私の希望は受け入れられると思っていた！”）</a:t>
                      </a:r>
                    </a:p>
                    <a:p>
                      <a:pPr algn="l"/>
                      <a:endParaRPr lang="zh-CN" altLang="en-US" sz="1500" dirty="0">
                        <a:solidFill>
                          <a:srgbClr val="000000"/>
                        </a:solidFill>
                        <a:latin typeface="Times New Roman" pitchFamily="18" charset="0"/>
                        <a:cs typeface="Times New Roman" pitchFamily="18" charset="0"/>
                      </a:endParaRPr>
                    </a:p>
                  </a:txBody>
                  <a:tcPr marL="91439" marR="91439" marT="45708" marB="45708" anchor="ctr"/>
                </a:tc>
                <a:tc>
                  <a:txBody>
                    <a:bodyPr/>
                    <a:lstStyle/>
                    <a:p>
                      <a:pPr algn="l"/>
                      <a:r>
                        <a:rPr lang="ja-JP" altLang="en-US" sz="1500" dirty="0"/>
                        <a:t>不利な点：？？？</a:t>
                      </a:r>
                      <a:endParaRPr lang="zh-CN" altLang="en-US" sz="1500" dirty="0"/>
                    </a:p>
                    <a:p>
                      <a:pPr algn="l"/>
                      <a:r>
                        <a:rPr lang="ja-JP" altLang="en-US" sz="1500" dirty="0"/>
                        <a:t>有利な点：？？？</a:t>
                      </a:r>
                      <a:endParaRPr lang="zh-CN" altLang="en-US" sz="1500" dirty="0">
                        <a:solidFill>
                          <a:srgbClr val="000000"/>
                        </a:solidFill>
                        <a:latin typeface="Times New Roman" pitchFamily="18" charset="0"/>
                        <a:cs typeface="Times New Roman" pitchFamily="18" charset="0"/>
                      </a:endParaRPr>
                    </a:p>
                  </a:txBody>
                  <a:tcPr marL="91439" marR="91439" marT="45708" marB="45708"/>
                </a:tc>
                <a:extLst>
                  <a:ext uri="{0D108BD9-81ED-4DB2-BD59-A6C34878D82A}">
                    <a16:rowId xmlns:a16="http://schemas.microsoft.com/office/drawing/2014/main" val="10000"/>
                  </a:ext>
                </a:extLst>
              </a:tr>
              <a:tr h="1304000">
                <a:tc>
                  <a:txBody>
                    <a:bodyPr/>
                    <a:lstStyle/>
                    <a:p>
                      <a:pPr marL="0" marR="0" lvl="0" indent="0" algn="l" defTabSz="914400" rtl="0" eaLnBrk="1" fontAlgn="base" latinLnBrk="0" hangingPunct="1">
                        <a:lnSpc>
                          <a:spcPct val="136000"/>
                        </a:lnSpc>
                        <a:spcBef>
                          <a:spcPct val="17000"/>
                        </a:spcBef>
                        <a:spcAft>
                          <a:spcPct val="0"/>
                        </a:spcAft>
                        <a:buClrTx/>
                        <a:buSzTx/>
                        <a:buFontTx/>
                        <a:buNone/>
                        <a:tabLst/>
                      </a:pPr>
                      <a:r>
                        <a:rPr kumimoji="1" lang="ja-JP" altLang="en-US" sz="1600" u="none" strike="noStrike" cap="none" normalizeH="0" baseline="0" dirty="0">
                          <a:ln>
                            <a:noFill/>
                          </a:ln>
                          <a:effectLst/>
                        </a:rPr>
                        <a:t>帰属：他の人や状況・偶然への</a:t>
                      </a:r>
                      <a:endParaRPr kumimoji="1" lang="en-US" altLang="ja-JP" sz="1600" u="none" strike="noStrike" cap="none" normalizeH="0" baseline="0" dirty="0">
                        <a:ln>
                          <a:noFill/>
                        </a:ln>
                        <a:effectLst/>
                      </a:endParaRPr>
                    </a:p>
                    <a:p>
                      <a:pPr marL="0" marR="0" lvl="0" indent="0" algn="l" defTabSz="914400" rtl="0" eaLnBrk="1" fontAlgn="base" latinLnBrk="0" hangingPunct="1">
                        <a:lnSpc>
                          <a:spcPct val="136000"/>
                        </a:lnSpc>
                        <a:spcBef>
                          <a:spcPct val="17000"/>
                        </a:spcBef>
                        <a:spcAft>
                          <a:spcPct val="0"/>
                        </a:spcAft>
                        <a:buClrTx/>
                        <a:buSzTx/>
                        <a:buFontTx/>
                        <a:buNone/>
                        <a:tabLst/>
                      </a:pPr>
                      <a:r>
                        <a:rPr kumimoji="1" lang="ja-JP" altLang="en-US" sz="1400" u="none" strike="noStrike" cap="none" normalizeH="0" baseline="0" dirty="0">
                          <a:ln>
                            <a:noFill/>
                          </a:ln>
                          <a:effectLst/>
                        </a:rPr>
                        <a:t>（例　“興味を示したのは私一人だけだったに違いない。何という幸運だろう！”）</a:t>
                      </a:r>
                      <a:endParaRPr kumimoji="1" lang="ja-JP" altLang="en-US" sz="1400" b="0" i="0" u="none" strike="noStrike" cap="none" normalizeH="0" baseline="0" dirty="0">
                        <a:ln>
                          <a:noFill/>
                        </a:ln>
                        <a:solidFill>
                          <a:schemeClr val="tx1"/>
                        </a:solidFill>
                        <a:effectLst/>
                        <a:latin typeface="Verdana" pitchFamily="34" charset="0"/>
                        <a:ea typeface="ＭＳ Ｐゴシック" pitchFamily="50" charset="-128"/>
                      </a:endParaRPr>
                    </a:p>
                  </a:txBody>
                  <a:tcPr marL="91439" marR="91439" marT="45708" marB="45708"/>
                </a:tc>
                <a:tc>
                  <a:txBody>
                    <a:bodyPr/>
                    <a:lstStyle/>
                    <a:p>
                      <a:pPr algn="l"/>
                      <a:r>
                        <a:rPr lang="ja-JP" altLang="en-US" sz="1500" dirty="0"/>
                        <a:t>不利な点：？？？</a:t>
                      </a:r>
                      <a:endParaRPr lang="zh-CN" altLang="en-US" sz="1500" dirty="0"/>
                    </a:p>
                    <a:p>
                      <a:pPr algn="l"/>
                      <a:r>
                        <a:rPr lang="ja-JP" altLang="en-US" sz="1500" dirty="0"/>
                        <a:t>有利な点：？？？</a:t>
                      </a:r>
                      <a:endParaRPr lang="zh-CN" altLang="en-US" sz="1500" dirty="0">
                        <a:solidFill>
                          <a:srgbClr val="000000"/>
                        </a:solidFill>
                        <a:latin typeface="Times New Roman" pitchFamily="18" charset="0"/>
                        <a:cs typeface="Times New Roman" pitchFamily="18" charset="0"/>
                      </a:endParaRPr>
                    </a:p>
                  </a:txBody>
                  <a:tcPr marL="91439" marR="91439" marT="45708" marB="45708"/>
                </a:tc>
                <a:extLst>
                  <a:ext uri="{0D108BD9-81ED-4DB2-BD59-A6C34878D82A}">
                    <a16:rowId xmlns:a16="http://schemas.microsoft.com/office/drawing/2014/main" val="10001"/>
                  </a:ext>
                </a:extLst>
              </a:tr>
            </a:tbl>
          </a:graphicData>
        </a:graphic>
      </p:graphicFrame>
      <p:sp>
        <p:nvSpPr>
          <p:cNvPr id="2" name="TextBox 1"/>
          <p:cNvSpPr txBox="1"/>
          <p:nvPr/>
        </p:nvSpPr>
        <p:spPr>
          <a:xfrm>
            <a:off x="8839200" y="38100"/>
            <a:ext cx="215900" cy="203200"/>
          </a:xfrm>
          <a:prstGeom prst="rect">
            <a:avLst/>
          </a:prstGeom>
          <a:noFill/>
        </p:spPr>
        <p:txBody>
          <a:bodyPr wrap="none" lIns="0" tIns="0" rIns="0">
            <a:spAutoFit/>
          </a:bodyPr>
          <a:lstStyle/>
          <a:p>
            <a:pPr>
              <a:lnSpc>
                <a:spcPts val="1600"/>
              </a:lnSpc>
              <a:defRPr/>
            </a:pPr>
            <a:r>
              <a:rPr kumimoji="0" lang="en-US" altLang="zh-CN" sz="1397" dirty="0">
                <a:solidFill>
                  <a:srgbClr val="FFFFFF"/>
                </a:solidFill>
                <a:latin typeface="Times New Roman" pitchFamily="18" charset="0"/>
                <a:cs typeface="Times New Roman" pitchFamily="18" charset="0"/>
              </a:rPr>
              <a:t>31</a:t>
            </a:r>
          </a:p>
        </p:txBody>
      </p:sp>
      <p:sp>
        <p:nvSpPr>
          <p:cNvPr id="22" name="TextBox 1"/>
          <p:cNvSpPr txBox="1"/>
          <p:nvPr/>
        </p:nvSpPr>
        <p:spPr>
          <a:xfrm>
            <a:off x="88900" y="6718300"/>
            <a:ext cx="3987800" cy="114300"/>
          </a:xfrm>
          <a:prstGeom prst="rect">
            <a:avLst/>
          </a:prstGeom>
          <a:noFill/>
        </p:spPr>
        <p:txBody>
          <a:bodyPr wrap="none" lIns="0" tIns="0" rIns="0">
            <a:spAutoFit/>
          </a:bodyPr>
          <a:lstStyle/>
          <a:p>
            <a:pPr>
              <a:lnSpc>
                <a:spcPts val="900"/>
              </a:lnSpc>
              <a:defRPr/>
            </a:pPr>
            <a:r>
              <a:rPr kumimoji="0" lang="en-US" altLang="zh-CN" sz="798" i="1" dirty="0">
                <a:solidFill>
                  <a:srgbClr val="000000"/>
                </a:solidFill>
                <a:latin typeface="Times New Roman" pitchFamily="18" charset="0"/>
                <a:cs typeface="Times New Roman" pitchFamily="18" charset="0"/>
              </a:rPr>
              <a:t>(“Secret</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handshakes”</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by</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The</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infamous</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gdub</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"Smiley”</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by</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Ruth</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Veckenstedt)</a:t>
            </a:r>
          </a:p>
        </p:txBody>
      </p:sp>
      <p:sp>
        <p:nvSpPr>
          <p:cNvPr id="15393" name="TextBox 1"/>
          <p:cNvSpPr txBox="1">
            <a:spLocks noChangeArrowheads="1"/>
          </p:cNvSpPr>
          <p:nvPr/>
        </p:nvSpPr>
        <p:spPr bwMode="auto">
          <a:xfrm>
            <a:off x="8737600" y="6654800"/>
            <a:ext cx="36830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lnSpc>
                <a:spcPts val="1400"/>
              </a:lnSpc>
              <a:spcBef>
                <a:spcPct val="0"/>
              </a:spcBef>
              <a:spcAft>
                <a:spcPct val="0"/>
              </a:spcAft>
            </a:pPr>
            <a:r>
              <a:rPr kumimoji="0" lang="en-US" altLang="zh-CN" sz="1200" b="1">
                <a:solidFill>
                  <a:srgbClr val="646B86"/>
                </a:solidFill>
                <a:latin typeface="Times New Roman" panose="02020603050405020304" pitchFamily="18" charset="0"/>
                <a:cs typeface="Times New Roman" panose="02020603050405020304" pitchFamily="18" charset="0"/>
              </a:rPr>
              <a:t>4.14</a:t>
            </a:r>
          </a:p>
        </p:txBody>
      </p:sp>
      <p:sp>
        <p:nvSpPr>
          <p:cNvPr id="15394" name="TextBox 1"/>
          <p:cNvSpPr txBox="1">
            <a:spLocks noChangeArrowheads="1"/>
          </p:cNvSpPr>
          <p:nvPr/>
        </p:nvSpPr>
        <p:spPr bwMode="auto">
          <a:xfrm>
            <a:off x="6832600" y="6667500"/>
            <a:ext cx="153670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lnSpc>
                <a:spcPts val="1400"/>
              </a:lnSpc>
              <a:spcBef>
                <a:spcPct val="0"/>
              </a:spcBef>
              <a:spcAft>
                <a:spcPct val="0"/>
              </a:spcAft>
            </a:pPr>
            <a:r>
              <a:rPr kumimoji="0" lang="en-US" altLang="zh-CN" sz="1200" b="1">
                <a:solidFill>
                  <a:srgbClr val="646B86"/>
                </a:solidFill>
                <a:latin typeface="Times New Roman" panose="02020603050405020304" pitchFamily="18" charset="0"/>
                <a:cs typeface="Times New Roman" panose="02020603050405020304" pitchFamily="18" charset="0"/>
              </a:rPr>
              <a:t>attributional</a:t>
            </a:r>
            <a:r>
              <a:rPr kumimoji="0" lang="en-US" altLang="zh-CN" sz="1200">
                <a:solidFill>
                  <a:prstClr val="black"/>
                </a:solidFill>
                <a:latin typeface="Times New Roman" panose="02020603050405020304" pitchFamily="18" charset="0"/>
                <a:cs typeface="Times New Roman" panose="02020603050405020304" pitchFamily="18" charset="0"/>
              </a:rPr>
              <a:t> </a:t>
            </a:r>
            <a:r>
              <a:rPr kumimoji="0" lang="en-US" altLang="zh-CN" sz="1200" b="1">
                <a:solidFill>
                  <a:srgbClr val="646B86"/>
                </a:solidFill>
                <a:latin typeface="Times New Roman" panose="02020603050405020304" pitchFamily="18" charset="0"/>
                <a:cs typeface="Times New Roman" panose="02020603050405020304" pitchFamily="18" charset="0"/>
              </a:rPr>
              <a:t>style</a:t>
            </a:r>
          </a:p>
        </p:txBody>
      </p:sp>
      <p:sp>
        <p:nvSpPr>
          <p:cNvPr id="15395" name="テキスト ボックス 24"/>
          <p:cNvSpPr txBox="1">
            <a:spLocks noChangeArrowheads="1"/>
          </p:cNvSpPr>
          <p:nvPr/>
        </p:nvSpPr>
        <p:spPr bwMode="auto">
          <a:xfrm>
            <a:off x="5057775" y="1341438"/>
            <a:ext cx="31178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975100" algn="l"/>
                <a:tab pos="4064000" algn="l"/>
                <a:tab pos="4102100" algn="l"/>
              </a:tabLst>
              <a:defRPr>
                <a:solidFill>
                  <a:schemeClr val="tx1"/>
                </a:solidFill>
                <a:latin typeface="Calibri" panose="020F0502020204030204" pitchFamily="34" charset="0"/>
              </a:defRPr>
            </a:lvl1pPr>
            <a:lvl2pPr marL="742950" indent="-285750">
              <a:tabLst>
                <a:tab pos="3975100" algn="l"/>
                <a:tab pos="4064000" algn="l"/>
                <a:tab pos="4102100" algn="l"/>
              </a:tabLst>
              <a:defRPr>
                <a:solidFill>
                  <a:schemeClr val="tx1"/>
                </a:solidFill>
                <a:latin typeface="Calibri" panose="020F0502020204030204" pitchFamily="34" charset="0"/>
              </a:defRPr>
            </a:lvl2pPr>
            <a:lvl3pPr marL="1143000" indent="-228600">
              <a:tabLst>
                <a:tab pos="3975100" algn="l"/>
                <a:tab pos="4064000" algn="l"/>
                <a:tab pos="4102100" algn="l"/>
              </a:tabLst>
              <a:defRPr>
                <a:solidFill>
                  <a:schemeClr val="tx1"/>
                </a:solidFill>
                <a:latin typeface="Calibri" panose="020F0502020204030204" pitchFamily="34" charset="0"/>
              </a:defRPr>
            </a:lvl3pPr>
            <a:lvl4pPr marL="1600200" indent="-228600">
              <a:tabLst>
                <a:tab pos="3975100" algn="l"/>
                <a:tab pos="4064000" algn="l"/>
                <a:tab pos="4102100" algn="l"/>
              </a:tabLst>
              <a:defRPr>
                <a:solidFill>
                  <a:schemeClr val="tx1"/>
                </a:solidFill>
                <a:latin typeface="Calibri" panose="020F0502020204030204" pitchFamily="34" charset="0"/>
              </a:defRPr>
            </a:lvl4pPr>
            <a:lvl5pPr marL="2057400" indent="-228600">
              <a:tabLst>
                <a:tab pos="3975100" algn="l"/>
                <a:tab pos="4064000" algn="l"/>
                <a:tab pos="4102100" algn="l"/>
              </a:tabLst>
              <a:defRPr>
                <a:solidFill>
                  <a:schemeClr val="tx1"/>
                </a:solidFill>
                <a:latin typeface="Calibri" panose="020F0502020204030204" pitchFamily="34" charset="0"/>
              </a:defRPr>
            </a:lvl5pPr>
            <a:lvl6pPr marL="2514600" indent="-228600" fontAlgn="base">
              <a:spcBef>
                <a:spcPct val="0"/>
              </a:spcBef>
              <a:spcAft>
                <a:spcPct val="0"/>
              </a:spcAft>
              <a:tabLst>
                <a:tab pos="3975100" algn="l"/>
                <a:tab pos="4064000" algn="l"/>
                <a:tab pos="4102100" algn="l"/>
              </a:tabLst>
              <a:defRPr>
                <a:solidFill>
                  <a:schemeClr val="tx1"/>
                </a:solidFill>
                <a:latin typeface="Calibri" panose="020F0502020204030204" pitchFamily="34" charset="0"/>
              </a:defRPr>
            </a:lvl6pPr>
            <a:lvl7pPr marL="2971800" indent="-228600" fontAlgn="base">
              <a:spcBef>
                <a:spcPct val="0"/>
              </a:spcBef>
              <a:spcAft>
                <a:spcPct val="0"/>
              </a:spcAft>
              <a:tabLst>
                <a:tab pos="3975100" algn="l"/>
                <a:tab pos="4064000" algn="l"/>
                <a:tab pos="4102100" algn="l"/>
              </a:tabLst>
              <a:defRPr>
                <a:solidFill>
                  <a:schemeClr val="tx1"/>
                </a:solidFill>
                <a:latin typeface="Calibri" panose="020F0502020204030204" pitchFamily="34" charset="0"/>
              </a:defRPr>
            </a:lvl7pPr>
            <a:lvl8pPr marL="3429000" indent="-228600" fontAlgn="base">
              <a:spcBef>
                <a:spcPct val="0"/>
              </a:spcBef>
              <a:spcAft>
                <a:spcPct val="0"/>
              </a:spcAft>
              <a:tabLst>
                <a:tab pos="3975100" algn="l"/>
                <a:tab pos="4064000" algn="l"/>
                <a:tab pos="4102100" algn="l"/>
              </a:tabLst>
              <a:defRPr>
                <a:solidFill>
                  <a:schemeClr val="tx1"/>
                </a:solidFill>
                <a:latin typeface="Calibri" panose="020F0502020204030204" pitchFamily="34" charset="0"/>
              </a:defRPr>
            </a:lvl8pPr>
            <a:lvl9pPr marL="3886200" indent="-228600" fontAlgn="base">
              <a:spcBef>
                <a:spcPct val="0"/>
              </a:spcBef>
              <a:spcAft>
                <a:spcPct val="0"/>
              </a:spcAft>
              <a:tabLst>
                <a:tab pos="3975100" algn="l"/>
                <a:tab pos="4064000" algn="l"/>
                <a:tab pos="4102100" algn="l"/>
              </a:tabLst>
              <a:defRPr>
                <a:solidFill>
                  <a:schemeClr val="tx1"/>
                </a:solidFill>
                <a:latin typeface="Calibri" panose="020F0502020204030204" pitchFamily="34" charset="0"/>
              </a:defRPr>
            </a:lvl9pPr>
          </a:lstStyle>
          <a:p>
            <a:pPr fontAlgn="base">
              <a:lnSpc>
                <a:spcPts val="2500"/>
              </a:lnSpc>
              <a:spcBef>
                <a:spcPct val="0"/>
              </a:spcBef>
              <a:spcAft>
                <a:spcPct val="0"/>
              </a:spcAft>
            </a:pPr>
            <a:r>
              <a:rPr kumimoji="0" lang="ja-JP" altLang="en-US" sz="1100">
                <a:solidFill>
                  <a:prstClr val="black"/>
                </a:solidFill>
              </a:rPr>
              <a:t>このお部屋はあなたのものです！入居者</a:t>
            </a:r>
            <a:endParaRPr kumimoji="0" lang="en-US" altLang="ja-JP" sz="1100">
              <a:solidFill>
                <a:prstClr val="black"/>
              </a:solidFill>
            </a:endParaRPr>
          </a:p>
          <a:p>
            <a:pPr fontAlgn="base">
              <a:lnSpc>
                <a:spcPts val="2500"/>
              </a:lnSpc>
              <a:spcBef>
                <a:spcPct val="0"/>
              </a:spcBef>
              <a:spcAft>
                <a:spcPct val="0"/>
              </a:spcAft>
            </a:pPr>
            <a:r>
              <a:rPr kumimoji="0" lang="ja-JP" altLang="en-US" sz="1100">
                <a:solidFill>
                  <a:prstClr val="black"/>
                </a:solidFill>
              </a:rPr>
              <a:t>としてあなたをお迎えできて幸せです！　　　　</a:t>
            </a:r>
            <a:r>
              <a:rPr kumimoji="0" lang="ja-JP" altLang="en-US">
                <a:solidFill>
                  <a:prstClr val="black"/>
                </a:solidFill>
              </a:rPr>
              <a:t>　　　　　　　　　　　　　　　　　　　　　　　　　　　　　　　　　　　　　　　　　　　　　　　　　　　　　　　　</a:t>
            </a:r>
          </a:p>
        </p:txBody>
      </p:sp>
      <p:sp>
        <p:nvSpPr>
          <p:cNvPr id="27" name="Rectangle 2">
            <a:extLst>
              <a:ext uri="{FF2B5EF4-FFF2-40B4-BE49-F238E27FC236}">
                <a16:creationId xmlns:a16="http://schemas.microsoft.com/office/drawing/2014/main" id="{9F35B9C3-17F5-482A-9898-5FBD19709C6E}"/>
              </a:ext>
            </a:extLst>
          </p:cNvPr>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38100" algn="l"/>
                <a:tab pos="152400" algn="l"/>
                <a:tab pos="3937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帰属スタイルがネガティブな出来事におよぼす影響！</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3757306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6704013"/>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3" name="Freeform 3"/>
          <p:cNvSpPr/>
          <p:nvPr/>
        </p:nvSpPr>
        <p:spPr>
          <a:xfrm>
            <a:off x="0" y="-1588"/>
            <a:ext cx="9144000" cy="119063"/>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5" name="Freeform 3"/>
          <p:cNvSpPr/>
          <p:nvPr/>
        </p:nvSpPr>
        <p:spPr>
          <a:xfrm>
            <a:off x="3175" y="6667500"/>
            <a:ext cx="9140825" cy="188913"/>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6" name="Freeform 3"/>
          <p:cNvSpPr/>
          <p:nvPr/>
        </p:nvSpPr>
        <p:spPr>
          <a:xfrm>
            <a:off x="0" y="763588"/>
            <a:ext cx="9144000" cy="88900"/>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7" name="Freeform 3"/>
          <p:cNvSpPr/>
          <p:nvPr/>
        </p:nvSpPr>
        <p:spPr>
          <a:xfrm>
            <a:off x="-19050" y="868363"/>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0" lang="zh-CN" altLang="en-US">
              <a:solidFill>
                <a:prstClr val="black"/>
              </a:solidFill>
            </a:endParaRPr>
          </a:p>
        </p:txBody>
      </p:sp>
      <p:sp>
        <p:nvSpPr>
          <p:cNvPr id="8" name="Freeform 3"/>
          <p:cNvSpPr/>
          <p:nvPr/>
        </p:nvSpPr>
        <p:spPr>
          <a:xfrm>
            <a:off x="-6350" y="900113"/>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0" lang="zh-CN" altLang="en-US">
              <a:solidFill>
                <a:prstClr val="black"/>
              </a:solidFill>
            </a:endParaRPr>
          </a:p>
        </p:txBody>
      </p:sp>
      <p:sp>
        <p:nvSpPr>
          <p:cNvPr id="9" name="Freeform 3"/>
          <p:cNvSpPr/>
          <p:nvPr/>
        </p:nvSpPr>
        <p:spPr>
          <a:xfrm>
            <a:off x="-6350" y="777875"/>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0" lang="zh-CN" altLang="en-US">
              <a:solidFill>
                <a:prstClr val="black"/>
              </a:solidFill>
            </a:endParaRPr>
          </a:p>
        </p:txBody>
      </p:sp>
      <p:sp>
        <p:nvSpPr>
          <p:cNvPr id="10" name="Freeform 3"/>
          <p:cNvSpPr/>
          <p:nvPr/>
        </p:nvSpPr>
        <p:spPr>
          <a:xfrm>
            <a:off x="8205788" y="979488"/>
            <a:ext cx="504825" cy="503237"/>
          </a:xfrm>
          <a:custGeom>
            <a:avLst/>
            <a:gdLst>
              <a:gd name="connsiteX0" fmla="*/ 252221 w 504443"/>
              <a:gd name="connsiteY0" fmla="*/ 0 h 503682"/>
              <a:gd name="connsiteX1" fmla="*/ 0 w 504443"/>
              <a:gd name="connsiteY1" fmla="*/ 252222 h 503682"/>
              <a:gd name="connsiteX2" fmla="*/ 252221 w 504443"/>
              <a:gd name="connsiteY2" fmla="*/ 503682 h 503682"/>
              <a:gd name="connsiteX3" fmla="*/ 504443 w 504443"/>
              <a:gd name="connsiteY3" fmla="*/ 252222 h 503682"/>
              <a:gd name="connsiteX4" fmla="*/ 252221 w 504443"/>
              <a:gd name="connsiteY4" fmla="*/ 0 h 50368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4443" h="503682">
                <a:moveTo>
                  <a:pt x="252221" y="0"/>
                </a:moveTo>
                <a:cubicBezTo>
                  <a:pt x="112775" y="0"/>
                  <a:pt x="0" y="112775"/>
                  <a:pt x="0" y="252222"/>
                </a:cubicBezTo>
                <a:cubicBezTo>
                  <a:pt x="0" y="390905"/>
                  <a:pt x="112775" y="503682"/>
                  <a:pt x="252221" y="503682"/>
                </a:cubicBezTo>
                <a:cubicBezTo>
                  <a:pt x="391667" y="503682"/>
                  <a:pt x="504443" y="390905"/>
                  <a:pt x="504443" y="252222"/>
                </a:cubicBezTo>
                <a:cubicBezTo>
                  <a:pt x="504443" y="112775"/>
                  <a:pt x="391667" y="0"/>
                  <a:pt x="252221"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11" name="Freeform 3"/>
          <p:cNvSpPr/>
          <p:nvPr/>
        </p:nvSpPr>
        <p:spPr>
          <a:xfrm>
            <a:off x="8199438" y="973138"/>
            <a:ext cx="517525" cy="515937"/>
          </a:xfrm>
          <a:custGeom>
            <a:avLst/>
            <a:gdLst>
              <a:gd name="connsiteX0" fmla="*/ 258571 w 517143"/>
              <a:gd name="connsiteY0" fmla="*/ 6350 h 516382"/>
              <a:gd name="connsiteX1" fmla="*/ 6350 w 517143"/>
              <a:gd name="connsiteY1" fmla="*/ 258572 h 516382"/>
              <a:gd name="connsiteX2" fmla="*/ 258571 w 517143"/>
              <a:gd name="connsiteY2" fmla="*/ 510032 h 516382"/>
              <a:gd name="connsiteX3" fmla="*/ 510793 w 517143"/>
              <a:gd name="connsiteY3" fmla="*/ 258572 h 516382"/>
              <a:gd name="connsiteX4" fmla="*/ 258571 w 517143"/>
              <a:gd name="connsiteY4" fmla="*/ 6350 h 51638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17143" h="516382">
                <a:moveTo>
                  <a:pt x="258571" y="6350"/>
                </a:moveTo>
                <a:cubicBezTo>
                  <a:pt x="119125" y="6350"/>
                  <a:pt x="6350" y="119125"/>
                  <a:pt x="6350" y="258572"/>
                </a:cubicBezTo>
                <a:cubicBezTo>
                  <a:pt x="6350" y="397255"/>
                  <a:pt x="119125" y="510032"/>
                  <a:pt x="258571" y="510032"/>
                </a:cubicBezTo>
                <a:cubicBezTo>
                  <a:pt x="398017" y="510032"/>
                  <a:pt x="510793" y="397255"/>
                  <a:pt x="510793" y="258572"/>
                </a:cubicBezTo>
                <a:cubicBezTo>
                  <a:pt x="510793" y="119125"/>
                  <a:pt x="398017" y="6350"/>
                  <a:pt x="258571"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12" name="Freeform 3"/>
          <p:cNvSpPr/>
          <p:nvPr/>
        </p:nvSpPr>
        <p:spPr>
          <a:xfrm>
            <a:off x="8318500" y="1128713"/>
            <a:ext cx="55563" cy="55562"/>
          </a:xfrm>
          <a:custGeom>
            <a:avLst/>
            <a:gdLst>
              <a:gd name="connsiteX0" fmla="*/ 27431 w 55625"/>
              <a:gd name="connsiteY0" fmla="*/ 0 h 55626"/>
              <a:gd name="connsiteX1" fmla="*/ 0 w 55625"/>
              <a:gd name="connsiteY1" fmla="*/ 28194 h 55626"/>
              <a:gd name="connsiteX2" fmla="*/ 27431 w 55625"/>
              <a:gd name="connsiteY2" fmla="*/ 55625 h 55626"/>
              <a:gd name="connsiteX3" fmla="*/ 55626 w 55625"/>
              <a:gd name="connsiteY3" fmla="*/ 28194 h 55626"/>
              <a:gd name="connsiteX4" fmla="*/ 27431 w 55625"/>
              <a:gd name="connsiteY4" fmla="*/ 0 h 556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5" h="55626">
                <a:moveTo>
                  <a:pt x="27431" y="0"/>
                </a:moveTo>
                <a:cubicBezTo>
                  <a:pt x="12191" y="0"/>
                  <a:pt x="0" y="12954"/>
                  <a:pt x="0" y="28194"/>
                </a:cubicBezTo>
                <a:cubicBezTo>
                  <a:pt x="0" y="43433"/>
                  <a:pt x="12191" y="55625"/>
                  <a:pt x="27431" y="55625"/>
                </a:cubicBezTo>
                <a:cubicBezTo>
                  <a:pt x="42671" y="55625"/>
                  <a:pt x="55626" y="43433"/>
                  <a:pt x="55626" y="28194"/>
                </a:cubicBezTo>
                <a:cubicBezTo>
                  <a:pt x="55626" y="12954"/>
                  <a:pt x="42671" y="0"/>
                  <a:pt x="27431"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13" name="Freeform 3"/>
          <p:cNvSpPr/>
          <p:nvPr/>
        </p:nvSpPr>
        <p:spPr>
          <a:xfrm>
            <a:off x="8312150" y="1122363"/>
            <a:ext cx="68263" cy="68262"/>
          </a:xfrm>
          <a:custGeom>
            <a:avLst/>
            <a:gdLst>
              <a:gd name="connsiteX0" fmla="*/ 33781 w 68325"/>
              <a:gd name="connsiteY0" fmla="*/ 6350 h 68326"/>
              <a:gd name="connsiteX1" fmla="*/ 6350 w 68325"/>
              <a:gd name="connsiteY1" fmla="*/ 34544 h 68326"/>
              <a:gd name="connsiteX2" fmla="*/ 33781 w 68325"/>
              <a:gd name="connsiteY2" fmla="*/ 61975 h 68326"/>
              <a:gd name="connsiteX3" fmla="*/ 61976 w 68325"/>
              <a:gd name="connsiteY3" fmla="*/ 34544 h 68326"/>
              <a:gd name="connsiteX4" fmla="*/ 33781 w 68325"/>
              <a:gd name="connsiteY4" fmla="*/ 6350 h 683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5" h="68326">
                <a:moveTo>
                  <a:pt x="33781" y="6350"/>
                </a:moveTo>
                <a:cubicBezTo>
                  <a:pt x="18541" y="6350"/>
                  <a:pt x="6350" y="19304"/>
                  <a:pt x="6350" y="34544"/>
                </a:cubicBezTo>
                <a:cubicBezTo>
                  <a:pt x="6350" y="49783"/>
                  <a:pt x="18541" y="61975"/>
                  <a:pt x="33781" y="61975"/>
                </a:cubicBezTo>
                <a:cubicBezTo>
                  <a:pt x="49021" y="61975"/>
                  <a:pt x="61976" y="49783"/>
                  <a:pt x="61976" y="34544"/>
                </a:cubicBezTo>
                <a:cubicBezTo>
                  <a:pt x="61976" y="19304"/>
                  <a:pt x="49021" y="6350"/>
                  <a:pt x="33781"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14" name="Freeform 3"/>
          <p:cNvSpPr/>
          <p:nvPr/>
        </p:nvSpPr>
        <p:spPr>
          <a:xfrm>
            <a:off x="8539163" y="1120775"/>
            <a:ext cx="55562" cy="55563"/>
          </a:xfrm>
          <a:custGeom>
            <a:avLst/>
            <a:gdLst>
              <a:gd name="connsiteX0" fmla="*/ 28193 w 55625"/>
              <a:gd name="connsiteY0" fmla="*/ 0 h 55626"/>
              <a:gd name="connsiteX1" fmla="*/ 0 w 55625"/>
              <a:gd name="connsiteY1" fmla="*/ 27432 h 55626"/>
              <a:gd name="connsiteX2" fmla="*/ 28193 w 55625"/>
              <a:gd name="connsiteY2" fmla="*/ 55625 h 55626"/>
              <a:gd name="connsiteX3" fmla="*/ 55625 w 55625"/>
              <a:gd name="connsiteY3" fmla="*/ 27432 h 55626"/>
              <a:gd name="connsiteX4" fmla="*/ 28193 w 55625"/>
              <a:gd name="connsiteY4" fmla="*/ 0 h 556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5" h="55626">
                <a:moveTo>
                  <a:pt x="28193" y="0"/>
                </a:moveTo>
                <a:cubicBezTo>
                  <a:pt x="12953" y="0"/>
                  <a:pt x="0" y="12191"/>
                  <a:pt x="0" y="27432"/>
                </a:cubicBezTo>
                <a:cubicBezTo>
                  <a:pt x="0" y="42672"/>
                  <a:pt x="12953" y="55625"/>
                  <a:pt x="28193" y="55625"/>
                </a:cubicBezTo>
                <a:cubicBezTo>
                  <a:pt x="43433" y="55625"/>
                  <a:pt x="55625" y="42672"/>
                  <a:pt x="55625" y="27432"/>
                </a:cubicBezTo>
                <a:cubicBezTo>
                  <a:pt x="55625" y="12191"/>
                  <a:pt x="43433" y="0"/>
                  <a:pt x="28193"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15" name="Freeform 3"/>
          <p:cNvSpPr/>
          <p:nvPr/>
        </p:nvSpPr>
        <p:spPr>
          <a:xfrm>
            <a:off x="8532813" y="1114425"/>
            <a:ext cx="68262" cy="68263"/>
          </a:xfrm>
          <a:custGeom>
            <a:avLst/>
            <a:gdLst>
              <a:gd name="connsiteX0" fmla="*/ 34543 w 68325"/>
              <a:gd name="connsiteY0" fmla="*/ 6350 h 68326"/>
              <a:gd name="connsiteX1" fmla="*/ 6350 w 68325"/>
              <a:gd name="connsiteY1" fmla="*/ 33782 h 68326"/>
              <a:gd name="connsiteX2" fmla="*/ 34543 w 68325"/>
              <a:gd name="connsiteY2" fmla="*/ 61975 h 68326"/>
              <a:gd name="connsiteX3" fmla="*/ 61975 w 68325"/>
              <a:gd name="connsiteY3" fmla="*/ 33782 h 68326"/>
              <a:gd name="connsiteX4" fmla="*/ 34543 w 68325"/>
              <a:gd name="connsiteY4" fmla="*/ 6350 h 683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5" h="68326">
                <a:moveTo>
                  <a:pt x="34543" y="6350"/>
                </a:moveTo>
                <a:cubicBezTo>
                  <a:pt x="19303" y="6350"/>
                  <a:pt x="6350" y="18541"/>
                  <a:pt x="6350" y="33782"/>
                </a:cubicBezTo>
                <a:cubicBezTo>
                  <a:pt x="6350" y="49022"/>
                  <a:pt x="19303" y="61975"/>
                  <a:pt x="34543" y="61975"/>
                </a:cubicBezTo>
                <a:cubicBezTo>
                  <a:pt x="49783" y="61975"/>
                  <a:pt x="61975" y="49022"/>
                  <a:pt x="61975" y="33782"/>
                </a:cubicBezTo>
                <a:cubicBezTo>
                  <a:pt x="61975" y="18541"/>
                  <a:pt x="49783" y="6350"/>
                  <a:pt x="34543"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16" name="Freeform 3"/>
          <p:cNvSpPr/>
          <p:nvPr/>
        </p:nvSpPr>
        <p:spPr>
          <a:xfrm>
            <a:off x="8301038" y="1327150"/>
            <a:ext cx="317500" cy="79375"/>
          </a:xfrm>
          <a:custGeom>
            <a:avLst/>
            <a:gdLst>
              <a:gd name="connsiteX0" fmla="*/ 311150 w 317500"/>
              <a:gd name="connsiteY0" fmla="*/ 6350 h 78994"/>
              <a:gd name="connsiteX1" fmla="*/ 167893 w 317500"/>
              <a:gd name="connsiteY1" fmla="*/ 72644 h 78994"/>
              <a:gd name="connsiteX2" fmla="*/ 6350 w 317500"/>
              <a:gd name="connsiteY2" fmla="*/ 14732 h 78994"/>
            </a:gdLst>
            <a:ahLst/>
            <a:cxnLst>
              <a:cxn ang="0">
                <a:pos x="connsiteX0" y="connsiteY0"/>
              </a:cxn>
              <a:cxn ang="1">
                <a:pos x="connsiteX1" y="connsiteY1"/>
              </a:cxn>
              <a:cxn ang="2">
                <a:pos x="connsiteX2" y="connsiteY2"/>
              </a:cxn>
            </a:cxnLst>
            <a:rect l="l" t="t" r="r" b="b"/>
            <a:pathLst>
              <a:path w="317500" h="78994">
                <a:moveTo>
                  <a:pt x="311150" y="6350"/>
                </a:moveTo>
                <a:cubicBezTo>
                  <a:pt x="273811" y="45974"/>
                  <a:pt x="221995" y="69596"/>
                  <a:pt x="167893" y="72644"/>
                </a:cubicBezTo>
                <a:cubicBezTo>
                  <a:pt x="107695" y="76454"/>
                  <a:pt x="49783" y="55118"/>
                  <a:pt x="6350" y="14732"/>
                </a:cubicBez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0" lang="zh-CN" altLang="en-US">
              <a:solidFill>
                <a:prstClr val="black"/>
              </a:solidFill>
            </a:endParaRPr>
          </a:p>
        </p:txBody>
      </p:sp>
      <p:sp>
        <p:nvSpPr>
          <p:cNvPr id="17" name="Freeform 3"/>
          <p:cNvSpPr/>
          <p:nvPr/>
        </p:nvSpPr>
        <p:spPr>
          <a:xfrm>
            <a:off x="4991100" y="1339850"/>
            <a:ext cx="2820988" cy="1404938"/>
          </a:xfrm>
          <a:custGeom>
            <a:avLst/>
            <a:gdLst>
              <a:gd name="connsiteX0" fmla="*/ 470153 w 2820924"/>
              <a:gd name="connsiteY0" fmla="*/ 0 h 1405127"/>
              <a:gd name="connsiteX1" fmla="*/ 0 w 2820924"/>
              <a:gd name="connsiteY1" fmla="*/ 148589 h 1405127"/>
              <a:gd name="connsiteX2" fmla="*/ 0 w 2820924"/>
              <a:gd name="connsiteY2" fmla="*/ 741426 h 1405127"/>
              <a:gd name="connsiteX3" fmla="*/ 470153 w 2820924"/>
              <a:gd name="connsiteY3" fmla="*/ 889254 h 1405127"/>
              <a:gd name="connsiteX4" fmla="*/ 76200 w 2820924"/>
              <a:gd name="connsiteY4" fmla="*/ 1405127 h 1405127"/>
              <a:gd name="connsiteX5" fmla="*/ 1175765 w 2820924"/>
              <a:gd name="connsiteY5" fmla="*/ 889254 h 1405127"/>
              <a:gd name="connsiteX6" fmla="*/ 2350770 w 2820924"/>
              <a:gd name="connsiteY6" fmla="*/ 889254 h 1405127"/>
              <a:gd name="connsiteX7" fmla="*/ 2820923 w 2820924"/>
              <a:gd name="connsiteY7" fmla="*/ 741426 h 1405127"/>
              <a:gd name="connsiteX8" fmla="*/ 2820923 w 2820924"/>
              <a:gd name="connsiteY8" fmla="*/ 148589 h 1405127"/>
              <a:gd name="connsiteX9" fmla="*/ 2350770 w 2820924"/>
              <a:gd name="connsiteY9" fmla="*/ 0 h 1405127"/>
              <a:gd name="connsiteX10" fmla="*/ 470153 w 2820924"/>
              <a:gd name="connsiteY10" fmla="*/ 0 h 140512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2820924" h="1405127">
                <a:moveTo>
                  <a:pt x="470153" y="0"/>
                </a:moveTo>
                <a:cubicBezTo>
                  <a:pt x="210311" y="0"/>
                  <a:pt x="0" y="66294"/>
                  <a:pt x="0" y="148589"/>
                </a:cubicBezTo>
                <a:lnTo>
                  <a:pt x="0" y="741426"/>
                </a:lnTo>
                <a:cubicBezTo>
                  <a:pt x="0" y="822960"/>
                  <a:pt x="210311" y="889254"/>
                  <a:pt x="470153" y="889254"/>
                </a:cubicBezTo>
                <a:lnTo>
                  <a:pt x="76200" y="1405127"/>
                </a:lnTo>
                <a:lnTo>
                  <a:pt x="1175765" y="889254"/>
                </a:lnTo>
                <a:lnTo>
                  <a:pt x="2350770" y="889254"/>
                </a:lnTo>
                <a:cubicBezTo>
                  <a:pt x="2610611" y="889254"/>
                  <a:pt x="2820923" y="822960"/>
                  <a:pt x="2820923" y="741426"/>
                </a:cubicBezTo>
                <a:lnTo>
                  <a:pt x="2820923" y="148589"/>
                </a:lnTo>
                <a:cubicBezTo>
                  <a:pt x="2820923" y="66294"/>
                  <a:pt x="2610611" y="0"/>
                  <a:pt x="2350770" y="0"/>
                </a:cubicBezTo>
                <a:lnTo>
                  <a:pt x="470153"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18" name="Freeform 3"/>
          <p:cNvSpPr/>
          <p:nvPr/>
        </p:nvSpPr>
        <p:spPr>
          <a:xfrm>
            <a:off x="4984750" y="1333500"/>
            <a:ext cx="2833688" cy="1417638"/>
          </a:xfrm>
          <a:custGeom>
            <a:avLst/>
            <a:gdLst>
              <a:gd name="connsiteX0" fmla="*/ 476503 w 2833624"/>
              <a:gd name="connsiteY0" fmla="*/ 6350 h 1417827"/>
              <a:gd name="connsiteX1" fmla="*/ 6350 w 2833624"/>
              <a:gd name="connsiteY1" fmla="*/ 154939 h 1417827"/>
              <a:gd name="connsiteX2" fmla="*/ 6350 w 2833624"/>
              <a:gd name="connsiteY2" fmla="*/ 747776 h 1417827"/>
              <a:gd name="connsiteX3" fmla="*/ 476503 w 2833624"/>
              <a:gd name="connsiteY3" fmla="*/ 895604 h 1417827"/>
              <a:gd name="connsiteX4" fmla="*/ 82550 w 2833624"/>
              <a:gd name="connsiteY4" fmla="*/ 1411477 h 1417827"/>
              <a:gd name="connsiteX5" fmla="*/ 1182115 w 2833624"/>
              <a:gd name="connsiteY5" fmla="*/ 895604 h 1417827"/>
              <a:gd name="connsiteX6" fmla="*/ 2357120 w 2833624"/>
              <a:gd name="connsiteY6" fmla="*/ 895604 h 1417827"/>
              <a:gd name="connsiteX7" fmla="*/ 2827273 w 2833624"/>
              <a:gd name="connsiteY7" fmla="*/ 747776 h 1417827"/>
              <a:gd name="connsiteX8" fmla="*/ 2827273 w 2833624"/>
              <a:gd name="connsiteY8" fmla="*/ 154939 h 1417827"/>
              <a:gd name="connsiteX9" fmla="*/ 2357120 w 2833624"/>
              <a:gd name="connsiteY9" fmla="*/ 6350 h 1417827"/>
              <a:gd name="connsiteX10" fmla="*/ 476503 w 2833624"/>
              <a:gd name="connsiteY10" fmla="*/ 6350 h 141782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2833624" h="1417827">
                <a:moveTo>
                  <a:pt x="476503" y="6350"/>
                </a:moveTo>
                <a:cubicBezTo>
                  <a:pt x="216661" y="6350"/>
                  <a:pt x="6350" y="72644"/>
                  <a:pt x="6350" y="154939"/>
                </a:cubicBezTo>
                <a:lnTo>
                  <a:pt x="6350" y="747776"/>
                </a:lnTo>
                <a:cubicBezTo>
                  <a:pt x="6350" y="829310"/>
                  <a:pt x="216661" y="895604"/>
                  <a:pt x="476503" y="895604"/>
                </a:cubicBezTo>
                <a:lnTo>
                  <a:pt x="82550" y="1411477"/>
                </a:lnTo>
                <a:lnTo>
                  <a:pt x="1182115" y="895604"/>
                </a:lnTo>
                <a:lnTo>
                  <a:pt x="2357120" y="895604"/>
                </a:lnTo>
                <a:cubicBezTo>
                  <a:pt x="2616961" y="895604"/>
                  <a:pt x="2827273" y="829310"/>
                  <a:pt x="2827273" y="747776"/>
                </a:cubicBezTo>
                <a:lnTo>
                  <a:pt x="2827273" y="154939"/>
                </a:lnTo>
                <a:cubicBezTo>
                  <a:pt x="2827273" y="72644"/>
                  <a:pt x="2616961" y="6350"/>
                  <a:pt x="2357120" y="6350"/>
                </a:cubicBezTo>
                <a:lnTo>
                  <a:pt x="476503"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pic>
        <p:nvPicPr>
          <p:cNvPr id="1537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1200" y="1968500"/>
            <a:ext cx="2641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 name="表格 4"/>
          <p:cNvGraphicFramePr>
            <a:graphicFrameLocks noGrp="1"/>
          </p:cNvGraphicFramePr>
          <p:nvPr/>
        </p:nvGraphicFramePr>
        <p:xfrm>
          <a:off x="257175" y="4114800"/>
          <a:ext cx="8664575" cy="2441575"/>
        </p:xfrm>
        <a:graphic>
          <a:graphicData uri="http://schemas.openxmlformats.org/drawingml/2006/table">
            <a:tbl>
              <a:tblPr>
                <a:tableStyleId>{5940675A-B579-460E-94D1-54222C63F5DA}</a:tableStyleId>
              </a:tblPr>
              <a:tblGrid>
                <a:gridCol w="4190939">
                  <a:extLst>
                    <a:ext uri="{9D8B030D-6E8A-4147-A177-3AD203B41FA5}">
                      <a16:colId xmlns:a16="http://schemas.microsoft.com/office/drawing/2014/main" val="20000"/>
                    </a:ext>
                  </a:extLst>
                </a:gridCol>
                <a:gridCol w="4473636">
                  <a:extLst>
                    <a:ext uri="{9D8B030D-6E8A-4147-A177-3AD203B41FA5}">
                      <a16:colId xmlns:a16="http://schemas.microsoft.com/office/drawing/2014/main" val="20001"/>
                    </a:ext>
                  </a:extLst>
                </a:gridCol>
              </a:tblGrid>
              <a:tr h="1137575">
                <a:tc>
                  <a:txBody>
                    <a:bodyPr/>
                    <a:lstStyle/>
                    <a:p>
                      <a:pPr marL="0" marR="0" lvl="0" indent="0" algn="l" defTabSz="914400" rtl="0" eaLnBrk="1" fontAlgn="base" latinLnBrk="0" hangingPunct="1">
                        <a:lnSpc>
                          <a:spcPct val="101000"/>
                        </a:lnSpc>
                        <a:spcBef>
                          <a:spcPct val="17000"/>
                        </a:spcBef>
                        <a:spcAft>
                          <a:spcPct val="17000"/>
                        </a:spcAft>
                        <a:buClrTx/>
                        <a:buSzTx/>
                        <a:buFontTx/>
                        <a:buNone/>
                        <a:tabLst/>
                      </a:pPr>
                      <a:r>
                        <a:rPr kumimoji="1" lang="ja-JP" altLang="en-US" sz="1600" u="none" strike="noStrike" cap="none" normalizeH="0" baseline="0" dirty="0">
                          <a:ln>
                            <a:noFill/>
                          </a:ln>
                          <a:effectLst/>
                        </a:rPr>
                        <a:t>帰属：自分自身への</a:t>
                      </a:r>
                      <a:endParaRPr kumimoji="1" lang="en-US" altLang="ja-JP" sz="1600" u="none" strike="noStrike" cap="none" normalizeH="0" baseline="0" dirty="0">
                        <a:ln>
                          <a:noFill/>
                        </a:ln>
                        <a:effectLst/>
                      </a:endParaRPr>
                    </a:p>
                    <a:p>
                      <a:pPr marL="0" marR="0" lvl="0" indent="0" algn="l" defTabSz="914400" rtl="0" eaLnBrk="1" fontAlgn="base" latinLnBrk="0" hangingPunct="1">
                        <a:lnSpc>
                          <a:spcPct val="101000"/>
                        </a:lnSpc>
                        <a:spcBef>
                          <a:spcPct val="17000"/>
                        </a:spcBef>
                        <a:spcAft>
                          <a:spcPct val="17000"/>
                        </a:spcAft>
                        <a:buClrTx/>
                        <a:buSzTx/>
                        <a:buFontTx/>
                        <a:buNone/>
                        <a:tabLst/>
                      </a:pPr>
                      <a:r>
                        <a:rPr kumimoji="1" lang="ja-JP" altLang="en-US" sz="1400" u="none" strike="noStrike" cap="none" normalizeH="0" baseline="0" dirty="0">
                          <a:ln>
                            <a:noFill/>
                          </a:ln>
                          <a:effectLst/>
                        </a:rPr>
                        <a:t>（例　“私は素晴らしい印象を与えた。もちろん私の希望は受け入れられると思っていた！”）</a:t>
                      </a:r>
                    </a:p>
                    <a:p>
                      <a:pPr algn="l"/>
                      <a:endParaRPr lang="zh-CN" altLang="en-US" sz="1500" dirty="0">
                        <a:solidFill>
                          <a:srgbClr val="000000"/>
                        </a:solidFill>
                        <a:latin typeface="Times New Roman" pitchFamily="18" charset="0"/>
                        <a:cs typeface="Times New Roman" pitchFamily="18" charset="0"/>
                      </a:endParaRPr>
                    </a:p>
                  </a:txBody>
                  <a:tcPr marL="91439" marR="91439" marT="45708" marB="45708"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500" dirty="0"/>
                        <a:t>不利な点：自画自賛はいばった印象を与える</a:t>
                      </a:r>
                      <a:endParaRPr lang="zh-CN" altLang="en-US" sz="1500"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500" dirty="0"/>
                        <a:t>有利な点：自尊心が傷つかない</a:t>
                      </a:r>
                      <a:endParaRPr lang="en-US" altLang="ja-JP" sz="1500" dirty="0"/>
                    </a:p>
                    <a:p>
                      <a:pPr algn="l"/>
                      <a:endParaRPr lang="zh-CN" altLang="en-US" sz="1500" dirty="0">
                        <a:solidFill>
                          <a:srgbClr val="000000"/>
                        </a:solidFill>
                        <a:latin typeface="Times New Roman" pitchFamily="18" charset="0"/>
                        <a:cs typeface="Times New Roman" pitchFamily="18" charset="0"/>
                      </a:endParaRPr>
                    </a:p>
                  </a:txBody>
                  <a:tcPr marL="91439" marR="91439" marT="45708" marB="45708"/>
                </a:tc>
                <a:extLst>
                  <a:ext uri="{0D108BD9-81ED-4DB2-BD59-A6C34878D82A}">
                    <a16:rowId xmlns:a16="http://schemas.microsoft.com/office/drawing/2014/main" val="10000"/>
                  </a:ext>
                </a:extLst>
              </a:tr>
              <a:tr h="1304000">
                <a:tc>
                  <a:txBody>
                    <a:bodyPr/>
                    <a:lstStyle/>
                    <a:p>
                      <a:pPr marL="0" marR="0" lvl="0" indent="0" algn="l" defTabSz="914400" rtl="0" eaLnBrk="1" fontAlgn="base" latinLnBrk="0" hangingPunct="1">
                        <a:lnSpc>
                          <a:spcPct val="136000"/>
                        </a:lnSpc>
                        <a:spcBef>
                          <a:spcPct val="17000"/>
                        </a:spcBef>
                        <a:spcAft>
                          <a:spcPct val="0"/>
                        </a:spcAft>
                        <a:buClrTx/>
                        <a:buSzTx/>
                        <a:buFontTx/>
                        <a:buNone/>
                        <a:tabLst/>
                      </a:pPr>
                      <a:r>
                        <a:rPr kumimoji="1" lang="ja-JP" altLang="en-US" sz="1600" u="none" strike="noStrike" cap="none" normalizeH="0" baseline="0" dirty="0">
                          <a:ln>
                            <a:noFill/>
                          </a:ln>
                          <a:effectLst/>
                        </a:rPr>
                        <a:t>帰属：他の人や状況・偶然への</a:t>
                      </a:r>
                      <a:endParaRPr kumimoji="1" lang="en-US" altLang="ja-JP" sz="1600" u="none" strike="noStrike" cap="none" normalizeH="0" baseline="0" dirty="0">
                        <a:ln>
                          <a:noFill/>
                        </a:ln>
                        <a:effectLst/>
                      </a:endParaRPr>
                    </a:p>
                    <a:p>
                      <a:pPr marL="0" marR="0" lvl="0" indent="0" algn="l" defTabSz="914400" rtl="0" eaLnBrk="1" fontAlgn="base" latinLnBrk="0" hangingPunct="1">
                        <a:lnSpc>
                          <a:spcPct val="136000"/>
                        </a:lnSpc>
                        <a:spcBef>
                          <a:spcPct val="17000"/>
                        </a:spcBef>
                        <a:spcAft>
                          <a:spcPct val="0"/>
                        </a:spcAft>
                        <a:buClrTx/>
                        <a:buSzTx/>
                        <a:buFontTx/>
                        <a:buNone/>
                        <a:tabLst/>
                      </a:pPr>
                      <a:r>
                        <a:rPr kumimoji="1" lang="ja-JP" altLang="en-US" sz="1400" u="none" strike="noStrike" cap="none" normalizeH="0" baseline="0" dirty="0">
                          <a:ln>
                            <a:noFill/>
                          </a:ln>
                          <a:effectLst/>
                        </a:rPr>
                        <a:t>（例　“興味を示したのは私一人だけだったに違いない。何という幸運だろう！”）</a:t>
                      </a:r>
                      <a:endParaRPr kumimoji="1" lang="ja-JP" altLang="en-US" sz="1400" b="0" i="0" u="none" strike="noStrike" cap="none" normalizeH="0" baseline="0" dirty="0">
                        <a:ln>
                          <a:noFill/>
                        </a:ln>
                        <a:solidFill>
                          <a:schemeClr val="tx1"/>
                        </a:solidFill>
                        <a:effectLst/>
                        <a:latin typeface="Verdana" pitchFamily="34" charset="0"/>
                        <a:ea typeface="ＭＳ Ｐゴシック" pitchFamily="50" charset="-128"/>
                      </a:endParaRPr>
                    </a:p>
                  </a:txBody>
                  <a:tcPr marL="91439" marR="91439" marT="45708" marB="45708"/>
                </a:tc>
                <a:tc>
                  <a:txBody>
                    <a:bodyPr/>
                    <a:lstStyle/>
                    <a:p>
                      <a:pPr algn="l"/>
                      <a:r>
                        <a:rPr lang="ja-JP" altLang="en-US" sz="1500" dirty="0"/>
                        <a:t>不利な点：自尊心が高まらない</a:t>
                      </a:r>
                      <a:endParaRPr lang="zh-CN" altLang="en-US" sz="1500"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500" dirty="0"/>
                        <a:t>有利な点：控えめで礼儀正しい人とみなされる</a:t>
                      </a:r>
                      <a:endParaRPr lang="en-US" altLang="ja-JP" sz="1500" dirty="0"/>
                    </a:p>
                    <a:p>
                      <a:pPr algn="l"/>
                      <a:endParaRPr lang="zh-CN" altLang="en-US" sz="1500" dirty="0">
                        <a:solidFill>
                          <a:srgbClr val="000000"/>
                        </a:solidFill>
                        <a:latin typeface="Times New Roman" pitchFamily="18" charset="0"/>
                        <a:cs typeface="Times New Roman" pitchFamily="18" charset="0"/>
                      </a:endParaRPr>
                    </a:p>
                  </a:txBody>
                  <a:tcPr marL="91439" marR="91439" marT="45708" marB="45708"/>
                </a:tc>
                <a:extLst>
                  <a:ext uri="{0D108BD9-81ED-4DB2-BD59-A6C34878D82A}">
                    <a16:rowId xmlns:a16="http://schemas.microsoft.com/office/drawing/2014/main" val="10001"/>
                  </a:ext>
                </a:extLst>
              </a:tr>
            </a:tbl>
          </a:graphicData>
        </a:graphic>
      </p:graphicFrame>
      <p:sp>
        <p:nvSpPr>
          <p:cNvPr id="2" name="TextBox 1"/>
          <p:cNvSpPr txBox="1"/>
          <p:nvPr/>
        </p:nvSpPr>
        <p:spPr>
          <a:xfrm>
            <a:off x="8839200" y="38100"/>
            <a:ext cx="215900" cy="203200"/>
          </a:xfrm>
          <a:prstGeom prst="rect">
            <a:avLst/>
          </a:prstGeom>
          <a:noFill/>
        </p:spPr>
        <p:txBody>
          <a:bodyPr wrap="none" lIns="0" tIns="0" rIns="0">
            <a:spAutoFit/>
          </a:bodyPr>
          <a:lstStyle/>
          <a:p>
            <a:pPr>
              <a:lnSpc>
                <a:spcPts val="1600"/>
              </a:lnSpc>
              <a:defRPr/>
            </a:pPr>
            <a:r>
              <a:rPr kumimoji="0" lang="en-US" altLang="zh-CN" sz="1397" dirty="0">
                <a:solidFill>
                  <a:srgbClr val="FFFFFF"/>
                </a:solidFill>
                <a:latin typeface="Times New Roman" pitchFamily="18" charset="0"/>
                <a:cs typeface="Times New Roman" pitchFamily="18" charset="0"/>
              </a:rPr>
              <a:t>31</a:t>
            </a:r>
          </a:p>
        </p:txBody>
      </p:sp>
      <p:sp>
        <p:nvSpPr>
          <p:cNvPr id="22" name="TextBox 1"/>
          <p:cNvSpPr txBox="1"/>
          <p:nvPr/>
        </p:nvSpPr>
        <p:spPr>
          <a:xfrm>
            <a:off x="88900" y="6718300"/>
            <a:ext cx="3987800" cy="114300"/>
          </a:xfrm>
          <a:prstGeom prst="rect">
            <a:avLst/>
          </a:prstGeom>
          <a:noFill/>
        </p:spPr>
        <p:txBody>
          <a:bodyPr wrap="none" lIns="0" tIns="0" rIns="0">
            <a:spAutoFit/>
          </a:bodyPr>
          <a:lstStyle/>
          <a:p>
            <a:pPr>
              <a:lnSpc>
                <a:spcPts val="900"/>
              </a:lnSpc>
              <a:defRPr/>
            </a:pPr>
            <a:r>
              <a:rPr kumimoji="0" lang="en-US" altLang="zh-CN" sz="798" i="1" dirty="0">
                <a:solidFill>
                  <a:srgbClr val="000000"/>
                </a:solidFill>
                <a:latin typeface="Times New Roman" pitchFamily="18" charset="0"/>
                <a:cs typeface="Times New Roman" pitchFamily="18" charset="0"/>
              </a:rPr>
              <a:t>(“Secret</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handshakes”</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by</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The</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infamous</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gdub</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"Smiley”</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by</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Ruth</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Veckenstedt)</a:t>
            </a:r>
          </a:p>
        </p:txBody>
      </p:sp>
      <p:sp>
        <p:nvSpPr>
          <p:cNvPr id="15393" name="TextBox 1"/>
          <p:cNvSpPr txBox="1">
            <a:spLocks noChangeArrowheads="1"/>
          </p:cNvSpPr>
          <p:nvPr/>
        </p:nvSpPr>
        <p:spPr bwMode="auto">
          <a:xfrm>
            <a:off x="8737600" y="6654800"/>
            <a:ext cx="36830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lnSpc>
                <a:spcPts val="1400"/>
              </a:lnSpc>
              <a:spcBef>
                <a:spcPct val="0"/>
              </a:spcBef>
              <a:spcAft>
                <a:spcPct val="0"/>
              </a:spcAft>
            </a:pPr>
            <a:r>
              <a:rPr kumimoji="0" lang="en-US" altLang="zh-CN" sz="1200" b="1">
                <a:solidFill>
                  <a:srgbClr val="646B86"/>
                </a:solidFill>
                <a:latin typeface="Times New Roman" panose="02020603050405020304" pitchFamily="18" charset="0"/>
                <a:cs typeface="Times New Roman" panose="02020603050405020304" pitchFamily="18" charset="0"/>
              </a:rPr>
              <a:t>4.14</a:t>
            </a:r>
          </a:p>
        </p:txBody>
      </p:sp>
      <p:sp>
        <p:nvSpPr>
          <p:cNvPr id="15394" name="TextBox 1"/>
          <p:cNvSpPr txBox="1">
            <a:spLocks noChangeArrowheads="1"/>
          </p:cNvSpPr>
          <p:nvPr/>
        </p:nvSpPr>
        <p:spPr bwMode="auto">
          <a:xfrm>
            <a:off x="6832600" y="6667500"/>
            <a:ext cx="153670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lnSpc>
                <a:spcPts val="1400"/>
              </a:lnSpc>
              <a:spcBef>
                <a:spcPct val="0"/>
              </a:spcBef>
              <a:spcAft>
                <a:spcPct val="0"/>
              </a:spcAft>
            </a:pPr>
            <a:r>
              <a:rPr kumimoji="0" lang="en-US" altLang="zh-CN" sz="1200" b="1">
                <a:solidFill>
                  <a:srgbClr val="646B86"/>
                </a:solidFill>
                <a:latin typeface="Times New Roman" panose="02020603050405020304" pitchFamily="18" charset="0"/>
                <a:cs typeface="Times New Roman" panose="02020603050405020304" pitchFamily="18" charset="0"/>
              </a:rPr>
              <a:t>attributional</a:t>
            </a:r>
            <a:r>
              <a:rPr kumimoji="0" lang="en-US" altLang="zh-CN" sz="1200">
                <a:solidFill>
                  <a:prstClr val="black"/>
                </a:solidFill>
                <a:latin typeface="Times New Roman" panose="02020603050405020304" pitchFamily="18" charset="0"/>
                <a:cs typeface="Times New Roman" panose="02020603050405020304" pitchFamily="18" charset="0"/>
              </a:rPr>
              <a:t> </a:t>
            </a:r>
            <a:r>
              <a:rPr kumimoji="0" lang="en-US" altLang="zh-CN" sz="1200" b="1">
                <a:solidFill>
                  <a:srgbClr val="646B86"/>
                </a:solidFill>
                <a:latin typeface="Times New Roman" panose="02020603050405020304" pitchFamily="18" charset="0"/>
                <a:cs typeface="Times New Roman" panose="02020603050405020304" pitchFamily="18" charset="0"/>
              </a:rPr>
              <a:t>style</a:t>
            </a:r>
          </a:p>
        </p:txBody>
      </p:sp>
      <p:sp>
        <p:nvSpPr>
          <p:cNvPr id="15395" name="テキスト ボックス 24"/>
          <p:cNvSpPr txBox="1">
            <a:spLocks noChangeArrowheads="1"/>
          </p:cNvSpPr>
          <p:nvPr/>
        </p:nvSpPr>
        <p:spPr bwMode="auto">
          <a:xfrm>
            <a:off x="5057775" y="1341438"/>
            <a:ext cx="31178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975100" algn="l"/>
                <a:tab pos="4064000" algn="l"/>
                <a:tab pos="4102100" algn="l"/>
              </a:tabLst>
              <a:defRPr>
                <a:solidFill>
                  <a:schemeClr val="tx1"/>
                </a:solidFill>
                <a:latin typeface="Calibri" panose="020F0502020204030204" pitchFamily="34" charset="0"/>
              </a:defRPr>
            </a:lvl1pPr>
            <a:lvl2pPr marL="742950" indent="-285750">
              <a:tabLst>
                <a:tab pos="3975100" algn="l"/>
                <a:tab pos="4064000" algn="l"/>
                <a:tab pos="4102100" algn="l"/>
              </a:tabLst>
              <a:defRPr>
                <a:solidFill>
                  <a:schemeClr val="tx1"/>
                </a:solidFill>
                <a:latin typeface="Calibri" panose="020F0502020204030204" pitchFamily="34" charset="0"/>
              </a:defRPr>
            </a:lvl2pPr>
            <a:lvl3pPr marL="1143000" indent="-228600">
              <a:tabLst>
                <a:tab pos="3975100" algn="l"/>
                <a:tab pos="4064000" algn="l"/>
                <a:tab pos="4102100" algn="l"/>
              </a:tabLst>
              <a:defRPr>
                <a:solidFill>
                  <a:schemeClr val="tx1"/>
                </a:solidFill>
                <a:latin typeface="Calibri" panose="020F0502020204030204" pitchFamily="34" charset="0"/>
              </a:defRPr>
            </a:lvl3pPr>
            <a:lvl4pPr marL="1600200" indent="-228600">
              <a:tabLst>
                <a:tab pos="3975100" algn="l"/>
                <a:tab pos="4064000" algn="l"/>
                <a:tab pos="4102100" algn="l"/>
              </a:tabLst>
              <a:defRPr>
                <a:solidFill>
                  <a:schemeClr val="tx1"/>
                </a:solidFill>
                <a:latin typeface="Calibri" panose="020F0502020204030204" pitchFamily="34" charset="0"/>
              </a:defRPr>
            </a:lvl4pPr>
            <a:lvl5pPr marL="2057400" indent="-228600">
              <a:tabLst>
                <a:tab pos="3975100" algn="l"/>
                <a:tab pos="4064000" algn="l"/>
                <a:tab pos="4102100" algn="l"/>
              </a:tabLst>
              <a:defRPr>
                <a:solidFill>
                  <a:schemeClr val="tx1"/>
                </a:solidFill>
                <a:latin typeface="Calibri" panose="020F0502020204030204" pitchFamily="34" charset="0"/>
              </a:defRPr>
            </a:lvl5pPr>
            <a:lvl6pPr marL="2514600" indent="-228600" fontAlgn="base">
              <a:spcBef>
                <a:spcPct val="0"/>
              </a:spcBef>
              <a:spcAft>
                <a:spcPct val="0"/>
              </a:spcAft>
              <a:tabLst>
                <a:tab pos="3975100" algn="l"/>
                <a:tab pos="4064000" algn="l"/>
                <a:tab pos="4102100" algn="l"/>
              </a:tabLst>
              <a:defRPr>
                <a:solidFill>
                  <a:schemeClr val="tx1"/>
                </a:solidFill>
                <a:latin typeface="Calibri" panose="020F0502020204030204" pitchFamily="34" charset="0"/>
              </a:defRPr>
            </a:lvl6pPr>
            <a:lvl7pPr marL="2971800" indent="-228600" fontAlgn="base">
              <a:spcBef>
                <a:spcPct val="0"/>
              </a:spcBef>
              <a:spcAft>
                <a:spcPct val="0"/>
              </a:spcAft>
              <a:tabLst>
                <a:tab pos="3975100" algn="l"/>
                <a:tab pos="4064000" algn="l"/>
                <a:tab pos="4102100" algn="l"/>
              </a:tabLst>
              <a:defRPr>
                <a:solidFill>
                  <a:schemeClr val="tx1"/>
                </a:solidFill>
                <a:latin typeface="Calibri" panose="020F0502020204030204" pitchFamily="34" charset="0"/>
              </a:defRPr>
            </a:lvl7pPr>
            <a:lvl8pPr marL="3429000" indent="-228600" fontAlgn="base">
              <a:spcBef>
                <a:spcPct val="0"/>
              </a:spcBef>
              <a:spcAft>
                <a:spcPct val="0"/>
              </a:spcAft>
              <a:tabLst>
                <a:tab pos="3975100" algn="l"/>
                <a:tab pos="4064000" algn="l"/>
                <a:tab pos="4102100" algn="l"/>
              </a:tabLst>
              <a:defRPr>
                <a:solidFill>
                  <a:schemeClr val="tx1"/>
                </a:solidFill>
                <a:latin typeface="Calibri" panose="020F0502020204030204" pitchFamily="34" charset="0"/>
              </a:defRPr>
            </a:lvl8pPr>
            <a:lvl9pPr marL="3886200" indent="-228600" fontAlgn="base">
              <a:spcBef>
                <a:spcPct val="0"/>
              </a:spcBef>
              <a:spcAft>
                <a:spcPct val="0"/>
              </a:spcAft>
              <a:tabLst>
                <a:tab pos="3975100" algn="l"/>
                <a:tab pos="4064000" algn="l"/>
                <a:tab pos="4102100" algn="l"/>
              </a:tabLst>
              <a:defRPr>
                <a:solidFill>
                  <a:schemeClr val="tx1"/>
                </a:solidFill>
                <a:latin typeface="Calibri" panose="020F0502020204030204" pitchFamily="34" charset="0"/>
              </a:defRPr>
            </a:lvl9pPr>
          </a:lstStyle>
          <a:p>
            <a:pPr fontAlgn="base">
              <a:lnSpc>
                <a:spcPts val="2500"/>
              </a:lnSpc>
              <a:spcBef>
                <a:spcPct val="0"/>
              </a:spcBef>
              <a:spcAft>
                <a:spcPct val="0"/>
              </a:spcAft>
            </a:pPr>
            <a:r>
              <a:rPr kumimoji="0" lang="ja-JP" altLang="en-US" sz="1100">
                <a:solidFill>
                  <a:prstClr val="black"/>
                </a:solidFill>
              </a:rPr>
              <a:t>このお部屋はあなたのものです！入居者</a:t>
            </a:r>
            <a:endParaRPr kumimoji="0" lang="en-US" altLang="ja-JP" sz="1100">
              <a:solidFill>
                <a:prstClr val="black"/>
              </a:solidFill>
            </a:endParaRPr>
          </a:p>
          <a:p>
            <a:pPr fontAlgn="base">
              <a:lnSpc>
                <a:spcPts val="2500"/>
              </a:lnSpc>
              <a:spcBef>
                <a:spcPct val="0"/>
              </a:spcBef>
              <a:spcAft>
                <a:spcPct val="0"/>
              </a:spcAft>
            </a:pPr>
            <a:r>
              <a:rPr kumimoji="0" lang="ja-JP" altLang="en-US" sz="1100">
                <a:solidFill>
                  <a:prstClr val="black"/>
                </a:solidFill>
              </a:rPr>
              <a:t>としてあなたをお迎えできて幸せです！　　　　</a:t>
            </a:r>
            <a:r>
              <a:rPr kumimoji="0" lang="ja-JP" altLang="en-US">
                <a:solidFill>
                  <a:prstClr val="black"/>
                </a:solidFill>
              </a:rPr>
              <a:t>　　　　　　　　　　　　　　　　　　　　　　　　　　　　　　　　　　　　　　　　　　　　　　　　　　　　　　　　</a:t>
            </a:r>
          </a:p>
        </p:txBody>
      </p:sp>
      <p:sp>
        <p:nvSpPr>
          <p:cNvPr id="27" name="Rectangle 2">
            <a:extLst>
              <a:ext uri="{FF2B5EF4-FFF2-40B4-BE49-F238E27FC236}">
                <a16:creationId xmlns:a16="http://schemas.microsoft.com/office/drawing/2014/main" id="{9F35B9C3-17F5-482A-9898-5FBD19709C6E}"/>
              </a:ext>
            </a:extLst>
          </p:cNvPr>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38100" algn="l"/>
                <a:tab pos="152400" algn="l"/>
                <a:tab pos="3937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帰属スタイルがネガティブな出来事におよぼす影響！</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3874382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6704013"/>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3" name="Freeform 3"/>
          <p:cNvSpPr/>
          <p:nvPr/>
        </p:nvSpPr>
        <p:spPr>
          <a:xfrm>
            <a:off x="0" y="-1588"/>
            <a:ext cx="9144000" cy="119063"/>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5" name="Freeform 3"/>
          <p:cNvSpPr/>
          <p:nvPr/>
        </p:nvSpPr>
        <p:spPr>
          <a:xfrm>
            <a:off x="3175" y="6667500"/>
            <a:ext cx="9140825" cy="188913"/>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6" name="Freeform 3"/>
          <p:cNvSpPr/>
          <p:nvPr/>
        </p:nvSpPr>
        <p:spPr>
          <a:xfrm>
            <a:off x="0" y="763588"/>
            <a:ext cx="9144000" cy="88900"/>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7" name="Freeform 3"/>
          <p:cNvSpPr/>
          <p:nvPr/>
        </p:nvSpPr>
        <p:spPr>
          <a:xfrm>
            <a:off x="-19050" y="868363"/>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0" lang="zh-CN" altLang="en-US">
              <a:solidFill>
                <a:prstClr val="black"/>
              </a:solidFill>
            </a:endParaRPr>
          </a:p>
        </p:txBody>
      </p:sp>
      <p:sp>
        <p:nvSpPr>
          <p:cNvPr id="8" name="Freeform 3"/>
          <p:cNvSpPr/>
          <p:nvPr/>
        </p:nvSpPr>
        <p:spPr>
          <a:xfrm>
            <a:off x="-6350" y="900113"/>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0" lang="zh-CN" altLang="en-US">
              <a:solidFill>
                <a:prstClr val="black"/>
              </a:solidFill>
            </a:endParaRPr>
          </a:p>
        </p:txBody>
      </p:sp>
      <p:sp>
        <p:nvSpPr>
          <p:cNvPr id="9" name="Freeform 3"/>
          <p:cNvSpPr/>
          <p:nvPr/>
        </p:nvSpPr>
        <p:spPr>
          <a:xfrm>
            <a:off x="-6350" y="777875"/>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0" lang="zh-CN" altLang="en-US">
              <a:solidFill>
                <a:prstClr val="black"/>
              </a:solidFill>
            </a:endParaRPr>
          </a:p>
        </p:txBody>
      </p:sp>
      <p:sp>
        <p:nvSpPr>
          <p:cNvPr id="10" name="Freeform 3"/>
          <p:cNvSpPr/>
          <p:nvPr/>
        </p:nvSpPr>
        <p:spPr>
          <a:xfrm>
            <a:off x="222250" y="5221288"/>
            <a:ext cx="8677275" cy="25400"/>
          </a:xfrm>
          <a:custGeom>
            <a:avLst/>
            <a:gdLst>
              <a:gd name="connsiteX0" fmla="*/ 6350 w 8677402"/>
              <a:gd name="connsiteY0" fmla="*/ 6350 h 25400"/>
              <a:gd name="connsiteX1" fmla="*/ 8671051 w 8677402"/>
              <a:gd name="connsiteY1" fmla="*/ 6350 h 25400"/>
            </a:gdLst>
            <a:ahLst/>
            <a:cxnLst>
              <a:cxn ang="0">
                <a:pos x="connsiteX0" y="connsiteY0"/>
              </a:cxn>
              <a:cxn ang="1">
                <a:pos x="connsiteX1" y="connsiteY1"/>
              </a:cxn>
            </a:cxnLst>
            <a:rect l="l" t="t" r="r" b="b"/>
            <a:pathLst>
              <a:path w="8677402" h="25400">
                <a:moveTo>
                  <a:pt x="6350" y="6350"/>
                </a:moveTo>
                <a:lnTo>
                  <a:pt x="8671051"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0" lang="zh-CN" altLang="en-US">
              <a:solidFill>
                <a:prstClr val="black"/>
              </a:solidFill>
            </a:endParaRPr>
          </a:p>
        </p:txBody>
      </p:sp>
      <p:sp>
        <p:nvSpPr>
          <p:cNvPr id="11" name="Freeform 3"/>
          <p:cNvSpPr/>
          <p:nvPr/>
        </p:nvSpPr>
        <p:spPr>
          <a:xfrm>
            <a:off x="222250" y="4454525"/>
            <a:ext cx="25400" cy="779463"/>
          </a:xfrm>
          <a:custGeom>
            <a:avLst/>
            <a:gdLst>
              <a:gd name="connsiteX0" fmla="*/ 6350 w 25400"/>
              <a:gd name="connsiteY0" fmla="*/ 6350 h 779272"/>
              <a:gd name="connsiteX1" fmla="*/ 6350 w 25400"/>
              <a:gd name="connsiteY1" fmla="*/ 772921 h 779272"/>
            </a:gdLst>
            <a:ahLst/>
            <a:cxnLst>
              <a:cxn ang="0">
                <a:pos x="connsiteX0" y="connsiteY0"/>
              </a:cxn>
              <a:cxn ang="1">
                <a:pos x="connsiteX1" y="connsiteY1"/>
              </a:cxn>
            </a:cxnLst>
            <a:rect l="l" t="t" r="r" b="b"/>
            <a:pathLst>
              <a:path w="25400" h="779272">
                <a:moveTo>
                  <a:pt x="6350" y="6350"/>
                </a:moveTo>
                <a:lnTo>
                  <a:pt x="6350" y="772921"/>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0" lang="zh-CN" altLang="en-US">
              <a:solidFill>
                <a:prstClr val="black"/>
              </a:solidFill>
            </a:endParaRPr>
          </a:p>
        </p:txBody>
      </p:sp>
      <p:sp>
        <p:nvSpPr>
          <p:cNvPr id="12" name="Freeform 3"/>
          <p:cNvSpPr/>
          <p:nvPr/>
        </p:nvSpPr>
        <p:spPr>
          <a:xfrm>
            <a:off x="8886825" y="4454525"/>
            <a:ext cx="25400" cy="779463"/>
          </a:xfrm>
          <a:custGeom>
            <a:avLst/>
            <a:gdLst>
              <a:gd name="connsiteX0" fmla="*/ 6350 w 25400"/>
              <a:gd name="connsiteY0" fmla="*/ 6350 h 779272"/>
              <a:gd name="connsiteX1" fmla="*/ 6350 w 25400"/>
              <a:gd name="connsiteY1" fmla="*/ 772921 h 779272"/>
            </a:gdLst>
            <a:ahLst/>
            <a:cxnLst>
              <a:cxn ang="0">
                <a:pos x="connsiteX0" y="connsiteY0"/>
              </a:cxn>
              <a:cxn ang="1">
                <a:pos x="connsiteX1" y="connsiteY1"/>
              </a:cxn>
            </a:cxnLst>
            <a:rect l="l" t="t" r="r" b="b"/>
            <a:pathLst>
              <a:path w="25400" h="779272">
                <a:moveTo>
                  <a:pt x="6350" y="6350"/>
                </a:moveTo>
                <a:lnTo>
                  <a:pt x="6350" y="772921"/>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0" lang="zh-CN" altLang="en-US">
              <a:solidFill>
                <a:prstClr val="black"/>
              </a:solidFill>
            </a:endParaRPr>
          </a:p>
        </p:txBody>
      </p:sp>
      <p:sp>
        <p:nvSpPr>
          <p:cNvPr id="13" name="Freeform 3"/>
          <p:cNvSpPr/>
          <p:nvPr/>
        </p:nvSpPr>
        <p:spPr>
          <a:xfrm>
            <a:off x="222250" y="4454525"/>
            <a:ext cx="8677275" cy="25400"/>
          </a:xfrm>
          <a:custGeom>
            <a:avLst/>
            <a:gdLst>
              <a:gd name="connsiteX0" fmla="*/ 6350 w 8677402"/>
              <a:gd name="connsiteY0" fmla="*/ 6350 h 25400"/>
              <a:gd name="connsiteX1" fmla="*/ 8671051 w 8677402"/>
              <a:gd name="connsiteY1" fmla="*/ 6350 h 25400"/>
            </a:gdLst>
            <a:ahLst/>
            <a:cxnLst>
              <a:cxn ang="0">
                <a:pos x="connsiteX0" y="connsiteY0"/>
              </a:cxn>
              <a:cxn ang="1">
                <a:pos x="connsiteX1" y="connsiteY1"/>
              </a:cxn>
            </a:cxnLst>
            <a:rect l="l" t="t" r="r" b="b"/>
            <a:pathLst>
              <a:path w="8677402" h="25400">
                <a:moveTo>
                  <a:pt x="6350" y="6350"/>
                </a:moveTo>
                <a:lnTo>
                  <a:pt x="8671051"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0" lang="zh-CN" altLang="en-US">
              <a:solidFill>
                <a:prstClr val="black"/>
              </a:solidFill>
            </a:endParaRPr>
          </a:p>
        </p:txBody>
      </p:sp>
      <p:sp>
        <p:nvSpPr>
          <p:cNvPr id="14" name="Freeform 3"/>
          <p:cNvSpPr/>
          <p:nvPr/>
        </p:nvSpPr>
        <p:spPr>
          <a:xfrm>
            <a:off x="222250" y="6281738"/>
            <a:ext cx="8677275" cy="25400"/>
          </a:xfrm>
          <a:custGeom>
            <a:avLst/>
            <a:gdLst>
              <a:gd name="connsiteX0" fmla="*/ 6350 w 8677402"/>
              <a:gd name="connsiteY0" fmla="*/ 6350 h 25400"/>
              <a:gd name="connsiteX1" fmla="*/ 8671051 w 8677402"/>
              <a:gd name="connsiteY1" fmla="*/ 6350 h 25400"/>
            </a:gdLst>
            <a:ahLst/>
            <a:cxnLst>
              <a:cxn ang="0">
                <a:pos x="connsiteX0" y="connsiteY0"/>
              </a:cxn>
              <a:cxn ang="1">
                <a:pos x="connsiteX1" y="connsiteY1"/>
              </a:cxn>
            </a:cxnLst>
            <a:rect l="l" t="t" r="r" b="b"/>
            <a:pathLst>
              <a:path w="8677402" h="25400">
                <a:moveTo>
                  <a:pt x="6350" y="6350"/>
                </a:moveTo>
                <a:lnTo>
                  <a:pt x="8671051"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0" lang="zh-CN" altLang="en-US">
              <a:solidFill>
                <a:prstClr val="black"/>
              </a:solidFill>
            </a:endParaRPr>
          </a:p>
        </p:txBody>
      </p:sp>
      <p:sp>
        <p:nvSpPr>
          <p:cNvPr id="15" name="Freeform 3"/>
          <p:cNvSpPr/>
          <p:nvPr/>
        </p:nvSpPr>
        <p:spPr>
          <a:xfrm>
            <a:off x="222250" y="5221288"/>
            <a:ext cx="25400" cy="1073150"/>
          </a:xfrm>
          <a:custGeom>
            <a:avLst/>
            <a:gdLst>
              <a:gd name="connsiteX0" fmla="*/ 6350 w 25400"/>
              <a:gd name="connsiteY0" fmla="*/ 6350 h 1073403"/>
              <a:gd name="connsiteX1" fmla="*/ 6350 w 25400"/>
              <a:gd name="connsiteY1" fmla="*/ 1067053 h 1073403"/>
            </a:gdLst>
            <a:ahLst/>
            <a:cxnLst>
              <a:cxn ang="0">
                <a:pos x="connsiteX0" y="connsiteY0"/>
              </a:cxn>
              <a:cxn ang="1">
                <a:pos x="connsiteX1" y="connsiteY1"/>
              </a:cxn>
            </a:cxnLst>
            <a:rect l="l" t="t" r="r" b="b"/>
            <a:pathLst>
              <a:path w="25400" h="1073403">
                <a:moveTo>
                  <a:pt x="6350" y="6350"/>
                </a:moveTo>
                <a:lnTo>
                  <a:pt x="6350" y="1067053"/>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0" lang="zh-CN" altLang="en-US">
              <a:solidFill>
                <a:prstClr val="black"/>
              </a:solidFill>
            </a:endParaRPr>
          </a:p>
        </p:txBody>
      </p:sp>
      <p:sp>
        <p:nvSpPr>
          <p:cNvPr id="16" name="Freeform 3"/>
          <p:cNvSpPr/>
          <p:nvPr/>
        </p:nvSpPr>
        <p:spPr>
          <a:xfrm>
            <a:off x="8886825" y="5221288"/>
            <a:ext cx="25400" cy="1073150"/>
          </a:xfrm>
          <a:custGeom>
            <a:avLst/>
            <a:gdLst>
              <a:gd name="connsiteX0" fmla="*/ 6350 w 25400"/>
              <a:gd name="connsiteY0" fmla="*/ 6350 h 1073403"/>
              <a:gd name="connsiteX1" fmla="*/ 6350 w 25400"/>
              <a:gd name="connsiteY1" fmla="*/ 1067053 h 1073403"/>
            </a:gdLst>
            <a:ahLst/>
            <a:cxnLst>
              <a:cxn ang="0">
                <a:pos x="connsiteX0" y="connsiteY0"/>
              </a:cxn>
              <a:cxn ang="1">
                <a:pos x="connsiteX1" y="connsiteY1"/>
              </a:cxn>
            </a:cxnLst>
            <a:rect l="l" t="t" r="r" b="b"/>
            <a:pathLst>
              <a:path w="25400" h="1073403">
                <a:moveTo>
                  <a:pt x="6350" y="6350"/>
                </a:moveTo>
                <a:lnTo>
                  <a:pt x="6350" y="1067053"/>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0" lang="zh-CN" altLang="en-US">
              <a:solidFill>
                <a:prstClr val="black"/>
              </a:solidFill>
            </a:endParaRPr>
          </a:p>
        </p:txBody>
      </p:sp>
      <p:sp>
        <p:nvSpPr>
          <p:cNvPr id="17" name="Freeform 3"/>
          <p:cNvSpPr/>
          <p:nvPr/>
        </p:nvSpPr>
        <p:spPr>
          <a:xfrm>
            <a:off x="8205788" y="979488"/>
            <a:ext cx="504825" cy="503237"/>
          </a:xfrm>
          <a:custGeom>
            <a:avLst/>
            <a:gdLst>
              <a:gd name="connsiteX0" fmla="*/ 252221 w 504443"/>
              <a:gd name="connsiteY0" fmla="*/ 0 h 503682"/>
              <a:gd name="connsiteX1" fmla="*/ 0 w 504443"/>
              <a:gd name="connsiteY1" fmla="*/ 252222 h 503682"/>
              <a:gd name="connsiteX2" fmla="*/ 252221 w 504443"/>
              <a:gd name="connsiteY2" fmla="*/ 503682 h 503682"/>
              <a:gd name="connsiteX3" fmla="*/ 504443 w 504443"/>
              <a:gd name="connsiteY3" fmla="*/ 252222 h 503682"/>
              <a:gd name="connsiteX4" fmla="*/ 252221 w 504443"/>
              <a:gd name="connsiteY4" fmla="*/ 0 h 50368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4443" h="503682">
                <a:moveTo>
                  <a:pt x="252221" y="0"/>
                </a:moveTo>
                <a:cubicBezTo>
                  <a:pt x="112775" y="0"/>
                  <a:pt x="0" y="112775"/>
                  <a:pt x="0" y="252222"/>
                </a:cubicBezTo>
                <a:cubicBezTo>
                  <a:pt x="0" y="390905"/>
                  <a:pt x="112775" y="503682"/>
                  <a:pt x="252221" y="503682"/>
                </a:cubicBezTo>
                <a:cubicBezTo>
                  <a:pt x="391667" y="503682"/>
                  <a:pt x="504443" y="390905"/>
                  <a:pt x="504443" y="252222"/>
                </a:cubicBezTo>
                <a:cubicBezTo>
                  <a:pt x="504443" y="112775"/>
                  <a:pt x="391667" y="0"/>
                  <a:pt x="252221"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18" name="Freeform 3"/>
          <p:cNvSpPr/>
          <p:nvPr/>
        </p:nvSpPr>
        <p:spPr>
          <a:xfrm>
            <a:off x="8199438" y="973138"/>
            <a:ext cx="517525" cy="515937"/>
          </a:xfrm>
          <a:custGeom>
            <a:avLst/>
            <a:gdLst>
              <a:gd name="connsiteX0" fmla="*/ 258571 w 517143"/>
              <a:gd name="connsiteY0" fmla="*/ 6350 h 516382"/>
              <a:gd name="connsiteX1" fmla="*/ 6350 w 517143"/>
              <a:gd name="connsiteY1" fmla="*/ 258572 h 516382"/>
              <a:gd name="connsiteX2" fmla="*/ 258571 w 517143"/>
              <a:gd name="connsiteY2" fmla="*/ 510032 h 516382"/>
              <a:gd name="connsiteX3" fmla="*/ 510793 w 517143"/>
              <a:gd name="connsiteY3" fmla="*/ 258572 h 516382"/>
              <a:gd name="connsiteX4" fmla="*/ 258571 w 517143"/>
              <a:gd name="connsiteY4" fmla="*/ 6350 h 51638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17143" h="516382">
                <a:moveTo>
                  <a:pt x="258571" y="6350"/>
                </a:moveTo>
                <a:cubicBezTo>
                  <a:pt x="119125" y="6350"/>
                  <a:pt x="6350" y="119125"/>
                  <a:pt x="6350" y="258572"/>
                </a:cubicBezTo>
                <a:cubicBezTo>
                  <a:pt x="6350" y="397255"/>
                  <a:pt x="119125" y="510032"/>
                  <a:pt x="258571" y="510032"/>
                </a:cubicBezTo>
                <a:cubicBezTo>
                  <a:pt x="398017" y="510032"/>
                  <a:pt x="510793" y="397255"/>
                  <a:pt x="510793" y="258572"/>
                </a:cubicBezTo>
                <a:cubicBezTo>
                  <a:pt x="510793" y="119125"/>
                  <a:pt x="398017" y="6350"/>
                  <a:pt x="258571"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19" name="Freeform 3"/>
          <p:cNvSpPr/>
          <p:nvPr/>
        </p:nvSpPr>
        <p:spPr>
          <a:xfrm>
            <a:off x="8318500" y="1128713"/>
            <a:ext cx="55563" cy="55562"/>
          </a:xfrm>
          <a:custGeom>
            <a:avLst/>
            <a:gdLst>
              <a:gd name="connsiteX0" fmla="*/ 27431 w 55625"/>
              <a:gd name="connsiteY0" fmla="*/ 0 h 55626"/>
              <a:gd name="connsiteX1" fmla="*/ 0 w 55625"/>
              <a:gd name="connsiteY1" fmla="*/ 28194 h 55626"/>
              <a:gd name="connsiteX2" fmla="*/ 27431 w 55625"/>
              <a:gd name="connsiteY2" fmla="*/ 55625 h 55626"/>
              <a:gd name="connsiteX3" fmla="*/ 55626 w 55625"/>
              <a:gd name="connsiteY3" fmla="*/ 28194 h 55626"/>
              <a:gd name="connsiteX4" fmla="*/ 27431 w 55625"/>
              <a:gd name="connsiteY4" fmla="*/ 0 h 556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5" h="55626">
                <a:moveTo>
                  <a:pt x="27431" y="0"/>
                </a:moveTo>
                <a:cubicBezTo>
                  <a:pt x="12191" y="0"/>
                  <a:pt x="0" y="12954"/>
                  <a:pt x="0" y="28194"/>
                </a:cubicBezTo>
                <a:cubicBezTo>
                  <a:pt x="0" y="43433"/>
                  <a:pt x="12191" y="55625"/>
                  <a:pt x="27431" y="55625"/>
                </a:cubicBezTo>
                <a:cubicBezTo>
                  <a:pt x="42671" y="55625"/>
                  <a:pt x="55626" y="43433"/>
                  <a:pt x="55626" y="28194"/>
                </a:cubicBezTo>
                <a:cubicBezTo>
                  <a:pt x="55626" y="12954"/>
                  <a:pt x="42671" y="0"/>
                  <a:pt x="27431"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20" name="Freeform 3"/>
          <p:cNvSpPr/>
          <p:nvPr/>
        </p:nvSpPr>
        <p:spPr>
          <a:xfrm>
            <a:off x="8312150" y="1122363"/>
            <a:ext cx="68263" cy="68262"/>
          </a:xfrm>
          <a:custGeom>
            <a:avLst/>
            <a:gdLst>
              <a:gd name="connsiteX0" fmla="*/ 33781 w 68325"/>
              <a:gd name="connsiteY0" fmla="*/ 6350 h 68326"/>
              <a:gd name="connsiteX1" fmla="*/ 6350 w 68325"/>
              <a:gd name="connsiteY1" fmla="*/ 34544 h 68326"/>
              <a:gd name="connsiteX2" fmla="*/ 33781 w 68325"/>
              <a:gd name="connsiteY2" fmla="*/ 61975 h 68326"/>
              <a:gd name="connsiteX3" fmla="*/ 61976 w 68325"/>
              <a:gd name="connsiteY3" fmla="*/ 34544 h 68326"/>
              <a:gd name="connsiteX4" fmla="*/ 33781 w 68325"/>
              <a:gd name="connsiteY4" fmla="*/ 6350 h 683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5" h="68326">
                <a:moveTo>
                  <a:pt x="33781" y="6350"/>
                </a:moveTo>
                <a:cubicBezTo>
                  <a:pt x="18541" y="6350"/>
                  <a:pt x="6350" y="19304"/>
                  <a:pt x="6350" y="34544"/>
                </a:cubicBezTo>
                <a:cubicBezTo>
                  <a:pt x="6350" y="49783"/>
                  <a:pt x="18541" y="61975"/>
                  <a:pt x="33781" y="61975"/>
                </a:cubicBezTo>
                <a:cubicBezTo>
                  <a:pt x="49021" y="61975"/>
                  <a:pt x="61976" y="49783"/>
                  <a:pt x="61976" y="34544"/>
                </a:cubicBezTo>
                <a:cubicBezTo>
                  <a:pt x="61976" y="19304"/>
                  <a:pt x="49021" y="6350"/>
                  <a:pt x="33781"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21" name="Freeform 3"/>
          <p:cNvSpPr/>
          <p:nvPr/>
        </p:nvSpPr>
        <p:spPr>
          <a:xfrm>
            <a:off x="8539163" y="1120775"/>
            <a:ext cx="55562" cy="55563"/>
          </a:xfrm>
          <a:custGeom>
            <a:avLst/>
            <a:gdLst>
              <a:gd name="connsiteX0" fmla="*/ 28193 w 55625"/>
              <a:gd name="connsiteY0" fmla="*/ 0 h 55626"/>
              <a:gd name="connsiteX1" fmla="*/ 0 w 55625"/>
              <a:gd name="connsiteY1" fmla="*/ 27432 h 55626"/>
              <a:gd name="connsiteX2" fmla="*/ 28193 w 55625"/>
              <a:gd name="connsiteY2" fmla="*/ 55625 h 55626"/>
              <a:gd name="connsiteX3" fmla="*/ 55625 w 55625"/>
              <a:gd name="connsiteY3" fmla="*/ 27432 h 55626"/>
              <a:gd name="connsiteX4" fmla="*/ 28193 w 55625"/>
              <a:gd name="connsiteY4" fmla="*/ 0 h 556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5" h="55626">
                <a:moveTo>
                  <a:pt x="28193" y="0"/>
                </a:moveTo>
                <a:cubicBezTo>
                  <a:pt x="12953" y="0"/>
                  <a:pt x="0" y="12191"/>
                  <a:pt x="0" y="27432"/>
                </a:cubicBezTo>
                <a:cubicBezTo>
                  <a:pt x="0" y="42672"/>
                  <a:pt x="12953" y="55625"/>
                  <a:pt x="28193" y="55625"/>
                </a:cubicBezTo>
                <a:cubicBezTo>
                  <a:pt x="43433" y="55625"/>
                  <a:pt x="55625" y="42672"/>
                  <a:pt x="55625" y="27432"/>
                </a:cubicBezTo>
                <a:cubicBezTo>
                  <a:pt x="55625" y="12191"/>
                  <a:pt x="43433" y="0"/>
                  <a:pt x="28193"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22" name="Freeform 3"/>
          <p:cNvSpPr/>
          <p:nvPr/>
        </p:nvSpPr>
        <p:spPr>
          <a:xfrm>
            <a:off x="8532813" y="1114425"/>
            <a:ext cx="68262" cy="68263"/>
          </a:xfrm>
          <a:custGeom>
            <a:avLst/>
            <a:gdLst>
              <a:gd name="connsiteX0" fmla="*/ 34543 w 68325"/>
              <a:gd name="connsiteY0" fmla="*/ 6350 h 68326"/>
              <a:gd name="connsiteX1" fmla="*/ 6350 w 68325"/>
              <a:gd name="connsiteY1" fmla="*/ 33782 h 68326"/>
              <a:gd name="connsiteX2" fmla="*/ 34543 w 68325"/>
              <a:gd name="connsiteY2" fmla="*/ 61975 h 68326"/>
              <a:gd name="connsiteX3" fmla="*/ 61975 w 68325"/>
              <a:gd name="connsiteY3" fmla="*/ 33782 h 68326"/>
              <a:gd name="connsiteX4" fmla="*/ 34543 w 68325"/>
              <a:gd name="connsiteY4" fmla="*/ 6350 h 683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5" h="68326">
                <a:moveTo>
                  <a:pt x="34543" y="6350"/>
                </a:moveTo>
                <a:cubicBezTo>
                  <a:pt x="19303" y="6350"/>
                  <a:pt x="6350" y="18541"/>
                  <a:pt x="6350" y="33782"/>
                </a:cubicBezTo>
                <a:cubicBezTo>
                  <a:pt x="6350" y="49022"/>
                  <a:pt x="19303" y="61975"/>
                  <a:pt x="34543" y="61975"/>
                </a:cubicBezTo>
                <a:cubicBezTo>
                  <a:pt x="49783" y="61975"/>
                  <a:pt x="61975" y="49022"/>
                  <a:pt x="61975" y="33782"/>
                </a:cubicBezTo>
                <a:cubicBezTo>
                  <a:pt x="61975" y="18541"/>
                  <a:pt x="49783" y="6350"/>
                  <a:pt x="34543"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23" name="Freeform 3"/>
          <p:cNvSpPr/>
          <p:nvPr/>
        </p:nvSpPr>
        <p:spPr>
          <a:xfrm>
            <a:off x="8301038" y="1327150"/>
            <a:ext cx="317500" cy="79375"/>
          </a:xfrm>
          <a:custGeom>
            <a:avLst/>
            <a:gdLst>
              <a:gd name="connsiteX0" fmla="*/ 311150 w 317500"/>
              <a:gd name="connsiteY0" fmla="*/ 6350 h 78994"/>
              <a:gd name="connsiteX1" fmla="*/ 167893 w 317500"/>
              <a:gd name="connsiteY1" fmla="*/ 72644 h 78994"/>
              <a:gd name="connsiteX2" fmla="*/ 6350 w 317500"/>
              <a:gd name="connsiteY2" fmla="*/ 14732 h 78994"/>
            </a:gdLst>
            <a:ahLst/>
            <a:cxnLst>
              <a:cxn ang="0">
                <a:pos x="connsiteX0" y="connsiteY0"/>
              </a:cxn>
              <a:cxn ang="1">
                <a:pos x="connsiteX1" y="connsiteY1"/>
              </a:cxn>
              <a:cxn ang="2">
                <a:pos x="connsiteX2" y="connsiteY2"/>
              </a:cxn>
            </a:cxnLst>
            <a:rect l="l" t="t" r="r" b="b"/>
            <a:pathLst>
              <a:path w="317500" h="78994">
                <a:moveTo>
                  <a:pt x="311150" y="6350"/>
                </a:moveTo>
                <a:cubicBezTo>
                  <a:pt x="273811" y="45974"/>
                  <a:pt x="221995" y="69596"/>
                  <a:pt x="167893" y="72644"/>
                </a:cubicBezTo>
                <a:cubicBezTo>
                  <a:pt x="107695" y="76454"/>
                  <a:pt x="49783" y="55118"/>
                  <a:pt x="6350" y="14732"/>
                </a:cubicBez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kumimoji="0" lang="zh-CN" altLang="en-US">
              <a:solidFill>
                <a:prstClr val="black"/>
              </a:solidFill>
            </a:endParaRPr>
          </a:p>
        </p:txBody>
      </p:sp>
      <p:sp>
        <p:nvSpPr>
          <p:cNvPr id="24" name="Freeform 3"/>
          <p:cNvSpPr/>
          <p:nvPr/>
        </p:nvSpPr>
        <p:spPr>
          <a:xfrm>
            <a:off x="4991100" y="1339850"/>
            <a:ext cx="2820988" cy="1404938"/>
          </a:xfrm>
          <a:custGeom>
            <a:avLst/>
            <a:gdLst>
              <a:gd name="connsiteX0" fmla="*/ 470153 w 2820924"/>
              <a:gd name="connsiteY0" fmla="*/ 0 h 1405127"/>
              <a:gd name="connsiteX1" fmla="*/ 0 w 2820924"/>
              <a:gd name="connsiteY1" fmla="*/ 148589 h 1405127"/>
              <a:gd name="connsiteX2" fmla="*/ 0 w 2820924"/>
              <a:gd name="connsiteY2" fmla="*/ 741426 h 1405127"/>
              <a:gd name="connsiteX3" fmla="*/ 470153 w 2820924"/>
              <a:gd name="connsiteY3" fmla="*/ 889254 h 1405127"/>
              <a:gd name="connsiteX4" fmla="*/ 76200 w 2820924"/>
              <a:gd name="connsiteY4" fmla="*/ 1405127 h 1405127"/>
              <a:gd name="connsiteX5" fmla="*/ 1175765 w 2820924"/>
              <a:gd name="connsiteY5" fmla="*/ 889254 h 1405127"/>
              <a:gd name="connsiteX6" fmla="*/ 2350770 w 2820924"/>
              <a:gd name="connsiteY6" fmla="*/ 889254 h 1405127"/>
              <a:gd name="connsiteX7" fmla="*/ 2820923 w 2820924"/>
              <a:gd name="connsiteY7" fmla="*/ 741426 h 1405127"/>
              <a:gd name="connsiteX8" fmla="*/ 2820923 w 2820924"/>
              <a:gd name="connsiteY8" fmla="*/ 148589 h 1405127"/>
              <a:gd name="connsiteX9" fmla="*/ 2350770 w 2820924"/>
              <a:gd name="connsiteY9" fmla="*/ 0 h 1405127"/>
              <a:gd name="connsiteX10" fmla="*/ 470153 w 2820924"/>
              <a:gd name="connsiteY10" fmla="*/ 0 h 140512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2820924" h="1405127">
                <a:moveTo>
                  <a:pt x="470153" y="0"/>
                </a:moveTo>
                <a:cubicBezTo>
                  <a:pt x="210311" y="0"/>
                  <a:pt x="0" y="66294"/>
                  <a:pt x="0" y="148589"/>
                </a:cubicBezTo>
                <a:lnTo>
                  <a:pt x="0" y="741426"/>
                </a:lnTo>
                <a:cubicBezTo>
                  <a:pt x="0" y="822960"/>
                  <a:pt x="210311" y="889254"/>
                  <a:pt x="470153" y="889254"/>
                </a:cubicBezTo>
                <a:lnTo>
                  <a:pt x="76200" y="1405127"/>
                </a:lnTo>
                <a:lnTo>
                  <a:pt x="1175765" y="889254"/>
                </a:lnTo>
                <a:lnTo>
                  <a:pt x="2350770" y="889254"/>
                </a:lnTo>
                <a:cubicBezTo>
                  <a:pt x="2610611" y="889254"/>
                  <a:pt x="2820923" y="822960"/>
                  <a:pt x="2820923" y="741426"/>
                </a:cubicBezTo>
                <a:lnTo>
                  <a:pt x="2820923" y="148589"/>
                </a:lnTo>
                <a:cubicBezTo>
                  <a:pt x="2820923" y="66294"/>
                  <a:pt x="2610611" y="0"/>
                  <a:pt x="2350770" y="0"/>
                </a:cubicBezTo>
                <a:lnTo>
                  <a:pt x="470153"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sp>
        <p:nvSpPr>
          <p:cNvPr id="25" name="Freeform 3"/>
          <p:cNvSpPr/>
          <p:nvPr/>
        </p:nvSpPr>
        <p:spPr>
          <a:xfrm>
            <a:off x="4984750" y="1333500"/>
            <a:ext cx="2833688" cy="1417638"/>
          </a:xfrm>
          <a:custGeom>
            <a:avLst/>
            <a:gdLst>
              <a:gd name="connsiteX0" fmla="*/ 476503 w 2833624"/>
              <a:gd name="connsiteY0" fmla="*/ 6350 h 1417827"/>
              <a:gd name="connsiteX1" fmla="*/ 6350 w 2833624"/>
              <a:gd name="connsiteY1" fmla="*/ 154939 h 1417827"/>
              <a:gd name="connsiteX2" fmla="*/ 6350 w 2833624"/>
              <a:gd name="connsiteY2" fmla="*/ 747776 h 1417827"/>
              <a:gd name="connsiteX3" fmla="*/ 476503 w 2833624"/>
              <a:gd name="connsiteY3" fmla="*/ 895604 h 1417827"/>
              <a:gd name="connsiteX4" fmla="*/ 82550 w 2833624"/>
              <a:gd name="connsiteY4" fmla="*/ 1411477 h 1417827"/>
              <a:gd name="connsiteX5" fmla="*/ 1182115 w 2833624"/>
              <a:gd name="connsiteY5" fmla="*/ 895604 h 1417827"/>
              <a:gd name="connsiteX6" fmla="*/ 2357120 w 2833624"/>
              <a:gd name="connsiteY6" fmla="*/ 895604 h 1417827"/>
              <a:gd name="connsiteX7" fmla="*/ 2827273 w 2833624"/>
              <a:gd name="connsiteY7" fmla="*/ 747776 h 1417827"/>
              <a:gd name="connsiteX8" fmla="*/ 2827273 w 2833624"/>
              <a:gd name="connsiteY8" fmla="*/ 154939 h 1417827"/>
              <a:gd name="connsiteX9" fmla="*/ 2357120 w 2833624"/>
              <a:gd name="connsiteY9" fmla="*/ 6350 h 1417827"/>
              <a:gd name="connsiteX10" fmla="*/ 476503 w 2833624"/>
              <a:gd name="connsiteY10" fmla="*/ 6350 h 141782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2833624" h="1417827">
                <a:moveTo>
                  <a:pt x="476503" y="6350"/>
                </a:moveTo>
                <a:cubicBezTo>
                  <a:pt x="216661" y="6350"/>
                  <a:pt x="6350" y="72644"/>
                  <a:pt x="6350" y="154939"/>
                </a:cubicBezTo>
                <a:lnTo>
                  <a:pt x="6350" y="747776"/>
                </a:lnTo>
                <a:cubicBezTo>
                  <a:pt x="6350" y="829310"/>
                  <a:pt x="216661" y="895604"/>
                  <a:pt x="476503" y="895604"/>
                </a:cubicBezTo>
                <a:lnTo>
                  <a:pt x="82550" y="1411477"/>
                </a:lnTo>
                <a:lnTo>
                  <a:pt x="1182115" y="895604"/>
                </a:lnTo>
                <a:lnTo>
                  <a:pt x="2357120" y="895604"/>
                </a:lnTo>
                <a:cubicBezTo>
                  <a:pt x="2616961" y="895604"/>
                  <a:pt x="2827273" y="829310"/>
                  <a:pt x="2827273" y="747776"/>
                </a:cubicBezTo>
                <a:lnTo>
                  <a:pt x="2827273" y="154939"/>
                </a:lnTo>
                <a:cubicBezTo>
                  <a:pt x="2827273" y="72644"/>
                  <a:pt x="2616961" y="6350"/>
                  <a:pt x="2357120" y="6350"/>
                </a:cubicBezTo>
                <a:lnTo>
                  <a:pt x="476503"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zh-CN" altLang="en-US">
              <a:solidFill>
                <a:prstClr val="white"/>
              </a:solidFill>
            </a:endParaRPr>
          </a:p>
        </p:txBody>
      </p:sp>
      <p:pic>
        <p:nvPicPr>
          <p:cNvPr id="1743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1200" y="1968500"/>
            <a:ext cx="2641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4" name="TextBox 1"/>
          <p:cNvSpPr txBox="1">
            <a:spLocks noChangeArrowheads="1"/>
          </p:cNvSpPr>
          <p:nvPr/>
        </p:nvSpPr>
        <p:spPr bwMode="auto">
          <a:xfrm>
            <a:off x="317500" y="5334000"/>
            <a:ext cx="7239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lnSpc>
                <a:spcPts val="1800"/>
              </a:lnSpc>
              <a:spcBef>
                <a:spcPct val="0"/>
              </a:spcBef>
              <a:spcAft>
                <a:spcPct val="0"/>
              </a:spcAft>
            </a:pPr>
            <a:r>
              <a:rPr kumimoji="0" lang="ja-JP" altLang="en-US" sz="1400">
                <a:solidFill>
                  <a:srgbClr val="000000"/>
                </a:solidFill>
                <a:latin typeface="Times New Roman" panose="02020603050405020304" pitchFamily="18" charset="0"/>
                <a:cs typeface="Times New Roman" panose="02020603050405020304" pitchFamily="18" charset="0"/>
              </a:rPr>
              <a:t>“私は家主に良い印象を与えたに違いない。私たちははじめから気が合った。</a:t>
            </a:r>
            <a:endParaRPr kumimoji="0" lang="en-US" altLang="ja-JP" sz="1400">
              <a:solidFill>
                <a:srgbClr val="000000"/>
              </a:solidFill>
              <a:latin typeface="Times New Roman" panose="02020603050405020304" pitchFamily="18" charset="0"/>
              <a:cs typeface="Times New Roman" panose="02020603050405020304" pitchFamily="18" charset="0"/>
            </a:endParaRPr>
          </a:p>
          <a:p>
            <a:pPr fontAlgn="base">
              <a:lnSpc>
                <a:spcPts val="1800"/>
              </a:lnSpc>
              <a:spcBef>
                <a:spcPct val="0"/>
              </a:spcBef>
              <a:spcAft>
                <a:spcPct val="0"/>
              </a:spcAft>
            </a:pPr>
            <a:r>
              <a:rPr kumimoji="0" lang="ja-JP" altLang="en-US" sz="1400">
                <a:solidFill>
                  <a:srgbClr val="000000"/>
                </a:solidFill>
                <a:latin typeface="Times New Roman" panose="02020603050405020304" pitchFamily="18" charset="0"/>
                <a:cs typeface="Times New Roman" panose="02020603050405020304" pitchFamily="18" charset="0"/>
              </a:rPr>
              <a:t>それに加えて、台所の家具は自分で持ち込むと私が言ったことも条件として良かったに違いない“</a:t>
            </a:r>
            <a:endParaRPr kumimoji="0" lang="en-US" altLang="zh-CN" sz="1400">
              <a:solidFill>
                <a:srgbClr val="000000"/>
              </a:solidFill>
              <a:latin typeface="Times New Roman" panose="02020603050405020304" pitchFamily="18" charset="0"/>
              <a:cs typeface="Times New Roman" panose="02020603050405020304" pitchFamily="18" charset="0"/>
            </a:endParaRPr>
          </a:p>
        </p:txBody>
      </p:sp>
      <p:sp>
        <p:nvSpPr>
          <p:cNvPr id="28" name="TextBox 1"/>
          <p:cNvSpPr txBox="1"/>
          <p:nvPr/>
        </p:nvSpPr>
        <p:spPr>
          <a:xfrm>
            <a:off x="8839200" y="38100"/>
            <a:ext cx="215900" cy="203200"/>
          </a:xfrm>
          <a:prstGeom prst="rect">
            <a:avLst/>
          </a:prstGeom>
          <a:noFill/>
        </p:spPr>
        <p:txBody>
          <a:bodyPr wrap="none" lIns="0" tIns="0" rIns="0">
            <a:spAutoFit/>
          </a:bodyPr>
          <a:lstStyle/>
          <a:p>
            <a:pPr>
              <a:lnSpc>
                <a:spcPts val="1600"/>
              </a:lnSpc>
              <a:defRPr/>
            </a:pPr>
            <a:r>
              <a:rPr kumimoji="0" lang="en-US" altLang="zh-CN" sz="1397" dirty="0">
                <a:solidFill>
                  <a:srgbClr val="FFFFFF"/>
                </a:solidFill>
                <a:latin typeface="Times New Roman" pitchFamily="18" charset="0"/>
                <a:cs typeface="Times New Roman" pitchFamily="18" charset="0"/>
              </a:rPr>
              <a:t>32</a:t>
            </a:r>
          </a:p>
        </p:txBody>
      </p:sp>
      <p:sp>
        <p:nvSpPr>
          <p:cNvPr id="17436" name="TextBox 1"/>
          <p:cNvSpPr txBox="1">
            <a:spLocks noChangeArrowheads="1"/>
          </p:cNvSpPr>
          <p:nvPr/>
        </p:nvSpPr>
        <p:spPr bwMode="auto">
          <a:xfrm>
            <a:off x="8737600" y="6654800"/>
            <a:ext cx="36830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lnSpc>
                <a:spcPts val="1400"/>
              </a:lnSpc>
              <a:spcBef>
                <a:spcPct val="0"/>
              </a:spcBef>
              <a:spcAft>
                <a:spcPct val="0"/>
              </a:spcAft>
            </a:pPr>
            <a:r>
              <a:rPr kumimoji="0" lang="en-US" altLang="zh-CN" sz="1200" b="1">
                <a:solidFill>
                  <a:srgbClr val="646B86"/>
                </a:solidFill>
                <a:latin typeface="Times New Roman" panose="02020603050405020304" pitchFamily="18" charset="0"/>
                <a:cs typeface="Times New Roman" panose="02020603050405020304" pitchFamily="18" charset="0"/>
              </a:rPr>
              <a:t>4.16</a:t>
            </a:r>
          </a:p>
        </p:txBody>
      </p:sp>
      <p:sp>
        <p:nvSpPr>
          <p:cNvPr id="17437" name="TextBox 1"/>
          <p:cNvSpPr txBox="1">
            <a:spLocks noChangeArrowheads="1"/>
          </p:cNvSpPr>
          <p:nvPr/>
        </p:nvSpPr>
        <p:spPr bwMode="auto">
          <a:xfrm>
            <a:off x="6832600" y="6667500"/>
            <a:ext cx="153670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lnSpc>
                <a:spcPts val="1400"/>
              </a:lnSpc>
              <a:spcBef>
                <a:spcPct val="0"/>
              </a:spcBef>
              <a:spcAft>
                <a:spcPct val="0"/>
              </a:spcAft>
            </a:pPr>
            <a:r>
              <a:rPr kumimoji="0" lang="en-US" altLang="zh-CN" sz="1200" b="1">
                <a:solidFill>
                  <a:srgbClr val="646B86"/>
                </a:solidFill>
                <a:latin typeface="Times New Roman" panose="02020603050405020304" pitchFamily="18" charset="0"/>
                <a:cs typeface="Times New Roman" panose="02020603050405020304" pitchFamily="18" charset="0"/>
              </a:rPr>
              <a:t>attributional</a:t>
            </a:r>
            <a:r>
              <a:rPr kumimoji="0" lang="en-US" altLang="zh-CN" sz="1200">
                <a:solidFill>
                  <a:prstClr val="black"/>
                </a:solidFill>
                <a:latin typeface="Times New Roman" panose="02020603050405020304" pitchFamily="18" charset="0"/>
                <a:cs typeface="Times New Roman" panose="02020603050405020304" pitchFamily="18" charset="0"/>
              </a:rPr>
              <a:t> </a:t>
            </a:r>
            <a:r>
              <a:rPr kumimoji="0" lang="en-US" altLang="zh-CN" sz="1200" b="1">
                <a:solidFill>
                  <a:srgbClr val="646B86"/>
                </a:solidFill>
                <a:latin typeface="Times New Roman" panose="02020603050405020304" pitchFamily="18" charset="0"/>
                <a:cs typeface="Times New Roman" panose="02020603050405020304" pitchFamily="18" charset="0"/>
              </a:rPr>
              <a:t>style</a:t>
            </a:r>
          </a:p>
        </p:txBody>
      </p:sp>
      <p:sp>
        <p:nvSpPr>
          <p:cNvPr id="1024" name="TextBox 1"/>
          <p:cNvSpPr txBox="1"/>
          <p:nvPr/>
        </p:nvSpPr>
        <p:spPr>
          <a:xfrm>
            <a:off x="88900" y="6718300"/>
            <a:ext cx="3987800" cy="114300"/>
          </a:xfrm>
          <a:prstGeom prst="rect">
            <a:avLst/>
          </a:prstGeom>
          <a:noFill/>
        </p:spPr>
        <p:txBody>
          <a:bodyPr wrap="none" lIns="0" tIns="0" rIns="0">
            <a:spAutoFit/>
          </a:bodyPr>
          <a:lstStyle/>
          <a:p>
            <a:pPr>
              <a:lnSpc>
                <a:spcPts val="900"/>
              </a:lnSpc>
              <a:defRPr/>
            </a:pPr>
            <a:r>
              <a:rPr kumimoji="0" lang="en-US" altLang="zh-CN" sz="798" i="1" dirty="0">
                <a:solidFill>
                  <a:srgbClr val="000000"/>
                </a:solidFill>
                <a:latin typeface="Times New Roman" pitchFamily="18" charset="0"/>
                <a:cs typeface="Times New Roman" pitchFamily="18" charset="0"/>
              </a:rPr>
              <a:t>(“Secret</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handshakes”</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by</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The</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infamous</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gdub</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"Smiley”</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by</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Ruth</a:t>
            </a:r>
            <a:r>
              <a:rPr kumimoji="0" lang="en-US" altLang="zh-CN" sz="798" dirty="0">
                <a:solidFill>
                  <a:prstClr val="black"/>
                </a:solidFill>
                <a:latin typeface="Times New Roman" pitchFamily="18" charset="0"/>
                <a:cs typeface="Times New Roman" pitchFamily="18" charset="0"/>
              </a:rPr>
              <a:t> </a:t>
            </a:r>
            <a:r>
              <a:rPr kumimoji="0" lang="en-US" altLang="zh-CN" sz="798" i="1" dirty="0">
                <a:solidFill>
                  <a:srgbClr val="000000"/>
                </a:solidFill>
                <a:latin typeface="Times New Roman" pitchFamily="18" charset="0"/>
                <a:cs typeface="Times New Roman" pitchFamily="18" charset="0"/>
              </a:rPr>
              <a:t>Veckenstedt)</a:t>
            </a:r>
          </a:p>
        </p:txBody>
      </p:sp>
      <p:sp>
        <p:nvSpPr>
          <p:cNvPr id="17440" name="正方形/長方形 33"/>
          <p:cNvSpPr>
            <a:spLocks noChangeArrowheads="1"/>
          </p:cNvSpPr>
          <p:nvPr/>
        </p:nvSpPr>
        <p:spPr bwMode="auto">
          <a:xfrm>
            <a:off x="284163" y="4467225"/>
            <a:ext cx="8477250"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lnSpc>
                <a:spcPct val="116000"/>
              </a:lnSpc>
              <a:spcBef>
                <a:spcPct val="12000"/>
              </a:spcBef>
              <a:spcAft>
                <a:spcPct val="0"/>
              </a:spcAft>
            </a:pPr>
            <a:r>
              <a:rPr lang="ja-JP" altLang="en-US" sz="1600">
                <a:solidFill>
                  <a:prstClr val="black"/>
                </a:solidFill>
                <a:latin typeface="Arial" panose="020B0604020202020204" pitchFamily="34" charset="0"/>
              </a:rPr>
              <a:t>もっとバランスのとれた反応のほうが適切です（つまり、自分、他の人、状況による影響を組合せて、いろいろな説明ができるようにすることです）</a:t>
            </a:r>
          </a:p>
        </p:txBody>
      </p:sp>
      <p:sp>
        <p:nvSpPr>
          <p:cNvPr id="17441" name="テキスト ボックス 34"/>
          <p:cNvSpPr txBox="1">
            <a:spLocks noChangeArrowheads="1"/>
          </p:cNvSpPr>
          <p:nvPr/>
        </p:nvSpPr>
        <p:spPr bwMode="auto">
          <a:xfrm>
            <a:off x="5057775" y="1341438"/>
            <a:ext cx="31178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975100" algn="l"/>
                <a:tab pos="4064000" algn="l"/>
                <a:tab pos="4102100" algn="l"/>
              </a:tabLst>
              <a:defRPr>
                <a:solidFill>
                  <a:schemeClr val="tx1"/>
                </a:solidFill>
                <a:latin typeface="Calibri" panose="020F0502020204030204" pitchFamily="34" charset="0"/>
              </a:defRPr>
            </a:lvl1pPr>
            <a:lvl2pPr marL="742950" indent="-285750">
              <a:tabLst>
                <a:tab pos="3975100" algn="l"/>
                <a:tab pos="4064000" algn="l"/>
                <a:tab pos="4102100" algn="l"/>
              </a:tabLst>
              <a:defRPr>
                <a:solidFill>
                  <a:schemeClr val="tx1"/>
                </a:solidFill>
                <a:latin typeface="Calibri" panose="020F0502020204030204" pitchFamily="34" charset="0"/>
              </a:defRPr>
            </a:lvl2pPr>
            <a:lvl3pPr marL="1143000" indent="-228600">
              <a:tabLst>
                <a:tab pos="3975100" algn="l"/>
                <a:tab pos="4064000" algn="l"/>
                <a:tab pos="4102100" algn="l"/>
              </a:tabLst>
              <a:defRPr>
                <a:solidFill>
                  <a:schemeClr val="tx1"/>
                </a:solidFill>
                <a:latin typeface="Calibri" panose="020F0502020204030204" pitchFamily="34" charset="0"/>
              </a:defRPr>
            </a:lvl3pPr>
            <a:lvl4pPr marL="1600200" indent="-228600">
              <a:tabLst>
                <a:tab pos="3975100" algn="l"/>
                <a:tab pos="4064000" algn="l"/>
                <a:tab pos="4102100" algn="l"/>
              </a:tabLst>
              <a:defRPr>
                <a:solidFill>
                  <a:schemeClr val="tx1"/>
                </a:solidFill>
                <a:latin typeface="Calibri" panose="020F0502020204030204" pitchFamily="34" charset="0"/>
              </a:defRPr>
            </a:lvl4pPr>
            <a:lvl5pPr marL="2057400" indent="-228600">
              <a:tabLst>
                <a:tab pos="3975100" algn="l"/>
                <a:tab pos="4064000" algn="l"/>
                <a:tab pos="4102100" algn="l"/>
              </a:tabLst>
              <a:defRPr>
                <a:solidFill>
                  <a:schemeClr val="tx1"/>
                </a:solidFill>
                <a:latin typeface="Calibri" panose="020F0502020204030204" pitchFamily="34" charset="0"/>
              </a:defRPr>
            </a:lvl5pPr>
            <a:lvl6pPr marL="2514600" indent="-228600" fontAlgn="base">
              <a:spcBef>
                <a:spcPct val="0"/>
              </a:spcBef>
              <a:spcAft>
                <a:spcPct val="0"/>
              </a:spcAft>
              <a:tabLst>
                <a:tab pos="3975100" algn="l"/>
                <a:tab pos="4064000" algn="l"/>
                <a:tab pos="4102100" algn="l"/>
              </a:tabLst>
              <a:defRPr>
                <a:solidFill>
                  <a:schemeClr val="tx1"/>
                </a:solidFill>
                <a:latin typeface="Calibri" panose="020F0502020204030204" pitchFamily="34" charset="0"/>
              </a:defRPr>
            </a:lvl6pPr>
            <a:lvl7pPr marL="2971800" indent="-228600" fontAlgn="base">
              <a:spcBef>
                <a:spcPct val="0"/>
              </a:spcBef>
              <a:spcAft>
                <a:spcPct val="0"/>
              </a:spcAft>
              <a:tabLst>
                <a:tab pos="3975100" algn="l"/>
                <a:tab pos="4064000" algn="l"/>
                <a:tab pos="4102100" algn="l"/>
              </a:tabLst>
              <a:defRPr>
                <a:solidFill>
                  <a:schemeClr val="tx1"/>
                </a:solidFill>
                <a:latin typeface="Calibri" panose="020F0502020204030204" pitchFamily="34" charset="0"/>
              </a:defRPr>
            </a:lvl7pPr>
            <a:lvl8pPr marL="3429000" indent="-228600" fontAlgn="base">
              <a:spcBef>
                <a:spcPct val="0"/>
              </a:spcBef>
              <a:spcAft>
                <a:spcPct val="0"/>
              </a:spcAft>
              <a:tabLst>
                <a:tab pos="3975100" algn="l"/>
                <a:tab pos="4064000" algn="l"/>
                <a:tab pos="4102100" algn="l"/>
              </a:tabLst>
              <a:defRPr>
                <a:solidFill>
                  <a:schemeClr val="tx1"/>
                </a:solidFill>
                <a:latin typeface="Calibri" panose="020F0502020204030204" pitchFamily="34" charset="0"/>
              </a:defRPr>
            </a:lvl8pPr>
            <a:lvl9pPr marL="3886200" indent="-228600" fontAlgn="base">
              <a:spcBef>
                <a:spcPct val="0"/>
              </a:spcBef>
              <a:spcAft>
                <a:spcPct val="0"/>
              </a:spcAft>
              <a:tabLst>
                <a:tab pos="3975100" algn="l"/>
                <a:tab pos="4064000" algn="l"/>
                <a:tab pos="4102100" algn="l"/>
              </a:tabLst>
              <a:defRPr>
                <a:solidFill>
                  <a:schemeClr val="tx1"/>
                </a:solidFill>
                <a:latin typeface="Calibri" panose="020F0502020204030204" pitchFamily="34" charset="0"/>
              </a:defRPr>
            </a:lvl9pPr>
          </a:lstStyle>
          <a:p>
            <a:pPr fontAlgn="base">
              <a:lnSpc>
                <a:spcPts val="2500"/>
              </a:lnSpc>
              <a:spcBef>
                <a:spcPct val="0"/>
              </a:spcBef>
              <a:spcAft>
                <a:spcPct val="0"/>
              </a:spcAft>
            </a:pPr>
            <a:r>
              <a:rPr kumimoji="0" lang="ja-JP" altLang="en-US" sz="1100">
                <a:solidFill>
                  <a:prstClr val="black"/>
                </a:solidFill>
              </a:rPr>
              <a:t>このお部屋はあなたのものです！入居者</a:t>
            </a:r>
            <a:endParaRPr kumimoji="0" lang="en-US" altLang="ja-JP" sz="1100">
              <a:solidFill>
                <a:prstClr val="black"/>
              </a:solidFill>
            </a:endParaRPr>
          </a:p>
          <a:p>
            <a:pPr fontAlgn="base">
              <a:lnSpc>
                <a:spcPts val="2500"/>
              </a:lnSpc>
              <a:spcBef>
                <a:spcPct val="0"/>
              </a:spcBef>
              <a:spcAft>
                <a:spcPct val="0"/>
              </a:spcAft>
            </a:pPr>
            <a:r>
              <a:rPr kumimoji="0" lang="ja-JP" altLang="en-US" sz="1100">
                <a:solidFill>
                  <a:prstClr val="black"/>
                </a:solidFill>
              </a:rPr>
              <a:t>としてあなたをお迎えできて幸せです！　　　　</a:t>
            </a:r>
            <a:r>
              <a:rPr kumimoji="0" lang="ja-JP" altLang="en-US">
                <a:solidFill>
                  <a:prstClr val="black"/>
                </a:solidFill>
              </a:rPr>
              <a:t>　　　　　　　　　　　　　　　　　　　　　　　　　　　　　　　　　　　　　　　　　　　　　　　　　　　　　　　　</a:t>
            </a:r>
          </a:p>
        </p:txBody>
      </p:sp>
      <p:sp>
        <p:nvSpPr>
          <p:cNvPr id="34" name="Rectangle 2">
            <a:extLst>
              <a:ext uri="{FF2B5EF4-FFF2-40B4-BE49-F238E27FC236}">
                <a16:creationId xmlns:a16="http://schemas.microsoft.com/office/drawing/2014/main" id="{0BA7D5A1-8CE3-4346-BDEB-7DDC89DB5901}"/>
              </a:ext>
            </a:extLst>
          </p:cNvPr>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38100" algn="l"/>
                <a:tab pos="152400" algn="l"/>
                <a:tab pos="3937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帰属スタイルがネガティブな出来事におよぼす影響！</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1390105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1538236" y="4569967"/>
            <a:ext cx="6428232" cy="1530858"/>
          </a:xfrm>
          <a:custGeom>
            <a:avLst/>
            <a:gdLst>
              <a:gd name="connsiteX0" fmla="*/ 9525 w 6428232"/>
              <a:gd name="connsiteY0" fmla="*/ 9525 h 1530858"/>
              <a:gd name="connsiteX1" fmla="*/ 9525 w 6428232"/>
              <a:gd name="connsiteY1" fmla="*/ 1521333 h 1530858"/>
              <a:gd name="connsiteX2" fmla="*/ 6418707 w 6428232"/>
              <a:gd name="connsiteY2" fmla="*/ 1521333 h 1530858"/>
              <a:gd name="connsiteX3" fmla="*/ 6418707 w 6428232"/>
              <a:gd name="connsiteY3" fmla="*/ 9525 h 1530858"/>
              <a:gd name="connsiteX4" fmla="*/ 9525 w 6428232"/>
              <a:gd name="connsiteY4" fmla="*/ 9525 h 153085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428232" h="1530858">
                <a:moveTo>
                  <a:pt x="9525" y="9525"/>
                </a:moveTo>
                <a:lnTo>
                  <a:pt x="9525" y="1521333"/>
                </a:lnTo>
                <a:lnTo>
                  <a:pt x="6418707" y="1521333"/>
                </a:lnTo>
                <a:lnTo>
                  <a:pt x="6418707" y="9525"/>
                </a:lnTo>
                <a:lnTo>
                  <a:pt x="9525" y="9525"/>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icture 3"/>
          <p:cNvPicPr>
            <a:picLocks noChangeAspect="1" noChangeArrowheads="1"/>
          </p:cNvPicPr>
          <p:nvPr/>
        </p:nvPicPr>
        <p:blipFill>
          <a:blip r:embed="rId2"/>
          <a:srcRect/>
          <a:stretch>
            <a:fillRect/>
          </a:stretch>
        </p:blipFill>
        <p:spPr bwMode="auto">
          <a:xfrm>
            <a:off x="1536700" y="4572000"/>
            <a:ext cx="6426200" cy="1536700"/>
          </a:xfrm>
          <a:prstGeom prst="rect">
            <a:avLst/>
          </a:prstGeom>
          <a:noFill/>
        </p:spPr>
      </p:pic>
      <p:sp>
        <p:nvSpPr>
          <p:cNvPr id="12" name="TextBox 1"/>
          <p:cNvSpPr txBox="1"/>
          <p:nvPr/>
        </p:nvSpPr>
        <p:spPr>
          <a:xfrm>
            <a:off x="89281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8</a:t>
            </a:r>
          </a:p>
        </p:txBody>
      </p:sp>
      <p:sp>
        <p:nvSpPr>
          <p:cNvPr id="13" name="TextBox 1"/>
          <p:cNvSpPr txBox="1"/>
          <p:nvPr/>
        </p:nvSpPr>
        <p:spPr>
          <a:xfrm>
            <a:off x="1729074" y="1612900"/>
            <a:ext cx="6463308" cy="584775"/>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MS Gothic" panose="020B0609070205080204" pitchFamily="49" charset="-128"/>
                <a:ea typeface="MS Gothic" panose="020B0609070205080204" pitchFamily="49" charset="-128"/>
                <a:cs typeface="Times New Roman" pitchFamily="18" charset="0"/>
              </a:rPr>
              <a:t>下のトランプから１枚の絵札をこころの中で選んでください。</a:t>
            </a:r>
            <a:endParaRPr lang="en-US" altLang="ja-JP" sz="1800" dirty="0">
              <a:solidFill>
                <a:srgbClr val="000000"/>
              </a:solidFill>
              <a:latin typeface="MS Gothic" panose="020B0609070205080204" pitchFamily="49" charset="-128"/>
              <a:ea typeface="MS Gothic" panose="020B0609070205080204" pitchFamily="49" charset="-128"/>
              <a:cs typeface="Times New Roman" pitchFamily="18" charset="0"/>
            </a:endParaRPr>
          </a:p>
          <a:p>
            <a:pPr>
              <a:lnSpc>
                <a:spcPts val="2100"/>
              </a:lnSpc>
              <a:tabLst/>
            </a:pPr>
            <a:r>
              <a:rPr lang="ja-JP" altLang="en-US" sz="1800" dirty="0">
                <a:solidFill>
                  <a:srgbClr val="000000"/>
                </a:solidFill>
                <a:latin typeface="MS Gothic" panose="020B0609070205080204" pitchFamily="49" charset="-128"/>
                <a:ea typeface="MS Gothic" panose="020B0609070205080204" pitchFamily="49" charset="-128"/>
                <a:cs typeface="Times New Roman" pitchFamily="18" charset="0"/>
              </a:rPr>
              <a:t>そして、それに意識を集中してください。</a:t>
            </a:r>
            <a:endParaRPr lang="en-US" altLang="zh-CN" sz="1800" dirty="0">
              <a:solidFill>
                <a:srgbClr val="000000"/>
              </a:solidFill>
              <a:latin typeface="MS Gothic" panose="020B0609070205080204" pitchFamily="49" charset="-128"/>
              <a:ea typeface="MS Gothic" panose="020B0609070205080204" pitchFamily="49" charset="-128"/>
              <a:cs typeface="Times New Roman" pitchFamily="18" charset="0"/>
            </a:endParaRPr>
          </a:p>
        </p:txBody>
      </p:sp>
      <p:sp>
        <p:nvSpPr>
          <p:cNvPr id="14" name="TextBox 1"/>
          <p:cNvSpPr txBox="1"/>
          <p:nvPr/>
        </p:nvSpPr>
        <p:spPr>
          <a:xfrm>
            <a:off x="981076" y="2705100"/>
            <a:ext cx="7181849" cy="854080"/>
          </a:xfrm>
          <a:prstGeom prst="rect">
            <a:avLst/>
          </a:prstGeom>
          <a:noFill/>
        </p:spPr>
        <p:txBody>
          <a:bodyPr wrap="square" lIns="0" tIns="0" rIns="0" rtlCol="0">
            <a:spAutoFit/>
          </a:bodyPr>
          <a:lstStyle/>
          <a:p>
            <a:pPr>
              <a:lnSpc>
                <a:spcPts val="2100"/>
              </a:lnSpc>
              <a:tabLst/>
            </a:pPr>
            <a:r>
              <a:rPr lang="ja-JP" altLang="en-US" sz="1800" dirty="0">
                <a:solidFill>
                  <a:srgbClr val="000000"/>
                </a:solidFill>
                <a:latin typeface="MS Gothic" panose="020B0609070205080204" pitchFamily="49" charset="-128"/>
                <a:ea typeface="MS Gothic" panose="020B0609070205080204" pitchFamily="49" charset="-128"/>
                <a:cs typeface="Times New Roman" pitchFamily="18" charset="0"/>
              </a:rPr>
              <a:t>選んだカードを指でさしたり、名前を言ったりして、私に教えない</a:t>
            </a:r>
            <a:r>
              <a:rPr lang="ja-JP" altLang="en-US" dirty="0">
                <a:solidFill>
                  <a:srgbClr val="000000"/>
                </a:solidFill>
                <a:latin typeface="MS Gothic" panose="020B0609070205080204" pitchFamily="49" charset="-128"/>
                <a:ea typeface="MS Gothic" panose="020B0609070205080204" pitchFamily="49" charset="-128"/>
                <a:cs typeface="Times New Roman" pitchFamily="18" charset="0"/>
              </a:rPr>
              <a:t>で</a:t>
            </a:r>
            <a:r>
              <a:rPr lang="ja-JP" altLang="en-US" sz="1800" dirty="0">
                <a:solidFill>
                  <a:srgbClr val="000000"/>
                </a:solidFill>
                <a:latin typeface="MS Gothic" panose="020B0609070205080204" pitchFamily="49" charset="-128"/>
                <a:ea typeface="MS Gothic" panose="020B0609070205080204" pitchFamily="49" charset="-128"/>
                <a:cs typeface="Times New Roman" pitchFamily="18" charset="0"/>
              </a:rPr>
              <a:t>ください。</a:t>
            </a:r>
            <a:endParaRPr lang="en-US" altLang="ja-JP" sz="1800" dirty="0">
              <a:solidFill>
                <a:srgbClr val="000000"/>
              </a:solidFill>
              <a:latin typeface="MS Gothic" panose="020B0609070205080204" pitchFamily="49" charset="-128"/>
              <a:ea typeface="MS Gothic" panose="020B0609070205080204" pitchFamily="49" charset="-128"/>
              <a:cs typeface="Times New Roman" pitchFamily="18" charset="0"/>
            </a:endParaRPr>
          </a:p>
          <a:p>
            <a:pPr>
              <a:lnSpc>
                <a:spcPts val="2100"/>
              </a:lnSpc>
              <a:tabLst/>
            </a:pPr>
            <a:r>
              <a:rPr lang="ja-JP" altLang="en-US" sz="1800" dirty="0">
                <a:solidFill>
                  <a:srgbClr val="000000"/>
                </a:solidFill>
                <a:latin typeface="MS Gothic" panose="020B0609070205080204" pitchFamily="49" charset="-128"/>
                <a:ea typeface="MS Gothic" panose="020B0609070205080204" pitchFamily="49" charset="-128"/>
                <a:cs typeface="Times New Roman" pitchFamily="18" charset="0"/>
              </a:rPr>
              <a:t>あなたが選んだカードを覚えたら、次のスライドに移ります。</a:t>
            </a:r>
            <a:endParaRPr lang="en-US" altLang="zh-CN" sz="1800" dirty="0">
              <a:solidFill>
                <a:srgbClr val="000000"/>
              </a:solidFill>
              <a:latin typeface="MS Gothic" panose="020B0609070205080204" pitchFamily="49" charset="-128"/>
              <a:ea typeface="MS Gothic" panose="020B0609070205080204" pitchFamily="49" charset="-128"/>
              <a:cs typeface="Times New Roman" pitchFamily="18" charset="0"/>
            </a:endParaRPr>
          </a:p>
        </p:txBody>
      </p:sp>
      <p:sp>
        <p:nvSpPr>
          <p:cNvPr id="1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トランプゲーム</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ea typeface="Times New Roman" pitchFamily="18" charset="0"/>
                <a:cs typeface="Arial" charset="0"/>
              </a:rPr>
              <a:t>(“Cards-Trick” by </a:t>
            </a:r>
            <a:r>
              <a:rPr lang="en-GB" altLang="de-DE" sz="800" i="1" dirty="0" err="1">
                <a:ea typeface="Times New Roman" pitchFamily="18" charset="0"/>
                <a:cs typeface="Arial" charset="0"/>
              </a:rPr>
              <a:t>Linney</a:t>
            </a:r>
            <a:r>
              <a:rPr lang="en-GB" altLang="de-DE" sz="800" i="1" dirty="0">
                <a:ea typeface="Times New Roman" pitchFamily="18" charset="0"/>
                <a:cs typeface="Arial" charset="0"/>
              </a:rPr>
              <a:t> und Peters, 2007)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7613790" y="5664072"/>
            <a:ext cx="1549400" cy="1003300"/>
          </a:xfrm>
          <a:prstGeom prst="rect">
            <a:avLst/>
          </a:prstGeom>
          <a:noFill/>
        </p:spPr>
      </p:pic>
      <p:sp>
        <p:nvSpPr>
          <p:cNvPr id="2" name="TextBox 1"/>
          <p:cNvSpPr txBox="1"/>
          <p:nvPr/>
        </p:nvSpPr>
        <p:spPr>
          <a:xfrm>
            <a:off x="89281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9</a:t>
            </a:r>
          </a:p>
        </p:txBody>
      </p:sp>
      <p:sp>
        <p:nvSpPr>
          <p:cNvPr id="12" name="TextBox 1"/>
          <p:cNvSpPr txBox="1"/>
          <p:nvPr/>
        </p:nvSpPr>
        <p:spPr>
          <a:xfrm>
            <a:off x="1587500" y="2209800"/>
            <a:ext cx="6232475" cy="989182"/>
          </a:xfrm>
          <a:prstGeom prst="rect">
            <a:avLst/>
          </a:prstGeom>
          <a:noFill/>
        </p:spPr>
        <p:txBody>
          <a:bodyPr wrap="none" lIns="0" tIns="0" rIns="0" rtlCol="0">
            <a:spAutoFit/>
          </a:bodyPr>
          <a:lstStyle/>
          <a:p>
            <a:pPr>
              <a:lnSpc>
                <a:spcPts val="2100"/>
              </a:lnSpc>
              <a:tabLst>
                <a:tab pos="1485900" algn="l"/>
                <a:tab pos="1574800" algn="l"/>
              </a:tabLst>
            </a:pPr>
            <a:r>
              <a:rPr lang="ja-JP" altLang="en-US" sz="1800" dirty="0">
                <a:solidFill>
                  <a:srgbClr val="000000"/>
                </a:solidFill>
                <a:latin typeface="MS Gothic" panose="020B0609070205080204" pitchFamily="49" charset="-128"/>
                <a:ea typeface="MS Gothic" panose="020B0609070205080204" pitchFamily="49" charset="-128"/>
                <a:cs typeface="Times New Roman" pitchFamily="18" charset="0"/>
              </a:rPr>
              <a:t>次のスライドには、あなたが選んだカードが無いはずです。</a:t>
            </a:r>
            <a:endParaRPr lang="en-US" altLang="ja-JP" sz="1800" dirty="0">
              <a:solidFill>
                <a:srgbClr val="000000"/>
              </a:solidFill>
              <a:latin typeface="MS Gothic" panose="020B0609070205080204" pitchFamily="49" charset="-128"/>
              <a:ea typeface="MS Gothic" panose="020B0609070205080204" pitchFamily="49" charset="-128"/>
              <a:cs typeface="Times New Roman" pitchFamily="18" charset="0"/>
            </a:endParaRPr>
          </a:p>
          <a:p>
            <a:pPr algn="ctr">
              <a:lnSpc>
                <a:spcPts val="2100"/>
              </a:lnSpc>
              <a:tabLst>
                <a:tab pos="1485900" algn="l"/>
                <a:tab pos="1574800" algn="l"/>
              </a:tabLst>
            </a:pPr>
            <a:endParaRPr lang="en-US" altLang="ja-JP" dirty="0">
              <a:solidFill>
                <a:srgbClr val="000000"/>
              </a:solidFill>
              <a:latin typeface="MS Gothic" panose="020B0609070205080204" pitchFamily="49" charset="-128"/>
              <a:ea typeface="MS Gothic" panose="020B0609070205080204" pitchFamily="49" charset="-128"/>
              <a:cs typeface="Times New Roman" pitchFamily="18" charset="0"/>
            </a:endParaRPr>
          </a:p>
          <a:p>
            <a:pPr algn="ctr">
              <a:lnSpc>
                <a:spcPts val="2100"/>
              </a:lnSpc>
              <a:tabLst>
                <a:tab pos="1485900" algn="l"/>
                <a:tab pos="1574800" algn="l"/>
              </a:tabLst>
            </a:pPr>
            <a:r>
              <a:rPr lang="ja-JP" altLang="en-US" dirty="0">
                <a:solidFill>
                  <a:srgbClr val="000000"/>
                </a:solidFill>
                <a:latin typeface="MS Gothic" panose="020B0609070205080204" pitchFamily="49" charset="-128"/>
                <a:ea typeface="MS Gothic" panose="020B0609070205080204" pitchFamily="49" charset="-128"/>
                <a:cs typeface="Times New Roman" pitchFamily="18" charset="0"/>
              </a:rPr>
              <a:t>それでは今から次のスライドをお見せします。</a:t>
            </a:r>
            <a:endParaRPr lang="en-US" altLang="zh-CN" dirty="0">
              <a:latin typeface="MS Gothic" panose="020B0609070205080204" pitchFamily="49" charset="-128"/>
              <a:ea typeface="MS Gothic" panose="020B0609070205080204" pitchFamily="49" charset="-128"/>
            </a:endParaRPr>
          </a:p>
          <a:p>
            <a:pPr>
              <a:lnSpc>
                <a:spcPts val="1000"/>
              </a:lnSpc>
            </a:pPr>
            <a:endParaRPr lang="en-US" altLang="zh-CN" dirty="0">
              <a:latin typeface="MS Gothic" panose="020B0609070205080204" pitchFamily="49" charset="-128"/>
              <a:ea typeface="MS Gothic" panose="020B0609070205080204" pitchFamily="49" charset="-128"/>
            </a:endParaRPr>
          </a:p>
        </p:txBody>
      </p:sp>
      <p:sp>
        <p:nvSpPr>
          <p:cNvPr id="16"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トランプゲーム</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7"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a:ea typeface="Times New Roman" pitchFamily="18" charset="0"/>
                <a:cs typeface="Arial" charset="0"/>
              </a:rPr>
              <a:t>Royal Flush</a:t>
            </a:r>
            <a:r>
              <a:rPr lang="en-GB" altLang="de-DE" sz="800" i="1" dirty="0"/>
              <a:t>” by </a:t>
            </a:r>
            <a:r>
              <a:rPr lang="en-GB" altLang="de-DE" sz="800" i="1" dirty="0" err="1"/>
              <a:t>mawel</a:t>
            </a:r>
            <a:r>
              <a:rPr lang="en-GB" altLang="de-DE" sz="800" i="1" dirty="0"/>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1754644" y="2625344"/>
            <a:ext cx="5564123" cy="1530858"/>
          </a:xfrm>
          <a:custGeom>
            <a:avLst/>
            <a:gdLst>
              <a:gd name="connsiteX0" fmla="*/ 9525 w 5564123"/>
              <a:gd name="connsiteY0" fmla="*/ 9525 h 1530858"/>
              <a:gd name="connsiteX1" fmla="*/ 9525 w 5564123"/>
              <a:gd name="connsiteY1" fmla="*/ 1521333 h 1530858"/>
              <a:gd name="connsiteX2" fmla="*/ 5554599 w 5564123"/>
              <a:gd name="connsiteY2" fmla="*/ 1521333 h 1530858"/>
              <a:gd name="connsiteX3" fmla="*/ 5554599 w 5564123"/>
              <a:gd name="connsiteY3" fmla="*/ 9525 h 1530858"/>
              <a:gd name="connsiteX4" fmla="*/ 9525 w 5564123"/>
              <a:gd name="connsiteY4" fmla="*/ 9525 h 153085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4123" h="1530858">
                <a:moveTo>
                  <a:pt x="9525" y="9525"/>
                </a:moveTo>
                <a:lnTo>
                  <a:pt x="9525" y="1521333"/>
                </a:lnTo>
                <a:lnTo>
                  <a:pt x="5554599" y="1521333"/>
                </a:lnTo>
                <a:lnTo>
                  <a:pt x="5554599" y="9525"/>
                </a:lnTo>
                <a:lnTo>
                  <a:pt x="9525" y="9525"/>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icture 3"/>
          <p:cNvPicPr>
            <a:picLocks noChangeAspect="1" noChangeArrowheads="1"/>
          </p:cNvPicPr>
          <p:nvPr/>
        </p:nvPicPr>
        <p:blipFill>
          <a:blip r:embed="rId2"/>
          <a:srcRect/>
          <a:stretch>
            <a:fillRect/>
          </a:stretch>
        </p:blipFill>
        <p:spPr bwMode="auto">
          <a:xfrm>
            <a:off x="1816100" y="2616200"/>
            <a:ext cx="5435600" cy="1549400"/>
          </a:xfrm>
          <a:prstGeom prst="rect">
            <a:avLst/>
          </a:prstGeom>
          <a:noFill/>
        </p:spPr>
      </p:pic>
      <p:sp>
        <p:nvSpPr>
          <p:cNvPr id="2" name="TextBox 1"/>
          <p:cNvSpPr txBox="1"/>
          <p:nvPr/>
        </p:nvSpPr>
        <p:spPr>
          <a:xfrm>
            <a:off x="87630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10</a:t>
            </a:r>
          </a:p>
        </p:txBody>
      </p:sp>
      <p:sp>
        <p:nvSpPr>
          <p:cNvPr id="12" name="TextBox 1"/>
          <p:cNvSpPr txBox="1"/>
          <p:nvPr/>
        </p:nvSpPr>
        <p:spPr>
          <a:xfrm>
            <a:off x="2762210" y="4559300"/>
            <a:ext cx="3619581" cy="315471"/>
          </a:xfrm>
          <a:prstGeom prst="rect">
            <a:avLst/>
          </a:prstGeom>
          <a:noFill/>
        </p:spPr>
        <p:txBody>
          <a:bodyPr wrap="none" lIns="0" tIns="0" rIns="0" rtlCol="0">
            <a:spAutoFit/>
          </a:bodyPr>
          <a:lstStyle/>
          <a:p>
            <a:pPr algn="ctr">
              <a:lnSpc>
                <a:spcPts val="2100"/>
              </a:lnSpc>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あなたが選んだカードは</a:t>
            </a: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ありますか？</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3" name="TextBox 1"/>
          <p:cNvSpPr txBox="1"/>
          <p:nvPr/>
        </p:nvSpPr>
        <p:spPr>
          <a:xfrm>
            <a:off x="3014683" y="5247129"/>
            <a:ext cx="3114635" cy="315471"/>
          </a:xfrm>
          <a:prstGeom prst="rect">
            <a:avLst/>
          </a:prstGeom>
          <a:noFill/>
        </p:spPr>
        <p:txBody>
          <a:bodyPr wrap="none" lIns="0" tIns="0" rIns="0" rtlCol="0">
            <a:spAutoFit/>
          </a:bodyPr>
          <a:lstStyle/>
          <a:p>
            <a:pPr algn="ctr">
              <a:lnSpc>
                <a:spcPts val="2100"/>
              </a:lnSpc>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いったい何が起きたのでしょう？</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トランプゲーム</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ea typeface="Times New Roman" pitchFamily="18" charset="0"/>
                <a:cs typeface="Arial" charset="0"/>
              </a:rPr>
              <a:t>(“Cards-Trick” by </a:t>
            </a:r>
            <a:r>
              <a:rPr lang="en-GB" altLang="de-DE" sz="800" i="1" dirty="0" err="1">
                <a:ea typeface="Times New Roman" pitchFamily="18" charset="0"/>
                <a:cs typeface="Arial" charset="0"/>
              </a:rPr>
              <a:t>Linney</a:t>
            </a:r>
            <a:r>
              <a:rPr lang="en-GB" altLang="de-DE" sz="800" i="1" dirty="0">
                <a:ea typeface="Times New Roman" pitchFamily="18" charset="0"/>
                <a:cs typeface="Arial" charset="0"/>
              </a:rPr>
              <a:t> und Peters, 2007)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2628900" y="1905000"/>
            <a:ext cx="1879600" cy="1536700"/>
          </a:xfrm>
          <a:prstGeom prst="rect">
            <a:avLst/>
          </a:prstGeom>
          <a:noFill/>
        </p:spPr>
      </p:pic>
      <p:pic>
        <p:nvPicPr>
          <p:cNvPr id="11" name="Picture 3"/>
          <p:cNvPicPr>
            <a:picLocks noChangeAspect="1" noChangeArrowheads="1"/>
          </p:cNvPicPr>
          <p:nvPr/>
        </p:nvPicPr>
        <p:blipFill>
          <a:blip r:embed="rId3"/>
          <a:srcRect/>
          <a:stretch>
            <a:fillRect/>
          </a:stretch>
        </p:blipFill>
        <p:spPr bwMode="auto">
          <a:xfrm>
            <a:off x="7613790" y="5666157"/>
            <a:ext cx="1549400" cy="1003300"/>
          </a:xfrm>
          <a:prstGeom prst="rect">
            <a:avLst/>
          </a:prstGeom>
          <a:noFill/>
        </p:spPr>
      </p:pic>
      <p:sp>
        <p:nvSpPr>
          <p:cNvPr id="2" name="TextBox 1"/>
          <p:cNvSpPr txBox="1"/>
          <p:nvPr/>
        </p:nvSpPr>
        <p:spPr>
          <a:xfrm>
            <a:off x="369728" y="4419600"/>
            <a:ext cx="8404545" cy="584775"/>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超自然的にみえる奇妙な現象や状況は日常生活でもひんぱんに起こります。</a:t>
            </a:r>
            <a:endParaRPr lang="en-US" altLang="ja-JP"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2100"/>
              </a:lnSpc>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たいていの場合、奇妙な出来事には単純な原因があるということを忘れないでください。</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3" name="TextBox 1"/>
          <p:cNvSpPr txBox="1"/>
          <p:nvPr/>
        </p:nvSpPr>
        <p:spPr>
          <a:xfrm>
            <a:off x="87630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12</a:t>
            </a:r>
          </a:p>
        </p:txBody>
      </p:sp>
      <p:sp>
        <p:nvSpPr>
          <p:cNvPr id="17" name="TextBox 1"/>
          <p:cNvSpPr txBox="1"/>
          <p:nvPr/>
        </p:nvSpPr>
        <p:spPr>
          <a:xfrm>
            <a:off x="2399538" y="763397"/>
            <a:ext cx="4306062" cy="3329116"/>
          </a:xfrm>
          <a:prstGeom prst="rect">
            <a:avLst/>
          </a:prstGeom>
          <a:noFill/>
        </p:spPr>
        <p:txBody>
          <a:bodyPr wrap="square" lIns="0" tIns="0" rIns="0" rtlCol="0">
            <a:spAutoFit/>
          </a:bodyPr>
          <a:lstStyle/>
          <a:p>
            <a:pPr>
              <a:lnSpc>
                <a:spcPts val="2400"/>
              </a:lnSpc>
              <a:tabLst>
                <a:tab pos="952500" algn="l"/>
                <a:tab pos="1435100" algn="l"/>
                <a:tab pos="2527300" algn="l"/>
              </a:tabLst>
            </a:pPr>
            <a:r>
              <a:rPr lang="en-US" altLang="zh-CN" dirty="0">
                <a:latin typeface="ＭＳ Ｐゴシック" panose="020B0600070205080204" pitchFamily="50" charset="-128"/>
                <a:ea typeface="ＭＳ Ｐゴシック" panose="020B0600070205080204" pitchFamily="50" charset="-128"/>
              </a:rPr>
              <a:t>		</a:t>
            </a: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gn="ctr">
              <a:lnSpc>
                <a:spcPts val="2500"/>
              </a:lnSpc>
              <a:tabLst>
                <a:tab pos="952500" algn="l"/>
                <a:tab pos="1435100" algn="l"/>
                <a:tab pos="2527300" algn="l"/>
              </a:tabLst>
            </a:pPr>
            <a:r>
              <a:rPr lang="ja-JP" altLang="en-US" sz="18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いったい何が起きたのでしょう？</a:t>
            </a:r>
            <a:endParaRPr lang="en-US" altLang="zh-CN" sz="18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2600"/>
              </a:lnSpc>
              <a:tabLst>
                <a:tab pos="952500" algn="l"/>
                <a:tab pos="1435100" algn="l"/>
                <a:tab pos="2527300" algn="l"/>
              </a:tabLst>
            </a:pPr>
            <a:r>
              <a:rPr lang="en-US" altLang="zh-CN" dirty="0">
                <a:latin typeface="ＭＳ Ｐゴシック" panose="020B0600070205080204" pitchFamily="50" charset="-128"/>
                <a:ea typeface="ＭＳ Ｐゴシック" panose="020B0600070205080204" pitchFamily="50" charset="-128"/>
              </a:rPr>
              <a:t>			</a:t>
            </a: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超能力？</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2800"/>
              </a:lnSpc>
              <a:tabLst>
                <a:tab pos="952500" algn="l"/>
                <a:tab pos="1435100" algn="l"/>
                <a:tab pos="2527300" algn="l"/>
              </a:tabLst>
            </a:pPr>
            <a:r>
              <a:rPr lang="en-US" altLang="zh-CN" dirty="0">
                <a:latin typeface="ＭＳ Ｐゴシック" panose="020B0600070205080204" pitchFamily="50" charset="-128"/>
                <a:ea typeface="ＭＳ Ｐゴシック" panose="020B0600070205080204" pitchFamily="50" charset="-128"/>
              </a:rPr>
              <a:t>			</a:t>
            </a: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魔法？</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3000"/>
              </a:lnSpc>
              <a:tabLst>
                <a:tab pos="952500" algn="l"/>
                <a:tab pos="1435100" algn="l"/>
                <a:tab pos="2527300" algn="l"/>
              </a:tabLst>
            </a:pPr>
            <a:r>
              <a:rPr lang="en-US" altLang="zh-CN" dirty="0">
                <a:latin typeface="ＭＳ Ｐゴシック" panose="020B0600070205080204" pitchFamily="50" charset="-128"/>
                <a:ea typeface="ＭＳ Ｐゴシック" panose="020B0600070205080204" pitchFamily="50" charset="-128"/>
              </a:rPr>
              <a:t>			</a:t>
            </a:r>
            <a:r>
              <a:rPr lang="en-US" altLang="zh-CN" sz="22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a:t>
            </a: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gn="ctr">
              <a:lnSpc>
                <a:spcPts val="2300"/>
              </a:lnSpc>
              <a:tabLst>
                <a:tab pos="952500" algn="l"/>
                <a:tab pos="1435100" algn="l"/>
                <a:tab pos="2527300" algn="l"/>
              </a:tabLst>
            </a:pPr>
            <a:r>
              <a:rPr lang="ja-JP" altLang="en-US" sz="1800" b="1" u="sng"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いいえ</a:t>
            </a:r>
            <a:r>
              <a:rPr lang="en-US" altLang="zh-CN" sz="1800" b="1" u="sng"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a:t>
            </a:r>
            <a:r>
              <a:rPr lang="en-US" altLang="zh-CN" sz="1800" dirty="0">
                <a:latin typeface="ＭＳ Ｐゴシック" panose="020B0600070205080204" pitchFamily="50" charset="-128"/>
                <a:ea typeface="ＭＳ Ｐゴシック" panose="020B0600070205080204" pitchFamily="50" charset="-128"/>
                <a:cs typeface="Times New Roman" pitchFamily="18" charset="0"/>
              </a:rPr>
              <a:t> </a:t>
            </a:r>
            <a:r>
              <a:rPr lang="ja-JP" altLang="en-US" sz="1800" dirty="0">
                <a:latin typeface="ＭＳ Ｐゴシック" panose="020B0600070205080204" pitchFamily="50" charset="-128"/>
                <a:ea typeface="ＭＳ Ｐゴシック" panose="020B0600070205080204" pitchFamily="50" charset="-128"/>
                <a:cs typeface="Times New Roman" pitchFamily="18" charset="0"/>
              </a:rPr>
              <a:t>これはトランプ手品の１つです！</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0"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トランプゲーム</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6"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(“Royal Flush” by </a:t>
            </a:r>
            <a:r>
              <a:rPr lang="en-GB" altLang="de-DE" sz="800" i="1" dirty="0" err="1"/>
              <a:t>mawel</a:t>
            </a:r>
            <a:r>
              <a:rPr lang="en-GB" altLang="de-DE" sz="800" i="1" dirty="0"/>
              <a:t>; “RAOK Suggestion #5 Do a magic trick”</a:t>
            </a:r>
            <a:r>
              <a:rPr lang="en-GB" altLang="de-DE" sz="800" dirty="0"/>
              <a:t> by </a:t>
            </a:r>
            <a:r>
              <a:rPr lang="en-GB" altLang="de-DE" sz="800" dirty="0" err="1"/>
              <a:t>Garethjmsaunders</a:t>
            </a:r>
            <a:r>
              <a:rPr lang="en-GB" altLang="de-DE" sz="800" i="1" dirty="0"/>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6458090" y="2667000"/>
            <a:ext cx="2692400" cy="3987800"/>
          </a:xfrm>
          <a:prstGeom prst="rect">
            <a:avLst/>
          </a:prstGeom>
          <a:noFill/>
        </p:spPr>
      </p:pic>
      <p:sp>
        <p:nvSpPr>
          <p:cNvPr id="2" name="TextBox 1"/>
          <p:cNvSpPr txBox="1"/>
          <p:nvPr/>
        </p:nvSpPr>
        <p:spPr>
          <a:xfrm>
            <a:off x="381000" y="1451481"/>
            <a:ext cx="5738750" cy="3829253"/>
          </a:xfrm>
          <a:prstGeom prst="rect">
            <a:avLst/>
          </a:prstGeom>
          <a:noFill/>
        </p:spPr>
        <p:txBody>
          <a:bodyPr wrap="none" lIns="0" tIns="0" rIns="0" rtlCol="0">
            <a:spAutoFit/>
          </a:bodyPr>
          <a:lstStyle/>
          <a:p>
            <a:pPr>
              <a:lnSpc>
                <a:spcPts val="2600"/>
              </a:lnSpc>
              <a:tabLst>
                <a:tab pos="2222500" algn="l"/>
                <a:tab pos="2438400" algn="l"/>
                <a:tab pos="3086100" algn="l"/>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例：</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500"/>
              </a:lnSpc>
              <a:tabLst>
                <a:tab pos="2222500" algn="l"/>
                <a:tab pos="2438400" algn="l"/>
                <a:tab pos="30861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ティナはバンコクの街中で催涙ガス</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のにおいに気づいた。</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700"/>
              </a:lnSpc>
              <a:tabLst>
                <a:tab pos="2222500" algn="l"/>
                <a:tab pos="2438400" algn="l"/>
                <a:tab pos="3086100" algn="l"/>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説明／帰属：</a:t>
            </a:r>
            <a:endParaRPr lang="en-US" altLang="ja-JP" sz="18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700"/>
              </a:lnSpc>
              <a:tabLst>
                <a:tab pos="2222500" algn="l"/>
                <a:tab pos="2438400" algn="l"/>
                <a:tab pos="30861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彼女は近所の男性がバンコクまでつけてきて彼女を</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700"/>
              </a:lnSpc>
              <a:tabLst>
                <a:tab pos="2222500" algn="l"/>
                <a:tab pos="2438400" algn="l"/>
                <a:tab pos="30861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毒殺しようとしているんだと確信していました。</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2222500" algn="l"/>
                <a:tab pos="2438400" algn="l"/>
                <a:tab pos="30861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そのにおいは彼女が自宅で感じたものと同じだったのです。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200"/>
              </a:lnSpc>
              <a:tabLst>
                <a:tab pos="2222500" algn="l"/>
                <a:tab pos="2438400" algn="l"/>
                <a:tab pos="30861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別の説明や理由は考えられるでしょうか？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gn="ctr">
              <a:lnSpc>
                <a:spcPts val="3000"/>
              </a:lnSpc>
              <a:tabLst>
                <a:tab pos="2222500" algn="l"/>
                <a:tab pos="2438400" algn="l"/>
                <a:tab pos="3086100" algn="l"/>
              </a:tabLst>
            </a:pPr>
            <a:r>
              <a:rPr lang="de-DE" altLang="zh-CN" b="1" dirty="0">
                <a:solidFill>
                  <a:srgbClr val="000000"/>
                </a:solidFill>
                <a:latin typeface="MS PGothic" panose="020B0600070205080204" pitchFamily="34" charset="-128"/>
                <a:ea typeface="MS PGothic" panose="020B0600070205080204" pitchFamily="34" charset="-128"/>
                <a:cs typeface="Times New Roman" pitchFamily="18" charset="0"/>
              </a:rPr>
              <a:t>???</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4"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2222500" algn="l"/>
                <a:tab pos="2438400" algn="l"/>
                <a:tab pos="30861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被害妄想？／変なにおい</a:t>
            </a:r>
            <a:endPar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400"/>
              </a:lnSpc>
              <a:tabLst>
                <a:tab pos="2222500" algn="l"/>
                <a:tab pos="2438400" algn="l"/>
                <a:tab pos="30861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賛否両論</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Straßen</a:t>
            </a:r>
            <a:r>
              <a:rPr lang="en-GB" altLang="de-DE" sz="800" i="1" dirty="0"/>
              <a:t> von Bangkok” by Lisa Schilling)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2222500" algn="l"/>
                <a:tab pos="2438400" algn="l"/>
                <a:tab pos="30861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被害妄想？／変なにおい</a:t>
            </a:r>
            <a:endPar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400"/>
              </a:lnSpc>
              <a:tabLst>
                <a:tab pos="2222500" algn="l"/>
                <a:tab pos="2438400" algn="l"/>
                <a:tab pos="30861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賛否両論</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pic>
        <p:nvPicPr>
          <p:cNvPr id="17" name="Picture 3"/>
          <p:cNvPicPr>
            <a:picLocks noChangeAspect="1" noChangeArrowheads="1"/>
          </p:cNvPicPr>
          <p:nvPr/>
        </p:nvPicPr>
        <p:blipFill>
          <a:blip r:embed="rId2"/>
          <a:srcRect/>
          <a:stretch>
            <a:fillRect/>
          </a:stretch>
        </p:blipFill>
        <p:spPr bwMode="auto">
          <a:xfrm>
            <a:off x="6458090" y="2667000"/>
            <a:ext cx="2692400" cy="3987800"/>
          </a:xfrm>
          <a:prstGeom prst="rect">
            <a:avLst/>
          </a:prstGeom>
          <a:noFill/>
        </p:spPr>
      </p:pic>
      <p:sp>
        <p:nvSpPr>
          <p:cNvPr id="1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TextBox 1"/>
          <p:cNvSpPr txBox="1"/>
          <p:nvPr/>
        </p:nvSpPr>
        <p:spPr>
          <a:xfrm>
            <a:off x="381000" y="1451481"/>
            <a:ext cx="5919890" cy="3572773"/>
          </a:xfrm>
          <a:prstGeom prst="rect">
            <a:avLst/>
          </a:prstGeom>
          <a:noFill/>
        </p:spPr>
        <p:txBody>
          <a:bodyPr wrap="none" lIns="0" tIns="0" rIns="0" rtlCol="0">
            <a:spAutoFit/>
          </a:bodyPr>
          <a:lstStyle/>
          <a:p>
            <a:pPr>
              <a:lnSpc>
                <a:spcPts val="2600"/>
              </a:lnSpc>
              <a:tabLst>
                <a:tab pos="2222500" algn="l"/>
                <a:tab pos="2438400" algn="l"/>
                <a:tab pos="3086100" algn="l"/>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例：変なにおい</a:t>
            </a:r>
            <a:endParaRPr lang="en-US" altLang="zh-CN"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500"/>
              </a:lnSpc>
              <a:tabLst>
                <a:tab pos="2222500" algn="l"/>
                <a:tab pos="30861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別の説明や原因は考えられるでしょうか？</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600"/>
              </a:lnSpc>
              <a:tabLst>
                <a:tab pos="190500" algn="l"/>
                <a:tab pos="2336800" algn="l"/>
                <a:tab pos="3200400" algn="l"/>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状況や偶然のせい：</a:t>
            </a:r>
            <a:r>
              <a:rPr lang="ja-JP" altLang="en-US" dirty="0">
                <a:solidFill>
                  <a:schemeClr val="bg1"/>
                </a:solidFill>
                <a:latin typeface="MS PGothic" panose="020B0600070205080204" pitchFamily="34" charset="-128"/>
                <a:ea typeface="MS PGothic" panose="020B0600070205080204" pitchFamily="34" charset="-128"/>
                <a:cs typeface="Times New Roman" pitchFamily="18" charset="0"/>
              </a:rPr>
              <a:t>ティナの知らないにおいはいっぱいある。</a:t>
            </a:r>
            <a:endParaRPr lang="en-US" altLang="zh-CN" dirty="0">
              <a:solidFill>
                <a:schemeClr val="bg1"/>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190500" algn="l"/>
                <a:tab pos="2336800" algn="l"/>
                <a:tab pos="3200400" algn="l"/>
              </a:tabLst>
            </a:pPr>
            <a:r>
              <a:rPr lang="ja-JP" altLang="en-US" dirty="0">
                <a:solidFill>
                  <a:schemeClr val="bg1"/>
                </a:solidFill>
                <a:latin typeface="MS PGothic" panose="020B0600070205080204" pitchFamily="34" charset="-128"/>
                <a:ea typeface="MS PGothic" panose="020B0600070205080204" pitchFamily="34" charset="-128"/>
                <a:cs typeface="Times New Roman" pitchFamily="18" charset="0"/>
              </a:rPr>
              <a:t>それに、バンコクのスモッグはひどい。</a:t>
            </a:r>
            <a:endParaRPr lang="en-US" altLang="ja-JP" dirty="0">
              <a:solidFill>
                <a:schemeClr val="bg1"/>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190500" algn="l"/>
                <a:tab pos="2336800" algn="l"/>
                <a:tab pos="3200400" algn="l"/>
              </a:tabLst>
            </a:pPr>
            <a:endParaRPr lang="en-US" altLang="ja-JP"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190500" algn="l"/>
                <a:tab pos="2336800" algn="l"/>
                <a:tab pos="3200400" algn="l"/>
              </a:tabLst>
            </a:pPr>
            <a:endParaRPr lang="en-US" altLang="ja-JP"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190500" algn="l"/>
                <a:tab pos="2336800" algn="l"/>
                <a:tab pos="3200400" algn="l"/>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他の人のせい：</a:t>
            </a:r>
            <a:r>
              <a:rPr lang="ja-JP" altLang="en-US" dirty="0">
                <a:solidFill>
                  <a:schemeClr val="bg1"/>
                </a:solidFill>
                <a:latin typeface="MS PGothic" panose="020B0600070205080204" pitchFamily="34" charset="-128"/>
                <a:ea typeface="MS PGothic" panose="020B0600070205080204" pitchFamily="34" charset="-128"/>
                <a:cs typeface="Times New Roman" pitchFamily="18" charset="0"/>
              </a:rPr>
              <a:t>警察がデモ隊に向けて催涙ガスを使うこと</a:t>
            </a:r>
            <a:endParaRPr lang="en-US" altLang="ja-JP" dirty="0">
              <a:solidFill>
                <a:schemeClr val="bg1"/>
              </a:solidFill>
              <a:latin typeface="MS PGothic" panose="020B0600070205080204" pitchFamily="34" charset="-128"/>
              <a:ea typeface="MS PGothic" panose="020B0600070205080204" pitchFamily="34" charset="-128"/>
              <a:cs typeface="Times New Roman" pitchFamily="18" charset="0"/>
            </a:endParaRPr>
          </a:p>
          <a:p>
            <a:pPr>
              <a:lnSpc>
                <a:spcPts val="2800"/>
              </a:lnSpc>
              <a:tabLst>
                <a:tab pos="190500" algn="l"/>
                <a:tab pos="2336800" algn="l"/>
                <a:tab pos="3200400" algn="l"/>
              </a:tabLst>
            </a:pPr>
            <a:r>
              <a:rPr lang="ja-JP" altLang="en-US" dirty="0">
                <a:solidFill>
                  <a:schemeClr val="bg1"/>
                </a:solidFill>
                <a:latin typeface="MS PGothic" panose="020B0600070205080204" pitchFamily="34" charset="-128"/>
                <a:ea typeface="MS PGothic" panose="020B0600070205080204" pitchFamily="34" charset="-128"/>
                <a:cs typeface="Times New Roman" pitchFamily="18" charset="0"/>
              </a:rPr>
              <a:t>もある（まれだが）。</a:t>
            </a:r>
            <a:endParaRPr lang="en-US" altLang="ja-JP" dirty="0">
              <a:solidFill>
                <a:schemeClr val="bg1"/>
              </a:solidFill>
              <a:latin typeface="MS PGothic" panose="020B0600070205080204" pitchFamily="34" charset="-128"/>
              <a:ea typeface="MS PGothic" panose="020B0600070205080204" pitchFamily="34" charset="-128"/>
              <a:cs typeface="Times New Roman" pitchFamily="18" charset="0"/>
            </a:endParaRPr>
          </a:p>
          <a:p>
            <a:pPr>
              <a:lnSpc>
                <a:spcPts val="2800"/>
              </a:lnSpc>
              <a:tabLst>
                <a:tab pos="190500" algn="l"/>
                <a:tab pos="2336800" algn="l"/>
                <a:tab pos="3200400" algn="l"/>
              </a:tabLst>
            </a:pPr>
            <a:endParaRPr lang="en-US" altLang="ja-JP"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800"/>
              </a:lnSpc>
              <a:tabLst>
                <a:tab pos="190500" algn="l"/>
                <a:tab pos="2336800" algn="l"/>
                <a:tab pos="3200400" algn="l"/>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ティナ自身のせい：</a:t>
            </a:r>
            <a:endParaRPr lang="en-US" altLang="zh-CN" dirty="0">
              <a:latin typeface="MS PGothic" panose="020B0600070205080204" pitchFamily="34" charset="-128"/>
              <a:ea typeface="MS PGothic" panose="020B0600070205080204" pitchFamily="34" charset="-128"/>
            </a:endParaRPr>
          </a:p>
        </p:txBody>
      </p:sp>
      <p:sp>
        <p:nvSpPr>
          <p:cNvPr id="16"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Straßen</a:t>
            </a:r>
            <a:r>
              <a:rPr lang="en-GB" altLang="de-DE" sz="800" i="1" dirty="0"/>
              <a:t> von Bangkok” by Lisa Schilling)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TextBox 1"/>
          <p:cNvSpPr txBox="1"/>
          <p:nvPr/>
        </p:nvSpPr>
        <p:spPr>
          <a:xfrm>
            <a:off x="381000" y="1451481"/>
            <a:ext cx="5919890" cy="4598695"/>
          </a:xfrm>
          <a:prstGeom prst="rect">
            <a:avLst/>
          </a:prstGeom>
          <a:noFill/>
        </p:spPr>
        <p:txBody>
          <a:bodyPr wrap="none" lIns="0" tIns="0" rIns="0" rtlCol="0">
            <a:spAutoFit/>
          </a:bodyPr>
          <a:lstStyle/>
          <a:p>
            <a:pPr>
              <a:lnSpc>
                <a:spcPts val="2600"/>
              </a:lnSpc>
              <a:tabLst>
                <a:tab pos="2222500" algn="l"/>
                <a:tab pos="2438400" algn="l"/>
                <a:tab pos="3086100" algn="l"/>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例：変なにおい</a:t>
            </a:r>
            <a:endParaRPr lang="en-US" altLang="zh-CN"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500"/>
              </a:lnSpc>
              <a:tabLst>
                <a:tab pos="2222500" algn="l"/>
                <a:tab pos="30861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別の説明や原因は考えられるでしょうか？</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600"/>
              </a:lnSpc>
              <a:tabLst>
                <a:tab pos="190500" algn="l"/>
                <a:tab pos="2336800" algn="l"/>
                <a:tab pos="3200400" algn="l"/>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状況や偶然のせい：</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ティナの知らないにおいはいっぱいある。</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190500" algn="l"/>
                <a:tab pos="2336800" algn="l"/>
                <a:tab pos="32004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それに、バンコクのスモッグはひどい。</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190500" algn="l"/>
                <a:tab pos="2336800" algn="l"/>
                <a:tab pos="3200400" algn="l"/>
              </a:tabLst>
            </a:pPr>
            <a:endParaRPr lang="en-US" altLang="ja-JP"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190500" algn="l"/>
                <a:tab pos="2336800" algn="l"/>
                <a:tab pos="3200400" algn="l"/>
              </a:tabLst>
            </a:pPr>
            <a:endParaRPr lang="en-US" altLang="ja-JP"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190500" algn="l"/>
                <a:tab pos="2336800" algn="l"/>
                <a:tab pos="3200400" algn="l"/>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他の人のせい：</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警察がデモ隊に向けて催涙ガスを使うこと</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800"/>
              </a:lnSpc>
              <a:tabLst>
                <a:tab pos="190500" algn="l"/>
                <a:tab pos="2336800" algn="l"/>
                <a:tab pos="32004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もある（まれだが）。</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800"/>
              </a:lnSpc>
              <a:tabLst>
                <a:tab pos="190500" algn="l"/>
                <a:tab pos="2336800" algn="l"/>
                <a:tab pos="3200400" algn="l"/>
              </a:tabLst>
            </a:pPr>
            <a:endParaRPr lang="en-US" altLang="ja-JP"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800"/>
              </a:lnSpc>
              <a:tabLst>
                <a:tab pos="190500" algn="l"/>
                <a:tab pos="2336800" algn="l"/>
                <a:tab pos="3200400" algn="l"/>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ティナ自身のせい：</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彼女は時差ぼけがひどく、神経質に</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800"/>
              </a:lnSpc>
              <a:tabLst>
                <a:tab pos="190500" algn="l"/>
                <a:tab pos="2336800" algn="l"/>
                <a:tab pos="32004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なっていて、緊張もしていた。彼女はもともとにおいに敏感</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190500" algn="l"/>
                <a:tab pos="2336800" algn="l"/>
                <a:tab pos="32004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だった。彼女は最近こころの調子が良くなかったので、</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190500" algn="l"/>
                <a:tab pos="2336800" algn="l"/>
                <a:tab pos="32004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よく錯覚が生じていた。</a:t>
            </a:r>
            <a:endParaRPr lang="en-US" altLang="zh-CN"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p:txBody>
      </p:sp>
      <p:grpSp>
        <p:nvGrpSpPr>
          <p:cNvPr id="23" name="グループ化 22"/>
          <p:cNvGrpSpPr/>
          <p:nvPr/>
        </p:nvGrpSpPr>
        <p:grpSpPr>
          <a:xfrm>
            <a:off x="88900" y="6096000"/>
            <a:ext cx="2197100" cy="487426"/>
            <a:chOff x="88900" y="5208524"/>
            <a:chExt cx="2197100" cy="487426"/>
          </a:xfrm>
        </p:grpSpPr>
        <p:sp>
          <p:nvSpPr>
            <p:cNvPr id="24"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pP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de-DE" altLang="de-DE" sz="1200" i="1" dirty="0">
                  <a:solidFill>
                    <a:prstClr val="black"/>
                  </a:solidFill>
                  <a:latin typeface="MS PGothic" panose="020B0600070205080204" pitchFamily="34" charset="-128"/>
                  <a:ea typeface="MS PGothic" panose="020B0600070205080204" pitchFamily="34" charset="-128"/>
                  <a:sym typeface="Wingdings" pitchFamily="2" charset="2"/>
                </a:rPr>
                <a:t></a:t>
              </a: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ja-JP" altLang="en-US" sz="1200" i="1" dirty="0">
                  <a:solidFill>
                    <a:srgbClr val="000000"/>
                  </a:solidFill>
                  <a:latin typeface="MS PGothic" panose="020B0600070205080204" pitchFamily="34" charset="-128"/>
                  <a:ea typeface="MS PGothic" panose="020B0600070205080204" pitchFamily="34" charset="-128"/>
                  <a:cs typeface="Times New Roman" pitchFamily="18" charset="0"/>
                </a:rPr>
                <a:t>ワークシート</a:t>
              </a:r>
              <a:r>
                <a:rPr lang="ja-JP" altLang="en-US" sz="1200" i="1" dirty="0">
                  <a:solidFill>
                    <a:prstClr val="black"/>
                  </a:solidFill>
                  <a:latin typeface="MS PGothic" panose="020B0600070205080204" pitchFamily="34" charset="-128"/>
                  <a:ea typeface="MS PGothic" panose="020B0600070205080204" pitchFamily="34" charset="-128"/>
                  <a:cs typeface="Times New Roman" pitchFamily="18" charset="0"/>
                </a:rPr>
                <a:t>　</a:t>
              </a:r>
              <a:r>
                <a:rPr lang="en-US" altLang="zh-CN" sz="1200" i="1" dirty="0">
                  <a:solidFill>
                    <a:srgbClr val="000000"/>
                  </a:solidFill>
                  <a:latin typeface="MS PGothic" panose="020B0600070205080204" pitchFamily="34" charset="-128"/>
                  <a:ea typeface="MS PGothic" panose="020B0600070205080204" pitchFamily="34" charset="-128"/>
                  <a:cs typeface="Times New Roman" pitchFamily="18" charset="0"/>
                </a:rPr>
                <a:t>4.</a:t>
              </a:r>
              <a:r>
                <a:rPr lang="en-US" altLang="ja-JP" sz="1200" i="1" dirty="0">
                  <a:solidFill>
                    <a:srgbClr val="000000"/>
                  </a:solidFill>
                  <a:latin typeface="MS PGothic" panose="020B0600070205080204" pitchFamily="34" charset="-128"/>
                  <a:ea typeface="MS PGothic" panose="020B0600070205080204" pitchFamily="34" charset="-128"/>
                  <a:cs typeface="Times New Roman" pitchFamily="18" charset="0"/>
                </a:rPr>
                <a:t>2</a:t>
              </a:r>
              <a:endParaRPr lang="en-US" altLang="zh-CN" sz="1200" i="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pic>
          <p:nvPicPr>
            <p:cNvPr id="25" name="Picture 3"/>
            <p:cNvPicPr>
              <a:picLocks noChangeAspect="1" noChangeArrowheads="1"/>
            </p:cNvPicPr>
            <p:nvPr/>
          </p:nvPicPr>
          <p:blipFill>
            <a:blip r:embed="rId2"/>
            <a:srcRect/>
            <a:stretch>
              <a:fillRect/>
            </a:stretch>
          </p:blipFill>
          <p:spPr bwMode="auto">
            <a:xfrm>
              <a:off x="142743" y="5261737"/>
              <a:ext cx="355600" cy="381000"/>
            </a:xfrm>
            <a:prstGeom prst="rect">
              <a:avLst/>
            </a:prstGeom>
            <a:noFill/>
          </p:spPr>
        </p:pic>
      </p:grpSp>
      <p:pic>
        <p:nvPicPr>
          <p:cNvPr id="19" name="Picture 3"/>
          <p:cNvPicPr>
            <a:picLocks noChangeAspect="1" noChangeArrowheads="1"/>
          </p:cNvPicPr>
          <p:nvPr/>
        </p:nvPicPr>
        <p:blipFill>
          <a:blip r:embed="rId3"/>
          <a:srcRect/>
          <a:stretch>
            <a:fillRect/>
          </a:stretch>
        </p:blipFill>
        <p:spPr bwMode="auto">
          <a:xfrm>
            <a:off x="6458090" y="2667000"/>
            <a:ext cx="2692400" cy="3987800"/>
          </a:xfrm>
          <a:prstGeom prst="rect">
            <a:avLst/>
          </a:prstGeom>
          <a:noFill/>
        </p:spPr>
      </p:pic>
      <p:sp>
        <p:nvSpPr>
          <p:cNvPr id="20"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2222500" algn="l"/>
                <a:tab pos="2438400" algn="l"/>
                <a:tab pos="30861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被害妄想？／変なにおい</a:t>
            </a:r>
            <a:endPar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400"/>
              </a:lnSpc>
              <a:tabLst>
                <a:tab pos="2222500" algn="l"/>
                <a:tab pos="2438400" algn="l"/>
                <a:tab pos="30861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賛否両論</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Straßen</a:t>
            </a:r>
            <a:r>
              <a:rPr lang="en-GB" altLang="de-DE" sz="800" i="1" dirty="0"/>
              <a:t> von Bangkok” by Lisa Schilling)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6" name="Picture 3"/>
          <p:cNvPicPr>
            <a:picLocks noChangeAspect="1" noChangeArrowheads="1"/>
          </p:cNvPicPr>
          <p:nvPr/>
        </p:nvPicPr>
        <p:blipFill>
          <a:blip r:embed="rId2"/>
          <a:srcRect/>
          <a:stretch>
            <a:fillRect/>
          </a:stretch>
        </p:blipFill>
        <p:spPr bwMode="auto">
          <a:xfrm>
            <a:off x="6458090" y="2667000"/>
            <a:ext cx="2692400" cy="3987800"/>
          </a:xfrm>
          <a:prstGeom prst="rect">
            <a:avLst/>
          </a:prstGeom>
          <a:noFill/>
        </p:spPr>
      </p:pic>
      <p:sp>
        <p:nvSpPr>
          <p:cNvPr id="17"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2222500" algn="l"/>
                <a:tab pos="2438400" algn="l"/>
                <a:tab pos="30861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被害妄想？／変なにおい</a:t>
            </a:r>
            <a:endPar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400"/>
              </a:lnSpc>
              <a:tabLst>
                <a:tab pos="2222500" algn="l"/>
                <a:tab pos="2438400" algn="l"/>
                <a:tab pos="30861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賛否両論</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0" name="TextBox 1"/>
          <p:cNvSpPr txBox="1"/>
          <p:nvPr/>
        </p:nvSpPr>
        <p:spPr>
          <a:xfrm>
            <a:off x="381000" y="1451481"/>
            <a:ext cx="7192675" cy="2816156"/>
          </a:xfrm>
          <a:prstGeom prst="rect">
            <a:avLst/>
          </a:prstGeom>
          <a:noFill/>
        </p:spPr>
        <p:txBody>
          <a:bodyPr wrap="none" lIns="0" tIns="0" rIns="0" rtlCol="0">
            <a:spAutoFit/>
          </a:bodyPr>
          <a:lstStyle/>
          <a:p>
            <a:pPr>
              <a:lnSpc>
                <a:spcPts val="2600"/>
              </a:lnSpc>
              <a:tabLst>
                <a:tab pos="2222500" algn="l"/>
                <a:tab pos="2438400" algn="l"/>
                <a:tab pos="3086100" algn="l"/>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例：変なにおい</a:t>
            </a:r>
            <a:endParaRPr lang="en-US" altLang="zh-CN"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700"/>
              </a:lnSpc>
              <a:tabLst>
                <a:tab pos="2336800" algn="l"/>
                <a:tab pos="32004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いくつかの原因を考えて、もっとバランスのとれた説明ができるでしょうか？</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700"/>
              </a:lnSpc>
              <a:tabLst>
                <a:tab pos="2336800" algn="l"/>
                <a:tab pos="3200400" algn="l"/>
              </a:tabLst>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300"/>
              </a:lnSpc>
              <a:tabLst>
                <a:tab pos="2336800" algn="l"/>
                <a:tab pos="3200400" algn="l"/>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ティナ自身／他の人／状況・偶然：</a:t>
            </a:r>
            <a:endParaRPr lang="en-US" altLang="zh-CN"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400"/>
              </a:lnSpc>
              <a:tabLst>
                <a:tab pos="2336800" algn="l"/>
                <a:tab pos="32004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長旅と時差ぼけのせいで、ティナは疲れて神経質に</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300"/>
              </a:lnSpc>
              <a:tabLst>
                <a:tab pos="2336800" algn="l"/>
                <a:tab pos="32004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なっていた。よく知らないにおい、もともとのにおいへの</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300"/>
              </a:lnSpc>
              <a:tabLst>
                <a:tab pos="2336800" algn="l"/>
                <a:tab pos="32004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敏感さ、近所の男性への恐怖心は、彼女の感覚を</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300"/>
              </a:lnSpc>
              <a:tabLst>
                <a:tab pos="2336800" algn="l"/>
                <a:tab pos="32004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鋭くして、誤解を深めてしまった。</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p:txBody>
      </p:sp>
      <p:sp>
        <p:nvSpPr>
          <p:cNvPr id="14"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Straßen</a:t>
            </a:r>
            <a:r>
              <a:rPr lang="en-GB" altLang="de-DE" sz="800" i="1" dirty="0"/>
              <a:t> von Bangkok” by Lisa Schilling)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1" name="Picture 3"/>
          <p:cNvPicPr>
            <a:picLocks noChangeAspect="1" noChangeArrowheads="1"/>
          </p:cNvPicPr>
          <p:nvPr/>
        </p:nvPicPr>
        <p:blipFill>
          <a:blip r:embed="rId2"/>
          <a:srcRect/>
          <a:stretch>
            <a:fillRect/>
          </a:stretch>
        </p:blipFill>
        <p:spPr bwMode="auto">
          <a:xfrm>
            <a:off x="2908300" y="2514600"/>
            <a:ext cx="1092200" cy="1155700"/>
          </a:xfrm>
          <a:prstGeom prst="rect">
            <a:avLst/>
          </a:prstGeom>
          <a:noFill/>
        </p:spPr>
      </p:pic>
      <p:pic>
        <p:nvPicPr>
          <p:cNvPr id="12" name="Picture 3"/>
          <p:cNvPicPr>
            <a:picLocks noChangeAspect="1" noChangeArrowheads="1"/>
          </p:cNvPicPr>
          <p:nvPr/>
        </p:nvPicPr>
        <p:blipFill>
          <a:blip r:embed="rId3"/>
          <a:srcRect/>
          <a:stretch>
            <a:fillRect/>
          </a:stretch>
        </p:blipFill>
        <p:spPr bwMode="auto">
          <a:xfrm>
            <a:off x="4025900" y="2400300"/>
            <a:ext cx="2159000" cy="1320800"/>
          </a:xfrm>
          <a:prstGeom prst="rect">
            <a:avLst/>
          </a:prstGeom>
          <a:noFill/>
        </p:spPr>
      </p:pic>
      <p:sp>
        <p:nvSpPr>
          <p:cNvPr id="2" name="TextBox 1"/>
          <p:cNvSpPr txBox="1"/>
          <p:nvPr/>
        </p:nvSpPr>
        <p:spPr>
          <a:xfrm>
            <a:off x="2390313" y="4152900"/>
            <a:ext cx="4363374" cy="1418337"/>
          </a:xfrm>
          <a:prstGeom prst="rect">
            <a:avLst/>
          </a:prstGeom>
          <a:noFill/>
        </p:spPr>
        <p:txBody>
          <a:bodyPr wrap="none" lIns="0" tIns="0" rIns="0" rtlCol="0">
            <a:spAutoFit/>
          </a:bodyPr>
          <a:lstStyle/>
          <a:p>
            <a:pPr algn="ctr">
              <a:lnSpc>
                <a:spcPts val="2100"/>
              </a:lnSpc>
              <a:tabLst>
                <a:tab pos="342900" algn="l"/>
                <a:tab pos="558800" algn="l"/>
              </a:tabLst>
            </a:pPr>
            <a:r>
              <a:rPr lang="ja-JP" altLang="en-US" dirty="0">
                <a:latin typeface="MS PGothic" panose="020B0600070205080204" pitchFamily="34" charset="-128"/>
                <a:ea typeface="MS PGothic" panose="020B0600070205080204" pitchFamily="34" charset="-128"/>
              </a:rPr>
              <a:t>その出来事の原因は何だと思いますか？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2300"/>
              </a:lnSpc>
              <a:tabLst>
                <a:tab pos="342900" algn="l"/>
                <a:tab pos="5588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その説明から、どんな結果が生まれますか？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2300"/>
              </a:lnSpc>
              <a:tabLst>
                <a:tab pos="342900" algn="l"/>
                <a:tab pos="558800" algn="l"/>
              </a:tabLst>
            </a:pPr>
            <a:r>
              <a:rPr lang="ja-JP" altLang="en-US" dirty="0">
                <a:latin typeface="MS PGothic" panose="020B0600070205080204" pitchFamily="34" charset="-128"/>
                <a:ea typeface="MS PGothic" panose="020B0600070205080204" pitchFamily="34" charset="-128"/>
              </a:rPr>
              <a:t>他にどんな説明が考えられますか？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4" name="TextBox 1"/>
          <p:cNvSpPr txBox="1"/>
          <p:nvPr/>
        </p:nvSpPr>
        <p:spPr>
          <a:xfrm>
            <a:off x="3299646" y="1901670"/>
            <a:ext cx="2523127" cy="353943"/>
          </a:xfrm>
          <a:prstGeom prst="rect">
            <a:avLst/>
          </a:prstGeom>
          <a:noFill/>
        </p:spPr>
        <p:txBody>
          <a:bodyPr wrap="none" lIns="0" tIns="0" rIns="0" rtlCol="0">
            <a:spAutoFit/>
          </a:bodyPr>
          <a:lstStyle/>
          <a:p>
            <a:pPr algn="ctr">
              <a:lnSpc>
                <a:spcPts val="2400"/>
              </a:lnSpc>
              <a:tabLst>
                <a:tab pos="495300" algn="l"/>
                <a:tab pos="1638300" algn="l"/>
                <a:tab pos="4229100" algn="l"/>
              </a:tabLst>
            </a:pPr>
            <a:r>
              <a:rPr lang="ja-JP" altLang="en-US" dirty="0">
                <a:latin typeface="MS PGothic" panose="020B0600070205080204" pitchFamily="34" charset="-128"/>
                <a:ea typeface="MS PGothic" panose="020B0600070205080204" pitchFamily="34" charset="-128"/>
              </a:rPr>
              <a:t>先週、何がありましたか？</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6"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17</a:t>
            </a:r>
          </a:p>
        </p:txBody>
      </p:sp>
      <p:grpSp>
        <p:nvGrpSpPr>
          <p:cNvPr id="24" name="グループ化 23"/>
          <p:cNvGrpSpPr/>
          <p:nvPr/>
        </p:nvGrpSpPr>
        <p:grpSpPr>
          <a:xfrm>
            <a:off x="88900" y="6096000"/>
            <a:ext cx="2197100" cy="487426"/>
            <a:chOff x="88900" y="5208524"/>
            <a:chExt cx="2197100" cy="487426"/>
          </a:xfrm>
        </p:grpSpPr>
        <p:sp>
          <p:nvSpPr>
            <p:cNvPr id="25"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pP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de-DE" altLang="de-DE" sz="1200" i="1" dirty="0">
                  <a:solidFill>
                    <a:prstClr val="black"/>
                  </a:solidFill>
                  <a:latin typeface="MS PGothic" panose="020B0600070205080204" pitchFamily="34" charset="-128"/>
                  <a:ea typeface="MS PGothic" panose="020B0600070205080204" pitchFamily="34" charset="-128"/>
                  <a:sym typeface="Wingdings" pitchFamily="2" charset="2"/>
                </a:rPr>
                <a:t></a:t>
              </a: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ja-JP" altLang="en-US" sz="1200" i="1" dirty="0">
                  <a:solidFill>
                    <a:srgbClr val="000000"/>
                  </a:solidFill>
                  <a:latin typeface="MS PGothic" panose="020B0600070205080204" pitchFamily="34" charset="-128"/>
                  <a:ea typeface="MS PGothic" panose="020B0600070205080204" pitchFamily="34" charset="-128"/>
                  <a:cs typeface="Times New Roman" pitchFamily="18" charset="0"/>
                </a:rPr>
                <a:t>ワークシート</a:t>
              </a:r>
              <a:r>
                <a:rPr lang="ja-JP" altLang="en-US" sz="1200" i="1" dirty="0">
                  <a:solidFill>
                    <a:prstClr val="black"/>
                  </a:solidFill>
                  <a:latin typeface="MS PGothic" panose="020B0600070205080204" pitchFamily="34" charset="-128"/>
                  <a:ea typeface="MS PGothic" panose="020B0600070205080204" pitchFamily="34" charset="-128"/>
                  <a:cs typeface="Times New Roman" pitchFamily="18" charset="0"/>
                </a:rPr>
                <a:t>　</a:t>
              </a:r>
              <a:r>
                <a:rPr lang="en-US" altLang="zh-CN" sz="1200" i="1" dirty="0">
                  <a:solidFill>
                    <a:srgbClr val="000000"/>
                  </a:solidFill>
                  <a:latin typeface="MS PGothic" panose="020B0600070205080204" pitchFamily="34" charset="-128"/>
                  <a:ea typeface="MS PGothic" panose="020B0600070205080204" pitchFamily="34" charset="-128"/>
                  <a:cs typeface="Times New Roman" pitchFamily="18" charset="0"/>
                </a:rPr>
                <a:t>4.</a:t>
              </a:r>
              <a:r>
                <a:rPr lang="en-US" altLang="ja-JP" sz="1200" i="1" dirty="0">
                  <a:solidFill>
                    <a:srgbClr val="000000"/>
                  </a:solidFill>
                  <a:latin typeface="MS PGothic" panose="020B0600070205080204" pitchFamily="34" charset="-128"/>
                  <a:ea typeface="MS PGothic" panose="020B0600070205080204" pitchFamily="34" charset="-128"/>
                  <a:cs typeface="Times New Roman" pitchFamily="18" charset="0"/>
                </a:rPr>
                <a:t>3</a:t>
              </a:r>
              <a:endParaRPr lang="en-US" altLang="zh-CN" sz="1200" i="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pic>
          <p:nvPicPr>
            <p:cNvPr id="26" name="Picture 3"/>
            <p:cNvPicPr>
              <a:picLocks noChangeAspect="1" noChangeArrowheads="1"/>
            </p:cNvPicPr>
            <p:nvPr/>
          </p:nvPicPr>
          <p:blipFill>
            <a:blip r:embed="rId4"/>
            <a:srcRect/>
            <a:stretch>
              <a:fillRect/>
            </a:stretch>
          </p:blipFill>
          <p:spPr bwMode="auto">
            <a:xfrm>
              <a:off x="142743" y="5261737"/>
              <a:ext cx="355600" cy="381000"/>
            </a:xfrm>
            <a:prstGeom prst="rect">
              <a:avLst/>
            </a:prstGeom>
            <a:noFill/>
          </p:spPr>
        </p:pic>
      </p:grpSp>
      <p:sp>
        <p:nvSpPr>
          <p:cNvPr id="2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2"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ts val="2400"/>
              </a:lnSpc>
              <a:tabLst>
                <a:tab pos="495300" algn="l"/>
                <a:tab pos="1638300" algn="l"/>
                <a:tab pos="42291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先週起きたネガティブな出来事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lvl="0">
              <a:lnSpc>
                <a:spcPts val="2300"/>
              </a:lnSpc>
              <a:tabLst>
                <a:tab pos="495300" algn="l"/>
                <a:tab pos="1638300" algn="l"/>
                <a:tab pos="42291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（ストレス、口論、悲しいこと、失望したこと・・・）</a:t>
            </a:r>
            <a:endPar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0" name="Text Box 13"/>
          <p:cNvSpPr txBox="1">
            <a:spLocks noChangeArrowheads="1"/>
          </p:cNvSpPr>
          <p:nvPr/>
        </p:nvSpPr>
        <p:spPr bwMode="auto">
          <a:xfrm>
            <a:off x="0" y="6662738"/>
            <a:ext cx="62293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a:t>
            </a:r>
            <a:r>
              <a:rPr lang="en-GB" altLang="de-DE" sz="800" i="1" dirty="0" err="1"/>
              <a:t>f.l.t.r</a:t>
            </a:r>
            <a:r>
              <a:rPr lang="en-GB" altLang="de-DE" sz="800" i="1" dirty="0"/>
              <a:t>.: “Loneliness” by The unnamed; “Anger” by </a:t>
            </a:r>
            <a:r>
              <a:rPr lang="en-GB" altLang="de-DE" sz="800" i="1" dirty="0" err="1"/>
              <a:t>Mr.Gunn</a:t>
            </a:r>
            <a:r>
              <a:rPr lang="en-GB" altLang="de-DE" sz="800" i="1" dirty="0"/>
              <a:t>; “Index” by Sami </a:t>
            </a:r>
            <a:r>
              <a:rPr lang="en-GB" altLang="de-DE" sz="800" i="1" dirty="0" err="1"/>
              <a:t>Keinänen</a:t>
            </a:r>
            <a:r>
              <a:rPr lang="en-GB" altLang="de-DE" sz="800" i="1" dirty="0"/>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1" name="Picture 3"/>
          <p:cNvPicPr>
            <a:picLocks noChangeAspect="1" noChangeArrowheads="1"/>
          </p:cNvPicPr>
          <p:nvPr/>
        </p:nvPicPr>
        <p:blipFill>
          <a:blip r:embed="rId2"/>
          <a:srcRect/>
          <a:stretch>
            <a:fillRect/>
          </a:stretch>
        </p:blipFill>
        <p:spPr bwMode="auto">
          <a:xfrm>
            <a:off x="2940050" y="2489200"/>
            <a:ext cx="3263900" cy="1244600"/>
          </a:xfrm>
          <a:prstGeom prst="rect">
            <a:avLst/>
          </a:prstGeom>
          <a:noFill/>
        </p:spPr>
      </p:pic>
      <p:sp>
        <p:nvSpPr>
          <p:cNvPr id="13"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18</a:t>
            </a:r>
          </a:p>
        </p:txBody>
      </p:sp>
      <p:grpSp>
        <p:nvGrpSpPr>
          <p:cNvPr id="24" name="グループ化 23"/>
          <p:cNvGrpSpPr/>
          <p:nvPr/>
        </p:nvGrpSpPr>
        <p:grpSpPr>
          <a:xfrm>
            <a:off x="88900" y="6096000"/>
            <a:ext cx="2197100" cy="487426"/>
            <a:chOff x="88900" y="5208524"/>
            <a:chExt cx="2197100" cy="487426"/>
          </a:xfrm>
        </p:grpSpPr>
        <p:sp>
          <p:nvSpPr>
            <p:cNvPr id="25"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pP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de-DE" altLang="de-DE" sz="1200" i="1" dirty="0">
                  <a:solidFill>
                    <a:prstClr val="black"/>
                  </a:solidFill>
                  <a:latin typeface="MS PGothic" panose="020B0600070205080204" pitchFamily="34" charset="-128"/>
                  <a:ea typeface="MS PGothic" panose="020B0600070205080204" pitchFamily="34" charset="-128"/>
                  <a:sym typeface="Wingdings" pitchFamily="2" charset="2"/>
                </a:rPr>
                <a:t></a:t>
              </a: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ja-JP" altLang="en-US" sz="1200" i="1" dirty="0">
                  <a:solidFill>
                    <a:srgbClr val="000000"/>
                  </a:solidFill>
                  <a:latin typeface="MS PGothic" panose="020B0600070205080204" pitchFamily="34" charset="-128"/>
                  <a:ea typeface="MS PGothic" panose="020B0600070205080204" pitchFamily="34" charset="-128"/>
                  <a:cs typeface="Times New Roman" pitchFamily="18" charset="0"/>
                </a:rPr>
                <a:t>ワークシート</a:t>
              </a:r>
              <a:r>
                <a:rPr lang="ja-JP" altLang="en-US" sz="1200" i="1" dirty="0">
                  <a:solidFill>
                    <a:prstClr val="black"/>
                  </a:solidFill>
                  <a:latin typeface="MS PGothic" panose="020B0600070205080204" pitchFamily="34" charset="-128"/>
                  <a:ea typeface="MS PGothic" panose="020B0600070205080204" pitchFamily="34" charset="-128"/>
                  <a:cs typeface="Times New Roman" pitchFamily="18" charset="0"/>
                </a:rPr>
                <a:t>　</a:t>
              </a:r>
              <a:r>
                <a:rPr lang="en-US" altLang="zh-CN" sz="1200" i="1" dirty="0">
                  <a:solidFill>
                    <a:srgbClr val="000000"/>
                  </a:solidFill>
                  <a:latin typeface="MS PGothic" panose="020B0600070205080204" pitchFamily="34" charset="-128"/>
                  <a:ea typeface="MS PGothic" panose="020B0600070205080204" pitchFamily="34" charset="-128"/>
                  <a:cs typeface="Times New Roman" pitchFamily="18" charset="0"/>
                </a:rPr>
                <a:t>4.</a:t>
              </a:r>
              <a:r>
                <a:rPr lang="en-US" altLang="ja-JP" sz="1200" i="1" dirty="0">
                  <a:solidFill>
                    <a:srgbClr val="000000"/>
                  </a:solidFill>
                  <a:latin typeface="MS PGothic" panose="020B0600070205080204" pitchFamily="34" charset="-128"/>
                  <a:ea typeface="MS PGothic" panose="020B0600070205080204" pitchFamily="34" charset="-128"/>
                  <a:cs typeface="Times New Roman" pitchFamily="18" charset="0"/>
                </a:rPr>
                <a:t>4</a:t>
              </a:r>
              <a:endParaRPr lang="en-US" altLang="zh-CN" sz="1200" i="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pic>
          <p:nvPicPr>
            <p:cNvPr id="26" name="Picture 3"/>
            <p:cNvPicPr>
              <a:picLocks noChangeAspect="1" noChangeArrowheads="1"/>
            </p:cNvPicPr>
            <p:nvPr/>
          </p:nvPicPr>
          <p:blipFill>
            <a:blip r:embed="rId3"/>
            <a:srcRect/>
            <a:stretch>
              <a:fillRect/>
            </a:stretch>
          </p:blipFill>
          <p:spPr bwMode="auto">
            <a:xfrm>
              <a:off x="142743" y="5261737"/>
              <a:ext cx="355600" cy="381000"/>
            </a:xfrm>
            <a:prstGeom prst="rect">
              <a:avLst/>
            </a:prstGeom>
            <a:noFill/>
          </p:spPr>
        </p:pic>
      </p:grpSp>
      <p:sp>
        <p:nvSpPr>
          <p:cNvPr id="21" name="TextBox 1"/>
          <p:cNvSpPr txBox="1"/>
          <p:nvPr/>
        </p:nvSpPr>
        <p:spPr>
          <a:xfrm>
            <a:off x="2390313" y="4152900"/>
            <a:ext cx="4363374" cy="1418337"/>
          </a:xfrm>
          <a:prstGeom prst="rect">
            <a:avLst/>
          </a:prstGeom>
          <a:noFill/>
        </p:spPr>
        <p:txBody>
          <a:bodyPr wrap="none" lIns="0" tIns="0" rIns="0" rtlCol="0">
            <a:spAutoFit/>
          </a:bodyPr>
          <a:lstStyle/>
          <a:p>
            <a:pPr algn="ctr">
              <a:lnSpc>
                <a:spcPts val="2100"/>
              </a:lnSpc>
              <a:tabLst>
                <a:tab pos="342900" algn="l"/>
                <a:tab pos="558800" algn="l"/>
              </a:tabLst>
            </a:pPr>
            <a:r>
              <a:rPr lang="ja-JP" altLang="en-US" dirty="0">
                <a:latin typeface="MS PGothic" panose="020B0600070205080204" pitchFamily="34" charset="-128"/>
                <a:ea typeface="MS PGothic" panose="020B0600070205080204" pitchFamily="34" charset="-128"/>
              </a:rPr>
              <a:t>その出来事の原因は何だと思いますか？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2300"/>
              </a:lnSpc>
              <a:tabLst>
                <a:tab pos="342900" algn="l"/>
                <a:tab pos="5588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その説明から、どんな結果が生まれますか？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2300"/>
              </a:lnSpc>
              <a:tabLst>
                <a:tab pos="342900" algn="l"/>
                <a:tab pos="558800" algn="l"/>
              </a:tabLst>
            </a:pPr>
            <a:r>
              <a:rPr lang="ja-JP" altLang="en-US" dirty="0">
                <a:latin typeface="MS PGothic" panose="020B0600070205080204" pitchFamily="34" charset="-128"/>
                <a:ea typeface="MS PGothic" panose="020B0600070205080204" pitchFamily="34" charset="-128"/>
              </a:rPr>
              <a:t>他にどんな説明が考えられますか？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2" name="TextBox 1"/>
          <p:cNvSpPr txBox="1"/>
          <p:nvPr/>
        </p:nvSpPr>
        <p:spPr>
          <a:xfrm>
            <a:off x="3299646" y="1901670"/>
            <a:ext cx="2523127" cy="353943"/>
          </a:xfrm>
          <a:prstGeom prst="rect">
            <a:avLst/>
          </a:prstGeom>
          <a:noFill/>
        </p:spPr>
        <p:txBody>
          <a:bodyPr wrap="none" lIns="0" tIns="0" rIns="0" rtlCol="0">
            <a:spAutoFit/>
          </a:bodyPr>
          <a:lstStyle/>
          <a:p>
            <a:pPr algn="ctr">
              <a:lnSpc>
                <a:spcPts val="2400"/>
              </a:lnSpc>
              <a:tabLst>
                <a:tab pos="495300" algn="l"/>
                <a:tab pos="1638300" algn="l"/>
                <a:tab pos="4229100" algn="l"/>
              </a:tabLst>
            </a:pPr>
            <a:r>
              <a:rPr lang="ja-JP" altLang="en-US" dirty="0">
                <a:latin typeface="MS PGothic" panose="020B0600070205080204" pitchFamily="34" charset="-128"/>
                <a:ea typeface="MS PGothic" panose="020B0600070205080204" pitchFamily="34" charset="-128"/>
              </a:rPr>
              <a:t>先週、何がありましたか？</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3"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ts val="2400"/>
              </a:lnSpc>
              <a:tabLst>
                <a:tab pos="495300" algn="l"/>
                <a:tab pos="1638300" algn="l"/>
                <a:tab pos="42291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先週起きたネガティブな出来事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lvl="0">
              <a:lnSpc>
                <a:spcPts val="2300"/>
              </a:lnSpc>
              <a:tabLst>
                <a:tab pos="495300" algn="l"/>
                <a:tab pos="1638300" algn="l"/>
                <a:tab pos="42291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（ストレス、口論、悲しいこと、失望したこと・・・）</a:t>
            </a:r>
            <a:endPar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8" name="Text Box 13"/>
          <p:cNvSpPr txBox="1">
            <a:spLocks noChangeArrowheads="1"/>
          </p:cNvSpPr>
          <p:nvPr/>
        </p:nvSpPr>
        <p:spPr bwMode="auto">
          <a:xfrm>
            <a:off x="0" y="6662738"/>
            <a:ext cx="65532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a:t>
            </a:r>
            <a:r>
              <a:rPr lang="en-GB" altLang="de-DE" sz="800" i="1" dirty="0" err="1"/>
              <a:t>f.l.t.r</a:t>
            </a:r>
            <a:r>
              <a:rPr lang="en-GB" altLang="de-DE" sz="800" i="1" dirty="0"/>
              <a:t>.: “The Happy couple” by The Geary´s; “Thumbs up” by </a:t>
            </a:r>
            <a:r>
              <a:rPr lang="en-GB" altLang="de-DE" sz="800" i="1" dirty="0" err="1"/>
              <a:t>Joeltelling</a:t>
            </a:r>
            <a:r>
              <a:rPr lang="en-GB" altLang="de-DE" sz="800" i="1" dirty="0"/>
              <a:t>; “the same bundle of (sheer) joy” by Ali </a:t>
            </a:r>
            <a:r>
              <a:rPr lang="en-GB" altLang="de-DE" sz="800" i="1" dirty="0" err="1"/>
              <a:t>Brohi</a:t>
            </a:r>
            <a:r>
              <a:rPr lang="en-GB" altLang="de-DE" sz="800" i="1" dirty="0"/>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4067441" y="1806320"/>
            <a:ext cx="25400" cy="779272"/>
          </a:xfrm>
          <a:custGeom>
            <a:avLst/>
            <a:gdLst>
              <a:gd name="connsiteX0" fmla="*/ 6350 w 25400"/>
              <a:gd name="connsiteY0" fmla="*/ 6350 h 779272"/>
              <a:gd name="connsiteX1" fmla="*/ 6350 w 25400"/>
              <a:gd name="connsiteY1" fmla="*/ 772922 h 779272"/>
            </a:gdLst>
            <a:ahLst/>
            <a:cxnLst>
              <a:cxn ang="0">
                <a:pos x="connsiteX0" y="connsiteY0"/>
              </a:cxn>
              <a:cxn ang="1">
                <a:pos x="connsiteX1" y="connsiteY1"/>
              </a:cxn>
            </a:cxnLst>
            <a:rect l="l" t="t" r="r" b="b"/>
            <a:pathLst>
              <a:path w="25400" h="779272">
                <a:moveTo>
                  <a:pt x="6350" y="6350"/>
                </a:moveTo>
                <a:lnTo>
                  <a:pt x="6350" y="772922"/>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1" name="Freeform 3"/>
          <p:cNvSpPr/>
          <p:nvPr/>
        </p:nvSpPr>
        <p:spPr>
          <a:xfrm>
            <a:off x="6018161" y="3032379"/>
            <a:ext cx="25400" cy="777748"/>
          </a:xfrm>
          <a:custGeom>
            <a:avLst/>
            <a:gdLst>
              <a:gd name="connsiteX0" fmla="*/ 6350 w 25400"/>
              <a:gd name="connsiteY0" fmla="*/ 6350 h 777748"/>
              <a:gd name="connsiteX1" fmla="*/ 6350 w 25400"/>
              <a:gd name="connsiteY1" fmla="*/ 771398 h 777748"/>
            </a:gdLst>
            <a:ahLst/>
            <a:cxnLst>
              <a:cxn ang="0">
                <a:pos x="connsiteX0" y="connsiteY0"/>
              </a:cxn>
              <a:cxn ang="1">
                <a:pos x="connsiteX1" y="connsiteY1"/>
              </a:cxn>
            </a:cxnLst>
            <a:rect l="l" t="t" r="r" b="b"/>
            <a:pathLst>
              <a:path w="25400" h="777748">
                <a:moveTo>
                  <a:pt x="6350" y="6350"/>
                </a:moveTo>
                <a:lnTo>
                  <a:pt x="6350" y="771398"/>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2" name="Freeform 3"/>
          <p:cNvSpPr/>
          <p:nvPr/>
        </p:nvSpPr>
        <p:spPr>
          <a:xfrm>
            <a:off x="1106309" y="3797427"/>
            <a:ext cx="959103" cy="25400"/>
          </a:xfrm>
          <a:custGeom>
            <a:avLst/>
            <a:gdLst>
              <a:gd name="connsiteX0" fmla="*/ 6350 w 959103"/>
              <a:gd name="connsiteY0" fmla="*/ 6350 h 25400"/>
              <a:gd name="connsiteX1" fmla="*/ 952754 w 959103"/>
              <a:gd name="connsiteY1" fmla="*/ 6350 h 25400"/>
            </a:gdLst>
            <a:ahLst/>
            <a:cxnLst>
              <a:cxn ang="0">
                <a:pos x="connsiteX0" y="connsiteY0"/>
              </a:cxn>
              <a:cxn ang="1">
                <a:pos x="connsiteX1" y="connsiteY1"/>
              </a:cxn>
            </a:cxnLst>
            <a:rect l="l" t="t" r="r" b="b"/>
            <a:pathLst>
              <a:path w="959103" h="25400">
                <a:moveTo>
                  <a:pt x="6350" y="6350"/>
                </a:moveTo>
                <a:lnTo>
                  <a:pt x="952754"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3" name="Freeform 3"/>
          <p:cNvSpPr/>
          <p:nvPr/>
        </p:nvSpPr>
        <p:spPr>
          <a:xfrm>
            <a:off x="2522867" y="4616577"/>
            <a:ext cx="1557274" cy="25400"/>
          </a:xfrm>
          <a:custGeom>
            <a:avLst/>
            <a:gdLst>
              <a:gd name="connsiteX0" fmla="*/ 6350 w 1557274"/>
              <a:gd name="connsiteY0" fmla="*/ 6350 h 25400"/>
              <a:gd name="connsiteX1" fmla="*/ 1550923 w 1557274"/>
              <a:gd name="connsiteY1" fmla="*/ 6350 h 25400"/>
            </a:gdLst>
            <a:ahLst/>
            <a:cxnLst>
              <a:cxn ang="0">
                <a:pos x="connsiteX0" y="connsiteY0"/>
              </a:cxn>
              <a:cxn ang="1">
                <a:pos x="connsiteX1" y="connsiteY1"/>
              </a:cxn>
            </a:cxnLst>
            <a:rect l="l" t="t" r="r" b="b"/>
            <a:pathLst>
              <a:path w="1557274" h="25400">
                <a:moveTo>
                  <a:pt x="6350" y="6350"/>
                </a:moveTo>
                <a:lnTo>
                  <a:pt x="1550923"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4" name="Freeform 3"/>
          <p:cNvSpPr/>
          <p:nvPr/>
        </p:nvSpPr>
        <p:spPr>
          <a:xfrm>
            <a:off x="1106309" y="3797427"/>
            <a:ext cx="25400" cy="1598422"/>
          </a:xfrm>
          <a:custGeom>
            <a:avLst/>
            <a:gdLst>
              <a:gd name="connsiteX0" fmla="*/ 6350 w 25400"/>
              <a:gd name="connsiteY0" fmla="*/ 6350 h 1598422"/>
              <a:gd name="connsiteX1" fmla="*/ 6350 w 25400"/>
              <a:gd name="connsiteY1" fmla="*/ 1592071 h 1598422"/>
            </a:gdLst>
            <a:ahLst/>
            <a:cxnLst>
              <a:cxn ang="0">
                <a:pos x="connsiteX0" y="connsiteY0"/>
              </a:cxn>
              <a:cxn ang="1">
                <a:pos x="connsiteX1" y="connsiteY1"/>
              </a:cxn>
            </a:cxnLst>
            <a:rect l="l" t="t" r="r" b="b"/>
            <a:pathLst>
              <a:path w="25400" h="1598422">
                <a:moveTo>
                  <a:pt x="6350" y="6350"/>
                </a:moveTo>
                <a:lnTo>
                  <a:pt x="6350" y="1592071"/>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5" name="Freeform 3"/>
          <p:cNvSpPr/>
          <p:nvPr/>
        </p:nvSpPr>
        <p:spPr>
          <a:xfrm>
            <a:off x="7899539" y="1806320"/>
            <a:ext cx="25400" cy="779272"/>
          </a:xfrm>
          <a:custGeom>
            <a:avLst/>
            <a:gdLst>
              <a:gd name="connsiteX0" fmla="*/ 6350 w 25400"/>
              <a:gd name="connsiteY0" fmla="*/ 6350 h 779272"/>
              <a:gd name="connsiteX1" fmla="*/ 6350 w 25400"/>
              <a:gd name="connsiteY1" fmla="*/ 772922 h 779272"/>
            </a:gdLst>
            <a:ahLst/>
            <a:cxnLst>
              <a:cxn ang="0">
                <a:pos x="connsiteX0" y="connsiteY0"/>
              </a:cxn>
              <a:cxn ang="1">
                <a:pos x="connsiteX1" y="connsiteY1"/>
              </a:cxn>
            </a:cxnLst>
            <a:rect l="l" t="t" r="r" b="b"/>
            <a:pathLst>
              <a:path w="25400" h="779272">
                <a:moveTo>
                  <a:pt x="6350" y="6350"/>
                </a:moveTo>
                <a:lnTo>
                  <a:pt x="6350" y="772922"/>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6" name="Freeform 3"/>
          <p:cNvSpPr/>
          <p:nvPr/>
        </p:nvSpPr>
        <p:spPr>
          <a:xfrm>
            <a:off x="4067441" y="1806320"/>
            <a:ext cx="3844797" cy="25400"/>
          </a:xfrm>
          <a:custGeom>
            <a:avLst/>
            <a:gdLst>
              <a:gd name="connsiteX0" fmla="*/ 6350 w 3844797"/>
              <a:gd name="connsiteY0" fmla="*/ 6350 h 25400"/>
              <a:gd name="connsiteX1" fmla="*/ 3838447 w 3844797"/>
              <a:gd name="connsiteY1" fmla="*/ 6350 h 25400"/>
            </a:gdLst>
            <a:ahLst/>
            <a:cxnLst>
              <a:cxn ang="0">
                <a:pos x="connsiteX0" y="connsiteY0"/>
              </a:cxn>
              <a:cxn ang="1">
                <a:pos x="connsiteX1" y="connsiteY1"/>
              </a:cxn>
            </a:cxnLst>
            <a:rect l="l" t="t" r="r" b="b"/>
            <a:pathLst>
              <a:path w="3844797" h="25400">
                <a:moveTo>
                  <a:pt x="6350" y="6350"/>
                </a:moveTo>
                <a:lnTo>
                  <a:pt x="3838447"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7" name="Freeform 3"/>
          <p:cNvSpPr/>
          <p:nvPr/>
        </p:nvSpPr>
        <p:spPr>
          <a:xfrm>
            <a:off x="1106309" y="5383148"/>
            <a:ext cx="220725" cy="25400"/>
          </a:xfrm>
          <a:custGeom>
            <a:avLst/>
            <a:gdLst>
              <a:gd name="connsiteX0" fmla="*/ 6350 w 220725"/>
              <a:gd name="connsiteY0" fmla="*/ 6350 h 25400"/>
              <a:gd name="connsiteX1" fmla="*/ 214375 w 220725"/>
              <a:gd name="connsiteY1" fmla="*/ 6350 h 25400"/>
            </a:gdLst>
            <a:ahLst/>
            <a:cxnLst>
              <a:cxn ang="0">
                <a:pos x="connsiteX0" y="connsiteY0"/>
              </a:cxn>
              <a:cxn ang="1">
                <a:pos x="connsiteX1" y="connsiteY1"/>
              </a:cxn>
            </a:cxnLst>
            <a:rect l="l" t="t" r="r" b="b"/>
            <a:pathLst>
              <a:path w="220725" h="25400">
                <a:moveTo>
                  <a:pt x="6350" y="6350"/>
                </a:moveTo>
                <a:lnTo>
                  <a:pt x="214375"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8" name="Freeform 3"/>
          <p:cNvSpPr/>
          <p:nvPr/>
        </p:nvSpPr>
        <p:spPr>
          <a:xfrm>
            <a:off x="2052713" y="3797427"/>
            <a:ext cx="5859526" cy="12700"/>
          </a:xfrm>
          <a:custGeom>
            <a:avLst/>
            <a:gdLst>
              <a:gd name="connsiteX0" fmla="*/ 6350 w 5859526"/>
              <a:gd name="connsiteY0" fmla="*/ 6350 h 12700"/>
              <a:gd name="connsiteX1" fmla="*/ 476504 w 5859526"/>
              <a:gd name="connsiteY1" fmla="*/ 6350 h 12700"/>
              <a:gd name="connsiteX2" fmla="*/ 2021077 w 5859526"/>
              <a:gd name="connsiteY2" fmla="*/ 6350 h 12700"/>
              <a:gd name="connsiteX3" fmla="*/ 3971798 w 5859526"/>
              <a:gd name="connsiteY3" fmla="*/ 6350 h 12700"/>
              <a:gd name="connsiteX4" fmla="*/ 5853175 w 5859526"/>
              <a:gd name="connsiteY4" fmla="*/ 6350 h 127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859526" h="12700">
                <a:moveTo>
                  <a:pt x="6350" y="6350"/>
                </a:moveTo>
                <a:lnTo>
                  <a:pt x="476504" y="6350"/>
                </a:lnTo>
                <a:lnTo>
                  <a:pt x="2021077" y="6350"/>
                </a:lnTo>
                <a:lnTo>
                  <a:pt x="3971798" y="6350"/>
                </a:lnTo>
                <a:lnTo>
                  <a:pt x="5853175"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9" name="Freeform 3"/>
          <p:cNvSpPr/>
          <p:nvPr/>
        </p:nvSpPr>
        <p:spPr>
          <a:xfrm>
            <a:off x="1314335" y="5383148"/>
            <a:ext cx="2765805" cy="12700"/>
          </a:xfrm>
          <a:custGeom>
            <a:avLst/>
            <a:gdLst>
              <a:gd name="connsiteX0" fmla="*/ 6350 w 2765805"/>
              <a:gd name="connsiteY0" fmla="*/ 6350 h 12700"/>
              <a:gd name="connsiteX1" fmla="*/ 1214882 w 2765805"/>
              <a:gd name="connsiteY1" fmla="*/ 6350 h 12700"/>
              <a:gd name="connsiteX2" fmla="*/ 2759455 w 2765805"/>
              <a:gd name="connsiteY2" fmla="*/ 6350 h 12700"/>
            </a:gdLst>
            <a:ahLst/>
            <a:cxnLst>
              <a:cxn ang="0">
                <a:pos x="connsiteX0" y="connsiteY0"/>
              </a:cxn>
              <a:cxn ang="1">
                <a:pos x="connsiteX1" y="connsiteY1"/>
              </a:cxn>
              <a:cxn ang="2">
                <a:pos x="connsiteX2" y="connsiteY2"/>
              </a:cxn>
            </a:cxnLst>
            <a:rect l="l" t="t" r="r" b="b"/>
            <a:pathLst>
              <a:path w="2765805" h="12700">
                <a:moveTo>
                  <a:pt x="6350" y="6350"/>
                </a:moveTo>
                <a:lnTo>
                  <a:pt x="1214882" y="6350"/>
                </a:lnTo>
                <a:lnTo>
                  <a:pt x="2759455"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0" name="Freeform 3"/>
          <p:cNvSpPr/>
          <p:nvPr/>
        </p:nvSpPr>
        <p:spPr>
          <a:xfrm>
            <a:off x="4067441" y="4616577"/>
            <a:ext cx="3844797" cy="12700"/>
          </a:xfrm>
          <a:custGeom>
            <a:avLst/>
            <a:gdLst>
              <a:gd name="connsiteX0" fmla="*/ 6350 w 3844797"/>
              <a:gd name="connsiteY0" fmla="*/ 6350 h 12700"/>
              <a:gd name="connsiteX1" fmla="*/ 1957070 w 3844797"/>
              <a:gd name="connsiteY1" fmla="*/ 6350 h 12700"/>
              <a:gd name="connsiteX2" fmla="*/ 3838447 w 3844797"/>
              <a:gd name="connsiteY2" fmla="*/ 6350 h 12700"/>
            </a:gdLst>
            <a:ahLst/>
            <a:cxnLst>
              <a:cxn ang="0">
                <a:pos x="connsiteX0" y="connsiteY0"/>
              </a:cxn>
              <a:cxn ang="1">
                <a:pos x="connsiteX1" y="connsiteY1"/>
              </a:cxn>
              <a:cxn ang="2">
                <a:pos x="connsiteX2" y="connsiteY2"/>
              </a:cxn>
            </a:cxnLst>
            <a:rect l="l" t="t" r="r" b="b"/>
            <a:pathLst>
              <a:path w="3844797" h="12700">
                <a:moveTo>
                  <a:pt x="6350" y="6350"/>
                </a:moveTo>
                <a:lnTo>
                  <a:pt x="1957070" y="6350"/>
                </a:lnTo>
                <a:lnTo>
                  <a:pt x="3838447"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1" name="Freeform 3"/>
          <p:cNvSpPr/>
          <p:nvPr/>
        </p:nvSpPr>
        <p:spPr>
          <a:xfrm>
            <a:off x="4067441" y="5383148"/>
            <a:ext cx="3844797" cy="12700"/>
          </a:xfrm>
          <a:custGeom>
            <a:avLst/>
            <a:gdLst>
              <a:gd name="connsiteX0" fmla="*/ 6350 w 3844797"/>
              <a:gd name="connsiteY0" fmla="*/ 6350 h 12700"/>
              <a:gd name="connsiteX1" fmla="*/ 1957070 w 3844797"/>
              <a:gd name="connsiteY1" fmla="*/ 6350 h 12700"/>
              <a:gd name="connsiteX2" fmla="*/ 3838447 w 3844797"/>
              <a:gd name="connsiteY2" fmla="*/ 6350 h 12700"/>
            </a:gdLst>
            <a:ahLst/>
            <a:cxnLst>
              <a:cxn ang="0">
                <a:pos x="connsiteX0" y="connsiteY0"/>
              </a:cxn>
              <a:cxn ang="1">
                <a:pos x="connsiteX1" y="connsiteY1"/>
              </a:cxn>
              <a:cxn ang="2">
                <a:pos x="connsiteX2" y="connsiteY2"/>
              </a:cxn>
            </a:cxnLst>
            <a:rect l="l" t="t" r="r" b="b"/>
            <a:pathLst>
              <a:path w="3844797" h="12700">
                <a:moveTo>
                  <a:pt x="6350" y="6350"/>
                </a:moveTo>
                <a:lnTo>
                  <a:pt x="1957070" y="6350"/>
                </a:lnTo>
                <a:lnTo>
                  <a:pt x="3838447"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2" name="Freeform 3"/>
          <p:cNvSpPr/>
          <p:nvPr/>
        </p:nvSpPr>
        <p:spPr>
          <a:xfrm>
            <a:off x="4067441" y="2572892"/>
            <a:ext cx="12700" cy="2822955"/>
          </a:xfrm>
          <a:custGeom>
            <a:avLst/>
            <a:gdLst>
              <a:gd name="connsiteX0" fmla="*/ 6350 w 12700"/>
              <a:gd name="connsiteY0" fmla="*/ 6350 h 2822955"/>
              <a:gd name="connsiteX1" fmla="*/ 6350 w 12700"/>
              <a:gd name="connsiteY1" fmla="*/ 465836 h 2822955"/>
              <a:gd name="connsiteX2" fmla="*/ 6350 w 12700"/>
              <a:gd name="connsiteY2" fmla="*/ 1230884 h 2822955"/>
              <a:gd name="connsiteX3" fmla="*/ 6350 w 12700"/>
              <a:gd name="connsiteY3" fmla="*/ 2050034 h 2822955"/>
              <a:gd name="connsiteX4" fmla="*/ 6350 w 12700"/>
              <a:gd name="connsiteY4" fmla="*/ 2816605 h 282295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2700" h="2822955">
                <a:moveTo>
                  <a:pt x="6350" y="6350"/>
                </a:moveTo>
                <a:lnTo>
                  <a:pt x="6350" y="465836"/>
                </a:lnTo>
                <a:lnTo>
                  <a:pt x="6350" y="1230884"/>
                </a:lnTo>
                <a:lnTo>
                  <a:pt x="6350" y="2050034"/>
                </a:lnTo>
                <a:lnTo>
                  <a:pt x="6350" y="2816605"/>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3" name="Freeform 3"/>
          <p:cNvSpPr/>
          <p:nvPr/>
        </p:nvSpPr>
        <p:spPr>
          <a:xfrm>
            <a:off x="7899539" y="2572892"/>
            <a:ext cx="12700" cy="1237234"/>
          </a:xfrm>
          <a:custGeom>
            <a:avLst/>
            <a:gdLst>
              <a:gd name="connsiteX0" fmla="*/ 6350 w 12700"/>
              <a:gd name="connsiteY0" fmla="*/ 6350 h 1237234"/>
              <a:gd name="connsiteX1" fmla="*/ 6350 w 12700"/>
              <a:gd name="connsiteY1" fmla="*/ 465836 h 1237234"/>
              <a:gd name="connsiteX2" fmla="*/ 6350 w 12700"/>
              <a:gd name="connsiteY2" fmla="*/ 1230884 h 1237234"/>
            </a:gdLst>
            <a:ahLst/>
            <a:cxnLst>
              <a:cxn ang="0">
                <a:pos x="connsiteX0" y="connsiteY0"/>
              </a:cxn>
              <a:cxn ang="1">
                <a:pos x="connsiteX1" y="connsiteY1"/>
              </a:cxn>
              <a:cxn ang="2">
                <a:pos x="connsiteX2" y="connsiteY2"/>
              </a:cxn>
            </a:cxnLst>
            <a:rect l="l" t="t" r="r" b="b"/>
            <a:pathLst>
              <a:path w="12700" h="1237234">
                <a:moveTo>
                  <a:pt x="6350" y="6350"/>
                </a:moveTo>
                <a:lnTo>
                  <a:pt x="6350" y="465836"/>
                </a:lnTo>
                <a:lnTo>
                  <a:pt x="6350" y="1230884"/>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4" name="Freeform 3"/>
          <p:cNvSpPr/>
          <p:nvPr/>
        </p:nvSpPr>
        <p:spPr>
          <a:xfrm>
            <a:off x="6018161" y="3797427"/>
            <a:ext cx="12700" cy="1598421"/>
          </a:xfrm>
          <a:custGeom>
            <a:avLst/>
            <a:gdLst>
              <a:gd name="connsiteX0" fmla="*/ 6350 w 12700"/>
              <a:gd name="connsiteY0" fmla="*/ 6350 h 1598421"/>
              <a:gd name="connsiteX1" fmla="*/ 6350 w 12700"/>
              <a:gd name="connsiteY1" fmla="*/ 825500 h 1598421"/>
              <a:gd name="connsiteX2" fmla="*/ 6350 w 12700"/>
              <a:gd name="connsiteY2" fmla="*/ 1592071 h 1598421"/>
            </a:gdLst>
            <a:ahLst/>
            <a:cxnLst>
              <a:cxn ang="0">
                <a:pos x="connsiteX0" y="connsiteY0"/>
              </a:cxn>
              <a:cxn ang="1">
                <a:pos x="connsiteX1" y="connsiteY1"/>
              </a:cxn>
              <a:cxn ang="2">
                <a:pos x="connsiteX2" y="connsiteY2"/>
              </a:cxn>
            </a:cxnLst>
            <a:rect l="l" t="t" r="r" b="b"/>
            <a:pathLst>
              <a:path w="12700" h="1598421">
                <a:moveTo>
                  <a:pt x="6350" y="6350"/>
                </a:moveTo>
                <a:lnTo>
                  <a:pt x="6350" y="825500"/>
                </a:lnTo>
                <a:lnTo>
                  <a:pt x="6350" y="1592071"/>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5" name="Freeform 3"/>
          <p:cNvSpPr/>
          <p:nvPr/>
        </p:nvSpPr>
        <p:spPr>
          <a:xfrm>
            <a:off x="7899539" y="3797427"/>
            <a:ext cx="12700" cy="1598421"/>
          </a:xfrm>
          <a:custGeom>
            <a:avLst/>
            <a:gdLst>
              <a:gd name="connsiteX0" fmla="*/ 6350 w 12700"/>
              <a:gd name="connsiteY0" fmla="*/ 6350 h 1598421"/>
              <a:gd name="connsiteX1" fmla="*/ 6350 w 12700"/>
              <a:gd name="connsiteY1" fmla="*/ 825500 h 1598421"/>
              <a:gd name="connsiteX2" fmla="*/ 6350 w 12700"/>
              <a:gd name="connsiteY2" fmla="*/ 1592071 h 1598421"/>
            </a:gdLst>
            <a:ahLst/>
            <a:cxnLst>
              <a:cxn ang="0">
                <a:pos x="connsiteX0" y="connsiteY0"/>
              </a:cxn>
              <a:cxn ang="1">
                <a:pos x="connsiteX1" y="connsiteY1"/>
              </a:cxn>
              <a:cxn ang="2">
                <a:pos x="connsiteX2" y="connsiteY2"/>
              </a:cxn>
            </a:cxnLst>
            <a:rect l="l" t="t" r="r" b="b"/>
            <a:pathLst>
              <a:path w="12700" h="1598421">
                <a:moveTo>
                  <a:pt x="6350" y="6350"/>
                </a:moveTo>
                <a:lnTo>
                  <a:pt x="6350" y="825500"/>
                </a:lnTo>
                <a:lnTo>
                  <a:pt x="6350" y="1592071"/>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6" name="Freeform 3"/>
          <p:cNvSpPr/>
          <p:nvPr/>
        </p:nvSpPr>
        <p:spPr>
          <a:xfrm>
            <a:off x="1207909" y="4274692"/>
            <a:ext cx="505205" cy="503681"/>
          </a:xfrm>
          <a:custGeom>
            <a:avLst/>
            <a:gdLst>
              <a:gd name="connsiteX0" fmla="*/ 252983 w 505205"/>
              <a:gd name="connsiteY0" fmla="*/ 0 h 503681"/>
              <a:gd name="connsiteX1" fmla="*/ 0 w 505205"/>
              <a:gd name="connsiteY1" fmla="*/ 252221 h 503681"/>
              <a:gd name="connsiteX2" fmla="*/ 252983 w 505205"/>
              <a:gd name="connsiteY2" fmla="*/ 503682 h 503681"/>
              <a:gd name="connsiteX3" fmla="*/ 505205 w 505205"/>
              <a:gd name="connsiteY3" fmla="*/ 252221 h 503681"/>
              <a:gd name="connsiteX4" fmla="*/ 252983 w 505205"/>
              <a:gd name="connsiteY4" fmla="*/ 0 h 50368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5205" h="503681">
                <a:moveTo>
                  <a:pt x="252983" y="0"/>
                </a:moveTo>
                <a:cubicBezTo>
                  <a:pt x="113537" y="0"/>
                  <a:pt x="0" y="112776"/>
                  <a:pt x="0" y="252221"/>
                </a:cubicBezTo>
                <a:cubicBezTo>
                  <a:pt x="0" y="390905"/>
                  <a:pt x="113537" y="503682"/>
                  <a:pt x="252983" y="503682"/>
                </a:cubicBezTo>
                <a:cubicBezTo>
                  <a:pt x="392430" y="503682"/>
                  <a:pt x="505205" y="390905"/>
                  <a:pt x="505205" y="252221"/>
                </a:cubicBezTo>
                <a:cubicBezTo>
                  <a:pt x="505205" y="112776"/>
                  <a:pt x="392430" y="0"/>
                  <a:pt x="252983"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7" name="Freeform 3"/>
          <p:cNvSpPr/>
          <p:nvPr/>
        </p:nvSpPr>
        <p:spPr>
          <a:xfrm>
            <a:off x="1201559" y="4268342"/>
            <a:ext cx="517905" cy="516381"/>
          </a:xfrm>
          <a:custGeom>
            <a:avLst/>
            <a:gdLst>
              <a:gd name="connsiteX0" fmla="*/ 259333 w 517905"/>
              <a:gd name="connsiteY0" fmla="*/ 6350 h 516381"/>
              <a:gd name="connsiteX1" fmla="*/ 6350 w 517905"/>
              <a:gd name="connsiteY1" fmla="*/ 258571 h 516381"/>
              <a:gd name="connsiteX2" fmla="*/ 259333 w 517905"/>
              <a:gd name="connsiteY2" fmla="*/ 510032 h 516381"/>
              <a:gd name="connsiteX3" fmla="*/ 511555 w 517905"/>
              <a:gd name="connsiteY3" fmla="*/ 258571 h 516381"/>
              <a:gd name="connsiteX4" fmla="*/ 259333 w 517905"/>
              <a:gd name="connsiteY4" fmla="*/ 6350 h 51638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17905" h="516381">
                <a:moveTo>
                  <a:pt x="259333" y="6350"/>
                </a:moveTo>
                <a:cubicBezTo>
                  <a:pt x="119887" y="6350"/>
                  <a:pt x="6350" y="119126"/>
                  <a:pt x="6350" y="258571"/>
                </a:cubicBezTo>
                <a:cubicBezTo>
                  <a:pt x="6350" y="397255"/>
                  <a:pt x="119887" y="510032"/>
                  <a:pt x="259333" y="510032"/>
                </a:cubicBezTo>
                <a:cubicBezTo>
                  <a:pt x="398780" y="510032"/>
                  <a:pt x="511555" y="397255"/>
                  <a:pt x="511555" y="258571"/>
                </a:cubicBezTo>
                <a:cubicBezTo>
                  <a:pt x="511555" y="119126"/>
                  <a:pt x="398780" y="6350"/>
                  <a:pt x="259333"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8" name="Freeform 3"/>
          <p:cNvSpPr/>
          <p:nvPr/>
        </p:nvSpPr>
        <p:spPr>
          <a:xfrm>
            <a:off x="1320685" y="4424045"/>
            <a:ext cx="55626" cy="55626"/>
          </a:xfrm>
          <a:custGeom>
            <a:avLst/>
            <a:gdLst>
              <a:gd name="connsiteX0" fmla="*/ 28194 w 55626"/>
              <a:gd name="connsiteY0" fmla="*/ 0 h 55626"/>
              <a:gd name="connsiteX1" fmla="*/ 0 w 55626"/>
              <a:gd name="connsiteY1" fmla="*/ 28194 h 55626"/>
              <a:gd name="connsiteX2" fmla="*/ 28194 w 55626"/>
              <a:gd name="connsiteY2" fmla="*/ 55626 h 55626"/>
              <a:gd name="connsiteX3" fmla="*/ 55626 w 55626"/>
              <a:gd name="connsiteY3" fmla="*/ 28194 h 55626"/>
              <a:gd name="connsiteX4" fmla="*/ 28194 w 55626"/>
              <a:gd name="connsiteY4" fmla="*/ 0 h 556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5626">
                <a:moveTo>
                  <a:pt x="28194" y="0"/>
                </a:moveTo>
                <a:cubicBezTo>
                  <a:pt x="12954" y="0"/>
                  <a:pt x="0" y="12953"/>
                  <a:pt x="0" y="28194"/>
                </a:cubicBezTo>
                <a:cubicBezTo>
                  <a:pt x="0" y="43434"/>
                  <a:pt x="12954" y="55626"/>
                  <a:pt x="28194" y="55626"/>
                </a:cubicBezTo>
                <a:cubicBezTo>
                  <a:pt x="43433" y="55626"/>
                  <a:pt x="55626" y="43434"/>
                  <a:pt x="55626" y="28194"/>
                </a:cubicBezTo>
                <a:cubicBezTo>
                  <a:pt x="55626" y="12953"/>
                  <a:pt x="43433" y="0"/>
                  <a:pt x="28194"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9" name="Freeform 3"/>
          <p:cNvSpPr/>
          <p:nvPr/>
        </p:nvSpPr>
        <p:spPr>
          <a:xfrm>
            <a:off x="1314335" y="4417695"/>
            <a:ext cx="68326" cy="68326"/>
          </a:xfrm>
          <a:custGeom>
            <a:avLst/>
            <a:gdLst>
              <a:gd name="connsiteX0" fmla="*/ 34544 w 68326"/>
              <a:gd name="connsiteY0" fmla="*/ 6350 h 68326"/>
              <a:gd name="connsiteX1" fmla="*/ 6350 w 68326"/>
              <a:gd name="connsiteY1" fmla="*/ 34544 h 68326"/>
              <a:gd name="connsiteX2" fmla="*/ 34544 w 68326"/>
              <a:gd name="connsiteY2" fmla="*/ 61976 h 68326"/>
              <a:gd name="connsiteX3" fmla="*/ 61976 w 68326"/>
              <a:gd name="connsiteY3" fmla="*/ 34544 h 68326"/>
              <a:gd name="connsiteX4" fmla="*/ 34544 w 68326"/>
              <a:gd name="connsiteY4" fmla="*/ 6350 h 683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8326">
                <a:moveTo>
                  <a:pt x="34544" y="6350"/>
                </a:moveTo>
                <a:cubicBezTo>
                  <a:pt x="19304" y="6350"/>
                  <a:pt x="6350" y="19303"/>
                  <a:pt x="6350" y="34544"/>
                </a:cubicBezTo>
                <a:cubicBezTo>
                  <a:pt x="6350" y="49784"/>
                  <a:pt x="19304" y="61976"/>
                  <a:pt x="34544" y="61976"/>
                </a:cubicBezTo>
                <a:cubicBezTo>
                  <a:pt x="49783" y="61976"/>
                  <a:pt x="61976" y="49784"/>
                  <a:pt x="61976" y="34544"/>
                </a:cubicBezTo>
                <a:cubicBezTo>
                  <a:pt x="61976" y="19303"/>
                  <a:pt x="49783" y="6350"/>
                  <a:pt x="34544"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30" name="Freeform 3"/>
          <p:cNvSpPr/>
          <p:nvPr/>
        </p:nvSpPr>
        <p:spPr>
          <a:xfrm>
            <a:off x="1541665" y="4416425"/>
            <a:ext cx="55626" cy="55626"/>
          </a:xfrm>
          <a:custGeom>
            <a:avLst/>
            <a:gdLst>
              <a:gd name="connsiteX0" fmla="*/ 27432 w 55626"/>
              <a:gd name="connsiteY0" fmla="*/ 0 h 55626"/>
              <a:gd name="connsiteX1" fmla="*/ 0 w 55626"/>
              <a:gd name="connsiteY1" fmla="*/ 27432 h 55626"/>
              <a:gd name="connsiteX2" fmla="*/ 27432 w 55626"/>
              <a:gd name="connsiteY2" fmla="*/ 55626 h 55626"/>
              <a:gd name="connsiteX3" fmla="*/ 55626 w 55626"/>
              <a:gd name="connsiteY3" fmla="*/ 27432 h 55626"/>
              <a:gd name="connsiteX4" fmla="*/ 27432 w 55626"/>
              <a:gd name="connsiteY4" fmla="*/ 0 h 556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5626">
                <a:moveTo>
                  <a:pt x="27432" y="0"/>
                </a:moveTo>
                <a:cubicBezTo>
                  <a:pt x="12192" y="0"/>
                  <a:pt x="0" y="12191"/>
                  <a:pt x="0" y="27432"/>
                </a:cubicBezTo>
                <a:cubicBezTo>
                  <a:pt x="0" y="42671"/>
                  <a:pt x="12192" y="55626"/>
                  <a:pt x="27432" y="55626"/>
                </a:cubicBezTo>
                <a:cubicBezTo>
                  <a:pt x="42672" y="55626"/>
                  <a:pt x="55626" y="42671"/>
                  <a:pt x="55626" y="27432"/>
                </a:cubicBezTo>
                <a:cubicBezTo>
                  <a:pt x="55626" y="12191"/>
                  <a:pt x="42672" y="0"/>
                  <a:pt x="27432"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31" name="Freeform 3"/>
          <p:cNvSpPr/>
          <p:nvPr/>
        </p:nvSpPr>
        <p:spPr>
          <a:xfrm>
            <a:off x="1535315" y="4410075"/>
            <a:ext cx="68326" cy="68326"/>
          </a:xfrm>
          <a:custGeom>
            <a:avLst/>
            <a:gdLst>
              <a:gd name="connsiteX0" fmla="*/ 33782 w 68326"/>
              <a:gd name="connsiteY0" fmla="*/ 6350 h 68326"/>
              <a:gd name="connsiteX1" fmla="*/ 6350 w 68326"/>
              <a:gd name="connsiteY1" fmla="*/ 33782 h 68326"/>
              <a:gd name="connsiteX2" fmla="*/ 33782 w 68326"/>
              <a:gd name="connsiteY2" fmla="*/ 61976 h 68326"/>
              <a:gd name="connsiteX3" fmla="*/ 61976 w 68326"/>
              <a:gd name="connsiteY3" fmla="*/ 33782 h 68326"/>
              <a:gd name="connsiteX4" fmla="*/ 33782 w 68326"/>
              <a:gd name="connsiteY4" fmla="*/ 6350 h 683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8326">
                <a:moveTo>
                  <a:pt x="33782" y="6350"/>
                </a:moveTo>
                <a:cubicBezTo>
                  <a:pt x="18542" y="6350"/>
                  <a:pt x="6350" y="18541"/>
                  <a:pt x="6350" y="33782"/>
                </a:cubicBezTo>
                <a:cubicBezTo>
                  <a:pt x="6350" y="49021"/>
                  <a:pt x="18542" y="61976"/>
                  <a:pt x="33782" y="61976"/>
                </a:cubicBezTo>
                <a:cubicBezTo>
                  <a:pt x="49022" y="61976"/>
                  <a:pt x="61976" y="49021"/>
                  <a:pt x="61976" y="33782"/>
                </a:cubicBezTo>
                <a:cubicBezTo>
                  <a:pt x="61976" y="18541"/>
                  <a:pt x="49022" y="6350"/>
                  <a:pt x="33782"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24" name="Freeform 3"/>
          <p:cNvSpPr/>
          <p:nvPr/>
        </p:nvSpPr>
        <p:spPr>
          <a:xfrm>
            <a:off x="1302905" y="4622673"/>
            <a:ext cx="317500" cy="78994"/>
          </a:xfrm>
          <a:custGeom>
            <a:avLst/>
            <a:gdLst>
              <a:gd name="connsiteX0" fmla="*/ 311150 w 317500"/>
              <a:gd name="connsiteY0" fmla="*/ 6350 h 78994"/>
              <a:gd name="connsiteX1" fmla="*/ 167132 w 317500"/>
              <a:gd name="connsiteY1" fmla="*/ 72643 h 78994"/>
              <a:gd name="connsiteX2" fmla="*/ 6350 w 317500"/>
              <a:gd name="connsiteY2" fmla="*/ 14731 h 78994"/>
            </a:gdLst>
            <a:ahLst/>
            <a:cxnLst>
              <a:cxn ang="0">
                <a:pos x="connsiteX0" y="connsiteY0"/>
              </a:cxn>
              <a:cxn ang="1">
                <a:pos x="connsiteX1" y="connsiteY1"/>
              </a:cxn>
              <a:cxn ang="2">
                <a:pos x="connsiteX2" y="connsiteY2"/>
              </a:cxn>
            </a:cxnLst>
            <a:rect l="l" t="t" r="r" b="b"/>
            <a:pathLst>
              <a:path w="317500" h="78994">
                <a:moveTo>
                  <a:pt x="311150" y="6350"/>
                </a:moveTo>
                <a:cubicBezTo>
                  <a:pt x="273050" y="45973"/>
                  <a:pt x="221996" y="69595"/>
                  <a:pt x="167132" y="72643"/>
                </a:cubicBezTo>
                <a:cubicBezTo>
                  <a:pt x="107696" y="76453"/>
                  <a:pt x="49783" y="55117"/>
                  <a:pt x="6350" y="14731"/>
                </a:cubicBez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25" name="Freeform 3"/>
          <p:cNvSpPr/>
          <p:nvPr/>
        </p:nvSpPr>
        <p:spPr>
          <a:xfrm>
            <a:off x="858913" y="5786501"/>
            <a:ext cx="505205" cy="502919"/>
          </a:xfrm>
          <a:custGeom>
            <a:avLst/>
            <a:gdLst>
              <a:gd name="connsiteX0" fmla="*/ 252222 w 505205"/>
              <a:gd name="connsiteY0" fmla="*/ 0 h 502919"/>
              <a:gd name="connsiteX1" fmla="*/ 0 w 505205"/>
              <a:gd name="connsiteY1" fmla="*/ 251459 h 502919"/>
              <a:gd name="connsiteX2" fmla="*/ 252222 w 505205"/>
              <a:gd name="connsiteY2" fmla="*/ 502920 h 502919"/>
              <a:gd name="connsiteX3" fmla="*/ 505205 w 505205"/>
              <a:gd name="connsiteY3" fmla="*/ 251459 h 502919"/>
              <a:gd name="connsiteX4" fmla="*/ 252222 w 505205"/>
              <a:gd name="connsiteY4" fmla="*/ 0 h 50291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5205" h="502919">
                <a:moveTo>
                  <a:pt x="252222" y="0"/>
                </a:moveTo>
                <a:cubicBezTo>
                  <a:pt x="112775" y="0"/>
                  <a:pt x="0" y="112776"/>
                  <a:pt x="0" y="251459"/>
                </a:cubicBezTo>
                <a:cubicBezTo>
                  <a:pt x="0" y="390144"/>
                  <a:pt x="112775" y="502920"/>
                  <a:pt x="252222" y="502920"/>
                </a:cubicBezTo>
                <a:cubicBezTo>
                  <a:pt x="391668" y="502920"/>
                  <a:pt x="505205" y="390144"/>
                  <a:pt x="505205" y="251459"/>
                </a:cubicBezTo>
                <a:cubicBezTo>
                  <a:pt x="505205" y="112776"/>
                  <a:pt x="391668" y="0"/>
                  <a:pt x="252222"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26" name="Freeform 3"/>
          <p:cNvSpPr/>
          <p:nvPr/>
        </p:nvSpPr>
        <p:spPr>
          <a:xfrm>
            <a:off x="852563" y="5780151"/>
            <a:ext cx="517905" cy="515619"/>
          </a:xfrm>
          <a:custGeom>
            <a:avLst/>
            <a:gdLst>
              <a:gd name="connsiteX0" fmla="*/ 258572 w 517905"/>
              <a:gd name="connsiteY0" fmla="*/ 6350 h 515619"/>
              <a:gd name="connsiteX1" fmla="*/ 6350 w 517905"/>
              <a:gd name="connsiteY1" fmla="*/ 257809 h 515619"/>
              <a:gd name="connsiteX2" fmla="*/ 258572 w 517905"/>
              <a:gd name="connsiteY2" fmla="*/ 509270 h 515619"/>
              <a:gd name="connsiteX3" fmla="*/ 511555 w 517905"/>
              <a:gd name="connsiteY3" fmla="*/ 257809 h 515619"/>
              <a:gd name="connsiteX4" fmla="*/ 258572 w 517905"/>
              <a:gd name="connsiteY4" fmla="*/ 6350 h 51561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17905" h="515619">
                <a:moveTo>
                  <a:pt x="258572" y="6350"/>
                </a:moveTo>
                <a:cubicBezTo>
                  <a:pt x="119125" y="6350"/>
                  <a:pt x="6350" y="119126"/>
                  <a:pt x="6350" y="257809"/>
                </a:cubicBezTo>
                <a:cubicBezTo>
                  <a:pt x="6350" y="396494"/>
                  <a:pt x="119125" y="509270"/>
                  <a:pt x="258572" y="509270"/>
                </a:cubicBezTo>
                <a:cubicBezTo>
                  <a:pt x="398018" y="509270"/>
                  <a:pt x="511555" y="396494"/>
                  <a:pt x="511555" y="257809"/>
                </a:cubicBezTo>
                <a:cubicBezTo>
                  <a:pt x="511555" y="119126"/>
                  <a:pt x="398018" y="6350"/>
                  <a:pt x="258572"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28" name="Freeform 3"/>
          <p:cNvSpPr/>
          <p:nvPr/>
        </p:nvSpPr>
        <p:spPr>
          <a:xfrm>
            <a:off x="971689" y="5935853"/>
            <a:ext cx="55626" cy="55625"/>
          </a:xfrm>
          <a:custGeom>
            <a:avLst/>
            <a:gdLst>
              <a:gd name="connsiteX0" fmla="*/ 27432 w 55626"/>
              <a:gd name="connsiteY0" fmla="*/ 0 h 55625"/>
              <a:gd name="connsiteX1" fmla="*/ 0 w 55626"/>
              <a:gd name="connsiteY1" fmla="*/ 27431 h 55625"/>
              <a:gd name="connsiteX2" fmla="*/ 27432 w 55626"/>
              <a:gd name="connsiteY2" fmla="*/ 55625 h 55625"/>
              <a:gd name="connsiteX3" fmla="*/ 55626 w 55626"/>
              <a:gd name="connsiteY3" fmla="*/ 27431 h 55625"/>
              <a:gd name="connsiteX4" fmla="*/ 27432 w 55626"/>
              <a:gd name="connsiteY4" fmla="*/ 0 h 5562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5625">
                <a:moveTo>
                  <a:pt x="27432" y="0"/>
                </a:moveTo>
                <a:cubicBezTo>
                  <a:pt x="12192" y="0"/>
                  <a:pt x="0" y="12191"/>
                  <a:pt x="0" y="27431"/>
                </a:cubicBezTo>
                <a:cubicBezTo>
                  <a:pt x="0" y="42671"/>
                  <a:pt x="12192" y="55625"/>
                  <a:pt x="27432" y="55625"/>
                </a:cubicBezTo>
                <a:cubicBezTo>
                  <a:pt x="43434" y="55625"/>
                  <a:pt x="55626" y="42671"/>
                  <a:pt x="55626" y="27431"/>
                </a:cubicBezTo>
                <a:cubicBezTo>
                  <a:pt x="55626" y="12191"/>
                  <a:pt x="43434" y="0"/>
                  <a:pt x="27432"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29" name="Freeform 3"/>
          <p:cNvSpPr/>
          <p:nvPr/>
        </p:nvSpPr>
        <p:spPr>
          <a:xfrm>
            <a:off x="965339" y="5929503"/>
            <a:ext cx="68326" cy="68325"/>
          </a:xfrm>
          <a:custGeom>
            <a:avLst/>
            <a:gdLst>
              <a:gd name="connsiteX0" fmla="*/ 33782 w 68326"/>
              <a:gd name="connsiteY0" fmla="*/ 6350 h 68325"/>
              <a:gd name="connsiteX1" fmla="*/ 6350 w 68326"/>
              <a:gd name="connsiteY1" fmla="*/ 33781 h 68325"/>
              <a:gd name="connsiteX2" fmla="*/ 33782 w 68326"/>
              <a:gd name="connsiteY2" fmla="*/ 61975 h 68325"/>
              <a:gd name="connsiteX3" fmla="*/ 61976 w 68326"/>
              <a:gd name="connsiteY3" fmla="*/ 33781 h 68325"/>
              <a:gd name="connsiteX4" fmla="*/ 33782 w 68326"/>
              <a:gd name="connsiteY4" fmla="*/ 6350 h 6832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8325">
                <a:moveTo>
                  <a:pt x="33782" y="6350"/>
                </a:moveTo>
                <a:cubicBezTo>
                  <a:pt x="18542" y="6350"/>
                  <a:pt x="6350" y="18541"/>
                  <a:pt x="6350" y="33781"/>
                </a:cubicBezTo>
                <a:cubicBezTo>
                  <a:pt x="6350" y="49021"/>
                  <a:pt x="18542" y="61975"/>
                  <a:pt x="33782" y="61975"/>
                </a:cubicBezTo>
                <a:cubicBezTo>
                  <a:pt x="49784" y="61975"/>
                  <a:pt x="61976" y="49021"/>
                  <a:pt x="61976" y="33781"/>
                </a:cubicBezTo>
                <a:cubicBezTo>
                  <a:pt x="61976" y="18541"/>
                  <a:pt x="49784" y="6350"/>
                  <a:pt x="33782"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30" name="Freeform 3"/>
          <p:cNvSpPr/>
          <p:nvPr/>
        </p:nvSpPr>
        <p:spPr>
          <a:xfrm>
            <a:off x="1192669" y="5927471"/>
            <a:ext cx="54864" cy="55625"/>
          </a:xfrm>
          <a:custGeom>
            <a:avLst/>
            <a:gdLst>
              <a:gd name="connsiteX0" fmla="*/ 27432 w 54864"/>
              <a:gd name="connsiteY0" fmla="*/ 0 h 55625"/>
              <a:gd name="connsiteX1" fmla="*/ 0 w 54864"/>
              <a:gd name="connsiteY1" fmla="*/ 28193 h 55625"/>
              <a:gd name="connsiteX2" fmla="*/ 27432 w 54864"/>
              <a:gd name="connsiteY2" fmla="*/ 55625 h 55625"/>
              <a:gd name="connsiteX3" fmla="*/ 54864 w 54864"/>
              <a:gd name="connsiteY3" fmla="*/ 28193 h 55625"/>
              <a:gd name="connsiteX4" fmla="*/ 27432 w 54864"/>
              <a:gd name="connsiteY4" fmla="*/ 0 h 5562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4864" h="55625">
                <a:moveTo>
                  <a:pt x="27432" y="0"/>
                </a:moveTo>
                <a:cubicBezTo>
                  <a:pt x="12192" y="0"/>
                  <a:pt x="0" y="12953"/>
                  <a:pt x="0" y="28193"/>
                </a:cubicBezTo>
                <a:cubicBezTo>
                  <a:pt x="0" y="43433"/>
                  <a:pt x="12192" y="55625"/>
                  <a:pt x="27432" y="55625"/>
                </a:cubicBezTo>
                <a:cubicBezTo>
                  <a:pt x="42672" y="55625"/>
                  <a:pt x="54864" y="43433"/>
                  <a:pt x="54864" y="28193"/>
                </a:cubicBezTo>
                <a:cubicBezTo>
                  <a:pt x="54864" y="12953"/>
                  <a:pt x="42672" y="0"/>
                  <a:pt x="27432"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31" name="Freeform 3"/>
          <p:cNvSpPr/>
          <p:nvPr/>
        </p:nvSpPr>
        <p:spPr>
          <a:xfrm>
            <a:off x="1186319" y="5921121"/>
            <a:ext cx="67564" cy="68325"/>
          </a:xfrm>
          <a:custGeom>
            <a:avLst/>
            <a:gdLst>
              <a:gd name="connsiteX0" fmla="*/ 33782 w 67564"/>
              <a:gd name="connsiteY0" fmla="*/ 6350 h 68325"/>
              <a:gd name="connsiteX1" fmla="*/ 6350 w 67564"/>
              <a:gd name="connsiteY1" fmla="*/ 34543 h 68325"/>
              <a:gd name="connsiteX2" fmla="*/ 33782 w 67564"/>
              <a:gd name="connsiteY2" fmla="*/ 61975 h 68325"/>
              <a:gd name="connsiteX3" fmla="*/ 61214 w 67564"/>
              <a:gd name="connsiteY3" fmla="*/ 34543 h 68325"/>
              <a:gd name="connsiteX4" fmla="*/ 33782 w 67564"/>
              <a:gd name="connsiteY4" fmla="*/ 6350 h 6832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564" h="68325">
                <a:moveTo>
                  <a:pt x="33782" y="6350"/>
                </a:moveTo>
                <a:cubicBezTo>
                  <a:pt x="18542" y="6350"/>
                  <a:pt x="6350" y="19303"/>
                  <a:pt x="6350" y="34543"/>
                </a:cubicBezTo>
                <a:cubicBezTo>
                  <a:pt x="6350" y="49783"/>
                  <a:pt x="18542" y="61975"/>
                  <a:pt x="33782" y="61975"/>
                </a:cubicBezTo>
                <a:cubicBezTo>
                  <a:pt x="49022" y="61975"/>
                  <a:pt x="61214" y="49783"/>
                  <a:pt x="61214" y="34543"/>
                </a:cubicBezTo>
                <a:cubicBezTo>
                  <a:pt x="61214" y="19303"/>
                  <a:pt x="49022" y="6350"/>
                  <a:pt x="33782"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32" name="Freeform 3"/>
          <p:cNvSpPr/>
          <p:nvPr/>
        </p:nvSpPr>
        <p:spPr>
          <a:xfrm>
            <a:off x="953909" y="6133719"/>
            <a:ext cx="317500" cy="78994"/>
          </a:xfrm>
          <a:custGeom>
            <a:avLst/>
            <a:gdLst>
              <a:gd name="connsiteX0" fmla="*/ 311150 w 317500"/>
              <a:gd name="connsiteY0" fmla="*/ 6350 h 78994"/>
              <a:gd name="connsiteX1" fmla="*/ 167132 w 317500"/>
              <a:gd name="connsiteY1" fmla="*/ 72644 h 78994"/>
              <a:gd name="connsiteX2" fmla="*/ 6350 w 317500"/>
              <a:gd name="connsiteY2" fmla="*/ 14732 h 78994"/>
            </a:gdLst>
            <a:ahLst/>
            <a:cxnLst>
              <a:cxn ang="0">
                <a:pos x="connsiteX0" y="connsiteY0"/>
              </a:cxn>
              <a:cxn ang="1">
                <a:pos x="connsiteX1" y="connsiteY1"/>
              </a:cxn>
              <a:cxn ang="2">
                <a:pos x="connsiteX2" y="connsiteY2"/>
              </a:cxn>
            </a:cxnLst>
            <a:rect l="l" t="t" r="r" b="b"/>
            <a:pathLst>
              <a:path w="317500" h="78994">
                <a:moveTo>
                  <a:pt x="311150" y="6350"/>
                </a:moveTo>
                <a:cubicBezTo>
                  <a:pt x="273050" y="45973"/>
                  <a:pt x="221996" y="69596"/>
                  <a:pt x="167132" y="72644"/>
                </a:cubicBezTo>
                <a:cubicBezTo>
                  <a:pt x="107696" y="76453"/>
                  <a:pt x="49022" y="55117"/>
                  <a:pt x="6350" y="14732"/>
                </a:cubicBez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33" name="Freeform 3"/>
          <p:cNvSpPr/>
          <p:nvPr/>
        </p:nvSpPr>
        <p:spPr>
          <a:xfrm>
            <a:off x="4867033" y="5786501"/>
            <a:ext cx="503681" cy="493776"/>
          </a:xfrm>
          <a:custGeom>
            <a:avLst/>
            <a:gdLst>
              <a:gd name="connsiteX0" fmla="*/ 252221 w 503681"/>
              <a:gd name="connsiteY0" fmla="*/ 0 h 493776"/>
              <a:gd name="connsiteX1" fmla="*/ 0 w 503681"/>
              <a:gd name="connsiteY1" fmla="*/ 246888 h 493776"/>
              <a:gd name="connsiteX2" fmla="*/ 252221 w 503681"/>
              <a:gd name="connsiteY2" fmla="*/ 493776 h 493776"/>
              <a:gd name="connsiteX3" fmla="*/ 503681 w 503681"/>
              <a:gd name="connsiteY3" fmla="*/ 246888 h 493776"/>
              <a:gd name="connsiteX4" fmla="*/ 252221 w 503681"/>
              <a:gd name="connsiteY4" fmla="*/ 0 h 4937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3681" h="493776">
                <a:moveTo>
                  <a:pt x="252221" y="0"/>
                </a:moveTo>
                <a:cubicBezTo>
                  <a:pt x="112775" y="0"/>
                  <a:pt x="0" y="110490"/>
                  <a:pt x="0" y="246888"/>
                </a:cubicBezTo>
                <a:cubicBezTo>
                  <a:pt x="0" y="383285"/>
                  <a:pt x="112775" y="493776"/>
                  <a:pt x="252221" y="493776"/>
                </a:cubicBezTo>
                <a:cubicBezTo>
                  <a:pt x="390905" y="493776"/>
                  <a:pt x="503681" y="383285"/>
                  <a:pt x="503681" y="246888"/>
                </a:cubicBezTo>
                <a:cubicBezTo>
                  <a:pt x="503681" y="110490"/>
                  <a:pt x="390905" y="0"/>
                  <a:pt x="252221"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34" name="Freeform 3"/>
          <p:cNvSpPr/>
          <p:nvPr/>
        </p:nvSpPr>
        <p:spPr>
          <a:xfrm>
            <a:off x="4860683" y="5780151"/>
            <a:ext cx="516381" cy="506476"/>
          </a:xfrm>
          <a:custGeom>
            <a:avLst/>
            <a:gdLst>
              <a:gd name="connsiteX0" fmla="*/ 258571 w 516381"/>
              <a:gd name="connsiteY0" fmla="*/ 6350 h 506476"/>
              <a:gd name="connsiteX1" fmla="*/ 6350 w 516381"/>
              <a:gd name="connsiteY1" fmla="*/ 253238 h 506476"/>
              <a:gd name="connsiteX2" fmla="*/ 258571 w 516381"/>
              <a:gd name="connsiteY2" fmla="*/ 500126 h 506476"/>
              <a:gd name="connsiteX3" fmla="*/ 510031 w 516381"/>
              <a:gd name="connsiteY3" fmla="*/ 253238 h 506476"/>
              <a:gd name="connsiteX4" fmla="*/ 258571 w 516381"/>
              <a:gd name="connsiteY4" fmla="*/ 6350 h 5064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16381" h="506476">
                <a:moveTo>
                  <a:pt x="258571" y="6350"/>
                </a:moveTo>
                <a:cubicBezTo>
                  <a:pt x="119125" y="6350"/>
                  <a:pt x="6350" y="116840"/>
                  <a:pt x="6350" y="253238"/>
                </a:cubicBezTo>
                <a:cubicBezTo>
                  <a:pt x="6350" y="389635"/>
                  <a:pt x="119125" y="500126"/>
                  <a:pt x="258571" y="500126"/>
                </a:cubicBezTo>
                <a:cubicBezTo>
                  <a:pt x="397255" y="500126"/>
                  <a:pt x="510031" y="389635"/>
                  <a:pt x="510031" y="253238"/>
                </a:cubicBezTo>
                <a:cubicBezTo>
                  <a:pt x="510031" y="116840"/>
                  <a:pt x="397255" y="6350"/>
                  <a:pt x="258571"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35" name="Freeform 3"/>
          <p:cNvSpPr/>
          <p:nvPr/>
        </p:nvSpPr>
        <p:spPr>
          <a:xfrm>
            <a:off x="4979809" y="5932042"/>
            <a:ext cx="55626" cy="54102"/>
          </a:xfrm>
          <a:custGeom>
            <a:avLst/>
            <a:gdLst>
              <a:gd name="connsiteX0" fmla="*/ 28194 w 55626"/>
              <a:gd name="connsiteY0" fmla="*/ 0 h 54102"/>
              <a:gd name="connsiteX1" fmla="*/ 0 w 55626"/>
              <a:gd name="connsiteY1" fmla="*/ 27432 h 54102"/>
              <a:gd name="connsiteX2" fmla="*/ 28194 w 55626"/>
              <a:gd name="connsiteY2" fmla="*/ 54102 h 54102"/>
              <a:gd name="connsiteX3" fmla="*/ 55626 w 55626"/>
              <a:gd name="connsiteY3" fmla="*/ 27432 h 54102"/>
              <a:gd name="connsiteX4" fmla="*/ 28194 w 55626"/>
              <a:gd name="connsiteY4" fmla="*/ 0 h 5410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4102">
                <a:moveTo>
                  <a:pt x="28194" y="0"/>
                </a:moveTo>
                <a:cubicBezTo>
                  <a:pt x="12953" y="0"/>
                  <a:pt x="0" y="12191"/>
                  <a:pt x="0" y="27432"/>
                </a:cubicBezTo>
                <a:cubicBezTo>
                  <a:pt x="0" y="41909"/>
                  <a:pt x="12953" y="54102"/>
                  <a:pt x="28194" y="54102"/>
                </a:cubicBezTo>
                <a:cubicBezTo>
                  <a:pt x="43434" y="54102"/>
                  <a:pt x="55626" y="41909"/>
                  <a:pt x="55626" y="27432"/>
                </a:cubicBezTo>
                <a:cubicBezTo>
                  <a:pt x="55626" y="12191"/>
                  <a:pt x="43434" y="0"/>
                  <a:pt x="28194"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36" name="Freeform 3"/>
          <p:cNvSpPr/>
          <p:nvPr/>
        </p:nvSpPr>
        <p:spPr>
          <a:xfrm>
            <a:off x="4973459" y="5925692"/>
            <a:ext cx="68326" cy="66802"/>
          </a:xfrm>
          <a:custGeom>
            <a:avLst/>
            <a:gdLst>
              <a:gd name="connsiteX0" fmla="*/ 34544 w 68326"/>
              <a:gd name="connsiteY0" fmla="*/ 6350 h 66802"/>
              <a:gd name="connsiteX1" fmla="*/ 6350 w 68326"/>
              <a:gd name="connsiteY1" fmla="*/ 33782 h 66802"/>
              <a:gd name="connsiteX2" fmla="*/ 34544 w 68326"/>
              <a:gd name="connsiteY2" fmla="*/ 60452 h 66802"/>
              <a:gd name="connsiteX3" fmla="*/ 61976 w 68326"/>
              <a:gd name="connsiteY3" fmla="*/ 33782 h 66802"/>
              <a:gd name="connsiteX4" fmla="*/ 34544 w 68326"/>
              <a:gd name="connsiteY4" fmla="*/ 6350 h 6680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6802">
                <a:moveTo>
                  <a:pt x="34544" y="6350"/>
                </a:moveTo>
                <a:cubicBezTo>
                  <a:pt x="19303" y="6350"/>
                  <a:pt x="6350" y="18541"/>
                  <a:pt x="6350" y="33782"/>
                </a:cubicBezTo>
                <a:cubicBezTo>
                  <a:pt x="6350" y="48259"/>
                  <a:pt x="19303" y="60452"/>
                  <a:pt x="34544" y="60452"/>
                </a:cubicBezTo>
                <a:cubicBezTo>
                  <a:pt x="49784" y="60452"/>
                  <a:pt x="61976" y="48259"/>
                  <a:pt x="61976" y="33782"/>
                </a:cubicBezTo>
                <a:cubicBezTo>
                  <a:pt x="61976" y="18541"/>
                  <a:pt x="49784" y="6350"/>
                  <a:pt x="34544"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37" name="Freeform 3"/>
          <p:cNvSpPr/>
          <p:nvPr/>
        </p:nvSpPr>
        <p:spPr>
          <a:xfrm>
            <a:off x="5199265" y="5925947"/>
            <a:ext cx="55626" cy="54101"/>
          </a:xfrm>
          <a:custGeom>
            <a:avLst/>
            <a:gdLst>
              <a:gd name="connsiteX0" fmla="*/ 27432 w 55626"/>
              <a:gd name="connsiteY0" fmla="*/ 0 h 54101"/>
              <a:gd name="connsiteX1" fmla="*/ 0 w 55626"/>
              <a:gd name="connsiteY1" fmla="*/ 27431 h 54101"/>
              <a:gd name="connsiteX2" fmla="*/ 27432 w 55626"/>
              <a:gd name="connsiteY2" fmla="*/ 54101 h 54101"/>
              <a:gd name="connsiteX3" fmla="*/ 55626 w 55626"/>
              <a:gd name="connsiteY3" fmla="*/ 27431 h 54101"/>
              <a:gd name="connsiteX4" fmla="*/ 27432 w 55626"/>
              <a:gd name="connsiteY4" fmla="*/ 0 h 5410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4101">
                <a:moveTo>
                  <a:pt x="27432" y="0"/>
                </a:moveTo>
                <a:cubicBezTo>
                  <a:pt x="12191" y="0"/>
                  <a:pt x="0" y="12191"/>
                  <a:pt x="0" y="27431"/>
                </a:cubicBezTo>
                <a:cubicBezTo>
                  <a:pt x="0" y="41909"/>
                  <a:pt x="12191" y="54101"/>
                  <a:pt x="27432" y="54101"/>
                </a:cubicBezTo>
                <a:cubicBezTo>
                  <a:pt x="42672" y="54101"/>
                  <a:pt x="55626" y="41909"/>
                  <a:pt x="55626" y="27431"/>
                </a:cubicBezTo>
                <a:cubicBezTo>
                  <a:pt x="55626" y="12191"/>
                  <a:pt x="42672" y="0"/>
                  <a:pt x="27432"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38" name="Freeform 3"/>
          <p:cNvSpPr/>
          <p:nvPr/>
        </p:nvSpPr>
        <p:spPr>
          <a:xfrm>
            <a:off x="5192915" y="5919597"/>
            <a:ext cx="68326" cy="66801"/>
          </a:xfrm>
          <a:custGeom>
            <a:avLst/>
            <a:gdLst>
              <a:gd name="connsiteX0" fmla="*/ 33782 w 68326"/>
              <a:gd name="connsiteY0" fmla="*/ 6350 h 66801"/>
              <a:gd name="connsiteX1" fmla="*/ 6350 w 68326"/>
              <a:gd name="connsiteY1" fmla="*/ 33781 h 66801"/>
              <a:gd name="connsiteX2" fmla="*/ 33782 w 68326"/>
              <a:gd name="connsiteY2" fmla="*/ 60451 h 66801"/>
              <a:gd name="connsiteX3" fmla="*/ 61976 w 68326"/>
              <a:gd name="connsiteY3" fmla="*/ 33781 h 66801"/>
              <a:gd name="connsiteX4" fmla="*/ 33782 w 68326"/>
              <a:gd name="connsiteY4" fmla="*/ 6350 h 6680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6801">
                <a:moveTo>
                  <a:pt x="33782" y="6350"/>
                </a:moveTo>
                <a:cubicBezTo>
                  <a:pt x="18541" y="6350"/>
                  <a:pt x="6350" y="18541"/>
                  <a:pt x="6350" y="33781"/>
                </a:cubicBezTo>
                <a:cubicBezTo>
                  <a:pt x="6350" y="48259"/>
                  <a:pt x="18541" y="60451"/>
                  <a:pt x="33782" y="60451"/>
                </a:cubicBezTo>
                <a:cubicBezTo>
                  <a:pt x="49022" y="60451"/>
                  <a:pt x="61976" y="48259"/>
                  <a:pt x="61976" y="33781"/>
                </a:cubicBezTo>
                <a:cubicBezTo>
                  <a:pt x="61976" y="18541"/>
                  <a:pt x="49022" y="6350"/>
                  <a:pt x="33782"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39" name="Freeform 3"/>
          <p:cNvSpPr/>
          <p:nvPr/>
        </p:nvSpPr>
        <p:spPr>
          <a:xfrm>
            <a:off x="4966601" y="6075807"/>
            <a:ext cx="317500" cy="76708"/>
          </a:xfrm>
          <a:custGeom>
            <a:avLst/>
            <a:gdLst>
              <a:gd name="connsiteX0" fmla="*/ 6350 w 317500"/>
              <a:gd name="connsiteY0" fmla="*/ 70358 h 76708"/>
              <a:gd name="connsiteX1" fmla="*/ 150368 w 317500"/>
              <a:gd name="connsiteY1" fmla="*/ 6350 h 76708"/>
              <a:gd name="connsiteX2" fmla="*/ 311150 w 317500"/>
              <a:gd name="connsiteY2" fmla="*/ 63500 h 76708"/>
            </a:gdLst>
            <a:ahLst/>
            <a:cxnLst>
              <a:cxn ang="0">
                <a:pos x="connsiteX0" y="connsiteY0"/>
              </a:cxn>
              <a:cxn ang="1">
                <a:pos x="connsiteX1" y="connsiteY1"/>
              </a:cxn>
              <a:cxn ang="2">
                <a:pos x="connsiteX2" y="connsiteY2"/>
              </a:cxn>
            </a:cxnLst>
            <a:rect l="l" t="t" r="r" b="b"/>
            <a:pathLst>
              <a:path w="317500" h="76708">
                <a:moveTo>
                  <a:pt x="6350" y="70358"/>
                </a:moveTo>
                <a:cubicBezTo>
                  <a:pt x="44450" y="32258"/>
                  <a:pt x="95504" y="9397"/>
                  <a:pt x="150368" y="6350"/>
                </a:cubicBezTo>
                <a:cubicBezTo>
                  <a:pt x="209804" y="3301"/>
                  <a:pt x="268478" y="23876"/>
                  <a:pt x="311150" y="63500"/>
                </a:cubicBez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40" name="Freeform 3"/>
          <p:cNvSpPr/>
          <p:nvPr/>
        </p:nvSpPr>
        <p:spPr>
          <a:xfrm>
            <a:off x="5750179" y="1987169"/>
            <a:ext cx="502919" cy="493776"/>
          </a:xfrm>
          <a:custGeom>
            <a:avLst/>
            <a:gdLst>
              <a:gd name="connsiteX0" fmla="*/ 251459 w 502919"/>
              <a:gd name="connsiteY0" fmla="*/ 0 h 493776"/>
              <a:gd name="connsiteX1" fmla="*/ 0 w 502919"/>
              <a:gd name="connsiteY1" fmla="*/ 246888 h 493776"/>
              <a:gd name="connsiteX2" fmla="*/ 251459 w 502919"/>
              <a:gd name="connsiteY2" fmla="*/ 493776 h 493776"/>
              <a:gd name="connsiteX3" fmla="*/ 502919 w 502919"/>
              <a:gd name="connsiteY3" fmla="*/ 246888 h 493776"/>
              <a:gd name="connsiteX4" fmla="*/ 251459 w 502919"/>
              <a:gd name="connsiteY4" fmla="*/ 0 h 4937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2919" h="493776">
                <a:moveTo>
                  <a:pt x="251459" y="0"/>
                </a:moveTo>
                <a:cubicBezTo>
                  <a:pt x="112775" y="0"/>
                  <a:pt x="0" y="110489"/>
                  <a:pt x="0" y="246888"/>
                </a:cubicBezTo>
                <a:cubicBezTo>
                  <a:pt x="0" y="383286"/>
                  <a:pt x="112775" y="493776"/>
                  <a:pt x="251459" y="493776"/>
                </a:cubicBezTo>
                <a:cubicBezTo>
                  <a:pt x="390144" y="493776"/>
                  <a:pt x="502919" y="383286"/>
                  <a:pt x="502919" y="246888"/>
                </a:cubicBezTo>
                <a:cubicBezTo>
                  <a:pt x="502919" y="110489"/>
                  <a:pt x="390144" y="0"/>
                  <a:pt x="251459"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41" name="Freeform 3"/>
          <p:cNvSpPr/>
          <p:nvPr/>
        </p:nvSpPr>
        <p:spPr>
          <a:xfrm>
            <a:off x="5743829" y="1980819"/>
            <a:ext cx="515619" cy="506476"/>
          </a:xfrm>
          <a:custGeom>
            <a:avLst/>
            <a:gdLst>
              <a:gd name="connsiteX0" fmla="*/ 257809 w 515619"/>
              <a:gd name="connsiteY0" fmla="*/ 6350 h 506476"/>
              <a:gd name="connsiteX1" fmla="*/ 6350 w 515619"/>
              <a:gd name="connsiteY1" fmla="*/ 253238 h 506476"/>
              <a:gd name="connsiteX2" fmla="*/ 257809 w 515619"/>
              <a:gd name="connsiteY2" fmla="*/ 500126 h 506476"/>
              <a:gd name="connsiteX3" fmla="*/ 509269 w 515619"/>
              <a:gd name="connsiteY3" fmla="*/ 253238 h 506476"/>
              <a:gd name="connsiteX4" fmla="*/ 257809 w 515619"/>
              <a:gd name="connsiteY4" fmla="*/ 6350 h 5064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15619" h="506476">
                <a:moveTo>
                  <a:pt x="257809" y="6350"/>
                </a:moveTo>
                <a:cubicBezTo>
                  <a:pt x="119125" y="6350"/>
                  <a:pt x="6350" y="116839"/>
                  <a:pt x="6350" y="253238"/>
                </a:cubicBezTo>
                <a:cubicBezTo>
                  <a:pt x="6350" y="389636"/>
                  <a:pt x="119125" y="500126"/>
                  <a:pt x="257809" y="500126"/>
                </a:cubicBezTo>
                <a:cubicBezTo>
                  <a:pt x="396494" y="500126"/>
                  <a:pt x="509269" y="389636"/>
                  <a:pt x="509269" y="253238"/>
                </a:cubicBezTo>
                <a:cubicBezTo>
                  <a:pt x="509269" y="116839"/>
                  <a:pt x="396494" y="6350"/>
                  <a:pt x="257809"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42" name="Freeform 3"/>
          <p:cNvSpPr/>
          <p:nvPr/>
        </p:nvSpPr>
        <p:spPr>
          <a:xfrm>
            <a:off x="5862954" y="2133473"/>
            <a:ext cx="55626" cy="54102"/>
          </a:xfrm>
          <a:custGeom>
            <a:avLst/>
            <a:gdLst>
              <a:gd name="connsiteX0" fmla="*/ 27432 w 55626"/>
              <a:gd name="connsiteY0" fmla="*/ 0 h 54102"/>
              <a:gd name="connsiteX1" fmla="*/ 0 w 55626"/>
              <a:gd name="connsiteY1" fmla="*/ 26670 h 54102"/>
              <a:gd name="connsiteX2" fmla="*/ 27432 w 55626"/>
              <a:gd name="connsiteY2" fmla="*/ 54101 h 54102"/>
              <a:gd name="connsiteX3" fmla="*/ 55626 w 55626"/>
              <a:gd name="connsiteY3" fmla="*/ 26670 h 54102"/>
              <a:gd name="connsiteX4" fmla="*/ 27432 w 55626"/>
              <a:gd name="connsiteY4" fmla="*/ 0 h 5410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4102">
                <a:moveTo>
                  <a:pt x="27432" y="0"/>
                </a:moveTo>
                <a:cubicBezTo>
                  <a:pt x="12191" y="0"/>
                  <a:pt x="0" y="12192"/>
                  <a:pt x="0" y="26670"/>
                </a:cubicBezTo>
                <a:cubicBezTo>
                  <a:pt x="0" y="41910"/>
                  <a:pt x="12191" y="54101"/>
                  <a:pt x="27432" y="54101"/>
                </a:cubicBezTo>
                <a:cubicBezTo>
                  <a:pt x="42672" y="54101"/>
                  <a:pt x="55626" y="41910"/>
                  <a:pt x="55626" y="26670"/>
                </a:cubicBezTo>
                <a:cubicBezTo>
                  <a:pt x="55626" y="12192"/>
                  <a:pt x="42672" y="0"/>
                  <a:pt x="27432"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43" name="Freeform 3"/>
          <p:cNvSpPr/>
          <p:nvPr/>
        </p:nvSpPr>
        <p:spPr>
          <a:xfrm>
            <a:off x="5856604" y="2127123"/>
            <a:ext cx="68326" cy="66802"/>
          </a:xfrm>
          <a:custGeom>
            <a:avLst/>
            <a:gdLst>
              <a:gd name="connsiteX0" fmla="*/ 33782 w 68326"/>
              <a:gd name="connsiteY0" fmla="*/ 6350 h 66802"/>
              <a:gd name="connsiteX1" fmla="*/ 6350 w 68326"/>
              <a:gd name="connsiteY1" fmla="*/ 33020 h 66802"/>
              <a:gd name="connsiteX2" fmla="*/ 33782 w 68326"/>
              <a:gd name="connsiteY2" fmla="*/ 60451 h 66802"/>
              <a:gd name="connsiteX3" fmla="*/ 61976 w 68326"/>
              <a:gd name="connsiteY3" fmla="*/ 33020 h 66802"/>
              <a:gd name="connsiteX4" fmla="*/ 33782 w 68326"/>
              <a:gd name="connsiteY4" fmla="*/ 6350 h 6680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6802">
                <a:moveTo>
                  <a:pt x="33782" y="6350"/>
                </a:moveTo>
                <a:cubicBezTo>
                  <a:pt x="18541" y="6350"/>
                  <a:pt x="6350" y="18542"/>
                  <a:pt x="6350" y="33020"/>
                </a:cubicBezTo>
                <a:cubicBezTo>
                  <a:pt x="6350" y="48260"/>
                  <a:pt x="18541" y="60451"/>
                  <a:pt x="33782" y="60451"/>
                </a:cubicBezTo>
                <a:cubicBezTo>
                  <a:pt x="49022" y="60451"/>
                  <a:pt x="61976" y="48260"/>
                  <a:pt x="61976" y="33020"/>
                </a:cubicBezTo>
                <a:cubicBezTo>
                  <a:pt x="61976" y="18542"/>
                  <a:pt x="49022" y="6350"/>
                  <a:pt x="33782"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44" name="Freeform 3"/>
          <p:cNvSpPr/>
          <p:nvPr/>
        </p:nvSpPr>
        <p:spPr>
          <a:xfrm>
            <a:off x="6081661" y="2127376"/>
            <a:ext cx="55626" cy="54102"/>
          </a:xfrm>
          <a:custGeom>
            <a:avLst/>
            <a:gdLst>
              <a:gd name="connsiteX0" fmla="*/ 28194 w 55626"/>
              <a:gd name="connsiteY0" fmla="*/ 0 h 54102"/>
              <a:gd name="connsiteX1" fmla="*/ 0 w 55626"/>
              <a:gd name="connsiteY1" fmla="*/ 26670 h 54102"/>
              <a:gd name="connsiteX2" fmla="*/ 28194 w 55626"/>
              <a:gd name="connsiteY2" fmla="*/ 54101 h 54102"/>
              <a:gd name="connsiteX3" fmla="*/ 55626 w 55626"/>
              <a:gd name="connsiteY3" fmla="*/ 26670 h 54102"/>
              <a:gd name="connsiteX4" fmla="*/ 28194 w 55626"/>
              <a:gd name="connsiteY4" fmla="*/ 0 h 5410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4102">
                <a:moveTo>
                  <a:pt x="28194" y="0"/>
                </a:moveTo>
                <a:cubicBezTo>
                  <a:pt x="12953" y="0"/>
                  <a:pt x="0" y="12192"/>
                  <a:pt x="0" y="26670"/>
                </a:cubicBezTo>
                <a:cubicBezTo>
                  <a:pt x="0" y="41910"/>
                  <a:pt x="12953" y="54101"/>
                  <a:pt x="28194" y="54101"/>
                </a:cubicBezTo>
                <a:cubicBezTo>
                  <a:pt x="43434" y="54101"/>
                  <a:pt x="55626" y="41910"/>
                  <a:pt x="55626" y="26670"/>
                </a:cubicBezTo>
                <a:cubicBezTo>
                  <a:pt x="55626" y="12192"/>
                  <a:pt x="43434" y="0"/>
                  <a:pt x="28194"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45" name="Freeform 3"/>
          <p:cNvSpPr/>
          <p:nvPr/>
        </p:nvSpPr>
        <p:spPr>
          <a:xfrm>
            <a:off x="6075311" y="2121026"/>
            <a:ext cx="68326" cy="66802"/>
          </a:xfrm>
          <a:custGeom>
            <a:avLst/>
            <a:gdLst>
              <a:gd name="connsiteX0" fmla="*/ 34544 w 68326"/>
              <a:gd name="connsiteY0" fmla="*/ 6350 h 66802"/>
              <a:gd name="connsiteX1" fmla="*/ 6350 w 68326"/>
              <a:gd name="connsiteY1" fmla="*/ 33020 h 66802"/>
              <a:gd name="connsiteX2" fmla="*/ 34544 w 68326"/>
              <a:gd name="connsiteY2" fmla="*/ 60451 h 66802"/>
              <a:gd name="connsiteX3" fmla="*/ 61976 w 68326"/>
              <a:gd name="connsiteY3" fmla="*/ 33020 h 66802"/>
              <a:gd name="connsiteX4" fmla="*/ 34544 w 68326"/>
              <a:gd name="connsiteY4" fmla="*/ 6350 h 6680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6802">
                <a:moveTo>
                  <a:pt x="34544" y="6350"/>
                </a:moveTo>
                <a:cubicBezTo>
                  <a:pt x="19303" y="6350"/>
                  <a:pt x="6350" y="18542"/>
                  <a:pt x="6350" y="33020"/>
                </a:cubicBezTo>
                <a:cubicBezTo>
                  <a:pt x="6350" y="48260"/>
                  <a:pt x="19303" y="60451"/>
                  <a:pt x="34544" y="60451"/>
                </a:cubicBezTo>
                <a:cubicBezTo>
                  <a:pt x="49784" y="60451"/>
                  <a:pt x="61976" y="48260"/>
                  <a:pt x="61976" y="33020"/>
                </a:cubicBezTo>
                <a:cubicBezTo>
                  <a:pt x="61976" y="18542"/>
                  <a:pt x="49784" y="6350"/>
                  <a:pt x="34544"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46" name="Freeform 3"/>
          <p:cNvSpPr/>
          <p:nvPr/>
        </p:nvSpPr>
        <p:spPr>
          <a:xfrm>
            <a:off x="5848985" y="2276475"/>
            <a:ext cx="317500" cy="77470"/>
          </a:xfrm>
          <a:custGeom>
            <a:avLst/>
            <a:gdLst>
              <a:gd name="connsiteX0" fmla="*/ 6350 w 317500"/>
              <a:gd name="connsiteY0" fmla="*/ 71120 h 77470"/>
              <a:gd name="connsiteX1" fmla="*/ 151129 w 317500"/>
              <a:gd name="connsiteY1" fmla="*/ 6350 h 77470"/>
              <a:gd name="connsiteX2" fmla="*/ 311150 w 317500"/>
              <a:gd name="connsiteY2" fmla="*/ 64262 h 77470"/>
            </a:gdLst>
            <a:ahLst/>
            <a:cxnLst>
              <a:cxn ang="0">
                <a:pos x="connsiteX0" y="connsiteY0"/>
              </a:cxn>
              <a:cxn ang="1">
                <a:pos x="connsiteX1" y="connsiteY1"/>
              </a:cxn>
              <a:cxn ang="2">
                <a:pos x="connsiteX2" y="connsiteY2"/>
              </a:cxn>
            </a:cxnLst>
            <a:rect l="l" t="t" r="r" b="b"/>
            <a:pathLst>
              <a:path w="317500" h="77470">
                <a:moveTo>
                  <a:pt x="6350" y="71120"/>
                </a:moveTo>
                <a:cubicBezTo>
                  <a:pt x="44450" y="33020"/>
                  <a:pt x="96265" y="9398"/>
                  <a:pt x="151129" y="6350"/>
                </a:cubicBezTo>
                <a:cubicBezTo>
                  <a:pt x="210565" y="3302"/>
                  <a:pt x="268477" y="23876"/>
                  <a:pt x="311150" y="64262"/>
                </a:cubicBez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pic>
        <p:nvPicPr>
          <p:cNvPr id="1047" name="Picture 3"/>
          <p:cNvPicPr>
            <a:picLocks noChangeAspect="1" noChangeArrowheads="1"/>
          </p:cNvPicPr>
          <p:nvPr/>
        </p:nvPicPr>
        <p:blipFill>
          <a:blip r:embed="rId2"/>
          <a:srcRect/>
          <a:stretch>
            <a:fillRect/>
          </a:stretch>
        </p:blipFill>
        <p:spPr bwMode="auto">
          <a:xfrm>
            <a:off x="114300" y="977900"/>
            <a:ext cx="901700" cy="1308100"/>
          </a:xfrm>
          <a:prstGeom prst="rect">
            <a:avLst/>
          </a:prstGeom>
          <a:noFill/>
        </p:spPr>
      </p:pic>
      <p:pic>
        <p:nvPicPr>
          <p:cNvPr id="1048" name="Picture 3"/>
          <p:cNvPicPr>
            <a:picLocks noChangeAspect="1" noChangeArrowheads="1"/>
          </p:cNvPicPr>
          <p:nvPr/>
        </p:nvPicPr>
        <p:blipFill>
          <a:blip r:embed="rId3"/>
          <a:srcRect/>
          <a:stretch>
            <a:fillRect/>
          </a:stretch>
        </p:blipFill>
        <p:spPr bwMode="auto">
          <a:xfrm>
            <a:off x="2184400" y="4203700"/>
            <a:ext cx="317500" cy="254000"/>
          </a:xfrm>
          <a:prstGeom prst="rect">
            <a:avLst/>
          </a:prstGeom>
          <a:noFill/>
        </p:spPr>
      </p:pic>
      <p:pic>
        <p:nvPicPr>
          <p:cNvPr id="1049" name="Picture 3"/>
          <p:cNvPicPr>
            <a:picLocks noChangeAspect="1" noChangeArrowheads="1"/>
          </p:cNvPicPr>
          <p:nvPr/>
        </p:nvPicPr>
        <p:blipFill>
          <a:blip r:embed="rId4"/>
          <a:srcRect/>
          <a:stretch>
            <a:fillRect/>
          </a:stretch>
        </p:blipFill>
        <p:spPr bwMode="auto">
          <a:xfrm>
            <a:off x="2184400" y="4635500"/>
            <a:ext cx="241300" cy="241300"/>
          </a:xfrm>
          <a:prstGeom prst="rect">
            <a:avLst/>
          </a:prstGeom>
          <a:noFill/>
        </p:spPr>
      </p:pic>
      <p:pic>
        <p:nvPicPr>
          <p:cNvPr id="1050" name="Picture 3"/>
          <p:cNvPicPr>
            <a:picLocks noChangeAspect="1" noChangeArrowheads="1"/>
          </p:cNvPicPr>
          <p:nvPr/>
        </p:nvPicPr>
        <p:blipFill>
          <a:blip r:embed="rId5"/>
          <a:srcRect/>
          <a:stretch>
            <a:fillRect/>
          </a:stretch>
        </p:blipFill>
        <p:spPr bwMode="auto">
          <a:xfrm>
            <a:off x="5499100" y="2971800"/>
            <a:ext cx="317500" cy="254000"/>
          </a:xfrm>
          <a:prstGeom prst="rect">
            <a:avLst/>
          </a:prstGeom>
          <a:noFill/>
        </p:spPr>
      </p:pic>
      <p:pic>
        <p:nvPicPr>
          <p:cNvPr id="1051" name="Picture 3"/>
          <p:cNvPicPr>
            <a:picLocks noChangeAspect="1" noChangeArrowheads="1"/>
          </p:cNvPicPr>
          <p:nvPr/>
        </p:nvPicPr>
        <p:blipFill>
          <a:blip r:embed="rId6"/>
          <a:srcRect/>
          <a:stretch>
            <a:fillRect/>
          </a:stretch>
        </p:blipFill>
        <p:spPr bwMode="auto">
          <a:xfrm>
            <a:off x="6210300" y="2971800"/>
            <a:ext cx="317500" cy="254000"/>
          </a:xfrm>
          <a:prstGeom prst="rect">
            <a:avLst/>
          </a:prstGeom>
          <a:noFill/>
        </p:spPr>
      </p:pic>
      <p:sp>
        <p:nvSpPr>
          <p:cNvPr id="1053" name="TextBox 1"/>
          <p:cNvSpPr txBox="1"/>
          <p:nvPr/>
        </p:nvSpPr>
        <p:spPr>
          <a:xfrm>
            <a:off x="5796453" y="2592816"/>
            <a:ext cx="410369" cy="289823"/>
          </a:xfrm>
          <a:prstGeom prst="rect">
            <a:avLst/>
          </a:prstGeom>
          <a:noFill/>
        </p:spPr>
        <p:txBody>
          <a:bodyPr wrap="none" lIns="0" tIns="0" rIns="0" rtlCol="0">
            <a:spAutoFit/>
          </a:bodyPr>
          <a:lstStyle/>
          <a:p>
            <a:pPr>
              <a:lnSpc>
                <a:spcPts val="1900"/>
              </a:lnSpc>
              <a:tabLst/>
            </a:pPr>
            <a:r>
              <a:rPr lang="ja-JP" altLang="en-US"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帰属</a:t>
            </a:r>
            <a:endParaRPr lang="en-US" altLang="zh-CN"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54" name="TextBox 1"/>
          <p:cNvSpPr txBox="1"/>
          <p:nvPr/>
        </p:nvSpPr>
        <p:spPr>
          <a:xfrm>
            <a:off x="2616200" y="3873500"/>
            <a:ext cx="615553" cy="1110560"/>
          </a:xfrm>
          <a:prstGeom prst="rect">
            <a:avLst/>
          </a:prstGeom>
          <a:noFill/>
        </p:spPr>
        <p:txBody>
          <a:bodyPr wrap="none" lIns="0" tIns="0" rIns="0" rtlCol="0">
            <a:spAutoFit/>
          </a:bodyPr>
          <a:lstStyle/>
          <a:p>
            <a:pPr>
              <a:lnSpc>
                <a:spcPts val="1900"/>
              </a:lnSpc>
              <a:tabLst/>
            </a:pPr>
            <a:r>
              <a:rPr lang="ja-JP" altLang="en-US"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自分</a:t>
            </a:r>
            <a:endParaRPr lang="en-US" altLang="zh-CN"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2400"/>
              </a:lnSpc>
              <a:tabLst/>
            </a:pPr>
            <a:r>
              <a:rPr lang="ja-JP" altLang="en-US"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他の人</a:t>
            </a:r>
            <a:endParaRPr lang="en-US" altLang="zh-CN"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55" name="TextBox 1"/>
          <p:cNvSpPr txBox="1"/>
          <p:nvPr/>
        </p:nvSpPr>
        <p:spPr>
          <a:xfrm>
            <a:off x="4165600" y="3873500"/>
            <a:ext cx="1048364" cy="1110560"/>
          </a:xfrm>
          <a:prstGeom prst="rect">
            <a:avLst/>
          </a:prstGeom>
          <a:noFill/>
        </p:spPr>
        <p:txBody>
          <a:bodyPr wrap="none" lIns="0" tIns="0" rIns="0" rtlCol="0">
            <a:spAutoFit/>
          </a:bodyPr>
          <a:lstStyle/>
          <a:p>
            <a:pPr>
              <a:lnSpc>
                <a:spcPts val="1900"/>
              </a:lnSpc>
              <a:tabLst/>
            </a:pPr>
            <a:r>
              <a:rPr lang="ja-JP" altLang="en-US"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自己中心的</a:t>
            </a:r>
            <a:endParaRPr lang="en-US" altLang="zh-CN"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2400"/>
              </a:lnSpc>
              <a:tabLst/>
            </a:pPr>
            <a:r>
              <a:rPr lang="ja-JP" altLang="en-US"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抑うつ的</a:t>
            </a:r>
            <a:endParaRPr lang="en-US" altLang="zh-CN"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56" name="TextBox 1"/>
          <p:cNvSpPr txBox="1"/>
          <p:nvPr/>
        </p:nvSpPr>
        <p:spPr>
          <a:xfrm>
            <a:off x="6108700" y="3886200"/>
            <a:ext cx="1670329" cy="1431161"/>
          </a:xfrm>
          <a:prstGeom prst="rect">
            <a:avLst/>
          </a:prstGeom>
          <a:noFill/>
        </p:spPr>
        <p:txBody>
          <a:bodyPr wrap="none" lIns="0" tIns="0" rIns="0" rtlCol="0">
            <a:spAutoFit/>
          </a:bodyPr>
          <a:lstStyle/>
          <a:p>
            <a:pPr>
              <a:lnSpc>
                <a:spcPts val="1900"/>
              </a:lnSpc>
              <a:tabLst/>
            </a:pPr>
            <a:r>
              <a:rPr lang="ja-JP" altLang="en-US"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自己奉仕バイアス</a:t>
            </a:r>
            <a:endParaRPr lang="en-US" altLang="zh-CN"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1900"/>
              </a:lnSpc>
              <a:tabLst/>
            </a:pPr>
            <a:r>
              <a:rPr lang="ja-JP" altLang="en-US"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→妄想</a:t>
            </a:r>
            <a:endParaRPr lang="en-US" altLang="zh-CN"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2500"/>
              </a:lnSpc>
              <a:tabLst/>
            </a:pPr>
            <a:r>
              <a:rPr lang="ja-JP" altLang="en-US"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無能感／</a:t>
            </a:r>
            <a:endParaRPr lang="en-US" altLang="ja-JP"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2500"/>
              </a:lnSpc>
              <a:tabLst/>
            </a:pPr>
            <a:r>
              <a:rPr lang="ja-JP" altLang="en-US"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コントロール不能感</a:t>
            </a:r>
            <a:endParaRPr lang="en-US" altLang="zh-CN"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57" name="TextBox 1"/>
          <p:cNvSpPr txBox="1"/>
          <p:nvPr/>
        </p:nvSpPr>
        <p:spPr>
          <a:xfrm>
            <a:off x="1536700" y="5918200"/>
            <a:ext cx="1679947" cy="289823"/>
          </a:xfrm>
          <a:prstGeom prst="rect">
            <a:avLst/>
          </a:prstGeom>
          <a:noFill/>
        </p:spPr>
        <p:txBody>
          <a:bodyPr wrap="none" lIns="0" tIns="0" rIns="0" rtlCol="0">
            <a:spAutoFit/>
          </a:bodyPr>
          <a:lstStyle/>
          <a:p>
            <a:pPr>
              <a:lnSpc>
                <a:spcPts val="1900"/>
              </a:lnSpc>
              <a:tabLst/>
            </a:pPr>
            <a:r>
              <a:rPr lang="ja-JP" altLang="en-US"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ポジティブな出来事</a:t>
            </a:r>
            <a:endParaRPr lang="en-US" altLang="zh-CN"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58" name="TextBox 1"/>
          <p:cNvSpPr txBox="1"/>
          <p:nvPr/>
        </p:nvSpPr>
        <p:spPr>
          <a:xfrm>
            <a:off x="5529076" y="5925947"/>
            <a:ext cx="1679947" cy="289823"/>
          </a:xfrm>
          <a:prstGeom prst="rect">
            <a:avLst/>
          </a:prstGeom>
          <a:noFill/>
        </p:spPr>
        <p:txBody>
          <a:bodyPr wrap="none" lIns="0" tIns="0" rIns="0" rtlCol="0">
            <a:spAutoFit/>
          </a:bodyPr>
          <a:lstStyle/>
          <a:p>
            <a:pPr>
              <a:lnSpc>
                <a:spcPts val="1900"/>
              </a:lnSpc>
              <a:tabLst/>
            </a:pPr>
            <a:r>
              <a:rPr lang="ja-JP" altLang="en-US"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ネガティブな出来事</a:t>
            </a:r>
            <a:endParaRPr lang="en-US" altLang="zh-CN"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59" name="TextBox 1"/>
          <p:cNvSpPr txBox="1"/>
          <p:nvPr/>
        </p:nvSpPr>
        <p:spPr>
          <a:xfrm>
            <a:off x="1270000" y="3810000"/>
            <a:ext cx="218008" cy="1508105"/>
          </a:xfrm>
          <a:prstGeom prst="rect">
            <a:avLst/>
          </a:prstGeom>
          <a:noFill/>
        </p:spPr>
        <p:txBody>
          <a:bodyPr wrap="none" lIns="0" tIns="0" rIns="0" rtlCol="0">
            <a:spAutoFit/>
          </a:bodyPr>
          <a:lstStyle/>
          <a:p>
            <a:pPr>
              <a:lnSpc>
                <a:spcPts val="4100"/>
              </a:lnSpc>
              <a:tabLst/>
            </a:pPr>
            <a:r>
              <a:rPr lang="en-US" altLang="zh-CN" sz="34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a:t>
            </a: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4300"/>
              </a:lnSpc>
              <a:tabLst/>
            </a:pPr>
            <a:r>
              <a:rPr lang="en-US" altLang="zh-CN" sz="34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a:t>
            </a:r>
          </a:p>
        </p:txBody>
      </p:sp>
      <p:sp>
        <p:nvSpPr>
          <p:cNvPr id="1060" name="TextBox 1"/>
          <p:cNvSpPr txBox="1"/>
          <p:nvPr/>
        </p:nvSpPr>
        <p:spPr>
          <a:xfrm>
            <a:off x="4800600" y="2057400"/>
            <a:ext cx="474489" cy="1354217"/>
          </a:xfrm>
          <a:prstGeom prst="rect">
            <a:avLst/>
          </a:prstGeom>
          <a:noFill/>
        </p:spPr>
        <p:txBody>
          <a:bodyPr wrap="none" lIns="0" tIns="0" rIns="0" rtlCol="0">
            <a:spAutoFit/>
          </a:bodyPr>
          <a:lstStyle/>
          <a:p>
            <a:pPr>
              <a:lnSpc>
                <a:spcPts val="5800"/>
              </a:lnSpc>
              <a:tabLst>
                <a:tab pos="63500" algn="l"/>
              </a:tabLst>
            </a:pPr>
            <a:r>
              <a:rPr lang="en-US" altLang="zh-CN" sz="4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a:t>
            </a: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2400"/>
              </a:lnSpc>
              <a:tabLst>
                <a:tab pos="63500" algn="l"/>
              </a:tabLst>
            </a:pPr>
            <a:r>
              <a:rPr lang="en-US" altLang="zh-CN" dirty="0">
                <a:latin typeface="ＭＳ Ｐゴシック" panose="020B0600070205080204" pitchFamily="50" charset="-128"/>
                <a:ea typeface="ＭＳ Ｐゴシック" panose="020B0600070205080204" pitchFamily="50" charset="-128"/>
              </a:rPr>
              <a:t>	</a:t>
            </a:r>
            <a:r>
              <a:rPr lang="ja-JP" altLang="en-US"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自分</a:t>
            </a:r>
            <a:endParaRPr lang="en-US" altLang="zh-CN"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61" name="TextBox 1"/>
          <p:cNvSpPr txBox="1"/>
          <p:nvPr/>
        </p:nvSpPr>
        <p:spPr>
          <a:xfrm>
            <a:off x="6629400" y="1993900"/>
            <a:ext cx="718145" cy="1431161"/>
          </a:xfrm>
          <a:prstGeom prst="rect">
            <a:avLst/>
          </a:prstGeom>
          <a:noFill/>
        </p:spPr>
        <p:txBody>
          <a:bodyPr wrap="none" lIns="0" tIns="0" rIns="0" rtlCol="0">
            <a:spAutoFit/>
          </a:bodyPr>
          <a:lstStyle/>
          <a:p>
            <a:pPr>
              <a:lnSpc>
                <a:spcPts val="5800"/>
              </a:lnSpc>
              <a:tabLst>
                <a:tab pos="406400" algn="l"/>
              </a:tabLst>
            </a:pPr>
            <a:r>
              <a:rPr lang="en-US" altLang="zh-CN" dirty="0">
                <a:latin typeface="ＭＳ Ｐゴシック" panose="020B0600070205080204" pitchFamily="50" charset="-128"/>
                <a:ea typeface="ＭＳ Ｐゴシック" panose="020B0600070205080204" pitchFamily="50" charset="-128"/>
              </a:rPr>
              <a:t>	</a:t>
            </a:r>
            <a:r>
              <a:rPr lang="en-US" altLang="zh-CN" sz="4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a:t>
            </a: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2000"/>
              </a:lnSpc>
              <a:tabLst>
                <a:tab pos="406400" algn="l"/>
              </a:tabLst>
            </a:pPr>
            <a:r>
              <a:rPr lang="ja-JP" altLang="en-US"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他の人</a:t>
            </a:r>
            <a:endParaRPr lang="en-US" altLang="zh-CN" sz="16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62"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19</a:t>
            </a:r>
          </a:p>
        </p:txBody>
      </p:sp>
      <p:sp>
        <p:nvSpPr>
          <p:cNvPr id="1027" name="テキスト ボックス 1026"/>
          <p:cNvSpPr txBox="1"/>
          <p:nvPr/>
        </p:nvSpPr>
        <p:spPr>
          <a:xfrm>
            <a:off x="1722735" y="4275508"/>
            <a:ext cx="461665" cy="553998"/>
          </a:xfrm>
          <a:prstGeom prst="rect">
            <a:avLst/>
          </a:prstGeom>
          <a:noFill/>
        </p:spPr>
        <p:txBody>
          <a:bodyPr vert="eaVert" wrap="none" rtlCol="0">
            <a:spAutoFit/>
          </a:bodyPr>
          <a:lstStyle/>
          <a:p>
            <a:r>
              <a:rPr kumimoji="1" lang="ja-JP" altLang="en-US" dirty="0">
                <a:latin typeface="ＭＳ Ｐゴシック" panose="020B0600070205080204" pitchFamily="50" charset="-128"/>
                <a:ea typeface="ＭＳ Ｐゴシック" panose="020B0600070205080204" pitchFamily="50" charset="-128"/>
              </a:rPr>
              <a:t>帰属</a:t>
            </a:r>
          </a:p>
        </p:txBody>
      </p:sp>
      <p:sp>
        <p:nvSpPr>
          <p:cNvPr id="73"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あなたの帰属スタイルは？</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7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71" name="Text Box 13"/>
          <p:cNvSpPr txBox="1">
            <a:spLocks noChangeArrowheads="1"/>
          </p:cNvSpPr>
          <p:nvPr/>
        </p:nvSpPr>
        <p:spPr bwMode="auto">
          <a:xfrm>
            <a:off x="0" y="6662738"/>
            <a:ext cx="65532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(“Index” by Sami </a:t>
            </a:r>
            <a:r>
              <a:rPr lang="en-GB" altLang="de-DE" sz="800" i="1" dirty="0" err="1"/>
              <a:t>Keinänen</a:t>
            </a:r>
            <a:r>
              <a:rPr lang="en-GB" altLang="de-DE" sz="800" i="1" dirty="0"/>
              <a:t>; “Smileys” by Ruth </a:t>
            </a:r>
            <a:r>
              <a:rPr lang="en-GB" altLang="de-DE" sz="800" i="1" dirty="0" err="1"/>
              <a:t>Veckenstedt</a:t>
            </a:r>
            <a:r>
              <a:rPr lang="en-GB" altLang="de-DE" sz="800" i="1" dirty="0"/>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2491117" y="3033395"/>
            <a:ext cx="4189476" cy="2264664"/>
          </a:xfrm>
          <a:custGeom>
            <a:avLst/>
            <a:gdLst>
              <a:gd name="connsiteX0" fmla="*/ 0 w 4189476"/>
              <a:gd name="connsiteY0" fmla="*/ 0 h 2264664"/>
              <a:gd name="connsiteX1" fmla="*/ 0 w 4189476"/>
              <a:gd name="connsiteY1" fmla="*/ 2264664 h 2264664"/>
              <a:gd name="connsiteX2" fmla="*/ 4189476 w 4189476"/>
              <a:gd name="connsiteY2" fmla="*/ 2264664 h 2264664"/>
              <a:gd name="connsiteX3" fmla="*/ 4189476 w 4189476"/>
              <a:gd name="connsiteY3" fmla="*/ 0 h 2264664"/>
              <a:gd name="connsiteX4" fmla="*/ 0 w 4189476"/>
              <a:gd name="connsiteY4" fmla="*/ 0 h 22646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189476" h="2264664">
                <a:moveTo>
                  <a:pt x="0" y="0"/>
                </a:moveTo>
                <a:lnTo>
                  <a:pt x="0" y="2264664"/>
                </a:lnTo>
                <a:lnTo>
                  <a:pt x="4189476" y="2264664"/>
                </a:lnTo>
                <a:lnTo>
                  <a:pt x="4189476"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4568799" y="3272248"/>
            <a:ext cx="884436" cy="1597602"/>
          </a:xfrm>
          <a:custGeom>
            <a:avLst/>
            <a:gdLst>
              <a:gd name="connsiteX0" fmla="*/ 519181 w 884436"/>
              <a:gd name="connsiteY0" fmla="*/ 1591252 h 1597602"/>
              <a:gd name="connsiteX1" fmla="*/ 878086 w 884436"/>
              <a:gd name="connsiteY1" fmla="*/ 882614 h 1597602"/>
              <a:gd name="connsiteX2" fmla="*/ 6350 w 884436"/>
              <a:gd name="connsiteY2" fmla="*/ 6350 h 1597602"/>
              <a:gd name="connsiteX3" fmla="*/ 6350 w 884436"/>
              <a:gd name="connsiteY3" fmla="*/ 882614 h 1597602"/>
              <a:gd name="connsiteX4" fmla="*/ 519181 w 884436"/>
              <a:gd name="connsiteY4" fmla="*/ 1591252 h 159760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84436" h="1597602">
                <a:moveTo>
                  <a:pt x="519181" y="1591252"/>
                </a:moveTo>
                <a:cubicBezTo>
                  <a:pt x="744732" y="1426669"/>
                  <a:pt x="878086" y="1163032"/>
                  <a:pt x="878086" y="882614"/>
                </a:cubicBezTo>
                <a:cubicBezTo>
                  <a:pt x="878086" y="398768"/>
                  <a:pt x="487943" y="6350"/>
                  <a:pt x="6350" y="6350"/>
                </a:cubicBezTo>
                <a:lnTo>
                  <a:pt x="6350" y="882614"/>
                </a:lnTo>
                <a:lnTo>
                  <a:pt x="519181" y="1591252"/>
                </a:lnTo>
              </a:path>
            </a:pathLst>
          </a:custGeom>
          <a:solidFill>
            <a:srgbClr val="9A3300">
              <a:alpha val="10000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3738990" y="4148514"/>
            <a:ext cx="1355350" cy="888964"/>
          </a:xfrm>
          <a:custGeom>
            <a:avLst/>
            <a:gdLst>
              <a:gd name="connsiteX0" fmla="*/ 6350 w 1355350"/>
              <a:gd name="connsiteY0" fmla="*/ 273806 h 888964"/>
              <a:gd name="connsiteX1" fmla="*/ 836169 w 1355350"/>
              <a:gd name="connsiteY1" fmla="*/ 882614 h 888964"/>
              <a:gd name="connsiteX2" fmla="*/ 1349000 w 1355350"/>
              <a:gd name="connsiteY2" fmla="*/ 714988 h 888964"/>
              <a:gd name="connsiteX3" fmla="*/ 836169 w 1355350"/>
              <a:gd name="connsiteY3" fmla="*/ 6350 h 888964"/>
              <a:gd name="connsiteX4" fmla="*/ 6350 w 1355350"/>
              <a:gd name="connsiteY4" fmla="*/ 273806 h 8889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355350" h="888964">
                <a:moveTo>
                  <a:pt x="6350" y="273806"/>
                </a:moveTo>
                <a:cubicBezTo>
                  <a:pt x="121411" y="636509"/>
                  <a:pt x="457451" y="882614"/>
                  <a:pt x="836169" y="882614"/>
                </a:cubicBezTo>
                <a:cubicBezTo>
                  <a:pt x="1020574" y="882614"/>
                  <a:pt x="1200406" y="823946"/>
                  <a:pt x="1349000" y="714988"/>
                </a:cubicBezTo>
                <a:lnTo>
                  <a:pt x="836169" y="6350"/>
                </a:lnTo>
                <a:lnTo>
                  <a:pt x="6350" y="273806"/>
                </a:lnTo>
              </a:path>
            </a:pathLst>
          </a:custGeom>
          <a:solidFill>
            <a:srgbClr val="FFFFCC">
              <a:alpha val="10000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3697079" y="3272252"/>
            <a:ext cx="884424" cy="1156421"/>
          </a:xfrm>
          <a:custGeom>
            <a:avLst/>
            <a:gdLst>
              <a:gd name="connsiteX0" fmla="*/ 878074 w 884424"/>
              <a:gd name="connsiteY0" fmla="*/ 6350 h 1156421"/>
              <a:gd name="connsiteX1" fmla="*/ 6350 w 884424"/>
              <a:gd name="connsiteY1" fmla="*/ 882614 h 1156421"/>
              <a:gd name="connsiteX2" fmla="*/ 48255 w 884424"/>
              <a:gd name="connsiteY2" fmla="*/ 1150071 h 1156421"/>
              <a:gd name="connsiteX3" fmla="*/ 878074 w 884424"/>
              <a:gd name="connsiteY3" fmla="*/ 882614 h 1156421"/>
              <a:gd name="connsiteX4" fmla="*/ 878074 w 884424"/>
              <a:gd name="connsiteY4" fmla="*/ 6350 h 115642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84424" h="1156421">
                <a:moveTo>
                  <a:pt x="878074" y="6350"/>
                </a:moveTo>
                <a:cubicBezTo>
                  <a:pt x="396494" y="6350"/>
                  <a:pt x="6350" y="398768"/>
                  <a:pt x="6350" y="882614"/>
                </a:cubicBezTo>
                <a:cubicBezTo>
                  <a:pt x="6350" y="974054"/>
                  <a:pt x="20056" y="1063966"/>
                  <a:pt x="48255" y="1150071"/>
                </a:cubicBezTo>
                <a:lnTo>
                  <a:pt x="878074" y="882614"/>
                </a:lnTo>
                <a:lnTo>
                  <a:pt x="878074" y="6350"/>
                </a:lnTo>
              </a:path>
            </a:pathLst>
          </a:custGeom>
          <a:solidFill>
            <a:srgbClr val="9ACCFF">
              <a:alpha val="10000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
          <p:cNvSpPr txBox="1"/>
          <p:nvPr/>
        </p:nvSpPr>
        <p:spPr>
          <a:xfrm>
            <a:off x="5842482" y="3102074"/>
            <a:ext cx="1269578" cy="1046440"/>
          </a:xfrm>
          <a:prstGeom prst="rect">
            <a:avLst/>
          </a:prstGeom>
          <a:noFill/>
        </p:spPr>
        <p:txBody>
          <a:bodyPr wrap="none" lIns="0" tIns="0" rIns="0" rtlCol="0">
            <a:spAutoFit/>
          </a:bodyPr>
          <a:lstStyle/>
          <a:p>
            <a:pPr>
              <a:lnSpc>
                <a:spcPts val="26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状況や偶然：</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6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酒、麻薬</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600"/>
              </a:lnSpc>
              <a:tabLst/>
            </a:pPr>
            <a:r>
              <a:rPr lang="en-US" altLang="zh-CN" dirty="0">
                <a:solidFill>
                  <a:srgbClr val="000000"/>
                </a:solidFill>
                <a:latin typeface="MS PGothic" panose="020B0600070205080204" pitchFamily="34" charset="-128"/>
                <a:ea typeface="MS PGothic" panose="020B0600070205080204" pitchFamily="34" charset="-128"/>
                <a:cs typeface="Times New Roman" pitchFamily="18" charset="0"/>
              </a:rPr>
              <a:t>(40%)</a:t>
            </a:r>
          </a:p>
        </p:txBody>
      </p:sp>
      <p:sp>
        <p:nvSpPr>
          <p:cNvPr id="17" name="TextBox 1"/>
          <p:cNvSpPr txBox="1"/>
          <p:nvPr/>
        </p:nvSpPr>
        <p:spPr>
          <a:xfrm>
            <a:off x="266700" y="1270000"/>
            <a:ext cx="9148338" cy="648896"/>
          </a:xfrm>
          <a:prstGeom prst="rect">
            <a:avLst/>
          </a:prstGeom>
          <a:noFill/>
        </p:spPr>
        <p:txBody>
          <a:bodyPr wrap="none" lIns="0" tIns="0" rIns="0" rtlCol="0">
            <a:spAutoFit/>
          </a:bodyPr>
          <a:lstStyle/>
          <a:p>
            <a:pPr>
              <a:lnSpc>
                <a:spcPts val="2400"/>
              </a:lnSpc>
              <a:tabLst/>
            </a:pPr>
            <a:r>
              <a:rPr lang="ja-JP" altLang="en-US" sz="1997" dirty="0">
                <a:solidFill>
                  <a:srgbClr val="000000"/>
                </a:solidFill>
                <a:latin typeface="MS PGothic" panose="020B0600070205080204" pitchFamily="34" charset="-128"/>
                <a:ea typeface="MS PGothic" panose="020B0600070205080204" pitchFamily="34" charset="-128"/>
                <a:cs typeface="Times New Roman" pitchFamily="18" charset="0"/>
              </a:rPr>
              <a:t>例：ピーターは、近所の人が自分をアパートから追い出そうとしていると考えました。</a:t>
            </a:r>
            <a:endParaRPr lang="en-US" altLang="zh-CN" sz="1997"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300"/>
              </a:lnSpc>
              <a:tabLst/>
            </a:pPr>
            <a:r>
              <a:rPr lang="ja-JP" altLang="en-US" sz="1997" dirty="0">
                <a:solidFill>
                  <a:srgbClr val="000000"/>
                </a:solidFill>
                <a:latin typeface="MS PGothic" panose="020B0600070205080204" pitchFamily="34" charset="-128"/>
                <a:ea typeface="MS PGothic" panose="020B0600070205080204" pitchFamily="34" charset="-128"/>
                <a:cs typeface="Times New Roman" pitchFamily="18" charset="0"/>
              </a:rPr>
              <a:t>彼が麻薬を吸って酒を飲んだあげく、警察をよんだため大騒ぎになりました。</a:t>
            </a:r>
            <a:endParaRPr lang="en-US" altLang="zh-CN" sz="1997"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8" name="TextBox 1"/>
          <p:cNvSpPr txBox="1"/>
          <p:nvPr/>
        </p:nvSpPr>
        <p:spPr>
          <a:xfrm>
            <a:off x="1087873" y="2311400"/>
            <a:ext cx="6968254" cy="353943"/>
          </a:xfrm>
          <a:prstGeom prst="rect">
            <a:avLst/>
          </a:prstGeom>
          <a:noFill/>
        </p:spPr>
        <p:txBody>
          <a:bodyPr wrap="none" lIns="0" tIns="0" rIns="0" rtlCol="0">
            <a:spAutoFit/>
          </a:bodyPr>
          <a:lstStyle/>
          <a:p>
            <a:pPr>
              <a:lnSpc>
                <a:spcPts val="2400"/>
              </a:lnSpc>
              <a:tabLst/>
            </a:pPr>
            <a:r>
              <a:rPr lang="ja-JP" altLang="en-US" sz="1997" dirty="0">
                <a:solidFill>
                  <a:srgbClr val="000000"/>
                </a:solidFill>
                <a:latin typeface="MS PGothic" panose="020B0600070205080204" pitchFamily="34" charset="-128"/>
                <a:ea typeface="MS PGothic" panose="020B0600070205080204" pitchFamily="34" charset="-128"/>
                <a:cs typeface="Times New Roman" pitchFamily="18" charset="0"/>
              </a:rPr>
              <a:t>この大騒ぎは何のせいで起きたのでしょう？　⇒　ピーターの考え</a:t>
            </a:r>
            <a:endParaRPr lang="en-US" altLang="zh-CN" sz="1997"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9"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20</a:t>
            </a:r>
          </a:p>
        </p:txBody>
      </p:sp>
      <p:sp>
        <p:nvSpPr>
          <p:cNvPr id="20" name="TextBox 1"/>
          <p:cNvSpPr txBox="1"/>
          <p:nvPr/>
        </p:nvSpPr>
        <p:spPr>
          <a:xfrm>
            <a:off x="1274806" y="3188274"/>
            <a:ext cx="2117567" cy="1046440"/>
          </a:xfrm>
          <a:prstGeom prst="rect">
            <a:avLst/>
          </a:prstGeom>
          <a:noFill/>
        </p:spPr>
        <p:txBody>
          <a:bodyPr wrap="none" lIns="0" tIns="0" rIns="0" rtlCol="0">
            <a:spAutoFit/>
          </a:bodyPr>
          <a:lstStyle/>
          <a:p>
            <a:pPr>
              <a:lnSpc>
                <a:spcPts val="2600"/>
              </a:lnSpc>
              <a:tabLst>
                <a:tab pos="330200" algn="l"/>
                <a:tab pos="2336800" algn="l"/>
              </a:tabLst>
            </a:pPr>
            <a:r>
              <a:rPr lang="en-US" altLang="zh-CN"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rPr>
              <a:t>他の人のせい</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600"/>
              </a:lnSpc>
              <a:tabLst>
                <a:tab pos="330200" algn="l"/>
                <a:tab pos="2336800" algn="l"/>
              </a:tabLst>
            </a:pPr>
            <a:r>
              <a:rPr lang="en-US" altLang="zh-CN" dirty="0">
                <a:latin typeface="MS PGothic" panose="020B0600070205080204" pitchFamily="34" charset="-128"/>
                <a:ea typeface="MS PGothic" panose="020B0600070205080204" pitchFamily="34" charset="-128"/>
              </a:rPr>
              <a:t>	</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近所のバカな住民</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600"/>
              </a:lnSpc>
              <a:tabLst>
                <a:tab pos="330200" algn="l"/>
                <a:tab pos="2336800" algn="l"/>
              </a:tabLst>
            </a:pPr>
            <a:r>
              <a:rPr lang="en-US" altLang="zh-CN" dirty="0">
                <a:latin typeface="MS PGothic" panose="020B0600070205080204" pitchFamily="34" charset="-128"/>
                <a:ea typeface="MS PGothic" panose="020B0600070205080204" pitchFamily="34" charset="-128"/>
              </a:rPr>
              <a:t>	</a:t>
            </a:r>
            <a:r>
              <a:rPr lang="en-US" altLang="zh-CN" dirty="0">
                <a:solidFill>
                  <a:srgbClr val="000000"/>
                </a:solidFill>
                <a:latin typeface="MS PGothic" panose="020B0600070205080204" pitchFamily="34" charset="-128"/>
                <a:ea typeface="MS PGothic" panose="020B0600070205080204" pitchFamily="34" charset="-128"/>
                <a:cs typeface="Times New Roman" pitchFamily="18" charset="0"/>
              </a:rPr>
              <a:t>(30%)</a:t>
            </a:r>
          </a:p>
        </p:txBody>
      </p:sp>
      <p:grpSp>
        <p:nvGrpSpPr>
          <p:cNvPr id="27" name="グループ化 26"/>
          <p:cNvGrpSpPr/>
          <p:nvPr/>
        </p:nvGrpSpPr>
        <p:grpSpPr>
          <a:xfrm>
            <a:off x="88900" y="6096000"/>
            <a:ext cx="2197100" cy="487426"/>
            <a:chOff x="88900" y="5208524"/>
            <a:chExt cx="2197100" cy="487426"/>
          </a:xfrm>
        </p:grpSpPr>
        <p:sp>
          <p:nvSpPr>
            <p:cNvPr id="28"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pP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de-DE" altLang="de-DE" sz="1200" i="1" dirty="0">
                  <a:solidFill>
                    <a:prstClr val="black"/>
                  </a:solidFill>
                  <a:latin typeface="MS PGothic" panose="020B0600070205080204" pitchFamily="34" charset="-128"/>
                  <a:ea typeface="MS PGothic" panose="020B0600070205080204" pitchFamily="34" charset="-128"/>
                  <a:sym typeface="Wingdings" pitchFamily="2" charset="2"/>
                </a:rPr>
                <a:t></a:t>
              </a: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ja-JP" altLang="en-US" sz="1200" i="1" dirty="0">
                  <a:solidFill>
                    <a:srgbClr val="000000"/>
                  </a:solidFill>
                  <a:latin typeface="MS PGothic" panose="020B0600070205080204" pitchFamily="34" charset="-128"/>
                  <a:ea typeface="MS PGothic" panose="020B0600070205080204" pitchFamily="34" charset="-128"/>
                  <a:cs typeface="Times New Roman" pitchFamily="18" charset="0"/>
                </a:rPr>
                <a:t>ワークシート</a:t>
              </a:r>
              <a:r>
                <a:rPr lang="ja-JP" altLang="en-US" sz="1200" i="1" dirty="0">
                  <a:solidFill>
                    <a:prstClr val="black"/>
                  </a:solidFill>
                  <a:latin typeface="MS PGothic" panose="020B0600070205080204" pitchFamily="34" charset="-128"/>
                  <a:ea typeface="MS PGothic" panose="020B0600070205080204" pitchFamily="34" charset="-128"/>
                  <a:cs typeface="Times New Roman" pitchFamily="18" charset="0"/>
                </a:rPr>
                <a:t>　</a:t>
              </a:r>
              <a:r>
                <a:rPr lang="en-US" altLang="zh-CN" sz="1200" i="1" dirty="0">
                  <a:solidFill>
                    <a:srgbClr val="000000"/>
                  </a:solidFill>
                  <a:latin typeface="MS PGothic" panose="020B0600070205080204" pitchFamily="34" charset="-128"/>
                  <a:ea typeface="MS PGothic" panose="020B0600070205080204" pitchFamily="34" charset="-128"/>
                  <a:cs typeface="Times New Roman" pitchFamily="18" charset="0"/>
                </a:rPr>
                <a:t>4.</a:t>
              </a:r>
              <a:r>
                <a:rPr lang="en-US" altLang="ja-JP" sz="1200" i="1" dirty="0">
                  <a:solidFill>
                    <a:srgbClr val="000000"/>
                  </a:solidFill>
                  <a:latin typeface="MS PGothic" panose="020B0600070205080204" pitchFamily="34" charset="-128"/>
                  <a:ea typeface="MS PGothic" panose="020B0600070205080204" pitchFamily="34" charset="-128"/>
                  <a:cs typeface="Times New Roman" pitchFamily="18" charset="0"/>
                </a:rPr>
                <a:t>5</a:t>
              </a:r>
              <a:endParaRPr lang="en-US" altLang="zh-CN" sz="1200" i="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pic>
          <p:nvPicPr>
            <p:cNvPr id="29" name="Picture 3"/>
            <p:cNvPicPr>
              <a:picLocks noChangeAspect="1" noChangeArrowheads="1"/>
            </p:cNvPicPr>
            <p:nvPr/>
          </p:nvPicPr>
          <p:blipFill>
            <a:blip r:embed="rId2"/>
            <a:srcRect/>
            <a:stretch>
              <a:fillRect/>
            </a:stretch>
          </p:blipFill>
          <p:spPr bwMode="auto">
            <a:xfrm>
              <a:off x="142743" y="5261737"/>
              <a:ext cx="355600" cy="381000"/>
            </a:xfrm>
            <a:prstGeom prst="rect">
              <a:avLst/>
            </a:prstGeom>
            <a:noFill/>
          </p:spPr>
        </p:pic>
      </p:grpSp>
      <p:sp>
        <p:nvSpPr>
          <p:cNvPr id="14" name="正方形/長方形 13"/>
          <p:cNvSpPr/>
          <p:nvPr/>
        </p:nvSpPr>
        <p:spPr>
          <a:xfrm>
            <a:off x="3482387" y="5226034"/>
            <a:ext cx="1524000" cy="1143903"/>
          </a:xfrm>
          <a:prstGeom prst="rect">
            <a:avLst/>
          </a:prstGeom>
        </p:spPr>
        <p:txBody>
          <a:bodyPr wrap="square">
            <a:spAutoFit/>
          </a:bodyPr>
          <a:lstStyle/>
          <a:p>
            <a:pPr lvl="0">
              <a:lnSpc>
                <a:spcPts val="2800"/>
              </a:lnSpc>
              <a:tabLst>
                <a:tab pos="330200" algn="l"/>
                <a:tab pos="2336800" algn="l"/>
              </a:tabLst>
            </a:pPr>
            <a:r>
              <a:rPr lang="ja-JP" altLang="en-US" dirty="0">
                <a:solidFill>
                  <a:prstClr val="black"/>
                </a:solidFill>
                <a:latin typeface="MS PGothic" panose="020B0600070205080204" pitchFamily="34" charset="-128"/>
                <a:ea typeface="MS PGothic" panose="020B0600070205080204" pitchFamily="34" charset="-128"/>
              </a:rPr>
              <a:t>自分自身：</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lvl="0">
              <a:lnSpc>
                <a:spcPts val="2800"/>
              </a:lnSpc>
              <a:tabLst>
                <a:tab pos="330200" algn="l"/>
                <a:tab pos="2336800" algn="l"/>
              </a:tabLst>
            </a:pPr>
            <a:r>
              <a:rPr lang="ja-JP" altLang="en-US" dirty="0">
                <a:solidFill>
                  <a:prstClr val="black"/>
                </a:solidFill>
                <a:latin typeface="MS PGothic" panose="020B0600070205080204" pitchFamily="34" charset="-128"/>
                <a:ea typeface="MS PGothic" panose="020B0600070205080204" pitchFamily="34" charset="-128"/>
              </a:rPr>
              <a:t>神経質すぎる</a:t>
            </a:r>
            <a:endParaRPr lang="en-US" altLang="ja-JP" dirty="0">
              <a:solidFill>
                <a:prstClr val="black"/>
              </a:solidFill>
              <a:latin typeface="MS PGothic" panose="020B0600070205080204" pitchFamily="34" charset="-128"/>
              <a:ea typeface="MS PGothic" panose="020B0600070205080204" pitchFamily="34" charset="-128"/>
            </a:endParaRPr>
          </a:p>
          <a:p>
            <a:pPr lvl="0">
              <a:lnSpc>
                <a:spcPts val="2600"/>
              </a:lnSpc>
              <a:tabLst>
                <a:tab pos="330200" algn="l"/>
                <a:tab pos="2336800" algn="l"/>
              </a:tabLst>
            </a:pPr>
            <a:r>
              <a:rPr lang="en-US" altLang="zh-CN" dirty="0">
                <a:solidFill>
                  <a:srgbClr val="000000"/>
                </a:solidFill>
                <a:latin typeface="MS PGothic" panose="020B0600070205080204" pitchFamily="34" charset="-128"/>
                <a:ea typeface="MS PGothic" panose="020B0600070205080204" pitchFamily="34" charset="-128"/>
                <a:cs typeface="Times New Roman" pitchFamily="18" charset="0"/>
              </a:rPr>
              <a:t>(30%)</a:t>
            </a:r>
          </a:p>
        </p:txBody>
      </p:sp>
      <p:sp>
        <p:nvSpPr>
          <p:cNvPr id="2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5"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15875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被害を受けているという考え</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300"/>
              </a:lnSpc>
              <a:tabLst>
                <a:tab pos="15875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状況・偶然、他の人、自分自身！</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965200" y="2222500"/>
            <a:ext cx="1763303" cy="2123658"/>
          </a:xfrm>
          <a:prstGeom prst="rect">
            <a:avLst/>
          </a:prstGeom>
          <a:noFill/>
        </p:spPr>
        <p:txBody>
          <a:bodyPr wrap="none" lIns="0" tIns="0" rIns="0" rtlCol="0">
            <a:spAutoFit/>
          </a:bodyPr>
          <a:lstStyle/>
          <a:p>
            <a:pPr>
              <a:lnSpc>
                <a:spcPts val="2100"/>
              </a:lnSpc>
              <a:tabLst/>
            </a:pPr>
            <a:r>
              <a:rPr lang="ja-JP" altLang="en-US" sz="18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考えられる原因</a:t>
            </a:r>
            <a:r>
              <a:rPr lang="en-US" altLang="zh-CN" sz="18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a:t>
            </a: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2700"/>
              </a:lnSpc>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自分自身</a:t>
            </a:r>
            <a:r>
              <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a:t>
            </a: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2700"/>
              </a:lnSpc>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他の人</a:t>
            </a:r>
            <a:r>
              <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a:t>
            </a: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1000"/>
              </a:lnSpc>
            </a:pPr>
            <a:endParaRPr lang="en-US" altLang="zh-CN" dirty="0">
              <a:latin typeface="ＭＳ Ｐゴシック" panose="020B0600070205080204" pitchFamily="50" charset="-128"/>
              <a:ea typeface="ＭＳ Ｐゴシック" panose="020B0600070205080204" pitchFamily="50" charset="-128"/>
            </a:endParaRPr>
          </a:p>
          <a:p>
            <a:pPr>
              <a:lnSpc>
                <a:spcPts val="2700"/>
              </a:lnSpc>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状況や偶然</a:t>
            </a:r>
            <a:r>
              <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a:t>
            </a:r>
          </a:p>
        </p:txBody>
      </p:sp>
      <p:sp>
        <p:nvSpPr>
          <p:cNvPr id="11" name="TextBox 1"/>
          <p:cNvSpPr txBox="1"/>
          <p:nvPr/>
        </p:nvSpPr>
        <p:spPr>
          <a:xfrm>
            <a:off x="4629613" y="1314452"/>
            <a:ext cx="65" cy="340799"/>
          </a:xfrm>
          <a:prstGeom prst="rect">
            <a:avLst/>
          </a:prstGeom>
          <a:noFill/>
        </p:spPr>
        <p:txBody>
          <a:bodyPr wrap="none" lIns="0" tIns="0" rIns="0" rtlCol="0">
            <a:spAutoFit/>
          </a:bodyPr>
          <a:lstStyle/>
          <a:p>
            <a:pPr algn="ctr">
              <a:lnSpc>
                <a:spcPts val="2400"/>
              </a:lnSpc>
              <a:tabLst/>
            </a:pPr>
            <a:endParaRPr lang="en-US" altLang="zh-CN" sz="1997" dirty="0">
              <a:solidFill>
                <a:srgbClr val="D16349"/>
              </a:solidFill>
              <a:latin typeface="HGS創英角ｺﾞｼｯｸUB" panose="020B0900000000000000" pitchFamily="50" charset="-128"/>
              <a:ea typeface="HGS創英角ｺﾞｼｯｸUB" panose="020B0900000000000000" pitchFamily="50" charset="-128"/>
              <a:cs typeface="Times New Roman" pitchFamily="18" charset="0"/>
            </a:endParaRPr>
          </a:p>
        </p:txBody>
      </p:sp>
      <p:sp>
        <p:nvSpPr>
          <p:cNvPr id="12"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21</a:t>
            </a:r>
          </a:p>
        </p:txBody>
      </p:sp>
      <p:sp>
        <p:nvSpPr>
          <p:cNvPr id="16"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内なる「声」（幻声）はあなたが間違っていると言います</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pic>
        <p:nvPicPr>
          <p:cNvPr id="19" name="Picture 16" descr="mask of horror-chrystalline-flickr-c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4663" y="5013772"/>
            <a:ext cx="104933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3"/>
          <p:cNvSpPr txBox="1">
            <a:spLocks noChangeArrowheads="1"/>
          </p:cNvSpPr>
          <p:nvPr/>
        </p:nvSpPr>
        <p:spPr bwMode="auto">
          <a:xfrm>
            <a:off x="0" y="6662738"/>
            <a:ext cx="65532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(“Mask of horror” by </a:t>
            </a:r>
            <a:r>
              <a:rPr lang="en-GB" altLang="de-DE" sz="800" i="1" dirty="0" err="1"/>
              <a:t>Chrystalline</a:t>
            </a:r>
            <a:r>
              <a:rPr lang="en-GB" altLang="de-DE" sz="800" i="1" dirty="0"/>
              <a:t> Radical)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22</a:t>
            </a:r>
          </a:p>
        </p:txBody>
      </p:sp>
      <p:sp>
        <p:nvSpPr>
          <p:cNvPr id="15" name="TextBox 1"/>
          <p:cNvSpPr txBox="1"/>
          <p:nvPr/>
        </p:nvSpPr>
        <p:spPr>
          <a:xfrm>
            <a:off x="533400" y="1342571"/>
            <a:ext cx="7670800" cy="4637167"/>
          </a:xfrm>
          <a:prstGeom prst="rect">
            <a:avLst/>
          </a:prstGeom>
          <a:noFill/>
        </p:spPr>
        <p:txBody>
          <a:bodyPr wrap="square" lIns="0" tIns="0" rIns="0" rtlCol="0">
            <a:spAutoFit/>
          </a:bodyPr>
          <a:lstStyle/>
          <a:p>
            <a:pPr>
              <a:lnSpc>
                <a:spcPts val="2400"/>
              </a:lnSpc>
              <a:tabLst>
                <a:tab pos="355600" algn="l"/>
                <a:tab pos="1511300" algn="l"/>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考えられる原因</a:t>
            </a: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a:t>
            </a: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300"/>
              </a:lnSpc>
              <a:tabLst>
                <a:tab pos="355600" algn="l"/>
                <a:tab pos="1511300" algn="l"/>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自分自身のせい</a:t>
            </a: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a:t>
            </a:r>
            <a:r>
              <a:rPr lang="en-US" altLang="zh-CN" sz="1800" dirty="0">
                <a:latin typeface="MS PGothic" panose="020B0600070205080204" pitchFamily="34" charset="-128"/>
                <a:ea typeface="MS PGothic" panose="020B0600070205080204" pitchFamily="34" charset="-128"/>
                <a:cs typeface="Times New Roman" pitchFamily="18" charset="0"/>
              </a:rPr>
              <a:t> </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Courier New" panose="02070309020205020404" pitchFamily="49" charset="0"/>
              <a:buChar char="o"/>
              <a:tabLst>
                <a:tab pos="355600" algn="l"/>
                <a:tab pos="1511300" algn="l"/>
              </a:tabLst>
            </a:pPr>
            <a:r>
              <a:rPr lang="ja-JP" altLang="en-US" sz="1800" dirty="0">
                <a:latin typeface="MS PGothic" panose="020B0600070205080204" pitchFamily="34" charset="-128"/>
                <a:ea typeface="MS PGothic" panose="020B0600070205080204" pitchFamily="34" charset="-128"/>
                <a:cs typeface="Times New Roman" pitchFamily="18" charset="0"/>
              </a:rPr>
              <a:t>自己非難、内に潜む自己嫌悪</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Courier New" panose="02070309020205020404" pitchFamily="49" charset="0"/>
              <a:buChar char="o"/>
              <a:tabLst>
                <a:tab pos="355600" algn="l"/>
                <a:tab pos="1511300" algn="l"/>
              </a:tabLst>
            </a:pPr>
            <a:r>
              <a:rPr lang="ja-JP" altLang="en-US" sz="1800" dirty="0">
                <a:latin typeface="MS PGothic" panose="020B0600070205080204" pitchFamily="34" charset="-128"/>
                <a:ea typeface="MS PGothic" panose="020B0600070205080204" pitchFamily="34" charset="-128"/>
                <a:cs typeface="Times New Roman" pitchFamily="18" charset="0"/>
              </a:rPr>
              <a:t>精神症状の一つ</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Courier New" panose="02070309020205020404" pitchFamily="49" charset="0"/>
              <a:buChar char="o"/>
              <a:tabLst>
                <a:tab pos="355600" algn="l"/>
                <a:tab pos="1511300" algn="l"/>
              </a:tabLst>
            </a:pPr>
            <a:r>
              <a:rPr lang="ja-JP" altLang="en-US" dirty="0">
                <a:latin typeface="MS PGothic" panose="020B0600070205080204" pitchFamily="34" charset="-128"/>
                <a:ea typeface="MS PGothic" panose="020B0600070205080204" pitchFamily="34" charset="-128"/>
                <a:cs typeface="Times New Roman" pitchFamily="18" charset="0"/>
              </a:rPr>
              <a:t>（例えば、言語に関係する部分の）</a:t>
            </a:r>
            <a:r>
              <a:rPr lang="ja-JP" altLang="en-US" sz="1800" dirty="0">
                <a:latin typeface="MS PGothic" panose="020B0600070205080204" pitchFamily="34" charset="-128"/>
                <a:ea typeface="MS PGothic" panose="020B0600070205080204" pitchFamily="34" charset="-128"/>
                <a:cs typeface="Times New Roman" pitchFamily="18" charset="0"/>
              </a:rPr>
              <a:t>脳の異常活動</a:t>
            </a:r>
            <a:endParaRPr lang="en-US" altLang="ja-JP" sz="1800" dirty="0">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Courier New" panose="02070309020205020404" pitchFamily="49" charset="0"/>
              <a:buChar char="o"/>
              <a:tabLst>
                <a:tab pos="355600" algn="l"/>
                <a:tab pos="1511300" algn="l"/>
              </a:tabLst>
            </a:pPr>
            <a:r>
              <a:rPr lang="ja-JP" altLang="en-US" sz="1800" dirty="0">
                <a:latin typeface="MS PGothic" panose="020B0600070205080204" pitchFamily="34" charset="-128"/>
                <a:ea typeface="MS PGothic" panose="020B0600070205080204" pitchFamily="34" charset="-128"/>
                <a:cs typeface="Times New Roman" pitchFamily="18" charset="0"/>
              </a:rPr>
              <a:t>強く知覚されたあなた自身の考え</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300"/>
              </a:lnSpc>
              <a:tabLst>
                <a:tab pos="355600" algn="l"/>
                <a:tab pos="1511300" algn="l"/>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他の人のせい</a:t>
            </a: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a:t>
            </a:r>
            <a:r>
              <a:rPr lang="en-US" altLang="zh-CN" sz="1800" dirty="0">
                <a:latin typeface="MS PGothic" panose="020B0600070205080204" pitchFamily="34" charset="-128"/>
                <a:ea typeface="MS PGothic" panose="020B0600070205080204" pitchFamily="34" charset="-128"/>
                <a:cs typeface="Times New Roman" pitchFamily="18" charset="0"/>
              </a:rPr>
              <a:t> </a:t>
            </a:r>
          </a:p>
          <a:p>
            <a:pPr marL="285750" indent="-285750">
              <a:lnSpc>
                <a:spcPts val="2300"/>
              </a:lnSpc>
              <a:buClr>
                <a:srgbClr val="8CADAE"/>
              </a:buClr>
              <a:buFont typeface="Courier New" panose="02070309020205020404" pitchFamily="49" charset="0"/>
              <a:buChar char="o"/>
              <a:tabLst>
                <a:tab pos="355600" algn="l"/>
                <a:tab pos="1511300" algn="l"/>
              </a:tabLst>
            </a:pPr>
            <a:r>
              <a:rPr lang="ja-JP" altLang="en-US" sz="1800" dirty="0">
                <a:latin typeface="MS PGothic" panose="020B0600070205080204" pitchFamily="34" charset="-128"/>
                <a:ea typeface="MS PGothic" panose="020B0600070205080204" pitchFamily="34" charset="-128"/>
                <a:cs typeface="Times New Roman" pitchFamily="18" charset="0"/>
              </a:rPr>
              <a:t>何かが私の頭に埋め込まれている（送信機や電極のようなもの）。あるいは、</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外部から何かを送信されている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000"/>
              </a:lnSpc>
              <a:buClr>
                <a:srgbClr val="8CADAE"/>
              </a:buClr>
              <a:buFont typeface="Courier New" panose="02070309020205020404" pitchFamily="49" charset="0"/>
              <a:buChar char="o"/>
              <a:tabLst>
                <a:tab pos="355600" algn="l"/>
                <a:tab pos="1511300" algn="l"/>
              </a:tabLst>
            </a:pPr>
            <a:r>
              <a:rPr lang="ja-JP" altLang="en-US" sz="1800" dirty="0">
                <a:latin typeface="MS PGothic" panose="020B0600070205080204" pitchFamily="34" charset="-128"/>
                <a:ea typeface="MS PGothic" panose="020B0600070205080204" pitchFamily="34" charset="-128"/>
                <a:cs typeface="Times New Roman" pitchFamily="18" charset="0"/>
              </a:rPr>
              <a:t>誰かが私をコントロールしている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1000"/>
              </a:lnSpc>
              <a:buFont typeface="Wingdings" panose="05000000000000000000" pitchFamily="2" charset="2"/>
              <a:buChar char="l"/>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200"/>
              </a:lnSpc>
              <a:tabLst>
                <a:tab pos="355600" algn="l"/>
                <a:tab pos="1511300" algn="l"/>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状況や偶然</a:t>
            </a:r>
            <a:r>
              <a:rPr lang="en-US" altLang="zh-CN" b="1" dirty="0">
                <a:solidFill>
                  <a:srgbClr val="000000"/>
                </a:solidFill>
                <a:latin typeface="MS PGothic" panose="020B0600070205080204" pitchFamily="34" charset="-128"/>
                <a:ea typeface="MS PGothic" panose="020B0600070205080204" pitchFamily="34" charset="-128"/>
                <a:cs typeface="Times New Roman" pitchFamily="18" charset="0"/>
              </a:rPr>
              <a:t>...</a:t>
            </a:r>
            <a:r>
              <a:rPr lang="en-US" altLang="zh-CN" dirty="0">
                <a:latin typeface="MS PGothic" panose="020B0600070205080204" pitchFamily="34" charset="-128"/>
                <a:ea typeface="MS PGothic" panose="020B0600070205080204" pitchFamily="34" charset="-128"/>
                <a:cs typeface="Times New Roman" pitchFamily="18" charset="0"/>
              </a:rPr>
              <a:t> </a:t>
            </a:r>
            <a:endParaRPr lang="en-US" altLang="zh-CN" b="1"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300"/>
              </a:lnSpc>
              <a:buClr>
                <a:srgbClr val="8CADAE"/>
              </a:buClr>
              <a:buFont typeface="Courier New" panose="02070309020205020404" pitchFamily="49" charset="0"/>
              <a:buChar char="o"/>
              <a:tabLst>
                <a:tab pos="355600" algn="l"/>
                <a:tab pos="15113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ストレス</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300"/>
              </a:lnSpc>
              <a:buClr>
                <a:srgbClr val="8CADAE"/>
              </a:buClr>
              <a:buFont typeface="Courier New" panose="02070309020205020404" pitchFamily="49" charset="0"/>
              <a:buChar char="o"/>
              <a:tabLst>
                <a:tab pos="355600" algn="l"/>
                <a:tab pos="15113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反すう（例えば、口論の後でそのときの状況をあれこれ何度も考えること）</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2"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内なる「声」（幻声）はあなたが間違っていると言います</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pic>
        <p:nvPicPr>
          <p:cNvPr id="25" name="Picture 16" descr="mask of horror-chrystalline-flickr-c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4663" y="5013772"/>
            <a:ext cx="104933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3"/>
          <p:cNvSpPr txBox="1">
            <a:spLocks noChangeArrowheads="1"/>
          </p:cNvSpPr>
          <p:nvPr/>
        </p:nvSpPr>
        <p:spPr bwMode="auto">
          <a:xfrm>
            <a:off x="0" y="6662738"/>
            <a:ext cx="65532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(“Mask of horror” by </a:t>
            </a:r>
            <a:r>
              <a:rPr lang="en-GB" altLang="de-DE" sz="800" i="1" dirty="0" err="1"/>
              <a:t>Chrystalline</a:t>
            </a:r>
            <a:r>
              <a:rPr lang="en-GB" altLang="de-DE" sz="800" i="1" dirty="0"/>
              <a:t> Radical)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TextBox 1"/>
          <p:cNvSpPr txBox="1"/>
          <p:nvPr/>
        </p:nvSpPr>
        <p:spPr>
          <a:xfrm>
            <a:off x="906066" y="2046540"/>
            <a:ext cx="6743700" cy="1692771"/>
          </a:xfrm>
          <a:prstGeom prst="rect">
            <a:avLst/>
          </a:prstGeom>
          <a:noFill/>
        </p:spPr>
        <p:txBody>
          <a:bodyPr wrap="square" lIns="0" tIns="0" rIns="0" rtlCol="0">
            <a:spAutoFit/>
          </a:bodyPr>
          <a:lstStyle/>
          <a:p>
            <a:pPr>
              <a:lnSpc>
                <a:spcPts val="2100"/>
              </a:lnSpc>
              <a:buClr>
                <a:srgbClr val="C5D1D7"/>
              </a:buClr>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こころの調子が悪いときの帰属スタイル</a:t>
            </a:r>
            <a:endParaRPr lang="en-US" altLang="zh-CN"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buClr>
                <a:srgbClr val="C5D1D7"/>
              </a:buClr>
              <a:tabLst/>
            </a:pPr>
            <a:endParaRPr lang="en-US" altLang="ja-JP" b="1"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buClr>
                <a:srgbClr val="8CADAE"/>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何かが私の頭に埋め込まれている（送信機とか電極のようなもの）。あるいは、外部から何かを送信されている</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buClr>
                <a:srgbClr val="8CADAE"/>
              </a:buClr>
              <a:buFont typeface="Courier New" panose="02070309020205020404" pitchFamily="49" charset="0"/>
              <a:buChar char="o"/>
              <a:tabLst/>
            </a:pP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buClr>
                <a:srgbClr val="8CADAE"/>
              </a:buClr>
              <a:buFont typeface="Courier New" panose="02070309020205020404" pitchFamily="49" charset="0"/>
              <a:buChar char="o"/>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誰かが私をコントロールしている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4"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23</a:t>
            </a:r>
          </a:p>
        </p:txBody>
      </p:sp>
      <p:grpSp>
        <p:nvGrpSpPr>
          <p:cNvPr id="19" name="グループ化 18"/>
          <p:cNvGrpSpPr/>
          <p:nvPr/>
        </p:nvGrpSpPr>
        <p:grpSpPr>
          <a:xfrm>
            <a:off x="88900" y="6096000"/>
            <a:ext cx="2197100" cy="487426"/>
            <a:chOff x="88900" y="5208524"/>
            <a:chExt cx="2197100" cy="487426"/>
          </a:xfrm>
        </p:grpSpPr>
        <p:sp>
          <p:nvSpPr>
            <p:cNvPr id="22"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pP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de-DE" altLang="de-DE" sz="1200" i="1" dirty="0">
                  <a:solidFill>
                    <a:prstClr val="black"/>
                  </a:solidFill>
                  <a:latin typeface="MS PGothic" panose="020B0600070205080204" pitchFamily="34" charset="-128"/>
                  <a:ea typeface="MS PGothic" panose="020B0600070205080204" pitchFamily="34" charset="-128"/>
                  <a:sym typeface="Wingdings" pitchFamily="2" charset="2"/>
                </a:rPr>
                <a:t></a:t>
              </a: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ja-JP" altLang="en-US" sz="1200" i="1" dirty="0">
                  <a:solidFill>
                    <a:srgbClr val="000000"/>
                  </a:solidFill>
                  <a:latin typeface="MS PGothic" panose="020B0600070205080204" pitchFamily="34" charset="-128"/>
                  <a:ea typeface="MS PGothic" panose="020B0600070205080204" pitchFamily="34" charset="-128"/>
                  <a:cs typeface="Times New Roman" pitchFamily="18" charset="0"/>
                </a:rPr>
                <a:t>ワークシート</a:t>
              </a:r>
              <a:r>
                <a:rPr lang="ja-JP" altLang="en-US" sz="1200" i="1" dirty="0">
                  <a:solidFill>
                    <a:prstClr val="black"/>
                  </a:solidFill>
                  <a:latin typeface="MS PGothic" panose="020B0600070205080204" pitchFamily="34" charset="-128"/>
                  <a:ea typeface="MS PGothic" panose="020B0600070205080204" pitchFamily="34" charset="-128"/>
                  <a:cs typeface="Times New Roman" pitchFamily="18" charset="0"/>
                </a:rPr>
                <a:t>　</a:t>
              </a:r>
              <a:r>
                <a:rPr lang="en-US" altLang="zh-CN" sz="1200" i="1" dirty="0">
                  <a:solidFill>
                    <a:srgbClr val="000000"/>
                  </a:solidFill>
                  <a:latin typeface="MS PGothic" panose="020B0600070205080204" pitchFamily="34" charset="-128"/>
                  <a:ea typeface="MS PGothic" panose="020B0600070205080204" pitchFamily="34" charset="-128"/>
                  <a:cs typeface="Times New Roman" pitchFamily="18" charset="0"/>
                </a:rPr>
                <a:t>4.</a:t>
              </a:r>
              <a:r>
                <a:rPr lang="en-US" altLang="ja-JP" sz="1200" i="1" dirty="0">
                  <a:solidFill>
                    <a:srgbClr val="000000"/>
                  </a:solidFill>
                  <a:latin typeface="MS PGothic" panose="020B0600070205080204" pitchFamily="34" charset="-128"/>
                  <a:ea typeface="MS PGothic" panose="020B0600070205080204" pitchFamily="34" charset="-128"/>
                  <a:cs typeface="Times New Roman" pitchFamily="18" charset="0"/>
                </a:rPr>
                <a:t>6</a:t>
              </a:r>
              <a:endParaRPr lang="en-US" altLang="zh-CN" sz="1200" i="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pic>
          <p:nvPicPr>
            <p:cNvPr id="23" name="Picture 3"/>
            <p:cNvPicPr>
              <a:picLocks noChangeAspect="1" noChangeArrowheads="1"/>
            </p:cNvPicPr>
            <p:nvPr/>
          </p:nvPicPr>
          <p:blipFill>
            <a:blip r:embed="rId2"/>
            <a:srcRect/>
            <a:stretch>
              <a:fillRect/>
            </a:stretch>
          </p:blipFill>
          <p:spPr bwMode="auto">
            <a:xfrm>
              <a:off x="142743" y="5261737"/>
              <a:ext cx="355600" cy="381000"/>
            </a:xfrm>
            <a:prstGeom prst="rect">
              <a:avLst/>
            </a:prstGeom>
            <a:noFill/>
          </p:spPr>
        </p:pic>
      </p:grpSp>
      <p:sp>
        <p:nvSpPr>
          <p:cNvPr id="26"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内なる「声」（幻声）はあなたが間違っていると言います</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pic>
        <p:nvPicPr>
          <p:cNvPr id="29" name="Picture 16" descr="mask of horror-chrystalli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4663" y="5013772"/>
            <a:ext cx="104933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3"/>
          <p:cNvSpPr txBox="1">
            <a:spLocks noChangeArrowheads="1"/>
          </p:cNvSpPr>
          <p:nvPr/>
        </p:nvSpPr>
        <p:spPr bwMode="auto">
          <a:xfrm>
            <a:off x="0" y="6662738"/>
            <a:ext cx="65532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(“Mask of horror” by </a:t>
            </a:r>
            <a:r>
              <a:rPr lang="en-GB" altLang="de-DE" sz="800" i="1" dirty="0" err="1"/>
              <a:t>Chrystalline</a:t>
            </a:r>
            <a:r>
              <a:rPr lang="en-GB" altLang="de-DE" sz="800" i="1" dirty="0"/>
              <a:t> Radical)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Rectangle 2"/>
          <p:cNvSpPr txBox="1">
            <a:spLocks noChangeArrowheads="1"/>
          </p:cNvSpPr>
          <p:nvPr/>
        </p:nvSpPr>
        <p:spPr>
          <a:xfrm>
            <a:off x="0" y="0"/>
            <a:ext cx="9144000" cy="7633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1841500" algn="l"/>
                <a:tab pos="20574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聞こえてくる「声」</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1700"/>
              </a:lnSpc>
              <a:tabLst>
                <a:tab pos="1841500" algn="l"/>
                <a:tab pos="20574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あなた自身の考え、それとも外からコントロールされている？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1700"/>
              </a:lnSpc>
              <a:tabLst>
                <a:tab pos="1841500" algn="l"/>
                <a:tab pos="20574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賛成意見と反対意見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pic>
        <p:nvPicPr>
          <p:cNvPr id="18" name="Picture 24" descr="mask of horror-chrystalline-flickr-c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9247" y="2507"/>
            <a:ext cx="634753" cy="9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30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aphicFrame>
        <p:nvGraphicFramePr>
          <p:cNvPr id="21" name="表格 4"/>
          <p:cNvGraphicFramePr>
            <a:graphicFrameLocks noGrp="1"/>
          </p:cNvGraphicFramePr>
          <p:nvPr>
            <p:extLst>
              <p:ext uri="{D42A27DB-BD31-4B8C-83A1-F6EECF244321}">
                <p14:modId xmlns:p14="http://schemas.microsoft.com/office/powerpoint/2010/main" val="2550578654"/>
              </p:ext>
            </p:extLst>
          </p:nvPr>
        </p:nvGraphicFramePr>
        <p:xfrm>
          <a:off x="139" y="914400"/>
          <a:ext cx="9143998" cy="5346686"/>
        </p:xfrm>
        <a:graphic>
          <a:graphicData uri="http://schemas.openxmlformats.org/drawingml/2006/table">
            <a:tbl>
              <a:tblPr>
                <a:tableStyleId>{5940675A-B579-460E-94D1-54222C63F5DA}</a:tableStyleId>
              </a:tblPr>
              <a:tblGrid>
                <a:gridCol w="3492245">
                  <a:extLst>
                    <a:ext uri="{9D8B030D-6E8A-4147-A177-3AD203B41FA5}">
                      <a16:colId xmlns:a16="http://schemas.microsoft.com/office/drawing/2014/main" val="20000"/>
                    </a:ext>
                  </a:extLst>
                </a:gridCol>
                <a:gridCol w="5651753">
                  <a:extLst>
                    <a:ext uri="{9D8B030D-6E8A-4147-A177-3AD203B41FA5}">
                      <a16:colId xmlns:a16="http://schemas.microsoft.com/office/drawing/2014/main" val="20001"/>
                    </a:ext>
                  </a:extLst>
                </a:gridCol>
              </a:tblGrid>
              <a:tr h="307613">
                <a:tc>
                  <a:txBody>
                    <a:bodyPr/>
                    <a:lstStyle/>
                    <a:p>
                      <a:pPr algn="l"/>
                      <a:r>
                        <a:rPr lang="ja-JP" altLang="en-US" sz="1600" dirty="0">
                          <a:latin typeface="MS PGothic" panose="020B0600070205080204" pitchFamily="34" charset="-128"/>
                          <a:ea typeface="MS PGothic" panose="020B0600070205080204" pitchFamily="34" charset="-128"/>
                        </a:rPr>
                        <a:t>外からコントロールされている？</a:t>
                      </a:r>
                      <a:endParaRPr lang="zh-CN" altLang="en-US" sz="1600"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600" dirty="0">
                          <a:latin typeface="MS PGothic" panose="020B0600070205080204" pitchFamily="34" charset="-128"/>
                          <a:ea typeface="MS PGothic" panose="020B0600070205080204" pitchFamily="34" charset="-128"/>
                        </a:rPr>
                        <a:t>他の説明はあるでしょうか？</a:t>
                      </a:r>
                      <a:endParaRPr lang="zh-CN" altLang="en-US" sz="1600"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val="10000"/>
                  </a:ext>
                </a:extLst>
              </a:tr>
              <a:tr h="1402894">
                <a:tc>
                  <a:txBody>
                    <a:bodyPr/>
                    <a:lstStyle/>
                    <a:p>
                      <a:pPr algn="l"/>
                      <a:r>
                        <a:rPr lang="en-US" altLang="zh-CN" sz="1600" dirty="0">
                          <a:latin typeface="MS PGothic" panose="020B0600070205080204" pitchFamily="34" charset="-128"/>
                          <a:ea typeface="MS PGothic" panose="020B0600070205080204" pitchFamily="34" charset="-128"/>
                        </a:rPr>
                        <a:t>“</a:t>
                      </a:r>
                      <a:r>
                        <a:rPr lang="ja-JP" altLang="en-US" sz="1600" dirty="0">
                          <a:latin typeface="MS PGothic" panose="020B0600070205080204" pitchFamily="34" charset="-128"/>
                          <a:ea typeface="MS PGothic" panose="020B0600070205080204" pitchFamily="34" charset="-128"/>
                        </a:rPr>
                        <a:t>私にはそれがはっきり聞こえる。それにひきかえ、私の頭は完全に止まったままだ！</a:t>
                      </a:r>
                      <a:r>
                        <a:rPr lang="en-US" altLang="zh-CN" sz="1600" dirty="0">
                          <a:latin typeface="MS PGothic" panose="020B0600070205080204" pitchFamily="34" charset="-128"/>
                          <a:ea typeface="MS PGothic" panose="020B0600070205080204" pitchFamily="34" charset="-128"/>
                        </a:rPr>
                        <a:t>”</a:t>
                      </a:r>
                      <a:endParaRPr lang="zh-CN" altLang="en-US" sz="16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marL="285750" indent="-285750" algn="l">
                        <a:buFont typeface="Courier New" panose="02070309020205020404" pitchFamily="49" charset="0"/>
                        <a:buChar char="o"/>
                      </a:pPr>
                      <a:endParaRPr lang="de-DE" altLang="ja-JP" sz="1500" b="0" dirty="0">
                        <a:latin typeface="MS PGothic" panose="020B0600070205080204" pitchFamily="34" charset="-128"/>
                        <a:ea typeface="MS PGothic" panose="020B0600070205080204" pitchFamily="34" charset="-128"/>
                      </a:endParaRPr>
                    </a:p>
                    <a:p>
                      <a:pPr marL="0" indent="0" algn="l">
                        <a:buFontTx/>
                        <a:buNone/>
                      </a:pPr>
                      <a:r>
                        <a:rPr lang="en-US" altLang="zh-CN" sz="1600" b="1" dirty="0">
                          <a:latin typeface="MS PGothic" panose="020B0600070205080204" pitchFamily="34" charset="-128"/>
                          <a:ea typeface="MS PGothic" panose="020B0600070205080204" pitchFamily="34" charset="-128"/>
                        </a:rPr>
                        <a:t>  ???</a:t>
                      </a:r>
                    </a:p>
                    <a:p>
                      <a:pPr marL="285750" indent="-285750" algn="l">
                        <a:buFontTx/>
                        <a:buChar char="○"/>
                      </a:pPr>
                      <a:endParaRPr lang="en-US" altLang="zh-CN" sz="1500" b="0" dirty="0">
                        <a:solidFill>
                          <a:srgbClr val="000000"/>
                        </a:solidFill>
                        <a:latin typeface="+mj-ea"/>
                        <a:ea typeface="+mj-ea"/>
                        <a:cs typeface="Times New Roman" pitchFamily="18" charset="0"/>
                      </a:endParaRPr>
                    </a:p>
                  </a:txBody>
                  <a:tcPr anchor="ctr"/>
                </a:tc>
                <a:extLst>
                  <a:ext uri="{0D108BD9-81ED-4DB2-BD59-A6C34878D82A}">
                    <a16:rowId xmlns:a16="http://schemas.microsoft.com/office/drawing/2014/main" val="10001"/>
                  </a:ext>
                </a:extLst>
              </a:tr>
              <a:tr h="1855912">
                <a:tc>
                  <a:txBody>
                    <a:bodyPr/>
                    <a:lstStyle/>
                    <a:p>
                      <a:pPr algn="l"/>
                      <a:r>
                        <a:rPr lang="en-US" altLang="zh-CN" sz="1600" dirty="0">
                          <a:latin typeface="MS PGothic" panose="020B0600070205080204" pitchFamily="34" charset="-128"/>
                          <a:ea typeface="MS PGothic" panose="020B0600070205080204" pitchFamily="34" charset="-128"/>
                        </a:rPr>
                        <a:t>“</a:t>
                      </a:r>
                      <a:r>
                        <a:rPr lang="ja-JP" altLang="en-US" sz="1600" dirty="0">
                          <a:latin typeface="MS PGothic" panose="020B0600070205080204" pitchFamily="34" charset="-128"/>
                          <a:ea typeface="MS PGothic" panose="020B0600070205080204" pitchFamily="34" charset="-128"/>
                        </a:rPr>
                        <a:t>「声」を抑えることができない。止めようとすると、もっとひどくなる。誰かが私を陥れようとしているのは間違いない</a:t>
                      </a:r>
                      <a:r>
                        <a:rPr lang="en-US" altLang="zh-CN" sz="1600" dirty="0">
                          <a:latin typeface="MS PGothic" panose="020B0600070205080204" pitchFamily="34" charset="-128"/>
                          <a:ea typeface="MS PGothic" panose="020B0600070205080204" pitchFamily="34" charset="-128"/>
                        </a:rPr>
                        <a:t>”</a:t>
                      </a:r>
                      <a:endParaRPr lang="zh-CN" altLang="en-US" sz="16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marL="0" marR="0" lvl="0" indent="0" algn="l" defTabSz="914400" rtl="0" eaLnBrk="1" fontAlgn="base" latinLnBrk="0" hangingPunct="1">
                        <a:lnSpc>
                          <a:spcPct val="100000"/>
                        </a:lnSpc>
                        <a:spcBef>
                          <a:spcPct val="0"/>
                        </a:spcBef>
                        <a:spcAft>
                          <a:spcPct val="0"/>
                        </a:spcAft>
                        <a:buClr>
                          <a:srgbClr val="8CADAE"/>
                        </a:buClr>
                        <a:buSzPct val="85000"/>
                        <a:buFontTx/>
                        <a:buNone/>
                        <a:tabLst/>
                      </a:pPr>
                      <a:r>
                        <a:rPr lang="de-DE" altLang="ja-JP" sz="1600" b="1" dirty="0">
                          <a:latin typeface="MS PGothic" panose="020B0600070205080204" pitchFamily="34" charset="-128"/>
                          <a:ea typeface="MS PGothic" panose="020B0600070205080204" pitchFamily="34" charset="-128"/>
                        </a:rPr>
                        <a:t>  ???</a:t>
                      </a:r>
                      <a:endParaRPr lang="en-US" altLang="ja-JP" sz="1500" b="1" dirty="0">
                        <a:latin typeface="MS PGothic" panose="020B0600070205080204" pitchFamily="34" charset="-128"/>
                        <a:ea typeface="MS PGothic" panose="020B0600070205080204" pitchFamily="34" charset="-128"/>
                      </a:endParaRPr>
                    </a:p>
                  </a:txBody>
                  <a:tcPr anchor="ctr"/>
                </a:tc>
                <a:extLst>
                  <a:ext uri="{0D108BD9-81ED-4DB2-BD59-A6C34878D82A}">
                    <a16:rowId xmlns:a16="http://schemas.microsoft.com/office/drawing/2014/main" val="10002"/>
                  </a:ext>
                </a:extLst>
              </a:tr>
              <a:tr h="1622097">
                <a:tc>
                  <a:txBody>
                    <a:bodyPr/>
                    <a:lstStyle/>
                    <a:p>
                      <a:pPr algn="l"/>
                      <a:r>
                        <a:rPr lang="en-US" altLang="zh-CN" sz="1600" dirty="0">
                          <a:latin typeface="MS PGothic" panose="020B0600070205080204" pitchFamily="34" charset="-128"/>
                          <a:ea typeface="MS PGothic" panose="020B0600070205080204" pitchFamily="34" charset="-128"/>
                        </a:rPr>
                        <a:t>“</a:t>
                      </a:r>
                      <a:r>
                        <a:rPr lang="ja-JP" altLang="en-US" sz="1600" dirty="0">
                          <a:latin typeface="MS PGothic" panose="020B0600070205080204" pitchFamily="34" charset="-128"/>
                          <a:ea typeface="MS PGothic" panose="020B0600070205080204" pitchFamily="34" charset="-128"/>
                        </a:rPr>
                        <a:t>私はひどいことを考えたことはないし、決して誰も傷つけたことはない。しかし、ひどいことを言ってくる「声」がずっと聞こえてくる</a:t>
                      </a:r>
                      <a:r>
                        <a:rPr lang="en-US" altLang="zh-CN" sz="1600" dirty="0">
                          <a:latin typeface="MS PGothic" panose="020B0600070205080204" pitchFamily="34" charset="-128"/>
                          <a:ea typeface="MS PGothic" panose="020B0600070205080204" pitchFamily="34" charset="-128"/>
                        </a:rPr>
                        <a:t>”</a:t>
                      </a:r>
                    </a:p>
                    <a:p>
                      <a:pPr algn="l"/>
                      <a:endParaRPr lang="en-US" altLang="zh-CN" sz="1500" dirty="0">
                        <a:latin typeface="+mj-ea"/>
                        <a:ea typeface="+mj-ea"/>
                      </a:endParaRPr>
                    </a:p>
                    <a:p>
                      <a:pPr algn="l"/>
                      <a:endParaRPr lang="en-US" altLang="zh-CN" sz="1500" dirty="0">
                        <a:latin typeface="+mj-ea"/>
                        <a:ea typeface="+mj-ea"/>
                      </a:endParaRPr>
                    </a:p>
                    <a:p>
                      <a:pPr algn="l"/>
                      <a:endParaRPr lang="zh-CN" altLang="en-US" sz="1500" dirty="0">
                        <a:solidFill>
                          <a:srgbClr val="000000"/>
                        </a:solidFill>
                        <a:latin typeface="+mj-ea"/>
                        <a:ea typeface="+mj-ea"/>
                        <a:cs typeface="Times New Roman" pitchFamily="18" charset="0"/>
                      </a:endParaRPr>
                    </a:p>
                  </a:txBody>
                  <a:tcPr anchor="ctr"/>
                </a:tc>
                <a:tc>
                  <a:txBody>
                    <a:bodyPr/>
                    <a:lstStyle/>
                    <a:p>
                      <a:pPr marL="0" indent="0" algn="l">
                        <a:buFontTx/>
                        <a:buNone/>
                      </a:pPr>
                      <a:r>
                        <a:rPr lang="en-US" altLang="zh-CN" sz="1600" b="1" dirty="0">
                          <a:latin typeface="MS PGothic" panose="020B0600070205080204" pitchFamily="34" charset="-128"/>
                          <a:ea typeface="MS PGothic" panose="020B0600070205080204" pitchFamily="34" charset="-128"/>
                        </a:rPr>
                        <a:t>  ???</a:t>
                      </a:r>
                    </a:p>
                    <a:p>
                      <a:pPr marL="0" indent="0" algn="l">
                        <a:buFontTx/>
                        <a:buNone/>
                      </a:pPr>
                      <a:endParaRPr lang="zh-CN" altLang="en-US" sz="1500" b="0" dirty="0">
                        <a:solidFill>
                          <a:srgbClr val="000000"/>
                        </a:solidFill>
                        <a:latin typeface="+mj-ea"/>
                        <a:ea typeface="+mj-ea"/>
                        <a:cs typeface="Times New Roman" pitchFamily="18" charset="0"/>
                      </a:endParaRPr>
                    </a:p>
                  </a:txBody>
                  <a:tcPr anchor="ctr"/>
                </a:tc>
                <a:extLst>
                  <a:ext uri="{0D108BD9-81ED-4DB2-BD59-A6C34878D82A}">
                    <a16:rowId xmlns:a16="http://schemas.microsoft.com/office/drawing/2014/main" val="10003"/>
                  </a:ext>
                </a:extLst>
              </a:tr>
            </a:tbl>
          </a:graphicData>
        </a:graphic>
      </p:graphicFrame>
      <p:sp>
        <p:nvSpPr>
          <p:cNvPr id="13" name="Text Box 13"/>
          <p:cNvSpPr txBox="1">
            <a:spLocks noChangeArrowheads="1"/>
          </p:cNvSpPr>
          <p:nvPr/>
        </p:nvSpPr>
        <p:spPr bwMode="auto">
          <a:xfrm>
            <a:off x="0" y="6662738"/>
            <a:ext cx="65532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(“Mask of horror” by </a:t>
            </a:r>
            <a:r>
              <a:rPr lang="en-GB" altLang="de-DE" sz="800" i="1" dirty="0" err="1"/>
              <a:t>Chrystalline</a:t>
            </a:r>
            <a:r>
              <a:rPr lang="en-GB" altLang="de-DE" sz="800" i="1" dirty="0"/>
              <a:t> Radical)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aphicFrame>
        <p:nvGraphicFramePr>
          <p:cNvPr id="11" name="表格 4"/>
          <p:cNvGraphicFramePr>
            <a:graphicFrameLocks noGrp="1"/>
          </p:cNvGraphicFramePr>
          <p:nvPr>
            <p:extLst>
              <p:ext uri="{D42A27DB-BD31-4B8C-83A1-F6EECF244321}">
                <p14:modId xmlns:p14="http://schemas.microsoft.com/office/powerpoint/2010/main" val="1825093500"/>
              </p:ext>
            </p:extLst>
          </p:nvPr>
        </p:nvGraphicFramePr>
        <p:xfrm>
          <a:off x="139" y="914400"/>
          <a:ext cx="9143998" cy="5346686"/>
        </p:xfrm>
        <a:graphic>
          <a:graphicData uri="http://schemas.openxmlformats.org/drawingml/2006/table">
            <a:tbl>
              <a:tblPr>
                <a:tableStyleId>{5940675A-B579-460E-94D1-54222C63F5DA}</a:tableStyleId>
              </a:tblPr>
              <a:tblGrid>
                <a:gridCol w="3492245">
                  <a:extLst>
                    <a:ext uri="{9D8B030D-6E8A-4147-A177-3AD203B41FA5}">
                      <a16:colId xmlns:a16="http://schemas.microsoft.com/office/drawing/2014/main" val="20000"/>
                    </a:ext>
                  </a:extLst>
                </a:gridCol>
                <a:gridCol w="5651753">
                  <a:extLst>
                    <a:ext uri="{9D8B030D-6E8A-4147-A177-3AD203B41FA5}">
                      <a16:colId xmlns:a16="http://schemas.microsoft.com/office/drawing/2014/main" val="20001"/>
                    </a:ext>
                  </a:extLst>
                </a:gridCol>
              </a:tblGrid>
              <a:tr h="307613">
                <a:tc>
                  <a:txBody>
                    <a:bodyPr/>
                    <a:lstStyle/>
                    <a:p>
                      <a:pPr algn="l"/>
                      <a:r>
                        <a:rPr lang="ja-JP" altLang="en-US" sz="1600" dirty="0">
                          <a:latin typeface="MS PGothic" panose="020B0600070205080204" pitchFamily="34" charset="-128"/>
                          <a:ea typeface="MS PGothic" panose="020B0600070205080204" pitchFamily="34" charset="-128"/>
                        </a:rPr>
                        <a:t>外からコントロールされている？</a:t>
                      </a:r>
                      <a:endParaRPr lang="zh-CN" altLang="en-US" sz="1600"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600" dirty="0">
                          <a:latin typeface="MS PGothic" panose="020B0600070205080204" pitchFamily="34" charset="-128"/>
                          <a:ea typeface="MS PGothic" panose="020B0600070205080204" pitchFamily="34" charset="-128"/>
                        </a:rPr>
                        <a:t>他の説明はあるでしょうか？</a:t>
                      </a:r>
                      <a:endParaRPr lang="zh-CN" altLang="en-US" sz="1600"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val="10000"/>
                  </a:ext>
                </a:extLst>
              </a:tr>
              <a:tr h="1402894">
                <a:tc>
                  <a:txBody>
                    <a:bodyPr/>
                    <a:lstStyle/>
                    <a:p>
                      <a:pPr algn="l"/>
                      <a:r>
                        <a:rPr lang="en-US" altLang="zh-CN" sz="1600" dirty="0">
                          <a:latin typeface="MS PGothic" panose="020B0600070205080204" pitchFamily="34" charset="-128"/>
                          <a:ea typeface="MS PGothic" panose="020B0600070205080204" pitchFamily="34" charset="-128"/>
                        </a:rPr>
                        <a:t>“</a:t>
                      </a:r>
                      <a:r>
                        <a:rPr lang="ja-JP" altLang="en-US" sz="1600" dirty="0">
                          <a:latin typeface="MS PGothic" panose="020B0600070205080204" pitchFamily="34" charset="-128"/>
                          <a:ea typeface="MS PGothic" panose="020B0600070205080204" pitchFamily="34" charset="-128"/>
                        </a:rPr>
                        <a:t>私にはそれがはっきり聞こえる。それにひきかえ、私の頭は完全に止まったままだ！</a:t>
                      </a:r>
                      <a:r>
                        <a:rPr lang="en-US" altLang="zh-CN" sz="1600" dirty="0">
                          <a:latin typeface="MS PGothic" panose="020B0600070205080204" pitchFamily="34" charset="-128"/>
                          <a:ea typeface="MS PGothic" panose="020B0600070205080204" pitchFamily="34" charset="-128"/>
                        </a:rPr>
                        <a:t>”</a:t>
                      </a:r>
                      <a:endParaRPr lang="zh-CN" altLang="en-US" sz="16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marL="285750" marR="0" lvl="0" indent="-285750" algn="l" defTabSz="914400" rtl="0" eaLnBrk="1" fontAlgn="base" latinLnBrk="0" hangingPunct="1">
                        <a:lnSpc>
                          <a:spcPct val="100000"/>
                        </a:lnSpc>
                        <a:spcBef>
                          <a:spcPct val="0"/>
                        </a:spcBef>
                        <a:spcAft>
                          <a:spcPct val="0"/>
                        </a:spcAft>
                        <a:buClr>
                          <a:srgbClr val="8CADAE"/>
                        </a:buClr>
                        <a:buSzPct val="85000"/>
                        <a:buFont typeface="Courier New" panose="02070309020205020404" pitchFamily="49" charset="0"/>
                        <a:buChar char="o"/>
                        <a:tabLst/>
                        <a:defRPr/>
                      </a:pPr>
                      <a:r>
                        <a:rPr lang="ja-JP" altLang="en-US" sz="1600" b="0" dirty="0">
                          <a:latin typeface="MS PGothic" panose="020B0600070205080204" pitchFamily="34" charset="-128"/>
                          <a:ea typeface="MS PGothic" panose="020B0600070205080204" pitchFamily="34" charset="-128"/>
                        </a:rPr>
                        <a:t>約</a:t>
                      </a:r>
                      <a:r>
                        <a:rPr lang="en-US" altLang="ja-JP" sz="1600" b="0" dirty="0">
                          <a:latin typeface="MS PGothic" panose="020B0600070205080204" pitchFamily="34" charset="-128"/>
                          <a:ea typeface="MS PGothic" panose="020B0600070205080204" pitchFamily="34" charset="-128"/>
                        </a:rPr>
                        <a:t>15</a:t>
                      </a:r>
                      <a:r>
                        <a:rPr lang="en-US" altLang="zh-CN" sz="1600" b="0" dirty="0">
                          <a:latin typeface="MS PGothic" panose="020B0600070205080204" pitchFamily="34" charset="-128"/>
                          <a:ea typeface="MS PGothic" panose="020B0600070205080204" pitchFamily="34" charset="-128"/>
                        </a:rPr>
                        <a:t>-20%</a:t>
                      </a:r>
                      <a:r>
                        <a:rPr lang="ja-JP" altLang="en-US" sz="1600" b="0" dirty="0">
                          <a:latin typeface="MS PGothic" panose="020B0600070205080204" pitchFamily="34" charset="-128"/>
                          <a:ea typeface="MS PGothic" panose="020B0600070205080204" pitchFamily="34" charset="-128"/>
                        </a:rPr>
                        <a:t>の人が幻声を聞いたことがあると言っています。</a:t>
                      </a:r>
                      <a:endParaRPr lang="de-DE" altLang="ja-JP" sz="1600" b="0" dirty="0">
                        <a:latin typeface="MS PGothic" panose="020B0600070205080204" pitchFamily="34" charset="-128"/>
                        <a:ea typeface="MS PGothic" panose="020B0600070205080204" pitchFamily="34" charset="-128"/>
                      </a:endParaRPr>
                    </a:p>
                    <a:p>
                      <a:pPr marL="285750" marR="0" lvl="0" indent="-285750" algn="l" defTabSz="914400" rtl="0" eaLnBrk="1" fontAlgn="base" latinLnBrk="0" hangingPunct="1">
                        <a:lnSpc>
                          <a:spcPct val="100000"/>
                        </a:lnSpc>
                        <a:spcBef>
                          <a:spcPct val="0"/>
                        </a:spcBef>
                        <a:spcAft>
                          <a:spcPct val="0"/>
                        </a:spcAft>
                        <a:buClr>
                          <a:srgbClr val="8CADAE"/>
                        </a:buClr>
                        <a:buSzPct val="85000"/>
                        <a:buFont typeface="Courier New" panose="02070309020205020404" pitchFamily="49" charset="0"/>
                        <a:buChar char="o"/>
                        <a:tabLst/>
                      </a:pPr>
                      <a:r>
                        <a:rPr lang="ja-JP" altLang="en-US" sz="1600" b="0" dirty="0">
                          <a:latin typeface="MS PGothic" panose="020B0600070205080204" pitchFamily="34" charset="-128"/>
                          <a:ea typeface="MS PGothic" panose="020B0600070205080204" pitchFamily="34" charset="-128"/>
                        </a:rPr>
                        <a:t>考えに集中すると「声」が聞こえることがあります（覚えやすいメロディ、ある状況を何度も思い出すこと、知人からの手紙を読むとその人の声が聞こえるという人もいます）</a:t>
                      </a:r>
                      <a:endParaRPr lang="en-US" altLang="zh-CN" sz="1500" b="0" dirty="0">
                        <a:latin typeface="+mj-ea"/>
                        <a:ea typeface="+mj-ea"/>
                      </a:endParaRPr>
                    </a:p>
                    <a:p>
                      <a:pPr marL="285750" indent="-285750" algn="l">
                        <a:buFontTx/>
                        <a:buChar char="○"/>
                      </a:pPr>
                      <a:endParaRPr lang="en-US" altLang="zh-CN" sz="1500" b="0" dirty="0">
                        <a:solidFill>
                          <a:srgbClr val="000000"/>
                        </a:solidFill>
                        <a:latin typeface="+mj-ea"/>
                        <a:ea typeface="+mj-ea"/>
                        <a:cs typeface="Times New Roman" pitchFamily="18" charset="0"/>
                      </a:endParaRPr>
                    </a:p>
                  </a:txBody>
                  <a:tcPr anchor="ctr"/>
                </a:tc>
                <a:extLst>
                  <a:ext uri="{0D108BD9-81ED-4DB2-BD59-A6C34878D82A}">
                    <a16:rowId xmlns:a16="http://schemas.microsoft.com/office/drawing/2014/main" val="10001"/>
                  </a:ext>
                </a:extLst>
              </a:tr>
              <a:tr h="1855912">
                <a:tc>
                  <a:txBody>
                    <a:bodyPr/>
                    <a:lstStyle/>
                    <a:p>
                      <a:pPr algn="l"/>
                      <a:r>
                        <a:rPr lang="en-US" altLang="zh-CN" sz="1600" dirty="0">
                          <a:latin typeface="MS PGothic" panose="020B0600070205080204" pitchFamily="34" charset="-128"/>
                          <a:ea typeface="MS PGothic" panose="020B0600070205080204" pitchFamily="34" charset="-128"/>
                        </a:rPr>
                        <a:t>“</a:t>
                      </a:r>
                      <a:r>
                        <a:rPr lang="ja-JP" altLang="en-US" sz="1600" dirty="0">
                          <a:latin typeface="MS PGothic" panose="020B0600070205080204" pitchFamily="34" charset="-128"/>
                          <a:ea typeface="MS PGothic" panose="020B0600070205080204" pitchFamily="34" charset="-128"/>
                        </a:rPr>
                        <a:t>「声」を抑えることができない。止めようとすると、もっとひどくなる。誰かが私を陥れようとしているのは間違いない</a:t>
                      </a:r>
                      <a:r>
                        <a:rPr lang="en-US" altLang="zh-CN" sz="1600" dirty="0">
                          <a:latin typeface="MS PGothic" panose="020B0600070205080204" pitchFamily="34" charset="-128"/>
                          <a:ea typeface="MS PGothic" panose="020B0600070205080204" pitchFamily="34" charset="-128"/>
                        </a:rPr>
                        <a:t>”</a:t>
                      </a:r>
                      <a:endParaRPr lang="zh-CN" altLang="en-US" sz="16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marL="285750" marR="0" lvl="0" indent="-285750" algn="l" defTabSz="914400" rtl="0" eaLnBrk="1" fontAlgn="base" latinLnBrk="0" hangingPunct="1">
                        <a:lnSpc>
                          <a:spcPct val="100000"/>
                        </a:lnSpc>
                        <a:spcBef>
                          <a:spcPct val="0"/>
                        </a:spcBef>
                        <a:spcAft>
                          <a:spcPct val="0"/>
                        </a:spcAft>
                        <a:buClr>
                          <a:srgbClr val="8CADAE"/>
                        </a:buClr>
                        <a:buSzPct val="85000"/>
                        <a:buFont typeface="Courier New" panose="02070309020205020404" pitchFamily="49" charset="0"/>
                        <a:buChar char="o"/>
                        <a:tabLst/>
                      </a:pPr>
                      <a:r>
                        <a:rPr lang="ja-JP" altLang="en-US" sz="1600" b="0" dirty="0">
                          <a:latin typeface="MS PGothic" panose="020B0600070205080204" pitchFamily="34" charset="-128"/>
                          <a:ea typeface="MS PGothic" panose="020B0600070205080204" pitchFamily="34" charset="-128"/>
                        </a:rPr>
                        <a:t>私たちは自分の考えを完全にコントロールすることはできません。そうでなければ、突然のひらめき、名案、思い出したくないのにある状況を何度も思い出すことなどは起きません。</a:t>
                      </a:r>
                      <a:endParaRPr lang="en-US" altLang="ja-JP" sz="1600" b="0" dirty="0">
                        <a:latin typeface="MS PGothic" panose="020B0600070205080204" pitchFamily="34" charset="-128"/>
                        <a:ea typeface="MS PGothic" panose="020B0600070205080204" pitchFamily="34" charset="-128"/>
                      </a:endParaRPr>
                    </a:p>
                    <a:p>
                      <a:pPr marL="285750" marR="0" lvl="0" indent="-285750" algn="l" defTabSz="914400" rtl="0" eaLnBrk="1" fontAlgn="base" latinLnBrk="0" hangingPunct="1">
                        <a:lnSpc>
                          <a:spcPct val="100000"/>
                        </a:lnSpc>
                        <a:spcBef>
                          <a:spcPct val="0"/>
                        </a:spcBef>
                        <a:spcAft>
                          <a:spcPct val="0"/>
                        </a:spcAft>
                        <a:buClr>
                          <a:srgbClr val="8CADAE"/>
                        </a:buClr>
                        <a:buSzPct val="85000"/>
                        <a:buFont typeface="Courier New" panose="02070309020205020404" pitchFamily="49" charset="0"/>
                        <a:buChar char="o"/>
                        <a:tabLst/>
                      </a:pPr>
                      <a:r>
                        <a:rPr lang="ja-JP" altLang="en-US" sz="1600" b="0" dirty="0">
                          <a:latin typeface="MS PGothic" panose="020B0600070205080204" pitchFamily="34" charset="-128"/>
                          <a:ea typeface="MS PGothic" panose="020B0600070205080204" pitchFamily="34" charset="-128"/>
                        </a:rPr>
                        <a:t>このように思考に抵抗しようとすると、思考はさらに強力になります。</a:t>
                      </a:r>
                      <a:endParaRPr lang="en-US" altLang="ja-JP" sz="1600" b="0" dirty="0">
                        <a:latin typeface="MS PGothic" panose="020B0600070205080204" pitchFamily="34" charset="-128"/>
                        <a:ea typeface="MS PGothic" panose="020B0600070205080204" pitchFamily="34" charset="-128"/>
                      </a:endParaRPr>
                    </a:p>
                    <a:p>
                      <a:pPr marL="285750" marR="0" lvl="0" indent="-285750" algn="l" defTabSz="914400" rtl="0" eaLnBrk="1" fontAlgn="base" latinLnBrk="0" hangingPunct="1">
                        <a:lnSpc>
                          <a:spcPct val="100000"/>
                        </a:lnSpc>
                        <a:spcBef>
                          <a:spcPct val="0"/>
                        </a:spcBef>
                        <a:spcAft>
                          <a:spcPct val="0"/>
                        </a:spcAft>
                        <a:buClr>
                          <a:srgbClr val="8CADAE"/>
                        </a:buClr>
                        <a:buSzPct val="85000"/>
                        <a:buFont typeface="Courier New" panose="02070309020205020404" pitchFamily="49" charset="0"/>
                        <a:buChar char="o"/>
                        <a:tabLst/>
                      </a:pPr>
                      <a:r>
                        <a:rPr lang="ja-JP" altLang="en-US" sz="1600" b="0" dirty="0">
                          <a:latin typeface="MS PGothic" panose="020B0600070205080204" pitchFamily="34" charset="-128"/>
                          <a:ea typeface="MS PGothic" panose="020B0600070205080204" pitchFamily="34" charset="-128"/>
                        </a:rPr>
                        <a:t>実験：これから１分間、数字の８について考えてはいけませ－   </a:t>
                      </a:r>
                      <a:br>
                        <a:rPr lang="de-DE" altLang="ja-JP" sz="1600" b="0" dirty="0">
                          <a:latin typeface="MS PGothic" panose="020B0600070205080204" pitchFamily="34" charset="-128"/>
                          <a:ea typeface="MS PGothic" panose="020B0600070205080204" pitchFamily="34" charset="-128"/>
                        </a:rPr>
                      </a:br>
                      <a:r>
                        <a:rPr lang="ja-JP" altLang="en-US" sz="1600" b="0" dirty="0">
                          <a:latin typeface="MS PGothic" panose="020B0600070205080204" pitchFamily="34" charset="-128"/>
                          <a:ea typeface="MS PGothic" panose="020B0600070205080204" pitchFamily="34" charset="-128"/>
                        </a:rPr>
                        <a:t>と言われると、あなたはきっと８のことを考えてしまうでしょう</a:t>
                      </a:r>
                      <a:r>
                        <a:rPr lang="ja-JP" altLang="en-US" sz="1500" b="0" dirty="0">
                          <a:latin typeface="MS PGothic" panose="020B0600070205080204" pitchFamily="34" charset="-128"/>
                          <a:ea typeface="MS PGothic" panose="020B0600070205080204" pitchFamily="34" charset="-128"/>
                        </a:rPr>
                        <a:t>。</a:t>
                      </a:r>
                      <a:endParaRPr lang="en-US" altLang="ja-JP" sz="1500" b="0" dirty="0">
                        <a:latin typeface="MS PGothic" panose="020B0600070205080204" pitchFamily="34" charset="-128"/>
                        <a:ea typeface="MS PGothic" panose="020B0600070205080204" pitchFamily="34" charset="-128"/>
                      </a:endParaRPr>
                    </a:p>
                  </a:txBody>
                  <a:tcPr anchor="ctr"/>
                </a:tc>
                <a:extLst>
                  <a:ext uri="{0D108BD9-81ED-4DB2-BD59-A6C34878D82A}">
                    <a16:rowId xmlns:a16="http://schemas.microsoft.com/office/drawing/2014/main" val="10002"/>
                  </a:ext>
                </a:extLst>
              </a:tr>
              <a:tr h="1622097">
                <a:tc>
                  <a:txBody>
                    <a:bodyPr/>
                    <a:lstStyle/>
                    <a:p>
                      <a:pPr algn="l"/>
                      <a:r>
                        <a:rPr lang="en-US" altLang="zh-CN" sz="1600" dirty="0">
                          <a:latin typeface="MS PGothic" panose="020B0600070205080204" pitchFamily="34" charset="-128"/>
                          <a:ea typeface="MS PGothic" panose="020B0600070205080204" pitchFamily="34" charset="-128"/>
                        </a:rPr>
                        <a:t>“</a:t>
                      </a:r>
                      <a:r>
                        <a:rPr lang="ja-JP" altLang="en-US" sz="1600" dirty="0">
                          <a:latin typeface="MS PGothic" panose="020B0600070205080204" pitchFamily="34" charset="-128"/>
                          <a:ea typeface="MS PGothic" panose="020B0600070205080204" pitchFamily="34" charset="-128"/>
                        </a:rPr>
                        <a:t>私はひどいことを考えたことはないし、決して誰も傷つけたことはない。しかし、ひどいことを言ってくる「声」がずっと聞こえてくる</a:t>
                      </a:r>
                      <a:r>
                        <a:rPr lang="en-US" altLang="zh-CN" sz="1600" dirty="0">
                          <a:latin typeface="MS PGothic" panose="020B0600070205080204" pitchFamily="34" charset="-128"/>
                          <a:ea typeface="MS PGothic" panose="020B0600070205080204" pitchFamily="34" charset="-128"/>
                        </a:rPr>
                        <a:t>”</a:t>
                      </a:r>
                    </a:p>
                    <a:p>
                      <a:pPr algn="l"/>
                      <a:endParaRPr lang="en-US" altLang="zh-CN" sz="1500" dirty="0">
                        <a:latin typeface="+mj-ea"/>
                        <a:ea typeface="+mj-ea"/>
                      </a:endParaRPr>
                    </a:p>
                    <a:p>
                      <a:pPr algn="l"/>
                      <a:endParaRPr lang="en-US" altLang="zh-CN" sz="1500" dirty="0">
                        <a:latin typeface="+mj-ea"/>
                        <a:ea typeface="+mj-ea"/>
                      </a:endParaRPr>
                    </a:p>
                    <a:p>
                      <a:pPr algn="l"/>
                      <a:endParaRPr lang="zh-CN" altLang="en-US" sz="1500" dirty="0">
                        <a:solidFill>
                          <a:srgbClr val="000000"/>
                        </a:solidFill>
                        <a:latin typeface="+mj-ea"/>
                        <a:ea typeface="+mj-ea"/>
                        <a:cs typeface="Times New Roman" pitchFamily="18" charset="0"/>
                      </a:endParaRPr>
                    </a:p>
                  </a:txBody>
                  <a:tcPr anchor="ctr"/>
                </a:tc>
                <a:tc>
                  <a:txBody>
                    <a:bodyPr/>
                    <a:lstStyle/>
                    <a:p>
                      <a:pPr marL="285750" marR="0" lvl="0" indent="-285750" algn="l" defTabSz="914400" rtl="0" eaLnBrk="1" fontAlgn="base" latinLnBrk="0" hangingPunct="1">
                        <a:lnSpc>
                          <a:spcPct val="100000"/>
                        </a:lnSpc>
                        <a:spcBef>
                          <a:spcPct val="0"/>
                        </a:spcBef>
                        <a:spcAft>
                          <a:spcPct val="0"/>
                        </a:spcAft>
                        <a:buClr>
                          <a:srgbClr val="8CADAE"/>
                        </a:buClr>
                        <a:buSzPct val="85000"/>
                        <a:buFont typeface="Courier New" panose="02070309020205020404" pitchFamily="49" charset="0"/>
                        <a:buChar char="o"/>
                        <a:tabLst/>
                        <a:defRPr/>
                      </a:pPr>
                      <a:r>
                        <a:rPr lang="ja-JP" altLang="en-US" sz="1600" b="0" dirty="0">
                          <a:latin typeface="MS PGothic" panose="020B0600070205080204" pitchFamily="34" charset="-128"/>
                          <a:ea typeface="MS PGothic" panose="020B0600070205080204" pitchFamily="34" charset="-128"/>
                        </a:rPr>
                        <a:t>常識や道徳に反する思考は一般によくあります。また、思考と行動は同じではありません。</a:t>
                      </a:r>
                      <a:r>
                        <a:rPr lang="en-US" altLang="ja-JP" sz="1600" b="0" dirty="0">
                          <a:latin typeface="MS PGothic" panose="020B0600070205080204" pitchFamily="34" charset="-128"/>
                          <a:ea typeface="MS PGothic" panose="020B0600070205080204" pitchFamily="34" charset="-128"/>
                        </a:rPr>
                        <a:t>20</a:t>
                      </a:r>
                      <a:r>
                        <a:rPr lang="ja-JP" altLang="en-US" sz="1600" b="0" dirty="0">
                          <a:latin typeface="MS PGothic" panose="020B0600070205080204" pitchFamily="34" charset="-128"/>
                          <a:ea typeface="MS PGothic" panose="020B0600070205080204" pitchFamily="34" charset="-128"/>
                        </a:rPr>
                        <a:t>％の人は一時的に自殺を考えるといわれていますが、実際に自殺することはありません。私たちは愛する人に対しても、ときには攻撃的な感情を抱くことがあります（例えば、母親が泣き止まない子どもに対して）。</a:t>
                      </a:r>
                    </a:p>
                  </a:txBody>
                  <a:tcPr/>
                </a:tc>
                <a:extLst>
                  <a:ext uri="{0D108BD9-81ED-4DB2-BD59-A6C34878D82A}">
                    <a16:rowId xmlns:a16="http://schemas.microsoft.com/office/drawing/2014/main" val="10003"/>
                  </a:ext>
                </a:extLst>
              </a:tr>
            </a:tbl>
          </a:graphicData>
        </a:graphic>
      </p:graphicFrame>
      <p:sp>
        <p:nvSpPr>
          <p:cNvPr id="2"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25</a:t>
            </a:r>
          </a:p>
        </p:txBody>
      </p:sp>
      <p:pic>
        <p:nvPicPr>
          <p:cNvPr id="16" name="Picture 24" descr="mask of horror-chrystalli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9247" y="2507"/>
            <a:ext cx="634753" cy="9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
          <p:cNvSpPr txBox="1">
            <a:spLocks noChangeArrowheads="1"/>
          </p:cNvSpPr>
          <p:nvPr/>
        </p:nvSpPr>
        <p:spPr>
          <a:xfrm>
            <a:off x="0" y="0"/>
            <a:ext cx="9144000" cy="7633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1841500" algn="l"/>
                <a:tab pos="20574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聞こえてくる「声」</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1700"/>
              </a:lnSpc>
              <a:tabLst>
                <a:tab pos="1841500" algn="l"/>
                <a:tab pos="20574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あなた自身の考え、それとも外からコントロールされている？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1700"/>
              </a:lnSpc>
              <a:tabLst>
                <a:tab pos="1841500" algn="l"/>
                <a:tab pos="20574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賛成意見と反対意見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31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Text Box 13"/>
          <p:cNvSpPr txBox="1">
            <a:spLocks noChangeArrowheads="1"/>
          </p:cNvSpPr>
          <p:nvPr/>
        </p:nvSpPr>
        <p:spPr bwMode="auto">
          <a:xfrm>
            <a:off x="0" y="6662738"/>
            <a:ext cx="65532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(“Mask of horror” by </a:t>
            </a:r>
            <a:r>
              <a:rPr lang="en-GB" altLang="de-DE" sz="800" i="1" dirty="0" err="1"/>
              <a:t>Chrystalline</a:t>
            </a:r>
            <a:r>
              <a:rPr lang="en-GB" altLang="de-DE" sz="800" i="1" dirty="0"/>
              <a:t> Radical)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
          <p:cNvSpPr txBox="1"/>
          <p:nvPr/>
        </p:nvSpPr>
        <p:spPr>
          <a:xfrm>
            <a:off x="1882199" y="2782686"/>
            <a:ext cx="5491605" cy="2816156"/>
          </a:xfrm>
          <a:prstGeom prst="rect">
            <a:avLst/>
          </a:prstGeom>
          <a:noFill/>
        </p:spPr>
        <p:txBody>
          <a:bodyPr wrap="square" lIns="0" tIns="0" rIns="0" rtlCol="0">
            <a:spAutoFit/>
          </a:bodyPr>
          <a:lstStyle/>
          <a:p>
            <a:pPr marL="285750" indent="-285750">
              <a:buClr>
                <a:srgbClr val="8CADAE"/>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そんなことは技術的に可能なのか？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buClr>
                <a:srgbClr val="8CADAE"/>
              </a:buClr>
              <a:buFont typeface="Courier New" panose="02070309020205020404" pitchFamily="49" charset="0"/>
              <a:buChar char="o"/>
            </a:pPr>
            <a:endParaRPr lang="en-US" altLang="zh-CN" dirty="0">
              <a:latin typeface="MS PGothic" panose="020B0600070205080204" pitchFamily="34" charset="-128"/>
              <a:ea typeface="MS PGothic" panose="020B0600070205080204" pitchFamily="34" charset="-128"/>
            </a:endParaRPr>
          </a:p>
          <a:p>
            <a:pPr marL="285750" indent="-285750">
              <a:buClr>
                <a:srgbClr val="8CADAE"/>
              </a:buClr>
              <a:buFont typeface="Courier New" panose="02070309020205020404" pitchFamily="49" charset="0"/>
              <a:buChar char="o"/>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いつ、どうやって、その装置は</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埋め込まれた</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のか？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buClr>
                <a:srgbClr val="8CADAE"/>
              </a:buClr>
              <a:buFont typeface="Courier New" panose="02070309020205020404" pitchFamily="49" charset="0"/>
              <a:buChar char="o"/>
            </a:pPr>
            <a:endParaRPr lang="en-US" altLang="zh-CN" dirty="0">
              <a:latin typeface="MS PGothic" panose="020B0600070205080204" pitchFamily="34" charset="-128"/>
              <a:ea typeface="MS PGothic" panose="020B0600070205080204" pitchFamily="34" charset="-128"/>
            </a:endParaRPr>
          </a:p>
          <a:p>
            <a:pPr marL="285750" indent="-285750">
              <a:buClr>
                <a:srgbClr val="8CADAE"/>
              </a:buClr>
              <a:buFont typeface="Courier New" panose="02070309020205020404" pitchFamily="49" charset="0"/>
              <a:buChar char="o"/>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誰があなたを傷つけようとするのか？</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buClr>
                <a:srgbClr val="8CADAE"/>
              </a:buClr>
              <a:buFont typeface="Courier New" panose="02070309020205020404" pitchFamily="49" charset="0"/>
              <a:buChar char="o"/>
              <a:tabLst/>
            </a:pP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buClr>
                <a:srgbClr val="8CADAE"/>
              </a:buClr>
              <a:buFont typeface="Courier New" panose="02070309020205020404" pitchFamily="49" charset="0"/>
              <a:buChar char="o"/>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そのための時間とお金をかけられる人は誰なのか？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buClr>
                <a:srgbClr val="8CADAE"/>
              </a:buClr>
              <a:buFont typeface="Courier New" panose="02070309020205020404" pitchFamily="49" charset="0"/>
              <a:buChar char="o"/>
            </a:pPr>
            <a:endParaRPr lang="en-US" altLang="zh-CN" dirty="0">
              <a:latin typeface="MS PGothic" panose="020B0600070205080204" pitchFamily="34" charset="-128"/>
              <a:ea typeface="MS PGothic" panose="020B0600070205080204" pitchFamily="34" charset="-128"/>
            </a:endParaRPr>
          </a:p>
          <a:p>
            <a:pPr marL="285750" indent="-285750">
              <a:buClr>
                <a:srgbClr val="8CADAE"/>
              </a:buClr>
              <a:buFont typeface="Courier New" panose="02070309020205020404" pitchFamily="49" charset="0"/>
              <a:buChar char="o"/>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あなたを傷つけるもっと簡単な方法があるのに、なぜこのような複雑な方法をとるのか？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3" name="正方形/長方形 12"/>
          <p:cNvSpPr/>
          <p:nvPr/>
        </p:nvSpPr>
        <p:spPr>
          <a:xfrm>
            <a:off x="1047750" y="1351026"/>
            <a:ext cx="7048500" cy="605294"/>
          </a:xfrm>
          <a:prstGeom prst="rect">
            <a:avLst/>
          </a:prstGeom>
        </p:spPr>
        <p:txBody>
          <a:bodyPr wrap="square">
            <a:spAutoFit/>
          </a:bodyPr>
          <a:lstStyle/>
          <a:p>
            <a:pPr>
              <a:lnSpc>
                <a:spcPts val="1000"/>
              </a:lnSpc>
            </a:pPr>
            <a:endParaRPr lang="en-US" altLang="zh-CN" dirty="0">
              <a:latin typeface="MS PGothic" panose="020B0600070205080204" pitchFamily="34" charset="-128"/>
              <a:ea typeface="MS PGothic" panose="020B0600070205080204" pitchFamily="34" charset="-128"/>
            </a:endParaRPr>
          </a:p>
          <a:p>
            <a:pPr>
              <a:lnSpc>
                <a:spcPts val="3000"/>
              </a:lnSpc>
              <a:tabLst>
                <a:tab pos="1143000" algn="l"/>
                <a:tab pos="2984500" algn="l"/>
                <a:tab pos="32004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「外からコントロールされている」という考えには多くの疑問がわきます。</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 name="正方形/長方形 1"/>
          <p:cNvSpPr/>
          <p:nvPr/>
        </p:nvSpPr>
        <p:spPr>
          <a:xfrm>
            <a:off x="1195113" y="2250075"/>
            <a:ext cx="1085554" cy="369332"/>
          </a:xfrm>
          <a:prstGeom prst="rect">
            <a:avLst/>
          </a:prstGeom>
        </p:spPr>
        <p:txBody>
          <a:bodyPr wrap="none">
            <a:spAutoFit/>
          </a:bodyPr>
          <a:lstStyle/>
          <a:p>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例えば・・</a:t>
            </a:r>
            <a:endParaRPr lang="ja-JP" altLang="en-US" dirty="0">
              <a:latin typeface="MS PGothic" panose="020B0600070205080204" pitchFamily="34" charset="-128"/>
              <a:ea typeface="MS PGothic" panose="020B0600070205080204" pitchFamily="34" charset="-128"/>
            </a:endParaRPr>
          </a:p>
        </p:txBody>
      </p:sp>
      <p:sp>
        <p:nvSpPr>
          <p:cNvPr id="17"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Rectangle 2"/>
          <p:cNvSpPr txBox="1">
            <a:spLocks noChangeArrowheads="1"/>
          </p:cNvSpPr>
          <p:nvPr/>
        </p:nvSpPr>
        <p:spPr>
          <a:xfrm>
            <a:off x="0" y="0"/>
            <a:ext cx="9144000" cy="7633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1841500" algn="l"/>
                <a:tab pos="20574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聞こえてくる「声」</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1700"/>
              </a:lnSpc>
              <a:tabLst>
                <a:tab pos="1841500" algn="l"/>
                <a:tab pos="20574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あなた自身の考え、それとも外からコントロールされている？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1700"/>
              </a:lnSpc>
              <a:tabLst>
                <a:tab pos="1841500" algn="l"/>
                <a:tab pos="20574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賛成意見と反対意見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32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pic>
        <p:nvPicPr>
          <p:cNvPr id="26" name="Picture 16" descr="mask of horror-chrystalline-flickr-c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4663" y="5013772"/>
            <a:ext cx="104933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3"/>
          <p:cNvSpPr txBox="1">
            <a:spLocks noChangeArrowheads="1"/>
          </p:cNvSpPr>
          <p:nvPr/>
        </p:nvSpPr>
        <p:spPr bwMode="auto">
          <a:xfrm>
            <a:off x="0" y="6662738"/>
            <a:ext cx="65532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GB" altLang="de-DE" sz="800" i="1" dirty="0"/>
              <a:t>(“Mask of horror” by </a:t>
            </a:r>
            <a:r>
              <a:rPr lang="en-GB" altLang="de-DE" sz="800" i="1" dirty="0" err="1"/>
              <a:t>Chrystalline</a:t>
            </a:r>
            <a:r>
              <a:rPr lang="en-GB" altLang="de-DE" sz="800" i="1" dirty="0"/>
              <a:t> Radical)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165493" y="2419223"/>
            <a:ext cx="8583168" cy="2290572"/>
          </a:xfrm>
          <a:custGeom>
            <a:avLst/>
            <a:gdLst>
              <a:gd name="connsiteX0" fmla="*/ 0 w 8583168"/>
              <a:gd name="connsiteY0" fmla="*/ 0 h 2290572"/>
              <a:gd name="connsiteX1" fmla="*/ 0 w 8583168"/>
              <a:gd name="connsiteY1" fmla="*/ 2290572 h 2290572"/>
              <a:gd name="connsiteX2" fmla="*/ 8583167 w 8583168"/>
              <a:gd name="connsiteY2" fmla="*/ 2290572 h 2290572"/>
              <a:gd name="connsiteX3" fmla="*/ 8583167 w 8583168"/>
              <a:gd name="connsiteY3" fmla="*/ 0 h 2290572"/>
              <a:gd name="connsiteX4" fmla="*/ 0 w 8583168"/>
              <a:gd name="connsiteY4" fmla="*/ 0 h 229057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583168" h="2290572">
                <a:moveTo>
                  <a:pt x="0" y="0"/>
                </a:moveTo>
                <a:lnTo>
                  <a:pt x="0" y="2290572"/>
                </a:lnTo>
                <a:lnTo>
                  <a:pt x="8583167" y="2290572"/>
                </a:lnTo>
                <a:lnTo>
                  <a:pt x="8583167"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
          <p:cNvSpPr txBox="1"/>
          <p:nvPr/>
        </p:nvSpPr>
        <p:spPr>
          <a:xfrm>
            <a:off x="618623" y="2676270"/>
            <a:ext cx="8220577" cy="1969770"/>
          </a:xfrm>
          <a:prstGeom prst="rect">
            <a:avLst/>
          </a:prstGeom>
          <a:noFill/>
        </p:spPr>
        <p:txBody>
          <a:bodyPr wrap="square" lIns="0" tIns="0" rIns="0" rtlCol="0">
            <a:spAutoFit/>
          </a:bodyPr>
          <a:lstStyle/>
          <a:p>
            <a:pPr marL="285750" indent="-285750">
              <a:lnSpc>
                <a:spcPts val="2100"/>
              </a:lnSpc>
              <a:buClr>
                <a:srgbClr val="8CADAE"/>
              </a:buClr>
              <a:buFont typeface="Courier New" panose="02070309020205020404" pitchFamily="49" charset="0"/>
              <a:buChar char="o"/>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出来事について３つの原因をいつも考えましょう：</a:t>
            </a: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自分自身、他の人、状況と偶然</a:t>
            </a:r>
            <a:endParaRPr lang="en-US" altLang="ja-JP" sz="18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Courier New" panose="02070309020205020404" pitchFamily="49" charset="0"/>
              <a:buChar char="o"/>
              <a:tabLst/>
            </a:pP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1000"/>
              </a:lnSpc>
              <a:buClr>
                <a:srgbClr val="8CADAE"/>
              </a:buClr>
              <a:buFont typeface="Courier New" panose="02070309020205020404" pitchFamily="49" charset="0"/>
              <a:buChar char="o"/>
            </a:pPr>
            <a:endParaRPr lang="en-US" altLang="zh-CN" dirty="0">
              <a:latin typeface="MS PGothic" panose="020B0600070205080204" pitchFamily="34" charset="-128"/>
              <a:ea typeface="MS PGothic" panose="020B0600070205080204" pitchFamily="34" charset="-128"/>
            </a:endParaRPr>
          </a:p>
          <a:p>
            <a:pPr marL="285750" indent="-285750">
              <a:lnSpc>
                <a:spcPts val="2200"/>
              </a:lnSpc>
              <a:buClr>
                <a:srgbClr val="8CADAE"/>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日常生活ではできるだけ現実的になりましょう：いつも他の人を非難するのは間違っています。同じように、物事がうまくいかないことをいつも自分のせいにするのも間違っています！</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1000"/>
              </a:lnSpc>
              <a:buClr>
                <a:srgbClr val="8CADAE"/>
              </a:buClr>
              <a:buFont typeface="Courier New" panose="02070309020205020404" pitchFamily="49" charset="0"/>
              <a:buChar char="o"/>
            </a:pPr>
            <a:endParaRPr lang="en-US" altLang="zh-CN" dirty="0">
              <a:latin typeface="MS PGothic" panose="020B0600070205080204" pitchFamily="34" charset="-128"/>
              <a:ea typeface="MS PGothic" panose="020B0600070205080204" pitchFamily="34" charset="-128"/>
            </a:endParaRPr>
          </a:p>
          <a:p>
            <a:pPr marL="285750" indent="-285750">
              <a:lnSpc>
                <a:spcPts val="2200"/>
              </a:lnSpc>
              <a:buClr>
                <a:srgbClr val="8CADAE"/>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たいてい</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の場合、出来事には複数の原因があります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2" name="TextBox 1"/>
          <p:cNvSpPr txBox="1"/>
          <p:nvPr/>
        </p:nvSpPr>
        <p:spPr>
          <a:xfrm>
            <a:off x="2765128" y="864488"/>
            <a:ext cx="2276264" cy="1354217"/>
          </a:xfrm>
          <a:prstGeom prst="rect">
            <a:avLst/>
          </a:prstGeom>
          <a:noFill/>
        </p:spPr>
        <p:txBody>
          <a:bodyPr wrap="none" lIns="0" tIns="0" rIns="0" rtlCol="0">
            <a:spAutoFit/>
          </a:bodyPr>
          <a:lstStyle/>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2200"/>
              </a:lnSpc>
              <a:tabLst>
                <a:tab pos="419100" algn="l"/>
              </a:tabLst>
            </a:pPr>
            <a:r>
              <a:rPr lang="en-US" altLang="zh-CN"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rPr>
              <a:t>　　　　　　</a:t>
            </a:r>
            <a:r>
              <a:rPr lang="ja-JP" altLang="en-US" b="1" dirty="0">
                <a:latin typeface="MS PGothic" panose="020B0600070205080204" pitchFamily="34" charset="-128"/>
                <a:ea typeface="MS PGothic" panose="020B0600070205080204" pitchFamily="34" charset="-128"/>
              </a:rPr>
              <a:t>学習目標</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3"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27</a:t>
            </a:r>
          </a:p>
        </p:txBody>
      </p:sp>
      <p:sp>
        <p:nvSpPr>
          <p:cNvPr id="1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33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8" name="Rectangle 2"/>
          <p:cNvSpPr txBox="1">
            <a:spLocks noChangeArrowheads="1"/>
          </p:cNvSpPr>
          <p:nvPr/>
        </p:nvSpPr>
        <p:spPr>
          <a:xfrm>
            <a:off x="0" y="0"/>
            <a:ext cx="9144000" cy="7633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ts val="2400"/>
              </a:lnSpc>
              <a:tabLst>
                <a:tab pos="4191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日常生活におきかえてみましょう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505345" y="1771523"/>
            <a:ext cx="8382000" cy="2570225"/>
          </a:xfrm>
          <a:custGeom>
            <a:avLst/>
            <a:gdLst>
              <a:gd name="connsiteX0" fmla="*/ 0 w 8382000"/>
              <a:gd name="connsiteY0" fmla="*/ 0 h 2570225"/>
              <a:gd name="connsiteX1" fmla="*/ 0 w 8382000"/>
              <a:gd name="connsiteY1" fmla="*/ 2570225 h 2570225"/>
              <a:gd name="connsiteX2" fmla="*/ 8382000 w 8382000"/>
              <a:gd name="connsiteY2" fmla="*/ 2570225 h 2570225"/>
              <a:gd name="connsiteX3" fmla="*/ 8382000 w 8382000"/>
              <a:gd name="connsiteY3" fmla="*/ 0 h 2570225"/>
              <a:gd name="connsiteX4" fmla="*/ 0 w 8382000"/>
              <a:gd name="connsiteY4" fmla="*/ 0 h 257022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382000" h="2570225">
                <a:moveTo>
                  <a:pt x="0" y="0"/>
                </a:moveTo>
                <a:lnTo>
                  <a:pt x="0" y="2570225"/>
                </a:lnTo>
                <a:lnTo>
                  <a:pt x="8382000" y="2570225"/>
                </a:lnTo>
                <a:lnTo>
                  <a:pt x="8382000"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 name="TextBox 1"/>
          <p:cNvSpPr txBox="1"/>
          <p:nvPr/>
        </p:nvSpPr>
        <p:spPr>
          <a:xfrm>
            <a:off x="229704" y="1969010"/>
            <a:ext cx="8891327" cy="3547125"/>
          </a:xfrm>
          <a:prstGeom prst="rect">
            <a:avLst/>
          </a:prstGeom>
          <a:noFill/>
        </p:spPr>
        <p:txBody>
          <a:bodyPr wrap="square" lIns="0" tIns="0" rIns="0" rtlCol="0">
            <a:spAutoFit/>
          </a:bodyPr>
          <a:lstStyle/>
          <a:p>
            <a:pPr>
              <a:lnSpc>
                <a:spcPts val="2100"/>
              </a:lnSpc>
              <a:tabLst/>
            </a:pP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こころの調子が悪い人の多く（全員ではありません！）は、複雑な出来事をたった１つの原因のせいにしがちです。</a:t>
            </a:r>
            <a:endParaRPr lang="en-US" altLang="ja-JP"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2100"/>
              </a:lnSpc>
              <a:tabLst/>
            </a:pPr>
            <a:endParaRPr lang="en-US" altLang="ja-JP"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2100"/>
              </a:lnSpc>
              <a:tabLst/>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ときには、自分のせいなのに他の人だけを責めることもあり、</a:t>
            </a: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反対に、自分ばかりを責めることもあります。</a:t>
            </a:r>
            <a:endParaRPr lang="en-US" altLang="zh-CN"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180000">
              <a:spcBef>
                <a:spcPts val="1200"/>
              </a:spcBef>
            </a:pPr>
            <a:endParaRPr lang="en-US" altLang="ja-JP"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180000">
              <a:spcBef>
                <a:spcPts val="1200"/>
              </a:spcBef>
            </a:pPr>
            <a:endParaRPr lang="en-US" altLang="ja-JP" b="1" i="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180000">
              <a:spcBef>
                <a:spcPts val="1200"/>
              </a:spcBef>
              <a:buClr>
                <a:srgbClr val="8CADAE"/>
              </a:buClr>
            </a:pPr>
            <a:r>
              <a:rPr lang="x-none" altLang="ja-JP" dirty="0">
                <a:latin typeface="ＭＳ Ｐゴシック" panose="020B0600070205080204" pitchFamily="50" charset="-128"/>
                <a:ea typeface="ＭＳ Ｐゴシック" panose="020B0600070205080204" pitchFamily="50" charset="-128"/>
              </a:rPr>
              <a:t>ユニット「帰属スタイル」のど</a:t>
            </a:r>
            <a:r>
              <a:rPr lang="ja-JP" altLang="en-US" dirty="0" err="1">
                <a:latin typeface="ＭＳ Ｐゴシック" panose="020B0600070205080204" pitchFamily="50" charset="-128"/>
                <a:ea typeface="ＭＳ Ｐゴシック" panose="020B0600070205080204" pitchFamily="50" charset="-128"/>
              </a:rPr>
              <a:t>んな</a:t>
            </a:r>
            <a:r>
              <a:rPr lang="ja-JP" altLang="en-US" dirty="0">
                <a:latin typeface="ＭＳ Ｐゴシック" panose="020B0600070205080204" pitchFamily="50" charset="-128"/>
                <a:ea typeface="ＭＳ Ｐゴシック" panose="020B0600070205080204" pitchFamily="50" charset="-128"/>
              </a:rPr>
              <a:t>ところ</a:t>
            </a:r>
            <a:r>
              <a:rPr lang="x-none" altLang="ja-JP" dirty="0">
                <a:latin typeface="ＭＳ Ｐゴシック" panose="020B0600070205080204" pitchFamily="50" charset="-128"/>
                <a:ea typeface="ＭＳ Ｐゴシック" panose="020B0600070205080204" pitchFamily="50" charset="-128"/>
              </a:rPr>
              <a:t>が特に</a:t>
            </a:r>
            <a:r>
              <a:rPr lang="ja-JP" altLang="en-US" dirty="0">
                <a:latin typeface="ＭＳ Ｐゴシック" panose="020B0600070205080204" pitchFamily="50" charset="-128"/>
                <a:ea typeface="ＭＳ Ｐゴシック" panose="020B0600070205080204" pitchFamily="50" charset="-128"/>
              </a:rPr>
              <a:t>役立つ／助けになる</a:t>
            </a:r>
            <a:r>
              <a:rPr lang="x-none" altLang="ja-JP" dirty="0">
                <a:latin typeface="ＭＳ Ｐゴシック" panose="020B0600070205080204" pitchFamily="50" charset="-128"/>
                <a:ea typeface="ＭＳ Ｐゴシック" panose="020B0600070205080204" pitchFamily="50" charset="-128"/>
              </a:rPr>
              <a:t>と思いますか？ </a:t>
            </a:r>
          </a:p>
          <a:p>
            <a:pPr marL="180000">
              <a:spcBef>
                <a:spcPts val="1200"/>
              </a:spcBef>
              <a:buClr>
                <a:srgbClr val="8CADAE"/>
              </a:buClr>
            </a:pPr>
            <a:r>
              <a:rPr lang="x-none" altLang="ja-JP" dirty="0">
                <a:latin typeface="ＭＳ Ｐゴシック" panose="020B0600070205080204" pitchFamily="50" charset="-128"/>
                <a:ea typeface="ＭＳ Ｐゴシック" panose="020B0600070205080204" pitchFamily="50" charset="-128"/>
              </a:rPr>
              <a:t>近い将来、</a:t>
            </a:r>
            <a:r>
              <a:rPr lang="ja-JP" altLang="en-US" dirty="0">
                <a:latin typeface="ＭＳ Ｐゴシック" panose="020B0600070205080204" pitchFamily="50" charset="-128"/>
                <a:ea typeface="ＭＳ Ｐゴシック" panose="020B0600070205080204" pitchFamily="50" charset="-128"/>
              </a:rPr>
              <a:t>このユニットで</a:t>
            </a:r>
            <a:r>
              <a:rPr lang="x-none" altLang="ja-JP" dirty="0">
                <a:latin typeface="ＭＳ Ｐゴシック" panose="020B0600070205080204" pitchFamily="50" charset="-128"/>
                <a:ea typeface="ＭＳ Ｐゴシック" panose="020B0600070205080204" pitchFamily="50" charset="-128"/>
              </a:rPr>
              <a:t>学んだことを実践したいのは</a:t>
            </a:r>
            <a:r>
              <a:rPr lang="ja-JP" altLang="en-US" dirty="0" err="1">
                <a:latin typeface="ＭＳ Ｐゴシック" panose="020B0600070205080204" pitchFamily="50" charset="-128"/>
                <a:ea typeface="ＭＳ Ｐゴシック" panose="020B0600070205080204" pitchFamily="50" charset="-128"/>
              </a:rPr>
              <a:t>、</a:t>
            </a:r>
            <a:r>
              <a:rPr lang="x-none" altLang="ja-JP" dirty="0">
                <a:latin typeface="ＭＳ Ｐゴシック" panose="020B0600070205080204" pitchFamily="50" charset="-128"/>
                <a:ea typeface="ＭＳ Ｐゴシック" panose="020B0600070205080204" pitchFamily="50" charset="-128"/>
              </a:rPr>
              <a:t>いつ、ど</a:t>
            </a:r>
            <a:r>
              <a:rPr lang="ja-JP" altLang="en-US" dirty="0" err="1">
                <a:latin typeface="ＭＳ Ｐゴシック" panose="020B0600070205080204" pitchFamily="50" charset="-128"/>
                <a:ea typeface="ＭＳ Ｐゴシック" panose="020B0600070205080204" pitchFamily="50" charset="-128"/>
              </a:rPr>
              <a:t>のよう</a:t>
            </a:r>
            <a:r>
              <a:rPr lang="x-none" altLang="ja-JP" dirty="0">
                <a:latin typeface="ＭＳ Ｐゴシック" panose="020B0600070205080204" pitchFamily="50" charset="-128"/>
                <a:ea typeface="ＭＳ Ｐゴシック" panose="020B0600070205080204" pitchFamily="50" charset="-128"/>
              </a:rPr>
              <a:t>な状況ですか？</a:t>
            </a:r>
            <a:endParaRPr lang="en-US" altLang="ja-JP" dirty="0">
              <a:latin typeface="ＭＳ Ｐゴシック" panose="020B0600070205080204" pitchFamily="50" charset="-128"/>
              <a:ea typeface="ＭＳ Ｐゴシック" panose="020B0600070205080204" pitchFamily="50" charset="-128"/>
            </a:endParaRPr>
          </a:p>
          <a:p>
            <a:pPr marL="180000">
              <a:spcBef>
                <a:spcPts val="1200"/>
              </a:spcBef>
              <a:buClr>
                <a:srgbClr val="8CADAE"/>
              </a:buClr>
            </a:pPr>
            <a:r>
              <a:rPr lang="x-none" altLang="ja-JP" dirty="0">
                <a:latin typeface="ＭＳ Ｐゴシック" panose="020B0600070205080204" pitchFamily="50" charset="-128"/>
                <a:ea typeface="ＭＳ Ｐゴシック" panose="020B0600070205080204" pitchFamily="50" charset="-128"/>
              </a:rPr>
              <a:t>その効果はどのように現れるでしょうか</a:t>
            </a:r>
            <a:r>
              <a:rPr lang="ja-JP" altLang="en-US" dirty="0">
                <a:latin typeface="ＭＳ Ｐゴシック" panose="020B0600070205080204" pitchFamily="50" charset="-128"/>
                <a:ea typeface="ＭＳ Ｐゴシック" panose="020B0600070205080204" pitchFamily="50" charset="-128"/>
              </a:rPr>
              <a:t>？　</a:t>
            </a:r>
            <a:r>
              <a:rPr lang="x-none" altLang="ja-JP" dirty="0">
                <a:latin typeface="ＭＳ Ｐゴシック" panose="020B0600070205080204" pitchFamily="50" charset="-128"/>
                <a:ea typeface="ＭＳ Ｐゴシック" panose="020B0600070205080204" pitchFamily="50" charset="-128"/>
              </a:rPr>
              <a:t>（例：緊張を和らげる）</a:t>
            </a: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1"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34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Rectangle 2"/>
          <p:cNvSpPr txBox="1">
            <a:spLocks noChangeArrowheads="1"/>
          </p:cNvSpPr>
          <p:nvPr/>
        </p:nvSpPr>
        <p:spPr>
          <a:xfrm>
            <a:off x="0" y="0"/>
            <a:ext cx="9144000" cy="7633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このことは、こころの調子の悪さとどんな関係があるのでしょう？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7" name="Freeform 3"/>
          <p:cNvSpPr/>
          <p:nvPr/>
        </p:nvSpPr>
        <p:spPr>
          <a:xfrm>
            <a:off x="88900" y="6096000"/>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pP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de-DE" altLang="de-DE" sz="1200" i="1" dirty="0">
                <a:solidFill>
                  <a:prstClr val="black"/>
                </a:solidFill>
                <a:latin typeface="MS PGothic" panose="020B0600070205080204" pitchFamily="34" charset="-128"/>
                <a:ea typeface="MS PGothic" panose="020B0600070205080204" pitchFamily="34" charset="-128"/>
                <a:sym typeface="Wingdings" pitchFamily="2" charset="2"/>
              </a:rPr>
              <a:t></a:t>
            </a: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ja-JP" altLang="en-US" sz="1200" i="1" dirty="0">
                <a:solidFill>
                  <a:srgbClr val="000000"/>
                </a:solidFill>
                <a:latin typeface="MS PGothic" panose="020B0600070205080204" pitchFamily="34" charset="-128"/>
                <a:ea typeface="MS PGothic" panose="020B0600070205080204" pitchFamily="34" charset="-128"/>
                <a:cs typeface="Times New Roman" pitchFamily="18" charset="0"/>
              </a:rPr>
              <a:t>ワークシート</a:t>
            </a:r>
            <a:r>
              <a:rPr lang="ja-JP" altLang="en-US" sz="1200" i="1" dirty="0">
                <a:solidFill>
                  <a:prstClr val="black"/>
                </a:solidFill>
                <a:latin typeface="MS PGothic" panose="020B0600070205080204" pitchFamily="34" charset="-128"/>
                <a:ea typeface="MS PGothic" panose="020B0600070205080204" pitchFamily="34" charset="-128"/>
                <a:cs typeface="Times New Roman" pitchFamily="18" charset="0"/>
              </a:rPr>
              <a:t>　</a:t>
            </a:r>
            <a:r>
              <a:rPr lang="en-US" altLang="zh-CN" sz="1200" i="1" dirty="0">
                <a:solidFill>
                  <a:srgbClr val="000000"/>
                </a:solidFill>
                <a:latin typeface="MS PGothic" panose="020B0600070205080204" pitchFamily="34" charset="-128"/>
                <a:ea typeface="MS PGothic" panose="020B0600070205080204" pitchFamily="34" charset="-128"/>
                <a:cs typeface="Times New Roman" pitchFamily="18" charset="0"/>
              </a:rPr>
              <a:t>4.7</a:t>
            </a:r>
          </a:p>
        </p:txBody>
      </p:sp>
      <p:pic>
        <p:nvPicPr>
          <p:cNvPr id="18" name="Picture 3"/>
          <p:cNvPicPr>
            <a:picLocks noChangeAspect="1" noChangeArrowheads="1"/>
          </p:cNvPicPr>
          <p:nvPr/>
        </p:nvPicPr>
        <p:blipFill>
          <a:blip r:embed="rId2"/>
          <a:srcRect/>
          <a:stretch>
            <a:fillRect/>
          </a:stretch>
        </p:blipFill>
        <p:spPr bwMode="auto">
          <a:xfrm>
            <a:off x="142743" y="6149213"/>
            <a:ext cx="355600" cy="3810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505345" y="1771523"/>
            <a:ext cx="8382000" cy="2570225"/>
          </a:xfrm>
          <a:custGeom>
            <a:avLst/>
            <a:gdLst>
              <a:gd name="connsiteX0" fmla="*/ 0 w 8382000"/>
              <a:gd name="connsiteY0" fmla="*/ 0 h 2570225"/>
              <a:gd name="connsiteX1" fmla="*/ 0 w 8382000"/>
              <a:gd name="connsiteY1" fmla="*/ 2570225 h 2570225"/>
              <a:gd name="connsiteX2" fmla="*/ 8382000 w 8382000"/>
              <a:gd name="connsiteY2" fmla="*/ 2570225 h 2570225"/>
              <a:gd name="connsiteX3" fmla="*/ 8382000 w 8382000"/>
              <a:gd name="connsiteY3" fmla="*/ 0 h 2570225"/>
              <a:gd name="connsiteX4" fmla="*/ 0 w 8382000"/>
              <a:gd name="connsiteY4" fmla="*/ 0 h 257022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382000" h="2570225">
                <a:moveTo>
                  <a:pt x="0" y="0"/>
                </a:moveTo>
                <a:lnTo>
                  <a:pt x="0" y="2570225"/>
                </a:lnTo>
                <a:lnTo>
                  <a:pt x="8382000" y="2570225"/>
                </a:lnTo>
                <a:lnTo>
                  <a:pt x="8382000"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797730" y="1905000"/>
            <a:ext cx="7548541" cy="2418611"/>
          </a:xfrm>
          <a:prstGeom prst="rect">
            <a:avLst/>
          </a:prstGeom>
          <a:noFill/>
        </p:spPr>
        <p:txBody>
          <a:bodyPr wrap="none" lIns="0" tIns="0" rIns="0" rtlCol="0">
            <a:spAutoFit/>
          </a:bodyPr>
          <a:lstStyle/>
          <a:p>
            <a:pPr>
              <a:lnSpc>
                <a:spcPts val="2700"/>
              </a:lnSpc>
              <a:tabLst/>
            </a:pPr>
            <a:r>
              <a:rPr lang="ja-JP" altLang="en-US" sz="1800" b="1" dirty="0">
                <a:latin typeface="ＭＳ Ｐゴシック" panose="020B0600070205080204" pitchFamily="50" charset="-128"/>
                <a:ea typeface="ＭＳ Ｐゴシック" panose="020B0600070205080204" pitchFamily="50" charset="-128"/>
                <a:cs typeface="Times New Roman" pitchFamily="18" charset="0"/>
              </a:rPr>
              <a:t>例：</a:t>
            </a:r>
            <a:r>
              <a:rPr lang="ja-JP" altLang="en-US" sz="1800" dirty="0">
                <a:latin typeface="ＭＳ Ｐゴシック" panose="020B0600070205080204" pitchFamily="50" charset="-128"/>
                <a:ea typeface="ＭＳ Ｐゴシック" panose="020B0600070205080204" pitchFamily="50" charset="-128"/>
                <a:cs typeface="Times New Roman" pitchFamily="18" charset="0"/>
              </a:rPr>
              <a:t>アンナ</a:t>
            </a:r>
            <a:r>
              <a:rPr lang="ja-JP" altLang="en-US" dirty="0">
                <a:latin typeface="ＭＳ Ｐゴシック" panose="020B0600070205080204" pitchFamily="50" charset="-128"/>
                <a:ea typeface="ＭＳ Ｐゴシック" panose="020B0600070205080204" pitchFamily="50" charset="-128"/>
                <a:cs typeface="Times New Roman" pitchFamily="18" charset="0"/>
              </a:rPr>
              <a:t>はひどい胃の痛みに悩まされています</a:t>
            </a:r>
            <a:endParaRPr lang="en-US" altLang="ja-JP" sz="1800" dirty="0">
              <a:latin typeface="ＭＳ Ｐゴシック" panose="020B0600070205080204" pitchFamily="50" charset="-128"/>
              <a:ea typeface="ＭＳ Ｐゴシック" panose="020B0600070205080204" pitchFamily="50" charset="-128"/>
              <a:cs typeface="Times New Roman" pitchFamily="18" charset="0"/>
            </a:endParaRPr>
          </a:p>
          <a:p>
            <a:pPr>
              <a:lnSpc>
                <a:spcPts val="2700"/>
              </a:lnSpc>
              <a:tabLst/>
            </a:pPr>
            <a:endParaRPr lang="en-US" altLang="zh-CN" sz="1800" dirty="0">
              <a:latin typeface="ＭＳ Ｐゴシック" panose="020B0600070205080204" pitchFamily="50" charset="-128"/>
              <a:ea typeface="ＭＳ Ｐゴシック" panose="020B0600070205080204" pitchFamily="50" charset="-128"/>
              <a:cs typeface="Times New Roman" pitchFamily="18" charset="0"/>
            </a:endParaRPr>
          </a:p>
          <a:p>
            <a:pPr>
              <a:lnSpc>
                <a:spcPts val="2700"/>
              </a:lnSpc>
              <a:tabLst/>
            </a:pPr>
            <a:r>
              <a:rPr lang="ja-JP" altLang="en-US" sz="1800" b="1" dirty="0">
                <a:latin typeface="ＭＳ Ｐゴシック" panose="020B0600070205080204" pitchFamily="50" charset="-128"/>
                <a:ea typeface="ＭＳ Ｐゴシック" panose="020B0600070205080204" pitchFamily="50" charset="-128"/>
                <a:cs typeface="Times New Roman" pitchFamily="18" charset="0"/>
              </a:rPr>
              <a:t>帰属</a:t>
            </a:r>
            <a:r>
              <a:rPr lang="ja-JP" altLang="en-US" b="1" dirty="0">
                <a:latin typeface="ＭＳ Ｐゴシック" panose="020B0600070205080204" pitchFamily="50" charset="-128"/>
                <a:ea typeface="ＭＳ Ｐゴシック" panose="020B0600070205080204" pitchFamily="50" charset="-128"/>
                <a:cs typeface="Times New Roman" pitchFamily="18" charset="0"/>
              </a:rPr>
              <a:t>／</a:t>
            </a:r>
            <a:r>
              <a:rPr lang="ja-JP" altLang="en-US" sz="1800" b="1" dirty="0">
                <a:latin typeface="ＭＳ Ｐゴシック" panose="020B0600070205080204" pitchFamily="50" charset="-128"/>
                <a:ea typeface="ＭＳ Ｐゴシック" panose="020B0600070205080204" pitchFamily="50" charset="-128"/>
                <a:cs typeface="Times New Roman" pitchFamily="18" charset="0"/>
              </a:rPr>
              <a:t>アンナの信念：</a:t>
            </a:r>
            <a:r>
              <a:rPr lang="ja-JP" altLang="en-US" sz="1800" dirty="0">
                <a:latin typeface="ＭＳ Ｐゴシック" panose="020B0600070205080204" pitchFamily="50" charset="-128"/>
                <a:ea typeface="ＭＳ Ｐゴシック" panose="020B0600070205080204" pitchFamily="50" charset="-128"/>
                <a:cs typeface="Times New Roman" pitchFamily="18" charset="0"/>
              </a:rPr>
              <a:t>食べ物に毒が入っている</a:t>
            </a:r>
            <a:endParaRPr lang="en-US" altLang="zh-CN" sz="1800" dirty="0">
              <a:latin typeface="ＭＳ Ｐゴシック" panose="020B0600070205080204" pitchFamily="50" charset="-128"/>
              <a:ea typeface="ＭＳ Ｐゴシック" panose="020B0600070205080204" pitchFamily="50" charset="-128"/>
              <a:cs typeface="Times New Roman" pitchFamily="18" charset="0"/>
            </a:endParaRPr>
          </a:p>
          <a:p>
            <a:pPr>
              <a:lnSpc>
                <a:spcPts val="2600"/>
              </a:lnSpc>
              <a:tabLst/>
            </a:pPr>
            <a:endParaRPr lang="en-US" altLang="ja-JP" sz="1800" b="1" dirty="0">
              <a:latin typeface="ＭＳ Ｐゴシック" panose="020B0600070205080204" pitchFamily="50" charset="-128"/>
              <a:ea typeface="ＭＳ Ｐゴシック" panose="020B0600070205080204" pitchFamily="50" charset="-128"/>
              <a:cs typeface="Times New Roman" pitchFamily="18" charset="0"/>
            </a:endParaRPr>
          </a:p>
          <a:p>
            <a:pPr>
              <a:lnSpc>
                <a:spcPts val="2600"/>
              </a:lnSpc>
              <a:tabLst/>
            </a:pPr>
            <a:r>
              <a:rPr lang="ja-JP" altLang="en-US" sz="1800" b="1" dirty="0">
                <a:latin typeface="ＭＳ Ｐゴシック" panose="020B0600070205080204" pitchFamily="50" charset="-128"/>
                <a:ea typeface="ＭＳ Ｐゴシック" panose="020B0600070205080204" pitchFamily="50" charset="-128"/>
                <a:cs typeface="Times New Roman" pitchFamily="18" charset="0"/>
              </a:rPr>
              <a:t>しかし：</a:t>
            </a:r>
            <a:r>
              <a:rPr lang="en-US" altLang="zh-CN" sz="1800" dirty="0">
                <a:latin typeface="ＭＳ Ｐゴシック" panose="020B0600070205080204" pitchFamily="50" charset="-128"/>
                <a:ea typeface="ＭＳ Ｐゴシック" panose="020B0600070205080204" pitchFamily="50" charset="-128"/>
                <a:cs typeface="Times New Roman" pitchFamily="18" charset="0"/>
              </a:rPr>
              <a:t> </a:t>
            </a:r>
            <a:r>
              <a:rPr lang="ja-JP" altLang="en-US" sz="1800" dirty="0">
                <a:latin typeface="ＭＳ Ｐゴシック" panose="020B0600070205080204" pitchFamily="50" charset="-128"/>
                <a:ea typeface="ＭＳ Ｐゴシック" panose="020B0600070205080204" pitchFamily="50" charset="-128"/>
                <a:cs typeface="Times New Roman" pitchFamily="18" charset="0"/>
              </a:rPr>
              <a:t>彼女は最近、毎日深酒をして、薬</a:t>
            </a:r>
            <a:r>
              <a:rPr lang="ja-JP" altLang="en-US" dirty="0">
                <a:latin typeface="ＭＳ Ｐゴシック" panose="020B0600070205080204" pitchFamily="50" charset="-128"/>
                <a:ea typeface="ＭＳ Ｐゴシック" panose="020B0600070205080204" pitchFamily="50" charset="-128"/>
                <a:cs typeface="Times New Roman" pitchFamily="18" charset="0"/>
              </a:rPr>
              <a:t>も</a:t>
            </a:r>
            <a:r>
              <a:rPr lang="ja-JP" altLang="en-US" sz="1800" dirty="0">
                <a:latin typeface="ＭＳ Ｐゴシック" panose="020B0600070205080204" pitchFamily="50" charset="-128"/>
                <a:ea typeface="ＭＳ Ｐゴシック" panose="020B0600070205080204" pitchFamily="50" charset="-128"/>
                <a:cs typeface="Times New Roman" pitchFamily="18" charset="0"/>
              </a:rPr>
              <a:t>乱用していた。</a:t>
            </a:r>
            <a:endParaRPr lang="en-US" altLang="ja-JP" sz="1800" dirty="0">
              <a:latin typeface="ＭＳ Ｐゴシック" panose="020B0600070205080204" pitchFamily="50" charset="-128"/>
              <a:ea typeface="ＭＳ Ｐゴシック" panose="020B0600070205080204" pitchFamily="50" charset="-128"/>
              <a:cs typeface="Times New Roman" pitchFamily="18" charset="0"/>
            </a:endParaRPr>
          </a:p>
          <a:p>
            <a:pPr>
              <a:lnSpc>
                <a:spcPts val="2600"/>
              </a:lnSpc>
              <a:tabLst/>
            </a:pPr>
            <a:r>
              <a:rPr lang="ja-JP" altLang="en-US" sz="1800" dirty="0">
                <a:latin typeface="ＭＳ Ｐゴシック" panose="020B0600070205080204" pitchFamily="50" charset="-128"/>
                <a:ea typeface="ＭＳ Ｐゴシック" panose="020B0600070205080204" pitchFamily="50" charset="-128"/>
                <a:cs typeface="Times New Roman" pitchFamily="18" charset="0"/>
              </a:rPr>
              <a:t>それに、この数週間は、よく眠れない日が続き、仕事もうまくいっていなかった</a:t>
            </a:r>
            <a:r>
              <a:rPr lang="ja-JP" altLang="en-US" dirty="0">
                <a:latin typeface="ＭＳ Ｐゴシック" panose="020B0600070205080204" pitchFamily="50" charset="-128"/>
                <a:ea typeface="ＭＳ Ｐゴシック" panose="020B0600070205080204" pitchFamily="50" charset="-128"/>
                <a:cs typeface="Times New Roman" pitchFamily="18" charset="0"/>
              </a:rPr>
              <a:t>。</a:t>
            </a:r>
            <a:endParaRPr lang="en-US" altLang="ja-JP" dirty="0">
              <a:latin typeface="ＭＳ Ｐゴシック" panose="020B0600070205080204" pitchFamily="50" charset="-128"/>
              <a:ea typeface="ＭＳ Ｐゴシック" panose="020B0600070205080204" pitchFamily="50" charset="-128"/>
              <a:cs typeface="Times New Roman" pitchFamily="18" charset="0"/>
            </a:endParaRPr>
          </a:p>
          <a:p>
            <a:pPr>
              <a:lnSpc>
                <a:spcPts val="2600"/>
              </a:lnSpc>
              <a:tabLst/>
            </a:pPr>
            <a:r>
              <a:rPr lang="ja-JP" altLang="en-US" dirty="0">
                <a:latin typeface="ＭＳ Ｐゴシック" panose="020B0600070205080204" pitchFamily="50" charset="-128"/>
                <a:ea typeface="ＭＳ Ｐゴシック" panose="020B0600070205080204" pitchFamily="50" charset="-128"/>
                <a:cs typeface="Times New Roman" pitchFamily="18" charset="0"/>
              </a:rPr>
              <a:t>アンナは、ストレスがあるとたいてい胃の調子が悪くなる。</a:t>
            </a:r>
            <a:endParaRPr lang="en-US" altLang="ja-JP" sz="1800" dirty="0">
              <a:latin typeface="ＭＳ Ｐゴシック" panose="020B0600070205080204" pitchFamily="50" charset="-128"/>
              <a:ea typeface="ＭＳ Ｐゴシック" panose="020B0600070205080204" pitchFamily="50" charset="-128"/>
              <a:cs typeface="Times New Roman" pitchFamily="18" charset="0"/>
            </a:endParaRPr>
          </a:p>
        </p:txBody>
      </p:sp>
      <p:sp>
        <p:nvSpPr>
          <p:cNvPr id="1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帰属スタイル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Rectangle 2"/>
          <p:cNvSpPr txBox="1">
            <a:spLocks noChangeArrowheads="1"/>
          </p:cNvSpPr>
          <p:nvPr/>
        </p:nvSpPr>
        <p:spPr>
          <a:xfrm>
            <a:off x="0" y="0"/>
            <a:ext cx="9144000" cy="7633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このことは、こころの調子の悪さとどんな関係があるのでしょう？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33086667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6078</Words>
  <Application>Microsoft Office PowerPoint</Application>
  <PresentationFormat>Bildschirmpräsentation (4:3)</PresentationFormat>
  <Paragraphs>547</Paragraphs>
  <Slides>35</Slides>
  <Notes>2</Notes>
  <HiddenSlides>0</HiddenSlides>
  <MMClips>0</MMClips>
  <ScaleCrop>false</ScaleCrop>
  <HeadingPairs>
    <vt:vector size="6" baseType="variant">
      <vt:variant>
        <vt:lpstr>Verwendete Schriftarten</vt:lpstr>
      </vt:variant>
      <vt:variant>
        <vt:i4>13</vt:i4>
      </vt:variant>
      <vt:variant>
        <vt:lpstr>Design</vt:lpstr>
      </vt:variant>
      <vt:variant>
        <vt:i4>2</vt:i4>
      </vt:variant>
      <vt:variant>
        <vt:lpstr>Folientitel</vt:lpstr>
      </vt:variant>
      <vt:variant>
        <vt:i4>35</vt:i4>
      </vt:variant>
    </vt:vector>
  </HeadingPairs>
  <TitlesOfParts>
    <vt:vector size="50" baseType="lpstr">
      <vt:lpstr>HGS創英角ｺﾞｼｯｸUB</vt:lpstr>
      <vt:lpstr>MS Gothic</vt:lpstr>
      <vt:lpstr>MS PGothic</vt:lpstr>
      <vt:lpstr>MS PGothic</vt:lpstr>
      <vt:lpstr>宋体</vt:lpstr>
      <vt:lpstr>Arial</vt:lpstr>
      <vt:lpstr>Calibri</vt:lpstr>
      <vt:lpstr>Courier New</vt:lpstr>
      <vt:lpstr>Georgia</vt:lpstr>
      <vt:lpstr>Times New Roman</vt:lpstr>
      <vt:lpstr>Verdana</vt:lpstr>
      <vt:lpstr>Wingdings</vt:lpstr>
      <vt:lpstr>Wingdings 2</vt:lpstr>
      <vt:lpstr>Office Theme</vt:lpstr>
      <vt:lpstr>3_Cronus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pyoroke</dc:creator>
  <cp:lastModifiedBy>Sarah You</cp:lastModifiedBy>
  <cp:revision>101</cp:revision>
  <dcterms:created xsi:type="dcterms:W3CDTF">2006-08-16T00:00:00Z</dcterms:created>
  <dcterms:modified xsi:type="dcterms:W3CDTF">2021-01-05T14:50:16Z</dcterms:modified>
</cp:coreProperties>
</file>