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44"/>
  </p:notesMasterIdLst>
  <p:sldIdLst>
    <p:sldId id="299" r:id="rId3"/>
    <p:sldId id="258" r:id="rId4"/>
    <p:sldId id="301" r:id="rId5"/>
    <p:sldId id="259" r:id="rId6"/>
    <p:sldId id="260" r:id="rId7"/>
    <p:sldId id="261" r:id="rId8"/>
    <p:sldId id="262" r:id="rId9"/>
    <p:sldId id="300"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noue" initials="T" lastIdx="3" clrIdx="0">
    <p:extLst>
      <p:ext uri="{19B8F6BF-5375-455C-9EA6-DF929625EA0E}">
        <p15:presenceInfo xmlns:p15="http://schemas.microsoft.com/office/powerpoint/2012/main" userId="Tanoue" providerId="None"/>
      </p:ext>
    </p:extLst>
  </p:cmAuthor>
  <p:cmAuthor id="2" name="User" initials="U" lastIdx="1" clrIdx="1">
    <p:extLst>
      <p:ext uri="{19B8F6BF-5375-455C-9EA6-DF929625EA0E}">
        <p15:presenceInfo xmlns:p15="http://schemas.microsoft.com/office/powerpoint/2012/main" userId="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6349"/>
    <a:srgbClr val="FFFFFF"/>
    <a:srgbClr val="8CADA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94411" autoAdjust="0"/>
  </p:normalViewPr>
  <p:slideViewPr>
    <p:cSldViewPr>
      <p:cViewPr varScale="1">
        <p:scale>
          <a:sx n="99" d="100"/>
          <a:sy n="99" d="100"/>
        </p:scale>
        <p:origin x="246" y="72"/>
      </p:cViewPr>
      <p:guideLst>
        <p:guide orient="horz" pos="2160"/>
        <p:guide pos="2880"/>
      </p:guideLst>
    </p:cSldViewPr>
  </p:slideViewPr>
  <p:outlineViewPr>
    <p:cViewPr>
      <p:scale>
        <a:sx n="33" d="100"/>
        <a:sy n="33" d="100"/>
      </p:scale>
      <p:origin x="0" y="-308"/>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commentAuthors" Target="commen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heme" Target="theme/theme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246B81-842A-4C00-8E2F-CC3B7BDE5892}" type="datetimeFigureOut">
              <a:rPr kumimoji="1" lang="ja-JP" altLang="en-US" smtClean="0"/>
              <a:t>2017/6/6</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2FF6D7-2CBD-43AD-AFF2-EA7296E4FDDA}" type="slidenum">
              <a:rPr kumimoji="1" lang="ja-JP" altLang="en-US" smtClean="0"/>
              <a:t>‹Nr.›</a:t>
            </a:fld>
            <a:endParaRPr kumimoji="1" lang="ja-JP" altLang="en-US"/>
          </a:p>
        </p:txBody>
      </p:sp>
    </p:spTree>
    <p:extLst>
      <p:ext uri="{BB962C8B-B14F-4D97-AF65-F5344CB8AC3E}">
        <p14:creationId xmlns:p14="http://schemas.microsoft.com/office/powerpoint/2010/main" val="175115670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1D2FF6D7-2CBD-43AD-AFF2-EA7296E4FDDA}" type="slidenum">
              <a:rPr kumimoji="1" lang="ja-JP" altLang="en-US" smtClean="0"/>
              <a:t>29</a:t>
            </a:fld>
            <a:endParaRPr kumimoji="1" lang="ja-JP" altLang="en-US"/>
          </a:p>
        </p:txBody>
      </p:sp>
    </p:spTree>
    <p:extLst>
      <p:ext uri="{BB962C8B-B14F-4D97-AF65-F5344CB8AC3E}">
        <p14:creationId xmlns:p14="http://schemas.microsoft.com/office/powerpoint/2010/main" val="37482630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6/6/2017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6/6/2017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6/6/2017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
        <p:nvSpPr>
          <p:cNvPr id="4" name="Fußzeilenplatzhalter 4"/>
          <p:cNvSpPr>
            <a:spLocks noGrp="1"/>
          </p:cNvSpPr>
          <p:nvPr>
            <p:ph type="ftr" sz="quarter" idx="10"/>
          </p:nvPr>
        </p:nvSpPr>
        <p:spPr/>
        <p:txBody>
          <a:bodyPr/>
          <a:lstStyle>
            <a:lvl1pPr>
              <a:defRPr/>
            </a:lvl1pPr>
          </a:lstStyle>
          <a:p>
            <a:pPr>
              <a:defRPr/>
            </a:pPr>
            <a:fld id="{59CD3A80-BC01-4910-8C0B-8A02DBEC4337}" type="slidenum">
              <a:rPr lang="en-US"/>
              <a:pPr>
                <a:defRPr/>
              </a:pPr>
              <a:t>‹Nr.›</a:t>
            </a:fld>
            <a:endParaRPr lang="en-US" dirty="0"/>
          </a:p>
        </p:txBody>
      </p:sp>
      <p:sp>
        <p:nvSpPr>
          <p:cNvPr id="5" name="Foliennummernplatzhalter 5"/>
          <p:cNvSpPr>
            <a:spLocks noGrp="1"/>
          </p:cNvSpPr>
          <p:nvPr>
            <p:ph type="sldNum" sz="quarter" idx="11"/>
          </p:nvPr>
        </p:nvSpPr>
        <p:spPr/>
        <p:txBody>
          <a:bodyPr/>
          <a:lstStyle>
            <a:lvl1pPr>
              <a:defRPr/>
            </a:lvl1pPr>
          </a:lstStyle>
          <a:p>
            <a:pPr>
              <a:defRPr/>
            </a:pPr>
            <a:fld id="{378F5CE4-930B-41AA-824D-1036BB205609}" type="slidenum">
              <a:rPr lang="de-DE"/>
              <a:pPr>
                <a:defRPr/>
              </a:pPr>
              <a:t>‹Nr.›</a:t>
            </a:fld>
            <a:endParaRPr lang="de-DE" dirty="0"/>
          </a:p>
        </p:txBody>
      </p:sp>
    </p:spTree>
    <p:extLst>
      <p:ext uri="{BB962C8B-B14F-4D97-AF65-F5344CB8AC3E}">
        <p14:creationId xmlns:p14="http://schemas.microsoft.com/office/powerpoint/2010/main" val="32152925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4"/>
          <p:cNvSpPr>
            <a:spLocks noGrp="1"/>
          </p:cNvSpPr>
          <p:nvPr>
            <p:ph type="ftr" sz="quarter" idx="10"/>
          </p:nvPr>
        </p:nvSpPr>
        <p:spPr/>
        <p:txBody>
          <a:bodyPr/>
          <a:lstStyle>
            <a:lvl1pPr>
              <a:defRPr/>
            </a:lvl1pPr>
          </a:lstStyle>
          <a:p>
            <a:pPr>
              <a:defRPr/>
            </a:pPr>
            <a:fld id="{2089FA42-AC8E-40EC-AB30-638E00AD59F7}" type="slidenum">
              <a:rPr lang="en-US"/>
              <a:pPr>
                <a:defRPr/>
              </a:pPr>
              <a:t>‹Nr.›</a:t>
            </a:fld>
            <a:endParaRPr lang="en-US" dirty="0"/>
          </a:p>
        </p:txBody>
      </p:sp>
      <p:sp>
        <p:nvSpPr>
          <p:cNvPr id="5" name="Foliennummernplatzhalter 5"/>
          <p:cNvSpPr>
            <a:spLocks noGrp="1"/>
          </p:cNvSpPr>
          <p:nvPr>
            <p:ph type="sldNum" sz="quarter" idx="11"/>
          </p:nvPr>
        </p:nvSpPr>
        <p:spPr/>
        <p:txBody>
          <a:bodyPr/>
          <a:lstStyle>
            <a:lvl1pPr>
              <a:defRPr/>
            </a:lvl1pPr>
          </a:lstStyle>
          <a:p>
            <a:pPr>
              <a:defRPr/>
            </a:pPr>
            <a:fld id="{83F25A74-8B61-4A4F-A774-9BA3D1B8DC67}" type="slidenum">
              <a:rPr lang="de-DE"/>
              <a:pPr>
                <a:defRPr/>
              </a:pPr>
              <a:t>‹Nr.›</a:t>
            </a:fld>
            <a:endParaRPr lang="de-DE" dirty="0"/>
          </a:p>
        </p:txBody>
      </p:sp>
    </p:spTree>
    <p:extLst>
      <p:ext uri="{BB962C8B-B14F-4D97-AF65-F5344CB8AC3E}">
        <p14:creationId xmlns:p14="http://schemas.microsoft.com/office/powerpoint/2010/main" val="9160779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
        <p:nvSpPr>
          <p:cNvPr id="4" name="Fußzeilenplatzhalter 4"/>
          <p:cNvSpPr>
            <a:spLocks noGrp="1"/>
          </p:cNvSpPr>
          <p:nvPr>
            <p:ph type="ftr" sz="quarter" idx="10"/>
          </p:nvPr>
        </p:nvSpPr>
        <p:spPr/>
        <p:txBody>
          <a:bodyPr/>
          <a:lstStyle>
            <a:lvl1pPr>
              <a:defRPr/>
            </a:lvl1pPr>
          </a:lstStyle>
          <a:p>
            <a:pPr>
              <a:defRPr/>
            </a:pPr>
            <a:fld id="{63680A15-4394-49AA-8517-159EA6BEA0CC}" type="slidenum">
              <a:rPr lang="en-US"/>
              <a:pPr>
                <a:defRPr/>
              </a:pPr>
              <a:t>‹Nr.›</a:t>
            </a:fld>
            <a:endParaRPr lang="en-US" dirty="0"/>
          </a:p>
        </p:txBody>
      </p:sp>
      <p:sp>
        <p:nvSpPr>
          <p:cNvPr id="5" name="Foliennummernplatzhalter 5"/>
          <p:cNvSpPr>
            <a:spLocks noGrp="1"/>
          </p:cNvSpPr>
          <p:nvPr>
            <p:ph type="sldNum" sz="quarter" idx="11"/>
          </p:nvPr>
        </p:nvSpPr>
        <p:spPr/>
        <p:txBody>
          <a:bodyPr/>
          <a:lstStyle>
            <a:lvl1pPr>
              <a:defRPr/>
            </a:lvl1pPr>
          </a:lstStyle>
          <a:p>
            <a:pPr>
              <a:defRPr/>
            </a:pPr>
            <a:fld id="{4878AAB8-AE54-43BA-AB86-F9BF9AD5B63A}" type="slidenum">
              <a:rPr lang="de-DE"/>
              <a:pPr>
                <a:defRPr/>
              </a:pPr>
              <a:t>‹Nr.›</a:t>
            </a:fld>
            <a:endParaRPr lang="de-DE" dirty="0"/>
          </a:p>
        </p:txBody>
      </p:sp>
    </p:spTree>
    <p:extLst>
      <p:ext uri="{BB962C8B-B14F-4D97-AF65-F5344CB8AC3E}">
        <p14:creationId xmlns:p14="http://schemas.microsoft.com/office/powerpoint/2010/main" val="8324990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3016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50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Fußzeilenplatzhalter 4"/>
          <p:cNvSpPr>
            <a:spLocks noGrp="1"/>
          </p:cNvSpPr>
          <p:nvPr>
            <p:ph type="ftr" sz="quarter" idx="10"/>
          </p:nvPr>
        </p:nvSpPr>
        <p:spPr/>
        <p:txBody>
          <a:bodyPr/>
          <a:lstStyle>
            <a:lvl1pPr>
              <a:defRPr/>
            </a:lvl1pPr>
          </a:lstStyle>
          <a:p>
            <a:pPr>
              <a:defRPr/>
            </a:pPr>
            <a:fld id="{11EEE497-24D0-4022-BDE0-0BD672C2144A}" type="slidenum">
              <a:rPr lang="en-US"/>
              <a:pPr>
                <a:defRPr/>
              </a:pPr>
              <a:t>‹Nr.›</a:t>
            </a:fld>
            <a:endParaRPr lang="en-US" dirty="0"/>
          </a:p>
        </p:txBody>
      </p:sp>
      <p:sp>
        <p:nvSpPr>
          <p:cNvPr id="6" name="Foliennummernplatzhalter 5"/>
          <p:cNvSpPr>
            <a:spLocks noGrp="1"/>
          </p:cNvSpPr>
          <p:nvPr>
            <p:ph type="sldNum" sz="quarter" idx="11"/>
          </p:nvPr>
        </p:nvSpPr>
        <p:spPr/>
        <p:txBody>
          <a:bodyPr/>
          <a:lstStyle>
            <a:lvl1pPr>
              <a:defRPr/>
            </a:lvl1pPr>
          </a:lstStyle>
          <a:p>
            <a:pPr>
              <a:defRPr/>
            </a:pPr>
            <a:fld id="{59AF1CD5-A6FF-497C-8EF5-8600FA797455}" type="slidenum">
              <a:rPr lang="de-DE"/>
              <a:pPr>
                <a:defRPr/>
              </a:pPr>
              <a:t>‹Nr.›</a:t>
            </a:fld>
            <a:endParaRPr lang="de-DE" dirty="0"/>
          </a:p>
        </p:txBody>
      </p:sp>
    </p:spTree>
    <p:extLst>
      <p:ext uri="{BB962C8B-B14F-4D97-AF65-F5344CB8AC3E}">
        <p14:creationId xmlns:p14="http://schemas.microsoft.com/office/powerpoint/2010/main" val="35794348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Fußzeilenplatzhalter 4"/>
          <p:cNvSpPr>
            <a:spLocks noGrp="1"/>
          </p:cNvSpPr>
          <p:nvPr>
            <p:ph type="ftr" sz="quarter" idx="10"/>
          </p:nvPr>
        </p:nvSpPr>
        <p:spPr/>
        <p:txBody>
          <a:bodyPr/>
          <a:lstStyle>
            <a:lvl1pPr>
              <a:defRPr/>
            </a:lvl1pPr>
          </a:lstStyle>
          <a:p>
            <a:pPr>
              <a:defRPr/>
            </a:pPr>
            <a:fld id="{E923AFBB-DE5D-4B70-8D5F-9E42AC86CBEE}" type="slidenum">
              <a:rPr lang="en-US"/>
              <a:pPr>
                <a:defRPr/>
              </a:pPr>
              <a:t>‹Nr.›</a:t>
            </a:fld>
            <a:endParaRPr lang="en-US" dirty="0"/>
          </a:p>
        </p:txBody>
      </p:sp>
      <p:sp>
        <p:nvSpPr>
          <p:cNvPr id="8" name="Foliennummernplatzhalter 5"/>
          <p:cNvSpPr>
            <a:spLocks noGrp="1"/>
          </p:cNvSpPr>
          <p:nvPr>
            <p:ph type="sldNum" sz="quarter" idx="11"/>
          </p:nvPr>
        </p:nvSpPr>
        <p:spPr/>
        <p:txBody>
          <a:bodyPr/>
          <a:lstStyle>
            <a:lvl1pPr>
              <a:defRPr/>
            </a:lvl1pPr>
          </a:lstStyle>
          <a:p>
            <a:pPr>
              <a:defRPr/>
            </a:pPr>
            <a:fld id="{0D4C5143-22A4-4327-ADED-753E36C4506F}" type="slidenum">
              <a:rPr lang="de-DE"/>
              <a:pPr>
                <a:defRPr/>
              </a:pPr>
              <a:t>‹Nr.›</a:t>
            </a:fld>
            <a:endParaRPr lang="de-DE" dirty="0"/>
          </a:p>
        </p:txBody>
      </p:sp>
    </p:spTree>
    <p:extLst>
      <p:ext uri="{BB962C8B-B14F-4D97-AF65-F5344CB8AC3E}">
        <p14:creationId xmlns:p14="http://schemas.microsoft.com/office/powerpoint/2010/main" val="30136499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Fußzeilenplatzhalter 4"/>
          <p:cNvSpPr>
            <a:spLocks noGrp="1"/>
          </p:cNvSpPr>
          <p:nvPr>
            <p:ph type="ftr" sz="quarter" idx="10"/>
          </p:nvPr>
        </p:nvSpPr>
        <p:spPr/>
        <p:txBody>
          <a:bodyPr/>
          <a:lstStyle>
            <a:lvl1pPr>
              <a:defRPr/>
            </a:lvl1pPr>
          </a:lstStyle>
          <a:p>
            <a:pPr>
              <a:defRPr/>
            </a:pPr>
            <a:fld id="{BBE4DB05-1AD6-4F22-82A6-32CC7BCF89AA}" type="slidenum">
              <a:rPr lang="en-US"/>
              <a:pPr>
                <a:defRPr/>
              </a:pPr>
              <a:t>‹Nr.›</a:t>
            </a:fld>
            <a:endParaRPr lang="en-US" dirty="0"/>
          </a:p>
        </p:txBody>
      </p:sp>
      <p:sp>
        <p:nvSpPr>
          <p:cNvPr id="4" name="Foliennummernplatzhalter 5"/>
          <p:cNvSpPr>
            <a:spLocks noGrp="1"/>
          </p:cNvSpPr>
          <p:nvPr>
            <p:ph type="sldNum" sz="quarter" idx="11"/>
          </p:nvPr>
        </p:nvSpPr>
        <p:spPr/>
        <p:txBody>
          <a:bodyPr/>
          <a:lstStyle>
            <a:lvl1pPr>
              <a:defRPr/>
            </a:lvl1pPr>
          </a:lstStyle>
          <a:p>
            <a:pPr>
              <a:defRPr/>
            </a:pPr>
            <a:fld id="{46D2E637-AB3E-48A5-A132-64C24AA82F53}" type="slidenum">
              <a:rPr lang="de-DE"/>
              <a:pPr>
                <a:defRPr/>
              </a:pPr>
              <a:t>‹Nr.›</a:t>
            </a:fld>
            <a:endParaRPr lang="de-DE" dirty="0"/>
          </a:p>
        </p:txBody>
      </p:sp>
    </p:spTree>
    <p:extLst>
      <p:ext uri="{BB962C8B-B14F-4D97-AF65-F5344CB8AC3E}">
        <p14:creationId xmlns:p14="http://schemas.microsoft.com/office/powerpoint/2010/main" val="41109792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4"/>
          <p:cNvSpPr>
            <a:spLocks noGrp="1"/>
          </p:cNvSpPr>
          <p:nvPr>
            <p:ph type="ftr" sz="quarter" idx="10"/>
          </p:nvPr>
        </p:nvSpPr>
        <p:spPr/>
        <p:txBody>
          <a:bodyPr/>
          <a:lstStyle>
            <a:lvl1pPr>
              <a:defRPr/>
            </a:lvl1pPr>
          </a:lstStyle>
          <a:p>
            <a:pPr>
              <a:defRPr/>
            </a:pPr>
            <a:fld id="{CCFA1067-9AB6-4EA7-9B88-DEDD94786615}" type="slidenum">
              <a:rPr lang="en-US"/>
              <a:pPr>
                <a:defRPr/>
              </a:pPr>
              <a:t>‹Nr.›</a:t>
            </a:fld>
            <a:endParaRPr lang="en-US" dirty="0"/>
          </a:p>
        </p:txBody>
      </p:sp>
      <p:sp>
        <p:nvSpPr>
          <p:cNvPr id="3" name="Foliennummernplatzhalter 5"/>
          <p:cNvSpPr>
            <a:spLocks noGrp="1"/>
          </p:cNvSpPr>
          <p:nvPr>
            <p:ph type="sldNum" sz="quarter" idx="11"/>
          </p:nvPr>
        </p:nvSpPr>
        <p:spPr/>
        <p:txBody>
          <a:bodyPr/>
          <a:lstStyle>
            <a:lvl1pPr>
              <a:defRPr/>
            </a:lvl1pPr>
          </a:lstStyle>
          <a:p>
            <a:pPr>
              <a:defRPr/>
            </a:pPr>
            <a:fld id="{B9B176D9-D6A2-4F83-97AA-24B9FBC947DA}" type="slidenum">
              <a:rPr lang="de-DE"/>
              <a:pPr>
                <a:defRPr/>
              </a:pPr>
              <a:t>‹Nr.›</a:t>
            </a:fld>
            <a:endParaRPr lang="de-DE" dirty="0"/>
          </a:p>
        </p:txBody>
      </p:sp>
    </p:spTree>
    <p:extLst>
      <p:ext uri="{BB962C8B-B14F-4D97-AF65-F5344CB8AC3E}">
        <p14:creationId xmlns:p14="http://schemas.microsoft.com/office/powerpoint/2010/main" val="5722879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CDC6DDDE-4F29-4654-A837-C8AAA929D7CF}" type="slidenum">
              <a:rPr lang="en-US"/>
              <a:pPr>
                <a:defRPr/>
              </a:pPr>
              <a:t>‹Nr.›</a:t>
            </a:fld>
            <a:endParaRPr lang="en-US" dirty="0"/>
          </a:p>
        </p:txBody>
      </p:sp>
      <p:sp>
        <p:nvSpPr>
          <p:cNvPr id="6" name="Foliennummernplatzhalter 5"/>
          <p:cNvSpPr>
            <a:spLocks noGrp="1"/>
          </p:cNvSpPr>
          <p:nvPr>
            <p:ph type="sldNum" sz="quarter" idx="11"/>
          </p:nvPr>
        </p:nvSpPr>
        <p:spPr/>
        <p:txBody>
          <a:bodyPr/>
          <a:lstStyle>
            <a:lvl1pPr>
              <a:defRPr/>
            </a:lvl1pPr>
          </a:lstStyle>
          <a:p>
            <a:pPr>
              <a:defRPr/>
            </a:pPr>
            <a:fld id="{3C86B1A3-3E68-45C2-AF7E-E0112729C030}" type="slidenum">
              <a:rPr lang="de-DE"/>
              <a:pPr>
                <a:defRPr/>
              </a:pPr>
              <a:t>‹Nr.›</a:t>
            </a:fld>
            <a:endParaRPr lang="de-DE" dirty="0"/>
          </a:p>
        </p:txBody>
      </p:sp>
    </p:spTree>
    <p:extLst>
      <p:ext uri="{BB962C8B-B14F-4D97-AF65-F5344CB8AC3E}">
        <p14:creationId xmlns:p14="http://schemas.microsoft.com/office/powerpoint/2010/main" val="1869208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544C9952-957F-431D-A491-26A4DB06BFDE}" type="slidenum">
              <a:rPr lang="en-US"/>
              <a:pPr>
                <a:defRPr/>
              </a:pPr>
              <a:t>‹Nr.›</a:t>
            </a:fld>
            <a:endParaRPr lang="en-US" dirty="0"/>
          </a:p>
        </p:txBody>
      </p:sp>
      <p:sp>
        <p:nvSpPr>
          <p:cNvPr id="6" name="Foliennummernplatzhalter 5"/>
          <p:cNvSpPr>
            <a:spLocks noGrp="1"/>
          </p:cNvSpPr>
          <p:nvPr>
            <p:ph type="sldNum" sz="quarter" idx="11"/>
          </p:nvPr>
        </p:nvSpPr>
        <p:spPr/>
        <p:txBody>
          <a:bodyPr/>
          <a:lstStyle>
            <a:lvl1pPr>
              <a:defRPr/>
            </a:lvl1pPr>
          </a:lstStyle>
          <a:p>
            <a:pPr>
              <a:defRPr/>
            </a:pPr>
            <a:fld id="{95D660A1-549D-4A60-89BA-86243ECE2F1D}" type="slidenum">
              <a:rPr lang="de-DE"/>
              <a:pPr>
                <a:defRPr/>
              </a:pPr>
              <a:t>‹Nr.›</a:t>
            </a:fld>
            <a:endParaRPr lang="de-DE" dirty="0"/>
          </a:p>
        </p:txBody>
      </p:sp>
    </p:spTree>
    <p:extLst>
      <p:ext uri="{BB962C8B-B14F-4D97-AF65-F5344CB8AC3E}">
        <p14:creationId xmlns:p14="http://schemas.microsoft.com/office/powerpoint/2010/main" val="3847257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4"/>
          <p:cNvSpPr>
            <a:spLocks noGrp="1"/>
          </p:cNvSpPr>
          <p:nvPr>
            <p:ph type="ftr" sz="quarter" idx="10"/>
          </p:nvPr>
        </p:nvSpPr>
        <p:spPr/>
        <p:txBody>
          <a:bodyPr/>
          <a:lstStyle>
            <a:lvl1pPr>
              <a:defRPr/>
            </a:lvl1pPr>
          </a:lstStyle>
          <a:p>
            <a:pPr>
              <a:defRPr/>
            </a:pPr>
            <a:fld id="{D086431D-FF21-4227-8544-40F5E5ED7A0A}" type="slidenum">
              <a:rPr lang="en-US"/>
              <a:pPr>
                <a:defRPr/>
              </a:pPr>
              <a:t>‹Nr.›</a:t>
            </a:fld>
            <a:endParaRPr lang="en-US" dirty="0"/>
          </a:p>
        </p:txBody>
      </p:sp>
      <p:sp>
        <p:nvSpPr>
          <p:cNvPr id="5" name="Foliennummernplatzhalter 5"/>
          <p:cNvSpPr>
            <a:spLocks noGrp="1"/>
          </p:cNvSpPr>
          <p:nvPr>
            <p:ph type="sldNum" sz="quarter" idx="11"/>
          </p:nvPr>
        </p:nvSpPr>
        <p:spPr/>
        <p:txBody>
          <a:bodyPr/>
          <a:lstStyle>
            <a:lvl1pPr>
              <a:defRPr/>
            </a:lvl1pPr>
          </a:lstStyle>
          <a:p>
            <a:pPr>
              <a:defRPr/>
            </a:pPr>
            <a:fld id="{48CD3EEA-00B5-41B3-9B84-CD948043EB47}" type="slidenum">
              <a:rPr lang="de-DE"/>
              <a:pPr>
                <a:defRPr/>
              </a:pPr>
              <a:t>‹Nr.›</a:t>
            </a:fld>
            <a:endParaRPr lang="de-DE" dirty="0"/>
          </a:p>
        </p:txBody>
      </p:sp>
    </p:spTree>
    <p:extLst>
      <p:ext uri="{BB962C8B-B14F-4D97-AF65-F5344CB8AC3E}">
        <p14:creationId xmlns:p14="http://schemas.microsoft.com/office/powerpoint/2010/main" val="21614029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0"/>
            <a:ext cx="2286000" cy="612298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0" y="0"/>
            <a:ext cx="6705600" cy="6122988"/>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4"/>
          <p:cNvSpPr>
            <a:spLocks noGrp="1"/>
          </p:cNvSpPr>
          <p:nvPr>
            <p:ph type="ftr" sz="quarter" idx="10"/>
          </p:nvPr>
        </p:nvSpPr>
        <p:spPr/>
        <p:txBody>
          <a:bodyPr/>
          <a:lstStyle>
            <a:lvl1pPr>
              <a:defRPr/>
            </a:lvl1pPr>
          </a:lstStyle>
          <a:p>
            <a:pPr>
              <a:defRPr/>
            </a:pPr>
            <a:fld id="{51FDCDF7-39E1-40FB-AA30-B380BF4944FD}" type="slidenum">
              <a:rPr lang="en-US"/>
              <a:pPr>
                <a:defRPr/>
              </a:pPr>
              <a:t>‹Nr.›</a:t>
            </a:fld>
            <a:endParaRPr lang="en-US" dirty="0"/>
          </a:p>
        </p:txBody>
      </p:sp>
      <p:sp>
        <p:nvSpPr>
          <p:cNvPr id="5" name="Foliennummernplatzhalter 5"/>
          <p:cNvSpPr>
            <a:spLocks noGrp="1"/>
          </p:cNvSpPr>
          <p:nvPr>
            <p:ph type="sldNum" sz="quarter" idx="11"/>
          </p:nvPr>
        </p:nvSpPr>
        <p:spPr/>
        <p:txBody>
          <a:bodyPr/>
          <a:lstStyle>
            <a:lvl1pPr>
              <a:defRPr/>
            </a:lvl1pPr>
          </a:lstStyle>
          <a:p>
            <a:pPr>
              <a:defRPr/>
            </a:pPr>
            <a:fld id="{5F6614FA-6861-4250-85C3-0125EBF77A69}" type="slidenum">
              <a:rPr lang="de-DE"/>
              <a:pPr>
                <a:defRPr/>
              </a:pPr>
              <a:t>‹Nr.›</a:t>
            </a:fld>
            <a:endParaRPr lang="de-DE" dirty="0"/>
          </a:p>
        </p:txBody>
      </p:sp>
    </p:spTree>
    <p:extLst>
      <p:ext uri="{BB962C8B-B14F-4D97-AF65-F5344CB8AC3E}">
        <p14:creationId xmlns:p14="http://schemas.microsoft.com/office/powerpoint/2010/main" val="23703439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6/6/2017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‹Nr.›</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146"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b="0">
              <a:latin typeface="Verdana" pitchFamily="34" charset="0"/>
            </a:endParaRPr>
          </a:p>
        </p:txBody>
      </p:sp>
      <p:sp>
        <p:nvSpPr>
          <p:cNvPr id="6147" name="Rechteck 20"/>
          <p:cNvSpPr>
            <a:spLocks noChangeArrowheads="1"/>
          </p:cNvSpPr>
          <p:nvPr/>
        </p:nvSpPr>
        <p:spPr bwMode="white">
          <a:xfrm>
            <a:off x="0" y="0"/>
            <a:ext cx="9144000" cy="119063"/>
          </a:xfrm>
          <a:prstGeom prst="rect">
            <a:avLst/>
          </a:prstGeom>
          <a:solidFill>
            <a:srgbClr val="FFFFFF"/>
          </a:solidFill>
          <a:ln>
            <a:noFill/>
          </a:ln>
          <a:extLst/>
        </p:spPr>
        <p:txBody>
          <a:bodyPr wrap="none"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b="0">
              <a:latin typeface="Verdana" pitchFamily="34" charset="0"/>
            </a:endParaRPr>
          </a:p>
        </p:txBody>
      </p:sp>
      <p:sp>
        <p:nvSpPr>
          <p:cNvPr id="6148" name="Titelplatzhalter 21"/>
          <p:cNvSpPr>
            <a:spLocks noGrp="1"/>
          </p:cNvSpPr>
          <p:nvPr>
            <p:ph type="title"/>
          </p:nvPr>
        </p:nvSpPr>
        <p:spPr bwMode="auto">
          <a:xfrm>
            <a:off x="0" y="0"/>
            <a:ext cx="9144000"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de-DE" altLang="de-DE"/>
              <a:t>Titelmasterformat durch Klicken bearbeiten</a:t>
            </a:r>
            <a:endParaRPr lang="en-US" altLang="de-DE"/>
          </a:p>
        </p:txBody>
      </p:sp>
      <p:sp>
        <p:nvSpPr>
          <p:cNvPr id="6149" name="Textplatzhalter 12"/>
          <p:cNvSpPr>
            <a:spLocks noGrp="1"/>
          </p:cNvSpPr>
          <p:nvPr>
            <p:ph type="body" idx="1"/>
          </p:nvPr>
        </p:nvSpPr>
        <p:spPr bwMode="auto">
          <a:xfrm>
            <a:off x="301625" y="1524000"/>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a:t>Textmasterformate durch Klicken bearbeiten</a:t>
            </a:r>
          </a:p>
          <a:p>
            <a:pPr lvl="1"/>
            <a:r>
              <a:rPr lang="de-DE" altLang="de-DE"/>
              <a:t>Zweite Ebene</a:t>
            </a:r>
          </a:p>
          <a:p>
            <a:pPr lvl="2"/>
            <a:r>
              <a:rPr lang="de-DE" altLang="de-DE"/>
              <a:t>Dritte Ebene</a:t>
            </a:r>
          </a:p>
          <a:p>
            <a:pPr lvl="3"/>
            <a:r>
              <a:rPr lang="de-DE" altLang="de-DE"/>
              <a:t>Vierte Ebene</a:t>
            </a:r>
          </a:p>
          <a:p>
            <a:pPr lvl="4"/>
            <a:r>
              <a:rPr lang="de-DE" altLang="de-DE"/>
              <a:t>Fünfte Ebene</a:t>
            </a:r>
            <a:endParaRPr lang="en-US" altLang="de-DE"/>
          </a:p>
        </p:txBody>
      </p:sp>
      <p:sp>
        <p:nvSpPr>
          <p:cNvPr id="31" name="Fußzeilenplatzhalter 4"/>
          <p:cNvSpPr>
            <a:spLocks noGrp="1"/>
          </p:cNvSpPr>
          <p:nvPr>
            <p:ph type="ftr" sz="quarter" idx="3"/>
          </p:nvPr>
        </p:nvSpPr>
        <p:spPr>
          <a:xfrm rot="5400000">
            <a:off x="8735219" y="6436519"/>
            <a:ext cx="476250" cy="366712"/>
          </a:xfrm>
          <a:prstGeom prst="rect">
            <a:avLst/>
          </a:prstGeom>
        </p:spPr>
        <p:txBody>
          <a:bodyPr vert="horz"/>
          <a:lstStyle>
            <a:lvl1pPr fontAlgn="auto">
              <a:spcBef>
                <a:spcPts val="0"/>
              </a:spcBef>
              <a:spcAft>
                <a:spcPts val="0"/>
              </a:spcAft>
              <a:defRPr sz="1200" b="0">
                <a:solidFill>
                  <a:srgbClr val="FFFFFF"/>
                </a:solidFill>
                <a:latin typeface="+mn-lt"/>
                <a:ea typeface="Verdana" pitchFamily="34" charset="0"/>
                <a:cs typeface="Verdana" pitchFamily="34" charset="0"/>
              </a:defRPr>
            </a:lvl1pPr>
          </a:lstStyle>
          <a:p>
            <a:pPr>
              <a:defRPr/>
            </a:pPr>
            <a:fld id="{15D366AE-CA60-4D7C-B6FC-E42A30253192}" type="slidenum">
              <a:rPr lang="en-US"/>
              <a:pPr>
                <a:defRPr/>
              </a:pPr>
              <a:t>‹Nr.›</a:t>
            </a:fld>
            <a:endParaRPr lang="en-US" dirty="0"/>
          </a:p>
        </p:txBody>
      </p:sp>
      <p:sp>
        <p:nvSpPr>
          <p:cNvPr id="19" name="Vertikaler Titel 1"/>
          <p:cNvSpPr txBox="1">
            <a:spLocks/>
          </p:cNvSpPr>
          <p:nvPr userDrawn="1"/>
        </p:nvSpPr>
        <p:spPr bwMode="auto">
          <a:xfrm rot="16200000">
            <a:off x="4469607" y="2202656"/>
            <a:ext cx="207962" cy="9140825"/>
          </a:xfrm>
          <a:prstGeom prst="rect">
            <a:avLst/>
          </a:prstGeom>
          <a:solidFill>
            <a:srgbClr val="C5D1D7"/>
          </a:solidFill>
          <a:ln>
            <a:noFill/>
          </a:ln>
        </p:spPr>
        <p:txBody>
          <a:bodyPr vert="vert" anchor="b">
            <a:normAutofit fontScale="25000" lnSpcReduction="20000"/>
          </a:bodyPr>
          <a:lstStyle/>
          <a:p>
            <a:pPr algn="ctr" fontAlgn="auto">
              <a:spcBef>
                <a:spcPts val="0"/>
              </a:spcBef>
              <a:spcAft>
                <a:spcPts val="0"/>
              </a:spcAft>
              <a:defRPr/>
            </a:pPr>
            <a:endParaRPr lang="en-US" b="0" kern="0" dirty="0">
              <a:solidFill>
                <a:sysClr val="window" lastClr="FFFFFF">
                  <a:lumMod val="95000"/>
                </a:sysClr>
              </a:solidFill>
              <a:latin typeface="Georgia"/>
              <a:ea typeface="+mj-ea"/>
              <a:cs typeface="+mj-cs"/>
            </a:endParaRPr>
          </a:p>
        </p:txBody>
      </p:sp>
      <p:sp>
        <p:nvSpPr>
          <p:cNvPr id="6" name="Foliennummernplatzhalter 5"/>
          <p:cNvSpPr>
            <a:spLocks noGrp="1"/>
          </p:cNvSpPr>
          <p:nvPr>
            <p:ph type="sldNum" sz="quarter" idx="4"/>
          </p:nvPr>
        </p:nvSpPr>
        <p:spPr>
          <a:xfrm>
            <a:off x="6804025" y="6623050"/>
            <a:ext cx="2133600" cy="260350"/>
          </a:xfrm>
          <a:prstGeom prst="rect">
            <a:avLst/>
          </a:prstGeom>
        </p:spPr>
        <p:txBody>
          <a:bodyPr vert="horz" lIns="91440" tIns="45720" rIns="91440" bIns="45720" rtlCol="0" anchor="ctr"/>
          <a:lstStyle>
            <a:lvl1pPr algn="r">
              <a:defRPr sz="1200" b="0">
                <a:solidFill>
                  <a:schemeClr val="bg1"/>
                </a:solidFill>
                <a:latin typeface="+mn-lt"/>
              </a:defRPr>
            </a:lvl1pPr>
          </a:lstStyle>
          <a:p>
            <a:pPr>
              <a:defRPr/>
            </a:pPr>
            <a:fld id="{7187B73B-3F0D-4047-BBF9-085988F703A7}" type="slidenum">
              <a:rPr lang="de-DE"/>
              <a:pPr>
                <a:defRPr/>
              </a:pPr>
              <a:t>‹Nr.›</a:t>
            </a:fld>
            <a:endParaRPr lang="de-DE" dirty="0"/>
          </a:p>
        </p:txBody>
      </p:sp>
      <p:sp>
        <p:nvSpPr>
          <p:cNvPr id="6153" name="Rechteck 12"/>
          <p:cNvSpPr>
            <a:spLocks noChangeArrowheads="1"/>
          </p:cNvSpPr>
          <p:nvPr userDrawn="1"/>
        </p:nvSpPr>
        <p:spPr bwMode="auto">
          <a:xfrm>
            <a:off x="0" y="765175"/>
            <a:ext cx="9144000" cy="88900"/>
          </a:xfrm>
          <a:prstGeom prst="rect">
            <a:avLst/>
          </a:prstGeom>
          <a:solidFill>
            <a:srgbClr val="8CADAE"/>
          </a:solidFill>
          <a:ln>
            <a:noFill/>
          </a:ln>
          <a:extLst/>
        </p:spPr>
        <p:txBody>
          <a:bodyPr wrap="none" anchor="ct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b="0">
              <a:solidFill>
                <a:srgbClr val="000000"/>
              </a:solidFill>
              <a:latin typeface="Georgia" pitchFamily="18" charset="0"/>
            </a:endParaRPr>
          </a:p>
        </p:txBody>
      </p:sp>
      <p:sp>
        <p:nvSpPr>
          <p:cNvPr id="6154" name="Gerade Verbindung 13"/>
          <p:cNvSpPr>
            <a:spLocks noChangeShapeType="1"/>
          </p:cNvSpPr>
          <p:nvPr userDrawn="1"/>
        </p:nvSpPr>
        <p:spPr bwMode="auto">
          <a:xfrm>
            <a:off x="0" y="889000"/>
            <a:ext cx="9144000" cy="0"/>
          </a:xfrm>
          <a:prstGeom prst="line">
            <a:avLst/>
          </a:prstGeom>
          <a:noFill/>
          <a:ln w="38100" algn="ctr">
            <a:solidFill>
              <a:srgbClr val="BACECE"/>
            </a:solidFill>
            <a:round/>
            <a:headEnd/>
            <a:tailEnd/>
          </a:ln>
        </p:spPr>
        <p:txBody>
          <a:bodyPr wrap="none" anchor="ctr"/>
          <a:lstStyle/>
          <a:p>
            <a:pPr>
              <a:defRPr/>
            </a:pPr>
            <a:endParaRPr lang="de-DE"/>
          </a:p>
        </p:txBody>
      </p:sp>
      <p:sp>
        <p:nvSpPr>
          <p:cNvPr id="6155" name="Gerade Verbindung 14"/>
          <p:cNvSpPr>
            <a:spLocks noChangeShapeType="1"/>
          </p:cNvSpPr>
          <p:nvPr userDrawn="1"/>
        </p:nvSpPr>
        <p:spPr bwMode="auto">
          <a:xfrm>
            <a:off x="0" y="908050"/>
            <a:ext cx="9144000" cy="0"/>
          </a:xfrm>
          <a:prstGeom prst="line">
            <a:avLst/>
          </a:prstGeom>
          <a:noFill/>
          <a:ln w="9525" algn="ctr">
            <a:solidFill>
              <a:srgbClr val="61898A"/>
            </a:solidFill>
            <a:round/>
            <a:headEnd/>
            <a:tailEnd/>
          </a:ln>
        </p:spPr>
        <p:txBody>
          <a:bodyPr wrap="none" anchor="ctr"/>
          <a:lstStyle/>
          <a:p>
            <a:pPr>
              <a:defRPr/>
            </a:pPr>
            <a:endParaRPr lang="de-DE"/>
          </a:p>
        </p:txBody>
      </p:sp>
      <p:sp>
        <p:nvSpPr>
          <p:cNvPr id="6156" name="Gerade Verbindung 15"/>
          <p:cNvSpPr>
            <a:spLocks noChangeShapeType="1"/>
          </p:cNvSpPr>
          <p:nvPr userDrawn="1"/>
        </p:nvSpPr>
        <p:spPr bwMode="auto">
          <a:xfrm>
            <a:off x="0" y="785813"/>
            <a:ext cx="9144000" cy="0"/>
          </a:xfrm>
          <a:prstGeom prst="line">
            <a:avLst/>
          </a:prstGeom>
          <a:noFill/>
          <a:ln w="9525" algn="ctr">
            <a:solidFill>
              <a:srgbClr val="BACECE"/>
            </a:solidFill>
            <a:round/>
            <a:headEnd/>
            <a:tailEnd/>
          </a:ln>
        </p:spPr>
        <p:txBody>
          <a:bodyPr wrap="none" anchor="ctr"/>
          <a:lstStyle/>
          <a:p>
            <a:pPr>
              <a:defRPr/>
            </a:pPr>
            <a:endParaRPr lang="de-DE"/>
          </a:p>
        </p:txBody>
      </p:sp>
    </p:spTree>
    <p:extLst>
      <p:ext uri="{BB962C8B-B14F-4D97-AF65-F5344CB8AC3E}">
        <p14:creationId xmlns:p14="http://schemas.microsoft.com/office/powerpoint/2010/main" val="43821202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xml"/><Relationship Id="rId4" Type="http://schemas.openxmlformats.org/officeDocument/2006/relationships/image" Target="../media/image14.jpeg"/></Relationships>
</file>

<file path=ppt/slides/_rels/slide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1.xml"/><Relationship Id="rId4" Type="http://schemas.openxmlformats.org/officeDocument/2006/relationships/image" Target="../media/image20.jpeg"/></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1.xml"/><Relationship Id="rId4" Type="http://schemas.openxmlformats.org/officeDocument/2006/relationships/image" Target="../media/image20.jpeg"/></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1.xml"/><Relationship Id="rId4" Type="http://schemas.openxmlformats.org/officeDocument/2006/relationships/image" Target="../media/image20.jpeg"/></Relationships>
</file>

<file path=ppt/slides/_rels/slide2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1.xml"/><Relationship Id="rId5" Type="http://schemas.openxmlformats.org/officeDocument/2006/relationships/image" Target="../media/image28.jpeg"/><Relationship Id="rId4" Type="http://schemas.openxmlformats.org/officeDocument/2006/relationships/image" Target="../media/image27.jpeg"/></Relationships>
</file>

<file path=ppt/slides/_rels/slide3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1.xml"/><Relationship Id="rId5" Type="http://schemas.openxmlformats.org/officeDocument/2006/relationships/image" Target="../media/image22.jpeg"/><Relationship Id="rId4" Type="http://schemas.openxmlformats.org/officeDocument/2006/relationships/image" Target="../media/image31.jpeg"/></Relationships>
</file>

<file path=ppt/slides/_rels/slide3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1.xml"/><Relationship Id="rId5" Type="http://schemas.openxmlformats.org/officeDocument/2006/relationships/image" Target="../media/image39.png"/><Relationship Id="rId4" Type="http://schemas.openxmlformats.org/officeDocument/2006/relationships/image" Target="../media/image38.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4" name="Freeform 3"/>
          <p:cNvSpPr/>
          <p:nvPr/>
        </p:nvSpPr>
        <p:spPr>
          <a:xfrm>
            <a:off x="139" y="-1650"/>
            <a:ext cx="9144000" cy="6858000"/>
          </a:xfrm>
          <a:custGeom>
            <a:avLst/>
            <a:gdLst>
              <a:gd name="connsiteX0" fmla="*/ 0 w 9144000"/>
              <a:gd name="connsiteY0" fmla="*/ 0 h 6858000"/>
              <a:gd name="connsiteX1" fmla="*/ 0 w 9144000"/>
              <a:gd name="connsiteY1" fmla="*/ 6857999 h 6858000"/>
              <a:gd name="connsiteX2" fmla="*/ 9143999 w 9144000"/>
              <a:gd name="connsiteY2" fmla="*/ 6857999 h 6858000"/>
              <a:gd name="connsiteX3" fmla="*/ 9143999 w 9144000"/>
              <a:gd name="connsiteY3" fmla="*/ 0 h 6858000"/>
              <a:gd name="connsiteX4" fmla="*/ 0 w 9144000"/>
              <a:gd name="connsiteY4" fmla="*/ 0 h 68580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6858000">
                <a:moveTo>
                  <a:pt x="0" y="0"/>
                </a:moveTo>
                <a:lnTo>
                  <a:pt x="0" y="6857999"/>
                </a:lnTo>
                <a:lnTo>
                  <a:pt x="9143999" y="6857999"/>
                </a:lnTo>
                <a:lnTo>
                  <a:pt x="9143999"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8991727" y="1396"/>
            <a:ext cx="152400" cy="6854952"/>
          </a:xfrm>
          <a:custGeom>
            <a:avLst/>
            <a:gdLst>
              <a:gd name="connsiteX0" fmla="*/ 0 w 152400"/>
              <a:gd name="connsiteY0" fmla="*/ 0 h 6854952"/>
              <a:gd name="connsiteX1" fmla="*/ 0 w 152400"/>
              <a:gd name="connsiteY1" fmla="*/ 6854951 h 6854952"/>
              <a:gd name="connsiteX2" fmla="*/ 152400 w 152400"/>
              <a:gd name="connsiteY2" fmla="*/ 6854951 h 6854952"/>
              <a:gd name="connsiteX3" fmla="*/ 152400 w 152400"/>
              <a:gd name="connsiteY3" fmla="*/ 0 h 6854952"/>
              <a:gd name="connsiteX4" fmla="*/ 0 w 152400"/>
              <a:gd name="connsiteY4" fmla="*/ 0 h 6854952"/>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52400" h="6854952">
                <a:moveTo>
                  <a:pt x="0" y="0"/>
                </a:moveTo>
                <a:lnTo>
                  <a:pt x="0" y="6854951"/>
                </a:lnTo>
                <a:lnTo>
                  <a:pt x="152400" y="6854951"/>
                </a:lnTo>
                <a:lnTo>
                  <a:pt x="152400"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1650"/>
            <a:ext cx="152400" cy="6858000"/>
          </a:xfrm>
          <a:custGeom>
            <a:avLst/>
            <a:gdLst>
              <a:gd name="connsiteX0" fmla="*/ 0 w 152400"/>
              <a:gd name="connsiteY0" fmla="*/ 0 h 6858000"/>
              <a:gd name="connsiteX1" fmla="*/ 0 w 152400"/>
              <a:gd name="connsiteY1" fmla="*/ 6857999 h 6858000"/>
              <a:gd name="connsiteX2" fmla="*/ 152399 w 152400"/>
              <a:gd name="connsiteY2" fmla="*/ 6857999 h 6858000"/>
              <a:gd name="connsiteX3" fmla="*/ 152399 w 152400"/>
              <a:gd name="connsiteY3" fmla="*/ 0 h 6858000"/>
              <a:gd name="connsiteX4" fmla="*/ 0 w 152400"/>
              <a:gd name="connsiteY4" fmla="*/ 0 h 68580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52400" h="6858000">
                <a:moveTo>
                  <a:pt x="0" y="0"/>
                </a:moveTo>
                <a:lnTo>
                  <a:pt x="0" y="6857999"/>
                </a:lnTo>
                <a:lnTo>
                  <a:pt x="152399" y="6857999"/>
                </a:lnTo>
                <a:lnTo>
                  <a:pt x="1523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39" y="-1650"/>
            <a:ext cx="9144000" cy="2514600"/>
          </a:xfrm>
          <a:custGeom>
            <a:avLst/>
            <a:gdLst>
              <a:gd name="connsiteX0" fmla="*/ 0 w 9144000"/>
              <a:gd name="connsiteY0" fmla="*/ 0 h 2514600"/>
              <a:gd name="connsiteX1" fmla="*/ 0 w 9144000"/>
              <a:gd name="connsiteY1" fmla="*/ 2514599 h 2514600"/>
              <a:gd name="connsiteX2" fmla="*/ 9143999 w 9144000"/>
              <a:gd name="connsiteY2" fmla="*/ 2514599 h 2514600"/>
              <a:gd name="connsiteX3" fmla="*/ 9143999 w 9144000"/>
              <a:gd name="connsiteY3" fmla="*/ 0 h 2514600"/>
              <a:gd name="connsiteX4" fmla="*/ 0 w 9144000"/>
              <a:gd name="connsiteY4" fmla="*/ 0 h 25146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2514600">
                <a:moveTo>
                  <a:pt x="0" y="0"/>
                </a:moveTo>
                <a:lnTo>
                  <a:pt x="0" y="2514599"/>
                </a:lnTo>
                <a:lnTo>
                  <a:pt x="9143999" y="2514599"/>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Freeform 3"/>
          <p:cNvSpPr/>
          <p:nvPr/>
        </p:nvSpPr>
        <p:spPr>
          <a:xfrm>
            <a:off x="146443" y="6390004"/>
            <a:ext cx="8832342" cy="309372"/>
          </a:xfrm>
          <a:custGeom>
            <a:avLst/>
            <a:gdLst>
              <a:gd name="connsiteX0" fmla="*/ 0 w 8832342"/>
              <a:gd name="connsiteY0" fmla="*/ 0 h 309372"/>
              <a:gd name="connsiteX1" fmla="*/ 0 w 8832342"/>
              <a:gd name="connsiteY1" fmla="*/ 309372 h 309372"/>
              <a:gd name="connsiteX2" fmla="*/ 8832342 w 8832342"/>
              <a:gd name="connsiteY2" fmla="*/ 309372 h 309372"/>
              <a:gd name="connsiteX3" fmla="*/ 8832342 w 8832342"/>
              <a:gd name="connsiteY3" fmla="*/ 0 h 309372"/>
              <a:gd name="connsiteX4" fmla="*/ 0 w 8832342"/>
              <a:gd name="connsiteY4" fmla="*/ 0 h 309372"/>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8832342" h="309372">
                <a:moveTo>
                  <a:pt x="0" y="0"/>
                </a:moveTo>
                <a:lnTo>
                  <a:pt x="0" y="309372"/>
                </a:lnTo>
                <a:lnTo>
                  <a:pt x="8832342" y="309372"/>
                </a:lnTo>
                <a:lnTo>
                  <a:pt x="8832342"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Freeform 3"/>
          <p:cNvSpPr/>
          <p:nvPr/>
        </p:nvSpPr>
        <p:spPr>
          <a:xfrm>
            <a:off x="149237" y="2411348"/>
            <a:ext cx="8845804" cy="24129"/>
          </a:xfrm>
          <a:custGeom>
            <a:avLst/>
            <a:gdLst>
              <a:gd name="connsiteX0" fmla="*/ 6350 w 8845804"/>
              <a:gd name="connsiteY0" fmla="*/ 6350 h 24129"/>
              <a:gd name="connsiteX1" fmla="*/ 8839453 w 8845804"/>
              <a:gd name="connsiteY1" fmla="*/ 6350 h 24129"/>
            </a:gdLst>
            <a:ahLst/>
            <a:cxnLst>
              <a:cxn ang="0">
                <a:pos x="connsiteX0" y="connsiteY0"/>
              </a:cxn>
              <a:cxn ang="1">
                <a:pos x="connsiteX1" y="connsiteY1"/>
              </a:cxn>
            </a:cxnLst>
            <a:rect l="l" t="t" r="r" b="b"/>
            <a:pathLst>
              <a:path w="8845804" h="24129">
                <a:moveTo>
                  <a:pt x="6350" y="6350"/>
                </a:moveTo>
                <a:lnTo>
                  <a:pt x="8839453" y="6350"/>
                </a:lnTo>
              </a:path>
            </a:pathLst>
          </a:custGeom>
          <a:ln w="12700">
            <a:solidFill>
              <a:srgbClr val="E1E1E1">
                <a:alpha val="100000"/>
              </a:srgb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 name="Freeform 3"/>
          <p:cNvSpPr/>
          <p:nvPr/>
        </p:nvSpPr>
        <p:spPr>
          <a:xfrm>
            <a:off x="4267339" y="2112898"/>
            <a:ext cx="609600" cy="609600"/>
          </a:xfrm>
          <a:custGeom>
            <a:avLst/>
            <a:gdLst>
              <a:gd name="connsiteX0" fmla="*/ 304800 w 609600"/>
              <a:gd name="connsiteY0" fmla="*/ 0 h 609600"/>
              <a:gd name="connsiteX1" fmla="*/ 0 w 609600"/>
              <a:gd name="connsiteY1" fmla="*/ 304800 h 609600"/>
              <a:gd name="connsiteX2" fmla="*/ 304800 w 609600"/>
              <a:gd name="connsiteY2" fmla="*/ 609600 h 609600"/>
              <a:gd name="connsiteX3" fmla="*/ 609600 w 609600"/>
              <a:gd name="connsiteY3" fmla="*/ 304800 h 609600"/>
              <a:gd name="connsiteX4" fmla="*/ 304800 w 609600"/>
              <a:gd name="connsiteY4" fmla="*/ 0 h 6096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09600" h="609600">
                <a:moveTo>
                  <a:pt x="304800" y="0"/>
                </a:moveTo>
                <a:cubicBezTo>
                  <a:pt x="136397" y="0"/>
                  <a:pt x="0" y="136398"/>
                  <a:pt x="0" y="304800"/>
                </a:cubicBezTo>
                <a:cubicBezTo>
                  <a:pt x="0" y="473201"/>
                  <a:pt x="136397" y="609600"/>
                  <a:pt x="304800" y="609600"/>
                </a:cubicBezTo>
                <a:cubicBezTo>
                  <a:pt x="473201" y="609600"/>
                  <a:pt x="609600" y="473201"/>
                  <a:pt x="609600" y="304800"/>
                </a:cubicBezTo>
                <a:cubicBezTo>
                  <a:pt x="609600" y="136398"/>
                  <a:pt x="473201" y="0"/>
                  <a:pt x="304800" y="0"/>
                </a:cubicBez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Freeform 3"/>
          <p:cNvSpPr/>
          <p:nvPr/>
        </p:nvSpPr>
        <p:spPr>
          <a:xfrm>
            <a:off x="4362589" y="2208148"/>
            <a:ext cx="419100" cy="420623"/>
          </a:xfrm>
          <a:custGeom>
            <a:avLst/>
            <a:gdLst>
              <a:gd name="connsiteX0" fmla="*/ 209550 w 419100"/>
              <a:gd name="connsiteY0" fmla="*/ 0 h 420623"/>
              <a:gd name="connsiteX1" fmla="*/ 0 w 419100"/>
              <a:gd name="connsiteY1" fmla="*/ 210311 h 420623"/>
              <a:gd name="connsiteX2" fmla="*/ 209550 w 419100"/>
              <a:gd name="connsiteY2" fmla="*/ 420623 h 420623"/>
              <a:gd name="connsiteX3" fmla="*/ 419100 w 419100"/>
              <a:gd name="connsiteY3" fmla="*/ 210311 h 420623"/>
              <a:gd name="connsiteX4" fmla="*/ 209550 w 419100"/>
              <a:gd name="connsiteY4" fmla="*/ 0 h 42062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419100" h="420623">
                <a:moveTo>
                  <a:pt x="209550" y="0"/>
                </a:moveTo>
                <a:cubicBezTo>
                  <a:pt x="93725" y="0"/>
                  <a:pt x="0" y="94488"/>
                  <a:pt x="0" y="210311"/>
                </a:cubicBezTo>
                <a:cubicBezTo>
                  <a:pt x="0" y="326136"/>
                  <a:pt x="93725" y="420623"/>
                  <a:pt x="209550" y="420623"/>
                </a:cubicBezTo>
                <a:cubicBezTo>
                  <a:pt x="325373" y="420623"/>
                  <a:pt x="419100" y="326136"/>
                  <a:pt x="419100" y="210311"/>
                </a:cubicBezTo>
                <a:cubicBezTo>
                  <a:pt x="419100" y="94488"/>
                  <a:pt x="325373" y="0"/>
                  <a:pt x="209550" y="0"/>
                </a:cubicBez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Picture 3"/>
          <p:cNvPicPr>
            <a:picLocks noChangeAspect="1" noChangeArrowheads="1"/>
          </p:cNvPicPr>
          <p:nvPr/>
        </p:nvPicPr>
        <p:blipFill>
          <a:blip r:embed="rId3"/>
          <a:srcRect/>
          <a:stretch>
            <a:fillRect/>
          </a:stretch>
        </p:blipFill>
        <p:spPr bwMode="auto">
          <a:xfrm>
            <a:off x="4330700" y="2171700"/>
            <a:ext cx="482600" cy="495300"/>
          </a:xfrm>
          <a:prstGeom prst="rect">
            <a:avLst/>
          </a:prstGeom>
          <a:noFill/>
        </p:spPr>
      </p:pic>
      <p:sp>
        <p:nvSpPr>
          <p:cNvPr id="2" name="TextBox 1"/>
          <p:cNvSpPr txBox="1"/>
          <p:nvPr/>
        </p:nvSpPr>
        <p:spPr>
          <a:xfrm>
            <a:off x="8928100" y="38100"/>
            <a:ext cx="1016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1</a:t>
            </a:r>
          </a:p>
        </p:txBody>
      </p:sp>
      <p:sp>
        <p:nvSpPr>
          <p:cNvPr id="14" name="TextBox 1"/>
          <p:cNvSpPr txBox="1"/>
          <p:nvPr/>
        </p:nvSpPr>
        <p:spPr>
          <a:xfrm>
            <a:off x="2350238" y="1524000"/>
            <a:ext cx="4443524" cy="2475037"/>
          </a:xfrm>
          <a:prstGeom prst="rect">
            <a:avLst/>
          </a:prstGeom>
          <a:noFill/>
        </p:spPr>
        <p:txBody>
          <a:bodyPr wrap="none" lIns="0" tIns="0" rIns="0" rtlCol="0">
            <a:spAutoFit/>
          </a:bodyPr>
          <a:lstStyle/>
          <a:p>
            <a:pPr algn="ctr">
              <a:lnSpc>
                <a:spcPts val="4300"/>
              </a:lnSpc>
              <a:tabLst>
                <a:tab pos="698500" algn="l"/>
                <a:tab pos="2120900" algn="l"/>
                <a:tab pos="2159000" algn="l"/>
              </a:tabLst>
            </a:pPr>
            <a:r>
              <a:rPr lang="ja-JP" altLang="en-US" sz="4000" dirty="0">
                <a:solidFill>
                  <a:srgbClr val="D16349"/>
                </a:solidFill>
                <a:latin typeface="MS PGothic" panose="020B0600070205080204" pitchFamily="34" charset="-128"/>
                <a:ea typeface="MS PGothic" panose="020B0600070205080204" pitchFamily="34" charset="-128"/>
              </a:rPr>
              <a:t>メタ認知トレーニング</a:t>
            </a:r>
            <a:endParaRPr lang="en-US" altLang="zh-CN" sz="4000" dirty="0">
              <a:solidFill>
                <a:srgbClr val="D16349"/>
              </a:solidFill>
              <a:latin typeface="MS PGothic" panose="020B0600070205080204" pitchFamily="34" charset="-128"/>
              <a:ea typeface="MS PGothic" panose="020B0600070205080204" pitchFamily="34" charset="-128"/>
              <a:cs typeface="Times New Roman" pitchFamily="18" charset="0"/>
            </a:endParaRPr>
          </a:p>
          <a:p>
            <a:pPr algn="ctr">
              <a:lnSpc>
                <a:spcPts val="1000"/>
              </a:lnSpc>
            </a:pPr>
            <a:endParaRPr lang="en-US" altLang="zh-CN" dirty="0">
              <a:latin typeface="MS PGothic" panose="020B0600070205080204" pitchFamily="34" charset="-128"/>
              <a:ea typeface="MS PGothic" panose="020B0600070205080204" pitchFamily="34" charset="-128"/>
            </a:endParaRPr>
          </a:p>
          <a:p>
            <a:pPr algn="ctr">
              <a:lnSpc>
                <a:spcPts val="1000"/>
              </a:lnSpc>
            </a:pPr>
            <a:endParaRPr lang="en-US" altLang="zh-CN" dirty="0">
              <a:latin typeface="MS PGothic" panose="020B0600070205080204" pitchFamily="34" charset="-128"/>
              <a:ea typeface="MS PGothic" panose="020B0600070205080204" pitchFamily="34" charset="-128"/>
            </a:endParaRPr>
          </a:p>
          <a:p>
            <a:pPr algn="ctr">
              <a:lnSpc>
                <a:spcPts val="1000"/>
              </a:lnSpc>
            </a:pPr>
            <a:endParaRPr lang="en-US" altLang="zh-CN" dirty="0">
              <a:latin typeface="MS PGothic" panose="020B0600070205080204" pitchFamily="34" charset="-128"/>
              <a:ea typeface="MS PGothic" panose="020B0600070205080204" pitchFamily="34" charset="-128"/>
            </a:endParaRPr>
          </a:p>
          <a:p>
            <a:pPr algn="ctr">
              <a:lnSpc>
                <a:spcPts val="1000"/>
              </a:lnSpc>
            </a:pPr>
            <a:endParaRPr lang="en-US" altLang="zh-CN" dirty="0">
              <a:latin typeface="MS PGothic" panose="020B0600070205080204" pitchFamily="34" charset="-128"/>
              <a:ea typeface="MS PGothic" panose="020B0600070205080204" pitchFamily="34" charset="-128"/>
            </a:endParaRPr>
          </a:p>
          <a:p>
            <a:pPr algn="ctr">
              <a:lnSpc>
                <a:spcPts val="1000"/>
              </a:lnSpc>
            </a:pPr>
            <a:endParaRPr lang="en-US" altLang="zh-CN" dirty="0">
              <a:latin typeface="MS PGothic" panose="020B0600070205080204" pitchFamily="34" charset="-128"/>
              <a:ea typeface="MS PGothic" panose="020B0600070205080204" pitchFamily="34" charset="-128"/>
            </a:endParaRPr>
          </a:p>
          <a:p>
            <a:pPr algn="ctr">
              <a:lnSpc>
                <a:spcPts val="1000"/>
              </a:lnSpc>
            </a:pPr>
            <a:endParaRPr lang="en-US" altLang="zh-CN" dirty="0">
              <a:latin typeface="MS PGothic" panose="020B0600070205080204" pitchFamily="34" charset="-128"/>
              <a:ea typeface="MS PGothic" panose="020B0600070205080204" pitchFamily="34" charset="-128"/>
            </a:endParaRPr>
          </a:p>
          <a:p>
            <a:pPr algn="ctr">
              <a:lnSpc>
                <a:spcPct val="150000"/>
              </a:lnSpc>
              <a:tabLst>
                <a:tab pos="698500" algn="l"/>
                <a:tab pos="2120900" algn="l"/>
                <a:tab pos="2159000" algn="l"/>
              </a:tabLst>
            </a:pPr>
            <a:r>
              <a:rPr lang="ja-JP" altLang="en-US" sz="2400" dirty="0">
                <a:solidFill>
                  <a:srgbClr val="646B86"/>
                </a:solidFill>
                <a:latin typeface="MS PGothic" panose="020B0600070205080204" pitchFamily="34" charset="-128"/>
                <a:ea typeface="MS PGothic" panose="020B0600070205080204" pitchFamily="34" charset="-128"/>
              </a:rPr>
              <a:t>ユニット </a:t>
            </a:r>
            <a:r>
              <a:rPr lang="en-US" altLang="ja-JP" sz="2400" dirty="0" smtClean="0">
                <a:solidFill>
                  <a:srgbClr val="646B86"/>
                </a:solidFill>
                <a:latin typeface="MS PGothic" panose="020B0600070205080204" pitchFamily="34" charset="-128"/>
                <a:ea typeface="MS PGothic" panose="020B0600070205080204" pitchFamily="34" charset="-128"/>
              </a:rPr>
              <a:t>6:</a:t>
            </a:r>
            <a:endParaRPr lang="en-US" altLang="ja-JP" sz="2400" dirty="0">
              <a:solidFill>
                <a:srgbClr val="646B86"/>
              </a:solidFill>
              <a:latin typeface="MS PGothic" panose="020B0600070205080204" pitchFamily="34" charset="-128"/>
              <a:ea typeface="MS PGothic" panose="020B0600070205080204" pitchFamily="34" charset="-128"/>
            </a:endParaRPr>
          </a:p>
          <a:p>
            <a:pPr algn="ctr">
              <a:lnSpc>
                <a:spcPct val="150000"/>
              </a:lnSpc>
            </a:pPr>
            <a:r>
              <a:rPr lang="ja-JP" altLang="en-US" sz="2400" dirty="0">
                <a:solidFill>
                  <a:srgbClr val="646B86"/>
                </a:solidFill>
                <a:latin typeface="MS PGothic" panose="020B0600070205080204" pitchFamily="34" charset="-128"/>
                <a:ea typeface="MS PGothic" panose="020B0600070205080204" pitchFamily="34" charset="-128"/>
              </a:rPr>
              <a:t>思い込みを変えよう</a:t>
            </a:r>
          </a:p>
        </p:txBody>
      </p:sp>
    </p:spTree>
    <p:extLst>
      <p:ext uri="{BB962C8B-B14F-4D97-AF65-F5344CB8AC3E}">
        <p14:creationId xmlns:p14="http://schemas.microsoft.com/office/powerpoint/2010/main" val="18544460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TextBox 1"/>
          <p:cNvSpPr txBox="1"/>
          <p:nvPr/>
        </p:nvSpPr>
        <p:spPr>
          <a:xfrm>
            <a:off x="8940800" y="38100"/>
            <a:ext cx="1016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2</a:t>
            </a:r>
          </a:p>
        </p:txBody>
      </p:sp>
      <p:sp>
        <p:nvSpPr>
          <p:cNvPr id="11" name="TextBox 1"/>
          <p:cNvSpPr txBox="1"/>
          <p:nvPr/>
        </p:nvSpPr>
        <p:spPr>
          <a:xfrm>
            <a:off x="685800" y="1676400"/>
            <a:ext cx="7306487" cy="3149580"/>
          </a:xfrm>
          <a:prstGeom prst="rect">
            <a:avLst/>
          </a:prstGeom>
          <a:noFill/>
        </p:spPr>
        <p:txBody>
          <a:bodyPr wrap="square" lIns="0" tIns="0" rIns="0" rtlCol="0">
            <a:spAutoFit/>
          </a:bodyPr>
          <a:lstStyle/>
          <a:p>
            <a:pPr>
              <a:lnSpc>
                <a:spcPts val="2500"/>
              </a:lnSpc>
              <a:tabLst>
                <a:tab pos="2032000" algn="l"/>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人には第一印象にこだわる傾向があります。</a:t>
            </a:r>
          </a:p>
          <a:p>
            <a:pPr>
              <a:lnSpc>
                <a:spcPts val="2500"/>
              </a:lnSpc>
              <a:tabLst>
                <a:tab pos="2032000" algn="l"/>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（例えば、偏見や「第一印象こそが一番大切だ」という頑固な態度）</a:t>
            </a: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marL="285750" indent="-285750">
              <a:lnSpc>
                <a:spcPts val="2200"/>
              </a:lnSpc>
              <a:buClr>
                <a:srgbClr val="8CADAE"/>
              </a:buClr>
              <a:buFont typeface="Courier New" panose="02070309020205020404" pitchFamily="49" charset="0"/>
              <a:buChar char="o"/>
              <a:tabLst>
                <a:tab pos="2032000" algn="l"/>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その理由は</a:t>
            </a:r>
            <a:r>
              <a:rPr lang="ja-JP" altLang="en-US" dirty="0" smtClean="0">
                <a:solidFill>
                  <a:srgbClr val="000000"/>
                </a:solidFill>
                <a:latin typeface="MS PGothic" panose="020B0600070205080204" pitchFamily="34" charset="-128"/>
                <a:ea typeface="MS PGothic" panose="020B0600070205080204" pitchFamily="34" charset="-128"/>
                <a:cs typeface="Times New Roman" pitchFamily="18" charset="0"/>
              </a:rPr>
              <a:t>：</a:t>
            </a:r>
            <a:r>
              <a:rPr lang="de-DE" altLang="ja-JP" dirty="0" smtClean="0">
                <a:solidFill>
                  <a:srgbClr val="000000"/>
                </a:solidFill>
                <a:latin typeface="MS PGothic" panose="020B0600070205080204" pitchFamily="34" charset="-128"/>
                <a:ea typeface="MS PGothic" panose="020B0600070205080204" pitchFamily="34" charset="-128"/>
                <a:cs typeface="Times New Roman" pitchFamily="18" charset="0"/>
              </a:rPr>
              <a:t>???</a:t>
            </a:r>
            <a:r>
              <a:rPr lang="ja-JP" altLang="en-US" dirty="0" smtClean="0">
                <a:solidFill>
                  <a:schemeClr val="bg1"/>
                </a:solidFill>
                <a:latin typeface="MS PGothic" panose="020B0600070205080204" pitchFamily="34" charset="-128"/>
                <a:ea typeface="MS PGothic" panose="020B0600070205080204" pitchFamily="34" charset="-128"/>
                <a:cs typeface="Times New Roman" pitchFamily="18" charset="0"/>
              </a:rPr>
              <a:t>深</a:t>
            </a:r>
            <a:r>
              <a:rPr lang="ja-JP" altLang="en-US" dirty="0" smtClean="0">
                <a:solidFill>
                  <a:schemeClr val="bg1"/>
                </a:solidFill>
                <a:latin typeface="MS PGothic" panose="020B0600070205080204" pitchFamily="34" charset="-128"/>
                <a:ea typeface="MS PGothic" panose="020B0600070205080204" pitchFamily="34" charset="-128"/>
                <a:cs typeface="Times New Roman" pitchFamily="18" charset="0"/>
              </a:rPr>
              <a:t>く考えるのがめんどうくさい、深く考えない、「確証バイアス」（人は自分の見たいものだけを見る）のため、事態の視点や方向性をはっきりさせるため、プライドが高いと考えを変えられない</a:t>
            </a:r>
            <a:endParaRPr lang="en-US" altLang="ja-JP" dirty="0">
              <a:solidFill>
                <a:schemeClr val="bg1"/>
              </a:solidFill>
              <a:latin typeface="MS PGothic" panose="020B0600070205080204" pitchFamily="34" charset="-128"/>
              <a:ea typeface="MS PGothic" panose="020B0600070205080204" pitchFamily="34" charset="-128"/>
              <a:cs typeface="Times New Roman" pitchFamily="18" charset="0"/>
            </a:endParaRPr>
          </a:p>
          <a:p>
            <a:pPr marL="285750" indent="-285750">
              <a:lnSpc>
                <a:spcPts val="2200"/>
              </a:lnSpc>
              <a:buClr>
                <a:srgbClr val="8CADAE"/>
              </a:buClr>
              <a:buFont typeface="Courier New" panose="02070309020205020404" pitchFamily="49" charset="0"/>
              <a:buChar char="o"/>
              <a:tabLst>
                <a:tab pos="2032000" algn="l"/>
              </a:tabLst>
            </a:pPr>
            <a:endParaRPr lang="en-US" altLang="zh-CN"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lnSpc>
                <a:spcPts val="1000"/>
              </a:lnSpc>
              <a:buClr>
                <a:srgbClr val="8CADAE"/>
              </a:buClr>
              <a:buFont typeface="Courier New" panose="02070309020205020404" pitchFamily="49" charset="0"/>
              <a:buChar char="o"/>
            </a:pPr>
            <a:endParaRPr lang="en-US" altLang="zh-CN" dirty="0">
              <a:latin typeface="MS PGothic" panose="020B0600070205080204" pitchFamily="34" charset="-128"/>
              <a:ea typeface="MS PGothic" panose="020B0600070205080204" pitchFamily="34" charset="-128"/>
            </a:endParaRPr>
          </a:p>
          <a:p>
            <a:pPr marL="285750" indent="-285750">
              <a:lnSpc>
                <a:spcPts val="2200"/>
              </a:lnSpc>
              <a:buClr>
                <a:srgbClr val="8CADAE"/>
              </a:buClr>
              <a:buFont typeface="Courier New" panose="02070309020205020404" pitchFamily="49" charset="0"/>
              <a:buChar char="o"/>
              <a:tabLst>
                <a:tab pos="2032000" algn="l"/>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その問題は</a:t>
            </a:r>
            <a:r>
              <a:rPr lang="ja-JP" altLang="en-US" dirty="0" smtClean="0">
                <a:solidFill>
                  <a:srgbClr val="000000"/>
                </a:solidFill>
                <a:latin typeface="MS PGothic" panose="020B0600070205080204" pitchFamily="34" charset="-128"/>
                <a:ea typeface="MS PGothic" panose="020B0600070205080204" pitchFamily="34" charset="-128"/>
                <a:cs typeface="Times New Roman" pitchFamily="18" charset="0"/>
              </a:rPr>
              <a:t>：</a:t>
            </a:r>
            <a:r>
              <a:rPr lang="de-DE" altLang="ja-JP" dirty="0" smtClean="0">
                <a:solidFill>
                  <a:srgbClr val="000000"/>
                </a:solidFill>
                <a:latin typeface="MS PGothic" panose="020B0600070205080204" pitchFamily="34" charset="-128"/>
                <a:ea typeface="MS PGothic" panose="020B0600070205080204" pitchFamily="34" charset="-128"/>
                <a:cs typeface="Times New Roman" pitchFamily="18" charset="0"/>
              </a:rPr>
              <a:t>???</a:t>
            </a:r>
            <a:r>
              <a:rPr lang="ja-JP" altLang="en-US" dirty="0" smtClean="0">
                <a:solidFill>
                  <a:schemeClr val="bg1"/>
                </a:solidFill>
                <a:latin typeface="MS PGothic" panose="020B0600070205080204" pitchFamily="34" charset="-128"/>
                <a:ea typeface="MS PGothic" panose="020B0600070205080204" pitchFamily="34" charset="-128"/>
                <a:cs typeface="Times New Roman" pitchFamily="18" charset="0"/>
              </a:rPr>
              <a:t>判</a:t>
            </a:r>
            <a:r>
              <a:rPr lang="ja-JP" altLang="en-US" dirty="0">
                <a:solidFill>
                  <a:schemeClr val="bg1"/>
                </a:solidFill>
                <a:latin typeface="MS PGothic" panose="020B0600070205080204" pitchFamily="34" charset="-128"/>
                <a:ea typeface="MS PGothic" panose="020B0600070205080204" pitchFamily="34" charset="-128"/>
                <a:cs typeface="Times New Roman" pitchFamily="18" charset="0"/>
              </a:rPr>
              <a:t>断を誤る（例えば、偏見）、過度な一般化（１つを見て全部を見た気になる）が生じる、再評価のチャンスが与えられない</a:t>
            </a:r>
            <a:endParaRPr lang="en-US" altLang="zh-CN" dirty="0">
              <a:solidFill>
                <a:schemeClr val="bg1"/>
              </a:solidFill>
              <a:latin typeface="MS PGothic" panose="020B0600070205080204" pitchFamily="34" charset="-128"/>
              <a:ea typeface="MS PGothic" panose="020B0600070205080204" pitchFamily="34" charset="-128"/>
              <a:cs typeface="Times New Roman" pitchFamily="18" charset="0"/>
            </a:endParaRPr>
          </a:p>
        </p:txBody>
      </p:sp>
      <p:sp>
        <p:nvSpPr>
          <p:cNvPr id="13"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思い込みを変えよう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6</a:t>
            </a:r>
            <a:r>
              <a:rPr lang="en-GB" altLang="de-DE" sz="1200" b="1" dirty="0" smtClean="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2</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4"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思い込みを変えよう</a:t>
            </a:r>
            <a:endParaRPr lang="ja-JP" altLang="en-US" sz="2000" dirty="0">
              <a:latin typeface="MS PGothic" panose="020B0600070205080204" pitchFamily="34" charset="-128"/>
              <a:ea typeface="MS PGothic" panose="020B0600070205080204" pitchFamily="34" charset="-12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TextBox 1"/>
          <p:cNvSpPr txBox="1"/>
          <p:nvPr/>
        </p:nvSpPr>
        <p:spPr>
          <a:xfrm>
            <a:off x="8940800" y="38100"/>
            <a:ext cx="1016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2</a:t>
            </a:r>
          </a:p>
        </p:txBody>
      </p:sp>
      <p:sp>
        <p:nvSpPr>
          <p:cNvPr id="11" name="TextBox 1"/>
          <p:cNvSpPr txBox="1"/>
          <p:nvPr/>
        </p:nvSpPr>
        <p:spPr>
          <a:xfrm>
            <a:off x="685800" y="1676400"/>
            <a:ext cx="7306487" cy="3149580"/>
          </a:xfrm>
          <a:prstGeom prst="rect">
            <a:avLst/>
          </a:prstGeom>
          <a:noFill/>
        </p:spPr>
        <p:txBody>
          <a:bodyPr wrap="square" lIns="0" tIns="0" rIns="0" rtlCol="0">
            <a:spAutoFit/>
          </a:bodyPr>
          <a:lstStyle/>
          <a:p>
            <a:pPr>
              <a:lnSpc>
                <a:spcPts val="2500"/>
              </a:lnSpc>
              <a:tabLst>
                <a:tab pos="2032000" algn="l"/>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人には第一印象にこだわる傾向があります。</a:t>
            </a:r>
          </a:p>
          <a:p>
            <a:pPr>
              <a:lnSpc>
                <a:spcPts val="2500"/>
              </a:lnSpc>
              <a:tabLst>
                <a:tab pos="2032000" algn="l"/>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（例えば、偏見や「第一印象こそが一番大切だ」という頑固な態度）</a:t>
            </a: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marL="285750" indent="-285750">
              <a:lnSpc>
                <a:spcPts val="2200"/>
              </a:lnSpc>
              <a:buClr>
                <a:srgbClr val="8CADAE"/>
              </a:buClr>
              <a:buFont typeface="Courier New" panose="02070309020205020404" pitchFamily="49" charset="0"/>
              <a:buChar char="o"/>
              <a:tabLst>
                <a:tab pos="2032000" algn="l"/>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その理由は：深く考えるのがめんどうくさい、深く考えない、「確証バイアス」（人は自分の見たいものだけを見る）のため、事態の視点や方向性をはっきりさせるため、プライドが高いと考えを変えられない</a:t>
            </a: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lnSpc>
                <a:spcPts val="2200"/>
              </a:lnSpc>
              <a:buClr>
                <a:srgbClr val="8CADAE"/>
              </a:buClr>
              <a:buFont typeface="Courier New" panose="02070309020205020404" pitchFamily="49" charset="0"/>
              <a:buChar char="o"/>
              <a:tabLst>
                <a:tab pos="2032000" algn="l"/>
              </a:tabLst>
            </a:pPr>
            <a:endParaRPr lang="en-US" altLang="zh-CN"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lnSpc>
                <a:spcPts val="1000"/>
              </a:lnSpc>
              <a:buClr>
                <a:srgbClr val="8CADAE"/>
              </a:buClr>
              <a:buFont typeface="Courier New" panose="02070309020205020404" pitchFamily="49" charset="0"/>
              <a:buChar char="o"/>
            </a:pPr>
            <a:endParaRPr lang="en-US" altLang="zh-CN" dirty="0">
              <a:latin typeface="MS PGothic" panose="020B0600070205080204" pitchFamily="34" charset="-128"/>
              <a:ea typeface="MS PGothic" panose="020B0600070205080204" pitchFamily="34" charset="-128"/>
            </a:endParaRPr>
          </a:p>
          <a:p>
            <a:pPr marL="285750" indent="-285750">
              <a:lnSpc>
                <a:spcPts val="2200"/>
              </a:lnSpc>
              <a:buClr>
                <a:srgbClr val="8CADAE"/>
              </a:buClr>
              <a:buFont typeface="Courier New" panose="02070309020205020404" pitchFamily="49" charset="0"/>
              <a:buChar char="o"/>
              <a:tabLst>
                <a:tab pos="2032000" algn="l"/>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その問題は：判断を誤る（例えば、偏見）、過度な一般化（１つを見て全部を見た気になる）が生じる、再評価のチャンスが与えられない</a:t>
            </a:r>
            <a:endParaRPr lang="en-US" altLang="zh-CN"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3"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思い込みを変えよう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6</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3</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4"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思い込みを変えよう</a:t>
            </a:r>
            <a:endParaRPr lang="ja-JP" altLang="en-US" sz="2000" dirty="0">
              <a:latin typeface="MS PGothic" panose="020B0600070205080204" pitchFamily="34" charset="-128"/>
              <a:ea typeface="MS PGothic" panose="020B0600070205080204" pitchFamily="34" charset="-128"/>
            </a:endParaRPr>
          </a:p>
        </p:txBody>
      </p:sp>
    </p:spTree>
    <p:extLst>
      <p:ext uri="{BB962C8B-B14F-4D97-AF65-F5344CB8AC3E}">
        <p14:creationId xmlns:p14="http://schemas.microsoft.com/office/powerpoint/2010/main" val="19272517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 name="TextBox 1"/>
          <p:cNvSpPr txBox="1"/>
          <p:nvPr/>
        </p:nvSpPr>
        <p:spPr>
          <a:xfrm>
            <a:off x="8940800" y="38100"/>
            <a:ext cx="1016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3</a:t>
            </a:r>
          </a:p>
        </p:txBody>
      </p:sp>
      <p:sp>
        <p:nvSpPr>
          <p:cNvPr id="10" name="TextBox 1"/>
          <p:cNvSpPr txBox="1"/>
          <p:nvPr/>
        </p:nvSpPr>
        <p:spPr>
          <a:xfrm>
            <a:off x="490755" y="2197059"/>
            <a:ext cx="8162491" cy="1533753"/>
          </a:xfrm>
          <a:prstGeom prst="rect">
            <a:avLst/>
          </a:prstGeom>
          <a:noFill/>
        </p:spPr>
        <p:txBody>
          <a:bodyPr wrap="none" lIns="0" tIns="0" rIns="0" rtlCol="0">
            <a:spAutoFit/>
          </a:bodyPr>
          <a:lstStyle/>
          <a:p>
            <a:pPr>
              <a:lnSpc>
                <a:spcPts val="2200"/>
              </a:lnSpc>
              <a:tabLst>
                <a:tab pos="2374900" algn="l"/>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こころの調子が悪いと、多くの人（全員ではありません！）は、自分の意見や信念に</a:t>
            </a:r>
            <a:endParaRPr lang="en-US" altLang="ja-JP"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200"/>
              </a:lnSpc>
              <a:tabLst>
                <a:tab pos="2374900" algn="l"/>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反する情報を得ても、その意見や信念に固執し続ける傾向があるといわれています。</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2100"/>
              </a:lnSpc>
              <a:tabLst>
                <a:tab pos="2374900" algn="l"/>
              </a:tabLst>
            </a:pPr>
            <a:r>
              <a:rPr lang="ja-JP" altLang="en-US" sz="1800" b="1" dirty="0">
                <a:solidFill>
                  <a:srgbClr val="000000"/>
                </a:solidFill>
                <a:latin typeface="MS PGothic" panose="020B0600070205080204" pitchFamily="34" charset="-128"/>
                <a:ea typeface="MS PGothic" panose="020B0600070205080204" pitchFamily="34" charset="-128"/>
                <a:cs typeface="Times New Roman" pitchFamily="18" charset="0"/>
              </a:rPr>
              <a:t>こういう態度では、対人関係に問題が起こりがちで、自分の周囲を正しく、現実的に</a:t>
            </a:r>
            <a:endParaRPr lang="en-US" altLang="ja-JP" sz="1800" b="1"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tab pos="2374900" algn="l"/>
              </a:tabLst>
            </a:pPr>
            <a:r>
              <a:rPr lang="ja-JP" altLang="en-US" b="1" dirty="0">
                <a:solidFill>
                  <a:srgbClr val="000000"/>
                </a:solidFill>
                <a:latin typeface="MS PGothic" panose="020B0600070205080204" pitchFamily="34" charset="-128"/>
                <a:ea typeface="MS PGothic" panose="020B0600070205080204" pitchFamily="34" charset="-128"/>
                <a:cs typeface="Times New Roman" pitchFamily="18" charset="0"/>
              </a:rPr>
              <a:t>理解することが難しくなります。</a:t>
            </a:r>
            <a:endParaRPr lang="en-US" altLang="zh-CN" sz="1800" b="1"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2"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思い込みを変えよう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6</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4</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3"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tab pos="23749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なぜ、こんなことになるのでしょう？</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aphicFrame>
        <p:nvGraphicFramePr>
          <p:cNvPr id="11" name="表格 4"/>
          <p:cNvGraphicFramePr>
            <a:graphicFrameLocks noGrp="1"/>
          </p:cNvGraphicFramePr>
          <p:nvPr>
            <p:extLst>
              <p:ext uri="{D42A27DB-BD31-4B8C-83A1-F6EECF244321}">
                <p14:modId xmlns:p14="http://schemas.microsoft.com/office/powerpoint/2010/main" val="2295032858"/>
              </p:ext>
            </p:extLst>
          </p:nvPr>
        </p:nvGraphicFramePr>
        <p:xfrm>
          <a:off x="108343" y="1052195"/>
          <a:ext cx="8927591" cy="4248148"/>
        </p:xfrm>
        <a:graphic>
          <a:graphicData uri="http://schemas.openxmlformats.org/drawingml/2006/table">
            <a:tbl>
              <a:tblPr>
                <a:tableStyleId>{5940675A-B579-460E-94D1-54222C63F5DA}</a:tableStyleId>
              </a:tblPr>
              <a:tblGrid>
                <a:gridCol w="1644257">
                  <a:extLst>
                    <a:ext uri="{9D8B030D-6E8A-4147-A177-3AD203B41FA5}">
                      <a16:colId xmlns:a16="http://schemas.microsoft.com/office/drawing/2014/main" xmlns="" val="20000"/>
                    </a:ext>
                  </a:extLst>
                </a:gridCol>
                <a:gridCol w="7283334">
                  <a:extLst>
                    <a:ext uri="{9D8B030D-6E8A-4147-A177-3AD203B41FA5}">
                      <a16:colId xmlns:a16="http://schemas.microsoft.com/office/drawing/2014/main" xmlns="" val="20001"/>
                    </a:ext>
                  </a:extLst>
                </a:gridCol>
              </a:tblGrid>
              <a:tr h="370331">
                <a:tc>
                  <a:txBody>
                    <a:bodyPr/>
                    <a:lstStyle/>
                    <a:p>
                      <a:pPr algn="l"/>
                      <a:r>
                        <a:rPr lang="ja-JP" altLang="en-US" sz="1800" b="1" dirty="0">
                          <a:latin typeface="MS PGothic" panose="020B0600070205080204" pitchFamily="34" charset="-128"/>
                          <a:ea typeface="MS PGothic" panose="020B0600070205080204" pitchFamily="34" charset="-128"/>
                        </a:rPr>
                        <a:t>領域</a:t>
                      </a:r>
                      <a:endParaRPr lang="zh-CN" altLang="en-US" sz="1800" b="1"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tc>
                  <a:txBody>
                    <a:bodyPr/>
                    <a:lstStyle/>
                    <a:p>
                      <a:pPr algn="l"/>
                      <a:r>
                        <a:rPr lang="ja-JP" altLang="en-US" sz="1800" b="1" dirty="0">
                          <a:latin typeface="MS PGothic" panose="020B0600070205080204" pitchFamily="34" charset="-128"/>
                          <a:ea typeface="MS PGothic" panose="020B0600070205080204" pitchFamily="34" charset="-128"/>
                        </a:rPr>
                        <a:t>例</a:t>
                      </a:r>
                      <a:endParaRPr lang="zh-CN" altLang="en-US" sz="1800" b="1"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extLst>
                  <a:ext uri="{0D108BD9-81ED-4DB2-BD59-A6C34878D82A}">
                    <a16:rowId xmlns:a16="http://schemas.microsoft.com/office/drawing/2014/main" xmlns="" val="10000"/>
                  </a:ext>
                </a:extLst>
              </a:tr>
              <a:tr h="1071372">
                <a:tc>
                  <a:txBody>
                    <a:bodyPr/>
                    <a:lstStyle/>
                    <a:p>
                      <a:pPr algn="l"/>
                      <a:r>
                        <a:rPr lang="ja-JP" altLang="en-US" sz="1800" dirty="0"/>
                        <a:t>社会</a:t>
                      </a:r>
                      <a:endParaRPr lang="zh-CN" altLang="en-US" sz="1800" dirty="0">
                        <a:solidFill>
                          <a:srgbClr val="000000"/>
                        </a:solidFill>
                        <a:latin typeface="Times New Roman" pitchFamily="18" charset="0"/>
                        <a:cs typeface="Times New Roman" pitchFamily="18" charset="0"/>
                      </a:endParaRPr>
                    </a:p>
                  </a:txBody>
                  <a:tcPr/>
                </a:tc>
                <a:tc>
                  <a:txBody>
                    <a:bodyPr/>
                    <a:lstStyle/>
                    <a:p>
                      <a:pPr marL="285750" indent="-285750" algn="l">
                        <a:buClr>
                          <a:srgbClr val="8CADAE"/>
                        </a:buClr>
                        <a:buFont typeface="Courier New" panose="02070309020205020404" pitchFamily="49" charset="0"/>
                        <a:buChar char="o"/>
                      </a:pPr>
                      <a:r>
                        <a:rPr lang="ja-JP" altLang="en-US" sz="1800" dirty="0" smtClean="0">
                          <a:latin typeface="MS PGothic" panose="020B0600070205080204" pitchFamily="34" charset="-128"/>
                          <a:ea typeface="MS PGothic" panose="020B0600070205080204" pitchFamily="34" charset="-128"/>
                        </a:rPr>
                        <a:t>統計</a:t>
                      </a:r>
                      <a:r>
                        <a:rPr lang="ja-JP" altLang="en-US" sz="1800" dirty="0">
                          <a:latin typeface="MS PGothic" panose="020B0600070205080204" pitchFamily="34" charset="-128"/>
                          <a:ea typeface="MS PGothic" panose="020B0600070205080204" pitchFamily="34" charset="-128"/>
                        </a:rPr>
                        <a:t>によれば、女性は男性よりも自動車事故を起こさないにもかかわらず、多くの人が女性は男性より運転が下手だと思い込んでいます。</a:t>
                      </a:r>
                      <a:endParaRPr lang="zh-CN" altLang="en-US" sz="1800"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extLst>
                  <a:ext uri="{0D108BD9-81ED-4DB2-BD59-A6C34878D82A}">
                    <a16:rowId xmlns:a16="http://schemas.microsoft.com/office/drawing/2014/main" xmlns="" val="10001"/>
                  </a:ext>
                </a:extLst>
              </a:tr>
              <a:tr h="1738122">
                <a:tc>
                  <a:txBody>
                    <a:bodyPr/>
                    <a:lstStyle/>
                    <a:p>
                      <a:pPr algn="l"/>
                      <a:r>
                        <a:rPr lang="ja-JP" altLang="en-US" sz="1800" dirty="0">
                          <a:latin typeface="MS PGothic" panose="020B0600070205080204" pitchFamily="34" charset="-128"/>
                          <a:ea typeface="MS PGothic" panose="020B0600070205080204" pitchFamily="34" charset="-128"/>
                        </a:rPr>
                        <a:t>環境保護</a:t>
                      </a:r>
                      <a:endParaRPr lang="zh-CN" altLang="en-US" sz="1800"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tc>
                  <a:txBody>
                    <a:bodyPr/>
                    <a:lstStyle/>
                    <a:p>
                      <a:pPr marL="285750" indent="-285750" algn="l">
                        <a:buClr>
                          <a:srgbClr val="8CADAE"/>
                        </a:buClr>
                        <a:buFont typeface="Courier New" panose="02070309020205020404" pitchFamily="49" charset="0"/>
                        <a:buChar char="o"/>
                      </a:pPr>
                      <a:r>
                        <a:rPr lang="en-US" altLang="ja-JP" sz="1800" dirty="0">
                          <a:latin typeface="MS PGothic" panose="020B0600070205080204" pitchFamily="34" charset="-128"/>
                          <a:ea typeface="MS PGothic" panose="020B0600070205080204" pitchFamily="34" charset="-128"/>
                        </a:rPr>
                        <a:t>2007</a:t>
                      </a:r>
                      <a:r>
                        <a:rPr lang="ja-JP" altLang="en-US" sz="1800" dirty="0">
                          <a:latin typeface="MS PGothic" panose="020B0600070205080204" pitchFamily="34" charset="-128"/>
                          <a:ea typeface="MS PGothic" panose="020B0600070205080204" pitchFamily="34" charset="-128"/>
                        </a:rPr>
                        <a:t>年の国連報告以外にも、多くの専門家が異常気象は人間社会に責任があると言っているにもかかわらず、大企業や政治家の中にはそれを否定する人がいます。</a:t>
                      </a:r>
                      <a:endParaRPr lang="en-US" altLang="ja-JP" sz="1800" dirty="0">
                        <a:latin typeface="MS PGothic" panose="020B0600070205080204" pitchFamily="34" charset="-128"/>
                        <a:ea typeface="MS PGothic" panose="020B0600070205080204" pitchFamily="34" charset="-128"/>
                      </a:endParaRPr>
                    </a:p>
                    <a:p>
                      <a:pPr algn="l"/>
                      <a:endParaRPr lang="en-US" altLang="zh-CN" sz="1800" dirty="0"/>
                    </a:p>
                    <a:p>
                      <a:pPr algn="l"/>
                      <a:endParaRPr lang="en-US" altLang="zh-CN" sz="1800" dirty="0"/>
                    </a:p>
                    <a:p>
                      <a:pPr algn="l"/>
                      <a:endParaRPr lang="en-US" altLang="zh-CN" sz="1800" dirty="0">
                        <a:solidFill>
                          <a:srgbClr val="000000"/>
                        </a:solidFill>
                        <a:latin typeface="Times New Roman" pitchFamily="18" charset="0"/>
                        <a:cs typeface="Times New Roman" pitchFamily="18" charset="0"/>
                      </a:endParaRPr>
                    </a:p>
                  </a:txBody>
                  <a:tcPr anchor="ctr"/>
                </a:tc>
                <a:extLst>
                  <a:ext uri="{0D108BD9-81ED-4DB2-BD59-A6C34878D82A}">
                    <a16:rowId xmlns:a16="http://schemas.microsoft.com/office/drawing/2014/main" xmlns="" val="10002"/>
                  </a:ext>
                </a:extLst>
              </a:tr>
              <a:tr h="1068323">
                <a:tc>
                  <a:txBody>
                    <a:bodyPr/>
                    <a:lstStyle/>
                    <a:p>
                      <a:pPr algn="l"/>
                      <a:r>
                        <a:rPr lang="ja-JP" altLang="en-US" sz="1800" dirty="0">
                          <a:latin typeface="MS PGothic" panose="020B0600070205080204" pitchFamily="34" charset="-128"/>
                          <a:ea typeface="MS PGothic" panose="020B0600070205080204" pitchFamily="34" charset="-128"/>
                        </a:rPr>
                        <a:t>こころの病</a:t>
                      </a:r>
                      <a:endParaRPr lang="zh-CN" altLang="en-US" sz="1800"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tc>
                  <a:txBody>
                    <a:bodyPr/>
                    <a:lstStyle/>
                    <a:p>
                      <a:pPr marL="285750" indent="-285750" algn="l">
                        <a:buClr>
                          <a:srgbClr val="8CADAE"/>
                        </a:buClr>
                        <a:buFont typeface="Courier New" panose="02070309020205020404" pitchFamily="49" charset="0"/>
                        <a:buChar char="o"/>
                      </a:pPr>
                      <a:r>
                        <a:rPr lang="ja-JP" altLang="en-US" sz="1800" dirty="0"/>
                        <a:t>それに反する証拠があっても修正できない、誤った、あるいは偏った信念（例えば、「私は神によって選ばれた存在だ」）。</a:t>
                      </a:r>
                      <a:endParaRPr lang="zh-CN" altLang="en-US" sz="1800" dirty="0">
                        <a:solidFill>
                          <a:srgbClr val="000000"/>
                        </a:solidFill>
                        <a:latin typeface="Times New Roman" pitchFamily="18" charset="0"/>
                        <a:cs typeface="Times New Roman" pitchFamily="18" charset="0"/>
                      </a:endParaRPr>
                    </a:p>
                  </a:txBody>
                  <a:tcPr/>
                </a:tc>
                <a:extLst>
                  <a:ext uri="{0D108BD9-81ED-4DB2-BD59-A6C34878D82A}">
                    <a16:rowId xmlns:a16="http://schemas.microsoft.com/office/drawing/2014/main" xmlns="" val="10003"/>
                  </a:ext>
                </a:extLst>
              </a:tr>
            </a:tbl>
          </a:graphicData>
        </a:graphic>
      </p:graphicFrame>
      <p:sp>
        <p:nvSpPr>
          <p:cNvPr id="12" name="TextBox 1"/>
          <p:cNvSpPr txBox="1"/>
          <p:nvPr/>
        </p:nvSpPr>
        <p:spPr>
          <a:xfrm>
            <a:off x="8928100" y="38100"/>
            <a:ext cx="1016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4</a:t>
            </a:r>
          </a:p>
        </p:txBody>
      </p:sp>
      <p:sp>
        <p:nvSpPr>
          <p:cNvPr id="15"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思い込みを変えよう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6</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5</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6"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tab pos="2032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柔軟性の欠如</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a:p>
            <a:pPr>
              <a:lnSpc>
                <a:spcPts val="2300"/>
              </a:lnSpc>
              <a:tabLst>
                <a:tab pos="203200" algn="l"/>
              </a:tabLst>
            </a:pPr>
            <a:r>
              <a:rPr lang="en-US" altLang="zh-CN" sz="2000" dirty="0">
                <a:latin typeface="MS PGothic" panose="020B0600070205080204" pitchFamily="34" charset="-128"/>
                <a:ea typeface="MS PGothic" panose="020B0600070205080204" pitchFamily="34" charset="-128"/>
              </a:rPr>
              <a:t>	</a:t>
            </a: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（「トンネル視」）</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pic>
        <p:nvPicPr>
          <p:cNvPr id="17" name="Picture 22" descr="getting ready for work-Paul Keleher-flickr-ccc-scheuklappen ausgeschnitte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75" y="5478463"/>
            <a:ext cx="1152525" cy="112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27"/>
          <p:cNvSpPr txBox="1">
            <a:spLocks noChangeArrowheads="1"/>
          </p:cNvSpPr>
          <p:nvPr/>
        </p:nvSpPr>
        <p:spPr bwMode="auto">
          <a:xfrm>
            <a:off x="0" y="6664325"/>
            <a:ext cx="2513013"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en-US" altLang="de-DE" sz="800" b="0" i="1" dirty="0" smtClean="0">
                <a:latin typeface="Verdana" pitchFamily="34" charset="0"/>
              </a:rPr>
              <a:t>(“getting ready for work” by Paul </a:t>
            </a:r>
            <a:r>
              <a:rPr lang="en-US" altLang="de-DE" sz="800" b="0" i="1" dirty="0" err="1" smtClean="0">
                <a:latin typeface="Verdana" pitchFamily="34" charset="0"/>
              </a:rPr>
              <a:t>Keleher</a:t>
            </a:r>
            <a:r>
              <a:rPr lang="en-US" altLang="de-DE" sz="800" b="0" i="1" dirty="0" smtClean="0">
                <a:latin typeface="Verdana" pitchFamily="34" charset="0"/>
              </a:rPr>
              <a:t>)</a:t>
            </a:r>
            <a:endParaRPr lang="en-US" altLang="de-DE" sz="800" b="0" i="1" dirty="0">
              <a:latin typeface="Verdana"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aphicFrame>
        <p:nvGraphicFramePr>
          <p:cNvPr id="10" name="表格 4"/>
          <p:cNvGraphicFramePr>
            <a:graphicFrameLocks noGrp="1"/>
          </p:cNvGraphicFramePr>
          <p:nvPr>
            <p:extLst>
              <p:ext uri="{D42A27DB-BD31-4B8C-83A1-F6EECF244321}">
                <p14:modId xmlns:p14="http://schemas.microsoft.com/office/powerpoint/2010/main" val="3536656383"/>
              </p:ext>
            </p:extLst>
          </p:nvPr>
        </p:nvGraphicFramePr>
        <p:xfrm>
          <a:off x="139" y="1123823"/>
          <a:ext cx="9143859" cy="5456425"/>
        </p:xfrm>
        <a:graphic>
          <a:graphicData uri="http://schemas.openxmlformats.org/drawingml/2006/table">
            <a:tbl>
              <a:tblPr>
                <a:tableStyleId>{5940675A-B579-460E-94D1-54222C63F5DA}</a:tableStyleId>
              </a:tblPr>
              <a:tblGrid>
                <a:gridCol w="3131819">
                  <a:extLst>
                    <a:ext uri="{9D8B030D-6E8A-4147-A177-3AD203B41FA5}">
                      <a16:colId xmlns:a16="http://schemas.microsoft.com/office/drawing/2014/main" xmlns="" val="20000"/>
                    </a:ext>
                  </a:extLst>
                </a:gridCol>
                <a:gridCol w="6012040">
                  <a:extLst>
                    <a:ext uri="{9D8B030D-6E8A-4147-A177-3AD203B41FA5}">
                      <a16:colId xmlns:a16="http://schemas.microsoft.com/office/drawing/2014/main" xmlns="" val="20001"/>
                    </a:ext>
                  </a:extLst>
                </a:gridCol>
              </a:tblGrid>
              <a:tr h="420623">
                <a:tc>
                  <a:txBody>
                    <a:bodyPr/>
                    <a:lstStyle/>
                    <a:p>
                      <a:pPr algn="l"/>
                      <a:r>
                        <a:rPr lang="ja-JP" altLang="en-US" sz="1602" b="1" dirty="0">
                          <a:latin typeface="MS PGothic" panose="020B0600070205080204" pitchFamily="34" charset="-128"/>
                          <a:ea typeface="MS PGothic" panose="020B0600070205080204" pitchFamily="34" charset="-128"/>
                        </a:rPr>
                        <a:t>よくある誤解</a:t>
                      </a:r>
                      <a:endParaRPr lang="zh-CN" altLang="en-US" sz="1602" b="1"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tc>
                  <a:txBody>
                    <a:bodyPr/>
                    <a:lstStyle/>
                    <a:p>
                      <a:pPr algn="l"/>
                      <a:r>
                        <a:rPr lang="ja-JP" altLang="en-US" sz="1602" b="1" dirty="0">
                          <a:latin typeface="MS PGothic" panose="020B0600070205080204" pitchFamily="34" charset="-128"/>
                          <a:ea typeface="MS PGothic" panose="020B0600070205080204" pitchFamily="34" charset="-128"/>
                        </a:rPr>
                        <a:t>反対意見</a:t>
                      </a:r>
                      <a:endParaRPr lang="zh-CN" altLang="en-US" sz="1602" b="1"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extLst>
                  <a:ext uri="{0D108BD9-81ED-4DB2-BD59-A6C34878D82A}">
                    <a16:rowId xmlns:a16="http://schemas.microsoft.com/office/drawing/2014/main" xmlns="" val="10000"/>
                  </a:ext>
                </a:extLst>
              </a:tr>
              <a:tr h="823722">
                <a:tc>
                  <a:txBody>
                    <a:bodyPr/>
                    <a:lstStyle/>
                    <a:p>
                      <a:pPr algn="l"/>
                      <a:r>
                        <a:rPr lang="ja-JP" altLang="en-US" sz="1602" dirty="0">
                          <a:latin typeface="MS PGothic" panose="020B0600070205080204" pitchFamily="34" charset="-128"/>
                          <a:ea typeface="MS PGothic" panose="020B0600070205080204" pitchFamily="34" charset="-128"/>
                        </a:rPr>
                        <a:t>抗精神病薬（例えばセレネースとかリスパダールとか）には依存性がある！</a:t>
                      </a:r>
                      <a:endParaRPr lang="en-US" altLang="ja-JP" sz="1602" dirty="0">
                        <a:latin typeface="MS PGothic" panose="020B0600070205080204" pitchFamily="34" charset="-128"/>
                        <a:ea typeface="MS PGothic" panose="020B0600070205080204" pitchFamily="34" charset="-128"/>
                      </a:endParaRPr>
                    </a:p>
                    <a:p>
                      <a:pPr algn="l"/>
                      <a:endParaRPr lang="zh-CN" altLang="en-US" sz="1602" dirty="0">
                        <a:solidFill>
                          <a:srgbClr val="000000"/>
                        </a:solidFill>
                        <a:latin typeface="Times New Roman" pitchFamily="18" charset="0"/>
                        <a:cs typeface="Times New Roman" pitchFamily="18" charset="0"/>
                      </a:endParaRPr>
                    </a:p>
                  </a:txBody>
                  <a:tcPr/>
                </a:tc>
                <a:tc>
                  <a:txBody>
                    <a:bodyPr/>
                    <a:lstStyle/>
                    <a:p>
                      <a:pPr algn="l"/>
                      <a:endParaRPr lang="en-US" altLang="ja-JP" sz="1602" dirty="0" smtClean="0"/>
                    </a:p>
                  </a:txBody>
                  <a:tcPr/>
                </a:tc>
                <a:extLst>
                  <a:ext uri="{0D108BD9-81ED-4DB2-BD59-A6C34878D82A}">
                    <a16:rowId xmlns:a16="http://schemas.microsoft.com/office/drawing/2014/main" xmlns="" val="10001"/>
                  </a:ext>
                </a:extLst>
              </a:tr>
              <a:tr h="1097279">
                <a:tc>
                  <a:txBody>
                    <a:bodyPr/>
                    <a:lstStyle/>
                    <a:p>
                      <a:pPr algn="l"/>
                      <a:r>
                        <a:rPr lang="ja-JP" altLang="en-US" sz="1602" dirty="0">
                          <a:latin typeface="MS PGothic" panose="020B0600070205080204" pitchFamily="34" charset="-128"/>
                          <a:ea typeface="MS PGothic" panose="020B0600070205080204" pitchFamily="34" charset="-128"/>
                        </a:rPr>
                        <a:t>薬を飲むなどということは哀れな状態であって、気が狂っている証拠だ</a:t>
                      </a:r>
                      <a:endParaRPr lang="zh-CN" altLang="en-US" sz="1602"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tc>
                  <a:txBody>
                    <a:bodyPr/>
                    <a:lstStyle/>
                    <a:p>
                      <a:pPr algn="ctr"/>
                      <a:endParaRPr lang="zh-CN" altLang="en-US" sz="1800" dirty="0">
                        <a:solidFill>
                          <a:srgbClr val="FFFFFF"/>
                        </a:solidFill>
                        <a:latin typeface="MS PGothic" panose="020B0600070205080204" pitchFamily="34" charset="-128"/>
                        <a:ea typeface="MS PGothic" panose="020B0600070205080204" pitchFamily="34" charset="-128"/>
                        <a:cs typeface="Times New Roman" pitchFamily="18" charset="0"/>
                      </a:endParaRPr>
                    </a:p>
                  </a:txBody>
                  <a:tcPr anchor="ctr"/>
                </a:tc>
                <a:extLst>
                  <a:ext uri="{0D108BD9-81ED-4DB2-BD59-A6C34878D82A}">
                    <a16:rowId xmlns:a16="http://schemas.microsoft.com/office/drawing/2014/main" xmlns="" val="10002"/>
                  </a:ext>
                </a:extLst>
              </a:tr>
              <a:tr h="1068324">
                <a:tc>
                  <a:txBody>
                    <a:bodyPr/>
                    <a:lstStyle/>
                    <a:p>
                      <a:pPr algn="l"/>
                      <a:r>
                        <a:rPr lang="ja-JP" altLang="en-US" sz="1602" dirty="0">
                          <a:latin typeface="MS PGothic" panose="020B0600070205080204" pitchFamily="34" charset="-128"/>
                          <a:ea typeface="MS PGothic" panose="020B0600070205080204" pitchFamily="34" charset="-128"/>
                        </a:rPr>
                        <a:t>薬は、症状がひどいときだけ飲めばよい</a:t>
                      </a:r>
                      <a:endParaRPr lang="en-US" altLang="ja-JP" sz="1602" dirty="0">
                        <a:latin typeface="MS PGothic" panose="020B0600070205080204" pitchFamily="34" charset="-128"/>
                        <a:ea typeface="MS PGothic" panose="020B0600070205080204" pitchFamily="34" charset="-128"/>
                      </a:endParaRPr>
                    </a:p>
                    <a:p>
                      <a:pPr algn="l"/>
                      <a:endParaRPr lang="en-US" altLang="zh-CN" sz="1602" dirty="0"/>
                    </a:p>
                    <a:p>
                      <a:pPr algn="l"/>
                      <a:endParaRPr lang="zh-CN" altLang="en-US" sz="1602" dirty="0">
                        <a:solidFill>
                          <a:srgbClr val="000000"/>
                        </a:solidFill>
                        <a:latin typeface="Times New Roman" pitchFamily="18" charset="0"/>
                        <a:cs typeface="Times New Roman" pitchFamily="18" charset="0"/>
                      </a:endParaRPr>
                    </a:p>
                  </a:txBody>
                  <a:tcPr anchor="ctr"/>
                </a:tc>
                <a:tc>
                  <a:txBody>
                    <a:bodyPr/>
                    <a:lstStyle/>
                    <a:p>
                      <a:pPr algn="ctr"/>
                      <a:endParaRPr lang="zh-CN" altLang="en-US" sz="1800" dirty="0">
                        <a:solidFill>
                          <a:srgbClr val="FFFFFF"/>
                        </a:solidFill>
                        <a:latin typeface="MS PGothic" panose="020B0600070205080204" pitchFamily="34" charset="-128"/>
                        <a:ea typeface="MS PGothic" panose="020B0600070205080204" pitchFamily="34" charset="-128"/>
                        <a:cs typeface="Times New Roman" pitchFamily="18" charset="0"/>
                      </a:endParaRPr>
                    </a:p>
                  </a:txBody>
                  <a:tcPr anchor="ctr"/>
                </a:tc>
                <a:extLst>
                  <a:ext uri="{0D108BD9-81ED-4DB2-BD59-A6C34878D82A}">
                    <a16:rowId xmlns:a16="http://schemas.microsoft.com/office/drawing/2014/main" xmlns="" val="10003"/>
                  </a:ext>
                </a:extLst>
              </a:tr>
              <a:tr h="1802129">
                <a:tc>
                  <a:txBody>
                    <a:bodyPr/>
                    <a:lstStyle/>
                    <a:p>
                      <a:pPr algn="l"/>
                      <a:r>
                        <a:rPr lang="ja-JP" altLang="en-US" sz="1602" dirty="0">
                          <a:latin typeface="MS PGothic" panose="020B0600070205080204" pitchFamily="34" charset="-128"/>
                          <a:ea typeface="MS PGothic" panose="020B0600070205080204" pitchFamily="34" charset="-128"/>
                        </a:rPr>
                        <a:t>抗精神病薬はどれも同じ効果しかないので、どれかひとつを飲んで効果がなければ他のものも効果がない</a:t>
                      </a:r>
                      <a:endParaRPr lang="zh-CN" altLang="en-US" sz="1602"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tc>
                  <a:txBody>
                    <a:bodyPr/>
                    <a:lstStyle/>
                    <a:p>
                      <a:pPr algn="ctr"/>
                      <a:endParaRPr lang="zh-CN" altLang="en-US" sz="1800" dirty="0">
                        <a:solidFill>
                          <a:srgbClr val="FFFFFF"/>
                        </a:solidFill>
                        <a:latin typeface="MS PGothic" panose="020B0600070205080204" pitchFamily="34" charset="-128"/>
                        <a:ea typeface="MS PGothic" panose="020B0600070205080204" pitchFamily="34" charset="-128"/>
                        <a:cs typeface="Times New Roman" pitchFamily="18" charset="0"/>
                      </a:endParaRPr>
                    </a:p>
                  </a:txBody>
                  <a:tcPr anchor="ctr"/>
                </a:tc>
                <a:extLst>
                  <a:ext uri="{0D108BD9-81ED-4DB2-BD59-A6C34878D82A}">
                    <a16:rowId xmlns:a16="http://schemas.microsoft.com/office/drawing/2014/main" xmlns="" val="10004"/>
                  </a:ext>
                </a:extLst>
              </a:tr>
            </a:tbl>
          </a:graphicData>
        </a:graphic>
      </p:graphicFrame>
      <p:sp>
        <p:nvSpPr>
          <p:cNvPr id="11" name="TextBox 1"/>
          <p:cNvSpPr txBox="1"/>
          <p:nvPr/>
        </p:nvSpPr>
        <p:spPr>
          <a:xfrm>
            <a:off x="8940800" y="38100"/>
            <a:ext cx="1016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5</a:t>
            </a:r>
          </a:p>
        </p:txBody>
      </p:sp>
      <p:sp>
        <p:nvSpPr>
          <p:cNvPr id="13"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思い込みを変えよう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6</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6</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5"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tab pos="7239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こころの病に薬は必要でしょうか？</a:t>
            </a:r>
            <a:endParaRPr lang="en-US" altLang="ja-JP" sz="2000" dirty="0">
              <a:solidFill>
                <a:srgbClr val="D16349"/>
              </a:solidFill>
              <a:latin typeface="MS PGothic" panose="020B0600070205080204" pitchFamily="34" charset="-128"/>
              <a:ea typeface="MS PGothic" panose="020B0600070205080204" pitchFamily="34" charset="-128"/>
              <a:cs typeface="Times New Roman" pitchFamily="18" charset="0"/>
            </a:endParaRPr>
          </a:p>
          <a:p>
            <a:pPr>
              <a:lnSpc>
                <a:spcPts val="2400"/>
              </a:lnSpc>
              <a:tabLst>
                <a:tab pos="7239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－よくある偏見と誤解－</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
        <p:nvSpPr>
          <p:cNvPr id="16" name="Textfeld 15"/>
          <p:cNvSpPr txBox="1"/>
          <p:nvPr/>
        </p:nvSpPr>
        <p:spPr>
          <a:xfrm>
            <a:off x="3124200" y="1526794"/>
            <a:ext cx="685800" cy="381000"/>
          </a:xfrm>
          <a:prstGeom prst="rect">
            <a:avLst/>
          </a:prstGeom>
          <a:noFill/>
        </p:spPr>
        <p:txBody>
          <a:bodyPr wrap="square" rtlCol="0">
            <a:spAutoFit/>
          </a:bodyPr>
          <a:lstStyle/>
          <a:p>
            <a:r>
              <a:rPr lang="en-US" altLang="zh-CN" dirty="0">
                <a:latin typeface="MS PGothic" panose="020B0600070205080204" pitchFamily="34" charset="-128"/>
                <a:ea typeface="MS PGothic" panose="020B0600070205080204" pitchFamily="34" charset="-128"/>
              </a:rPr>
              <a:t>???</a:t>
            </a:r>
            <a:endParaRPr lang="de-DE" dirty="0">
              <a:latin typeface="MS PGothic" panose="020B0600070205080204" pitchFamily="34" charset="-128"/>
              <a:ea typeface="MS PGothic" panose="020B0600070205080204" pitchFamily="34" charset="-128"/>
            </a:endParaRPr>
          </a:p>
        </p:txBody>
      </p:sp>
      <p:sp>
        <p:nvSpPr>
          <p:cNvPr id="17" name="Textfeld 16"/>
          <p:cNvSpPr txBox="1"/>
          <p:nvPr/>
        </p:nvSpPr>
        <p:spPr>
          <a:xfrm>
            <a:off x="3105150" y="2593147"/>
            <a:ext cx="685800" cy="381000"/>
          </a:xfrm>
          <a:prstGeom prst="rect">
            <a:avLst/>
          </a:prstGeom>
          <a:noFill/>
        </p:spPr>
        <p:txBody>
          <a:bodyPr wrap="square" rtlCol="0">
            <a:spAutoFit/>
          </a:bodyPr>
          <a:lstStyle/>
          <a:p>
            <a:r>
              <a:rPr lang="en-US" altLang="zh-CN" dirty="0">
                <a:latin typeface="MS PGothic" panose="020B0600070205080204" pitchFamily="34" charset="-128"/>
                <a:ea typeface="MS PGothic" panose="020B0600070205080204" pitchFamily="34" charset="-128"/>
              </a:rPr>
              <a:t>???</a:t>
            </a:r>
            <a:endParaRPr lang="de-DE" dirty="0">
              <a:latin typeface="MS PGothic" panose="020B0600070205080204" pitchFamily="34" charset="-128"/>
              <a:ea typeface="MS PGothic" panose="020B0600070205080204" pitchFamily="34" charset="-128"/>
            </a:endParaRPr>
          </a:p>
        </p:txBody>
      </p:sp>
      <p:sp>
        <p:nvSpPr>
          <p:cNvPr id="18" name="Textfeld 17"/>
          <p:cNvSpPr txBox="1"/>
          <p:nvPr/>
        </p:nvSpPr>
        <p:spPr>
          <a:xfrm>
            <a:off x="3124200" y="3672521"/>
            <a:ext cx="685800" cy="381000"/>
          </a:xfrm>
          <a:prstGeom prst="rect">
            <a:avLst/>
          </a:prstGeom>
          <a:noFill/>
        </p:spPr>
        <p:txBody>
          <a:bodyPr wrap="square" rtlCol="0">
            <a:spAutoFit/>
          </a:bodyPr>
          <a:lstStyle/>
          <a:p>
            <a:r>
              <a:rPr lang="en-US" altLang="zh-CN" dirty="0">
                <a:latin typeface="MS PGothic" panose="020B0600070205080204" pitchFamily="34" charset="-128"/>
                <a:ea typeface="MS PGothic" panose="020B0600070205080204" pitchFamily="34" charset="-128"/>
              </a:rPr>
              <a:t>???</a:t>
            </a:r>
            <a:endParaRPr lang="de-DE" dirty="0">
              <a:latin typeface="MS PGothic" panose="020B0600070205080204" pitchFamily="34" charset="-128"/>
              <a:ea typeface="MS PGothic" panose="020B0600070205080204" pitchFamily="34" charset="-128"/>
            </a:endParaRPr>
          </a:p>
        </p:txBody>
      </p:sp>
      <p:sp>
        <p:nvSpPr>
          <p:cNvPr id="19" name="Textfeld 18"/>
          <p:cNvSpPr txBox="1"/>
          <p:nvPr/>
        </p:nvSpPr>
        <p:spPr>
          <a:xfrm>
            <a:off x="3105150" y="4751895"/>
            <a:ext cx="685800" cy="381000"/>
          </a:xfrm>
          <a:prstGeom prst="rect">
            <a:avLst/>
          </a:prstGeom>
          <a:noFill/>
        </p:spPr>
        <p:txBody>
          <a:bodyPr wrap="square" rtlCol="0">
            <a:spAutoFit/>
          </a:bodyPr>
          <a:lstStyle/>
          <a:p>
            <a:r>
              <a:rPr lang="en-US" altLang="zh-CN" dirty="0">
                <a:latin typeface="MS PGothic" panose="020B0600070205080204" pitchFamily="34" charset="-128"/>
                <a:ea typeface="MS PGothic" panose="020B0600070205080204" pitchFamily="34" charset="-128"/>
              </a:rPr>
              <a:t>???</a:t>
            </a:r>
            <a:endParaRPr lang="de-DE" dirty="0">
              <a:latin typeface="MS PGothic" panose="020B0600070205080204" pitchFamily="34" charset="-128"/>
              <a:ea typeface="MS PGothic" panose="020B0600070205080204" pitchFamily="34" charset="-128"/>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aphicFrame>
        <p:nvGraphicFramePr>
          <p:cNvPr id="10" name="表格 4"/>
          <p:cNvGraphicFramePr>
            <a:graphicFrameLocks noGrp="1"/>
          </p:cNvGraphicFramePr>
          <p:nvPr>
            <p:extLst>
              <p:ext uri="{D42A27DB-BD31-4B8C-83A1-F6EECF244321}">
                <p14:modId xmlns:p14="http://schemas.microsoft.com/office/powerpoint/2010/main" val="2626248260"/>
              </p:ext>
            </p:extLst>
          </p:nvPr>
        </p:nvGraphicFramePr>
        <p:xfrm>
          <a:off x="139" y="1123823"/>
          <a:ext cx="9143859" cy="5456425"/>
        </p:xfrm>
        <a:graphic>
          <a:graphicData uri="http://schemas.openxmlformats.org/drawingml/2006/table">
            <a:tbl>
              <a:tblPr>
                <a:tableStyleId>{5940675A-B579-460E-94D1-54222C63F5DA}</a:tableStyleId>
              </a:tblPr>
              <a:tblGrid>
                <a:gridCol w="3131819">
                  <a:extLst>
                    <a:ext uri="{9D8B030D-6E8A-4147-A177-3AD203B41FA5}">
                      <a16:colId xmlns:a16="http://schemas.microsoft.com/office/drawing/2014/main" xmlns="" val="20000"/>
                    </a:ext>
                  </a:extLst>
                </a:gridCol>
                <a:gridCol w="6012040">
                  <a:extLst>
                    <a:ext uri="{9D8B030D-6E8A-4147-A177-3AD203B41FA5}">
                      <a16:colId xmlns:a16="http://schemas.microsoft.com/office/drawing/2014/main" xmlns="" val="20001"/>
                    </a:ext>
                  </a:extLst>
                </a:gridCol>
              </a:tblGrid>
              <a:tr h="420623">
                <a:tc>
                  <a:txBody>
                    <a:bodyPr/>
                    <a:lstStyle/>
                    <a:p>
                      <a:pPr algn="l"/>
                      <a:r>
                        <a:rPr lang="ja-JP" altLang="en-US" sz="1602" b="1" dirty="0">
                          <a:latin typeface="MS PGothic" panose="020B0600070205080204" pitchFamily="34" charset="-128"/>
                          <a:ea typeface="MS PGothic" panose="020B0600070205080204" pitchFamily="34" charset="-128"/>
                        </a:rPr>
                        <a:t>よくある誤解</a:t>
                      </a:r>
                      <a:endParaRPr lang="zh-CN" altLang="en-US" sz="1602" b="1"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tc>
                  <a:txBody>
                    <a:bodyPr/>
                    <a:lstStyle/>
                    <a:p>
                      <a:pPr algn="l"/>
                      <a:r>
                        <a:rPr lang="ja-JP" altLang="en-US" sz="1602" b="1" dirty="0">
                          <a:latin typeface="MS PGothic" panose="020B0600070205080204" pitchFamily="34" charset="-128"/>
                          <a:ea typeface="MS PGothic" panose="020B0600070205080204" pitchFamily="34" charset="-128"/>
                        </a:rPr>
                        <a:t>反対意見</a:t>
                      </a:r>
                      <a:endParaRPr lang="zh-CN" altLang="en-US" sz="1602" b="1"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extLst>
                  <a:ext uri="{0D108BD9-81ED-4DB2-BD59-A6C34878D82A}">
                    <a16:rowId xmlns:a16="http://schemas.microsoft.com/office/drawing/2014/main" xmlns="" val="10000"/>
                  </a:ext>
                </a:extLst>
              </a:tr>
              <a:tr h="82372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602" dirty="0">
                          <a:latin typeface="MS PGothic" panose="020B0600070205080204" pitchFamily="34" charset="-128"/>
                          <a:ea typeface="MS PGothic" panose="020B0600070205080204" pitchFamily="34" charset="-128"/>
                        </a:rPr>
                        <a:t>抗精神病薬（例えばセレネースとかリスパダールとか）には依存性がある！</a:t>
                      </a:r>
                      <a:endParaRPr lang="en-US" altLang="ja-JP" sz="1602" dirty="0">
                        <a:latin typeface="MS PGothic" panose="020B0600070205080204" pitchFamily="34" charset="-128"/>
                        <a:ea typeface="MS PGothic" panose="020B0600070205080204" pitchFamily="34" charset="-128"/>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zh-CN" altLang="en-US" sz="1602" dirty="0">
                        <a:solidFill>
                          <a:srgbClr val="000000"/>
                        </a:solidFill>
                        <a:latin typeface="Times New Roman" pitchFamily="18" charset="0"/>
                        <a:cs typeface="Times New Roman" pitchFamily="18" charset="0"/>
                      </a:endParaRPr>
                    </a:p>
                  </a:txBody>
                  <a:tcPr/>
                </a:tc>
                <a:tc>
                  <a:txBody>
                    <a:bodyPr/>
                    <a:lstStyle/>
                    <a:p>
                      <a:pPr algn="l"/>
                      <a:r>
                        <a:rPr lang="ja-JP" altLang="en-US" sz="1602" dirty="0">
                          <a:latin typeface="MS PGothic" panose="020B0600070205080204" pitchFamily="34" charset="-128"/>
                          <a:ea typeface="MS PGothic" panose="020B0600070205080204" pitchFamily="34" charset="-128"/>
                        </a:rPr>
                        <a:t>抗精神病薬では身体的依存は起きません</a:t>
                      </a:r>
                      <a:endParaRPr lang="zh-CN" altLang="en-US" sz="1602"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extLst>
                  <a:ext uri="{0D108BD9-81ED-4DB2-BD59-A6C34878D82A}">
                    <a16:rowId xmlns:a16="http://schemas.microsoft.com/office/drawing/2014/main" xmlns="" val="10001"/>
                  </a:ext>
                </a:extLst>
              </a:tr>
              <a:tr h="109727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602" dirty="0">
                          <a:latin typeface="MS PGothic" panose="020B0600070205080204" pitchFamily="34" charset="-128"/>
                          <a:ea typeface="MS PGothic" panose="020B0600070205080204" pitchFamily="34" charset="-128"/>
                        </a:rPr>
                        <a:t>薬を飲むなどということは哀れな状態であって、気が狂っている証拠だ</a:t>
                      </a:r>
                      <a:endParaRPr lang="zh-CN" altLang="en-US" sz="1602"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tc>
                  <a:txBody>
                    <a:bodyPr/>
                    <a:lstStyle/>
                    <a:p>
                      <a:pPr algn="l"/>
                      <a:r>
                        <a:rPr lang="ja-JP" altLang="en-US" sz="1602" dirty="0">
                          <a:latin typeface="MS PGothic" panose="020B0600070205080204" pitchFamily="34" charset="-128"/>
                          <a:ea typeface="MS PGothic" panose="020B0600070205080204" pitchFamily="34" charset="-128"/>
                        </a:rPr>
                        <a:t>確かに、薬にも副作用などの問題はありますが、多くの人が病気（例えば、心臓病とかパーキンソン病とか）のために薬（例えば、錠剤とか注射とか）を頼りにして生活しています</a:t>
                      </a:r>
                      <a:endParaRPr lang="en-US" altLang="ja-JP" sz="1602" dirty="0">
                        <a:latin typeface="MS PGothic" panose="020B0600070205080204" pitchFamily="34" charset="-128"/>
                        <a:ea typeface="MS PGothic" panose="020B0600070205080204" pitchFamily="34" charset="-128"/>
                      </a:endParaRPr>
                    </a:p>
                    <a:p>
                      <a:pPr algn="l"/>
                      <a:endParaRPr lang="zh-CN" altLang="en-US" sz="1602" dirty="0">
                        <a:solidFill>
                          <a:srgbClr val="000000"/>
                        </a:solidFill>
                        <a:latin typeface="Times New Roman" pitchFamily="18" charset="0"/>
                        <a:cs typeface="Times New Roman" pitchFamily="18" charset="0"/>
                      </a:endParaRPr>
                    </a:p>
                  </a:txBody>
                  <a:tcPr anchor="ctr"/>
                </a:tc>
                <a:extLst>
                  <a:ext uri="{0D108BD9-81ED-4DB2-BD59-A6C34878D82A}">
                    <a16:rowId xmlns:a16="http://schemas.microsoft.com/office/drawing/2014/main" xmlns="" val="10002"/>
                  </a:ext>
                </a:extLst>
              </a:tr>
              <a:tr h="106832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602" dirty="0">
                          <a:latin typeface="MS PGothic" panose="020B0600070205080204" pitchFamily="34" charset="-128"/>
                          <a:ea typeface="MS PGothic" panose="020B0600070205080204" pitchFamily="34" charset="-128"/>
                        </a:rPr>
                        <a:t>薬は、症状がひどいときだけ飲めばよい</a:t>
                      </a:r>
                      <a:endParaRPr lang="en-US" altLang="ja-JP" sz="1602" dirty="0">
                        <a:latin typeface="MS PGothic" panose="020B0600070205080204" pitchFamily="34" charset="-128"/>
                        <a:ea typeface="MS PGothic" panose="020B0600070205080204" pitchFamily="34" charset="-128"/>
                      </a:endParaRPr>
                    </a:p>
                    <a:p>
                      <a:pPr algn="l"/>
                      <a:endParaRPr lang="en-US" altLang="zh-CN" sz="1602" dirty="0"/>
                    </a:p>
                    <a:p>
                      <a:pPr algn="l"/>
                      <a:endParaRPr lang="zh-CN" altLang="en-US" sz="1602" dirty="0">
                        <a:solidFill>
                          <a:srgbClr val="000000"/>
                        </a:solidFill>
                        <a:latin typeface="Times New Roman" pitchFamily="18" charset="0"/>
                        <a:cs typeface="Times New Roman" pitchFamily="18" charset="0"/>
                      </a:endParaRPr>
                    </a:p>
                  </a:txBody>
                  <a:tcPr anchor="ctr"/>
                </a:tc>
                <a:tc>
                  <a:txBody>
                    <a:bodyPr/>
                    <a:lstStyle/>
                    <a:p>
                      <a:pPr algn="l"/>
                      <a:r>
                        <a:rPr lang="ja-JP" altLang="en-US" sz="1602" dirty="0">
                          <a:latin typeface="MS PGothic" panose="020B0600070205080204" pitchFamily="34" charset="-128"/>
                          <a:ea typeface="MS PGothic" panose="020B0600070205080204" pitchFamily="34" charset="-128"/>
                        </a:rPr>
                        <a:t>抗精神病薬には予防効果もあります。とくに、発症してから</a:t>
                      </a:r>
                      <a:r>
                        <a:rPr lang="en-US" altLang="ja-JP" sz="1602" dirty="0">
                          <a:latin typeface="MS PGothic" panose="020B0600070205080204" pitchFamily="34" charset="-128"/>
                          <a:ea typeface="MS PGothic" panose="020B0600070205080204" pitchFamily="34" charset="-128"/>
                        </a:rPr>
                        <a:t>12</a:t>
                      </a:r>
                      <a:r>
                        <a:rPr lang="ja-JP" altLang="en-US" sz="1602" dirty="0">
                          <a:latin typeface="MS PGothic" panose="020B0600070205080204" pitchFamily="34" charset="-128"/>
                          <a:ea typeface="MS PGothic" panose="020B0600070205080204" pitchFamily="34" charset="-128"/>
                        </a:rPr>
                        <a:t>か月間は、少ない量を飲み続けたほうがよいと世界的に認められています</a:t>
                      </a:r>
                      <a:endParaRPr lang="en-US" altLang="ja-JP" sz="1602" dirty="0">
                        <a:latin typeface="MS PGothic" panose="020B0600070205080204" pitchFamily="34" charset="-128"/>
                        <a:ea typeface="MS PGothic" panose="020B0600070205080204" pitchFamily="34" charset="-128"/>
                      </a:endParaRPr>
                    </a:p>
                    <a:p>
                      <a:pPr algn="l"/>
                      <a:endParaRPr lang="en-US" altLang="ja-JP" sz="1602" dirty="0"/>
                    </a:p>
                    <a:p>
                      <a:pPr algn="l"/>
                      <a:endParaRPr lang="zh-CN" altLang="en-US" sz="1602" dirty="0">
                        <a:solidFill>
                          <a:srgbClr val="000000"/>
                        </a:solidFill>
                        <a:latin typeface="Times New Roman" pitchFamily="18" charset="0"/>
                        <a:cs typeface="Times New Roman" pitchFamily="18" charset="0"/>
                      </a:endParaRPr>
                    </a:p>
                  </a:txBody>
                  <a:tcPr anchor="ctr"/>
                </a:tc>
                <a:extLst>
                  <a:ext uri="{0D108BD9-81ED-4DB2-BD59-A6C34878D82A}">
                    <a16:rowId xmlns:a16="http://schemas.microsoft.com/office/drawing/2014/main" xmlns="" val="10003"/>
                  </a:ext>
                </a:extLst>
              </a:tr>
              <a:tr h="180212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602" dirty="0">
                          <a:latin typeface="MS PGothic" panose="020B0600070205080204" pitchFamily="34" charset="-128"/>
                          <a:ea typeface="MS PGothic" panose="020B0600070205080204" pitchFamily="34" charset="-128"/>
                        </a:rPr>
                        <a:t>抗精神病薬はどれも同じ効果しかないので、どれかひとつを飲んで効果がなければ他のものも効果がない</a:t>
                      </a:r>
                      <a:endParaRPr lang="zh-CN" altLang="en-US" sz="1602"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tc>
                  <a:txBody>
                    <a:bodyPr/>
                    <a:lstStyle/>
                    <a:p>
                      <a:pPr algn="l"/>
                      <a:r>
                        <a:rPr lang="ja-JP" altLang="en-US" sz="1602" dirty="0">
                          <a:latin typeface="MS PGothic" panose="020B0600070205080204" pitchFamily="34" charset="-128"/>
                          <a:ea typeface="MS PGothic" panose="020B0600070205080204" pitchFamily="34" charset="-128"/>
                        </a:rPr>
                        <a:t>全ての抗精神病薬はドーパミン（脳内の神経伝達物質）に作用します。さらに、それらは他の伝達物質にも作用します。ある薬が無効の場合でも、別の薬が十分に有効なこともよくあります。服薬の中断や変更も、医師との相談のうえで行ってください！</a:t>
                      </a:r>
                      <a:endParaRPr lang="en-US" altLang="ja-JP" sz="1602" dirty="0">
                        <a:latin typeface="MS PGothic" panose="020B0600070205080204" pitchFamily="34" charset="-128"/>
                        <a:ea typeface="MS PGothic" panose="020B0600070205080204" pitchFamily="34" charset="-128"/>
                      </a:endParaRPr>
                    </a:p>
                    <a:p>
                      <a:pPr algn="l"/>
                      <a:endParaRPr lang="en-US" altLang="zh-CN" sz="1602" dirty="0"/>
                    </a:p>
                    <a:p>
                      <a:pPr algn="l"/>
                      <a:endParaRPr lang="en-US" altLang="zh-CN" sz="1602" dirty="0"/>
                    </a:p>
                    <a:p>
                      <a:pPr algn="l"/>
                      <a:endParaRPr lang="zh-CN" altLang="en-US" sz="1602" dirty="0">
                        <a:solidFill>
                          <a:srgbClr val="000000"/>
                        </a:solidFill>
                        <a:latin typeface="Times New Roman" pitchFamily="18" charset="0"/>
                        <a:cs typeface="Times New Roman" pitchFamily="18" charset="0"/>
                      </a:endParaRPr>
                    </a:p>
                  </a:txBody>
                  <a:tcPr anchor="ctr"/>
                </a:tc>
                <a:extLst>
                  <a:ext uri="{0D108BD9-81ED-4DB2-BD59-A6C34878D82A}">
                    <a16:rowId xmlns:a16="http://schemas.microsoft.com/office/drawing/2014/main" xmlns="" val="10004"/>
                  </a:ext>
                </a:extLst>
              </a:tr>
            </a:tbl>
          </a:graphicData>
        </a:graphic>
      </p:graphicFrame>
      <p:sp>
        <p:nvSpPr>
          <p:cNvPr id="2" name="TextBox 1"/>
          <p:cNvSpPr txBox="1"/>
          <p:nvPr/>
        </p:nvSpPr>
        <p:spPr>
          <a:xfrm>
            <a:off x="8940800" y="38100"/>
            <a:ext cx="1016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5</a:t>
            </a:r>
          </a:p>
        </p:txBody>
      </p:sp>
      <p:sp>
        <p:nvSpPr>
          <p:cNvPr id="13"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思い込みを変えよう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6</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7</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4"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tab pos="7239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こころの病に薬は必要でしょうか？</a:t>
            </a:r>
            <a:endParaRPr lang="en-US" altLang="ja-JP" sz="2000" dirty="0">
              <a:solidFill>
                <a:srgbClr val="D16349"/>
              </a:solidFill>
              <a:latin typeface="MS PGothic" panose="020B0600070205080204" pitchFamily="34" charset="-128"/>
              <a:ea typeface="MS PGothic" panose="020B0600070205080204" pitchFamily="34" charset="-128"/>
              <a:cs typeface="Times New Roman" pitchFamily="18" charset="0"/>
            </a:endParaRPr>
          </a:p>
          <a:p>
            <a:pPr>
              <a:lnSpc>
                <a:spcPts val="2400"/>
              </a:lnSpc>
              <a:tabLst>
                <a:tab pos="7239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－よくある偏見と誤解－</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aphicFrame>
        <p:nvGraphicFramePr>
          <p:cNvPr id="10" name="表格 4"/>
          <p:cNvGraphicFramePr>
            <a:graphicFrameLocks noGrp="1"/>
          </p:cNvGraphicFramePr>
          <p:nvPr>
            <p:extLst>
              <p:ext uri="{D42A27DB-BD31-4B8C-83A1-F6EECF244321}">
                <p14:modId xmlns:p14="http://schemas.microsoft.com/office/powerpoint/2010/main" val="3311750126"/>
              </p:ext>
            </p:extLst>
          </p:nvPr>
        </p:nvGraphicFramePr>
        <p:xfrm>
          <a:off x="58813" y="959992"/>
          <a:ext cx="9031223" cy="5653278"/>
        </p:xfrm>
        <a:graphic>
          <a:graphicData uri="http://schemas.openxmlformats.org/drawingml/2006/table">
            <a:tbl>
              <a:tblPr>
                <a:tableStyleId>{5940675A-B579-460E-94D1-54222C63F5DA}</a:tableStyleId>
              </a:tblPr>
              <a:tblGrid>
                <a:gridCol w="3698747">
                  <a:extLst>
                    <a:ext uri="{9D8B030D-6E8A-4147-A177-3AD203B41FA5}">
                      <a16:colId xmlns:a16="http://schemas.microsoft.com/office/drawing/2014/main" xmlns="" val="20000"/>
                    </a:ext>
                  </a:extLst>
                </a:gridCol>
                <a:gridCol w="5332476">
                  <a:extLst>
                    <a:ext uri="{9D8B030D-6E8A-4147-A177-3AD203B41FA5}">
                      <a16:colId xmlns:a16="http://schemas.microsoft.com/office/drawing/2014/main" xmlns="" val="20001"/>
                    </a:ext>
                  </a:extLst>
                </a:gridCol>
              </a:tblGrid>
              <a:tr h="440436">
                <a:tc>
                  <a:txBody>
                    <a:bodyPr/>
                    <a:lstStyle/>
                    <a:p>
                      <a:pPr algn="l"/>
                      <a:r>
                        <a:rPr lang="ja-JP" altLang="en-US" sz="1800" dirty="0">
                          <a:latin typeface="MS PGothic" panose="020B0600070205080204" pitchFamily="34" charset="-128"/>
                          <a:ea typeface="MS PGothic" panose="020B0600070205080204" pitchFamily="34" charset="-128"/>
                        </a:rPr>
                        <a:t>よくある誤解</a:t>
                      </a:r>
                      <a:endParaRPr lang="zh-CN" altLang="en-US" sz="1800" b="1"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tc>
                  <a:txBody>
                    <a:bodyPr/>
                    <a:lstStyle/>
                    <a:p>
                      <a:pPr algn="l"/>
                      <a:r>
                        <a:rPr lang="ja-JP" altLang="en-US" sz="1800" dirty="0">
                          <a:latin typeface="MS PGothic" panose="020B0600070205080204" pitchFamily="34" charset="-128"/>
                          <a:ea typeface="MS PGothic" panose="020B0600070205080204" pitchFamily="34" charset="-128"/>
                        </a:rPr>
                        <a:t>反対意見</a:t>
                      </a:r>
                      <a:endParaRPr lang="zh-CN" altLang="en-US" sz="1800" b="1"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extLst>
                  <a:ext uri="{0D108BD9-81ED-4DB2-BD59-A6C34878D82A}">
                    <a16:rowId xmlns:a16="http://schemas.microsoft.com/office/drawing/2014/main" xmlns="" val="10000"/>
                  </a:ext>
                </a:extLst>
              </a:tr>
              <a:tr h="146303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800" dirty="0">
                          <a:latin typeface="MS PGothic" panose="020B0600070205080204" pitchFamily="34" charset="-128"/>
                          <a:ea typeface="MS PGothic" panose="020B0600070205080204" pitchFamily="34" charset="-128"/>
                        </a:rPr>
                        <a:t>主治医は私を信用していないからデポ剤（持続性注射剤）を処方したんだ</a:t>
                      </a:r>
                      <a:endParaRPr lang="zh-CN" altLang="en-US" sz="1800"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altLang="ja-JP" sz="1800" dirty="0" smtClean="0">
                          <a:solidFill>
                            <a:schemeClr val="tx1"/>
                          </a:solidFill>
                          <a:latin typeface="MS PGothic" panose="020B0600070205080204" pitchFamily="34" charset="-128"/>
                          <a:ea typeface="MS PGothic" panose="020B0600070205080204" pitchFamily="34" charset="-128"/>
                        </a:rPr>
                        <a:t>???</a:t>
                      </a:r>
                      <a:endParaRPr lang="en-US" altLang="ja-JP" sz="1800" dirty="0" smtClean="0">
                        <a:solidFill>
                          <a:schemeClr val="tx1"/>
                        </a:solidFill>
                        <a:latin typeface="MS PGothic" panose="020B0600070205080204" pitchFamily="34" charset="-128"/>
                        <a:ea typeface="MS PGothic" panose="020B0600070205080204" pitchFamily="34" charset="-128"/>
                      </a:endParaRPr>
                    </a:p>
                    <a:p>
                      <a:pPr algn="l"/>
                      <a:r>
                        <a:rPr lang="ja-JP" altLang="en-US" sz="1800" dirty="0" smtClean="0">
                          <a:solidFill>
                            <a:schemeClr val="bg1"/>
                          </a:solidFill>
                        </a:rPr>
                        <a:t>多くの患者さんは定期的に服薬するのが難しいので、デポ剤は世界中で使われています。毎日服薬するのは本当に大変なこと</a:t>
                      </a:r>
                      <a:endParaRPr lang="en-US" altLang="zh-CN" sz="1800" dirty="0" smtClean="0"/>
                    </a:p>
                    <a:p>
                      <a:pPr algn="l"/>
                      <a:endParaRPr lang="zh-CN" altLang="en-US" sz="1800" dirty="0">
                        <a:solidFill>
                          <a:srgbClr val="000000"/>
                        </a:solidFill>
                        <a:latin typeface="Times New Roman" pitchFamily="18" charset="0"/>
                        <a:cs typeface="Times New Roman" pitchFamily="18" charset="0"/>
                      </a:endParaRPr>
                    </a:p>
                  </a:txBody>
                  <a:tcPr anchor="ctr"/>
                </a:tc>
                <a:extLst>
                  <a:ext uri="{0D108BD9-81ED-4DB2-BD59-A6C34878D82A}">
                    <a16:rowId xmlns:a16="http://schemas.microsoft.com/office/drawing/2014/main" xmlns="" val="10001"/>
                  </a:ext>
                </a:extLst>
              </a:tr>
              <a:tr h="155613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800" dirty="0">
                          <a:latin typeface="MS PGothic" panose="020B0600070205080204" pitchFamily="34" charset="-128"/>
                          <a:ea typeface="MS PGothic" panose="020B0600070205080204" pitchFamily="34" charset="-128"/>
                        </a:rPr>
                        <a:t>注射を打つために医者の前で服を脱ぐのは屈辱だ</a:t>
                      </a:r>
                      <a:endParaRPr lang="en-US" altLang="ja-JP" sz="1800"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tc>
                  <a:txBody>
                    <a:bodyPr/>
                    <a:lstStyle/>
                    <a:p>
                      <a:pPr algn="l"/>
                      <a:r>
                        <a:rPr lang="de-DE" altLang="ja-JP" sz="1800" dirty="0" smtClean="0">
                          <a:solidFill>
                            <a:schemeClr val="tx1"/>
                          </a:solidFill>
                          <a:latin typeface="MS PGothic" panose="020B0600070205080204" pitchFamily="34" charset="-128"/>
                          <a:ea typeface="MS PGothic" panose="020B0600070205080204" pitchFamily="34" charset="-128"/>
                        </a:rPr>
                        <a:t>???</a:t>
                      </a:r>
                      <a:r>
                        <a:rPr lang="ja-JP" altLang="en-US" sz="1800" dirty="0" smtClean="0">
                          <a:solidFill>
                            <a:schemeClr val="bg1"/>
                          </a:solidFill>
                        </a:rPr>
                        <a:t>体の診察や予防接種などで、医者の前で服を脱ぐことはよくあります。それに、デポ剤は二の腕に打つことが多いので、服を全部脱ぐ必要はありません。</a:t>
                      </a:r>
                      <a:endParaRPr lang="en-US" altLang="ja-JP" sz="1800" dirty="0" smtClean="0">
                        <a:solidFill>
                          <a:schemeClr val="bg1"/>
                        </a:solidFill>
                      </a:endParaRPr>
                    </a:p>
                    <a:p>
                      <a:pPr algn="l"/>
                      <a:endParaRPr lang="en-US" altLang="ja-JP" sz="1800" dirty="0"/>
                    </a:p>
                    <a:p>
                      <a:pPr algn="l"/>
                      <a:endParaRPr lang="en-US" altLang="zh-CN" sz="1800" dirty="0"/>
                    </a:p>
                    <a:p>
                      <a:pPr algn="l"/>
                      <a:endParaRPr lang="zh-CN" altLang="en-US" sz="1800" dirty="0">
                        <a:solidFill>
                          <a:srgbClr val="000000"/>
                        </a:solidFill>
                        <a:latin typeface="Times New Roman" pitchFamily="18" charset="0"/>
                        <a:cs typeface="Times New Roman" pitchFamily="18" charset="0"/>
                      </a:endParaRPr>
                    </a:p>
                  </a:txBody>
                  <a:tcPr anchor="ctr"/>
                </a:tc>
                <a:extLst>
                  <a:ext uri="{0D108BD9-81ED-4DB2-BD59-A6C34878D82A}">
                    <a16:rowId xmlns:a16="http://schemas.microsoft.com/office/drawing/2014/main" xmlns="" val="10002"/>
                  </a:ext>
                </a:extLst>
              </a:tr>
              <a:tr h="201244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800" dirty="0">
                          <a:latin typeface="MS PGothic" panose="020B0600070205080204" pitchFamily="34" charset="-128"/>
                          <a:ea typeface="MS PGothic" panose="020B0600070205080204" pitchFamily="34" charset="-128"/>
                        </a:rPr>
                        <a:t>どんな薬をどのくらい使用するかは自分で決めたい</a:t>
                      </a:r>
                      <a:endParaRPr lang="zh-CN" altLang="en-US" sz="1800" dirty="0">
                        <a:latin typeface="MS PGothic" panose="020B0600070205080204" pitchFamily="34" charset="-128"/>
                        <a:ea typeface="MS PGothic" panose="020B0600070205080204" pitchFamily="34" charset="-128"/>
                      </a:endParaRPr>
                    </a:p>
                    <a:p>
                      <a:pPr algn="l"/>
                      <a:endParaRPr lang="en-US" altLang="zh-CN" sz="1800" dirty="0"/>
                    </a:p>
                    <a:p>
                      <a:pPr algn="l"/>
                      <a:endParaRPr lang="en-US" altLang="zh-CN" sz="1800" dirty="0"/>
                    </a:p>
                    <a:p>
                      <a:pPr algn="l"/>
                      <a:endParaRPr lang="en-US" altLang="zh-CN" sz="1800" dirty="0"/>
                    </a:p>
                    <a:p>
                      <a:pPr algn="l"/>
                      <a:endParaRPr lang="en-US" altLang="zh-CN" sz="1800" dirty="0">
                        <a:solidFill>
                          <a:srgbClr val="000000"/>
                        </a:solidFill>
                        <a:latin typeface="Times New Roman" pitchFamily="18" charset="0"/>
                        <a:cs typeface="Times New Roman" pitchFamily="18" charset="0"/>
                      </a:endParaRPr>
                    </a:p>
                  </a:txBody>
                  <a:tcPr/>
                </a:tc>
                <a:tc>
                  <a:txBody>
                    <a:bodyPr/>
                    <a:lstStyle/>
                    <a:p>
                      <a:pPr algn="l"/>
                      <a:endParaRPr lang="en-US" altLang="zh-CN" sz="1800" dirty="0"/>
                    </a:p>
                    <a:p>
                      <a:pPr algn="l"/>
                      <a:endParaRPr lang="zh-CN" altLang="en-US" sz="1800" dirty="0">
                        <a:solidFill>
                          <a:srgbClr val="000000"/>
                        </a:solidFill>
                        <a:latin typeface="Times New Roman" pitchFamily="18" charset="0"/>
                        <a:cs typeface="Times New Roman" pitchFamily="18" charset="0"/>
                      </a:endParaRPr>
                    </a:p>
                  </a:txBody>
                  <a:tcPr anchor="ctr"/>
                </a:tc>
                <a:extLst>
                  <a:ext uri="{0D108BD9-81ED-4DB2-BD59-A6C34878D82A}">
                    <a16:rowId xmlns:a16="http://schemas.microsoft.com/office/drawing/2014/main" xmlns="" val="10003"/>
                  </a:ext>
                </a:extLst>
              </a:tr>
            </a:tbl>
          </a:graphicData>
        </a:graphic>
      </p:graphicFrame>
      <p:sp>
        <p:nvSpPr>
          <p:cNvPr id="2" name="TextBox 1"/>
          <p:cNvSpPr txBox="1"/>
          <p:nvPr/>
        </p:nvSpPr>
        <p:spPr>
          <a:xfrm>
            <a:off x="8547100" y="38100"/>
            <a:ext cx="2794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6.8</a:t>
            </a:r>
          </a:p>
        </p:txBody>
      </p:sp>
      <p:sp>
        <p:nvSpPr>
          <p:cNvPr id="13"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思い込みを変えよう　　</a:t>
            </a:r>
            <a:r>
              <a:rPr lang="en-US" altLang="ja-JP" sz="1200" b="1" dirty="0" smtClean="0">
                <a:solidFill>
                  <a:srgbClr val="646B86"/>
                </a:solidFill>
                <a:latin typeface="MS PGothic" panose="020B0600070205080204" pitchFamily="34" charset="-128"/>
                <a:ea typeface="MS PGothic" panose="020B0600070205080204" pitchFamily="34" charset="-128"/>
                <a:cs typeface="Times New Roman" pitchFamily="18" charset="0"/>
              </a:rPr>
              <a:t>6.8</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5"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デポ剤に対するよくある偏見と誤解</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
        <p:nvSpPr>
          <p:cNvPr id="11" name="Textfeld 10"/>
          <p:cNvSpPr txBox="1"/>
          <p:nvPr/>
        </p:nvSpPr>
        <p:spPr>
          <a:xfrm>
            <a:off x="3762000" y="4648200"/>
            <a:ext cx="685800" cy="381000"/>
          </a:xfrm>
          <a:prstGeom prst="rect">
            <a:avLst/>
          </a:prstGeom>
          <a:noFill/>
        </p:spPr>
        <p:txBody>
          <a:bodyPr wrap="square" rtlCol="0">
            <a:spAutoFit/>
          </a:bodyPr>
          <a:lstStyle/>
          <a:p>
            <a:r>
              <a:rPr lang="en-US" altLang="zh-CN" dirty="0">
                <a:latin typeface="MS PGothic" panose="020B0600070205080204" pitchFamily="34" charset="-128"/>
                <a:ea typeface="MS PGothic" panose="020B0600070205080204" pitchFamily="34" charset="-128"/>
              </a:rPr>
              <a:t>???</a:t>
            </a:r>
            <a:endParaRPr lang="de-DE" dirty="0">
              <a:latin typeface="MS PGothic" panose="020B0600070205080204" pitchFamily="34" charset="-128"/>
              <a:ea typeface="MS PGothic" panose="020B0600070205080204" pitchFamily="34" charset="-128"/>
            </a:endParaRPr>
          </a:p>
        </p:txBody>
      </p:sp>
    </p:spTree>
    <p:extLst>
      <p:ext uri="{BB962C8B-B14F-4D97-AF65-F5344CB8AC3E}">
        <p14:creationId xmlns:p14="http://schemas.microsoft.com/office/powerpoint/2010/main" val="28619191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aphicFrame>
        <p:nvGraphicFramePr>
          <p:cNvPr id="10" name="表格 4"/>
          <p:cNvGraphicFramePr>
            <a:graphicFrameLocks noGrp="1"/>
          </p:cNvGraphicFramePr>
          <p:nvPr>
            <p:extLst>
              <p:ext uri="{D42A27DB-BD31-4B8C-83A1-F6EECF244321}">
                <p14:modId xmlns:p14="http://schemas.microsoft.com/office/powerpoint/2010/main" val="1122628430"/>
              </p:ext>
            </p:extLst>
          </p:nvPr>
        </p:nvGraphicFramePr>
        <p:xfrm>
          <a:off x="58813" y="959992"/>
          <a:ext cx="9031223" cy="5653278"/>
        </p:xfrm>
        <a:graphic>
          <a:graphicData uri="http://schemas.openxmlformats.org/drawingml/2006/table">
            <a:tbl>
              <a:tblPr>
                <a:tableStyleId>{5940675A-B579-460E-94D1-54222C63F5DA}</a:tableStyleId>
              </a:tblPr>
              <a:tblGrid>
                <a:gridCol w="3698747">
                  <a:extLst>
                    <a:ext uri="{9D8B030D-6E8A-4147-A177-3AD203B41FA5}">
                      <a16:colId xmlns:a16="http://schemas.microsoft.com/office/drawing/2014/main" xmlns="" val="20000"/>
                    </a:ext>
                  </a:extLst>
                </a:gridCol>
                <a:gridCol w="5332476">
                  <a:extLst>
                    <a:ext uri="{9D8B030D-6E8A-4147-A177-3AD203B41FA5}">
                      <a16:colId xmlns:a16="http://schemas.microsoft.com/office/drawing/2014/main" xmlns="" val="20001"/>
                    </a:ext>
                  </a:extLst>
                </a:gridCol>
              </a:tblGrid>
              <a:tr h="440436">
                <a:tc>
                  <a:txBody>
                    <a:bodyPr/>
                    <a:lstStyle/>
                    <a:p>
                      <a:pPr algn="l"/>
                      <a:r>
                        <a:rPr lang="ja-JP" altLang="en-US" sz="1800" dirty="0">
                          <a:latin typeface="MS PGothic" panose="020B0600070205080204" pitchFamily="34" charset="-128"/>
                          <a:ea typeface="MS PGothic" panose="020B0600070205080204" pitchFamily="34" charset="-128"/>
                        </a:rPr>
                        <a:t>よくある誤解</a:t>
                      </a:r>
                      <a:endParaRPr lang="zh-CN" altLang="en-US" sz="1800" b="1"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tc>
                  <a:txBody>
                    <a:bodyPr/>
                    <a:lstStyle/>
                    <a:p>
                      <a:pPr algn="l"/>
                      <a:r>
                        <a:rPr lang="ja-JP" altLang="en-US" sz="1800" dirty="0">
                          <a:latin typeface="MS PGothic" panose="020B0600070205080204" pitchFamily="34" charset="-128"/>
                          <a:ea typeface="MS PGothic" panose="020B0600070205080204" pitchFamily="34" charset="-128"/>
                        </a:rPr>
                        <a:t>反対意見</a:t>
                      </a:r>
                      <a:endParaRPr lang="zh-CN" altLang="en-US" sz="1800" b="1"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extLst>
                  <a:ext uri="{0D108BD9-81ED-4DB2-BD59-A6C34878D82A}">
                    <a16:rowId xmlns:a16="http://schemas.microsoft.com/office/drawing/2014/main" xmlns="" val="10000"/>
                  </a:ext>
                </a:extLst>
              </a:tr>
              <a:tr h="146303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800" dirty="0">
                          <a:latin typeface="MS PGothic" panose="020B0600070205080204" pitchFamily="34" charset="-128"/>
                          <a:ea typeface="MS PGothic" panose="020B0600070205080204" pitchFamily="34" charset="-128"/>
                        </a:rPr>
                        <a:t>主治医は私を信用していないからデポ剤（持続性注射剤）を処方したんだ</a:t>
                      </a:r>
                      <a:endParaRPr lang="zh-CN" altLang="en-US" sz="1800"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tc>
                  <a:txBody>
                    <a:bodyPr/>
                    <a:lstStyle/>
                    <a:p>
                      <a:pPr algn="l"/>
                      <a:r>
                        <a:rPr lang="ja-JP" altLang="en-US" sz="1800" dirty="0">
                          <a:latin typeface="MS PGothic" panose="020B0600070205080204" pitchFamily="34" charset="-128"/>
                          <a:ea typeface="MS PGothic" panose="020B0600070205080204" pitchFamily="34" charset="-128"/>
                        </a:rPr>
                        <a:t>多くの患者さんは定期的に服薬するのが難しいので、デポ剤は世界中で使われています。毎日服薬するのは本当に大変なことです。</a:t>
                      </a:r>
                      <a:endParaRPr lang="en-US" altLang="ja-JP" sz="1800" dirty="0">
                        <a:latin typeface="MS PGothic" panose="020B0600070205080204" pitchFamily="34" charset="-128"/>
                        <a:ea typeface="MS PGothic" panose="020B0600070205080204" pitchFamily="34" charset="-128"/>
                      </a:endParaRPr>
                    </a:p>
                    <a:p>
                      <a:pPr algn="l"/>
                      <a:endParaRPr lang="en-US" altLang="zh-CN" sz="1800" dirty="0">
                        <a:latin typeface="MS PGothic" panose="020B0600070205080204" pitchFamily="34" charset="-128"/>
                        <a:ea typeface="MS PGothic" panose="020B0600070205080204" pitchFamily="34" charset="-128"/>
                      </a:endParaRPr>
                    </a:p>
                    <a:p>
                      <a:pPr algn="l"/>
                      <a:endParaRPr lang="zh-CN" altLang="en-US" sz="1800" dirty="0">
                        <a:solidFill>
                          <a:srgbClr val="000000"/>
                        </a:solidFill>
                        <a:latin typeface="Times New Roman" pitchFamily="18" charset="0"/>
                        <a:cs typeface="Times New Roman" pitchFamily="18" charset="0"/>
                      </a:endParaRPr>
                    </a:p>
                  </a:txBody>
                  <a:tcPr anchor="ctr"/>
                </a:tc>
                <a:extLst>
                  <a:ext uri="{0D108BD9-81ED-4DB2-BD59-A6C34878D82A}">
                    <a16:rowId xmlns:a16="http://schemas.microsoft.com/office/drawing/2014/main" xmlns="" val="10001"/>
                  </a:ext>
                </a:extLst>
              </a:tr>
              <a:tr h="155613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800" dirty="0">
                          <a:latin typeface="MS PGothic" panose="020B0600070205080204" pitchFamily="34" charset="-128"/>
                          <a:ea typeface="MS PGothic" panose="020B0600070205080204" pitchFamily="34" charset="-128"/>
                        </a:rPr>
                        <a:t>注射を打つために医者の前で服を脱ぐのは屈辱だ</a:t>
                      </a:r>
                      <a:endParaRPr lang="en-US" altLang="ja-JP" sz="1800"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tc>
                  <a:txBody>
                    <a:bodyPr/>
                    <a:lstStyle/>
                    <a:p>
                      <a:pPr algn="l"/>
                      <a:r>
                        <a:rPr lang="ja-JP" altLang="en-US" sz="1800" dirty="0">
                          <a:latin typeface="MS PGothic" panose="020B0600070205080204" pitchFamily="34" charset="-128"/>
                          <a:ea typeface="MS PGothic" panose="020B0600070205080204" pitchFamily="34" charset="-128"/>
                        </a:rPr>
                        <a:t>体の診察や予防接種などで、医者の前で服を脱ぐことはよくあります。それに、デポ剤は二の腕に打つことが多いので、服を全部脱ぐ必要はありません。</a:t>
                      </a:r>
                      <a:endParaRPr lang="en-US" altLang="ja-JP" sz="1800" dirty="0">
                        <a:latin typeface="MS PGothic" panose="020B0600070205080204" pitchFamily="34" charset="-128"/>
                        <a:ea typeface="MS PGothic" panose="020B0600070205080204" pitchFamily="34" charset="-128"/>
                      </a:endParaRPr>
                    </a:p>
                    <a:p>
                      <a:pPr algn="l"/>
                      <a:endParaRPr lang="en-US" altLang="ja-JP" sz="1800" dirty="0">
                        <a:latin typeface="MS PGothic" panose="020B0600070205080204" pitchFamily="34" charset="-128"/>
                        <a:ea typeface="MS PGothic" panose="020B0600070205080204" pitchFamily="34" charset="-128"/>
                      </a:endParaRPr>
                    </a:p>
                    <a:p>
                      <a:pPr algn="l"/>
                      <a:endParaRPr lang="en-US" altLang="zh-CN" sz="1800" dirty="0"/>
                    </a:p>
                    <a:p>
                      <a:pPr algn="l"/>
                      <a:endParaRPr lang="zh-CN" altLang="en-US" sz="1800" dirty="0">
                        <a:solidFill>
                          <a:srgbClr val="000000"/>
                        </a:solidFill>
                        <a:latin typeface="Times New Roman" pitchFamily="18" charset="0"/>
                        <a:cs typeface="Times New Roman" pitchFamily="18" charset="0"/>
                      </a:endParaRPr>
                    </a:p>
                  </a:txBody>
                  <a:tcPr anchor="ctr"/>
                </a:tc>
                <a:extLst>
                  <a:ext uri="{0D108BD9-81ED-4DB2-BD59-A6C34878D82A}">
                    <a16:rowId xmlns:a16="http://schemas.microsoft.com/office/drawing/2014/main" xmlns="" val="10002"/>
                  </a:ext>
                </a:extLst>
              </a:tr>
              <a:tr h="201244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800" dirty="0">
                          <a:latin typeface="MS PGothic" panose="020B0600070205080204" pitchFamily="34" charset="-128"/>
                          <a:ea typeface="MS PGothic" panose="020B0600070205080204" pitchFamily="34" charset="-128"/>
                        </a:rPr>
                        <a:t>どんな薬をどのくらい使用するかは自分で決めたい</a:t>
                      </a:r>
                      <a:endParaRPr lang="zh-CN" altLang="en-US" sz="1800" dirty="0">
                        <a:latin typeface="MS PGothic" panose="020B0600070205080204" pitchFamily="34" charset="-128"/>
                        <a:ea typeface="MS PGothic" panose="020B0600070205080204" pitchFamily="34" charset="-128"/>
                      </a:endParaRPr>
                    </a:p>
                    <a:p>
                      <a:pPr algn="l"/>
                      <a:endParaRPr lang="en-US" altLang="zh-CN" sz="1800" dirty="0"/>
                    </a:p>
                    <a:p>
                      <a:pPr algn="l"/>
                      <a:endParaRPr lang="en-US" altLang="zh-CN" sz="1800" dirty="0"/>
                    </a:p>
                    <a:p>
                      <a:pPr algn="l"/>
                      <a:endParaRPr lang="en-US" altLang="zh-CN" sz="1800" dirty="0"/>
                    </a:p>
                    <a:p>
                      <a:pPr algn="l"/>
                      <a:endParaRPr lang="en-US" altLang="zh-CN" sz="1800" dirty="0">
                        <a:solidFill>
                          <a:srgbClr val="000000"/>
                        </a:solidFill>
                        <a:latin typeface="Times New Roman" pitchFamily="18" charset="0"/>
                        <a:cs typeface="Times New Roman" pitchFamily="18" charset="0"/>
                      </a:endParaRPr>
                    </a:p>
                  </a:txBody>
                  <a:tcPr/>
                </a:tc>
                <a:tc>
                  <a:txBody>
                    <a:bodyPr/>
                    <a:lstStyle/>
                    <a:p>
                      <a:pPr algn="l"/>
                      <a:r>
                        <a:rPr lang="ja-JP" altLang="en-US" sz="1800" dirty="0">
                          <a:latin typeface="MS PGothic" panose="020B0600070205080204" pitchFamily="34" charset="-128"/>
                          <a:ea typeface="MS PGothic" panose="020B0600070205080204" pitchFamily="34" charset="-128"/>
                        </a:rPr>
                        <a:t>抗精神病薬には基本の使用法があって、日々の状態でころころ変えてよいものではありません。使用量の変更は医者と相談しながら徐々に行うべきです。数日間薬をやめただけで、薬の効果がなくなったり、再発の危険性が高まったりします。</a:t>
                      </a:r>
                      <a:endParaRPr lang="en-US" altLang="ja-JP" sz="1800" dirty="0">
                        <a:latin typeface="MS PGothic" panose="020B0600070205080204" pitchFamily="34" charset="-128"/>
                        <a:ea typeface="MS PGothic" panose="020B0600070205080204" pitchFamily="34" charset="-128"/>
                      </a:endParaRPr>
                    </a:p>
                    <a:p>
                      <a:pPr algn="l"/>
                      <a:endParaRPr lang="en-US" altLang="zh-CN" sz="1800" dirty="0"/>
                    </a:p>
                    <a:p>
                      <a:pPr algn="l"/>
                      <a:endParaRPr lang="zh-CN" altLang="en-US" sz="1800" dirty="0">
                        <a:solidFill>
                          <a:srgbClr val="000000"/>
                        </a:solidFill>
                        <a:latin typeface="Times New Roman" pitchFamily="18" charset="0"/>
                        <a:cs typeface="Times New Roman" pitchFamily="18" charset="0"/>
                      </a:endParaRPr>
                    </a:p>
                  </a:txBody>
                  <a:tcPr anchor="ctr"/>
                </a:tc>
                <a:extLst>
                  <a:ext uri="{0D108BD9-81ED-4DB2-BD59-A6C34878D82A}">
                    <a16:rowId xmlns:a16="http://schemas.microsoft.com/office/drawing/2014/main" xmlns="" val="10003"/>
                  </a:ext>
                </a:extLst>
              </a:tr>
            </a:tbl>
          </a:graphicData>
        </a:graphic>
      </p:graphicFrame>
      <p:sp>
        <p:nvSpPr>
          <p:cNvPr id="2" name="TextBox 1"/>
          <p:cNvSpPr txBox="1"/>
          <p:nvPr/>
        </p:nvSpPr>
        <p:spPr>
          <a:xfrm>
            <a:off x="8547100" y="38100"/>
            <a:ext cx="2794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6.8</a:t>
            </a:r>
          </a:p>
        </p:txBody>
      </p:sp>
      <p:sp>
        <p:nvSpPr>
          <p:cNvPr id="13"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思い込みを変えよう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6</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9</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5"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デポ剤に対するよくある偏見と誤解</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TextBox 1"/>
          <p:cNvSpPr txBox="1"/>
          <p:nvPr/>
        </p:nvSpPr>
        <p:spPr>
          <a:xfrm>
            <a:off x="8940800" y="38100"/>
            <a:ext cx="1016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7</a:t>
            </a:r>
          </a:p>
        </p:txBody>
      </p:sp>
      <p:sp>
        <p:nvSpPr>
          <p:cNvPr id="12" name="TextBox 1"/>
          <p:cNvSpPr txBox="1"/>
          <p:nvPr/>
        </p:nvSpPr>
        <p:spPr>
          <a:xfrm>
            <a:off x="418620" y="2095500"/>
            <a:ext cx="8306761" cy="3406061"/>
          </a:xfrm>
          <a:prstGeom prst="rect">
            <a:avLst/>
          </a:prstGeom>
          <a:noFill/>
        </p:spPr>
        <p:txBody>
          <a:bodyPr wrap="none" lIns="0" tIns="0" rIns="0" rtlCol="0">
            <a:spAutoFit/>
          </a:bodyPr>
          <a:lstStyle/>
          <a:p>
            <a:pPr algn="ctr">
              <a:lnSpc>
                <a:spcPts val="3800"/>
              </a:lnSpc>
              <a:tabLst>
                <a:tab pos="3327400" algn="l"/>
                <a:tab pos="6375400" algn="l"/>
              </a:tabLst>
            </a:pPr>
            <a:r>
              <a:rPr lang="en-US" altLang="zh-CN" sz="3197" dirty="0">
                <a:solidFill>
                  <a:srgbClr val="000000"/>
                </a:solidFill>
                <a:latin typeface="MS PGothic" panose="020B0600070205080204" pitchFamily="34" charset="-128"/>
                <a:ea typeface="MS PGothic" panose="020B0600070205080204" pitchFamily="34" charset="-128"/>
                <a:cs typeface="Times New Roman" pitchFamily="18" charset="0"/>
              </a:rPr>
              <a:t>1</a:t>
            </a:r>
            <a:r>
              <a:rPr lang="ja-JP" altLang="en-US" sz="3197" dirty="0">
                <a:solidFill>
                  <a:srgbClr val="000000"/>
                </a:solidFill>
                <a:latin typeface="MS PGothic" panose="020B0600070205080204" pitchFamily="34" charset="-128"/>
                <a:ea typeface="MS PGothic" panose="020B0600070205080204" pitchFamily="34" charset="-128"/>
                <a:cs typeface="Times New Roman" pitchFamily="18" charset="0"/>
              </a:rPr>
              <a:t>　</a:t>
            </a:r>
            <a:r>
              <a:rPr lang="en-US" altLang="zh-CN" sz="3197" dirty="0">
                <a:solidFill>
                  <a:srgbClr val="000000"/>
                </a:solidFill>
                <a:latin typeface="MS PGothic" panose="020B0600070205080204" pitchFamily="34" charset="-128"/>
                <a:ea typeface="MS PGothic" panose="020B0600070205080204" pitchFamily="34" charset="-128"/>
                <a:cs typeface="Times New Roman" pitchFamily="18" charset="0"/>
              </a:rPr>
              <a:t>3</a:t>
            </a:r>
            <a:r>
              <a:rPr lang="ja-JP" altLang="en-US" sz="3197" dirty="0">
                <a:solidFill>
                  <a:srgbClr val="000000"/>
                </a:solidFill>
                <a:latin typeface="MS PGothic" panose="020B0600070205080204" pitchFamily="34" charset="-128"/>
                <a:ea typeface="MS PGothic" panose="020B0600070205080204" pitchFamily="34" charset="-128"/>
                <a:cs typeface="Times New Roman" pitchFamily="18" charset="0"/>
              </a:rPr>
              <a:t>　</a:t>
            </a:r>
            <a:r>
              <a:rPr lang="en-US" altLang="zh-CN" sz="3197" dirty="0">
                <a:solidFill>
                  <a:srgbClr val="000000"/>
                </a:solidFill>
                <a:latin typeface="MS PGothic" panose="020B0600070205080204" pitchFamily="34" charset="-128"/>
                <a:ea typeface="MS PGothic" panose="020B0600070205080204" pitchFamily="34" charset="-128"/>
                <a:cs typeface="Times New Roman" pitchFamily="18" charset="0"/>
              </a:rPr>
              <a:t>5</a:t>
            </a:r>
          </a:p>
          <a:p>
            <a:pPr>
              <a:lnSpc>
                <a:spcPts val="1000"/>
              </a:lnSpc>
            </a:pPr>
            <a:endParaRPr lang="en-US" altLang="zh-CN" dirty="0"/>
          </a:p>
          <a:p>
            <a:pPr>
              <a:lnSpc>
                <a:spcPts val="1000"/>
              </a:lnSpc>
            </a:pPr>
            <a:endParaRPr lang="en-US" altLang="zh-CN" dirty="0"/>
          </a:p>
          <a:p>
            <a:pPr>
              <a:lnSpc>
                <a:spcPts val="1000"/>
              </a:lnSpc>
            </a:pPr>
            <a:endParaRPr lang="en-US" altLang="zh-CN" dirty="0"/>
          </a:p>
          <a:p>
            <a:pPr>
              <a:lnSpc>
                <a:spcPts val="1000"/>
              </a:lnSpc>
            </a:pPr>
            <a:endParaRPr lang="en-US" altLang="zh-CN" dirty="0"/>
          </a:p>
          <a:p>
            <a:pPr>
              <a:lnSpc>
                <a:spcPts val="1000"/>
              </a:lnSpc>
            </a:pPr>
            <a:endParaRPr lang="en-US" altLang="zh-CN" dirty="0"/>
          </a:p>
          <a:p>
            <a:pPr>
              <a:lnSpc>
                <a:spcPts val="1000"/>
              </a:lnSpc>
            </a:pPr>
            <a:endParaRPr lang="en-US" altLang="zh-CN" dirty="0"/>
          </a:p>
          <a:p>
            <a:pPr>
              <a:lnSpc>
                <a:spcPts val="1000"/>
              </a:lnSpc>
            </a:pPr>
            <a:endParaRPr lang="en-US" altLang="zh-CN" dirty="0"/>
          </a:p>
          <a:p>
            <a:pPr>
              <a:lnSpc>
                <a:spcPts val="1000"/>
              </a:lnSpc>
            </a:pPr>
            <a:endParaRPr lang="en-US" altLang="zh-CN" dirty="0"/>
          </a:p>
          <a:p>
            <a:pPr>
              <a:lnSpc>
                <a:spcPts val="1000"/>
              </a:lnSpc>
            </a:pPr>
            <a:endParaRPr lang="en-US" altLang="zh-CN" dirty="0"/>
          </a:p>
          <a:p>
            <a:pPr>
              <a:lnSpc>
                <a:spcPts val="1000"/>
              </a:lnSpc>
            </a:pPr>
            <a:endParaRPr lang="en-US" altLang="zh-CN" dirty="0"/>
          </a:p>
          <a:p>
            <a:pPr>
              <a:lnSpc>
                <a:spcPts val="1000"/>
              </a:lnSpc>
            </a:pPr>
            <a:endParaRPr lang="en-US" altLang="zh-CN" dirty="0"/>
          </a:p>
          <a:p>
            <a:pPr>
              <a:lnSpc>
                <a:spcPts val="2600"/>
              </a:lnSpc>
              <a:tabLst>
                <a:tab pos="3327400" algn="l"/>
                <a:tab pos="6375400" algn="l"/>
              </a:tabLst>
            </a:pPr>
            <a:r>
              <a:rPr lang="ja-JP" altLang="en-US" sz="1997" dirty="0">
                <a:solidFill>
                  <a:srgbClr val="000000"/>
                </a:solidFill>
                <a:latin typeface="MS PGothic" panose="020B0600070205080204" pitchFamily="34" charset="-128"/>
                <a:ea typeface="MS PGothic" panose="020B0600070205080204" pitchFamily="34" charset="-128"/>
                <a:cs typeface="Times New Roman" pitchFamily="18" charset="0"/>
              </a:rPr>
              <a:t>あなたが考えた規則が正しいかどうかを確認するために、５の次に来る数字を</a:t>
            </a:r>
            <a:endParaRPr lang="en-US" altLang="ja-JP" sz="1997"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600"/>
              </a:lnSpc>
              <a:tabLst>
                <a:tab pos="3327400" algn="l"/>
                <a:tab pos="6375400" algn="l"/>
              </a:tabLst>
            </a:pPr>
            <a:r>
              <a:rPr lang="ja-JP" altLang="en-US" sz="1997" dirty="0">
                <a:solidFill>
                  <a:srgbClr val="000000"/>
                </a:solidFill>
                <a:latin typeface="MS PGothic" panose="020B0600070205080204" pitchFamily="34" charset="-128"/>
                <a:ea typeface="MS PGothic" panose="020B0600070205080204" pitchFamily="34" charset="-128"/>
                <a:cs typeface="Times New Roman" pitchFamily="18" charset="0"/>
              </a:rPr>
              <a:t>言ってみてください。それが正しいか間違っているかをお答えします。答えに</a:t>
            </a:r>
            <a:endParaRPr lang="en-US" altLang="ja-JP" sz="1997"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600"/>
              </a:lnSpc>
              <a:tabLst>
                <a:tab pos="3327400" algn="l"/>
                <a:tab pos="6375400" algn="l"/>
              </a:tabLst>
            </a:pPr>
            <a:r>
              <a:rPr lang="ja-JP" altLang="en-US" sz="1997" dirty="0">
                <a:solidFill>
                  <a:srgbClr val="000000"/>
                </a:solidFill>
                <a:latin typeface="MS PGothic" panose="020B0600070205080204" pitchFamily="34" charset="-128"/>
                <a:ea typeface="MS PGothic" panose="020B0600070205080204" pitchFamily="34" charset="-128"/>
                <a:cs typeface="Times New Roman" pitchFamily="18" charset="0"/>
              </a:rPr>
              <a:t>確信がもてたらあなたの答えを教えてください。</a:t>
            </a:r>
            <a:endParaRPr lang="en-US" altLang="ja-JP" sz="1997"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600"/>
              </a:lnSpc>
              <a:tabLst>
                <a:tab pos="3327400" algn="l"/>
                <a:tab pos="6375400" algn="l"/>
              </a:tabLst>
            </a:pPr>
            <a:endParaRPr lang="en-US" altLang="zh-CN" sz="1997" dirty="0">
              <a:solidFill>
                <a:srgbClr val="000000"/>
              </a:solidFill>
              <a:latin typeface="Times New Roman" pitchFamily="18" charset="0"/>
              <a:cs typeface="Times New Roman" pitchFamily="18" charset="0"/>
            </a:endParaRPr>
          </a:p>
          <a:p>
            <a:pPr>
              <a:lnSpc>
                <a:spcPts val="1000"/>
              </a:lnSpc>
            </a:pPr>
            <a:endParaRPr lang="en-US" altLang="zh-CN" dirty="0"/>
          </a:p>
        </p:txBody>
      </p:sp>
      <p:sp>
        <p:nvSpPr>
          <p:cNvPr id="14"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思い込みを変えよう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6</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10</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3"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次の３つの数字はどんな規則に従って並んでいるでしょう？</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TextBox 1"/>
          <p:cNvSpPr txBox="1"/>
          <p:nvPr/>
        </p:nvSpPr>
        <p:spPr>
          <a:xfrm>
            <a:off x="8940800" y="38100"/>
            <a:ext cx="1016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8</a:t>
            </a:r>
          </a:p>
        </p:txBody>
      </p:sp>
      <p:sp>
        <p:nvSpPr>
          <p:cNvPr id="12" name="TextBox 1"/>
          <p:cNvSpPr txBox="1"/>
          <p:nvPr/>
        </p:nvSpPr>
        <p:spPr>
          <a:xfrm>
            <a:off x="597354" y="1714500"/>
            <a:ext cx="7949292" cy="3854901"/>
          </a:xfrm>
          <a:prstGeom prst="rect">
            <a:avLst/>
          </a:prstGeom>
          <a:noFill/>
        </p:spPr>
        <p:txBody>
          <a:bodyPr wrap="none" lIns="0" tIns="0" rIns="0" rtlCol="0">
            <a:spAutoFit/>
          </a:bodyPr>
          <a:lstStyle/>
          <a:p>
            <a:pPr algn="ctr">
              <a:lnSpc>
                <a:spcPts val="2100"/>
              </a:lnSpc>
              <a:tabLst>
                <a:tab pos="1955800" algn="l"/>
                <a:tab pos="2133600" algn="l"/>
                <a:tab pos="2844800" algn="l"/>
                <a:tab pos="6159500" algn="l"/>
              </a:tabLst>
            </a:pPr>
            <a:r>
              <a:rPr lang="ja-JP" altLang="en-US" dirty="0">
                <a:latin typeface="MS PGothic" panose="020B0600070205080204" pitchFamily="34" charset="-128"/>
                <a:ea typeface="MS PGothic" panose="020B0600070205080204" pitchFamily="34" charset="-128"/>
              </a:rPr>
              <a:t>規則：ただ増えるだけ</a:t>
            </a: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gn="ctr">
              <a:lnSpc>
                <a:spcPts val="1000"/>
              </a:lnSpc>
            </a:pPr>
            <a:endParaRPr lang="en-US" altLang="zh-CN" dirty="0">
              <a:latin typeface="MS PGothic" panose="020B0600070205080204" pitchFamily="34" charset="-128"/>
              <a:ea typeface="MS PGothic" panose="020B0600070205080204" pitchFamily="34" charset="-128"/>
            </a:endParaRPr>
          </a:p>
          <a:p>
            <a:pPr algn="ctr">
              <a:lnSpc>
                <a:spcPts val="2400"/>
              </a:lnSpc>
              <a:tabLst>
                <a:tab pos="1955800" algn="l"/>
                <a:tab pos="2133600" algn="l"/>
                <a:tab pos="2844800" algn="l"/>
                <a:tab pos="6159500" algn="l"/>
              </a:tabLst>
            </a:pPr>
            <a:r>
              <a:rPr lang="ja-JP" altLang="en-US" dirty="0">
                <a:solidFill>
                  <a:srgbClr val="D16349"/>
                </a:solidFill>
                <a:latin typeface="MS PGothic" panose="020B0600070205080204" pitchFamily="34" charset="-128"/>
                <a:ea typeface="MS PGothic" panose="020B0600070205080204" pitchFamily="34" charset="-128"/>
                <a:cs typeface="Times New Roman" pitchFamily="18" charset="0"/>
              </a:rPr>
              <a:t>５の次に来る可能性のある数字は、</a:t>
            </a:r>
            <a:endParaRPr lang="en-US" altLang="zh-CN" sz="1800" dirty="0">
              <a:solidFill>
                <a:srgbClr val="D16349"/>
              </a:solidFill>
              <a:latin typeface="MS PGothic" panose="020B0600070205080204" pitchFamily="34" charset="-128"/>
              <a:ea typeface="MS PGothic" panose="020B0600070205080204" pitchFamily="34" charset="-128"/>
              <a:cs typeface="Times New Roman" pitchFamily="18" charset="0"/>
            </a:endParaRPr>
          </a:p>
          <a:p>
            <a:pPr algn="ctr">
              <a:lnSpc>
                <a:spcPts val="2800"/>
              </a:lnSpc>
              <a:tabLst>
                <a:tab pos="1955800" algn="l"/>
                <a:tab pos="2133600" algn="l"/>
                <a:tab pos="2844800" algn="l"/>
                <a:tab pos="6159500" algn="l"/>
              </a:tabLst>
            </a:pPr>
            <a:r>
              <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rPr>
              <a:t>1</a:t>
            </a:r>
            <a:r>
              <a:rPr lang="en-US" altLang="zh-CN" sz="1800" dirty="0">
                <a:latin typeface="MS PGothic" panose="020B0600070205080204" pitchFamily="34" charset="-128"/>
                <a:ea typeface="MS PGothic" panose="020B0600070205080204" pitchFamily="34" charset="-128"/>
                <a:cs typeface="Times New Roman" pitchFamily="18" charset="0"/>
              </a:rPr>
              <a:t> </a:t>
            </a:r>
            <a:r>
              <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rPr>
              <a:t>3</a:t>
            </a:r>
            <a:r>
              <a:rPr lang="en-US" altLang="zh-CN" sz="1800" dirty="0">
                <a:latin typeface="MS PGothic" panose="020B0600070205080204" pitchFamily="34" charset="-128"/>
                <a:ea typeface="MS PGothic" panose="020B0600070205080204" pitchFamily="34" charset="-128"/>
                <a:cs typeface="Times New Roman" pitchFamily="18" charset="0"/>
              </a:rPr>
              <a:t> </a:t>
            </a:r>
            <a:r>
              <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rPr>
              <a:t>5</a:t>
            </a:r>
            <a:r>
              <a:rPr lang="en-US" altLang="zh-CN" sz="1800" dirty="0">
                <a:latin typeface="MS PGothic" panose="020B0600070205080204" pitchFamily="34" charset="-128"/>
                <a:ea typeface="MS PGothic" panose="020B0600070205080204" pitchFamily="34" charset="-128"/>
                <a:cs typeface="Times New Roman" pitchFamily="18" charset="0"/>
              </a:rPr>
              <a:t> </a:t>
            </a:r>
            <a:r>
              <a:rPr lang="en-US" altLang="zh-CN" sz="1800" dirty="0">
                <a:solidFill>
                  <a:srgbClr val="D16349"/>
                </a:solidFill>
                <a:latin typeface="MS PGothic" panose="020B0600070205080204" pitchFamily="34" charset="-128"/>
                <a:ea typeface="MS PGothic" panose="020B0600070205080204" pitchFamily="34" charset="-128"/>
                <a:cs typeface="Times New Roman" pitchFamily="18" charset="0"/>
              </a:rPr>
              <a:t>6</a:t>
            </a:r>
            <a:r>
              <a:rPr lang="en-US" altLang="zh-CN" sz="1800" dirty="0">
                <a:latin typeface="MS PGothic" panose="020B0600070205080204" pitchFamily="34" charset="-128"/>
                <a:ea typeface="MS PGothic" panose="020B0600070205080204" pitchFamily="34" charset="-128"/>
                <a:cs typeface="Times New Roman" pitchFamily="18" charset="0"/>
              </a:rPr>
              <a:t> </a:t>
            </a:r>
            <a:r>
              <a:rPr lang="en-US" altLang="zh-CN" sz="1800" dirty="0">
                <a:solidFill>
                  <a:srgbClr val="D16349"/>
                </a:solidFill>
                <a:latin typeface="MS PGothic" panose="020B0600070205080204" pitchFamily="34" charset="-128"/>
                <a:ea typeface="MS PGothic" panose="020B0600070205080204" pitchFamily="34" charset="-128"/>
                <a:cs typeface="Times New Roman" pitchFamily="18" charset="0"/>
              </a:rPr>
              <a:t>8</a:t>
            </a:r>
            <a:r>
              <a:rPr lang="en-US" altLang="zh-CN" sz="1800" dirty="0">
                <a:latin typeface="MS PGothic" panose="020B0600070205080204" pitchFamily="34" charset="-128"/>
                <a:ea typeface="MS PGothic" panose="020B0600070205080204" pitchFamily="34" charset="-128"/>
                <a:cs typeface="Times New Roman" pitchFamily="18" charset="0"/>
              </a:rPr>
              <a:t> </a:t>
            </a:r>
            <a:r>
              <a:rPr lang="en-US" altLang="zh-CN" sz="1800" dirty="0" smtClean="0">
                <a:solidFill>
                  <a:srgbClr val="D16349"/>
                </a:solidFill>
                <a:latin typeface="MS PGothic" panose="020B0600070205080204" pitchFamily="34" charset="-128"/>
                <a:ea typeface="MS PGothic" panose="020B0600070205080204" pitchFamily="34" charset="-128"/>
                <a:cs typeface="Times New Roman" pitchFamily="18" charset="0"/>
              </a:rPr>
              <a:t>21 …</a:t>
            </a:r>
            <a:endParaRPr lang="en-US" altLang="zh-CN" sz="1800" dirty="0">
              <a:solidFill>
                <a:srgbClr val="D16349"/>
              </a:solidFill>
              <a:latin typeface="MS PGothic" panose="020B0600070205080204" pitchFamily="34" charset="-128"/>
              <a:ea typeface="MS PGothic" panose="020B0600070205080204" pitchFamily="34" charset="-128"/>
              <a:cs typeface="Times New Roman" pitchFamily="18" charset="0"/>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2400"/>
              </a:lnSpc>
              <a:tabLst>
                <a:tab pos="1955800" algn="l"/>
                <a:tab pos="2133600" algn="l"/>
                <a:tab pos="2844800" algn="l"/>
                <a:tab pos="6159500" algn="l"/>
              </a:tabLst>
            </a:pPr>
            <a:r>
              <a:rPr lang="ja-JP" altLang="en-US" b="1" dirty="0">
                <a:solidFill>
                  <a:srgbClr val="000000"/>
                </a:solidFill>
                <a:latin typeface="MS PGothic" panose="020B0600070205080204" pitchFamily="34" charset="-128"/>
                <a:ea typeface="MS PGothic" panose="020B0600070205080204" pitchFamily="34" charset="-128"/>
                <a:cs typeface="Times New Roman" pitchFamily="18" charset="0"/>
              </a:rPr>
              <a:t>よくある間違い：</a:t>
            </a: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自分の仮説（例えば、数字は２つずつ増える）を確認する証拠を</a:t>
            </a: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400"/>
              </a:lnSpc>
              <a:tabLst>
                <a:tab pos="1955800" algn="l"/>
                <a:tab pos="2133600" algn="l"/>
                <a:tab pos="2844800" algn="l"/>
                <a:tab pos="6159500" algn="l"/>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探すだけで、その仮説自体を疑わないことを「確証バイアス」とよびます。</a:t>
            </a: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400"/>
              </a:lnSpc>
              <a:tabLst>
                <a:tab pos="1955800" algn="l"/>
                <a:tab pos="2133600" algn="l"/>
                <a:tab pos="2844800" algn="l"/>
                <a:tab pos="6159500" algn="l"/>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別の可能性をまったく考えないのです</a:t>
            </a:r>
            <a:r>
              <a:rPr lang="ja-JP" altLang="en-US" sz="1800" dirty="0" smtClean="0">
                <a:solidFill>
                  <a:srgbClr val="000000"/>
                </a:solidFill>
                <a:latin typeface="MS PGothic" panose="020B0600070205080204" pitchFamily="34" charset="-128"/>
                <a:ea typeface="MS PGothic" panose="020B0600070205080204" pitchFamily="34" charset="-128"/>
                <a:cs typeface="Times New Roman" pitchFamily="18" charset="0"/>
              </a:rPr>
              <a:t>。</a:t>
            </a:r>
            <a:endParaRPr lang="en-US" altLang="ja-JP" sz="1800" dirty="0" smtClean="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400"/>
              </a:lnSpc>
              <a:tabLst>
                <a:tab pos="1955800" algn="l"/>
                <a:tab pos="2133600" algn="l"/>
                <a:tab pos="2844800" algn="l"/>
                <a:tab pos="6159500" algn="l"/>
              </a:tabLst>
            </a:pPr>
            <a:endParaRPr lang="en-US" altLang="ja-JP" sz="1800" dirty="0" smtClean="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400"/>
              </a:lnSpc>
              <a:tabLst>
                <a:tab pos="1955800" algn="l"/>
                <a:tab pos="2133600" algn="l"/>
                <a:tab pos="2844800" algn="l"/>
                <a:tab pos="6159500" algn="l"/>
              </a:tabLst>
            </a:pPr>
            <a:r>
              <a:rPr lang="ja-JP" altLang="en-US" dirty="0" smtClean="0">
                <a:solidFill>
                  <a:srgbClr val="000000"/>
                </a:solidFill>
                <a:latin typeface="MS PGothic" panose="020B0600070205080204" pitchFamily="34" charset="-128"/>
                <a:ea typeface="MS PGothic" panose="020B0600070205080204" pitchFamily="34" charset="-128"/>
                <a:cs typeface="Times New Roman" pitchFamily="18" charset="0"/>
              </a:rPr>
              <a:t>この例で、あなたは５の次に６や８が来ると考えたかもしれません。６でも８でも私は</a:t>
            </a:r>
            <a:endParaRPr lang="en-US" altLang="ja-JP" dirty="0" smtClean="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400"/>
              </a:lnSpc>
              <a:tabLst>
                <a:tab pos="1955800" algn="l"/>
                <a:tab pos="2133600" algn="l"/>
                <a:tab pos="2844800" algn="l"/>
                <a:tab pos="6159500" algn="l"/>
              </a:tabLst>
            </a:pPr>
            <a:r>
              <a:rPr lang="ja-JP" altLang="en-US" dirty="0" smtClean="0">
                <a:solidFill>
                  <a:srgbClr val="000000"/>
                </a:solidFill>
                <a:latin typeface="MS PGothic" panose="020B0600070205080204" pitchFamily="34" charset="-128"/>
                <a:ea typeface="MS PGothic" panose="020B0600070205080204" pitchFamily="34" charset="-128"/>
                <a:cs typeface="Times New Roman" pitchFamily="18" charset="0"/>
              </a:rPr>
              <a:t>「</a:t>
            </a: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正しいです」と言ったでしょう。</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1000"/>
              </a:lnSpc>
            </a:pPr>
            <a:endParaRPr lang="en-US" altLang="zh-CN" dirty="0">
              <a:latin typeface="MS PGothic" panose="020B0600070205080204" pitchFamily="34" charset="-128"/>
              <a:ea typeface="MS PGothic" panose="020B0600070205080204" pitchFamily="34" charset="-128"/>
            </a:endParaRPr>
          </a:p>
        </p:txBody>
      </p:sp>
      <p:sp>
        <p:nvSpPr>
          <p:cNvPr id="15"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思い込みを変えよう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6</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11</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3"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次の３つの数字はどんな規則に従って並んでいるでしょう？</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 name="TextBox 1"/>
          <p:cNvSpPr txBox="1"/>
          <p:nvPr/>
        </p:nvSpPr>
        <p:spPr>
          <a:xfrm>
            <a:off x="8940800" y="38100"/>
            <a:ext cx="1016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9</a:t>
            </a:r>
          </a:p>
        </p:txBody>
      </p:sp>
      <p:sp>
        <p:nvSpPr>
          <p:cNvPr id="12" name="TextBox 1"/>
          <p:cNvSpPr txBox="1"/>
          <p:nvPr/>
        </p:nvSpPr>
        <p:spPr>
          <a:xfrm>
            <a:off x="1913752" y="685800"/>
            <a:ext cx="7138173" cy="4919295"/>
          </a:xfrm>
          <a:prstGeom prst="rect">
            <a:avLst/>
          </a:prstGeom>
          <a:noFill/>
        </p:spPr>
        <p:txBody>
          <a:bodyPr wrap="none" lIns="0" tIns="0" rIns="0" rtlCol="0">
            <a:spAutoFit/>
          </a:bodyPr>
          <a:lstStyle/>
          <a:p>
            <a:pPr>
              <a:lnSpc>
                <a:spcPts val="2400"/>
              </a:lnSpc>
              <a:tabLst>
                <a:tab pos="38100" algn="l"/>
                <a:tab pos="292100" algn="l"/>
                <a:tab pos="342900" algn="l"/>
              </a:tabLst>
            </a:pPr>
            <a:r>
              <a:rPr lang="ja-JP" altLang="en-US" sz="1997" dirty="0">
                <a:solidFill>
                  <a:srgbClr val="D16349"/>
                </a:solidFill>
                <a:latin typeface="MS PGothic" panose="020B0600070205080204" pitchFamily="34" charset="-128"/>
                <a:ea typeface="MS PGothic" panose="020B0600070205080204" pitchFamily="34" charset="-128"/>
                <a:cs typeface="Times New Roman" pitchFamily="18" charset="0"/>
              </a:rPr>
              <a:t>　　　　　</a:t>
            </a: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2300"/>
              </a:lnSpc>
              <a:tabLst>
                <a:tab pos="38100" algn="l"/>
                <a:tab pos="292100" algn="l"/>
                <a:tab pos="342900" algn="l"/>
              </a:tabLst>
            </a:pPr>
            <a:r>
              <a:rPr lang="ja-JP" altLang="en-US" dirty="0">
                <a:solidFill>
                  <a:srgbClr val="010000"/>
                </a:solidFill>
                <a:latin typeface="MS PGothic" panose="020B0600070205080204" pitchFamily="34" charset="-128"/>
                <a:ea typeface="MS PGothic" panose="020B0600070205080204" pitchFamily="34" charset="-128"/>
                <a:cs typeface="Times New Roman" pitchFamily="18" charset="0"/>
              </a:rPr>
              <a:t>１．</a:t>
            </a:r>
            <a:r>
              <a:rPr lang="ja-JP" altLang="en-US" dirty="0">
                <a:latin typeface="MS PGothic" panose="020B0600070205080204" pitchFamily="34" charset="-128"/>
                <a:ea typeface="MS PGothic" panose="020B0600070205080204" pitchFamily="34" charset="-128"/>
              </a:rPr>
              <a:t>統計によれば、ユーロの導入によって物価が上がったという「感覚」は、</a:t>
            </a:r>
            <a:endParaRPr lang="en-US" altLang="ja-JP" dirty="0">
              <a:latin typeface="MS PGothic" panose="020B0600070205080204" pitchFamily="34" charset="-128"/>
              <a:ea typeface="MS PGothic" panose="020B0600070205080204" pitchFamily="34" charset="-128"/>
            </a:endParaRPr>
          </a:p>
          <a:p>
            <a:pPr>
              <a:lnSpc>
                <a:spcPts val="2300"/>
              </a:lnSpc>
              <a:tabLst>
                <a:tab pos="38100" algn="l"/>
                <a:tab pos="292100" algn="l"/>
                <a:tab pos="342900" algn="l"/>
              </a:tabLst>
            </a:pPr>
            <a:r>
              <a:rPr lang="ja-JP" altLang="en-US" dirty="0">
                <a:latin typeface="MS PGothic" panose="020B0600070205080204" pitchFamily="34" charset="-128"/>
                <a:ea typeface="MS PGothic" panose="020B0600070205080204" pitchFamily="34" charset="-128"/>
              </a:rPr>
              <a:t>実際の物価上昇の３倍でした。この原因は、ある商品（例えば、</a:t>
            </a:r>
            <a:endParaRPr lang="en-US" altLang="ja-JP" dirty="0">
              <a:latin typeface="MS PGothic" panose="020B0600070205080204" pitchFamily="34" charset="-128"/>
              <a:ea typeface="MS PGothic" panose="020B0600070205080204" pitchFamily="34" charset="-128"/>
            </a:endParaRPr>
          </a:p>
          <a:p>
            <a:pPr>
              <a:lnSpc>
                <a:spcPts val="2300"/>
              </a:lnSpc>
              <a:tabLst>
                <a:tab pos="38100" algn="l"/>
                <a:tab pos="292100" algn="l"/>
                <a:tab pos="342900" algn="l"/>
              </a:tabLst>
            </a:pPr>
            <a:r>
              <a:rPr lang="ja-JP" altLang="en-US" dirty="0">
                <a:latin typeface="MS PGothic" panose="020B0600070205080204" pitchFamily="34" charset="-128"/>
                <a:ea typeface="MS PGothic" panose="020B0600070205080204" pitchFamily="34" charset="-128"/>
              </a:rPr>
              <a:t>レストランでの食事）の値段が不当に高くなったからかもしれません。</a:t>
            </a:r>
            <a:endParaRPr lang="en-US" altLang="ja-JP" dirty="0">
              <a:latin typeface="MS PGothic" panose="020B0600070205080204" pitchFamily="34" charset="-128"/>
              <a:ea typeface="MS PGothic" panose="020B0600070205080204" pitchFamily="34" charset="-128"/>
            </a:endParaRPr>
          </a:p>
          <a:p>
            <a:pPr>
              <a:lnSpc>
                <a:spcPts val="2300"/>
              </a:lnSpc>
              <a:tabLst>
                <a:tab pos="38100" algn="l"/>
                <a:tab pos="292100" algn="l"/>
                <a:tab pos="342900" algn="l"/>
              </a:tabLst>
            </a:pPr>
            <a:r>
              <a:rPr lang="ja-JP" altLang="en-US" dirty="0">
                <a:latin typeface="MS PGothic" panose="020B0600070205080204" pitchFamily="34" charset="-128"/>
                <a:ea typeface="MS PGothic" panose="020B0600070205080204" pitchFamily="34" charset="-128"/>
              </a:rPr>
              <a:t>あるいは、新しい通貨に対する疑いが強かったからかもしれません。</a:t>
            </a:r>
            <a:endParaRPr lang="en-US" altLang="ja-JP" dirty="0">
              <a:latin typeface="MS PGothic" panose="020B0600070205080204" pitchFamily="34" charset="-128"/>
              <a:ea typeface="MS PGothic" panose="020B0600070205080204" pitchFamily="34" charset="-128"/>
            </a:endParaRPr>
          </a:p>
          <a:p>
            <a:pPr>
              <a:lnSpc>
                <a:spcPts val="2300"/>
              </a:lnSpc>
              <a:tabLst>
                <a:tab pos="38100" algn="l"/>
                <a:tab pos="292100" algn="l"/>
                <a:tab pos="342900" algn="l"/>
              </a:tabLst>
            </a:pPr>
            <a:r>
              <a:rPr lang="ja-JP" altLang="en-US" dirty="0">
                <a:latin typeface="MS PGothic" panose="020B0600070205080204" pitchFamily="34" charset="-128"/>
                <a:ea typeface="MS PGothic" panose="020B0600070205080204" pitchFamily="34" charset="-128"/>
              </a:rPr>
              <a:t>消費者は値段が高くなったものだけを記憶して、値段が変わらないか</a:t>
            </a:r>
            <a:endParaRPr lang="en-US" altLang="ja-JP" dirty="0">
              <a:latin typeface="MS PGothic" panose="020B0600070205080204" pitchFamily="34" charset="-128"/>
              <a:ea typeface="MS PGothic" panose="020B0600070205080204" pitchFamily="34" charset="-128"/>
            </a:endParaRPr>
          </a:p>
          <a:p>
            <a:pPr>
              <a:lnSpc>
                <a:spcPts val="2300"/>
              </a:lnSpc>
              <a:tabLst>
                <a:tab pos="38100" algn="l"/>
                <a:tab pos="292100" algn="l"/>
                <a:tab pos="342900" algn="l"/>
              </a:tabLst>
            </a:pPr>
            <a:r>
              <a:rPr lang="ja-JP" altLang="en-US" dirty="0">
                <a:latin typeface="MS PGothic" panose="020B0600070205080204" pitchFamily="34" charset="-128"/>
                <a:ea typeface="MS PGothic" panose="020B0600070205080204" pitchFamily="34" charset="-128"/>
              </a:rPr>
              <a:t>低くなったもののことは、気づかないか例外だとみなしていました。</a:t>
            </a:r>
          </a:p>
          <a:p>
            <a:pPr>
              <a:lnSpc>
                <a:spcPts val="2300"/>
              </a:lnSpc>
              <a:tabLst>
                <a:tab pos="38100" algn="l"/>
                <a:tab pos="292100" algn="l"/>
                <a:tab pos="342900" algn="l"/>
              </a:tabLst>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2500"/>
              </a:lnSpc>
              <a:tabLst>
                <a:tab pos="38100" algn="l"/>
                <a:tab pos="292100" algn="l"/>
                <a:tab pos="342900" algn="l"/>
              </a:tabLst>
            </a:pPr>
            <a:r>
              <a:rPr lang="ja-JP" altLang="en-US" dirty="0">
                <a:solidFill>
                  <a:srgbClr val="010000"/>
                </a:solidFill>
                <a:latin typeface="MS PGothic" panose="020B0600070205080204" pitchFamily="34" charset="-128"/>
                <a:ea typeface="MS PGothic" panose="020B0600070205080204" pitchFamily="34" charset="-128"/>
                <a:cs typeface="Times New Roman" pitchFamily="18" charset="0"/>
              </a:rPr>
              <a:t>２．</a:t>
            </a:r>
            <a:r>
              <a:rPr lang="ja-JP" altLang="en-US" dirty="0">
                <a:latin typeface="MS PGothic" panose="020B0600070205080204" pitchFamily="34" charset="-128"/>
                <a:ea typeface="MS PGothic" panose="020B0600070205080204" pitchFamily="34" charset="-128"/>
              </a:rPr>
              <a:t>急いでいるときは、全ての信号がすぐに赤に変わるようにみえ、</a:t>
            </a:r>
            <a:endParaRPr lang="en-US" altLang="ja-JP" dirty="0">
              <a:latin typeface="MS PGothic" panose="020B0600070205080204" pitchFamily="34" charset="-128"/>
              <a:ea typeface="MS PGothic" panose="020B0600070205080204" pitchFamily="34" charset="-128"/>
            </a:endParaRPr>
          </a:p>
          <a:p>
            <a:pPr>
              <a:lnSpc>
                <a:spcPts val="2500"/>
              </a:lnSpc>
              <a:tabLst>
                <a:tab pos="38100" algn="l"/>
                <a:tab pos="292100" algn="l"/>
                <a:tab pos="342900" algn="l"/>
              </a:tabLst>
            </a:pPr>
            <a:r>
              <a:rPr lang="ja-JP" altLang="en-US" dirty="0">
                <a:latin typeface="MS PGothic" panose="020B0600070205080204" pitchFamily="34" charset="-128"/>
                <a:ea typeface="MS PGothic" panose="020B0600070205080204" pitchFamily="34" charset="-128"/>
              </a:rPr>
              <a:t>他の運転手があなたをイライラさせるためにわざと速度を落とすように</a:t>
            </a:r>
            <a:endParaRPr lang="en-US" altLang="ja-JP" dirty="0">
              <a:latin typeface="MS PGothic" panose="020B0600070205080204" pitchFamily="34" charset="-128"/>
              <a:ea typeface="MS PGothic" panose="020B0600070205080204" pitchFamily="34" charset="-128"/>
            </a:endParaRPr>
          </a:p>
          <a:p>
            <a:pPr>
              <a:lnSpc>
                <a:spcPts val="2500"/>
              </a:lnSpc>
              <a:tabLst>
                <a:tab pos="38100" algn="l"/>
                <a:tab pos="292100" algn="l"/>
                <a:tab pos="342900" algn="l"/>
              </a:tabLst>
            </a:pPr>
            <a:r>
              <a:rPr lang="ja-JP" altLang="en-US" dirty="0">
                <a:latin typeface="MS PGothic" panose="020B0600070205080204" pitchFamily="34" charset="-128"/>
                <a:ea typeface="MS PGothic" panose="020B0600070205080204" pitchFamily="34" charset="-128"/>
              </a:rPr>
              <a:t>みえるものです。</a:t>
            </a:r>
          </a:p>
        </p:txBody>
      </p:sp>
      <p:sp>
        <p:nvSpPr>
          <p:cNvPr id="15"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思い込みを変えよう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6</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12</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6"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nSpc>
                <a:spcPts val="2400"/>
              </a:lnSpc>
              <a:tabLst>
                <a:tab pos="38100" algn="l"/>
                <a:tab pos="292100" algn="l"/>
                <a:tab pos="342900" algn="l"/>
              </a:tabLst>
            </a:pPr>
            <a:r>
              <a:rPr lang="ja-JP" altLang="en-US" sz="1800" dirty="0">
                <a:solidFill>
                  <a:srgbClr val="D16349"/>
                </a:solidFill>
                <a:latin typeface="MS PGothic" panose="020B0600070205080204" pitchFamily="34" charset="-128"/>
                <a:ea typeface="MS PGothic" panose="020B0600070205080204" pitchFamily="34" charset="-128"/>
                <a:cs typeface="Times New Roman" pitchFamily="18" charset="0"/>
              </a:rPr>
              <a:t>期待しているものだけがみえる</a:t>
            </a:r>
            <a:endParaRPr lang="en-US" altLang="ja-JP" sz="1800" dirty="0">
              <a:solidFill>
                <a:srgbClr val="D16349"/>
              </a:solidFill>
              <a:latin typeface="MS PGothic" panose="020B0600070205080204" pitchFamily="34" charset="-128"/>
              <a:ea typeface="MS PGothic" panose="020B0600070205080204" pitchFamily="34" charset="-128"/>
              <a:cs typeface="Times New Roman" pitchFamily="18" charset="0"/>
            </a:endParaRPr>
          </a:p>
          <a:p>
            <a:pPr lvl="0">
              <a:lnSpc>
                <a:spcPts val="2400"/>
              </a:lnSpc>
              <a:tabLst>
                <a:tab pos="38100" algn="l"/>
                <a:tab pos="292100" algn="l"/>
                <a:tab pos="342900" algn="l"/>
              </a:tabLst>
            </a:pPr>
            <a:r>
              <a:rPr lang="ja-JP" altLang="en-US" sz="1800" dirty="0">
                <a:solidFill>
                  <a:srgbClr val="D16349"/>
                </a:solidFill>
                <a:latin typeface="MS PGothic" panose="020B0600070205080204" pitchFamily="34" charset="-128"/>
                <a:ea typeface="MS PGothic" panose="020B0600070205080204" pitchFamily="34" charset="-128"/>
                <a:cs typeface="Times New Roman" pitchFamily="18" charset="0"/>
              </a:rPr>
              <a:t>（日常生活での確証バイアス）</a:t>
            </a:r>
            <a:endParaRPr lang="en-US" altLang="zh-CN" sz="18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pic>
        <p:nvPicPr>
          <p:cNvPr id="17" name="Picture 10" descr="Taxi Ampel rot - elephanteum - flickr - ccc"/>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4572000"/>
            <a:ext cx="1443037" cy="108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7" descr="De donde son tus euros - Andrea Guerra - flickr - 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20" y="1509713"/>
            <a:ext cx="1439862" cy="1081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tangle 8"/>
          <p:cNvSpPr>
            <a:spLocks noChangeArrowheads="1"/>
          </p:cNvSpPr>
          <p:nvPr/>
        </p:nvSpPr>
        <p:spPr bwMode="auto">
          <a:xfrm>
            <a:off x="0" y="6659563"/>
            <a:ext cx="5867400" cy="61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r>
              <a:rPr lang="en-US" altLang="de-DE" sz="800" b="0" i="1" dirty="0" smtClean="0">
                <a:latin typeface="Verdana" pitchFamily="34" charset="0"/>
              </a:rPr>
              <a:t>(“De </a:t>
            </a:r>
            <a:r>
              <a:rPr lang="en-US" altLang="de-DE" sz="800" b="0" i="1" dirty="0" err="1" smtClean="0">
                <a:latin typeface="Verdana" pitchFamily="34" charset="0"/>
              </a:rPr>
              <a:t>donde</a:t>
            </a:r>
            <a:r>
              <a:rPr lang="en-US" altLang="de-DE" sz="800" b="0" i="1" dirty="0" smtClean="0">
                <a:latin typeface="Verdana" pitchFamily="34" charset="0"/>
              </a:rPr>
              <a:t> son </a:t>
            </a:r>
            <a:r>
              <a:rPr lang="en-US" altLang="de-DE" sz="800" b="0" i="1" dirty="0" err="1" smtClean="0">
                <a:latin typeface="Verdana" pitchFamily="34" charset="0"/>
              </a:rPr>
              <a:t>tus</a:t>
            </a:r>
            <a:r>
              <a:rPr lang="en-US" altLang="de-DE" sz="800" b="0" i="1" dirty="0" smtClean="0">
                <a:latin typeface="Verdana" pitchFamily="34" charset="0"/>
              </a:rPr>
              <a:t> euros?” by Andrea Guerra; “Taxi </a:t>
            </a:r>
            <a:r>
              <a:rPr lang="en-US" altLang="de-DE" sz="800" b="0" i="1" dirty="0" err="1" smtClean="0">
                <a:latin typeface="Verdana" pitchFamily="34" charset="0"/>
              </a:rPr>
              <a:t>Ampel</a:t>
            </a:r>
            <a:r>
              <a:rPr lang="en-US" altLang="de-DE" sz="800" b="0" i="1" dirty="0" smtClean="0">
                <a:latin typeface="Verdana" pitchFamily="34" charset="0"/>
              </a:rPr>
              <a:t> rot” by </a:t>
            </a:r>
            <a:r>
              <a:rPr lang="en-US" altLang="de-DE" sz="800" b="0" i="1" dirty="0" err="1" smtClean="0">
                <a:latin typeface="Verdana" pitchFamily="34" charset="0"/>
              </a:rPr>
              <a:t>elephanteum</a:t>
            </a:r>
            <a:r>
              <a:rPr lang="de-DE" altLang="de-DE" sz="800" b="0" i="1" dirty="0" smtClean="0">
                <a:latin typeface="Verdana" pitchFamily="34" charset="0"/>
              </a:rPr>
              <a:t>)</a:t>
            </a:r>
            <a:endParaRPr lang="de-DE" altLang="de-DE" sz="800" b="0" i="1" dirty="0">
              <a:latin typeface="Verdana" pitchFamily="34" charset="0"/>
            </a:endParaRPr>
          </a:p>
          <a:p>
            <a:pPr eaLnBrk="1" hangingPunct="1"/>
            <a:endParaRPr lang="de-DE" altLang="de-DE" sz="800" b="0" i="1" dirty="0">
              <a:latin typeface="Verdana" pitchFamily="34" charset="0"/>
            </a:endParaRPr>
          </a:p>
          <a:p>
            <a:endParaRPr lang="de-DE" altLang="de-DE" b="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 name="TextBox 1"/>
          <p:cNvSpPr txBox="1"/>
          <p:nvPr/>
        </p:nvSpPr>
        <p:spPr>
          <a:xfrm>
            <a:off x="88900" y="38100"/>
            <a:ext cx="13970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Korrigierbarkeit</a:t>
            </a:r>
          </a:p>
        </p:txBody>
      </p:sp>
      <p:sp>
        <p:nvSpPr>
          <p:cNvPr id="10" name="TextBox 1"/>
          <p:cNvSpPr txBox="1"/>
          <p:nvPr/>
        </p:nvSpPr>
        <p:spPr>
          <a:xfrm>
            <a:off x="8623300" y="38100"/>
            <a:ext cx="3937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6.13</a:t>
            </a:r>
          </a:p>
        </p:txBody>
      </p:sp>
      <p:sp>
        <p:nvSpPr>
          <p:cNvPr id="11" name="TextBox 1"/>
          <p:cNvSpPr txBox="1"/>
          <p:nvPr/>
        </p:nvSpPr>
        <p:spPr>
          <a:xfrm>
            <a:off x="334770" y="1429779"/>
            <a:ext cx="8491107" cy="584775"/>
          </a:xfrm>
          <a:prstGeom prst="rect">
            <a:avLst/>
          </a:prstGeom>
          <a:noFill/>
        </p:spPr>
        <p:txBody>
          <a:bodyPr wrap="none" lIns="0" tIns="0" rIns="0" rtlCol="0">
            <a:spAutoFit/>
          </a:bodyPr>
          <a:lstStyle/>
          <a:p>
            <a:pPr>
              <a:lnSpc>
                <a:spcPts val="2100"/>
              </a:lnSpc>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何でもないできごとが、突然、特別な意味があることのようにみえ、それに集中してしまい</a:t>
            </a:r>
            <a:endParaRPr lang="en-US" altLang="ja-JP"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不安になることがあります。</a:t>
            </a: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（例）</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2" name="TextBox 1"/>
          <p:cNvSpPr txBox="1"/>
          <p:nvPr/>
        </p:nvSpPr>
        <p:spPr>
          <a:xfrm>
            <a:off x="334770" y="2453992"/>
            <a:ext cx="8999258" cy="1123384"/>
          </a:xfrm>
          <a:prstGeom prst="rect">
            <a:avLst/>
          </a:prstGeom>
          <a:noFill/>
        </p:spPr>
        <p:txBody>
          <a:bodyPr wrap="none" lIns="0" tIns="0" rIns="0" rtlCol="0">
            <a:spAutoFit/>
          </a:bodyPr>
          <a:lstStyle/>
          <a:p>
            <a:pPr>
              <a:lnSpc>
                <a:spcPts val="2100"/>
              </a:lnSpc>
              <a:tabLst/>
            </a:pPr>
            <a:r>
              <a:rPr lang="ja-JP" altLang="en-US" b="1" dirty="0">
                <a:solidFill>
                  <a:srgbClr val="000000"/>
                </a:solidFill>
                <a:latin typeface="MS PGothic" panose="020B0600070205080204" pitchFamily="34" charset="-128"/>
                <a:ea typeface="MS PGothic" panose="020B0600070205080204" pitchFamily="34" charset="-128"/>
                <a:cs typeface="Times New Roman" pitchFamily="18" charset="0"/>
              </a:rPr>
              <a:t>疑い：</a:t>
            </a: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家が爆破されるんじゃないか</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pPr>
            <a:r>
              <a:rPr lang="ja-JP" altLang="en-US" sz="1800" b="1" dirty="0">
                <a:solidFill>
                  <a:srgbClr val="000000"/>
                </a:solidFill>
                <a:latin typeface="MS PGothic" panose="020B0600070205080204" pitchFamily="34" charset="-128"/>
                <a:ea typeface="MS PGothic" panose="020B0600070205080204" pitchFamily="34" charset="-128"/>
                <a:cs typeface="Times New Roman" pitchFamily="18" charset="0"/>
              </a:rPr>
              <a:t>証拠：</a:t>
            </a: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近所の数軒の家族が同時に休暇に出かけた</a:t>
            </a: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。作業員が家の前の道を掘り返している</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pPr>
            <a:r>
              <a:rPr lang="ja-JP" altLang="en-US" sz="1800" b="1" dirty="0">
                <a:solidFill>
                  <a:srgbClr val="000000"/>
                </a:solidFill>
                <a:latin typeface="MS PGothic" panose="020B0600070205080204" pitchFamily="34" charset="-128"/>
                <a:ea typeface="MS PGothic" panose="020B0600070205080204" pitchFamily="34" charset="-128"/>
                <a:cs typeface="Times New Roman" pitchFamily="18" charset="0"/>
              </a:rPr>
              <a:t>考えすぎのことは？／見落としていることは？：</a:t>
            </a: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夏休みなんだからみんな休暇に出かける。</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新しい水道管を埋めるために道のあちこちが掘り返されている</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3" name="TextBox 1"/>
          <p:cNvSpPr txBox="1"/>
          <p:nvPr/>
        </p:nvSpPr>
        <p:spPr>
          <a:xfrm>
            <a:off x="334770" y="3955561"/>
            <a:ext cx="8854988" cy="1123384"/>
          </a:xfrm>
          <a:prstGeom prst="rect">
            <a:avLst/>
          </a:prstGeom>
          <a:noFill/>
        </p:spPr>
        <p:txBody>
          <a:bodyPr wrap="none" lIns="0" tIns="0" rIns="0" rtlCol="0">
            <a:spAutoFit/>
          </a:bodyPr>
          <a:lstStyle/>
          <a:p>
            <a:pPr>
              <a:lnSpc>
                <a:spcPts val="2100"/>
              </a:lnSpc>
              <a:tabLst/>
            </a:pPr>
            <a:r>
              <a:rPr lang="ja-JP" altLang="en-US" sz="1800" b="1" dirty="0">
                <a:solidFill>
                  <a:srgbClr val="000000"/>
                </a:solidFill>
                <a:latin typeface="MS PGothic" panose="020B0600070205080204" pitchFamily="34" charset="-128"/>
                <a:ea typeface="MS PGothic" panose="020B0600070205080204" pitchFamily="34" charset="-128"/>
                <a:cs typeface="Times New Roman" pitchFamily="18" charset="0"/>
              </a:rPr>
              <a:t>疑い：</a:t>
            </a: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私</a:t>
            </a: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は</a:t>
            </a:r>
            <a:r>
              <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rPr>
              <a:t>CIA</a:t>
            </a: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に尾行されている</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pPr>
            <a:r>
              <a:rPr lang="ja-JP" altLang="en-US" sz="1800" b="1" dirty="0">
                <a:solidFill>
                  <a:srgbClr val="000000"/>
                </a:solidFill>
                <a:latin typeface="MS PGothic" panose="020B0600070205080204" pitchFamily="34" charset="-128"/>
                <a:ea typeface="MS PGothic" panose="020B0600070205080204" pitchFamily="34" charset="-128"/>
                <a:cs typeface="Times New Roman" pitchFamily="18" charset="0"/>
              </a:rPr>
              <a:t>証拠：</a:t>
            </a: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家の前に黒塗りの車が停まっている。映画では、</a:t>
            </a:r>
            <a:r>
              <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rPr>
              <a:t>CIA</a:t>
            </a: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は必ず黒塗りの車に乗っている</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pPr>
            <a:r>
              <a:rPr lang="ja-JP" altLang="en-US" sz="1800" b="1" dirty="0">
                <a:solidFill>
                  <a:srgbClr val="000000"/>
                </a:solidFill>
                <a:latin typeface="MS PGothic" panose="020B0600070205080204" pitchFamily="34" charset="-128"/>
                <a:ea typeface="MS PGothic" panose="020B0600070205080204" pitchFamily="34" charset="-128"/>
                <a:cs typeface="Times New Roman" pitchFamily="18" charset="0"/>
              </a:rPr>
              <a:t>考えすぎのことは？／見落としていることは？</a:t>
            </a: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近所の通りには黒塗りの車がたくさん走って</a:t>
            </a:r>
            <a:endParaRPr lang="en-US" altLang="ja-JP"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いる。黒はありふれた車の色だ</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4" name="TextBox 1"/>
          <p:cNvSpPr txBox="1"/>
          <p:nvPr/>
        </p:nvSpPr>
        <p:spPr>
          <a:xfrm>
            <a:off x="334770" y="5523809"/>
            <a:ext cx="7745710" cy="584775"/>
          </a:xfrm>
          <a:prstGeom prst="rect">
            <a:avLst/>
          </a:prstGeom>
          <a:noFill/>
        </p:spPr>
        <p:txBody>
          <a:bodyPr wrap="none" lIns="0" tIns="0" rIns="0" rtlCol="0">
            <a:spAutoFit/>
          </a:bodyPr>
          <a:lstStyle/>
          <a:p>
            <a:pPr>
              <a:lnSpc>
                <a:spcPts val="2100"/>
              </a:lnSpc>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警戒感を強くもっている人は、その人が見たいと期待するものだけを目にします。</a:t>
            </a:r>
            <a:endParaRPr lang="en-US" altLang="ja-JP"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あなたには同じような体験がありますか？</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7"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思い込みを変えよう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6</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13</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20"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nSpc>
                <a:spcPts val="2400"/>
              </a:lnSpc>
              <a:tabLst>
                <a:tab pos="38100" algn="l"/>
                <a:tab pos="292100" algn="l"/>
                <a:tab pos="342900" algn="l"/>
              </a:tabLst>
            </a:pPr>
            <a:r>
              <a:rPr lang="ja-JP" altLang="en-US" sz="1800" dirty="0">
                <a:solidFill>
                  <a:srgbClr val="D16349"/>
                </a:solidFill>
                <a:latin typeface="MS PGothic" panose="020B0600070205080204" pitchFamily="34" charset="-128"/>
                <a:ea typeface="MS PGothic" panose="020B0600070205080204" pitchFamily="34" charset="-128"/>
                <a:cs typeface="Times New Roman" pitchFamily="18" charset="0"/>
              </a:rPr>
              <a:t>期待しているものだけがみえる</a:t>
            </a:r>
            <a:endParaRPr lang="en-US" altLang="ja-JP" sz="1800" dirty="0">
              <a:solidFill>
                <a:srgbClr val="D16349"/>
              </a:solidFill>
              <a:latin typeface="MS PGothic" panose="020B0600070205080204" pitchFamily="34" charset="-128"/>
              <a:ea typeface="MS PGothic" panose="020B0600070205080204" pitchFamily="34" charset="-128"/>
              <a:cs typeface="Times New Roman" pitchFamily="18" charset="0"/>
            </a:endParaRPr>
          </a:p>
          <a:p>
            <a:pPr lvl="0">
              <a:lnSpc>
                <a:spcPts val="2400"/>
              </a:lnSpc>
              <a:tabLst>
                <a:tab pos="38100" algn="l"/>
                <a:tab pos="292100" algn="l"/>
                <a:tab pos="342900" algn="l"/>
              </a:tabLst>
            </a:pPr>
            <a:r>
              <a:rPr lang="ja-JP" altLang="en-US" sz="1800" dirty="0">
                <a:solidFill>
                  <a:srgbClr val="D16349"/>
                </a:solidFill>
                <a:latin typeface="MS PGothic" panose="020B0600070205080204" pitchFamily="34" charset="-128"/>
                <a:ea typeface="MS PGothic" panose="020B0600070205080204" pitchFamily="34" charset="-128"/>
                <a:cs typeface="Times New Roman" pitchFamily="18" charset="0"/>
              </a:rPr>
              <a:t>（日常生活での確証バイアス）</a:t>
            </a:r>
            <a:endParaRPr lang="en-US" altLang="zh-CN" sz="18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 name="TextBox 1"/>
          <p:cNvSpPr txBox="1"/>
          <p:nvPr/>
        </p:nvSpPr>
        <p:spPr>
          <a:xfrm>
            <a:off x="609600" y="1475866"/>
            <a:ext cx="6931385" cy="3200876"/>
          </a:xfrm>
          <a:prstGeom prst="rect">
            <a:avLst/>
          </a:prstGeom>
          <a:noFill/>
        </p:spPr>
        <p:txBody>
          <a:bodyPr wrap="none" lIns="0" tIns="0" rIns="0" rtlCol="0">
            <a:spAutoFit/>
          </a:bodyPr>
          <a:lstStyle/>
          <a:p>
            <a:pPr marL="285750" indent="-285750">
              <a:lnSpc>
                <a:spcPts val="2100"/>
              </a:lnSpc>
              <a:buClr>
                <a:srgbClr val="8CADAE"/>
              </a:buClr>
              <a:buFont typeface="Courier New" panose="02070309020205020404" pitchFamily="49" charset="0"/>
              <a:buChar char="o"/>
              <a:tabLst/>
            </a:pPr>
            <a:r>
              <a:rPr lang="ja-JP" altLang="de-DE" dirty="0">
                <a:latin typeface="MS PGothic" panose="020B0600070205080204" pitchFamily="34" charset="-128"/>
                <a:ea typeface="MS PGothic" panose="020B0600070205080204" pitchFamily="34" charset="-128"/>
              </a:rPr>
              <a:t>ある</a:t>
            </a:r>
            <a:r>
              <a:rPr lang="ja-JP" altLang="en-US" dirty="0">
                <a:latin typeface="MS PGothic" panose="020B0600070205080204" pitchFamily="34" charset="-128"/>
                <a:ea typeface="MS PGothic" panose="020B0600070205080204" pitchFamily="34" charset="-128"/>
              </a:rPr>
              <a:t>ストーリーをもつ３</a:t>
            </a:r>
            <a:r>
              <a:rPr lang="ja-JP" altLang="de-DE" dirty="0">
                <a:latin typeface="MS PGothic" panose="020B0600070205080204" pitchFamily="34" charset="-128"/>
                <a:ea typeface="MS PGothic" panose="020B0600070205080204" pitchFamily="34" charset="-128"/>
              </a:rPr>
              <a:t>枚の絵が、</a:t>
            </a:r>
            <a:r>
              <a:rPr lang="ja-JP" altLang="en-US" dirty="0">
                <a:latin typeface="MS PGothic" panose="020B0600070205080204" pitchFamily="34" charset="-128"/>
                <a:ea typeface="MS PGothic" panose="020B0600070205080204" pitchFamily="34" charset="-128"/>
              </a:rPr>
              <a:t>いろいろ</a:t>
            </a:r>
            <a:r>
              <a:rPr lang="ja-JP" altLang="de-DE" dirty="0">
                <a:latin typeface="MS PGothic" panose="020B0600070205080204" pitchFamily="34" charset="-128"/>
                <a:ea typeface="MS PGothic" panose="020B0600070205080204" pitchFamily="34" charset="-128"/>
              </a:rPr>
              <a:t>な解釈と</a:t>
            </a:r>
            <a:r>
              <a:rPr lang="ja-JP" altLang="en-US" dirty="0">
                <a:latin typeface="MS PGothic" panose="020B0600070205080204" pitchFamily="34" charset="-128"/>
                <a:ea typeface="MS PGothic" panose="020B0600070205080204" pitchFamily="34" charset="-128"/>
              </a:rPr>
              <a:t>一緒</a:t>
            </a:r>
            <a:r>
              <a:rPr lang="ja-JP" altLang="de-DE" dirty="0">
                <a:latin typeface="MS PGothic" panose="020B0600070205080204" pitchFamily="34" charset="-128"/>
                <a:ea typeface="MS PGothic" panose="020B0600070205080204" pitchFamily="34" charset="-128"/>
              </a:rPr>
              <a:t>に示されます</a:t>
            </a:r>
            <a:endParaRPr lang="en-US" altLang="ja-JP" dirty="0">
              <a:latin typeface="MS PGothic" panose="020B0600070205080204" pitchFamily="34" charset="-128"/>
              <a:ea typeface="MS PGothic" panose="020B0600070205080204" pitchFamily="34" charset="-128"/>
            </a:endParaRPr>
          </a:p>
          <a:p>
            <a:pPr marL="285750" indent="-285750">
              <a:lnSpc>
                <a:spcPts val="2100"/>
              </a:lnSpc>
              <a:buClr>
                <a:srgbClr val="8CADAE"/>
              </a:buClr>
              <a:buFont typeface="Wingdings" panose="05000000000000000000" pitchFamily="2" charset="2"/>
              <a:buChar char="l"/>
              <a:tabLst/>
            </a:pP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spcBef>
                <a:spcPct val="50000"/>
              </a:spcBef>
              <a:buClr>
                <a:srgbClr val="8CADAE"/>
              </a:buClr>
              <a:buFont typeface="Courier New" panose="02070309020205020404" pitchFamily="49" charset="0"/>
              <a:buChar char="o"/>
            </a:pPr>
            <a:r>
              <a:rPr lang="ja-JP" altLang="en-US" dirty="0">
                <a:latin typeface="MS PGothic" panose="020B0600070205080204" pitchFamily="34" charset="-128"/>
                <a:ea typeface="MS PGothic" panose="020B0600070205080204" pitchFamily="34" charset="-128"/>
              </a:rPr>
              <a:t>ストーリーとは逆の順番で絵は示されます。</a:t>
            </a:r>
            <a:endParaRPr lang="en-US" altLang="ja-JP" dirty="0">
              <a:latin typeface="MS PGothic" panose="020B0600070205080204" pitchFamily="34" charset="-128"/>
              <a:ea typeface="MS PGothic" panose="020B0600070205080204" pitchFamily="34" charset="-128"/>
            </a:endParaRPr>
          </a:p>
          <a:p>
            <a:pPr>
              <a:spcBef>
                <a:spcPct val="50000"/>
              </a:spcBef>
              <a:buClr>
                <a:srgbClr val="8CADAE"/>
              </a:buClr>
            </a:pPr>
            <a:r>
              <a:rPr lang="ja-JP" altLang="en-US" dirty="0">
                <a:latin typeface="MS PGothic" panose="020B0600070205080204" pitchFamily="34" charset="-128"/>
                <a:ea typeface="MS PGothic" panose="020B0600070205080204" pitchFamily="34" charset="-128"/>
              </a:rPr>
              <a:t>　　つまり、ストーリー的には最後の絵が最初に示されます。</a:t>
            </a:r>
          </a:p>
          <a:p>
            <a:pPr marL="285750" indent="-285750">
              <a:lnSpc>
                <a:spcPts val="2100"/>
              </a:lnSpc>
              <a:buClr>
                <a:srgbClr val="8CADAE"/>
              </a:buClr>
              <a:buFont typeface="Wingdings" panose="05000000000000000000" pitchFamily="2" charset="2"/>
              <a:buChar char="l"/>
              <a:tabLst/>
            </a:pP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lnSpc>
                <a:spcPts val="2100"/>
              </a:lnSpc>
              <a:buClr>
                <a:srgbClr val="8CADAE"/>
              </a:buClr>
              <a:buFont typeface="Wingdings" panose="05000000000000000000" pitchFamily="2" charset="2"/>
              <a:buChar char="l"/>
              <a:tabLst/>
            </a:pPr>
            <a:endParaRPr lang="en-US" altLang="zh-CN" dirty="0">
              <a:solidFill>
                <a:srgbClr val="000000"/>
              </a:solidFill>
              <a:latin typeface="MS PGothic" panose="020B0600070205080204" pitchFamily="34" charset="-128"/>
              <a:ea typeface="MS PGothic" panose="020B0600070205080204" pitchFamily="34" charset="-128"/>
              <a:cs typeface="Times New Roman" pitchFamily="18" charset="0"/>
            </a:endParaRPr>
          </a:p>
          <a:p>
            <a:pPr marL="285750" indent="-285750">
              <a:spcBef>
                <a:spcPct val="50000"/>
              </a:spcBef>
              <a:buClr>
                <a:srgbClr val="8CADAE"/>
              </a:buClr>
              <a:buFont typeface="Courier New" panose="02070309020205020404" pitchFamily="49" charset="0"/>
              <a:buChar char="o"/>
            </a:pPr>
            <a:r>
              <a:rPr lang="ja-JP" altLang="en-US" dirty="0">
                <a:latin typeface="MS PGothic" panose="020B0600070205080204" pitchFamily="34" charset="-128"/>
                <a:ea typeface="MS PGothic" panose="020B0600070205080204" pitchFamily="34" charset="-128"/>
              </a:rPr>
              <a:t>絵が示された後に、示された解釈のそれぞれについて、</a:t>
            </a:r>
            <a:endParaRPr lang="en-US" altLang="ja-JP" dirty="0">
              <a:latin typeface="MS PGothic" panose="020B0600070205080204" pitchFamily="34" charset="-128"/>
              <a:ea typeface="MS PGothic" panose="020B0600070205080204" pitchFamily="34" charset="-128"/>
            </a:endParaRPr>
          </a:p>
          <a:p>
            <a:pPr>
              <a:spcBef>
                <a:spcPct val="50000"/>
              </a:spcBef>
              <a:buClr>
                <a:srgbClr val="8CADAE"/>
              </a:buClr>
            </a:pPr>
            <a:r>
              <a:rPr lang="ja-JP" altLang="en-US" dirty="0">
                <a:latin typeface="MS PGothic" panose="020B0600070205080204" pitchFamily="34" charset="-128"/>
                <a:ea typeface="MS PGothic" panose="020B0600070205080204" pitchFamily="34" charset="-128"/>
              </a:rPr>
              <a:t>　　それがありえる可能性について考えてみてください。</a:t>
            </a:r>
            <a:endParaRPr lang="en-US" altLang="ja-JP" dirty="0">
              <a:latin typeface="MS PGothic" panose="020B0600070205080204" pitchFamily="34" charset="-128"/>
              <a:ea typeface="MS PGothic" panose="020B0600070205080204" pitchFamily="34" charset="-128"/>
            </a:endParaRPr>
          </a:p>
          <a:p>
            <a:pPr>
              <a:spcBef>
                <a:spcPct val="50000"/>
              </a:spcBef>
              <a:buClr>
                <a:srgbClr val="8CADAE"/>
              </a:buClr>
            </a:pPr>
            <a:r>
              <a:rPr lang="ja-JP" altLang="en-US" dirty="0">
                <a:latin typeface="MS PGothic" panose="020B0600070205080204" pitchFamily="34" charset="-128"/>
                <a:ea typeface="MS PGothic" panose="020B0600070205080204" pitchFamily="34" charset="-128"/>
              </a:rPr>
              <a:t>　　新しい絵が示されるたびに考え直してみてください。</a:t>
            </a:r>
            <a:endParaRPr lang="en-US" altLang="ja-JP" dirty="0">
              <a:latin typeface="MS PGothic" panose="020B0600070205080204" pitchFamily="34" charset="-128"/>
              <a:ea typeface="MS PGothic" panose="020B0600070205080204" pitchFamily="34" charset="-128"/>
            </a:endParaRPr>
          </a:p>
        </p:txBody>
      </p:sp>
      <p:sp>
        <p:nvSpPr>
          <p:cNvPr id="17"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思い込みを変えよう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6</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14</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2"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pPr>
            <a:r>
              <a:rPr lang="ja-JP" altLang="en-US" sz="1800" dirty="0">
                <a:solidFill>
                  <a:srgbClr val="D16349"/>
                </a:solidFill>
                <a:latin typeface="MS PGothic" panose="020B0600070205080204" pitchFamily="34" charset="-128"/>
                <a:ea typeface="MS PGothic" panose="020B0600070205080204" pitchFamily="34" charset="-128"/>
                <a:cs typeface="Times New Roman" pitchFamily="18" charset="0"/>
              </a:rPr>
              <a:t>課題 １</a:t>
            </a:r>
            <a:endParaRPr lang="en-US" altLang="zh-CN" sz="18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Freeform 3"/>
          <p:cNvSpPr/>
          <p:nvPr/>
        </p:nvSpPr>
        <p:spPr>
          <a:xfrm>
            <a:off x="5580265" y="1482725"/>
            <a:ext cx="144779" cy="2376678"/>
          </a:xfrm>
          <a:custGeom>
            <a:avLst/>
            <a:gdLst>
              <a:gd name="connsiteX0" fmla="*/ 0 w 144779"/>
              <a:gd name="connsiteY0" fmla="*/ 0 h 2376678"/>
              <a:gd name="connsiteX1" fmla="*/ 0 w 144779"/>
              <a:gd name="connsiteY1" fmla="*/ 2376678 h 2376678"/>
              <a:gd name="connsiteX2" fmla="*/ 144779 w 144779"/>
              <a:gd name="connsiteY2" fmla="*/ 2376678 h 2376678"/>
              <a:gd name="connsiteX3" fmla="*/ 144779 w 144779"/>
              <a:gd name="connsiteY3" fmla="*/ 0 h 2376678"/>
              <a:gd name="connsiteX4" fmla="*/ 0 w 144779"/>
              <a:gd name="connsiteY4" fmla="*/ 0 h 237667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44779" h="2376678">
                <a:moveTo>
                  <a:pt x="0" y="0"/>
                </a:moveTo>
                <a:lnTo>
                  <a:pt x="0" y="2376678"/>
                </a:lnTo>
                <a:lnTo>
                  <a:pt x="144779" y="2376678"/>
                </a:lnTo>
                <a:lnTo>
                  <a:pt x="144779" y="0"/>
                </a:lnTo>
                <a:lnTo>
                  <a:pt x="0" y="0"/>
                </a:lnTo>
              </a:path>
            </a:pathLst>
          </a:custGeom>
          <a:solidFill>
            <a:srgbClr val="D16349">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3"/>
          <p:cNvSpPr/>
          <p:nvPr/>
        </p:nvSpPr>
        <p:spPr>
          <a:xfrm>
            <a:off x="5573915" y="1476375"/>
            <a:ext cx="156717" cy="2389378"/>
          </a:xfrm>
          <a:custGeom>
            <a:avLst/>
            <a:gdLst>
              <a:gd name="connsiteX0" fmla="*/ 6350 w 156717"/>
              <a:gd name="connsiteY0" fmla="*/ 6350 h 2389378"/>
              <a:gd name="connsiteX1" fmla="*/ 6350 w 156717"/>
              <a:gd name="connsiteY1" fmla="*/ 2383028 h 2389378"/>
              <a:gd name="connsiteX2" fmla="*/ 150367 w 156717"/>
              <a:gd name="connsiteY2" fmla="*/ 2383028 h 2389378"/>
              <a:gd name="connsiteX3" fmla="*/ 150367 w 156717"/>
              <a:gd name="connsiteY3" fmla="*/ 6350 h 2389378"/>
              <a:gd name="connsiteX4" fmla="*/ 6350 w 156717"/>
              <a:gd name="connsiteY4" fmla="*/ 6350 h 238937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56717" h="2389378">
                <a:moveTo>
                  <a:pt x="6350" y="6350"/>
                </a:moveTo>
                <a:lnTo>
                  <a:pt x="6350" y="2383028"/>
                </a:lnTo>
                <a:lnTo>
                  <a:pt x="150367" y="2383028"/>
                </a:lnTo>
                <a:lnTo>
                  <a:pt x="150367" y="6350"/>
                </a:lnTo>
                <a:lnTo>
                  <a:pt x="6350" y="6350"/>
                </a:lnTo>
              </a:path>
            </a:pathLst>
          </a:custGeom>
          <a:solidFill>
            <a:srgbClr val="000000">
              <a:alpha val="0"/>
            </a:srgbClr>
          </a:solidFill>
          <a:ln w="12700">
            <a:solidFill>
              <a:srgbClr val="D16349">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Picture 3"/>
          <p:cNvPicPr>
            <a:picLocks noChangeAspect="1" noChangeArrowheads="1"/>
          </p:cNvPicPr>
          <p:nvPr/>
        </p:nvPicPr>
        <p:blipFill>
          <a:blip r:embed="rId2"/>
          <a:srcRect/>
          <a:stretch>
            <a:fillRect/>
          </a:stretch>
        </p:blipFill>
        <p:spPr bwMode="auto">
          <a:xfrm>
            <a:off x="3124200" y="1257300"/>
            <a:ext cx="2895600" cy="2832100"/>
          </a:xfrm>
          <a:prstGeom prst="rect">
            <a:avLst/>
          </a:prstGeom>
          <a:noFill/>
        </p:spPr>
      </p:pic>
      <p:sp>
        <p:nvSpPr>
          <p:cNvPr id="13" name="TextBox 1"/>
          <p:cNvSpPr txBox="1"/>
          <p:nvPr/>
        </p:nvSpPr>
        <p:spPr>
          <a:xfrm>
            <a:off x="643841" y="4610172"/>
            <a:ext cx="7939674" cy="2021066"/>
          </a:xfrm>
          <a:prstGeom prst="rect">
            <a:avLst/>
          </a:prstGeom>
          <a:noFill/>
        </p:spPr>
        <p:txBody>
          <a:bodyPr wrap="none" lIns="0" tIns="0" rIns="0" rtlCol="0">
            <a:spAutoFit/>
          </a:bodyPr>
          <a:lstStyle/>
          <a:p>
            <a:pPr>
              <a:lnSpc>
                <a:spcPts val="1600"/>
              </a:lnSpc>
              <a:tabLst>
                <a:tab pos="342900" algn="l"/>
                <a:tab pos="5854700" algn="l"/>
              </a:tabLst>
            </a:pPr>
            <a:r>
              <a:rPr lang="de-DE" altLang="ja-JP" dirty="0" smtClean="0">
                <a:latin typeface="MS PGothic" panose="020B0600070205080204" pitchFamily="34" charset="-128"/>
                <a:ea typeface="MS PGothic" panose="020B0600070205080204" pitchFamily="34" charset="-128"/>
              </a:rPr>
              <a:t>(</a:t>
            </a:r>
            <a:r>
              <a:rPr lang="ja-JP" altLang="en-US" dirty="0" smtClean="0">
                <a:latin typeface="MS PGothic" panose="020B0600070205080204" pitchFamily="34" charset="-128"/>
                <a:ea typeface="MS PGothic" panose="020B0600070205080204" pitchFamily="34" charset="-128"/>
              </a:rPr>
              <a:t>１</a:t>
            </a:r>
            <a:r>
              <a:rPr lang="ja-JP" altLang="en-US" dirty="0">
                <a:latin typeface="MS PGothic" panose="020B0600070205080204" pitchFamily="34" charset="-128"/>
                <a:ea typeface="MS PGothic" panose="020B0600070205080204" pitchFamily="34" charset="-128"/>
              </a:rPr>
              <a:t>） 男性が２人、木陰で駐車スペースについて言い争っています</a:t>
            </a:r>
            <a:endParaRPr lang="en-US" altLang="ja-JP" dirty="0">
              <a:latin typeface="MS PGothic" panose="020B0600070205080204" pitchFamily="34" charset="-128"/>
              <a:ea typeface="MS PGothic" panose="020B0600070205080204" pitchFamily="34" charset="-128"/>
            </a:endParaRPr>
          </a:p>
          <a:p>
            <a:pPr>
              <a:lnSpc>
                <a:spcPts val="2600"/>
              </a:lnSpc>
              <a:tabLst>
                <a:tab pos="342900" algn="l"/>
                <a:tab pos="5854700" algn="l"/>
              </a:tabLst>
            </a:pPr>
            <a:r>
              <a:rPr lang="de-DE" altLang="ja-JP" dirty="0" smtClean="0">
                <a:latin typeface="MS PGothic" panose="020B0600070205080204" pitchFamily="34" charset="-128"/>
                <a:ea typeface="MS PGothic" panose="020B0600070205080204" pitchFamily="34" charset="-128"/>
              </a:rPr>
              <a:t>(</a:t>
            </a:r>
            <a:r>
              <a:rPr lang="ja-JP" altLang="en-US" dirty="0" smtClean="0">
                <a:latin typeface="MS PGothic" panose="020B0600070205080204" pitchFamily="34" charset="-128"/>
                <a:ea typeface="MS PGothic" panose="020B0600070205080204" pitchFamily="34" charset="-128"/>
              </a:rPr>
              <a:t>２</a:t>
            </a:r>
            <a:r>
              <a:rPr lang="ja-JP" altLang="en-US" dirty="0">
                <a:latin typeface="MS PGothic" panose="020B0600070205080204" pitchFamily="34" charset="-128"/>
                <a:ea typeface="MS PGothic" panose="020B0600070205080204" pitchFamily="34" charset="-128"/>
              </a:rPr>
              <a:t>） 青いシャツの男性がもう一方の男性に、車の停め方が悪いと文句を言うのは</a:t>
            </a:r>
            <a:endParaRPr lang="en-US" altLang="ja-JP" dirty="0">
              <a:latin typeface="MS PGothic" panose="020B0600070205080204" pitchFamily="34" charset="-128"/>
              <a:ea typeface="MS PGothic" panose="020B0600070205080204" pitchFamily="34" charset="-128"/>
            </a:endParaRPr>
          </a:p>
          <a:p>
            <a:pPr>
              <a:lnSpc>
                <a:spcPts val="2600"/>
              </a:lnSpc>
              <a:tabLst>
                <a:tab pos="342900" algn="l"/>
                <a:tab pos="5854700" algn="l"/>
              </a:tabLst>
            </a:pPr>
            <a:r>
              <a:rPr lang="ja-JP" altLang="en-US" dirty="0">
                <a:latin typeface="MS PGothic" panose="020B0600070205080204" pitchFamily="34" charset="-128"/>
                <a:ea typeface="MS PGothic" panose="020B0600070205080204" pitchFamily="34" charset="-128"/>
              </a:rPr>
              <a:t>    正しいことです</a:t>
            </a: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2200"/>
              </a:lnSpc>
              <a:tabLst>
                <a:tab pos="342900" algn="l"/>
                <a:tab pos="5854700" algn="l"/>
              </a:tabLst>
            </a:pPr>
            <a:r>
              <a:rPr lang="de-DE" altLang="ja-JP" dirty="0" smtClean="0">
                <a:solidFill>
                  <a:srgbClr val="010000"/>
                </a:solidFill>
                <a:latin typeface="MS PGothic" panose="020B0600070205080204" pitchFamily="34" charset="-128"/>
                <a:ea typeface="MS PGothic" panose="020B0600070205080204" pitchFamily="34" charset="-128"/>
                <a:cs typeface="Times New Roman" pitchFamily="18" charset="0"/>
              </a:rPr>
              <a:t>(</a:t>
            </a:r>
            <a:r>
              <a:rPr lang="ja-JP" altLang="en-US" dirty="0" smtClean="0">
                <a:solidFill>
                  <a:srgbClr val="010000"/>
                </a:solidFill>
                <a:latin typeface="MS PGothic" panose="020B0600070205080204" pitchFamily="34" charset="-128"/>
                <a:ea typeface="MS PGothic" panose="020B0600070205080204" pitchFamily="34" charset="-128"/>
                <a:cs typeface="Times New Roman" pitchFamily="18" charset="0"/>
              </a:rPr>
              <a:t>３</a:t>
            </a:r>
            <a:r>
              <a:rPr lang="ja-JP" altLang="en-US" dirty="0">
                <a:solidFill>
                  <a:srgbClr val="010000"/>
                </a:solidFill>
                <a:latin typeface="MS PGothic" panose="020B0600070205080204" pitchFamily="34" charset="-128"/>
                <a:ea typeface="MS PGothic" panose="020B0600070205080204" pitchFamily="34" charset="-128"/>
                <a:cs typeface="Times New Roman" pitchFamily="18" charset="0"/>
              </a:rPr>
              <a:t>） </a:t>
            </a:r>
            <a:r>
              <a:rPr lang="ja-JP" altLang="en-US" dirty="0">
                <a:latin typeface="MS PGothic" panose="020B0600070205080204" pitchFamily="34" charset="-128"/>
                <a:ea typeface="MS PGothic" panose="020B0600070205080204" pitchFamily="34" charset="-128"/>
              </a:rPr>
              <a:t>グレーの車のドライバーが不当に非難されているところです</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2200"/>
              </a:lnSpc>
              <a:tabLst>
                <a:tab pos="342900" algn="l"/>
                <a:tab pos="5854700" algn="l"/>
              </a:tabLst>
            </a:pPr>
            <a:r>
              <a:rPr lang="de-DE" altLang="ja-JP" dirty="0" smtClean="0">
                <a:solidFill>
                  <a:srgbClr val="010000"/>
                </a:solidFill>
                <a:latin typeface="MS PGothic" panose="020B0600070205080204" pitchFamily="34" charset="-128"/>
                <a:ea typeface="MS PGothic" panose="020B0600070205080204" pitchFamily="34" charset="-128"/>
                <a:cs typeface="Times New Roman" pitchFamily="18" charset="0"/>
              </a:rPr>
              <a:t>(</a:t>
            </a:r>
            <a:r>
              <a:rPr lang="ja-JP" altLang="en-US" dirty="0" smtClean="0">
                <a:solidFill>
                  <a:srgbClr val="010000"/>
                </a:solidFill>
                <a:latin typeface="MS PGothic" panose="020B0600070205080204" pitchFamily="34" charset="-128"/>
                <a:ea typeface="MS PGothic" panose="020B0600070205080204" pitchFamily="34" charset="-128"/>
                <a:cs typeface="Times New Roman" pitchFamily="18" charset="0"/>
              </a:rPr>
              <a:t>４</a:t>
            </a:r>
            <a:r>
              <a:rPr lang="ja-JP" altLang="en-US" dirty="0">
                <a:solidFill>
                  <a:srgbClr val="010000"/>
                </a:solidFill>
                <a:latin typeface="MS PGothic" panose="020B0600070205080204" pitchFamily="34" charset="-128"/>
                <a:ea typeface="MS PGothic" panose="020B0600070205080204" pitchFamily="34" charset="-128"/>
                <a:cs typeface="Times New Roman" pitchFamily="18" charset="0"/>
              </a:rPr>
              <a:t>）</a:t>
            </a:r>
            <a:r>
              <a:rPr lang="en-US" altLang="zh-CN" sz="1800" dirty="0">
                <a:latin typeface="MS PGothic" panose="020B0600070205080204" pitchFamily="34" charset="-128"/>
                <a:ea typeface="MS PGothic" panose="020B0600070205080204" pitchFamily="34" charset="-128"/>
                <a:cs typeface="Times New Roman" pitchFamily="18" charset="0"/>
              </a:rPr>
              <a:t> </a:t>
            </a:r>
            <a:r>
              <a:rPr lang="ja-JP" altLang="en-US" sz="1800" dirty="0">
                <a:latin typeface="MS PGothic" panose="020B0600070205080204" pitchFamily="34" charset="-128"/>
                <a:ea typeface="MS PGothic" panose="020B0600070205080204" pitchFamily="34" charset="-128"/>
                <a:cs typeface="Times New Roman" pitchFamily="18" charset="0"/>
              </a:rPr>
              <a:t>青いシャツの男性は赤い車の持ち主です。もう一方の男性が車を停めるときに</a:t>
            </a:r>
            <a:endParaRPr lang="en-US" altLang="ja-JP" sz="1800" dirty="0">
              <a:latin typeface="MS PGothic" panose="020B0600070205080204" pitchFamily="34" charset="-128"/>
              <a:ea typeface="MS PGothic" panose="020B0600070205080204" pitchFamily="34" charset="-128"/>
              <a:cs typeface="Times New Roman" pitchFamily="18" charset="0"/>
            </a:endParaRPr>
          </a:p>
          <a:p>
            <a:pPr>
              <a:lnSpc>
                <a:spcPts val="2200"/>
              </a:lnSpc>
              <a:tabLst>
                <a:tab pos="342900" algn="l"/>
                <a:tab pos="5854700" algn="l"/>
              </a:tabLst>
            </a:pPr>
            <a:r>
              <a:rPr lang="ja-JP" altLang="en-US" dirty="0">
                <a:latin typeface="MS PGothic" panose="020B0600070205080204" pitchFamily="34" charset="-128"/>
                <a:ea typeface="MS PGothic" panose="020B0600070205080204" pitchFamily="34" charset="-128"/>
                <a:cs typeface="Times New Roman" pitchFamily="18" charset="0"/>
              </a:rPr>
              <a:t>     赤い車にぶつけてしまったので、</a:t>
            </a:r>
            <a:r>
              <a:rPr lang="ja-JP" altLang="en-US" sz="1800" dirty="0">
                <a:latin typeface="MS PGothic" panose="020B0600070205080204" pitchFamily="34" charset="-128"/>
                <a:ea typeface="MS PGothic" panose="020B0600070205080204" pitchFamily="34" charset="-128"/>
                <a:cs typeface="Times New Roman" pitchFamily="18" charset="0"/>
              </a:rPr>
              <a:t>怒鳴っています</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8"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思い込みを変えよう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6</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15</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7"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pPr>
            <a:r>
              <a:rPr lang="ja-JP" altLang="en-US" sz="1800" dirty="0">
                <a:solidFill>
                  <a:srgbClr val="D16349"/>
                </a:solidFill>
                <a:latin typeface="MS PGothic" panose="020B0600070205080204" pitchFamily="34" charset="-128"/>
                <a:ea typeface="MS PGothic" panose="020B0600070205080204" pitchFamily="34" charset="-128"/>
                <a:cs typeface="Times New Roman" pitchFamily="18" charset="0"/>
              </a:rPr>
              <a:t>ありえる可能性を考えてみましょう</a:t>
            </a:r>
            <a:endParaRPr lang="en-US" altLang="zh-CN" sz="18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
        <p:nvSpPr>
          <p:cNvPr id="15" name="Text Box 10"/>
          <p:cNvSpPr txBox="1">
            <a:spLocks noChangeArrowheads="1"/>
          </p:cNvSpPr>
          <p:nvPr/>
        </p:nvSpPr>
        <p:spPr bwMode="auto">
          <a:xfrm>
            <a:off x="0" y="6661150"/>
            <a:ext cx="2987675"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en-US" altLang="de-DE" sz="800" b="0" i="1" dirty="0" smtClean="0">
                <a:latin typeface="Verdana" pitchFamily="34" charset="0"/>
              </a:rPr>
              <a:t>(picture story painted by Janne </a:t>
            </a:r>
            <a:r>
              <a:rPr lang="en-US" altLang="de-DE" sz="800" b="0" i="1" dirty="0">
                <a:latin typeface="Verdana" pitchFamily="34" charset="0"/>
              </a:rPr>
              <a:t>Hottenrott)</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Freeform 3"/>
          <p:cNvSpPr/>
          <p:nvPr/>
        </p:nvSpPr>
        <p:spPr>
          <a:xfrm>
            <a:off x="7207122" y="1555877"/>
            <a:ext cx="144780" cy="2376677"/>
          </a:xfrm>
          <a:custGeom>
            <a:avLst/>
            <a:gdLst>
              <a:gd name="connsiteX0" fmla="*/ 0 w 144780"/>
              <a:gd name="connsiteY0" fmla="*/ 0 h 2376677"/>
              <a:gd name="connsiteX1" fmla="*/ 0 w 144780"/>
              <a:gd name="connsiteY1" fmla="*/ 2376677 h 2376677"/>
              <a:gd name="connsiteX2" fmla="*/ 144780 w 144780"/>
              <a:gd name="connsiteY2" fmla="*/ 2376677 h 2376677"/>
              <a:gd name="connsiteX3" fmla="*/ 144780 w 144780"/>
              <a:gd name="connsiteY3" fmla="*/ 0 h 2376677"/>
              <a:gd name="connsiteX4" fmla="*/ 0 w 144780"/>
              <a:gd name="connsiteY4" fmla="*/ 0 h 2376677"/>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44780" h="2376677">
                <a:moveTo>
                  <a:pt x="0" y="0"/>
                </a:moveTo>
                <a:lnTo>
                  <a:pt x="0" y="2376677"/>
                </a:lnTo>
                <a:lnTo>
                  <a:pt x="144780" y="2376677"/>
                </a:lnTo>
                <a:lnTo>
                  <a:pt x="144780" y="0"/>
                </a:lnTo>
                <a:lnTo>
                  <a:pt x="0" y="0"/>
                </a:lnTo>
              </a:path>
            </a:pathLst>
          </a:custGeom>
          <a:solidFill>
            <a:srgbClr val="D16349">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3"/>
          <p:cNvSpPr/>
          <p:nvPr/>
        </p:nvSpPr>
        <p:spPr>
          <a:xfrm>
            <a:off x="7200772" y="1549527"/>
            <a:ext cx="157480" cy="2388615"/>
          </a:xfrm>
          <a:custGeom>
            <a:avLst/>
            <a:gdLst>
              <a:gd name="connsiteX0" fmla="*/ 6350 w 157480"/>
              <a:gd name="connsiteY0" fmla="*/ 6350 h 2388615"/>
              <a:gd name="connsiteX1" fmla="*/ 6350 w 157480"/>
              <a:gd name="connsiteY1" fmla="*/ 2382265 h 2388615"/>
              <a:gd name="connsiteX2" fmla="*/ 151130 w 157480"/>
              <a:gd name="connsiteY2" fmla="*/ 2382265 h 2388615"/>
              <a:gd name="connsiteX3" fmla="*/ 151130 w 157480"/>
              <a:gd name="connsiteY3" fmla="*/ 6350 h 2388615"/>
              <a:gd name="connsiteX4" fmla="*/ 6350 w 157480"/>
              <a:gd name="connsiteY4" fmla="*/ 6350 h 2388615"/>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57480" h="2388615">
                <a:moveTo>
                  <a:pt x="6350" y="6350"/>
                </a:moveTo>
                <a:lnTo>
                  <a:pt x="6350" y="2382265"/>
                </a:lnTo>
                <a:lnTo>
                  <a:pt x="151130" y="2382265"/>
                </a:lnTo>
                <a:lnTo>
                  <a:pt x="151130" y="6350"/>
                </a:lnTo>
                <a:lnTo>
                  <a:pt x="6350" y="6350"/>
                </a:lnTo>
              </a:path>
            </a:pathLst>
          </a:custGeom>
          <a:solidFill>
            <a:srgbClr val="000000">
              <a:alpha val="0"/>
            </a:srgbClr>
          </a:solidFill>
          <a:ln w="12700">
            <a:solidFill>
              <a:srgbClr val="D16349">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Picture 3"/>
          <p:cNvPicPr>
            <a:picLocks noChangeAspect="1" noChangeArrowheads="1"/>
          </p:cNvPicPr>
          <p:nvPr/>
        </p:nvPicPr>
        <p:blipFill>
          <a:blip r:embed="rId2"/>
          <a:srcRect/>
          <a:stretch>
            <a:fillRect/>
          </a:stretch>
        </p:blipFill>
        <p:spPr bwMode="auto">
          <a:xfrm>
            <a:off x="1435100" y="1181100"/>
            <a:ext cx="2921000" cy="2870200"/>
          </a:xfrm>
          <a:prstGeom prst="rect">
            <a:avLst/>
          </a:prstGeom>
          <a:noFill/>
        </p:spPr>
      </p:pic>
      <p:pic>
        <p:nvPicPr>
          <p:cNvPr id="13" name="Picture 3"/>
          <p:cNvPicPr>
            <a:picLocks noChangeAspect="1" noChangeArrowheads="1"/>
          </p:cNvPicPr>
          <p:nvPr/>
        </p:nvPicPr>
        <p:blipFill>
          <a:blip r:embed="rId3"/>
          <a:srcRect/>
          <a:stretch>
            <a:fillRect/>
          </a:stretch>
        </p:blipFill>
        <p:spPr bwMode="auto">
          <a:xfrm>
            <a:off x="5245100" y="1181100"/>
            <a:ext cx="2946400" cy="2882900"/>
          </a:xfrm>
          <a:prstGeom prst="rect">
            <a:avLst/>
          </a:prstGeom>
          <a:noFill/>
        </p:spPr>
      </p:pic>
      <p:sp>
        <p:nvSpPr>
          <p:cNvPr id="2" name="TextBox 1"/>
          <p:cNvSpPr txBox="1"/>
          <p:nvPr/>
        </p:nvSpPr>
        <p:spPr>
          <a:xfrm>
            <a:off x="4559300" y="3733800"/>
            <a:ext cx="117020" cy="251351"/>
          </a:xfrm>
          <a:prstGeom prst="rect">
            <a:avLst/>
          </a:prstGeom>
          <a:noFill/>
        </p:spPr>
        <p:txBody>
          <a:bodyPr wrap="none" lIns="0" tIns="0" rIns="0" rtlCol="0">
            <a:spAutoFit/>
          </a:bodyPr>
          <a:lstStyle/>
          <a:p>
            <a:pPr>
              <a:lnSpc>
                <a:spcPts val="1600"/>
              </a:lnSpc>
              <a:tabLst/>
            </a:pPr>
            <a:r>
              <a:rPr lang="en-US" altLang="zh-CN" sz="1800" b="1" dirty="0">
                <a:solidFill>
                  <a:srgbClr val="000000"/>
                </a:solidFill>
                <a:latin typeface="MS PGothic" panose="020B0600070205080204" pitchFamily="34" charset="-128"/>
                <a:ea typeface="MS PGothic" panose="020B0600070205080204" pitchFamily="34" charset="-128"/>
                <a:cs typeface="Times New Roman" pitchFamily="18" charset="0"/>
              </a:rPr>
              <a:t>2</a:t>
            </a:r>
          </a:p>
        </p:txBody>
      </p:sp>
      <p:sp>
        <p:nvSpPr>
          <p:cNvPr id="14" name="TextBox 1"/>
          <p:cNvSpPr txBox="1"/>
          <p:nvPr/>
        </p:nvSpPr>
        <p:spPr>
          <a:xfrm>
            <a:off x="8318500" y="3733800"/>
            <a:ext cx="117020" cy="251351"/>
          </a:xfrm>
          <a:prstGeom prst="rect">
            <a:avLst/>
          </a:prstGeom>
          <a:noFill/>
        </p:spPr>
        <p:txBody>
          <a:bodyPr wrap="none" lIns="0" tIns="0" rIns="0" rtlCol="0">
            <a:spAutoFit/>
          </a:bodyPr>
          <a:lstStyle/>
          <a:p>
            <a:pPr>
              <a:lnSpc>
                <a:spcPts val="1600"/>
              </a:lnSpc>
              <a:tabLst/>
            </a:pPr>
            <a:r>
              <a:rPr lang="en-US" altLang="zh-CN" sz="1800" b="1" dirty="0">
                <a:solidFill>
                  <a:srgbClr val="000000"/>
                </a:solidFill>
                <a:latin typeface="MS PGothic" panose="020B0600070205080204" pitchFamily="34" charset="-128"/>
                <a:ea typeface="MS PGothic" panose="020B0600070205080204" pitchFamily="34" charset="-128"/>
                <a:cs typeface="Times New Roman" pitchFamily="18" charset="0"/>
              </a:rPr>
              <a:t>3</a:t>
            </a:r>
          </a:p>
        </p:txBody>
      </p:sp>
      <p:sp>
        <p:nvSpPr>
          <p:cNvPr id="21"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思い込みを変えよう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6</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16</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23" name="TextBox 1"/>
          <p:cNvSpPr txBox="1"/>
          <p:nvPr/>
        </p:nvSpPr>
        <p:spPr>
          <a:xfrm>
            <a:off x="643841" y="4610172"/>
            <a:ext cx="7939674" cy="1989455"/>
          </a:xfrm>
          <a:prstGeom prst="rect">
            <a:avLst/>
          </a:prstGeom>
          <a:noFill/>
        </p:spPr>
        <p:txBody>
          <a:bodyPr wrap="none" lIns="0" tIns="0" rIns="0" rtlCol="0">
            <a:spAutoFit/>
          </a:bodyPr>
          <a:lstStyle/>
          <a:p>
            <a:pPr>
              <a:lnSpc>
                <a:spcPts val="1600"/>
              </a:lnSpc>
              <a:tabLst>
                <a:tab pos="342900" algn="l"/>
                <a:tab pos="5854700" algn="l"/>
              </a:tabLst>
            </a:pPr>
            <a:r>
              <a:rPr lang="de-DE" altLang="ja-JP" dirty="0" smtClean="0">
                <a:latin typeface="MS PGothic" panose="020B0600070205080204" pitchFamily="34" charset="-128"/>
                <a:ea typeface="MS PGothic" panose="020B0600070205080204" pitchFamily="34" charset="-128"/>
              </a:rPr>
              <a:t>(</a:t>
            </a:r>
            <a:r>
              <a:rPr lang="ja-JP" altLang="en-US" dirty="0" smtClean="0">
                <a:latin typeface="MS PGothic" panose="020B0600070205080204" pitchFamily="34" charset="-128"/>
                <a:ea typeface="MS PGothic" panose="020B0600070205080204" pitchFamily="34" charset="-128"/>
              </a:rPr>
              <a:t>１</a:t>
            </a:r>
            <a:r>
              <a:rPr lang="ja-JP" altLang="en-US" dirty="0">
                <a:latin typeface="MS PGothic" panose="020B0600070205080204" pitchFamily="34" charset="-128"/>
                <a:ea typeface="MS PGothic" panose="020B0600070205080204" pitchFamily="34" charset="-128"/>
              </a:rPr>
              <a:t>） 男性が２人、木陰で駐車スペースについて言い争っています</a:t>
            </a:r>
            <a:endParaRPr lang="en-US" altLang="ja-JP" dirty="0">
              <a:latin typeface="MS PGothic" panose="020B0600070205080204" pitchFamily="34" charset="-128"/>
              <a:ea typeface="MS PGothic" panose="020B0600070205080204" pitchFamily="34" charset="-128"/>
            </a:endParaRPr>
          </a:p>
          <a:p>
            <a:pPr>
              <a:lnSpc>
                <a:spcPts val="2600"/>
              </a:lnSpc>
              <a:tabLst>
                <a:tab pos="342900" algn="l"/>
                <a:tab pos="5854700" algn="l"/>
              </a:tabLst>
            </a:pPr>
            <a:r>
              <a:rPr lang="de-DE" altLang="ja-JP" dirty="0" smtClean="0">
                <a:latin typeface="MS PGothic" panose="020B0600070205080204" pitchFamily="34" charset="-128"/>
                <a:ea typeface="MS PGothic" panose="020B0600070205080204" pitchFamily="34" charset="-128"/>
              </a:rPr>
              <a:t>(</a:t>
            </a:r>
            <a:r>
              <a:rPr lang="ja-JP" altLang="en-US" dirty="0" smtClean="0">
                <a:latin typeface="MS PGothic" panose="020B0600070205080204" pitchFamily="34" charset="-128"/>
                <a:ea typeface="MS PGothic" panose="020B0600070205080204" pitchFamily="34" charset="-128"/>
              </a:rPr>
              <a:t>２</a:t>
            </a:r>
            <a:r>
              <a:rPr lang="ja-JP" altLang="en-US" dirty="0">
                <a:latin typeface="MS PGothic" panose="020B0600070205080204" pitchFamily="34" charset="-128"/>
                <a:ea typeface="MS PGothic" panose="020B0600070205080204" pitchFamily="34" charset="-128"/>
              </a:rPr>
              <a:t>） 青いシャツの男性がもう一方の男性に、車の停め方が悪いと文句を言うのは</a:t>
            </a:r>
            <a:endParaRPr lang="en-US" altLang="ja-JP" dirty="0">
              <a:latin typeface="MS PGothic" panose="020B0600070205080204" pitchFamily="34" charset="-128"/>
              <a:ea typeface="MS PGothic" panose="020B0600070205080204" pitchFamily="34" charset="-128"/>
            </a:endParaRPr>
          </a:p>
          <a:p>
            <a:pPr>
              <a:lnSpc>
                <a:spcPts val="2600"/>
              </a:lnSpc>
              <a:tabLst>
                <a:tab pos="342900" algn="l"/>
                <a:tab pos="5854700" algn="l"/>
              </a:tabLst>
            </a:pPr>
            <a:r>
              <a:rPr lang="ja-JP" altLang="en-US" dirty="0">
                <a:latin typeface="MS PGothic" panose="020B0600070205080204" pitchFamily="34" charset="-128"/>
                <a:ea typeface="MS PGothic" panose="020B0600070205080204" pitchFamily="34" charset="-128"/>
              </a:rPr>
              <a:t>    正しいことです</a:t>
            </a: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2200"/>
              </a:lnSpc>
              <a:tabLst>
                <a:tab pos="342900" algn="l"/>
                <a:tab pos="5854700" algn="l"/>
              </a:tabLst>
            </a:pPr>
            <a:r>
              <a:rPr lang="de-DE" altLang="ja-JP" dirty="0" smtClean="0">
                <a:solidFill>
                  <a:srgbClr val="010000"/>
                </a:solidFill>
                <a:latin typeface="MS PGothic" panose="020B0600070205080204" pitchFamily="34" charset="-128"/>
                <a:ea typeface="MS PGothic" panose="020B0600070205080204" pitchFamily="34" charset="-128"/>
                <a:cs typeface="Times New Roman" pitchFamily="18" charset="0"/>
              </a:rPr>
              <a:t>(</a:t>
            </a:r>
            <a:r>
              <a:rPr lang="ja-JP" altLang="en-US" dirty="0" smtClean="0">
                <a:solidFill>
                  <a:srgbClr val="010000"/>
                </a:solidFill>
                <a:latin typeface="MS PGothic" panose="020B0600070205080204" pitchFamily="34" charset="-128"/>
                <a:ea typeface="MS PGothic" panose="020B0600070205080204" pitchFamily="34" charset="-128"/>
                <a:cs typeface="Times New Roman" pitchFamily="18" charset="0"/>
              </a:rPr>
              <a:t>３</a:t>
            </a:r>
            <a:r>
              <a:rPr lang="ja-JP" altLang="en-US" dirty="0">
                <a:solidFill>
                  <a:srgbClr val="010000"/>
                </a:solidFill>
                <a:latin typeface="MS PGothic" panose="020B0600070205080204" pitchFamily="34" charset="-128"/>
                <a:ea typeface="MS PGothic" panose="020B0600070205080204" pitchFamily="34" charset="-128"/>
                <a:cs typeface="Times New Roman" pitchFamily="18" charset="0"/>
              </a:rPr>
              <a:t>） </a:t>
            </a:r>
            <a:r>
              <a:rPr lang="ja-JP" altLang="en-US" dirty="0">
                <a:latin typeface="MS PGothic" panose="020B0600070205080204" pitchFamily="34" charset="-128"/>
                <a:ea typeface="MS PGothic" panose="020B0600070205080204" pitchFamily="34" charset="-128"/>
              </a:rPr>
              <a:t>グレーの車のドライバーが不当に非難されているところです</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2200"/>
              </a:lnSpc>
              <a:tabLst>
                <a:tab pos="342900" algn="l"/>
                <a:tab pos="5854700" algn="l"/>
              </a:tabLst>
            </a:pPr>
            <a:r>
              <a:rPr lang="de-DE" altLang="ja-JP" dirty="0" smtClean="0">
                <a:solidFill>
                  <a:srgbClr val="010000"/>
                </a:solidFill>
                <a:latin typeface="MS PGothic" panose="020B0600070205080204" pitchFamily="34" charset="-128"/>
                <a:ea typeface="MS PGothic" panose="020B0600070205080204" pitchFamily="34" charset="-128"/>
                <a:cs typeface="Times New Roman" pitchFamily="18" charset="0"/>
              </a:rPr>
              <a:t>(</a:t>
            </a:r>
            <a:r>
              <a:rPr lang="ja-JP" altLang="en-US" dirty="0" smtClean="0">
                <a:solidFill>
                  <a:srgbClr val="010000"/>
                </a:solidFill>
                <a:latin typeface="MS PGothic" panose="020B0600070205080204" pitchFamily="34" charset="-128"/>
                <a:ea typeface="MS PGothic" panose="020B0600070205080204" pitchFamily="34" charset="-128"/>
                <a:cs typeface="Times New Roman" pitchFamily="18" charset="0"/>
              </a:rPr>
              <a:t>４</a:t>
            </a:r>
            <a:r>
              <a:rPr lang="ja-JP" altLang="en-US" dirty="0">
                <a:solidFill>
                  <a:srgbClr val="010000"/>
                </a:solidFill>
                <a:latin typeface="MS PGothic" panose="020B0600070205080204" pitchFamily="34" charset="-128"/>
                <a:ea typeface="MS PGothic" panose="020B0600070205080204" pitchFamily="34" charset="-128"/>
                <a:cs typeface="Times New Roman" pitchFamily="18" charset="0"/>
              </a:rPr>
              <a:t>）</a:t>
            </a:r>
            <a:r>
              <a:rPr lang="en-US" altLang="zh-CN" sz="1800" dirty="0">
                <a:latin typeface="MS PGothic" panose="020B0600070205080204" pitchFamily="34" charset="-128"/>
                <a:ea typeface="MS PGothic" panose="020B0600070205080204" pitchFamily="34" charset="-128"/>
                <a:cs typeface="Times New Roman" pitchFamily="18" charset="0"/>
              </a:rPr>
              <a:t> </a:t>
            </a:r>
            <a:r>
              <a:rPr lang="ja-JP" altLang="en-US" sz="1800" dirty="0">
                <a:latin typeface="MS PGothic" panose="020B0600070205080204" pitchFamily="34" charset="-128"/>
                <a:ea typeface="MS PGothic" panose="020B0600070205080204" pitchFamily="34" charset="-128"/>
                <a:cs typeface="Times New Roman" pitchFamily="18" charset="0"/>
              </a:rPr>
              <a:t>青いシャツの男性は赤い車の持ち主です。もう一方の男性が車を停めるときに</a:t>
            </a:r>
            <a:endParaRPr lang="en-US" altLang="ja-JP" sz="1800" dirty="0">
              <a:latin typeface="MS PGothic" panose="020B0600070205080204" pitchFamily="34" charset="-128"/>
              <a:ea typeface="MS PGothic" panose="020B0600070205080204" pitchFamily="34" charset="-128"/>
              <a:cs typeface="Times New Roman" pitchFamily="18" charset="0"/>
            </a:endParaRPr>
          </a:p>
          <a:p>
            <a:pPr>
              <a:lnSpc>
                <a:spcPts val="2200"/>
              </a:lnSpc>
              <a:tabLst>
                <a:tab pos="342900" algn="l"/>
                <a:tab pos="5854700" algn="l"/>
              </a:tabLst>
            </a:pPr>
            <a:r>
              <a:rPr lang="ja-JP" altLang="en-US" dirty="0">
                <a:latin typeface="MS PGothic" panose="020B0600070205080204" pitchFamily="34" charset="-128"/>
                <a:ea typeface="MS PGothic" panose="020B0600070205080204" pitchFamily="34" charset="-128"/>
                <a:cs typeface="Times New Roman" pitchFamily="18" charset="0"/>
              </a:rPr>
              <a:t>     赤い車にぶつけてしまったので、</a:t>
            </a:r>
            <a:r>
              <a:rPr lang="ja-JP" altLang="en-US" sz="1800" dirty="0">
                <a:latin typeface="MS PGothic" panose="020B0600070205080204" pitchFamily="34" charset="-128"/>
                <a:ea typeface="MS PGothic" panose="020B0600070205080204" pitchFamily="34" charset="-128"/>
                <a:cs typeface="Times New Roman" pitchFamily="18" charset="0"/>
              </a:rPr>
              <a:t>怒鳴っています</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20"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pPr>
            <a:r>
              <a:rPr lang="ja-JP" altLang="en-US" sz="1800" dirty="0">
                <a:solidFill>
                  <a:srgbClr val="D16349"/>
                </a:solidFill>
                <a:latin typeface="MS PGothic" panose="020B0600070205080204" pitchFamily="34" charset="-128"/>
                <a:ea typeface="MS PGothic" panose="020B0600070205080204" pitchFamily="34" charset="-128"/>
                <a:cs typeface="Times New Roman" pitchFamily="18" charset="0"/>
              </a:rPr>
              <a:t>ありえる可能性を考えてみましょう</a:t>
            </a:r>
            <a:endParaRPr lang="en-US" altLang="zh-CN" sz="18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
        <p:nvSpPr>
          <p:cNvPr id="22" name="Text Box 10"/>
          <p:cNvSpPr txBox="1">
            <a:spLocks noChangeArrowheads="1"/>
          </p:cNvSpPr>
          <p:nvPr/>
        </p:nvSpPr>
        <p:spPr bwMode="auto">
          <a:xfrm>
            <a:off x="0" y="6661150"/>
            <a:ext cx="2987675"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en-US" altLang="de-DE" sz="800" b="0" i="1" dirty="0" smtClean="0">
                <a:latin typeface="Verdana" pitchFamily="34" charset="0"/>
              </a:rPr>
              <a:t>(picture story painted by Janne </a:t>
            </a:r>
            <a:r>
              <a:rPr lang="en-US" altLang="de-DE" sz="800" b="0" i="1" dirty="0">
                <a:latin typeface="Verdana" pitchFamily="34" charset="0"/>
              </a:rPr>
              <a:t>Hottenrott)</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Freeform 3"/>
          <p:cNvSpPr/>
          <p:nvPr/>
        </p:nvSpPr>
        <p:spPr>
          <a:xfrm>
            <a:off x="8225167" y="1555877"/>
            <a:ext cx="144018" cy="2376677"/>
          </a:xfrm>
          <a:custGeom>
            <a:avLst/>
            <a:gdLst>
              <a:gd name="connsiteX0" fmla="*/ 0 w 144018"/>
              <a:gd name="connsiteY0" fmla="*/ 0 h 2376677"/>
              <a:gd name="connsiteX1" fmla="*/ 0 w 144018"/>
              <a:gd name="connsiteY1" fmla="*/ 2376677 h 2376677"/>
              <a:gd name="connsiteX2" fmla="*/ 144018 w 144018"/>
              <a:gd name="connsiteY2" fmla="*/ 2376677 h 2376677"/>
              <a:gd name="connsiteX3" fmla="*/ 144018 w 144018"/>
              <a:gd name="connsiteY3" fmla="*/ 0 h 2376677"/>
              <a:gd name="connsiteX4" fmla="*/ 0 w 144018"/>
              <a:gd name="connsiteY4" fmla="*/ 0 h 2376677"/>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44018" h="2376677">
                <a:moveTo>
                  <a:pt x="0" y="0"/>
                </a:moveTo>
                <a:lnTo>
                  <a:pt x="0" y="2376677"/>
                </a:lnTo>
                <a:lnTo>
                  <a:pt x="144018" y="2376677"/>
                </a:lnTo>
                <a:lnTo>
                  <a:pt x="144018" y="0"/>
                </a:lnTo>
                <a:lnTo>
                  <a:pt x="0" y="0"/>
                </a:lnTo>
              </a:path>
            </a:pathLst>
          </a:custGeom>
          <a:solidFill>
            <a:srgbClr val="D16349">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3"/>
          <p:cNvSpPr/>
          <p:nvPr/>
        </p:nvSpPr>
        <p:spPr>
          <a:xfrm>
            <a:off x="8218817" y="1549527"/>
            <a:ext cx="156718" cy="2388615"/>
          </a:xfrm>
          <a:custGeom>
            <a:avLst/>
            <a:gdLst>
              <a:gd name="connsiteX0" fmla="*/ 6350 w 156718"/>
              <a:gd name="connsiteY0" fmla="*/ 6350 h 2388615"/>
              <a:gd name="connsiteX1" fmla="*/ 6350 w 156718"/>
              <a:gd name="connsiteY1" fmla="*/ 2382265 h 2388615"/>
              <a:gd name="connsiteX2" fmla="*/ 150368 w 156718"/>
              <a:gd name="connsiteY2" fmla="*/ 2382265 h 2388615"/>
              <a:gd name="connsiteX3" fmla="*/ 150368 w 156718"/>
              <a:gd name="connsiteY3" fmla="*/ 6350 h 2388615"/>
              <a:gd name="connsiteX4" fmla="*/ 6350 w 156718"/>
              <a:gd name="connsiteY4" fmla="*/ 6350 h 2388615"/>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56718" h="2388615">
                <a:moveTo>
                  <a:pt x="6350" y="6350"/>
                </a:moveTo>
                <a:lnTo>
                  <a:pt x="6350" y="2382265"/>
                </a:lnTo>
                <a:lnTo>
                  <a:pt x="150368" y="2382265"/>
                </a:lnTo>
                <a:lnTo>
                  <a:pt x="150368" y="6350"/>
                </a:lnTo>
                <a:lnTo>
                  <a:pt x="6350" y="6350"/>
                </a:lnTo>
              </a:path>
            </a:pathLst>
          </a:custGeom>
          <a:solidFill>
            <a:srgbClr val="000000">
              <a:alpha val="0"/>
            </a:srgbClr>
          </a:solidFill>
          <a:ln w="12700">
            <a:solidFill>
              <a:srgbClr val="D16349">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Picture 3"/>
          <p:cNvPicPr>
            <a:picLocks noChangeAspect="1" noChangeArrowheads="1"/>
          </p:cNvPicPr>
          <p:nvPr/>
        </p:nvPicPr>
        <p:blipFill>
          <a:blip r:embed="rId2"/>
          <a:srcRect/>
          <a:stretch>
            <a:fillRect/>
          </a:stretch>
        </p:blipFill>
        <p:spPr bwMode="auto">
          <a:xfrm>
            <a:off x="0" y="1257300"/>
            <a:ext cx="2832100" cy="2781300"/>
          </a:xfrm>
          <a:prstGeom prst="rect">
            <a:avLst/>
          </a:prstGeom>
          <a:noFill/>
        </p:spPr>
      </p:pic>
      <p:pic>
        <p:nvPicPr>
          <p:cNvPr id="13" name="Picture 3"/>
          <p:cNvPicPr>
            <a:picLocks noChangeAspect="1" noChangeArrowheads="1"/>
          </p:cNvPicPr>
          <p:nvPr/>
        </p:nvPicPr>
        <p:blipFill>
          <a:blip r:embed="rId3"/>
          <a:srcRect/>
          <a:stretch>
            <a:fillRect/>
          </a:stretch>
        </p:blipFill>
        <p:spPr bwMode="auto">
          <a:xfrm>
            <a:off x="3035300" y="1257300"/>
            <a:ext cx="2844800" cy="2781300"/>
          </a:xfrm>
          <a:prstGeom prst="rect">
            <a:avLst/>
          </a:prstGeom>
          <a:noFill/>
        </p:spPr>
      </p:pic>
      <p:pic>
        <p:nvPicPr>
          <p:cNvPr id="14" name="Picture 3"/>
          <p:cNvPicPr>
            <a:picLocks noChangeAspect="1" noChangeArrowheads="1"/>
          </p:cNvPicPr>
          <p:nvPr/>
        </p:nvPicPr>
        <p:blipFill>
          <a:blip r:embed="rId4"/>
          <a:srcRect/>
          <a:stretch>
            <a:fillRect/>
          </a:stretch>
        </p:blipFill>
        <p:spPr bwMode="auto">
          <a:xfrm>
            <a:off x="6083300" y="1257300"/>
            <a:ext cx="2819400" cy="2755900"/>
          </a:xfrm>
          <a:prstGeom prst="rect">
            <a:avLst/>
          </a:prstGeom>
          <a:noFill/>
        </p:spPr>
      </p:pic>
      <p:sp>
        <p:nvSpPr>
          <p:cNvPr id="2" name="TextBox 1"/>
          <p:cNvSpPr txBox="1"/>
          <p:nvPr/>
        </p:nvSpPr>
        <p:spPr>
          <a:xfrm>
            <a:off x="5956300" y="3581400"/>
            <a:ext cx="117020" cy="251351"/>
          </a:xfrm>
          <a:prstGeom prst="rect">
            <a:avLst/>
          </a:prstGeom>
          <a:noFill/>
        </p:spPr>
        <p:txBody>
          <a:bodyPr wrap="none" lIns="0" tIns="0" rIns="0" rtlCol="0">
            <a:spAutoFit/>
          </a:bodyPr>
          <a:lstStyle/>
          <a:p>
            <a:pPr>
              <a:lnSpc>
                <a:spcPts val="1600"/>
              </a:lnSpc>
              <a:tabLst/>
            </a:pPr>
            <a:r>
              <a:rPr lang="en-US" altLang="zh-CN" sz="1800" b="1" dirty="0">
                <a:solidFill>
                  <a:srgbClr val="000000"/>
                </a:solidFill>
                <a:latin typeface="MS PGothic" panose="020B0600070205080204" pitchFamily="34" charset="-128"/>
                <a:ea typeface="MS PGothic" panose="020B0600070205080204" pitchFamily="34" charset="-128"/>
                <a:cs typeface="Times New Roman" pitchFamily="18" charset="0"/>
              </a:rPr>
              <a:t>2</a:t>
            </a:r>
          </a:p>
        </p:txBody>
      </p:sp>
      <p:sp>
        <p:nvSpPr>
          <p:cNvPr id="15" name="TextBox 1"/>
          <p:cNvSpPr txBox="1"/>
          <p:nvPr/>
        </p:nvSpPr>
        <p:spPr>
          <a:xfrm>
            <a:off x="8915400" y="3581400"/>
            <a:ext cx="117020" cy="251351"/>
          </a:xfrm>
          <a:prstGeom prst="rect">
            <a:avLst/>
          </a:prstGeom>
          <a:noFill/>
        </p:spPr>
        <p:txBody>
          <a:bodyPr wrap="none" lIns="0" tIns="0" rIns="0" rtlCol="0">
            <a:spAutoFit/>
          </a:bodyPr>
          <a:lstStyle/>
          <a:p>
            <a:pPr>
              <a:lnSpc>
                <a:spcPts val="1600"/>
              </a:lnSpc>
              <a:tabLst/>
            </a:pPr>
            <a:r>
              <a:rPr lang="en-US" altLang="zh-CN" sz="1800" b="1" dirty="0">
                <a:solidFill>
                  <a:srgbClr val="000000"/>
                </a:solidFill>
                <a:latin typeface="MS PGothic" panose="020B0600070205080204" pitchFamily="34" charset="-128"/>
                <a:ea typeface="MS PGothic" panose="020B0600070205080204" pitchFamily="34" charset="-128"/>
                <a:cs typeface="Times New Roman" pitchFamily="18" charset="0"/>
              </a:rPr>
              <a:t>3</a:t>
            </a:r>
          </a:p>
        </p:txBody>
      </p:sp>
      <p:sp>
        <p:nvSpPr>
          <p:cNvPr id="16" name="TextBox 1"/>
          <p:cNvSpPr txBox="1"/>
          <p:nvPr/>
        </p:nvSpPr>
        <p:spPr>
          <a:xfrm>
            <a:off x="2908300" y="3581400"/>
            <a:ext cx="117020" cy="251351"/>
          </a:xfrm>
          <a:prstGeom prst="rect">
            <a:avLst/>
          </a:prstGeom>
          <a:noFill/>
        </p:spPr>
        <p:txBody>
          <a:bodyPr wrap="none" lIns="0" tIns="0" rIns="0" rtlCol="0">
            <a:spAutoFit/>
          </a:bodyPr>
          <a:lstStyle/>
          <a:p>
            <a:pPr>
              <a:lnSpc>
                <a:spcPts val="1600"/>
              </a:lnSpc>
              <a:tabLst/>
            </a:pPr>
            <a:r>
              <a:rPr lang="en-US" altLang="zh-CN" sz="1800" b="1" dirty="0">
                <a:solidFill>
                  <a:srgbClr val="000000"/>
                </a:solidFill>
                <a:latin typeface="MS PGothic" panose="020B0600070205080204" pitchFamily="34" charset="-128"/>
                <a:ea typeface="MS PGothic" panose="020B0600070205080204" pitchFamily="34" charset="-128"/>
                <a:cs typeface="Times New Roman" pitchFamily="18" charset="0"/>
              </a:rPr>
              <a:t>1</a:t>
            </a:r>
          </a:p>
        </p:txBody>
      </p:sp>
      <p:sp>
        <p:nvSpPr>
          <p:cNvPr id="22"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思い込みを変えよう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6</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17</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23" name="TextBox 1"/>
          <p:cNvSpPr txBox="1"/>
          <p:nvPr/>
        </p:nvSpPr>
        <p:spPr>
          <a:xfrm>
            <a:off x="643841" y="4610172"/>
            <a:ext cx="7939674" cy="2021066"/>
          </a:xfrm>
          <a:prstGeom prst="rect">
            <a:avLst/>
          </a:prstGeom>
          <a:noFill/>
        </p:spPr>
        <p:txBody>
          <a:bodyPr wrap="none" lIns="0" tIns="0" rIns="0" rtlCol="0">
            <a:spAutoFit/>
          </a:bodyPr>
          <a:lstStyle/>
          <a:p>
            <a:pPr>
              <a:lnSpc>
                <a:spcPts val="1600"/>
              </a:lnSpc>
              <a:tabLst>
                <a:tab pos="342900" algn="l"/>
                <a:tab pos="5854700" algn="l"/>
              </a:tabLst>
            </a:pPr>
            <a:r>
              <a:rPr lang="de-DE" altLang="ja-JP" dirty="0" smtClean="0">
                <a:latin typeface="MS PGothic" panose="020B0600070205080204" pitchFamily="34" charset="-128"/>
                <a:ea typeface="MS PGothic" panose="020B0600070205080204" pitchFamily="34" charset="-128"/>
              </a:rPr>
              <a:t>(</a:t>
            </a:r>
            <a:r>
              <a:rPr lang="ja-JP" altLang="en-US" dirty="0" smtClean="0">
                <a:latin typeface="MS PGothic" panose="020B0600070205080204" pitchFamily="34" charset="-128"/>
                <a:ea typeface="MS PGothic" panose="020B0600070205080204" pitchFamily="34" charset="-128"/>
              </a:rPr>
              <a:t>１</a:t>
            </a:r>
            <a:r>
              <a:rPr lang="ja-JP" altLang="en-US" dirty="0">
                <a:latin typeface="MS PGothic" panose="020B0600070205080204" pitchFamily="34" charset="-128"/>
                <a:ea typeface="MS PGothic" panose="020B0600070205080204" pitchFamily="34" charset="-128"/>
              </a:rPr>
              <a:t>） 男性が２人、木陰で駐車スペースについて言い争っています</a:t>
            </a:r>
            <a:endParaRPr lang="en-US" altLang="ja-JP" dirty="0">
              <a:latin typeface="MS PGothic" panose="020B0600070205080204" pitchFamily="34" charset="-128"/>
              <a:ea typeface="MS PGothic" panose="020B0600070205080204" pitchFamily="34" charset="-128"/>
            </a:endParaRPr>
          </a:p>
          <a:p>
            <a:pPr>
              <a:lnSpc>
                <a:spcPts val="2600"/>
              </a:lnSpc>
              <a:tabLst>
                <a:tab pos="342900" algn="l"/>
                <a:tab pos="5854700" algn="l"/>
              </a:tabLst>
            </a:pPr>
            <a:r>
              <a:rPr lang="de-DE" altLang="ja-JP" dirty="0" smtClean="0">
                <a:latin typeface="MS PGothic" panose="020B0600070205080204" pitchFamily="34" charset="-128"/>
                <a:ea typeface="MS PGothic" panose="020B0600070205080204" pitchFamily="34" charset="-128"/>
              </a:rPr>
              <a:t>(</a:t>
            </a:r>
            <a:r>
              <a:rPr lang="ja-JP" altLang="en-US" dirty="0" smtClean="0">
                <a:latin typeface="MS PGothic" panose="020B0600070205080204" pitchFamily="34" charset="-128"/>
                <a:ea typeface="MS PGothic" panose="020B0600070205080204" pitchFamily="34" charset="-128"/>
              </a:rPr>
              <a:t>２</a:t>
            </a:r>
            <a:r>
              <a:rPr lang="ja-JP" altLang="en-US" dirty="0">
                <a:latin typeface="MS PGothic" panose="020B0600070205080204" pitchFamily="34" charset="-128"/>
                <a:ea typeface="MS PGothic" panose="020B0600070205080204" pitchFamily="34" charset="-128"/>
              </a:rPr>
              <a:t>） 青いシャツの男性がもう一方の男性に、車の停め方が悪いと文句を言うのは</a:t>
            </a:r>
            <a:endParaRPr lang="en-US" altLang="ja-JP" dirty="0">
              <a:latin typeface="MS PGothic" panose="020B0600070205080204" pitchFamily="34" charset="-128"/>
              <a:ea typeface="MS PGothic" panose="020B0600070205080204" pitchFamily="34" charset="-128"/>
            </a:endParaRPr>
          </a:p>
          <a:p>
            <a:pPr>
              <a:lnSpc>
                <a:spcPts val="2600"/>
              </a:lnSpc>
              <a:tabLst>
                <a:tab pos="342900" algn="l"/>
                <a:tab pos="5854700" algn="l"/>
              </a:tabLst>
            </a:pPr>
            <a:r>
              <a:rPr lang="ja-JP" altLang="en-US" dirty="0">
                <a:latin typeface="MS PGothic" panose="020B0600070205080204" pitchFamily="34" charset="-128"/>
                <a:ea typeface="MS PGothic" panose="020B0600070205080204" pitchFamily="34" charset="-128"/>
              </a:rPr>
              <a:t>    正しいことです</a:t>
            </a: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2200"/>
              </a:lnSpc>
              <a:tabLst>
                <a:tab pos="342900" algn="l"/>
                <a:tab pos="5854700" algn="l"/>
              </a:tabLst>
            </a:pPr>
            <a:r>
              <a:rPr lang="de-DE" altLang="ja-JP" dirty="0" smtClean="0">
                <a:solidFill>
                  <a:srgbClr val="010000"/>
                </a:solidFill>
                <a:latin typeface="MS PGothic" panose="020B0600070205080204" pitchFamily="34" charset="-128"/>
                <a:ea typeface="MS PGothic" panose="020B0600070205080204" pitchFamily="34" charset="-128"/>
                <a:cs typeface="Times New Roman" pitchFamily="18" charset="0"/>
              </a:rPr>
              <a:t>(</a:t>
            </a:r>
            <a:r>
              <a:rPr lang="ja-JP" altLang="en-US" dirty="0" smtClean="0">
                <a:solidFill>
                  <a:srgbClr val="010000"/>
                </a:solidFill>
                <a:latin typeface="MS PGothic" panose="020B0600070205080204" pitchFamily="34" charset="-128"/>
                <a:ea typeface="MS PGothic" panose="020B0600070205080204" pitchFamily="34" charset="-128"/>
                <a:cs typeface="Times New Roman" pitchFamily="18" charset="0"/>
              </a:rPr>
              <a:t>３</a:t>
            </a:r>
            <a:r>
              <a:rPr lang="ja-JP" altLang="en-US" dirty="0">
                <a:solidFill>
                  <a:srgbClr val="010000"/>
                </a:solidFill>
                <a:latin typeface="MS PGothic" panose="020B0600070205080204" pitchFamily="34" charset="-128"/>
                <a:ea typeface="MS PGothic" panose="020B0600070205080204" pitchFamily="34" charset="-128"/>
                <a:cs typeface="Times New Roman" pitchFamily="18" charset="0"/>
              </a:rPr>
              <a:t>） </a:t>
            </a:r>
            <a:r>
              <a:rPr lang="ja-JP" altLang="en-US" dirty="0">
                <a:latin typeface="MS PGothic" panose="020B0600070205080204" pitchFamily="34" charset="-128"/>
                <a:ea typeface="MS PGothic" panose="020B0600070205080204" pitchFamily="34" charset="-128"/>
              </a:rPr>
              <a:t>グレーの車のドライバーが不当に非難されているところです</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2200"/>
              </a:lnSpc>
              <a:tabLst>
                <a:tab pos="342900" algn="l"/>
                <a:tab pos="5854700" algn="l"/>
              </a:tabLst>
            </a:pPr>
            <a:r>
              <a:rPr lang="de-DE" altLang="ja-JP" dirty="0" smtClean="0">
                <a:solidFill>
                  <a:srgbClr val="010000"/>
                </a:solidFill>
                <a:latin typeface="MS PGothic" panose="020B0600070205080204" pitchFamily="34" charset="-128"/>
                <a:ea typeface="MS PGothic" panose="020B0600070205080204" pitchFamily="34" charset="-128"/>
                <a:cs typeface="Times New Roman" pitchFamily="18" charset="0"/>
              </a:rPr>
              <a:t>(</a:t>
            </a:r>
            <a:r>
              <a:rPr lang="ja-JP" altLang="en-US" dirty="0" smtClean="0">
                <a:solidFill>
                  <a:srgbClr val="010000"/>
                </a:solidFill>
                <a:latin typeface="MS PGothic" panose="020B0600070205080204" pitchFamily="34" charset="-128"/>
                <a:ea typeface="MS PGothic" panose="020B0600070205080204" pitchFamily="34" charset="-128"/>
                <a:cs typeface="Times New Roman" pitchFamily="18" charset="0"/>
              </a:rPr>
              <a:t>４</a:t>
            </a:r>
            <a:r>
              <a:rPr lang="ja-JP" altLang="en-US" dirty="0">
                <a:solidFill>
                  <a:srgbClr val="010000"/>
                </a:solidFill>
                <a:latin typeface="MS PGothic" panose="020B0600070205080204" pitchFamily="34" charset="-128"/>
                <a:ea typeface="MS PGothic" panose="020B0600070205080204" pitchFamily="34" charset="-128"/>
                <a:cs typeface="Times New Roman" pitchFamily="18" charset="0"/>
              </a:rPr>
              <a:t>）</a:t>
            </a:r>
            <a:r>
              <a:rPr lang="en-US" altLang="zh-CN" sz="1800" dirty="0">
                <a:latin typeface="MS PGothic" panose="020B0600070205080204" pitchFamily="34" charset="-128"/>
                <a:ea typeface="MS PGothic" panose="020B0600070205080204" pitchFamily="34" charset="-128"/>
                <a:cs typeface="Times New Roman" pitchFamily="18" charset="0"/>
              </a:rPr>
              <a:t> </a:t>
            </a:r>
            <a:r>
              <a:rPr lang="ja-JP" altLang="en-US" sz="1800" dirty="0">
                <a:latin typeface="MS PGothic" panose="020B0600070205080204" pitchFamily="34" charset="-128"/>
                <a:ea typeface="MS PGothic" panose="020B0600070205080204" pitchFamily="34" charset="-128"/>
                <a:cs typeface="Times New Roman" pitchFamily="18" charset="0"/>
              </a:rPr>
              <a:t>青いシャツの男性は赤い車の持ち主です。もう一方の男性が車を停めるときに</a:t>
            </a:r>
            <a:endParaRPr lang="en-US" altLang="ja-JP" sz="1800" dirty="0">
              <a:latin typeface="MS PGothic" panose="020B0600070205080204" pitchFamily="34" charset="-128"/>
              <a:ea typeface="MS PGothic" panose="020B0600070205080204" pitchFamily="34" charset="-128"/>
              <a:cs typeface="Times New Roman" pitchFamily="18" charset="0"/>
            </a:endParaRPr>
          </a:p>
          <a:p>
            <a:pPr>
              <a:lnSpc>
                <a:spcPts val="2200"/>
              </a:lnSpc>
              <a:tabLst>
                <a:tab pos="342900" algn="l"/>
                <a:tab pos="5854700" algn="l"/>
              </a:tabLst>
            </a:pPr>
            <a:r>
              <a:rPr lang="ja-JP" altLang="en-US" dirty="0">
                <a:latin typeface="MS PGothic" panose="020B0600070205080204" pitchFamily="34" charset="-128"/>
                <a:ea typeface="MS PGothic" panose="020B0600070205080204" pitchFamily="34" charset="-128"/>
                <a:cs typeface="Times New Roman" pitchFamily="18" charset="0"/>
              </a:rPr>
              <a:t>     赤い車にぶつけてしまったので、</a:t>
            </a:r>
            <a:r>
              <a:rPr lang="ja-JP" altLang="en-US" sz="1800" dirty="0">
                <a:latin typeface="MS PGothic" panose="020B0600070205080204" pitchFamily="34" charset="-128"/>
                <a:ea typeface="MS PGothic" panose="020B0600070205080204" pitchFamily="34" charset="-128"/>
                <a:cs typeface="Times New Roman" pitchFamily="18" charset="0"/>
              </a:rPr>
              <a:t>怒鳴っています</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25"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pPr>
            <a:r>
              <a:rPr lang="ja-JP" altLang="en-US" sz="1800" dirty="0">
                <a:solidFill>
                  <a:srgbClr val="D16349"/>
                </a:solidFill>
                <a:latin typeface="MS PGothic" panose="020B0600070205080204" pitchFamily="34" charset="-128"/>
                <a:ea typeface="MS PGothic" panose="020B0600070205080204" pitchFamily="34" charset="-128"/>
                <a:cs typeface="Times New Roman" pitchFamily="18" charset="0"/>
              </a:rPr>
              <a:t>ありえる可能性を考えてみましょう</a:t>
            </a:r>
            <a:endParaRPr lang="en-US" altLang="zh-CN" sz="18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
        <p:nvSpPr>
          <p:cNvPr id="24" name="Text Box 10"/>
          <p:cNvSpPr txBox="1">
            <a:spLocks noChangeArrowheads="1"/>
          </p:cNvSpPr>
          <p:nvPr/>
        </p:nvSpPr>
        <p:spPr bwMode="auto">
          <a:xfrm>
            <a:off x="0" y="6661150"/>
            <a:ext cx="2987675"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en-US" altLang="de-DE" sz="800" b="0" i="1" dirty="0" smtClean="0">
                <a:latin typeface="Verdana" pitchFamily="34" charset="0"/>
              </a:rPr>
              <a:t>(picture story painted by Janne </a:t>
            </a:r>
            <a:r>
              <a:rPr lang="en-US" altLang="de-DE" sz="800" b="0" i="1" dirty="0">
                <a:latin typeface="Verdana" pitchFamily="34" charset="0"/>
              </a:rPr>
              <a:t>Hottenrott)</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Freeform 3"/>
          <p:cNvSpPr/>
          <p:nvPr/>
        </p:nvSpPr>
        <p:spPr>
          <a:xfrm>
            <a:off x="8225167" y="1555877"/>
            <a:ext cx="144018" cy="2376677"/>
          </a:xfrm>
          <a:custGeom>
            <a:avLst/>
            <a:gdLst>
              <a:gd name="connsiteX0" fmla="*/ 0 w 144018"/>
              <a:gd name="connsiteY0" fmla="*/ 0 h 2376677"/>
              <a:gd name="connsiteX1" fmla="*/ 0 w 144018"/>
              <a:gd name="connsiteY1" fmla="*/ 2376677 h 2376677"/>
              <a:gd name="connsiteX2" fmla="*/ 144018 w 144018"/>
              <a:gd name="connsiteY2" fmla="*/ 2376677 h 2376677"/>
              <a:gd name="connsiteX3" fmla="*/ 144018 w 144018"/>
              <a:gd name="connsiteY3" fmla="*/ 0 h 2376677"/>
              <a:gd name="connsiteX4" fmla="*/ 0 w 144018"/>
              <a:gd name="connsiteY4" fmla="*/ 0 h 2376677"/>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44018" h="2376677">
                <a:moveTo>
                  <a:pt x="0" y="0"/>
                </a:moveTo>
                <a:lnTo>
                  <a:pt x="0" y="2376677"/>
                </a:lnTo>
                <a:lnTo>
                  <a:pt x="144018" y="2376677"/>
                </a:lnTo>
                <a:lnTo>
                  <a:pt x="144018" y="0"/>
                </a:lnTo>
                <a:lnTo>
                  <a:pt x="0" y="0"/>
                </a:lnTo>
              </a:path>
            </a:pathLst>
          </a:custGeom>
          <a:solidFill>
            <a:srgbClr val="D16349">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3"/>
          <p:cNvSpPr/>
          <p:nvPr/>
        </p:nvSpPr>
        <p:spPr>
          <a:xfrm>
            <a:off x="8218817" y="1549527"/>
            <a:ext cx="156718" cy="2388615"/>
          </a:xfrm>
          <a:custGeom>
            <a:avLst/>
            <a:gdLst>
              <a:gd name="connsiteX0" fmla="*/ 6350 w 156718"/>
              <a:gd name="connsiteY0" fmla="*/ 6350 h 2388615"/>
              <a:gd name="connsiteX1" fmla="*/ 6350 w 156718"/>
              <a:gd name="connsiteY1" fmla="*/ 2382265 h 2388615"/>
              <a:gd name="connsiteX2" fmla="*/ 150368 w 156718"/>
              <a:gd name="connsiteY2" fmla="*/ 2382265 h 2388615"/>
              <a:gd name="connsiteX3" fmla="*/ 150368 w 156718"/>
              <a:gd name="connsiteY3" fmla="*/ 6350 h 2388615"/>
              <a:gd name="connsiteX4" fmla="*/ 6350 w 156718"/>
              <a:gd name="connsiteY4" fmla="*/ 6350 h 2388615"/>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56718" h="2388615">
                <a:moveTo>
                  <a:pt x="6350" y="6350"/>
                </a:moveTo>
                <a:lnTo>
                  <a:pt x="6350" y="2382265"/>
                </a:lnTo>
                <a:lnTo>
                  <a:pt x="150368" y="2382265"/>
                </a:lnTo>
                <a:lnTo>
                  <a:pt x="150368" y="6350"/>
                </a:lnTo>
                <a:lnTo>
                  <a:pt x="6350" y="6350"/>
                </a:lnTo>
              </a:path>
            </a:pathLst>
          </a:custGeom>
          <a:solidFill>
            <a:srgbClr val="000000">
              <a:alpha val="0"/>
            </a:srgbClr>
          </a:solidFill>
          <a:ln w="12700">
            <a:solidFill>
              <a:srgbClr val="D16349">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Picture 3"/>
          <p:cNvPicPr>
            <a:picLocks noChangeAspect="1" noChangeArrowheads="1"/>
          </p:cNvPicPr>
          <p:nvPr/>
        </p:nvPicPr>
        <p:blipFill>
          <a:blip r:embed="rId2"/>
          <a:srcRect/>
          <a:stretch>
            <a:fillRect/>
          </a:stretch>
        </p:blipFill>
        <p:spPr bwMode="auto">
          <a:xfrm>
            <a:off x="0" y="1257300"/>
            <a:ext cx="2832100" cy="2781300"/>
          </a:xfrm>
          <a:prstGeom prst="rect">
            <a:avLst/>
          </a:prstGeom>
          <a:noFill/>
        </p:spPr>
      </p:pic>
      <p:pic>
        <p:nvPicPr>
          <p:cNvPr id="13" name="Picture 3"/>
          <p:cNvPicPr>
            <a:picLocks noChangeAspect="1" noChangeArrowheads="1"/>
          </p:cNvPicPr>
          <p:nvPr/>
        </p:nvPicPr>
        <p:blipFill>
          <a:blip r:embed="rId3"/>
          <a:srcRect/>
          <a:stretch>
            <a:fillRect/>
          </a:stretch>
        </p:blipFill>
        <p:spPr bwMode="auto">
          <a:xfrm>
            <a:off x="3035300" y="1257300"/>
            <a:ext cx="2844800" cy="2781300"/>
          </a:xfrm>
          <a:prstGeom prst="rect">
            <a:avLst/>
          </a:prstGeom>
          <a:noFill/>
        </p:spPr>
      </p:pic>
      <p:pic>
        <p:nvPicPr>
          <p:cNvPr id="14" name="Picture 3"/>
          <p:cNvPicPr>
            <a:picLocks noChangeAspect="1" noChangeArrowheads="1"/>
          </p:cNvPicPr>
          <p:nvPr/>
        </p:nvPicPr>
        <p:blipFill>
          <a:blip r:embed="rId4"/>
          <a:srcRect/>
          <a:stretch>
            <a:fillRect/>
          </a:stretch>
        </p:blipFill>
        <p:spPr bwMode="auto">
          <a:xfrm>
            <a:off x="6083300" y="1257300"/>
            <a:ext cx="2819400" cy="2755900"/>
          </a:xfrm>
          <a:prstGeom prst="rect">
            <a:avLst/>
          </a:prstGeom>
          <a:noFill/>
        </p:spPr>
      </p:pic>
      <p:sp>
        <p:nvSpPr>
          <p:cNvPr id="2" name="TextBox 1"/>
          <p:cNvSpPr txBox="1"/>
          <p:nvPr/>
        </p:nvSpPr>
        <p:spPr>
          <a:xfrm>
            <a:off x="5956300" y="3581400"/>
            <a:ext cx="117020" cy="251351"/>
          </a:xfrm>
          <a:prstGeom prst="rect">
            <a:avLst/>
          </a:prstGeom>
          <a:noFill/>
        </p:spPr>
        <p:txBody>
          <a:bodyPr wrap="none" lIns="0" tIns="0" rIns="0" rtlCol="0">
            <a:spAutoFit/>
          </a:bodyPr>
          <a:lstStyle/>
          <a:p>
            <a:pPr>
              <a:lnSpc>
                <a:spcPts val="1600"/>
              </a:lnSpc>
              <a:tabLst/>
            </a:pPr>
            <a:r>
              <a:rPr lang="en-US" altLang="zh-CN" sz="1800" b="1" dirty="0">
                <a:solidFill>
                  <a:srgbClr val="000000"/>
                </a:solidFill>
                <a:latin typeface="MS PGothic" panose="020B0600070205080204" pitchFamily="34" charset="-128"/>
                <a:ea typeface="MS PGothic" panose="020B0600070205080204" pitchFamily="34" charset="-128"/>
                <a:cs typeface="Times New Roman" pitchFamily="18" charset="0"/>
              </a:rPr>
              <a:t>2</a:t>
            </a:r>
          </a:p>
        </p:txBody>
      </p:sp>
      <p:sp>
        <p:nvSpPr>
          <p:cNvPr id="15" name="TextBox 1"/>
          <p:cNvSpPr txBox="1"/>
          <p:nvPr/>
        </p:nvSpPr>
        <p:spPr>
          <a:xfrm>
            <a:off x="8915400" y="3581400"/>
            <a:ext cx="117020" cy="251351"/>
          </a:xfrm>
          <a:prstGeom prst="rect">
            <a:avLst/>
          </a:prstGeom>
          <a:noFill/>
        </p:spPr>
        <p:txBody>
          <a:bodyPr wrap="none" lIns="0" tIns="0" rIns="0" rtlCol="0">
            <a:spAutoFit/>
          </a:bodyPr>
          <a:lstStyle/>
          <a:p>
            <a:pPr>
              <a:lnSpc>
                <a:spcPts val="1600"/>
              </a:lnSpc>
              <a:tabLst/>
            </a:pPr>
            <a:r>
              <a:rPr lang="en-US" altLang="zh-CN" sz="1800" b="1" dirty="0">
                <a:solidFill>
                  <a:srgbClr val="000000"/>
                </a:solidFill>
                <a:latin typeface="MS PGothic" panose="020B0600070205080204" pitchFamily="34" charset="-128"/>
                <a:ea typeface="MS PGothic" panose="020B0600070205080204" pitchFamily="34" charset="-128"/>
                <a:cs typeface="Times New Roman" pitchFamily="18" charset="0"/>
              </a:rPr>
              <a:t>3</a:t>
            </a:r>
          </a:p>
        </p:txBody>
      </p:sp>
      <p:sp>
        <p:nvSpPr>
          <p:cNvPr id="16" name="TextBox 1"/>
          <p:cNvSpPr txBox="1"/>
          <p:nvPr/>
        </p:nvSpPr>
        <p:spPr>
          <a:xfrm>
            <a:off x="2908300" y="3581400"/>
            <a:ext cx="117020" cy="251351"/>
          </a:xfrm>
          <a:prstGeom prst="rect">
            <a:avLst/>
          </a:prstGeom>
          <a:noFill/>
        </p:spPr>
        <p:txBody>
          <a:bodyPr wrap="none" lIns="0" tIns="0" rIns="0" rtlCol="0">
            <a:spAutoFit/>
          </a:bodyPr>
          <a:lstStyle/>
          <a:p>
            <a:pPr>
              <a:lnSpc>
                <a:spcPts val="1600"/>
              </a:lnSpc>
              <a:tabLst/>
            </a:pPr>
            <a:r>
              <a:rPr lang="en-US" altLang="zh-CN" sz="1800" b="1" dirty="0">
                <a:solidFill>
                  <a:srgbClr val="000000"/>
                </a:solidFill>
                <a:latin typeface="MS PGothic" panose="020B0600070205080204" pitchFamily="34" charset="-128"/>
                <a:ea typeface="MS PGothic" panose="020B0600070205080204" pitchFamily="34" charset="-128"/>
                <a:cs typeface="Times New Roman" pitchFamily="18" charset="0"/>
              </a:rPr>
              <a:t>1</a:t>
            </a:r>
          </a:p>
        </p:txBody>
      </p:sp>
      <p:sp>
        <p:nvSpPr>
          <p:cNvPr id="24"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思い込みを変えよう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6</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18</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23" name="TextBox 1"/>
          <p:cNvSpPr txBox="1"/>
          <p:nvPr/>
        </p:nvSpPr>
        <p:spPr>
          <a:xfrm>
            <a:off x="643841" y="4610172"/>
            <a:ext cx="7933262" cy="2021066"/>
          </a:xfrm>
          <a:prstGeom prst="rect">
            <a:avLst/>
          </a:prstGeom>
          <a:noFill/>
        </p:spPr>
        <p:txBody>
          <a:bodyPr wrap="none" lIns="0" tIns="0" rIns="0" rtlCol="0">
            <a:spAutoFit/>
          </a:bodyPr>
          <a:lstStyle/>
          <a:p>
            <a:pPr>
              <a:lnSpc>
                <a:spcPts val="1600"/>
              </a:lnSpc>
              <a:tabLst>
                <a:tab pos="342900" algn="l"/>
                <a:tab pos="5854700" algn="l"/>
              </a:tabLst>
            </a:pPr>
            <a:r>
              <a:rPr lang="de-DE" altLang="ja-JP" dirty="0" smtClean="0">
                <a:latin typeface="MS PGothic" panose="020B0600070205080204" pitchFamily="34" charset="-128"/>
                <a:ea typeface="MS PGothic" panose="020B0600070205080204" pitchFamily="34" charset="-128"/>
              </a:rPr>
              <a:t>(</a:t>
            </a:r>
            <a:r>
              <a:rPr lang="ja-JP" altLang="en-US" dirty="0" smtClean="0">
                <a:latin typeface="MS PGothic" panose="020B0600070205080204" pitchFamily="34" charset="-128"/>
                <a:ea typeface="MS PGothic" panose="020B0600070205080204" pitchFamily="34" charset="-128"/>
              </a:rPr>
              <a:t>１</a:t>
            </a:r>
            <a:r>
              <a:rPr lang="ja-JP" altLang="en-US" dirty="0">
                <a:latin typeface="MS PGothic" panose="020B0600070205080204" pitchFamily="34" charset="-128"/>
                <a:ea typeface="MS PGothic" panose="020B0600070205080204" pitchFamily="34" charset="-128"/>
              </a:rPr>
              <a:t>） 男性が２人、木陰で駐車スペースについて言い争っています</a:t>
            </a:r>
            <a:endParaRPr lang="en-US" altLang="ja-JP" dirty="0">
              <a:latin typeface="MS PGothic" panose="020B0600070205080204" pitchFamily="34" charset="-128"/>
              <a:ea typeface="MS PGothic" panose="020B0600070205080204" pitchFamily="34" charset="-128"/>
            </a:endParaRPr>
          </a:p>
          <a:p>
            <a:pPr>
              <a:lnSpc>
                <a:spcPts val="2600"/>
              </a:lnSpc>
              <a:tabLst>
                <a:tab pos="342900" algn="l"/>
                <a:tab pos="5854700" algn="l"/>
              </a:tabLst>
            </a:pPr>
            <a:r>
              <a:rPr lang="de-DE" altLang="ja-JP" dirty="0" smtClean="0">
                <a:latin typeface="MS PGothic" panose="020B0600070205080204" pitchFamily="34" charset="-128"/>
                <a:ea typeface="MS PGothic" panose="020B0600070205080204" pitchFamily="34" charset="-128"/>
              </a:rPr>
              <a:t>(</a:t>
            </a:r>
            <a:r>
              <a:rPr lang="ja-JP" altLang="en-US" dirty="0" smtClean="0">
                <a:latin typeface="MS PGothic" panose="020B0600070205080204" pitchFamily="34" charset="-128"/>
                <a:ea typeface="MS PGothic" panose="020B0600070205080204" pitchFamily="34" charset="-128"/>
              </a:rPr>
              <a:t>２</a:t>
            </a:r>
            <a:r>
              <a:rPr lang="ja-JP" altLang="en-US" dirty="0">
                <a:latin typeface="MS PGothic" panose="020B0600070205080204" pitchFamily="34" charset="-128"/>
                <a:ea typeface="MS PGothic" panose="020B0600070205080204" pitchFamily="34" charset="-128"/>
              </a:rPr>
              <a:t>） 青いシャツの男性がもう一方の男性に、車の停め方が悪いと文句を言うのは</a:t>
            </a:r>
            <a:endParaRPr lang="en-US" altLang="ja-JP" dirty="0">
              <a:latin typeface="MS PGothic" panose="020B0600070205080204" pitchFamily="34" charset="-128"/>
              <a:ea typeface="MS PGothic" panose="020B0600070205080204" pitchFamily="34" charset="-128"/>
            </a:endParaRPr>
          </a:p>
          <a:p>
            <a:pPr>
              <a:lnSpc>
                <a:spcPts val="2600"/>
              </a:lnSpc>
              <a:tabLst>
                <a:tab pos="342900" algn="l"/>
                <a:tab pos="5854700" algn="l"/>
              </a:tabLst>
            </a:pPr>
            <a:r>
              <a:rPr lang="ja-JP" altLang="en-US" dirty="0">
                <a:latin typeface="MS PGothic" panose="020B0600070205080204" pitchFamily="34" charset="-128"/>
                <a:ea typeface="MS PGothic" panose="020B0600070205080204" pitchFamily="34" charset="-128"/>
              </a:rPr>
              <a:t>    正しいことです</a:t>
            </a: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2200"/>
              </a:lnSpc>
              <a:tabLst>
                <a:tab pos="342900" algn="l"/>
                <a:tab pos="5854700" algn="l"/>
              </a:tabLst>
            </a:pPr>
            <a:r>
              <a:rPr lang="de-DE" altLang="ja-JP" b="1" dirty="0" smtClean="0">
                <a:latin typeface="MS PGothic" panose="020B0600070205080204" pitchFamily="34" charset="-128"/>
                <a:ea typeface="MS PGothic" panose="020B0600070205080204" pitchFamily="34" charset="-128"/>
                <a:cs typeface="Times New Roman" pitchFamily="18" charset="0"/>
              </a:rPr>
              <a:t>(</a:t>
            </a:r>
            <a:r>
              <a:rPr lang="ja-JP" altLang="en-US" b="1" dirty="0" smtClean="0">
                <a:latin typeface="MS PGothic" panose="020B0600070205080204" pitchFamily="34" charset="-128"/>
                <a:ea typeface="MS PGothic" panose="020B0600070205080204" pitchFamily="34" charset="-128"/>
                <a:cs typeface="Times New Roman" pitchFamily="18" charset="0"/>
              </a:rPr>
              <a:t>３</a:t>
            </a:r>
            <a:r>
              <a:rPr lang="ja-JP" altLang="en-US" b="1" dirty="0">
                <a:latin typeface="MS PGothic" panose="020B0600070205080204" pitchFamily="34" charset="-128"/>
                <a:ea typeface="MS PGothic" panose="020B0600070205080204" pitchFamily="34" charset="-128"/>
                <a:cs typeface="Times New Roman" pitchFamily="18" charset="0"/>
              </a:rPr>
              <a:t>） </a:t>
            </a:r>
            <a:r>
              <a:rPr lang="ja-JP" altLang="en-US" b="1" dirty="0">
                <a:latin typeface="MS PGothic" panose="020B0600070205080204" pitchFamily="34" charset="-128"/>
                <a:ea typeface="MS PGothic" panose="020B0600070205080204" pitchFamily="34" charset="-128"/>
              </a:rPr>
              <a:t>グレーの車のドライバーが不当に非難されているところです</a:t>
            </a:r>
            <a:endParaRPr lang="en-US" altLang="zh-CN" sz="1800" b="1" dirty="0">
              <a:latin typeface="MS PGothic" panose="020B0600070205080204" pitchFamily="34" charset="-128"/>
              <a:ea typeface="MS PGothic" panose="020B0600070205080204" pitchFamily="34" charset="-128"/>
              <a:cs typeface="Times New Roman" pitchFamily="18" charset="0"/>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2200"/>
              </a:lnSpc>
              <a:tabLst>
                <a:tab pos="342900" algn="l"/>
                <a:tab pos="5854700" algn="l"/>
              </a:tabLst>
            </a:pPr>
            <a:r>
              <a:rPr lang="de-DE" altLang="ja-JP" dirty="0" smtClean="0">
                <a:solidFill>
                  <a:srgbClr val="010000"/>
                </a:solidFill>
                <a:latin typeface="MS PGothic" panose="020B0600070205080204" pitchFamily="34" charset="-128"/>
                <a:ea typeface="MS PGothic" panose="020B0600070205080204" pitchFamily="34" charset="-128"/>
                <a:cs typeface="Times New Roman" pitchFamily="18" charset="0"/>
              </a:rPr>
              <a:t>(</a:t>
            </a:r>
            <a:r>
              <a:rPr lang="ja-JP" altLang="en-US" dirty="0" smtClean="0">
                <a:solidFill>
                  <a:srgbClr val="010000"/>
                </a:solidFill>
                <a:latin typeface="MS PGothic" panose="020B0600070205080204" pitchFamily="34" charset="-128"/>
                <a:ea typeface="MS PGothic" panose="020B0600070205080204" pitchFamily="34" charset="-128"/>
                <a:cs typeface="Times New Roman" pitchFamily="18" charset="0"/>
              </a:rPr>
              <a:t>４</a:t>
            </a:r>
            <a:r>
              <a:rPr lang="ja-JP" altLang="en-US" dirty="0">
                <a:solidFill>
                  <a:srgbClr val="010000"/>
                </a:solidFill>
                <a:latin typeface="MS PGothic" panose="020B0600070205080204" pitchFamily="34" charset="-128"/>
                <a:ea typeface="MS PGothic" panose="020B0600070205080204" pitchFamily="34" charset="-128"/>
                <a:cs typeface="Times New Roman" pitchFamily="18" charset="0"/>
              </a:rPr>
              <a:t>）</a:t>
            </a:r>
            <a:r>
              <a:rPr lang="en-US" altLang="zh-CN" sz="1800" dirty="0">
                <a:latin typeface="MS PGothic" panose="020B0600070205080204" pitchFamily="34" charset="-128"/>
                <a:ea typeface="MS PGothic" panose="020B0600070205080204" pitchFamily="34" charset="-128"/>
                <a:cs typeface="Times New Roman" pitchFamily="18" charset="0"/>
              </a:rPr>
              <a:t> </a:t>
            </a:r>
            <a:r>
              <a:rPr lang="ja-JP" altLang="en-US" sz="1800" dirty="0">
                <a:latin typeface="MS PGothic" panose="020B0600070205080204" pitchFamily="34" charset="-128"/>
                <a:ea typeface="MS PGothic" panose="020B0600070205080204" pitchFamily="34" charset="-128"/>
                <a:cs typeface="Times New Roman" pitchFamily="18" charset="0"/>
              </a:rPr>
              <a:t>青いシャツの男性は赤い車の持ち主です。もう一方の男性が車を停めるときに</a:t>
            </a:r>
            <a:endParaRPr lang="en-US" altLang="ja-JP" sz="1800" dirty="0">
              <a:latin typeface="MS PGothic" panose="020B0600070205080204" pitchFamily="34" charset="-128"/>
              <a:ea typeface="MS PGothic" panose="020B0600070205080204" pitchFamily="34" charset="-128"/>
              <a:cs typeface="Times New Roman" pitchFamily="18" charset="0"/>
            </a:endParaRPr>
          </a:p>
          <a:p>
            <a:pPr>
              <a:lnSpc>
                <a:spcPts val="2200"/>
              </a:lnSpc>
              <a:tabLst>
                <a:tab pos="342900" algn="l"/>
                <a:tab pos="5854700" algn="l"/>
              </a:tabLst>
            </a:pPr>
            <a:r>
              <a:rPr lang="ja-JP" altLang="en-US" dirty="0">
                <a:latin typeface="MS PGothic" panose="020B0600070205080204" pitchFamily="34" charset="-128"/>
                <a:ea typeface="MS PGothic" panose="020B0600070205080204" pitchFamily="34" charset="-128"/>
                <a:cs typeface="Times New Roman" pitchFamily="18" charset="0"/>
              </a:rPr>
              <a:t>     赤い車にぶつけてしまったので、</a:t>
            </a:r>
            <a:r>
              <a:rPr lang="ja-JP" altLang="en-US" sz="1800" dirty="0">
                <a:latin typeface="MS PGothic" panose="020B0600070205080204" pitchFamily="34" charset="-128"/>
                <a:ea typeface="MS PGothic" panose="020B0600070205080204" pitchFamily="34" charset="-128"/>
                <a:cs typeface="Times New Roman" pitchFamily="18" charset="0"/>
              </a:rPr>
              <a:t>怒鳴っています</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22"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pPr>
            <a:r>
              <a:rPr lang="ja-JP" altLang="en-US" sz="1800" dirty="0">
                <a:solidFill>
                  <a:srgbClr val="D16349"/>
                </a:solidFill>
                <a:latin typeface="MS PGothic" panose="020B0600070205080204" pitchFamily="34" charset="-128"/>
                <a:ea typeface="MS PGothic" panose="020B0600070205080204" pitchFamily="34" charset="-128"/>
                <a:cs typeface="Times New Roman" pitchFamily="18" charset="0"/>
              </a:rPr>
              <a:t>ありえる可能性を考えてみましょう</a:t>
            </a:r>
            <a:endParaRPr lang="en-US" altLang="zh-CN" sz="18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
        <p:nvSpPr>
          <p:cNvPr id="20" name="Text Box 10"/>
          <p:cNvSpPr txBox="1">
            <a:spLocks noChangeArrowheads="1"/>
          </p:cNvSpPr>
          <p:nvPr/>
        </p:nvSpPr>
        <p:spPr bwMode="auto">
          <a:xfrm>
            <a:off x="0" y="6661150"/>
            <a:ext cx="2987675"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en-US" altLang="de-DE" sz="800" b="0" i="1" dirty="0" smtClean="0">
                <a:latin typeface="Verdana" pitchFamily="34" charset="0"/>
              </a:rPr>
              <a:t>(picture story painted by Janne </a:t>
            </a:r>
            <a:r>
              <a:rPr lang="en-US" altLang="de-DE" sz="800" b="0" i="1" dirty="0">
                <a:latin typeface="Verdana" pitchFamily="34" charset="0"/>
              </a:rPr>
              <a:t>Hottenrott)</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Freeform 3"/>
          <p:cNvSpPr/>
          <p:nvPr/>
        </p:nvSpPr>
        <p:spPr>
          <a:xfrm>
            <a:off x="8225167" y="2165476"/>
            <a:ext cx="144018" cy="2376677"/>
          </a:xfrm>
          <a:custGeom>
            <a:avLst/>
            <a:gdLst>
              <a:gd name="connsiteX0" fmla="*/ 0 w 144018"/>
              <a:gd name="connsiteY0" fmla="*/ 0 h 2376677"/>
              <a:gd name="connsiteX1" fmla="*/ 0 w 144018"/>
              <a:gd name="connsiteY1" fmla="*/ 2376677 h 2376677"/>
              <a:gd name="connsiteX2" fmla="*/ 144018 w 144018"/>
              <a:gd name="connsiteY2" fmla="*/ 2376677 h 2376677"/>
              <a:gd name="connsiteX3" fmla="*/ 144018 w 144018"/>
              <a:gd name="connsiteY3" fmla="*/ 0 h 2376677"/>
              <a:gd name="connsiteX4" fmla="*/ 0 w 144018"/>
              <a:gd name="connsiteY4" fmla="*/ 0 h 2376677"/>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44018" h="2376677">
                <a:moveTo>
                  <a:pt x="0" y="0"/>
                </a:moveTo>
                <a:lnTo>
                  <a:pt x="0" y="2376677"/>
                </a:lnTo>
                <a:lnTo>
                  <a:pt x="144018" y="2376677"/>
                </a:lnTo>
                <a:lnTo>
                  <a:pt x="144018" y="0"/>
                </a:lnTo>
                <a:lnTo>
                  <a:pt x="0" y="0"/>
                </a:lnTo>
              </a:path>
            </a:pathLst>
          </a:custGeom>
          <a:solidFill>
            <a:srgbClr val="D16349">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3"/>
          <p:cNvSpPr/>
          <p:nvPr/>
        </p:nvSpPr>
        <p:spPr>
          <a:xfrm>
            <a:off x="8218817" y="2159126"/>
            <a:ext cx="156718" cy="2388616"/>
          </a:xfrm>
          <a:custGeom>
            <a:avLst/>
            <a:gdLst>
              <a:gd name="connsiteX0" fmla="*/ 6350 w 156718"/>
              <a:gd name="connsiteY0" fmla="*/ 6350 h 2388616"/>
              <a:gd name="connsiteX1" fmla="*/ 6350 w 156718"/>
              <a:gd name="connsiteY1" fmla="*/ 2382266 h 2388616"/>
              <a:gd name="connsiteX2" fmla="*/ 150368 w 156718"/>
              <a:gd name="connsiteY2" fmla="*/ 2382266 h 2388616"/>
              <a:gd name="connsiteX3" fmla="*/ 150368 w 156718"/>
              <a:gd name="connsiteY3" fmla="*/ 6350 h 2388616"/>
              <a:gd name="connsiteX4" fmla="*/ 6350 w 156718"/>
              <a:gd name="connsiteY4" fmla="*/ 6350 h 238861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56718" h="2388616">
                <a:moveTo>
                  <a:pt x="6350" y="6350"/>
                </a:moveTo>
                <a:lnTo>
                  <a:pt x="6350" y="2382266"/>
                </a:lnTo>
                <a:lnTo>
                  <a:pt x="150368" y="2382266"/>
                </a:lnTo>
                <a:lnTo>
                  <a:pt x="150368" y="6350"/>
                </a:lnTo>
                <a:lnTo>
                  <a:pt x="6350" y="6350"/>
                </a:lnTo>
              </a:path>
            </a:pathLst>
          </a:custGeom>
          <a:solidFill>
            <a:srgbClr val="000000">
              <a:alpha val="0"/>
            </a:srgbClr>
          </a:solidFill>
          <a:ln w="12700">
            <a:solidFill>
              <a:srgbClr val="D16349">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Picture 3"/>
          <p:cNvPicPr>
            <a:picLocks noChangeAspect="1" noChangeArrowheads="1"/>
          </p:cNvPicPr>
          <p:nvPr/>
        </p:nvPicPr>
        <p:blipFill>
          <a:blip r:embed="rId2"/>
          <a:srcRect/>
          <a:stretch>
            <a:fillRect/>
          </a:stretch>
        </p:blipFill>
        <p:spPr bwMode="auto">
          <a:xfrm>
            <a:off x="0" y="2120900"/>
            <a:ext cx="2832100" cy="2781300"/>
          </a:xfrm>
          <a:prstGeom prst="rect">
            <a:avLst/>
          </a:prstGeom>
          <a:noFill/>
        </p:spPr>
      </p:pic>
      <p:pic>
        <p:nvPicPr>
          <p:cNvPr id="13" name="Picture 3"/>
          <p:cNvPicPr>
            <a:picLocks noChangeAspect="1" noChangeArrowheads="1"/>
          </p:cNvPicPr>
          <p:nvPr/>
        </p:nvPicPr>
        <p:blipFill>
          <a:blip r:embed="rId3"/>
          <a:srcRect/>
          <a:stretch>
            <a:fillRect/>
          </a:stretch>
        </p:blipFill>
        <p:spPr bwMode="auto">
          <a:xfrm>
            <a:off x="3035300" y="2120900"/>
            <a:ext cx="2844800" cy="2781300"/>
          </a:xfrm>
          <a:prstGeom prst="rect">
            <a:avLst/>
          </a:prstGeom>
          <a:noFill/>
        </p:spPr>
      </p:pic>
      <p:pic>
        <p:nvPicPr>
          <p:cNvPr id="14" name="Picture 3"/>
          <p:cNvPicPr>
            <a:picLocks noChangeAspect="1" noChangeArrowheads="1"/>
          </p:cNvPicPr>
          <p:nvPr/>
        </p:nvPicPr>
        <p:blipFill>
          <a:blip r:embed="rId4"/>
          <a:srcRect/>
          <a:stretch>
            <a:fillRect/>
          </a:stretch>
        </p:blipFill>
        <p:spPr bwMode="auto">
          <a:xfrm>
            <a:off x="6083300" y="2120900"/>
            <a:ext cx="2819400" cy="2755900"/>
          </a:xfrm>
          <a:prstGeom prst="rect">
            <a:avLst/>
          </a:prstGeom>
          <a:noFill/>
        </p:spPr>
      </p:pic>
      <p:sp>
        <p:nvSpPr>
          <p:cNvPr id="2" name="TextBox 1"/>
          <p:cNvSpPr txBox="1"/>
          <p:nvPr/>
        </p:nvSpPr>
        <p:spPr>
          <a:xfrm>
            <a:off x="5956300" y="4445000"/>
            <a:ext cx="117020" cy="251351"/>
          </a:xfrm>
          <a:prstGeom prst="rect">
            <a:avLst/>
          </a:prstGeom>
          <a:noFill/>
        </p:spPr>
        <p:txBody>
          <a:bodyPr wrap="none" lIns="0" tIns="0" rIns="0" rtlCol="0">
            <a:spAutoFit/>
          </a:bodyPr>
          <a:lstStyle/>
          <a:p>
            <a:pPr>
              <a:lnSpc>
                <a:spcPts val="1600"/>
              </a:lnSpc>
              <a:tabLst/>
            </a:pPr>
            <a:r>
              <a:rPr lang="en-US" altLang="zh-CN" sz="1800" b="1" dirty="0">
                <a:solidFill>
                  <a:srgbClr val="000000"/>
                </a:solidFill>
                <a:latin typeface="MS PGothic" panose="020B0600070205080204" pitchFamily="34" charset="-128"/>
                <a:ea typeface="MS PGothic" panose="020B0600070205080204" pitchFamily="34" charset="-128"/>
                <a:cs typeface="Times New Roman" pitchFamily="18" charset="0"/>
              </a:rPr>
              <a:t>2</a:t>
            </a:r>
          </a:p>
        </p:txBody>
      </p:sp>
      <p:sp>
        <p:nvSpPr>
          <p:cNvPr id="15" name="TextBox 1"/>
          <p:cNvSpPr txBox="1"/>
          <p:nvPr/>
        </p:nvSpPr>
        <p:spPr>
          <a:xfrm>
            <a:off x="8915400" y="4445000"/>
            <a:ext cx="117020" cy="251351"/>
          </a:xfrm>
          <a:prstGeom prst="rect">
            <a:avLst/>
          </a:prstGeom>
          <a:noFill/>
        </p:spPr>
        <p:txBody>
          <a:bodyPr wrap="none" lIns="0" tIns="0" rIns="0" rtlCol="0">
            <a:spAutoFit/>
          </a:bodyPr>
          <a:lstStyle/>
          <a:p>
            <a:pPr>
              <a:lnSpc>
                <a:spcPts val="1600"/>
              </a:lnSpc>
              <a:tabLst/>
            </a:pPr>
            <a:r>
              <a:rPr lang="en-US" altLang="zh-CN" sz="1800" b="1" dirty="0">
                <a:solidFill>
                  <a:srgbClr val="000000"/>
                </a:solidFill>
                <a:latin typeface="MS PGothic" panose="020B0600070205080204" pitchFamily="34" charset="-128"/>
                <a:ea typeface="MS PGothic" panose="020B0600070205080204" pitchFamily="34" charset="-128"/>
                <a:cs typeface="Times New Roman" pitchFamily="18" charset="0"/>
              </a:rPr>
              <a:t>3</a:t>
            </a:r>
          </a:p>
        </p:txBody>
      </p:sp>
      <p:sp>
        <p:nvSpPr>
          <p:cNvPr id="16" name="TextBox 1"/>
          <p:cNvSpPr txBox="1"/>
          <p:nvPr/>
        </p:nvSpPr>
        <p:spPr>
          <a:xfrm>
            <a:off x="2908300" y="4445000"/>
            <a:ext cx="117020" cy="251351"/>
          </a:xfrm>
          <a:prstGeom prst="rect">
            <a:avLst/>
          </a:prstGeom>
          <a:noFill/>
        </p:spPr>
        <p:txBody>
          <a:bodyPr wrap="none" lIns="0" tIns="0" rIns="0" rtlCol="0">
            <a:spAutoFit/>
          </a:bodyPr>
          <a:lstStyle/>
          <a:p>
            <a:pPr>
              <a:lnSpc>
                <a:spcPts val="1600"/>
              </a:lnSpc>
              <a:tabLst/>
            </a:pPr>
            <a:r>
              <a:rPr lang="en-US" altLang="zh-CN" sz="1800" b="1" dirty="0">
                <a:solidFill>
                  <a:srgbClr val="000000"/>
                </a:solidFill>
                <a:latin typeface="MS PGothic" panose="020B0600070205080204" pitchFamily="34" charset="-128"/>
                <a:ea typeface="MS PGothic" panose="020B0600070205080204" pitchFamily="34" charset="-128"/>
                <a:cs typeface="Times New Roman" pitchFamily="18" charset="0"/>
              </a:rPr>
              <a:t>1</a:t>
            </a:r>
          </a:p>
        </p:txBody>
      </p:sp>
      <p:sp>
        <p:nvSpPr>
          <p:cNvPr id="17" name="TextBox 1"/>
          <p:cNvSpPr txBox="1"/>
          <p:nvPr/>
        </p:nvSpPr>
        <p:spPr>
          <a:xfrm>
            <a:off x="354108" y="1169922"/>
            <a:ext cx="8021427" cy="533479"/>
          </a:xfrm>
          <a:prstGeom prst="rect">
            <a:avLst/>
          </a:prstGeom>
          <a:noFill/>
        </p:spPr>
        <p:txBody>
          <a:bodyPr wrap="none" lIns="0" tIns="0" rIns="0" rtlCol="0">
            <a:spAutoFit/>
          </a:bodyPr>
          <a:lstStyle/>
          <a:p>
            <a:pPr>
              <a:lnSpc>
                <a:spcPts val="1900"/>
              </a:lnSpc>
              <a:tabLst/>
            </a:pPr>
            <a:r>
              <a:rPr lang="ja-JP" altLang="en-US" sz="1602" dirty="0">
                <a:solidFill>
                  <a:srgbClr val="000000"/>
                </a:solidFill>
                <a:latin typeface="MS PGothic" panose="020B0600070205080204" pitchFamily="34" charset="-128"/>
                <a:ea typeface="MS PGothic" panose="020B0600070205080204" pitchFamily="34" charset="-128"/>
                <a:cs typeface="Times New Roman" pitchFamily="18" charset="0"/>
              </a:rPr>
              <a:t>グレーの車が２台分の場所を占拠しているように見えるので、２番が正しいように思われます。</a:t>
            </a:r>
            <a:endParaRPr lang="en-US" altLang="zh-CN" sz="1602"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1900"/>
              </a:lnSpc>
              <a:tabLst/>
            </a:pPr>
            <a:r>
              <a:rPr lang="ja-JP" altLang="en-US" sz="1602" dirty="0">
                <a:solidFill>
                  <a:srgbClr val="000000"/>
                </a:solidFill>
                <a:latin typeface="MS PGothic" panose="020B0600070205080204" pitchFamily="34" charset="-128"/>
                <a:ea typeface="MS PGothic" panose="020B0600070205080204" pitchFamily="34" charset="-128"/>
                <a:cs typeface="Times New Roman" pitchFamily="18" charset="0"/>
              </a:rPr>
              <a:t>青いシャツの男性が赤い車を指さしているように見えるので、４番も正しいように思われます。</a:t>
            </a:r>
            <a:endParaRPr lang="en-US" altLang="zh-CN" sz="1602"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9" name="TextBox 1"/>
          <p:cNvSpPr txBox="1"/>
          <p:nvPr/>
        </p:nvSpPr>
        <p:spPr>
          <a:xfrm>
            <a:off x="88900" y="5156200"/>
            <a:ext cx="9061776" cy="777136"/>
          </a:xfrm>
          <a:prstGeom prst="rect">
            <a:avLst/>
          </a:prstGeom>
          <a:noFill/>
        </p:spPr>
        <p:txBody>
          <a:bodyPr wrap="none" lIns="0" tIns="0" rIns="0" rtlCol="0">
            <a:spAutoFit/>
          </a:bodyPr>
          <a:lstStyle/>
          <a:p>
            <a:pPr>
              <a:lnSpc>
                <a:spcPts val="1900"/>
              </a:lnSpc>
              <a:tabLst/>
            </a:pPr>
            <a:r>
              <a:rPr lang="ja-JP" altLang="en-US" sz="1602" dirty="0">
                <a:solidFill>
                  <a:srgbClr val="000000"/>
                </a:solidFill>
                <a:latin typeface="MS PGothic" panose="020B0600070205080204" pitchFamily="34" charset="-128"/>
                <a:ea typeface="MS PGothic" panose="020B0600070205080204" pitchFamily="34" charset="-128"/>
                <a:cs typeface="Times New Roman" pitchFamily="18" charset="0"/>
              </a:rPr>
              <a:t>最初の解釈：グレーの車の停め方が悪いので注意されるのは当然だろう。</a:t>
            </a:r>
            <a:endParaRPr lang="en-US" altLang="zh-CN" sz="1602"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1900"/>
              </a:lnSpc>
              <a:tabLst/>
            </a:pPr>
            <a:r>
              <a:rPr lang="ja-JP" altLang="en-US" sz="1602" dirty="0">
                <a:solidFill>
                  <a:srgbClr val="000000"/>
                </a:solidFill>
                <a:latin typeface="MS PGothic" panose="020B0600070205080204" pitchFamily="34" charset="-128"/>
                <a:ea typeface="MS PGothic" panose="020B0600070205080204" pitchFamily="34" charset="-128"/>
                <a:cs typeface="Times New Roman" pitchFamily="18" charset="0"/>
              </a:rPr>
              <a:t>しかし：事実は違っていた。グレーの車は、隣の車の停め方が悪かったので、きちんと停められなかった。</a:t>
            </a:r>
            <a:endParaRPr lang="en-US" altLang="zh-CN" sz="1602"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1900"/>
              </a:lnSpc>
              <a:tabLst/>
            </a:pPr>
            <a:r>
              <a:rPr lang="ja-JP" altLang="en-US" sz="1602" dirty="0">
                <a:solidFill>
                  <a:srgbClr val="000000"/>
                </a:solidFill>
                <a:latin typeface="MS PGothic" panose="020B0600070205080204" pitchFamily="34" charset="-128"/>
                <a:ea typeface="MS PGothic" panose="020B0600070205080204" pitchFamily="34" charset="-128"/>
                <a:cs typeface="Times New Roman" pitchFamily="18" charset="0"/>
              </a:rPr>
              <a:t>結論：一見しただけでは判断を間違えてしまう状況が日常生活にはよくある。</a:t>
            </a:r>
            <a:endParaRPr lang="en-US" altLang="zh-CN" sz="1602"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20" name="TextBox 1"/>
          <p:cNvSpPr txBox="1"/>
          <p:nvPr/>
        </p:nvSpPr>
        <p:spPr>
          <a:xfrm>
            <a:off x="88900" y="6146011"/>
            <a:ext cx="4324902" cy="289823"/>
          </a:xfrm>
          <a:prstGeom prst="rect">
            <a:avLst/>
          </a:prstGeom>
          <a:noFill/>
        </p:spPr>
        <p:txBody>
          <a:bodyPr wrap="none" lIns="0" tIns="0" rIns="0" rtlCol="0">
            <a:spAutoFit/>
          </a:bodyPr>
          <a:lstStyle/>
          <a:p>
            <a:pPr>
              <a:lnSpc>
                <a:spcPts val="1900"/>
              </a:lnSpc>
              <a:tabLst/>
            </a:pPr>
            <a:r>
              <a:rPr lang="ja-JP" altLang="en-US" sz="1602" dirty="0">
                <a:solidFill>
                  <a:srgbClr val="000000"/>
                </a:solidFill>
                <a:latin typeface="MS PGothic" panose="020B0600070205080204" pitchFamily="34" charset="-128"/>
                <a:ea typeface="MS PGothic" panose="020B0600070205080204" pitchFamily="34" charset="-128"/>
                <a:cs typeface="Times New Roman" pitchFamily="18" charset="0"/>
              </a:rPr>
              <a:t>違う見方にも心を開いて、間違えを正しましょう！</a:t>
            </a:r>
            <a:endParaRPr lang="en-US" altLang="zh-CN" sz="1602"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23"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思い込みを変えよう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6</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19</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25"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pPr>
            <a:r>
              <a:rPr lang="ja-JP" altLang="en-US" sz="1800" dirty="0">
                <a:solidFill>
                  <a:srgbClr val="D16349"/>
                </a:solidFill>
                <a:latin typeface="MS PGothic" panose="020B0600070205080204" pitchFamily="34" charset="-128"/>
                <a:ea typeface="MS PGothic" panose="020B0600070205080204" pitchFamily="34" charset="-128"/>
                <a:cs typeface="Times New Roman" pitchFamily="18" charset="0"/>
              </a:rPr>
              <a:t>全てのスライドを見てから結論を出しましょう</a:t>
            </a:r>
            <a:endParaRPr lang="en-US" altLang="zh-CN" sz="18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
        <p:nvSpPr>
          <p:cNvPr id="22" name="Text Box 10"/>
          <p:cNvSpPr txBox="1">
            <a:spLocks noChangeArrowheads="1"/>
          </p:cNvSpPr>
          <p:nvPr/>
        </p:nvSpPr>
        <p:spPr bwMode="auto">
          <a:xfrm>
            <a:off x="0" y="6661150"/>
            <a:ext cx="2987675"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en-US" altLang="de-DE" sz="800" b="0" i="1" dirty="0" smtClean="0">
                <a:latin typeface="Verdana" pitchFamily="34" charset="0"/>
              </a:rPr>
              <a:t>(picture story painted by Janne </a:t>
            </a:r>
            <a:r>
              <a:rPr lang="en-US" altLang="de-DE" sz="800" b="0" i="1" dirty="0">
                <a:latin typeface="Verdana" pitchFamily="34" charset="0"/>
              </a:rPr>
              <a:t>Hottenrott)</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 name="Picture 3"/>
          <p:cNvPicPr>
            <a:picLocks noChangeAspect="1" noChangeArrowheads="1"/>
          </p:cNvPicPr>
          <p:nvPr/>
        </p:nvPicPr>
        <p:blipFill>
          <a:blip r:embed="rId2"/>
          <a:srcRect/>
          <a:stretch>
            <a:fillRect/>
          </a:stretch>
        </p:blipFill>
        <p:spPr bwMode="auto">
          <a:xfrm>
            <a:off x="3670300" y="1638300"/>
            <a:ext cx="1778000" cy="2451100"/>
          </a:xfrm>
          <a:prstGeom prst="rect">
            <a:avLst/>
          </a:prstGeom>
          <a:noFill/>
        </p:spPr>
      </p:pic>
      <p:sp>
        <p:nvSpPr>
          <p:cNvPr id="11" name="TextBox 1"/>
          <p:cNvSpPr txBox="1"/>
          <p:nvPr/>
        </p:nvSpPr>
        <p:spPr>
          <a:xfrm>
            <a:off x="5499100" y="3886200"/>
            <a:ext cx="117020" cy="251351"/>
          </a:xfrm>
          <a:prstGeom prst="rect">
            <a:avLst/>
          </a:prstGeom>
          <a:noFill/>
        </p:spPr>
        <p:txBody>
          <a:bodyPr wrap="none" lIns="0" tIns="0" rIns="0" rtlCol="0">
            <a:spAutoFit/>
          </a:bodyPr>
          <a:lstStyle/>
          <a:p>
            <a:pPr>
              <a:lnSpc>
                <a:spcPts val="1600"/>
              </a:lnSpc>
              <a:tabLst/>
            </a:pPr>
            <a:r>
              <a:rPr lang="en-US" altLang="zh-CN" sz="1800" b="1" dirty="0">
                <a:solidFill>
                  <a:srgbClr val="000000"/>
                </a:solidFill>
                <a:latin typeface="MS PGothic" panose="020B0600070205080204" pitchFamily="34" charset="-128"/>
                <a:ea typeface="MS PGothic" panose="020B0600070205080204" pitchFamily="34" charset="-128"/>
                <a:cs typeface="Times New Roman" pitchFamily="18" charset="0"/>
              </a:rPr>
              <a:t>3</a:t>
            </a:r>
          </a:p>
        </p:txBody>
      </p:sp>
      <p:sp>
        <p:nvSpPr>
          <p:cNvPr id="12" name="TextBox 1"/>
          <p:cNvSpPr txBox="1"/>
          <p:nvPr/>
        </p:nvSpPr>
        <p:spPr>
          <a:xfrm>
            <a:off x="1147184" y="4534205"/>
            <a:ext cx="6947415" cy="1931298"/>
          </a:xfrm>
          <a:prstGeom prst="rect">
            <a:avLst/>
          </a:prstGeom>
          <a:noFill/>
        </p:spPr>
        <p:txBody>
          <a:bodyPr wrap="none" lIns="0" tIns="0" rIns="0" rtlCol="0">
            <a:spAutoFit/>
          </a:bodyPr>
          <a:lstStyle/>
          <a:p>
            <a:pPr>
              <a:lnSpc>
                <a:spcPts val="2100"/>
              </a:lnSpc>
              <a:tabLst>
                <a:tab pos="469900" algn="l"/>
              </a:tabLst>
            </a:pPr>
            <a:r>
              <a:rPr lang="de-DE" altLang="ja-JP" dirty="0" smtClean="0">
                <a:latin typeface="MS PGothic" panose="020B0600070205080204" pitchFamily="34" charset="-128"/>
                <a:ea typeface="MS PGothic" panose="020B0600070205080204" pitchFamily="34" charset="-128"/>
                <a:cs typeface="Verdana" panose="020B0604030504040204" pitchFamily="34" charset="0"/>
              </a:rPr>
              <a:t>(</a:t>
            </a:r>
            <a:r>
              <a:rPr lang="de-DE" altLang="ja-JP" dirty="0">
                <a:latin typeface="MS PGothic" panose="020B0600070205080204" pitchFamily="34" charset="-128"/>
                <a:ea typeface="MS PGothic" panose="020B0600070205080204" pitchFamily="34" charset="-128"/>
                <a:cs typeface="Verdana" panose="020B0604030504040204" pitchFamily="34" charset="0"/>
              </a:rPr>
              <a:t>1</a:t>
            </a:r>
            <a:r>
              <a:rPr lang="ja-JP" altLang="en-US" dirty="0" smtClean="0">
                <a:latin typeface="MS PGothic" panose="020B0600070205080204" pitchFamily="34" charset="-128"/>
                <a:ea typeface="MS PGothic" panose="020B0600070205080204" pitchFamily="34" charset="-128"/>
              </a:rPr>
              <a:t>）</a:t>
            </a:r>
            <a:r>
              <a:rPr lang="en-US" altLang="zh-CN" sz="1800" dirty="0" smtClean="0">
                <a:latin typeface="MS PGothic" panose="020B0600070205080204" pitchFamily="34" charset="-128"/>
                <a:ea typeface="MS PGothic" panose="020B0600070205080204" pitchFamily="34" charset="-128"/>
                <a:cs typeface="Times New Roman" pitchFamily="18" charset="0"/>
              </a:rPr>
              <a:t>  </a:t>
            </a:r>
            <a:r>
              <a:rPr lang="ja-JP" altLang="en-US" sz="1800" dirty="0">
                <a:latin typeface="MS PGothic" panose="020B0600070205080204" pitchFamily="34" charset="-128"/>
                <a:ea typeface="MS PGothic" panose="020B0600070205080204" pitchFamily="34" charset="-128"/>
                <a:cs typeface="Times New Roman" pitchFamily="18" charset="0"/>
              </a:rPr>
              <a:t>この女性は宝くじに当たり、ラジオを通じて</a:t>
            </a:r>
            <a:r>
              <a:rPr lang="ja-JP" altLang="en-US" dirty="0">
                <a:latin typeface="MS PGothic" panose="020B0600070205080204" pitchFamily="34" charset="-128"/>
                <a:ea typeface="MS PGothic" panose="020B0600070205080204" pitchFamily="34" charset="-128"/>
                <a:cs typeface="Times New Roman" pitchFamily="18" charset="0"/>
              </a:rPr>
              <a:t>寄付をしようとしています</a:t>
            </a:r>
            <a:endParaRPr lang="en-US" altLang="ja-JP" dirty="0">
              <a:latin typeface="MS PGothic" panose="020B0600070205080204" pitchFamily="34" charset="-128"/>
              <a:ea typeface="MS PGothic" panose="020B0600070205080204" pitchFamily="34" charset="-128"/>
              <a:cs typeface="Times New Roman" pitchFamily="18" charset="0"/>
            </a:endParaRPr>
          </a:p>
          <a:p>
            <a:pPr>
              <a:lnSpc>
                <a:spcPts val="2100"/>
              </a:lnSpc>
              <a:tabLst>
                <a:tab pos="469900" algn="l"/>
              </a:tabLst>
            </a:pP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tab pos="469900" algn="l"/>
              </a:tabLst>
            </a:pPr>
            <a:r>
              <a:rPr lang="en-US" altLang="ja-JP" dirty="0" smtClean="0">
                <a:latin typeface="MS PGothic" panose="020B0600070205080204" pitchFamily="34" charset="-128"/>
                <a:ea typeface="MS PGothic" panose="020B0600070205080204" pitchFamily="34" charset="-128"/>
              </a:rPr>
              <a:t>(2</a:t>
            </a:r>
            <a:r>
              <a:rPr lang="ja-JP" altLang="en-US" dirty="0">
                <a:latin typeface="MS PGothic" panose="020B0600070205080204" pitchFamily="34" charset="-128"/>
                <a:ea typeface="MS PGothic" panose="020B0600070205080204" pitchFamily="34" charset="-128"/>
              </a:rPr>
              <a:t>） </a:t>
            </a:r>
            <a:r>
              <a:rPr lang="ja-JP" altLang="en-US" dirty="0">
                <a:latin typeface="MS PGothic" panose="020B0600070205080204" pitchFamily="34" charset="-128"/>
                <a:ea typeface="MS PGothic" panose="020B0600070205080204" pitchFamily="34" charset="-128"/>
                <a:cs typeface="Times New Roman" pitchFamily="18" charset="0"/>
              </a:rPr>
              <a:t>この女性は自分の迷子になった犬を探してほしいと放送しています</a:t>
            </a:r>
            <a:endParaRPr lang="en-US" altLang="ja-JP" dirty="0">
              <a:latin typeface="MS PGothic" panose="020B0600070205080204" pitchFamily="34" charset="-128"/>
              <a:ea typeface="MS PGothic" panose="020B0600070205080204" pitchFamily="34" charset="-128"/>
            </a:endParaRPr>
          </a:p>
          <a:p>
            <a:pPr>
              <a:lnSpc>
                <a:spcPts val="2100"/>
              </a:lnSpc>
              <a:tabLst>
                <a:tab pos="469900" algn="l"/>
              </a:tabLst>
            </a:pP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tab pos="469900" algn="l"/>
              </a:tabLst>
            </a:pPr>
            <a:r>
              <a:rPr lang="en-US" altLang="ja-JP" dirty="0" smtClean="0">
                <a:latin typeface="MS PGothic" panose="020B0600070205080204" pitchFamily="34" charset="-128"/>
                <a:ea typeface="MS PGothic" panose="020B0600070205080204" pitchFamily="34" charset="-128"/>
              </a:rPr>
              <a:t>(3</a:t>
            </a:r>
            <a:r>
              <a:rPr lang="ja-JP" altLang="en-US" dirty="0">
                <a:latin typeface="MS PGothic" panose="020B0600070205080204" pitchFamily="34" charset="-128"/>
                <a:ea typeface="MS PGothic" panose="020B0600070205080204" pitchFamily="34" charset="-128"/>
              </a:rPr>
              <a:t>） </a:t>
            </a:r>
            <a:r>
              <a:rPr lang="ja-JP" altLang="en-US" dirty="0">
                <a:latin typeface="MS PGothic" panose="020B0600070205080204" pitchFamily="34" charset="-128"/>
                <a:ea typeface="MS PGothic" panose="020B0600070205080204" pitchFamily="34" charset="-128"/>
                <a:cs typeface="Times New Roman" pitchFamily="18" charset="0"/>
              </a:rPr>
              <a:t>この女性は、家族に内緒で、歌手になろうとしています</a:t>
            </a:r>
            <a:endParaRPr lang="en-US" altLang="ja-JP" dirty="0">
              <a:latin typeface="MS PGothic" panose="020B0600070205080204" pitchFamily="34" charset="-128"/>
              <a:ea typeface="MS PGothic" panose="020B0600070205080204" pitchFamily="34" charset="-128"/>
            </a:endParaRPr>
          </a:p>
          <a:p>
            <a:pPr>
              <a:lnSpc>
                <a:spcPts val="2100"/>
              </a:lnSpc>
              <a:tabLst>
                <a:tab pos="469900" algn="l"/>
              </a:tabLst>
            </a:pP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tab pos="469900" algn="l"/>
              </a:tabLst>
            </a:pPr>
            <a:r>
              <a:rPr lang="en-US" altLang="ja-JP" dirty="0" smtClean="0">
                <a:latin typeface="MS PGothic" panose="020B0600070205080204" pitchFamily="34" charset="-128"/>
                <a:ea typeface="MS PGothic" panose="020B0600070205080204" pitchFamily="34" charset="-128"/>
              </a:rPr>
              <a:t>(4</a:t>
            </a:r>
            <a:r>
              <a:rPr lang="ja-JP" altLang="en-US" dirty="0">
                <a:latin typeface="MS PGothic" panose="020B0600070205080204" pitchFamily="34" charset="-128"/>
                <a:ea typeface="MS PGothic" panose="020B0600070205080204" pitchFamily="34" charset="-128"/>
              </a:rPr>
              <a:t>） </a:t>
            </a:r>
            <a:r>
              <a:rPr lang="ja-JP" altLang="en-US" dirty="0">
                <a:latin typeface="MS PGothic" panose="020B0600070205080204" pitchFamily="34" charset="-128"/>
                <a:ea typeface="MS PGothic" panose="020B0600070205080204" pitchFamily="34" charset="-128"/>
                <a:cs typeface="Times New Roman" pitchFamily="18" charset="0"/>
              </a:rPr>
              <a:t>この女性はラジオを通じて理想の男性を見つけようとしています</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20"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思い込みを変えよう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6</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20</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5"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pPr>
            <a:r>
              <a:rPr lang="ja-JP" altLang="en-US" sz="1800" dirty="0">
                <a:solidFill>
                  <a:srgbClr val="D16349"/>
                </a:solidFill>
                <a:latin typeface="MS PGothic" panose="020B0600070205080204" pitchFamily="34" charset="-128"/>
                <a:ea typeface="MS PGothic" panose="020B0600070205080204" pitchFamily="34" charset="-128"/>
                <a:cs typeface="Times New Roman" pitchFamily="18" charset="0"/>
              </a:rPr>
              <a:t>課題 ２：ありえる可能性を考えてみましょう</a:t>
            </a:r>
            <a:endParaRPr lang="en-US" altLang="zh-CN" sz="18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
        <p:nvSpPr>
          <p:cNvPr id="16" name="Text Box 10"/>
          <p:cNvSpPr txBox="1">
            <a:spLocks noChangeArrowheads="1"/>
          </p:cNvSpPr>
          <p:nvPr/>
        </p:nvSpPr>
        <p:spPr bwMode="auto">
          <a:xfrm>
            <a:off x="0" y="6661150"/>
            <a:ext cx="2987675"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r>
              <a:rPr lang="en-US" altLang="de-DE" sz="800" b="0" i="1" dirty="0">
                <a:latin typeface="Verdana" pitchFamily="34" charset="0"/>
              </a:rPr>
              <a:t>(picture story drawn by Lisa Schilling)</a:t>
            </a:r>
            <a:endParaRPr lang="en-US" altLang="de-DE" sz="800" b="0" i="1" dirty="0">
              <a:latin typeface="Verdana"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 name="Picture 3"/>
          <p:cNvPicPr>
            <a:picLocks noChangeAspect="1" noChangeArrowheads="1"/>
          </p:cNvPicPr>
          <p:nvPr/>
        </p:nvPicPr>
        <p:blipFill>
          <a:blip r:embed="rId2"/>
          <a:srcRect/>
          <a:stretch>
            <a:fillRect/>
          </a:stretch>
        </p:blipFill>
        <p:spPr bwMode="auto">
          <a:xfrm>
            <a:off x="2108200" y="1562100"/>
            <a:ext cx="2540000" cy="2438400"/>
          </a:xfrm>
          <a:prstGeom prst="rect">
            <a:avLst/>
          </a:prstGeom>
          <a:noFill/>
        </p:spPr>
      </p:pic>
      <p:pic>
        <p:nvPicPr>
          <p:cNvPr id="11" name="Picture 3"/>
          <p:cNvPicPr>
            <a:picLocks noChangeAspect="1" noChangeArrowheads="1"/>
          </p:cNvPicPr>
          <p:nvPr/>
        </p:nvPicPr>
        <p:blipFill>
          <a:blip r:embed="rId3"/>
          <a:srcRect/>
          <a:stretch>
            <a:fillRect/>
          </a:stretch>
        </p:blipFill>
        <p:spPr bwMode="auto">
          <a:xfrm>
            <a:off x="5245100" y="1562100"/>
            <a:ext cx="1778000" cy="2451100"/>
          </a:xfrm>
          <a:prstGeom prst="rect">
            <a:avLst/>
          </a:prstGeom>
          <a:noFill/>
        </p:spPr>
      </p:pic>
      <p:sp>
        <p:nvSpPr>
          <p:cNvPr id="2" name="TextBox 1"/>
          <p:cNvSpPr txBox="1"/>
          <p:nvPr/>
        </p:nvSpPr>
        <p:spPr>
          <a:xfrm>
            <a:off x="7073900" y="3810000"/>
            <a:ext cx="117020" cy="251351"/>
          </a:xfrm>
          <a:prstGeom prst="rect">
            <a:avLst/>
          </a:prstGeom>
          <a:noFill/>
        </p:spPr>
        <p:txBody>
          <a:bodyPr wrap="none" lIns="0" tIns="0" rIns="0" rtlCol="0">
            <a:spAutoFit/>
          </a:bodyPr>
          <a:lstStyle/>
          <a:p>
            <a:pPr>
              <a:lnSpc>
                <a:spcPts val="1600"/>
              </a:lnSpc>
              <a:tabLst/>
            </a:pPr>
            <a:r>
              <a:rPr lang="en-US" altLang="zh-CN" sz="1800" b="1" dirty="0">
                <a:solidFill>
                  <a:srgbClr val="000000"/>
                </a:solidFill>
                <a:latin typeface="MS PGothic" panose="020B0600070205080204" pitchFamily="34" charset="-128"/>
                <a:ea typeface="MS PGothic" panose="020B0600070205080204" pitchFamily="34" charset="-128"/>
                <a:cs typeface="Times New Roman" pitchFamily="18" charset="0"/>
              </a:rPr>
              <a:t>3</a:t>
            </a:r>
          </a:p>
        </p:txBody>
      </p:sp>
      <p:sp>
        <p:nvSpPr>
          <p:cNvPr id="12" name="TextBox 1"/>
          <p:cNvSpPr txBox="1"/>
          <p:nvPr/>
        </p:nvSpPr>
        <p:spPr>
          <a:xfrm>
            <a:off x="4686300" y="3810000"/>
            <a:ext cx="117020" cy="251351"/>
          </a:xfrm>
          <a:prstGeom prst="rect">
            <a:avLst/>
          </a:prstGeom>
          <a:noFill/>
        </p:spPr>
        <p:txBody>
          <a:bodyPr wrap="none" lIns="0" tIns="0" rIns="0" rtlCol="0">
            <a:spAutoFit/>
          </a:bodyPr>
          <a:lstStyle/>
          <a:p>
            <a:pPr>
              <a:lnSpc>
                <a:spcPts val="1600"/>
              </a:lnSpc>
              <a:tabLst/>
            </a:pPr>
            <a:r>
              <a:rPr lang="en-US" altLang="zh-CN" sz="1800" b="1" dirty="0">
                <a:solidFill>
                  <a:srgbClr val="000000"/>
                </a:solidFill>
                <a:latin typeface="MS PGothic" panose="020B0600070205080204" pitchFamily="34" charset="-128"/>
                <a:ea typeface="MS PGothic" panose="020B0600070205080204" pitchFamily="34" charset="-128"/>
                <a:cs typeface="Times New Roman" pitchFamily="18" charset="0"/>
              </a:rPr>
              <a:t>2</a:t>
            </a:r>
          </a:p>
        </p:txBody>
      </p:sp>
      <p:sp>
        <p:nvSpPr>
          <p:cNvPr id="21" name="テキスト ボックス 20"/>
          <p:cNvSpPr txBox="1"/>
          <p:nvPr/>
        </p:nvSpPr>
        <p:spPr>
          <a:xfrm>
            <a:off x="4114800" y="1828800"/>
            <a:ext cx="635000" cy="230832"/>
          </a:xfrm>
          <a:prstGeom prst="rect">
            <a:avLst/>
          </a:prstGeom>
          <a:solidFill>
            <a:schemeClr val="bg1"/>
          </a:solidFill>
        </p:spPr>
        <p:txBody>
          <a:bodyPr wrap="square" rtlCol="0">
            <a:spAutoFit/>
          </a:bodyPr>
          <a:lstStyle/>
          <a:p>
            <a:r>
              <a:rPr kumimoji="1" lang="ja-JP" altLang="en-US" sz="900" b="1" dirty="0"/>
              <a:t>スタジオ</a:t>
            </a:r>
          </a:p>
        </p:txBody>
      </p:sp>
      <p:sp>
        <p:nvSpPr>
          <p:cNvPr id="23"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思い込みを変えよう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6</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21</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22" name="TextBox 1"/>
          <p:cNvSpPr txBox="1"/>
          <p:nvPr/>
        </p:nvSpPr>
        <p:spPr>
          <a:xfrm>
            <a:off x="1147184" y="4534205"/>
            <a:ext cx="6947415" cy="1931298"/>
          </a:xfrm>
          <a:prstGeom prst="rect">
            <a:avLst/>
          </a:prstGeom>
          <a:noFill/>
        </p:spPr>
        <p:txBody>
          <a:bodyPr wrap="none" lIns="0" tIns="0" rIns="0" rtlCol="0">
            <a:spAutoFit/>
          </a:bodyPr>
          <a:lstStyle/>
          <a:p>
            <a:pPr>
              <a:lnSpc>
                <a:spcPts val="2100"/>
              </a:lnSpc>
              <a:tabLst>
                <a:tab pos="469900" algn="l"/>
              </a:tabLst>
            </a:pPr>
            <a:r>
              <a:rPr lang="de-DE" altLang="ja-JP" dirty="0">
                <a:latin typeface="MS PGothic" panose="020B0600070205080204" pitchFamily="34" charset="-128"/>
                <a:ea typeface="MS PGothic" panose="020B0600070205080204" pitchFamily="34" charset="-128"/>
                <a:cs typeface="Verdana" panose="020B0604030504040204" pitchFamily="34" charset="0"/>
              </a:rPr>
              <a:t>(1</a:t>
            </a:r>
            <a:r>
              <a:rPr lang="ja-JP" altLang="en-US" dirty="0">
                <a:latin typeface="MS PGothic" panose="020B0600070205080204" pitchFamily="34" charset="-128"/>
                <a:ea typeface="MS PGothic" panose="020B0600070205080204" pitchFamily="34" charset="-128"/>
              </a:rPr>
              <a:t>）</a:t>
            </a:r>
            <a:r>
              <a:rPr lang="en-US" altLang="zh-CN" dirty="0">
                <a:latin typeface="MS PGothic" panose="020B0600070205080204" pitchFamily="34" charset="-128"/>
                <a:ea typeface="MS PGothic" panose="020B0600070205080204" pitchFamily="34" charset="-128"/>
                <a:cs typeface="Times New Roman" pitchFamily="18" charset="0"/>
              </a:rPr>
              <a:t>  </a:t>
            </a:r>
            <a:r>
              <a:rPr lang="ja-JP" altLang="en-US" dirty="0">
                <a:latin typeface="MS PGothic" panose="020B0600070205080204" pitchFamily="34" charset="-128"/>
                <a:ea typeface="MS PGothic" panose="020B0600070205080204" pitchFamily="34" charset="-128"/>
                <a:cs typeface="Times New Roman" pitchFamily="18" charset="0"/>
              </a:rPr>
              <a:t>この女性は宝くじに当たり、ラジオを通じて寄付をしようとしています</a:t>
            </a:r>
            <a:endParaRPr lang="en-US" altLang="ja-JP" dirty="0">
              <a:latin typeface="MS PGothic" panose="020B0600070205080204" pitchFamily="34" charset="-128"/>
              <a:ea typeface="MS PGothic" panose="020B0600070205080204" pitchFamily="34" charset="-128"/>
              <a:cs typeface="Times New Roman" pitchFamily="18" charset="0"/>
            </a:endParaRPr>
          </a:p>
          <a:p>
            <a:pPr>
              <a:lnSpc>
                <a:spcPts val="2100"/>
              </a:lnSpc>
              <a:tabLst>
                <a:tab pos="469900" algn="l"/>
              </a:tabLst>
            </a:pP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tab pos="469900" algn="l"/>
              </a:tabLst>
            </a:pPr>
            <a:r>
              <a:rPr lang="en-US" altLang="ja-JP" dirty="0" smtClean="0">
                <a:latin typeface="MS PGothic" panose="020B0600070205080204" pitchFamily="34" charset="-128"/>
                <a:ea typeface="MS PGothic" panose="020B0600070205080204" pitchFamily="34" charset="-128"/>
              </a:rPr>
              <a:t>(2</a:t>
            </a:r>
            <a:r>
              <a:rPr lang="ja-JP" altLang="en-US" dirty="0">
                <a:latin typeface="MS PGothic" panose="020B0600070205080204" pitchFamily="34" charset="-128"/>
                <a:ea typeface="MS PGothic" panose="020B0600070205080204" pitchFamily="34" charset="-128"/>
              </a:rPr>
              <a:t>） </a:t>
            </a:r>
            <a:r>
              <a:rPr lang="ja-JP" altLang="en-US" dirty="0">
                <a:latin typeface="MS PGothic" panose="020B0600070205080204" pitchFamily="34" charset="-128"/>
                <a:ea typeface="MS PGothic" panose="020B0600070205080204" pitchFamily="34" charset="-128"/>
                <a:cs typeface="Times New Roman" pitchFamily="18" charset="0"/>
              </a:rPr>
              <a:t>この女性は自分の迷子になった犬を探してほしいと放送しています</a:t>
            </a:r>
            <a:endParaRPr lang="en-US" altLang="ja-JP" dirty="0">
              <a:latin typeface="MS PGothic" panose="020B0600070205080204" pitchFamily="34" charset="-128"/>
              <a:ea typeface="MS PGothic" panose="020B0600070205080204" pitchFamily="34" charset="-128"/>
            </a:endParaRPr>
          </a:p>
          <a:p>
            <a:pPr>
              <a:lnSpc>
                <a:spcPts val="2100"/>
              </a:lnSpc>
              <a:tabLst>
                <a:tab pos="469900" algn="l"/>
              </a:tabLst>
            </a:pP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tab pos="469900" algn="l"/>
              </a:tabLst>
            </a:pPr>
            <a:r>
              <a:rPr lang="en-US" altLang="ja-JP" dirty="0" smtClean="0">
                <a:latin typeface="MS PGothic" panose="020B0600070205080204" pitchFamily="34" charset="-128"/>
                <a:ea typeface="MS PGothic" panose="020B0600070205080204" pitchFamily="34" charset="-128"/>
              </a:rPr>
              <a:t>(3</a:t>
            </a:r>
            <a:r>
              <a:rPr lang="ja-JP" altLang="en-US" dirty="0">
                <a:latin typeface="MS PGothic" panose="020B0600070205080204" pitchFamily="34" charset="-128"/>
                <a:ea typeface="MS PGothic" panose="020B0600070205080204" pitchFamily="34" charset="-128"/>
              </a:rPr>
              <a:t>） </a:t>
            </a:r>
            <a:r>
              <a:rPr lang="ja-JP" altLang="en-US" dirty="0">
                <a:latin typeface="MS PGothic" panose="020B0600070205080204" pitchFamily="34" charset="-128"/>
                <a:ea typeface="MS PGothic" panose="020B0600070205080204" pitchFamily="34" charset="-128"/>
                <a:cs typeface="Times New Roman" pitchFamily="18" charset="0"/>
              </a:rPr>
              <a:t>この女性は、家族に内緒で、歌手になろうとしています</a:t>
            </a:r>
            <a:endParaRPr lang="en-US" altLang="ja-JP" dirty="0">
              <a:latin typeface="MS PGothic" panose="020B0600070205080204" pitchFamily="34" charset="-128"/>
              <a:ea typeface="MS PGothic" panose="020B0600070205080204" pitchFamily="34" charset="-128"/>
            </a:endParaRPr>
          </a:p>
          <a:p>
            <a:pPr>
              <a:lnSpc>
                <a:spcPts val="2100"/>
              </a:lnSpc>
              <a:tabLst>
                <a:tab pos="469900" algn="l"/>
              </a:tabLst>
            </a:pP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tab pos="469900" algn="l"/>
              </a:tabLst>
            </a:pPr>
            <a:r>
              <a:rPr lang="en-US" altLang="ja-JP" dirty="0" smtClean="0">
                <a:latin typeface="MS PGothic" panose="020B0600070205080204" pitchFamily="34" charset="-128"/>
                <a:ea typeface="MS PGothic" panose="020B0600070205080204" pitchFamily="34" charset="-128"/>
              </a:rPr>
              <a:t>(4</a:t>
            </a:r>
            <a:r>
              <a:rPr lang="ja-JP" altLang="en-US" dirty="0">
                <a:latin typeface="MS PGothic" panose="020B0600070205080204" pitchFamily="34" charset="-128"/>
                <a:ea typeface="MS PGothic" panose="020B0600070205080204" pitchFamily="34" charset="-128"/>
              </a:rPr>
              <a:t>） </a:t>
            </a:r>
            <a:r>
              <a:rPr lang="ja-JP" altLang="en-US" dirty="0">
                <a:latin typeface="MS PGothic" panose="020B0600070205080204" pitchFamily="34" charset="-128"/>
                <a:ea typeface="MS PGothic" panose="020B0600070205080204" pitchFamily="34" charset="-128"/>
                <a:cs typeface="Times New Roman" pitchFamily="18" charset="0"/>
              </a:rPr>
              <a:t>この女性はラジオを通じて理想の男性を見つけようとしています</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9"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pPr>
            <a:r>
              <a:rPr lang="ja-JP" altLang="en-US" sz="1800" dirty="0">
                <a:solidFill>
                  <a:srgbClr val="D16349"/>
                </a:solidFill>
                <a:latin typeface="MS PGothic" panose="020B0600070205080204" pitchFamily="34" charset="-128"/>
                <a:ea typeface="MS PGothic" panose="020B0600070205080204" pitchFamily="34" charset="-128"/>
                <a:cs typeface="Times New Roman" pitchFamily="18" charset="0"/>
              </a:rPr>
              <a:t>もう一度、ありえる可能性を考えてみましょう</a:t>
            </a:r>
            <a:endParaRPr lang="en-US" altLang="zh-CN" sz="18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
        <p:nvSpPr>
          <p:cNvPr id="18" name="Text Box 10"/>
          <p:cNvSpPr txBox="1">
            <a:spLocks noChangeArrowheads="1"/>
          </p:cNvSpPr>
          <p:nvPr/>
        </p:nvSpPr>
        <p:spPr bwMode="auto">
          <a:xfrm>
            <a:off x="0" y="6661150"/>
            <a:ext cx="2987675"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r>
              <a:rPr lang="en-US" altLang="de-DE" sz="800" b="0" i="1" dirty="0">
                <a:latin typeface="Verdana" pitchFamily="34" charset="0"/>
              </a:rPr>
              <a:t>(picture story drawn by Lisa Schilling)</a:t>
            </a:r>
            <a:endParaRPr lang="en-US" altLang="de-DE" sz="800" b="0" i="1" dirty="0">
              <a:latin typeface="Verdana"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 name="Picture 3"/>
          <p:cNvPicPr>
            <a:picLocks noChangeAspect="1" noChangeArrowheads="1"/>
          </p:cNvPicPr>
          <p:nvPr/>
        </p:nvPicPr>
        <p:blipFill>
          <a:blip r:embed="rId2"/>
          <a:srcRect/>
          <a:stretch>
            <a:fillRect/>
          </a:stretch>
        </p:blipFill>
        <p:spPr bwMode="auto">
          <a:xfrm>
            <a:off x="381000" y="1612900"/>
            <a:ext cx="2552700" cy="2451100"/>
          </a:xfrm>
          <a:prstGeom prst="rect">
            <a:avLst/>
          </a:prstGeom>
          <a:noFill/>
        </p:spPr>
      </p:pic>
      <p:pic>
        <p:nvPicPr>
          <p:cNvPr id="11" name="Picture 3"/>
          <p:cNvPicPr>
            <a:picLocks noChangeAspect="1" noChangeArrowheads="1"/>
          </p:cNvPicPr>
          <p:nvPr/>
        </p:nvPicPr>
        <p:blipFill>
          <a:blip r:embed="rId3"/>
          <a:srcRect/>
          <a:stretch>
            <a:fillRect/>
          </a:stretch>
        </p:blipFill>
        <p:spPr bwMode="auto">
          <a:xfrm>
            <a:off x="3619500" y="1612900"/>
            <a:ext cx="2552700" cy="2438400"/>
          </a:xfrm>
          <a:prstGeom prst="rect">
            <a:avLst/>
          </a:prstGeom>
          <a:noFill/>
        </p:spPr>
      </p:pic>
      <p:pic>
        <p:nvPicPr>
          <p:cNvPr id="12" name="Picture 3"/>
          <p:cNvPicPr>
            <a:picLocks noChangeAspect="1" noChangeArrowheads="1"/>
          </p:cNvPicPr>
          <p:nvPr/>
        </p:nvPicPr>
        <p:blipFill>
          <a:blip r:embed="rId4"/>
          <a:srcRect/>
          <a:stretch>
            <a:fillRect/>
          </a:stretch>
        </p:blipFill>
        <p:spPr bwMode="auto">
          <a:xfrm>
            <a:off x="6769100" y="1612900"/>
            <a:ext cx="1778000" cy="2451100"/>
          </a:xfrm>
          <a:prstGeom prst="rect">
            <a:avLst/>
          </a:prstGeom>
          <a:noFill/>
        </p:spPr>
      </p:pic>
      <p:sp>
        <p:nvSpPr>
          <p:cNvPr id="2" name="TextBox 1"/>
          <p:cNvSpPr txBox="1"/>
          <p:nvPr/>
        </p:nvSpPr>
        <p:spPr>
          <a:xfrm>
            <a:off x="88900" y="38100"/>
            <a:ext cx="13970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Korrigierbarkeit</a:t>
            </a:r>
          </a:p>
        </p:txBody>
      </p:sp>
      <p:sp>
        <p:nvSpPr>
          <p:cNvPr id="13" name="TextBox 1"/>
          <p:cNvSpPr txBox="1"/>
          <p:nvPr/>
        </p:nvSpPr>
        <p:spPr>
          <a:xfrm>
            <a:off x="8623300" y="38100"/>
            <a:ext cx="3937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6.22</a:t>
            </a:r>
          </a:p>
        </p:txBody>
      </p:sp>
      <p:sp>
        <p:nvSpPr>
          <p:cNvPr id="14" name="TextBox 1"/>
          <p:cNvSpPr txBox="1"/>
          <p:nvPr/>
        </p:nvSpPr>
        <p:spPr>
          <a:xfrm>
            <a:off x="8597900" y="3860800"/>
            <a:ext cx="117020" cy="251351"/>
          </a:xfrm>
          <a:prstGeom prst="rect">
            <a:avLst/>
          </a:prstGeom>
          <a:noFill/>
        </p:spPr>
        <p:txBody>
          <a:bodyPr wrap="none" lIns="0" tIns="0" rIns="0" rtlCol="0">
            <a:spAutoFit/>
          </a:bodyPr>
          <a:lstStyle/>
          <a:p>
            <a:pPr>
              <a:lnSpc>
                <a:spcPts val="1600"/>
              </a:lnSpc>
              <a:tabLst/>
            </a:pPr>
            <a:r>
              <a:rPr lang="en-US" altLang="zh-CN" sz="1800" b="1" dirty="0">
                <a:solidFill>
                  <a:srgbClr val="000000"/>
                </a:solidFill>
                <a:latin typeface="MS PGothic" panose="020B0600070205080204" pitchFamily="34" charset="-128"/>
                <a:ea typeface="MS PGothic" panose="020B0600070205080204" pitchFamily="34" charset="-128"/>
                <a:cs typeface="Times New Roman" pitchFamily="18" charset="0"/>
              </a:rPr>
              <a:t>3</a:t>
            </a:r>
          </a:p>
        </p:txBody>
      </p:sp>
      <p:sp>
        <p:nvSpPr>
          <p:cNvPr id="15" name="TextBox 1"/>
          <p:cNvSpPr txBox="1"/>
          <p:nvPr/>
        </p:nvSpPr>
        <p:spPr>
          <a:xfrm>
            <a:off x="6210300" y="3886200"/>
            <a:ext cx="117020" cy="251351"/>
          </a:xfrm>
          <a:prstGeom prst="rect">
            <a:avLst/>
          </a:prstGeom>
          <a:noFill/>
        </p:spPr>
        <p:txBody>
          <a:bodyPr wrap="none" lIns="0" tIns="0" rIns="0" rtlCol="0">
            <a:spAutoFit/>
          </a:bodyPr>
          <a:lstStyle/>
          <a:p>
            <a:pPr>
              <a:lnSpc>
                <a:spcPts val="1600"/>
              </a:lnSpc>
              <a:tabLst/>
            </a:pPr>
            <a:r>
              <a:rPr lang="en-US" altLang="zh-CN" sz="1800" b="1" dirty="0">
                <a:solidFill>
                  <a:srgbClr val="000000"/>
                </a:solidFill>
                <a:latin typeface="MS PGothic" panose="020B0600070205080204" pitchFamily="34" charset="-128"/>
                <a:ea typeface="MS PGothic" panose="020B0600070205080204" pitchFamily="34" charset="-128"/>
                <a:cs typeface="Times New Roman" pitchFamily="18" charset="0"/>
              </a:rPr>
              <a:t>2</a:t>
            </a:r>
          </a:p>
        </p:txBody>
      </p:sp>
      <p:sp>
        <p:nvSpPr>
          <p:cNvPr id="16" name="TextBox 1"/>
          <p:cNvSpPr txBox="1"/>
          <p:nvPr/>
        </p:nvSpPr>
        <p:spPr>
          <a:xfrm>
            <a:off x="2984500" y="3873500"/>
            <a:ext cx="117020" cy="251351"/>
          </a:xfrm>
          <a:prstGeom prst="rect">
            <a:avLst/>
          </a:prstGeom>
          <a:noFill/>
        </p:spPr>
        <p:txBody>
          <a:bodyPr wrap="none" lIns="0" tIns="0" rIns="0" rtlCol="0">
            <a:spAutoFit/>
          </a:bodyPr>
          <a:lstStyle/>
          <a:p>
            <a:pPr>
              <a:lnSpc>
                <a:spcPts val="1600"/>
              </a:lnSpc>
              <a:tabLst/>
            </a:pPr>
            <a:r>
              <a:rPr lang="en-US" altLang="zh-CN" sz="1800" b="1" dirty="0">
                <a:solidFill>
                  <a:srgbClr val="000000"/>
                </a:solidFill>
                <a:latin typeface="MS PGothic" panose="020B0600070205080204" pitchFamily="34" charset="-128"/>
                <a:ea typeface="MS PGothic" panose="020B0600070205080204" pitchFamily="34" charset="-128"/>
                <a:cs typeface="Times New Roman" pitchFamily="18" charset="0"/>
              </a:rPr>
              <a:t>1</a:t>
            </a:r>
          </a:p>
        </p:txBody>
      </p:sp>
      <p:sp>
        <p:nvSpPr>
          <p:cNvPr id="31"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思い込みを変えよう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6</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22</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32" name="TextBox 1"/>
          <p:cNvSpPr txBox="1"/>
          <p:nvPr/>
        </p:nvSpPr>
        <p:spPr>
          <a:xfrm>
            <a:off x="1147184" y="4534205"/>
            <a:ext cx="6947415" cy="1931298"/>
          </a:xfrm>
          <a:prstGeom prst="rect">
            <a:avLst/>
          </a:prstGeom>
          <a:noFill/>
        </p:spPr>
        <p:txBody>
          <a:bodyPr wrap="none" lIns="0" tIns="0" rIns="0" rtlCol="0">
            <a:spAutoFit/>
          </a:bodyPr>
          <a:lstStyle/>
          <a:p>
            <a:pPr>
              <a:lnSpc>
                <a:spcPts val="2100"/>
              </a:lnSpc>
              <a:tabLst>
                <a:tab pos="469900" algn="l"/>
              </a:tabLst>
            </a:pPr>
            <a:r>
              <a:rPr lang="de-DE" altLang="ja-JP" dirty="0">
                <a:latin typeface="MS PGothic" panose="020B0600070205080204" pitchFamily="34" charset="-128"/>
                <a:ea typeface="MS PGothic" panose="020B0600070205080204" pitchFamily="34" charset="-128"/>
                <a:cs typeface="Verdana" panose="020B0604030504040204" pitchFamily="34" charset="0"/>
              </a:rPr>
              <a:t>(1</a:t>
            </a:r>
            <a:r>
              <a:rPr lang="ja-JP" altLang="en-US" dirty="0">
                <a:latin typeface="MS PGothic" panose="020B0600070205080204" pitchFamily="34" charset="-128"/>
                <a:ea typeface="MS PGothic" panose="020B0600070205080204" pitchFamily="34" charset="-128"/>
              </a:rPr>
              <a:t>）</a:t>
            </a:r>
            <a:r>
              <a:rPr lang="en-US" altLang="zh-CN" dirty="0">
                <a:latin typeface="MS PGothic" panose="020B0600070205080204" pitchFamily="34" charset="-128"/>
                <a:ea typeface="MS PGothic" panose="020B0600070205080204" pitchFamily="34" charset="-128"/>
                <a:cs typeface="Times New Roman" pitchFamily="18" charset="0"/>
              </a:rPr>
              <a:t>  </a:t>
            </a:r>
            <a:r>
              <a:rPr lang="ja-JP" altLang="en-US" dirty="0">
                <a:latin typeface="MS PGothic" panose="020B0600070205080204" pitchFamily="34" charset="-128"/>
                <a:ea typeface="MS PGothic" panose="020B0600070205080204" pitchFamily="34" charset="-128"/>
                <a:cs typeface="Times New Roman" pitchFamily="18" charset="0"/>
              </a:rPr>
              <a:t>この女性は宝くじに当たり、ラジオを通じて寄付をしようとしています</a:t>
            </a:r>
            <a:endParaRPr lang="en-US" altLang="ja-JP" dirty="0">
              <a:latin typeface="MS PGothic" panose="020B0600070205080204" pitchFamily="34" charset="-128"/>
              <a:ea typeface="MS PGothic" panose="020B0600070205080204" pitchFamily="34" charset="-128"/>
              <a:cs typeface="Times New Roman" pitchFamily="18" charset="0"/>
            </a:endParaRPr>
          </a:p>
          <a:p>
            <a:pPr>
              <a:lnSpc>
                <a:spcPts val="2100"/>
              </a:lnSpc>
              <a:tabLst>
                <a:tab pos="469900" algn="l"/>
              </a:tabLst>
            </a:pP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tab pos="469900" algn="l"/>
              </a:tabLst>
            </a:pPr>
            <a:r>
              <a:rPr lang="en-US" altLang="ja-JP" dirty="0" smtClean="0">
                <a:latin typeface="MS PGothic" panose="020B0600070205080204" pitchFamily="34" charset="-128"/>
                <a:ea typeface="MS PGothic" panose="020B0600070205080204" pitchFamily="34" charset="-128"/>
              </a:rPr>
              <a:t>(2</a:t>
            </a:r>
            <a:r>
              <a:rPr lang="ja-JP" altLang="en-US" dirty="0">
                <a:latin typeface="MS PGothic" panose="020B0600070205080204" pitchFamily="34" charset="-128"/>
                <a:ea typeface="MS PGothic" panose="020B0600070205080204" pitchFamily="34" charset="-128"/>
              </a:rPr>
              <a:t>） </a:t>
            </a:r>
            <a:r>
              <a:rPr lang="ja-JP" altLang="en-US" dirty="0">
                <a:latin typeface="MS PGothic" panose="020B0600070205080204" pitchFamily="34" charset="-128"/>
                <a:ea typeface="MS PGothic" panose="020B0600070205080204" pitchFamily="34" charset="-128"/>
                <a:cs typeface="Times New Roman" pitchFamily="18" charset="0"/>
              </a:rPr>
              <a:t>この女性は自分の迷子になった犬を探してほしいと放送しています</a:t>
            </a:r>
            <a:endParaRPr lang="en-US" altLang="ja-JP" dirty="0">
              <a:latin typeface="MS PGothic" panose="020B0600070205080204" pitchFamily="34" charset="-128"/>
              <a:ea typeface="MS PGothic" panose="020B0600070205080204" pitchFamily="34" charset="-128"/>
            </a:endParaRPr>
          </a:p>
          <a:p>
            <a:pPr>
              <a:lnSpc>
                <a:spcPts val="2100"/>
              </a:lnSpc>
              <a:tabLst>
                <a:tab pos="469900" algn="l"/>
              </a:tabLst>
            </a:pP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tab pos="469900" algn="l"/>
              </a:tabLst>
            </a:pPr>
            <a:r>
              <a:rPr lang="en-US" altLang="ja-JP" dirty="0" smtClean="0">
                <a:latin typeface="MS PGothic" panose="020B0600070205080204" pitchFamily="34" charset="-128"/>
                <a:ea typeface="MS PGothic" panose="020B0600070205080204" pitchFamily="34" charset="-128"/>
              </a:rPr>
              <a:t>(3</a:t>
            </a:r>
            <a:r>
              <a:rPr lang="ja-JP" altLang="en-US" dirty="0">
                <a:latin typeface="MS PGothic" panose="020B0600070205080204" pitchFamily="34" charset="-128"/>
                <a:ea typeface="MS PGothic" panose="020B0600070205080204" pitchFamily="34" charset="-128"/>
              </a:rPr>
              <a:t>） </a:t>
            </a:r>
            <a:r>
              <a:rPr lang="ja-JP" altLang="en-US" dirty="0">
                <a:latin typeface="MS PGothic" panose="020B0600070205080204" pitchFamily="34" charset="-128"/>
                <a:ea typeface="MS PGothic" panose="020B0600070205080204" pitchFamily="34" charset="-128"/>
                <a:cs typeface="Times New Roman" pitchFamily="18" charset="0"/>
              </a:rPr>
              <a:t>この女性は、家族に内緒で、歌手になろうとしています</a:t>
            </a:r>
            <a:endParaRPr lang="en-US" altLang="ja-JP" dirty="0">
              <a:latin typeface="MS PGothic" panose="020B0600070205080204" pitchFamily="34" charset="-128"/>
              <a:ea typeface="MS PGothic" panose="020B0600070205080204" pitchFamily="34" charset="-128"/>
            </a:endParaRPr>
          </a:p>
          <a:p>
            <a:pPr>
              <a:lnSpc>
                <a:spcPts val="2100"/>
              </a:lnSpc>
              <a:tabLst>
                <a:tab pos="469900" algn="l"/>
              </a:tabLst>
            </a:pP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tab pos="469900" algn="l"/>
              </a:tabLst>
            </a:pPr>
            <a:r>
              <a:rPr lang="en-US" altLang="ja-JP" dirty="0" smtClean="0">
                <a:latin typeface="MS PGothic" panose="020B0600070205080204" pitchFamily="34" charset="-128"/>
                <a:ea typeface="MS PGothic" panose="020B0600070205080204" pitchFamily="34" charset="-128"/>
              </a:rPr>
              <a:t>(4</a:t>
            </a:r>
            <a:r>
              <a:rPr lang="ja-JP" altLang="en-US" dirty="0">
                <a:latin typeface="MS PGothic" panose="020B0600070205080204" pitchFamily="34" charset="-128"/>
                <a:ea typeface="MS PGothic" panose="020B0600070205080204" pitchFamily="34" charset="-128"/>
              </a:rPr>
              <a:t>） </a:t>
            </a:r>
            <a:r>
              <a:rPr lang="ja-JP" altLang="en-US" dirty="0">
                <a:latin typeface="MS PGothic" panose="020B0600070205080204" pitchFamily="34" charset="-128"/>
                <a:ea typeface="MS PGothic" panose="020B0600070205080204" pitchFamily="34" charset="-128"/>
                <a:cs typeface="Times New Roman" pitchFamily="18" charset="0"/>
              </a:rPr>
              <a:t>この女性はラジオを通じて理想の男性を見つけようとしています</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22" name="テキスト ボックス 21"/>
          <p:cNvSpPr txBox="1"/>
          <p:nvPr/>
        </p:nvSpPr>
        <p:spPr>
          <a:xfrm>
            <a:off x="5638800" y="1935338"/>
            <a:ext cx="635000" cy="230832"/>
          </a:xfrm>
          <a:prstGeom prst="rect">
            <a:avLst/>
          </a:prstGeom>
          <a:solidFill>
            <a:schemeClr val="bg1"/>
          </a:solidFill>
        </p:spPr>
        <p:txBody>
          <a:bodyPr wrap="square" rtlCol="0">
            <a:spAutoFit/>
          </a:bodyPr>
          <a:lstStyle/>
          <a:p>
            <a:r>
              <a:rPr kumimoji="1" lang="ja-JP" altLang="en-US" sz="900" b="1" dirty="0"/>
              <a:t>スタジオ</a:t>
            </a:r>
          </a:p>
        </p:txBody>
      </p:sp>
      <p:sp>
        <p:nvSpPr>
          <p:cNvPr id="23"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pPr>
            <a:r>
              <a:rPr lang="ja-JP" altLang="en-US" sz="1800" dirty="0">
                <a:solidFill>
                  <a:srgbClr val="D16349"/>
                </a:solidFill>
                <a:latin typeface="MS PGothic" panose="020B0600070205080204" pitchFamily="34" charset="-128"/>
                <a:ea typeface="MS PGothic" panose="020B0600070205080204" pitchFamily="34" charset="-128"/>
                <a:cs typeface="Times New Roman" pitchFamily="18" charset="0"/>
              </a:rPr>
              <a:t>もう一度、ありえる可能性を考えてみましょう</a:t>
            </a:r>
            <a:endParaRPr lang="en-US" altLang="zh-CN" sz="18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
        <p:nvSpPr>
          <p:cNvPr id="26" name="Text Box 10"/>
          <p:cNvSpPr txBox="1">
            <a:spLocks noChangeArrowheads="1"/>
          </p:cNvSpPr>
          <p:nvPr/>
        </p:nvSpPr>
        <p:spPr bwMode="auto">
          <a:xfrm>
            <a:off x="0" y="6661150"/>
            <a:ext cx="2987675"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r>
              <a:rPr lang="en-US" altLang="de-DE" sz="800" b="0" i="1" dirty="0">
                <a:latin typeface="Verdana" pitchFamily="34" charset="0"/>
              </a:rPr>
              <a:t>(picture story drawn by Lisa Schilling)</a:t>
            </a:r>
            <a:endParaRPr lang="en-US" altLang="de-DE" sz="800" b="0" i="1" dirty="0">
              <a:latin typeface="Verdana"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 name="Picture 3"/>
          <p:cNvPicPr>
            <a:picLocks noChangeAspect="1" noChangeArrowheads="1"/>
          </p:cNvPicPr>
          <p:nvPr/>
        </p:nvPicPr>
        <p:blipFill>
          <a:blip r:embed="rId2"/>
          <a:srcRect/>
          <a:stretch>
            <a:fillRect/>
          </a:stretch>
        </p:blipFill>
        <p:spPr bwMode="auto">
          <a:xfrm>
            <a:off x="381000" y="1612900"/>
            <a:ext cx="2552700" cy="2451100"/>
          </a:xfrm>
          <a:prstGeom prst="rect">
            <a:avLst/>
          </a:prstGeom>
          <a:noFill/>
        </p:spPr>
      </p:pic>
      <p:pic>
        <p:nvPicPr>
          <p:cNvPr id="11" name="Picture 3"/>
          <p:cNvPicPr>
            <a:picLocks noChangeAspect="1" noChangeArrowheads="1"/>
          </p:cNvPicPr>
          <p:nvPr/>
        </p:nvPicPr>
        <p:blipFill>
          <a:blip r:embed="rId3"/>
          <a:srcRect/>
          <a:stretch>
            <a:fillRect/>
          </a:stretch>
        </p:blipFill>
        <p:spPr bwMode="auto">
          <a:xfrm>
            <a:off x="3619500" y="1612900"/>
            <a:ext cx="2552700" cy="2438400"/>
          </a:xfrm>
          <a:prstGeom prst="rect">
            <a:avLst/>
          </a:prstGeom>
          <a:noFill/>
        </p:spPr>
      </p:pic>
      <p:pic>
        <p:nvPicPr>
          <p:cNvPr id="12" name="Picture 3"/>
          <p:cNvPicPr>
            <a:picLocks noChangeAspect="1" noChangeArrowheads="1"/>
          </p:cNvPicPr>
          <p:nvPr/>
        </p:nvPicPr>
        <p:blipFill>
          <a:blip r:embed="rId4"/>
          <a:srcRect/>
          <a:stretch>
            <a:fillRect/>
          </a:stretch>
        </p:blipFill>
        <p:spPr bwMode="auto">
          <a:xfrm>
            <a:off x="6769100" y="1612900"/>
            <a:ext cx="1778000" cy="2451100"/>
          </a:xfrm>
          <a:prstGeom prst="rect">
            <a:avLst/>
          </a:prstGeom>
          <a:noFill/>
        </p:spPr>
      </p:pic>
      <p:sp>
        <p:nvSpPr>
          <p:cNvPr id="2" name="TextBox 1"/>
          <p:cNvSpPr txBox="1"/>
          <p:nvPr/>
        </p:nvSpPr>
        <p:spPr>
          <a:xfrm>
            <a:off x="8597900" y="3860800"/>
            <a:ext cx="117020" cy="251351"/>
          </a:xfrm>
          <a:prstGeom prst="rect">
            <a:avLst/>
          </a:prstGeom>
          <a:noFill/>
        </p:spPr>
        <p:txBody>
          <a:bodyPr wrap="none" lIns="0" tIns="0" rIns="0" rtlCol="0">
            <a:spAutoFit/>
          </a:bodyPr>
          <a:lstStyle/>
          <a:p>
            <a:pPr>
              <a:lnSpc>
                <a:spcPts val="1600"/>
              </a:lnSpc>
              <a:tabLst/>
            </a:pPr>
            <a:r>
              <a:rPr lang="en-US" altLang="zh-CN" sz="1800" b="1" dirty="0">
                <a:solidFill>
                  <a:srgbClr val="000000"/>
                </a:solidFill>
                <a:latin typeface="MS PGothic" panose="020B0600070205080204" pitchFamily="34" charset="-128"/>
                <a:ea typeface="MS PGothic" panose="020B0600070205080204" pitchFamily="34" charset="-128"/>
                <a:cs typeface="Times New Roman" pitchFamily="18" charset="0"/>
              </a:rPr>
              <a:t>3</a:t>
            </a:r>
          </a:p>
        </p:txBody>
      </p:sp>
      <p:sp>
        <p:nvSpPr>
          <p:cNvPr id="13" name="TextBox 1"/>
          <p:cNvSpPr txBox="1"/>
          <p:nvPr/>
        </p:nvSpPr>
        <p:spPr>
          <a:xfrm>
            <a:off x="6210300" y="3886200"/>
            <a:ext cx="117020" cy="251351"/>
          </a:xfrm>
          <a:prstGeom prst="rect">
            <a:avLst/>
          </a:prstGeom>
          <a:noFill/>
        </p:spPr>
        <p:txBody>
          <a:bodyPr wrap="none" lIns="0" tIns="0" rIns="0" rtlCol="0">
            <a:spAutoFit/>
          </a:bodyPr>
          <a:lstStyle/>
          <a:p>
            <a:pPr>
              <a:lnSpc>
                <a:spcPts val="1600"/>
              </a:lnSpc>
              <a:tabLst/>
            </a:pPr>
            <a:r>
              <a:rPr lang="en-US" altLang="zh-CN" sz="1800" b="1" dirty="0">
                <a:solidFill>
                  <a:srgbClr val="000000"/>
                </a:solidFill>
                <a:latin typeface="MS PGothic" panose="020B0600070205080204" pitchFamily="34" charset="-128"/>
                <a:ea typeface="MS PGothic" panose="020B0600070205080204" pitchFamily="34" charset="-128"/>
                <a:cs typeface="Times New Roman" pitchFamily="18" charset="0"/>
              </a:rPr>
              <a:t>2</a:t>
            </a:r>
          </a:p>
        </p:txBody>
      </p:sp>
      <p:sp>
        <p:nvSpPr>
          <p:cNvPr id="14" name="TextBox 1"/>
          <p:cNvSpPr txBox="1"/>
          <p:nvPr/>
        </p:nvSpPr>
        <p:spPr>
          <a:xfrm>
            <a:off x="2984500" y="3873500"/>
            <a:ext cx="117020" cy="251351"/>
          </a:xfrm>
          <a:prstGeom prst="rect">
            <a:avLst/>
          </a:prstGeom>
          <a:noFill/>
        </p:spPr>
        <p:txBody>
          <a:bodyPr wrap="none" lIns="0" tIns="0" rIns="0" rtlCol="0">
            <a:spAutoFit/>
          </a:bodyPr>
          <a:lstStyle/>
          <a:p>
            <a:pPr>
              <a:lnSpc>
                <a:spcPts val="1600"/>
              </a:lnSpc>
              <a:tabLst/>
            </a:pPr>
            <a:r>
              <a:rPr lang="en-US" altLang="zh-CN" sz="1800" b="1" dirty="0">
                <a:solidFill>
                  <a:srgbClr val="000000"/>
                </a:solidFill>
                <a:latin typeface="MS PGothic" panose="020B0600070205080204" pitchFamily="34" charset="-128"/>
                <a:ea typeface="MS PGothic" panose="020B0600070205080204" pitchFamily="34" charset="-128"/>
                <a:cs typeface="Times New Roman" pitchFamily="18" charset="0"/>
              </a:rPr>
              <a:t>1</a:t>
            </a:r>
          </a:p>
        </p:txBody>
      </p:sp>
      <p:sp>
        <p:nvSpPr>
          <p:cNvPr id="27" name="テキスト ボックス 26"/>
          <p:cNvSpPr txBox="1"/>
          <p:nvPr/>
        </p:nvSpPr>
        <p:spPr>
          <a:xfrm>
            <a:off x="5638800" y="1935338"/>
            <a:ext cx="635000" cy="230832"/>
          </a:xfrm>
          <a:prstGeom prst="rect">
            <a:avLst/>
          </a:prstGeom>
          <a:solidFill>
            <a:schemeClr val="bg1"/>
          </a:solidFill>
        </p:spPr>
        <p:txBody>
          <a:bodyPr wrap="square" rtlCol="0">
            <a:spAutoFit/>
          </a:bodyPr>
          <a:lstStyle/>
          <a:p>
            <a:r>
              <a:rPr kumimoji="1" lang="ja-JP" altLang="en-US" sz="900" b="1" dirty="0"/>
              <a:t>スタジオ</a:t>
            </a:r>
          </a:p>
        </p:txBody>
      </p:sp>
      <p:sp>
        <p:nvSpPr>
          <p:cNvPr id="29"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思い込みを変えよう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6</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23</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30" name="TextBox 1"/>
          <p:cNvSpPr txBox="1"/>
          <p:nvPr/>
        </p:nvSpPr>
        <p:spPr>
          <a:xfrm>
            <a:off x="1147184" y="4534205"/>
            <a:ext cx="7014741" cy="1931298"/>
          </a:xfrm>
          <a:prstGeom prst="rect">
            <a:avLst/>
          </a:prstGeom>
          <a:noFill/>
        </p:spPr>
        <p:txBody>
          <a:bodyPr wrap="none" lIns="0" tIns="0" rIns="0" rtlCol="0">
            <a:spAutoFit/>
          </a:bodyPr>
          <a:lstStyle/>
          <a:p>
            <a:pPr>
              <a:lnSpc>
                <a:spcPts val="2100"/>
              </a:lnSpc>
              <a:tabLst>
                <a:tab pos="469900" algn="l"/>
              </a:tabLst>
            </a:pPr>
            <a:r>
              <a:rPr lang="de-DE" altLang="ja-JP" dirty="0">
                <a:latin typeface="MS PGothic" panose="020B0600070205080204" pitchFamily="34" charset="-128"/>
                <a:ea typeface="MS PGothic" panose="020B0600070205080204" pitchFamily="34" charset="-128"/>
                <a:cs typeface="Verdana" panose="020B0604030504040204" pitchFamily="34" charset="0"/>
              </a:rPr>
              <a:t>(1</a:t>
            </a:r>
            <a:r>
              <a:rPr lang="ja-JP" altLang="en-US" dirty="0">
                <a:latin typeface="MS PGothic" panose="020B0600070205080204" pitchFamily="34" charset="-128"/>
                <a:ea typeface="MS PGothic" panose="020B0600070205080204" pitchFamily="34" charset="-128"/>
              </a:rPr>
              <a:t>）</a:t>
            </a:r>
            <a:r>
              <a:rPr lang="en-US" altLang="zh-CN" dirty="0">
                <a:latin typeface="MS PGothic" panose="020B0600070205080204" pitchFamily="34" charset="-128"/>
                <a:ea typeface="MS PGothic" panose="020B0600070205080204" pitchFamily="34" charset="-128"/>
                <a:cs typeface="Times New Roman" pitchFamily="18" charset="0"/>
              </a:rPr>
              <a:t>  </a:t>
            </a:r>
            <a:r>
              <a:rPr lang="ja-JP" altLang="en-US" dirty="0">
                <a:latin typeface="MS PGothic" panose="020B0600070205080204" pitchFamily="34" charset="-128"/>
                <a:ea typeface="MS PGothic" panose="020B0600070205080204" pitchFamily="34" charset="-128"/>
                <a:cs typeface="Times New Roman" pitchFamily="18" charset="0"/>
              </a:rPr>
              <a:t>この女性は宝くじに当たり、ラジオを通じて寄付をしようとしています</a:t>
            </a:r>
            <a:endParaRPr lang="en-US" altLang="ja-JP" dirty="0">
              <a:latin typeface="MS PGothic" panose="020B0600070205080204" pitchFamily="34" charset="-128"/>
              <a:ea typeface="MS PGothic" panose="020B0600070205080204" pitchFamily="34" charset="-128"/>
              <a:cs typeface="Times New Roman" pitchFamily="18" charset="0"/>
            </a:endParaRPr>
          </a:p>
          <a:p>
            <a:pPr>
              <a:lnSpc>
                <a:spcPts val="2100"/>
              </a:lnSpc>
              <a:tabLst>
                <a:tab pos="469900" algn="l"/>
              </a:tabLst>
            </a:pP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tab pos="469900" algn="l"/>
              </a:tabLst>
            </a:pPr>
            <a:r>
              <a:rPr lang="en-US" altLang="ja-JP" b="1" dirty="0" smtClean="0">
                <a:latin typeface="MS PGothic" panose="020B0600070205080204" pitchFamily="34" charset="-128"/>
                <a:ea typeface="MS PGothic" panose="020B0600070205080204" pitchFamily="34" charset="-128"/>
              </a:rPr>
              <a:t>(2</a:t>
            </a:r>
            <a:r>
              <a:rPr lang="ja-JP" altLang="en-US" b="1" dirty="0">
                <a:latin typeface="MS PGothic" panose="020B0600070205080204" pitchFamily="34" charset="-128"/>
                <a:ea typeface="MS PGothic" panose="020B0600070205080204" pitchFamily="34" charset="-128"/>
              </a:rPr>
              <a:t>） </a:t>
            </a:r>
            <a:r>
              <a:rPr lang="ja-JP" altLang="en-US" b="1" dirty="0">
                <a:latin typeface="MS PGothic" panose="020B0600070205080204" pitchFamily="34" charset="-128"/>
                <a:ea typeface="MS PGothic" panose="020B0600070205080204" pitchFamily="34" charset="-128"/>
                <a:cs typeface="Times New Roman" pitchFamily="18" charset="0"/>
              </a:rPr>
              <a:t>この女性は自分の迷子になった犬を探してほしいと放送しています</a:t>
            </a:r>
            <a:endParaRPr lang="en-US" altLang="ja-JP" b="1" dirty="0">
              <a:latin typeface="MS PGothic" panose="020B0600070205080204" pitchFamily="34" charset="-128"/>
              <a:ea typeface="MS PGothic" panose="020B0600070205080204" pitchFamily="34" charset="-128"/>
            </a:endParaRPr>
          </a:p>
          <a:p>
            <a:pPr>
              <a:lnSpc>
                <a:spcPts val="2100"/>
              </a:lnSpc>
              <a:tabLst>
                <a:tab pos="469900" algn="l"/>
              </a:tabLst>
            </a:pP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tab pos="469900" algn="l"/>
              </a:tabLst>
            </a:pPr>
            <a:r>
              <a:rPr lang="en-US" altLang="ja-JP" dirty="0" smtClean="0">
                <a:latin typeface="MS PGothic" panose="020B0600070205080204" pitchFamily="34" charset="-128"/>
                <a:ea typeface="MS PGothic" panose="020B0600070205080204" pitchFamily="34" charset="-128"/>
              </a:rPr>
              <a:t>(3</a:t>
            </a:r>
            <a:r>
              <a:rPr lang="ja-JP" altLang="en-US" dirty="0">
                <a:latin typeface="MS PGothic" panose="020B0600070205080204" pitchFamily="34" charset="-128"/>
                <a:ea typeface="MS PGothic" panose="020B0600070205080204" pitchFamily="34" charset="-128"/>
              </a:rPr>
              <a:t>） </a:t>
            </a:r>
            <a:r>
              <a:rPr lang="ja-JP" altLang="en-US" dirty="0">
                <a:latin typeface="MS PGothic" panose="020B0600070205080204" pitchFamily="34" charset="-128"/>
                <a:ea typeface="MS PGothic" panose="020B0600070205080204" pitchFamily="34" charset="-128"/>
                <a:cs typeface="Times New Roman" pitchFamily="18" charset="0"/>
              </a:rPr>
              <a:t>この女性は、家族に内緒で、歌手になろうとしています</a:t>
            </a:r>
            <a:endParaRPr lang="en-US" altLang="ja-JP" dirty="0">
              <a:latin typeface="MS PGothic" panose="020B0600070205080204" pitchFamily="34" charset="-128"/>
              <a:ea typeface="MS PGothic" panose="020B0600070205080204" pitchFamily="34" charset="-128"/>
            </a:endParaRPr>
          </a:p>
          <a:p>
            <a:pPr>
              <a:lnSpc>
                <a:spcPts val="2100"/>
              </a:lnSpc>
              <a:tabLst>
                <a:tab pos="469900" algn="l"/>
              </a:tabLst>
            </a:pP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tab pos="469900" algn="l"/>
              </a:tabLst>
            </a:pPr>
            <a:r>
              <a:rPr lang="en-US" altLang="ja-JP" dirty="0" smtClean="0">
                <a:latin typeface="MS PGothic" panose="020B0600070205080204" pitchFamily="34" charset="-128"/>
                <a:ea typeface="MS PGothic" panose="020B0600070205080204" pitchFamily="34" charset="-128"/>
              </a:rPr>
              <a:t>(4</a:t>
            </a:r>
            <a:r>
              <a:rPr lang="ja-JP" altLang="en-US" dirty="0">
                <a:latin typeface="MS PGothic" panose="020B0600070205080204" pitchFamily="34" charset="-128"/>
                <a:ea typeface="MS PGothic" panose="020B0600070205080204" pitchFamily="34" charset="-128"/>
              </a:rPr>
              <a:t>） </a:t>
            </a:r>
            <a:r>
              <a:rPr lang="ja-JP" altLang="en-US" dirty="0">
                <a:latin typeface="MS PGothic" panose="020B0600070205080204" pitchFamily="34" charset="-128"/>
                <a:ea typeface="MS PGothic" panose="020B0600070205080204" pitchFamily="34" charset="-128"/>
                <a:cs typeface="Times New Roman" pitchFamily="18" charset="0"/>
              </a:rPr>
              <a:t>この女性はラジオを通じて理想の男性を見つけようとしています</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20"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pPr>
            <a:r>
              <a:rPr lang="ja-JP" altLang="en-US" sz="1800" dirty="0">
                <a:solidFill>
                  <a:srgbClr val="D16349"/>
                </a:solidFill>
                <a:latin typeface="MS PGothic" panose="020B0600070205080204" pitchFamily="34" charset="-128"/>
                <a:ea typeface="MS PGothic" panose="020B0600070205080204" pitchFamily="34" charset="-128"/>
                <a:cs typeface="Times New Roman" pitchFamily="18" charset="0"/>
              </a:rPr>
              <a:t>もう一度、ありえる可能性を考えてみましょう</a:t>
            </a:r>
            <a:endParaRPr lang="en-US" altLang="zh-CN" sz="18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
        <p:nvSpPr>
          <p:cNvPr id="19" name="Text Box 10"/>
          <p:cNvSpPr txBox="1">
            <a:spLocks noChangeArrowheads="1"/>
          </p:cNvSpPr>
          <p:nvPr/>
        </p:nvSpPr>
        <p:spPr bwMode="auto">
          <a:xfrm>
            <a:off x="0" y="6661150"/>
            <a:ext cx="2987675"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r>
              <a:rPr lang="en-US" altLang="de-DE" sz="800" b="0" i="1" dirty="0">
                <a:latin typeface="Verdana" pitchFamily="34" charset="0"/>
              </a:rPr>
              <a:t>(picture story drawn by Lisa Schilling)</a:t>
            </a:r>
            <a:endParaRPr lang="en-US" altLang="de-DE" sz="800" b="0" i="1" dirty="0">
              <a:latin typeface="Verdana"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 name="Picture 3"/>
          <p:cNvPicPr>
            <a:picLocks noChangeAspect="1" noChangeArrowheads="1"/>
          </p:cNvPicPr>
          <p:nvPr/>
        </p:nvPicPr>
        <p:blipFill>
          <a:blip r:embed="rId2"/>
          <a:srcRect/>
          <a:stretch>
            <a:fillRect/>
          </a:stretch>
        </p:blipFill>
        <p:spPr bwMode="auto">
          <a:xfrm>
            <a:off x="381000" y="1612900"/>
            <a:ext cx="2552700" cy="2451100"/>
          </a:xfrm>
          <a:prstGeom prst="rect">
            <a:avLst/>
          </a:prstGeom>
          <a:noFill/>
        </p:spPr>
      </p:pic>
      <p:pic>
        <p:nvPicPr>
          <p:cNvPr id="11" name="Picture 3"/>
          <p:cNvPicPr>
            <a:picLocks noChangeAspect="1" noChangeArrowheads="1"/>
          </p:cNvPicPr>
          <p:nvPr/>
        </p:nvPicPr>
        <p:blipFill>
          <a:blip r:embed="rId3"/>
          <a:srcRect/>
          <a:stretch>
            <a:fillRect/>
          </a:stretch>
        </p:blipFill>
        <p:spPr bwMode="auto">
          <a:xfrm>
            <a:off x="3619500" y="1612900"/>
            <a:ext cx="2552700" cy="2438400"/>
          </a:xfrm>
          <a:prstGeom prst="rect">
            <a:avLst/>
          </a:prstGeom>
          <a:noFill/>
        </p:spPr>
      </p:pic>
      <p:pic>
        <p:nvPicPr>
          <p:cNvPr id="12" name="Picture 3"/>
          <p:cNvPicPr>
            <a:picLocks noChangeAspect="1" noChangeArrowheads="1"/>
          </p:cNvPicPr>
          <p:nvPr/>
        </p:nvPicPr>
        <p:blipFill>
          <a:blip r:embed="rId4"/>
          <a:srcRect/>
          <a:stretch>
            <a:fillRect/>
          </a:stretch>
        </p:blipFill>
        <p:spPr bwMode="auto">
          <a:xfrm>
            <a:off x="6769100" y="1612900"/>
            <a:ext cx="1778000" cy="2451100"/>
          </a:xfrm>
          <a:prstGeom prst="rect">
            <a:avLst/>
          </a:prstGeom>
          <a:noFill/>
        </p:spPr>
      </p:pic>
      <p:sp>
        <p:nvSpPr>
          <p:cNvPr id="2" name="TextBox 1"/>
          <p:cNvSpPr txBox="1"/>
          <p:nvPr/>
        </p:nvSpPr>
        <p:spPr>
          <a:xfrm>
            <a:off x="355600" y="4203700"/>
            <a:ext cx="8656216" cy="2277547"/>
          </a:xfrm>
          <a:prstGeom prst="rect">
            <a:avLst/>
          </a:prstGeom>
          <a:noFill/>
        </p:spPr>
        <p:txBody>
          <a:bodyPr wrap="none" lIns="0" tIns="0" rIns="0" rtlCol="0">
            <a:spAutoFit/>
          </a:bodyPr>
          <a:lstStyle/>
          <a:p>
            <a:pPr>
              <a:lnSpc>
                <a:spcPts val="2100"/>
              </a:lnSpc>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最初の解釈：</a:t>
            </a: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この女性は家族に内緒で歌手になろうとしている。</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2300"/>
              </a:lnSpc>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しかし：事実は違っていた。飼っていた犬が逃げてしまったので、お母さんがラジオを通じて</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100"/>
              </a:lnSpc>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探してほしいと訴えている。</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2300"/>
              </a:lnSpc>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結論：一見しただけでは判断を間違えてしまう状況が日常生活にはよくある。</a:t>
            </a: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300"/>
              </a:lnSpc>
            </a:pPr>
            <a:endParaRPr lang="en-US" altLang="ja-JP"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2300"/>
              </a:lnSpc>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違う見方にも心を開いて、間違えを正しましょう！</a:t>
            </a:r>
            <a:endParaRPr lang="en-US" altLang="zh-CN"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4" name="TextBox 1"/>
          <p:cNvSpPr txBox="1"/>
          <p:nvPr/>
        </p:nvSpPr>
        <p:spPr>
          <a:xfrm>
            <a:off x="8597900" y="3860800"/>
            <a:ext cx="117020" cy="251351"/>
          </a:xfrm>
          <a:prstGeom prst="rect">
            <a:avLst/>
          </a:prstGeom>
          <a:noFill/>
        </p:spPr>
        <p:txBody>
          <a:bodyPr wrap="none" lIns="0" tIns="0" rIns="0" rtlCol="0">
            <a:spAutoFit/>
          </a:bodyPr>
          <a:lstStyle/>
          <a:p>
            <a:pPr>
              <a:lnSpc>
                <a:spcPts val="1600"/>
              </a:lnSpc>
              <a:tabLst/>
            </a:pPr>
            <a:r>
              <a:rPr lang="en-US" altLang="zh-CN" sz="1800" b="1" dirty="0">
                <a:solidFill>
                  <a:srgbClr val="000000"/>
                </a:solidFill>
                <a:latin typeface="MS PGothic" panose="020B0600070205080204" pitchFamily="34" charset="-128"/>
                <a:ea typeface="MS PGothic" panose="020B0600070205080204" pitchFamily="34" charset="-128"/>
                <a:cs typeface="Times New Roman" pitchFamily="18" charset="0"/>
              </a:rPr>
              <a:t>3</a:t>
            </a:r>
          </a:p>
        </p:txBody>
      </p:sp>
      <p:sp>
        <p:nvSpPr>
          <p:cNvPr id="15" name="TextBox 1"/>
          <p:cNvSpPr txBox="1"/>
          <p:nvPr/>
        </p:nvSpPr>
        <p:spPr>
          <a:xfrm>
            <a:off x="6210300" y="3886200"/>
            <a:ext cx="117020" cy="251351"/>
          </a:xfrm>
          <a:prstGeom prst="rect">
            <a:avLst/>
          </a:prstGeom>
          <a:noFill/>
        </p:spPr>
        <p:txBody>
          <a:bodyPr wrap="none" lIns="0" tIns="0" rIns="0" rtlCol="0">
            <a:spAutoFit/>
          </a:bodyPr>
          <a:lstStyle/>
          <a:p>
            <a:pPr>
              <a:lnSpc>
                <a:spcPts val="1600"/>
              </a:lnSpc>
              <a:tabLst/>
            </a:pPr>
            <a:r>
              <a:rPr lang="en-US" altLang="zh-CN" sz="1800" b="1" dirty="0">
                <a:solidFill>
                  <a:srgbClr val="000000"/>
                </a:solidFill>
                <a:latin typeface="MS PGothic" panose="020B0600070205080204" pitchFamily="34" charset="-128"/>
                <a:ea typeface="MS PGothic" panose="020B0600070205080204" pitchFamily="34" charset="-128"/>
                <a:cs typeface="Times New Roman" pitchFamily="18" charset="0"/>
              </a:rPr>
              <a:t>2</a:t>
            </a:r>
          </a:p>
        </p:txBody>
      </p:sp>
      <p:sp>
        <p:nvSpPr>
          <p:cNvPr id="16" name="TextBox 1"/>
          <p:cNvSpPr txBox="1"/>
          <p:nvPr/>
        </p:nvSpPr>
        <p:spPr>
          <a:xfrm>
            <a:off x="2984500" y="3873500"/>
            <a:ext cx="117020" cy="251351"/>
          </a:xfrm>
          <a:prstGeom prst="rect">
            <a:avLst/>
          </a:prstGeom>
          <a:noFill/>
        </p:spPr>
        <p:txBody>
          <a:bodyPr wrap="none" lIns="0" tIns="0" rIns="0" rtlCol="0">
            <a:spAutoFit/>
          </a:bodyPr>
          <a:lstStyle/>
          <a:p>
            <a:pPr>
              <a:lnSpc>
                <a:spcPts val="1600"/>
              </a:lnSpc>
              <a:tabLst/>
            </a:pPr>
            <a:r>
              <a:rPr lang="en-US" altLang="zh-CN" sz="1800" b="1" dirty="0">
                <a:solidFill>
                  <a:srgbClr val="000000"/>
                </a:solidFill>
                <a:latin typeface="MS PGothic" panose="020B0600070205080204" pitchFamily="34" charset="-128"/>
                <a:ea typeface="MS PGothic" panose="020B0600070205080204" pitchFamily="34" charset="-128"/>
                <a:cs typeface="Times New Roman" pitchFamily="18" charset="0"/>
              </a:rPr>
              <a:t>1</a:t>
            </a:r>
          </a:p>
        </p:txBody>
      </p:sp>
      <p:sp>
        <p:nvSpPr>
          <p:cNvPr id="17" name="TextBox 1"/>
          <p:cNvSpPr txBox="1"/>
          <p:nvPr/>
        </p:nvSpPr>
        <p:spPr>
          <a:xfrm>
            <a:off x="381000" y="409142"/>
            <a:ext cx="7913448" cy="982320"/>
          </a:xfrm>
          <a:prstGeom prst="rect">
            <a:avLst/>
          </a:prstGeom>
          <a:noFill/>
        </p:spPr>
        <p:txBody>
          <a:bodyPr wrap="none" lIns="0" tIns="0" rIns="0" rtlCol="0">
            <a:spAutoFit/>
          </a:bodyPr>
          <a:lstStyle/>
          <a:p>
            <a:pPr>
              <a:lnSpc>
                <a:spcPts val="2400"/>
              </a:lnSpc>
              <a:tabLst>
                <a:tab pos="736600" algn="l"/>
              </a:tabLst>
            </a:pPr>
            <a:r>
              <a:rPr lang="en-US" altLang="zh-CN" dirty="0">
                <a:latin typeface="MS PGothic" panose="020B0600070205080204" pitchFamily="34" charset="-128"/>
                <a:ea typeface="MS PGothic" panose="020B0600070205080204" pitchFamily="34" charset="-128"/>
              </a:rPr>
              <a:t>	</a:t>
            </a: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1000"/>
              </a:lnSpc>
            </a:pPr>
            <a:endParaRPr lang="en-US" altLang="zh-CN" dirty="0">
              <a:latin typeface="MS PGothic" panose="020B0600070205080204" pitchFamily="34" charset="-128"/>
              <a:ea typeface="MS PGothic" panose="020B0600070205080204" pitchFamily="34" charset="-128"/>
            </a:endParaRPr>
          </a:p>
          <a:p>
            <a:pPr>
              <a:lnSpc>
                <a:spcPts val="2900"/>
              </a:lnSpc>
              <a:tabLst>
                <a:tab pos="736600" algn="l"/>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この女性はラジオ局にいるようなので、最初は３か４が正しいように思われます。</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21" name="テキスト ボックス 20"/>
          <p:cNvSpPr txBox="1"/>
          <p:nvPr/>
        </p:nvSpPr>
        <p:spPr>
          <a:xfrm>
            <a:off x="5638800" y="1944216"/>
            <a:ext cx="635000" cy="230832"/>
          </a:xfrm>
          <a:prstGeom prst="rect">
            <a:avLst/>
          </a:prstGeom>
          <a:solidFill>
            <a:schemeClr val="bg1"/>
          </a:solidFill>
        </p:spPr>
        <p:txBody>
          <a:bodyPr wrap="square" rtlCol="0">
            <a:spAutoFit/>
          </a:bodyPr>
          <a:lstStyle/>
          <a:p>
            <a:r>
              <a:rPr kumimoji="1" lang="ja-JP" altLang="en-US" sz="900" b="1" dirty="0"/>
              <a:t>スタジオ</a:t>
            </a:r>
          </a:p>
        </p:txBody>
      </p:sp>
      <p:sp>
        <p:nvSpPr>
          <p:cNvPr id="23"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思い込みを変えよう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6</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24</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22"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pPr>
            <a:r>
              <a:rPr lang="ja-JP" altLang="en-US" sz="1800" dirty="0">
                <a:solidFill>
                  <a:srgbClr val="D16349"/>
                </a:solidFill>
                <a:latin typeface="MS PGothic" panose="020B0600070205080204" pitchFamily="34" charset="-128"/>
                <a:ea typeface="MS PGothic" panose="020B0600070205080204" pitchFamily="34" charset="-128"/>
                <a:cs typeface="Times New Roman" pitchFamily="18" charset="0"/>
              </a:rPr>
              <a:t>全てのスライドを見てから結論を出しましょう</a:t>
            </a:r>
            <a:endParaRPr lang="en-US" altLang="zh-CN" sz="18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
        <p:nvSpPr>
          <p:cNvPr id="24" name="Text Box 10"/>
          <p:cNvSpPr txBox="1">
            <a:spLocks noChangeArrowheads="1"/>
          </p:cNvSpPr>
          <p:nvPr/>
        </p:nvSpPr>
        <p:spPr bwMode="auto">
          <a:xfrm>
            <a:off x="0" y="6661150"/>
            <a:ext cx="2987675"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r>
              <a:rPr lang="en-US" altLang="de-DE" sz="800" b="0" i="1" dirty="0">
                <a:latin typeface="Verdana" pitchFamily="34" charset="0"/>
              </a:rPr>
              <a:t>(picture story drawn by Lisa Schilling)</a:t>
            </a:r>
            <a:endParaRPr lang="en-US" altLang="de-DE" sz="800" b="0" i="1" dirty="0">
              <a:latin typeface="Verdana"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 name="Picture 3"/>
          <p:cNvPicPr>
            <a:picLocks noChangeAspect="1" noChangeArrowheads="1"/>
          </p:cNvPicPr>
          <p:nvPr/>
        </p:nvPicPr>
        <p:blipFill>
          <a:blip r:embed="rId2"/>
          <a:srcRect/>
          <a:stretch>
            <a:fillRect/>
          </a:stretch>
        </p:blipFill>
        <p:spPr bwMode="auto">
          <a:xfrm>
            <a:off x="5575300" y="1397000"/>
            <a:ext cx="3568700" cy="4978400"/>
          </a:xfrm>
          <a:prstGeom prst="rect">
            <a:avLst/>
          </a:prstGeom>
          <a:noFill/>
        </p:spPr>
      </p:pic>
      <p:sp>
        <p:nvSpPr>
          <p:cNvPr id="14" name="TextBox 1"/>
          <p:cNvSpPr txBox="1"/>
          <p:nvPr/>
        </p:nvSpPr>
        <p:spPr>
          <a:xfrm>
            <a:off x="8686800" y="38100"/>
            <a:ext cx="2159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11</a:t>
            </a:r>
          </a:p>
        </p:txBody>
      </p:sp>
      <p:sp>
        <p:nvSpPr>
          <p:cNvPr id="19" name="Text Box 5"/>
          <p:cNvSpPr txBox="1">
            <a:spLocks noChangeArrowheads="1"/>
          </p:cNvSpPr>
          <p:nvPr/>
        </p:nvSpPr>
        <p:spPr bwMode="auto">
          <a:xfrm>
            <a:off x="304800" y="2014015"/>
            <a:ext cx="5145088" cy="3857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lnSpc>
                <a:spcPct val="107000"/>
              </a:lnSpc>
            </a:pPr>
            <a:r>
              <a:rPr lang="ja-JP" altLang="en-US" sz="1700" b="1" dirty="0">
                <a:latin typeface="MS PGothic" panose="020B0600070205080204" pitchFamily="34" charset="-128"/>
                <a:ea typeface="MS PGothic" panose="020B0600070205080204" pitchFamily="34" charset="-128"/>
              </a:rPr>
              <a:t>例</a:t>
            </a:r>
            <a:r>
              <a:rPr lang="en-US" altLang="ja-JP" sz="1700" b="1" dirty="0">
                <a:latin typeface="MS PGothic" panose="020B0600070205080204" pitchFamily="34" charset="-128"/>
                <a:ea typeface="MS PGothic" panose="020B0600070205080204" pitchFamily="34" charset="-128"/>
              </a:rPr>
              <a:t>: </a:t>
            </a:r>
            <a:r>
              <a:rPr lang="ja-JP" altLang="en-US" dirty="0">
                <a:latin typeface="MS PGothic" panose="020B0600070205080204" pitchFamily="34" charset="-128"/>
                <a:ea typeface="MS PGothic" panose="020B0600070205080204" pitchFamily="34" charset="-128"/>
              </a:rPr>
              <a:t>ジョンは自分がカルト集団から迫害され、脅かされていると信じています。そのため、彼は外出しません。その証拠として、彼は次のことに注目しています。</a:t>
            </a:r>
            <a:endParaRPr lang="ja-JP" altLang="en-US" sz="1700" dirty="0">
              <a:latin typeface="MS PGothic" panose="020B0600070205080204" pitchFamily="34" charset="-128"/>
              <a:ea typeface="MS PGothic" panose="020B0600070205080204" pitchFamily="34" charset="-128"/>
            </a:endParaRPr>
          </a:p>
          <a:p>
            <a:pPr eaLnBrk="1" hangingPunct="1">
              <a:lnSpc>
                <a:spcPct val="107000"/>
              </a:lnSpc>
              <a:spcBef>
                <a:spcPct val="29000"/>
              </a:spcBef>
            </a:pPr>
            <a:r>
              <a:rPr lang="ja-JP" altLang="en-US" dirty="0">
                <a:latin typeface="MS PGothic" panose="020B0600070205080204" pitchFamily="34" charset="-128"/>
                <a:ea typeface="MS PGothic" panose="020B0600070205080204" pitchFamily="34" charset="-128"/>
              </a:rPr>
              <a:t>脅迫してくる声が聞こえる、彼のアパートの前にいろいろな種類の車が駐車してある、アパートのすぐ近くの建物にカルト集団のシンボルに似た十字架がかかっている。</a:t>
            </a:r>
          </a:p>
          <a:p>
            <a:pPr eaLnBrk="1" hangingPunct="1">
              <a:lnSpc>
                <a:spcPct val="107000"/>
              </a:lnSpc>
              <a:spcBef>
                <a:spcPct val="29000"/>
              </a:spcBef>
            </a:pPr>
            <a:endParaRPr lang="ja-JP" altLang="en-US" sz="1700" dirty="0">
              <a:latin typeface="MS PGothic" panose="020B0600070205080204" pitchFamily="34" charset="-128"/>
              <a:ea typeface="MS PGothic" panose="020B0600070205080204" pitchFamily="34" charset="-128"/>
            </a:endParaRPr>
          </a:p>
          <a:p>
            <a:pPr eaLnBrk="1" hangingPunct="1">
              <a:lnSpc>
                <a:spcPct val="98000"/>
              </a:lnSpc>
              <a:spcBef>
                <a:spcPct val="29000"/>
              </a:spcBef>
            </a:pPr>
            <a:r>
              <a:rPr lang="ja-JP" altLang="en-US" dirty="0">
                <a:latin typeface="MS PGothic" panose="020B0600070205080204" pitchFamily="34" charset="-128"/>
                <a:ea typeface="MS PGothic" panose="020B0600070205080204" pitchFamily="34" charset="-128"/>
              </a:rPr>
              <a:t>どうすればジョンの信念に対抗できるでしょうか／疑問の余地はあるでしょう</a:t>
            </a:r>
            <a:r>
              <a:rPr lang="ja-JP" altLang="en-US" dirty="0" smtClean="0">
                <a:latin typeface="MS PGothic" panose="020B0600070205080204" pitchFamily="34" charset="-128"/>
                <a:ea typeface="MS PGothic" panose="020B0600070205080204" pitchFamily="34" charset="-128"/>
              </a:rPr>
              <a:t>か</a:t>
            </a:r>
            <a:endParaRPr lang="de-DE" altLang="ja-JP" dirty="0" smtClean="0">
              <a:latin typeface="MS PGothic" panose="020B0600070205080204" pitchFamily="34" charset="-128"/>
              <a:ea typeface="MS PGothic" panose="020B0600070205080204" pitchFamily="34" charset="-128"/>
            </a:endParaRPr>
          </a:p>
          <a:p>
            <a:pPr eaLnBrk="1" hangingPunct="1">
              <a:lnSpc>
                <a:spcPct val="98000"/>
              </a:lnSpc>
              <a:spcBef>
                <a:spcPct val="29000"/>
              </a:spcBef>
            </a:pPr>
            <a:endParaRPr lang="de-DE" altLang="ja-JP" sz="1700" dirty="0">
              <a:latin typeface="MS PGothic" panose="020B0600070205080204" pitchFamily="34" charset="-128"/>
              <a:ea typeface="MS PGothic" panose="020B0600070205080204" pitchFamily="34" charset="-128"/>
            </a:endParaRPr>
          </a:p>
          <a:p>
            <a:pPr eaLnBrk="1" hangingPunct="1">
              <a:lnSpc>
                <a:spcPct val="98000"/>
              </a:lnSpc>
              <a:spcBef>
                <a:spcPct val="29000"/>
              </a:spcBef>
            </a:pPr>
            <a:r>
              <a:rPr lang="de-DE" altLang="ja-JP" sz="1700" dirty="0" smtClean="0">
                <a:latin typeface="MS PGothic" panose="020B0600070205080204" pitchFamily="34" charset="-128"/>
                <a:ea typeface="MS PGothic" panose="020B0600070205080204" pitchFamily="34" charset="-128"/>
              </a:rPr>
              <a:t>		         </a:t>
            </a:r>
            <a:r>
              <a:rPr lang="en-US" altLang="ja-JP" dirty="0" smtClean="0">
                <a:latin typeface="MS PGothic" panose="020B0600070205080204" pitchFamily="34" charset="-128"/>
                <a:ea typeface="MS PGothic" panose="020B0600070205080204" pitchFamily="34" charset="-128"/>
              </a:rPr>
              <a:t>???</a:t>
            </a:r>
            <a:endParaRPr lang="en-US" altLang="ja-JP" dirty="0">
              <a:latin typeface="MS PGothic" panose="020B0600070205080204" pitchFamily="34" charset="-128"/>
              <a:ea typeface="MS PGothic" panose="020B0600070205080204" pitchFamily="34" charset="-128"/>
            </a:endParaRPr>
          </a:p>
        </p:txBody>
      </p:sp>
      <p:sp>
        <p:nvSpPr>
          <p:cNvPr id="17"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思い込みを変えよう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6</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25</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8"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tab pos="838200" algn="l"/>
              </a:tabLst>
            </a:pPr>
            <a:r>
              <a:rPr lang="ja-JP" altLang="en-US" sz="1800" dirty="0">
                <a:solidFill>
                  <a:srgbClr val="D16349"/>
                </a:solidFill>
                <a:latin typeface="MS PGothic" panose="020B0600070205080204" pitchFamily="34" charset="-128"/>
                <a:ea typeface="MS PGothic" panose="020B0600070205080204" pitchFamily="34" charset="-128"/>
                <a:cs typeface="Times New Roman" pitchFamily="18" charset="0"/>
              </a:rPr>
              <a:t>実際の例</a:t>
            </a:r>
            <a:endParaRPr lang="en-US" altLang="zh-CN" sz="1800" dirty="0">
              <a:solidFill>
                <a:srgbClr val="D16349"/>
              </a:solidFill>
              <a:latin typeface="MS PGothic" panose="020B0600070205080204" pitchFamily="34" charset="-128"/>
              <a:ea typeface="MS PGothic" panose="020B0600070205080204" pitchFamily="34" charset="-128"/>
              <a:cs typeface="Times New Roman" pitchFamily="18" charset="0"/>
            </a:endParaRPr>
          </a:p>
          <a:p>
            <a:pPr>
              <a:lnSpc>
                <a:spcPts val="2300"/>
              </a:lnSpc>
              <a:tabLst>
                <a:tab pos="838200" algn="l"/>
              </a:tabLst>
            </a:pPr>
            <a:r>
              <a:rPr lang="ja-JP" altLang="en-US" sz="1800" dirty="0">
                <a:solidFill>
                  <a:srgbClr val="D16349"/>
                </a:solidFill>
                <a:latin typeface="MS PGothic" panose="020B0600070205080204" pitchFamily="34" charset="-128"/>
                <a:ea typeface="MS PGothic" panose="020B0600070205080204" pitchFamily="34" charset="-128"/>
                <a:cs typeface="Times New Roman" pitchFamily="18" charset="0"/>
              </a:rPr>
              <a:t>本当の迫害？それとも錯覚？</a:t>
            </a:r>
            <a:endParaRPr lang="en-US" altLang="zh-CN" sz="18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
        <p:nvSpPr>
          <p:cNvPr id="16" name="Text Box 10"/>
          <p:cNvSpPr txBox="1">
            <a:spLocks noChangeArrowheads="1"/>
          </p:cNvSpPr>
          <p:nvPr/>
        </p:nvSpPr>
        <p:spPr bwMode="auto">
          <a:xfrm>
            <a:off x="-28575" y="6640513"/>
            <a:ext cx="6329363" cy="275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lnSpc>
                <a:spcPct val="85000"/>
              </a:lnSpc>
            </a:pPr>
            <a:r>
              <a:rPr lang="en-US" altLang="de-DE" sz="700" b="0" i="1" dirty="0" smtClean="0">
                <a:latin typeface="Verdana" pitchFamily="34" charset="0"/>
              </a:rPr>
              <a:t>(“</a:t>
            </a:r>
            <a:r>
              <a:rPr lang="en-US" altLang="de-DE" sz="700" b="0" i="1" dirty="0" err="1" smtClean="0">
                <a:latin typeface="Verdana" pitchFamily="34" charset="0"/>
              </a:rPr>
              <a:t>Verstecken</a:t>
            </a:r>
            <a:r>
              <a:rPr lang="en-US" altLang="de-DE" sz="700" b="0" i="1" dirty="0" smtClean="0">
                <a:latin typeface="Verdana" pitchFamily="34" charset="0"/>
              </a:rPr>
              <a:t>” by Jana </a:t>
            </a:r>
            <a:r>
              <a:rPr lang="en-US" altLang="de-DE" sz="700" b="0" i="1" dirty="0" err="1" smtClean="0">
                <a:latin typeface="Verdana" pitchFamily="34" charset="0"/>
              </a:rPr>
              <a:t>Pöttgen</a:t>
            </a:r>
            <a:r>
              <a:rPr lang="en-US" altLang="de-DE" sz="700" b="0" i="1" dirty="0" smtClean="0">
                <a:latin typeface="Verdana" pitchFamily="34" charset="0"/>
              </a:rPr>
              <a:t>, borrowed from the brochure “</a:t>
            </a:r>
            <a:r>
              <a:rPr lang="en-US" altLang="de-DE" sz="700" b="0" i="1" dirty="0" err="1" smtClean="0">
                <a:latin typeface="Verdana" pitchFamily="34" charset="0"/>
              </a:rPr>
              <a:t>Schizophrenie</a:t>
            </a:r>
            <a:r>
              <a:rPr lang="en-US" altLang="de-DE" sz="700" b="0" i="1" dirty="0" smtClean="0">
                <a:latin typeface="Verdana" pitchFamily="34" charset="0"/>
              </a:rPr>
              <a:t>: </a:t>
            </a:r>
            <a:r>
              <a:rPr lang="en-US" altLang="de-DE" sz="700" b="0" i="1" dirty="0" err="1" smtClean="0">
                <a:latin typeface="Verdana" pitchFamily="34" charset="0"/>
              </a:rPr>
              <a:t>Eine</a:t>
            </a:r>
            <a:r>
              <a:rPr lang="en-US" altLang="de-DE" sz="700" b="0" i="1" dirty="0" smtClean="0">
                <a:latin typeface="Verdana" pitchFamily="34" charset="0"/>
              </a:rPr>
              <a:t> </a:t>
            </a:r>
            <a:r>
              <a:rPr lang="en-US" altLang="de-DE" sz="700" b="0" i="1" dirty="0" err="1" smtClean="0">
                <a:latin typeface="Verdana" pitchFamily="34" charset="0"/>
              </a:rPr>
              <a:t>Krankheit</a:t>
            </a:r>
            <a:r>
              <a:rPr lang="en-US" altLang="de-DE" sz="700" b="0" i="1" dirty="0" smtClean="0">
                <a:latin typeface="Verdana" pitchFamily="34" charset="0"/>
              </a:rPr>
              <a:t> </a:t>
            </a:r>
            <a:r>
              <a:rPr lang="en-US" altLang="de-DE" sz="700" b="0" i="1" dirty="0" err="1" smtClean="0">
                <a:latin typeface="Verdana" pitchFamily="34" charset="0"/>
              </a:rPr>
              <a:t>verliert</a:t>
            </a:r>
            <a:r>
              <a:rPr lang="en-US" altLang="de-DE" sz="700" b="0" i="1" dirty="0" smtClean="0">
                <a:latin typeface="Verdana" pitchFamily="34" charset="0"/>
              </a:rPr>
              <a:t> </a:t>
            </a:r>
            <a:r>
              <a:rPr lang="en-US" altLang="de-DE" sz="700" b="0" i="1" dirty="0" err="1" smtClean="0">
                <a:latin typeface="Verdana" pitchFamily="34" charset="0"/>
              </a:rPr>
              <a:t>ihre</a:t>
            </a:r>
            <a:r>
              <a:rPr lang="en-US" altLang="de-DE" sz="700" b="0" i="1" dirty="0" smtClean="0">
                <a:latin typeface="Verdana" pitchFamily="34" charset="0"/>
              </a:rPr>
              <a:t> </a:t>
            </a:r>
            <a:r>
              <a:rPr lang="en-US" altLang="de-DE" sz="700" b="0" i="1" dirty="0" err="1" smtClean="0">
                <a:latin typeface="Verdana" pitchFamily="34" charset="0"/>
              </a:rPr>
              <a:t>Dämonie</a:t>
            </a:r>
            <a:r>
              <a:rPr lang="en-US" altLang="de-DE" sz="700" b="0" i="1" dirty="0" smtClean="0">
                <a:latin typeface="Verdana" pitchFamily="34" charset="0"/>
              </a:rPr>
              <a:t>”, 1988 by </a:t>
            </a:r>
            <a:r>
              <a:rPr lang="en-US" altLang="de-DE" sz="700" b="0" i="1" dirty="0" err="1" smtClean="0">
                <a:latin typeface="Verdana" pitchFamily="34" charset="0"/>
              </a:rPr>
              <a:t>Troponwerke</a:t>
            </a:r>
            <a:r>
              <a:rPr lang="en-US" altLang="de-DE" sz="700" b="0" i="1" dirty="0" smtClean="0">
                <a:latin typeface="Verdana" pitchFamily="34" charset="0"/>
              </a:rPr>
              <a:t> GmbH &amp; Co. KG)</a:t>
            </a:r>
            <a:endParaRPr lang="en-US" altLang="de-DE" sz="700" dirty="0">
              <a:latin typeface="Verdana"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 name="Picture 3"/>
          <p:cNvPicPr>
            <a:picLocks noChangeAspect="1" noChangeArrowheads="1"/>
          </p:cNvPicPr>
          <p:nvPr/>
        </p:nvPicPr>
        <p:blipFill>
          <a:blip r:embed="rId2"/>
          <a:srcRect/>
          <a:stretch>
            <a:fillRect/>
          </a:stretch>
        </p:blipFill>
        <p:spPr bwMode="auto">
          <a:xfrm>
            <a:off x="5575300" y="1397000"/>
            <a:ext cx="3568700" cy="4978400"/>
          </a:xfrm>
          <a:prstGeom prst="rect">
            <a:avLst/>
          </a:prstGeom>
          <a:noFill/>
        </p:spPr>
      </p:pic>
      <p:sp>
        <p:nvSpPr>
          <p:cNvPr id="13" name="TextBox 1"/>
          <p:cNvSpPr txBox="1"/>
          <p:nvPr/>
        </p:nvSpPr>
        <p:spPr>
          <a:xfrm>
            <a:off x="8839200" y="38100"/>
            <a:ext cx="2159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12</a:t>
            </a:r>
          </a:p>
        </p:txBody>
      </p:sp>
      <p:sp>
        <p:nvSpPr>
          <p:cNvPr id="19" name="Text Box 7"/>
          <p:cNvSpPr txBox="1">
            <a:spLocks noChangeArrowheads="1"/>
          </p:cNvSpPr>
          <p:nvPr/>
        </p:nvSpPr>
        <p:spPr bwMode="auto">
          <a:xfrm>
            <a:off x="381000" y="1206139"/>
            <a:ext cx="5422900" cy="4158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lnSpc>
                <a:spcPct val="98000"/>
              </a:lnSpc>
            </a:pPr>
            <a:r>
              <a:rPr lang="ja-JP" altLang="en-US" b="1" dirty="0">
                <a:latin typeface="MS PGothic" panose="020B0600070205080204" pitchFamily="34" charset="-128"/>
                <a:ea typeface="MS PGothic" panose="020B0600070205080204" pitchFamily="34" charset="-128"/>
              </a:rPr>
              <a:t>例</a:t>
            </a:r>
            <a:r>
              <a:rPr lang="en-US" altLang="ja-JP" b="1" dirty="0">
                <a:latin typeface="MS PGothic" panose="020B0600070205080204" pitchFamily="34" charset="-128"/>
                <a:ea typeface="MS PGothic" panose="020B0600070205080204" pitchFamily="34" charset="-128"/>
              </a:rPr>
              <a:t>: </a:t>
            </a:r>
            <a:r>
              <a:rPr lang="ja-JP" altLang="en-US" dirty="0">
                <a:latin typeface="MS PGothic" panose="020B0600070205080204" pitchFamily="34" charset="-128"/>
                <a:ea typeface="MS PGothic" panose="020B0600070205080204" pitchFamily="34" charset="-128"/>
              </a:rPr>
              <a:t>カルト集団によって迫害されている</a:t>
            </a:r>
            <a:r>
              <a:rPr lang="en-US" altLang="ja-JP" dirty="0">
                <a:latin typeface="MS PGothic" panose="020B0600070205080204" pitchFamily="34" charset="-128"/>
                <a:ea typeface="MS PGothic" panose="020B0600070205080204" pitchFamily="34" charset="-128"/>
              </a:rPr>
              <a:t>?</a:t>
            </a:r>
          </a:p>
          <a:p>
            <a:pPr eaLnBrk="1" hangingPunct="1">
              <a:lnSpc>
                <a:spcPct val="49000"/>
              </a:lnSpc>
            </a:pPr>
            <a:endParaRPr lang="en-US" altLang="ja-JP" dirty="0">
              <a:latin typeface="MS PGothic" panose="020B0600070205080204" pitchFamily="34" charset="-128"/>
              <a:ea typeface="MS PGothic" panose="020B0600070205080204" pitchFamily="34" charset="-128"/>
            </a:endParaRPr>
          </a:p>
          <a:p>
            <a:pPr eaLnBrk="1" hangingPunct="1">
              <a:lnSpc>
                <a:spcPct val="49000"/>
              </a:lnSpc>
            </a:pPr>
            <a:endParaRPr lang="en-US" altLang="ja-JP" dirty="0">
              <a:latin typeface="MS PGothic" panose="020B0600070205080204" pitchFamily="34" charset="-128"/>
              <a:ea typeface="MS PGothic" panose="020B0600070205080204" pitchFamily="34" charset="-128"/>
            </a:endParaRPr>
          </a:p>
          <a:p>
            <a:pPr eaLnBrk="1" hangingPunct="1">
              <a:lnSpc>
                <a:spcPct val="49000"/>
              </a:lnSpc>
            </a:pPr>
            <a:endParaRPr lang="en-US" altLang="ja-JP" dirty="0">
              <a:latin typeface="MS PGothic" panose="020B0600070205080204" pitchFamily="34" charset="-128"/>
              <a:ea typeface="MS PGothic" panose="020B0600070205080204" pitchFamily="34" charset="-128"/>
            </a:endParaRPr>
          </a:p>
          <a:p>
            <a:pPr eaLnBrk="1" hangingPunct="1">
              <a:lnSpc>
                <a:spcPct val="98000"/>
              </a:lnSpc>
              <a:spcBef>
                <a:spcPct val="4000"/>
              </a:spcBef>
            </a:pPr>
            <a:r>
              <a:rPr lang="ja-JP" altLang="en-US" b="1" dirty="0">
                <a:latin typeface="MS PGothic" panose="020B0600070205080204" pitchFamily="34" charset="-128"/>
                <a:ea typeface="MS PGothic" panose="020B0600070205080204" pitchFamily="34" charset="-128"/>
              </a:rPr>
              <a:t>どうすればジョンの考えに対抗できるでしょうか／疑問の余地はあるでしょうか？</a:t>
            </a:r>
          </a:p>
          <a:p>
            <a:pPr eaLnBrk="1" hangingPunct="1">
              <a:lnSpc>
                <a:spcPct val="98000"/>
              </a:lnSpc>
              <a:spcBef>
                <a:spcPct val="4000"/>
              </a:spcBef>
            </a:pPr>
            <a:endParaRPr lang="ja-JP" altLang="en-US" dirty="0">
              <a:solidFill>
                <a:srgbClr val="00649A"/>
              </a:solidFill>
              <a:latin typeface="MS PGothic" panose="020B0600070205080204" pitchFamily="34" charset="-128"/>
              <a:ea typeface="MS PGothic" panose="020B0600070205080204" pitchFamily="34" charset="-128"/>
            </a:endParaRPr>
          </a:p>
          <a:p>
            <a:pPr marL="285750" indent="-285750" eaLnBrk="1" hangingPunct="1">
              <a:lnSpc>
                <a:spcPct val="93000"/>
              </a:lnSpc>
              <a:spcBef>
                <a:spcPct val="44000"/>
              </a:spcBef>
              <a:buClr>
                <a:srgbClr val="8CADAE"/>
              </a:buClr>
              <a:buFont typeface="Courier New" panose="02070309020205020404" pitchFamily="49" charset="0"/>
              <a:buChar char="o"/>
            </a:pPr>
            <a:r>
              <a:rPr lang="ja-JP" altLang="en-US" dirty="0">
                <a:latin typeface="MS PGothic" panose="020B0600070205080204" pitchFamily="34" charset="-128"/>
                <a:ea typeface="MS PGothic" panose="020B0600070205080204" pitchFamily="34" charset="-128"/>
                <a:sym typeface="Wingdings" pitchFamily="2" charset="2"/>
              </a:rPr>
              <a:t>駐車中の車や十字架は決定的な証拠でしょうか？偶然ではないのでしょうか？</a:t>
            </a:r>
            <a:endParaRPr lang="ja-JP" altLang="en-US" dirty="0">
              <a:latin typeface="MS PGothic" panose="020B0600070205080204" pitchFamily="34" charset="-128"/>
              <a:ea typeface="MS PGothic" panose="020B0600070205080204" pitchFamily="34" charset="-128"/>
            </a:endParaRPr>
          </a:p>
          <a:p>
            <a:pPr marL="285750" indent="-285750" eaLnBrk="1" hangingPunct="1">
              <a:lnSpc>
                <a:spcPct val="117000"/>
              </a:lnSpc>
              <a:spcBef>
                <a:spcPct val="9000"/>
              </a:spcBef>
              <a:buClr>
                <a:srgbClr val="8CADAE"/>
              </a:buClr>
              <a:buFont typeface="Courier New" panose="02070309020205020404" pitchFamily="49" charset="0"/>
              <a:buChar char="o"/>
            </a:pPr>
            <a:r>
              <a:rPr lang="ja-JP" altLang="en-US" dirty="0">
                <a:latin typeface="MS PGothic" panose="020B0600070205080204" pitchFamily="34" charset="-128"/>
                <a:ea typeface="MS PGothic" panose="020B0600070205080204" pitchFamily="34" charset="-128"/>
                <a:sym typeface="Wingdings" pitchFamily="2" charset="2"/>
              </a:rPr>
              <a:t>なぜカルト集団はジョンの迫害にそれほど手間暇をかけようとするのでしょうか？</a:t>
            </a:r>
            <a:endParaRPr lang="ja-JP" altLang="en-US" dirty="0">
              <a:latin typeface="MS PGothic" panose="020B0600070205080204" pitchFamily="34" charset="-128"/>
              <a:ea typeface="MS PGothic" panose="020B0600070205080204" pitchFamily="34" charset="-128"/>
            </a:endParaRPr>
          </a:p>
          <a:p>
            <a:pPr marL="285750" indent="-285750" eaLnBrk="1" hangingPunct="1">
              <a:lnSpc>
                <a:spcPct val="107000"/>
              </a:lnSpc>
              <a:spcBef>
                <a:spcPct val="19000"/>
              </a:spcBef>
              <a:buClr>
                <a:srgbClr val="8CADAE"/>
              </a:buClr>
              <a:buFont typeface="Courier New" panose="02070309020205020404" pitchFamily="49" charset="0"/>
              <a:buChar char="o"/>
            </a:pPr>
            <a:r>
              <a:rPr lang="en-US" altLang="ja-JP" dirty="0">
                <a:solidFill>
                  <a:schemeClr val="tx2">
                    <a:lumMod val="40000"/>
                    <a:lumOff val="60000"/>
                  </a:schemeClr>
                </a:solidFill>
                <a:latin typeface="MS PGothic" panose="020B0600070205080204" pitchFamily="34" charset="-128"/>
                <a:ea typeface="MS PGothic" panose="020B0600070205080204" pitchFamily="34" charset="-128"/>
                <a:sym typeface="Wingdings" pitchFamily="2" charset="2"/>
              </a:rPr>
              <a:t> </a:t>
            </a:r>
            <a:r>
              <a:rPr lang="en-US" altLang="ja-JP" dirty="0">
                <a:latin typeface="MS PGothic" panose="020B0600070205080204" pitchFamily="34" charset="-128"/>
                <a:ea typeface="MS PGothic" panose="020B0600070205080204" pitchFamily="34" charset="-128"/>
              </a:rPr>
              <a:t>… </a:t>
            </a:r>
          </a:p>
          <a:p>
            <a:pPr eaLnBrk="1" hangingPunct="1">
              <a:lnSpc>
                <a:spcPct val="49000"/>
              </a:lnSpc>
            </a:pPr>
            <a:endParaRPr lang="en-US" altLang="ja-JP" dirty="0">
              <a:latin typeface="MS PGothic" panose="020B0600070205080204" pitchFamily="34" charset="-128"/>
              <a:ea typeface="MS PGothic" panose="020B0600070205080204" pitchFamily="34" charset="-128"/>
            </a:endParaRPr>
          </a:p>
          <a:p>
            <a:pPr eaLnBrk="1" hangingPunct="1">
              <a:lnSpc>
                <a:spcPct val="98000"/>
              </a:lnSpc>
              <a:spcBef>
                <a:spcPct val="4000"/>
              </a:spcBef>
            </a:pPr>
            <a:r>
              <a:rPr lang="ja-JP" altLang="en-US" dirty="0">
                <a:latin typeface="MS PGothic" panose="020B0600070205080204" pitchFamily="34" charset="-128"/>
                <a:ea typeface="MS PGothic" panose="020B0600070205080204" pitchFamily="34" charset="-128"/>
              </a:rPr>
              <a:t>どうすればジョンは自分の考えを確認できるでしょうか？</a:t>
            </a:r>
          </a:p>
          <a:p>
            <a:pPr eaLnBrk="1" hangingPunct="1">
              <a:lnSpc>
                <a:spcPct val="98000"/>
              </a:lnSpc>
              <a:spcBef>
                <a:spcPct val="4000"/>
              </a:spcBef>
            </a:pPr>
            <a:endParaRPr lang="ja-JP" altLang="en-US" dirty="0">
              <a:latin typeface="MS PGothic" panose="020B0600070205080204" pitchFamily="34" charset="-128"/>
              <a:ea typeface="MS PGothic" panose="020B0600070205080204" pitchFamily="34" charset="-128"/>
            </a:endParaRPr>
          </a:p>
          <a:p>
            <a:pPr eaLnBrk="1" hangingPunct="1">
              <a:lnSpc>
                <a:spcPct val="98000"/>
              </a:lnSpc>
              <a:spcBef>
                <a:spcPct val="4000"/>
              </a:spcBef>
            </a:pPr>
            <a:r>
              <a:rPr lang="en-US" altLang="ja-JP" dirty="0" smtClean="0">
                <a:latin typeface="MS PGothic" panose="020B0600070205080204" pitchFamily="34" charset="-128"/>
                <a:ea typeface="MS PGothic" panose="020B0600070205080204" pitchFamily="34" charset="-128"/>
              </a:rPr>
              <a:t>		          ???</a:t>
            </a:r>
            <a:endParaRPr lang="en-US" altLang="ja-JP" dirty="0">
              <a:latin typeface="MS PGothic" panose="020B0600070205080204" pitchFamily="34" charset="-128"/>
              <a:ea typeface="MS PGothic" panose="020B0600070205080204" pitchFamily="34" charset="-128"/>
            </a:endParaRPr>
          </a:p>
        </p:txBody>
      </p:sp>
      <p:sp>
        <p:nvSpPr>
          <p:cNvPr id="20"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思い込みを変えよう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6</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26</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8"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tab pos="838200" algn="l"/>
              </a:tabLst>
            </a:pPr>
            <a:r>
              <a:rPr lang="ja-JP" altLang="en-US" sz="1800" dirty="0">
                <a:solidFill>
                  <a:srgbClr val="D16349"/>
                </a:solidFill>
                <a:latin typeface="MS PGothic" panose="020B0600070205080204" pitchFamily="34" charset="-128"/>
                <a:ea typeface="MS PGothic" panose="020B0600070205080204" pitchFamily="34" charset="-128"/>
                <a:cs typeface="Times New Roman" pitchFamily="18" charset="0"/>
              </a:rPr>
              <a:t>実際の例</a:t>
            </a:r>
            <a:endParaRPr lang="en-US" altLang="zh-CN" sz="1800" dirty="0">
              <a:solidFill>
                <a:srgbClr val="D16349"/>
              </a:solidFill>
              <a:latin typeface="MS PGothic" panose="020B0600070205080204" pitchFamily="34" charset="-128"/>
              <a:ea typeface="MS PGothic" panose="020B0600070205080204" pitchFamily="34" charset="-128"/>
              <a:cs typeface="Times New Roman" pitchFamily="18" charset="0"/>
            </a:endParaRPr>
          </a:p>
          <a:p>
            <a:pPr>
              <a:lnSpc>
                <a:spcPts val="2300"/>
              </a:lnSpc>
              <a:tabLst>
                <a:tab pos="838200" algn="l"/>
              </a:tabLst>
            </a:pPr>
            <a:r>
              <a:rPr lang="ja-JP" altLang="en-US" sz="1800" dirty="0">
                <a:solidFill>
                  <a:srgbClr val="D16349"/>
                </a:solidFill>
                <a:latin typeface="MS PGothic" panose="020B0600070205080204" pitchFamily="34" charset="-128"/>
                <a:ea typeface="MS PGothic" panose="020B0600070205080204" pitchFamily="34" charset="-128"/>
                <a:cs typeface="Times New Roman" pitchFamily="18" charset="0"/>
              </a:rPr>
              <a:t>本当の迫害？それとも錯覚？</a:t>
            </a:r>
            <a:endParaRPr lang="en-US" altLang="zh-CN" sz="18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
        <p:nvSpPr>
          <p:cNvPr id="14" name="Text Box 10"/>
          <p:cNvSpPr txBox="1">
            <a:spLocks noChangeArrowheads="1"/>
          </p:cNvSpPr>
          <p:nvPr/>
        </p:nvSpPr>
        <p:spPr bwMode="auto">
          <a:xfrm>
            <a:off x="-28575" y="6640513"/>
            <a:ext cx="6329363" cy="275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lnSpc>
                <a:spcPct val="85000"/>
              </a:lnSpc>
            </a:pPr>
            <a:r>
              <a:rPr lang="en-US" altLang="de-DE" sz="700" b="0" i="1" dirty="0" smtClean="0">
                <a:latin typeface="Verdana" pitchFamily="34" charset="0"/>
              </a:rPr>
              <a:t>(“</a:t>
            </a:r>
            <a:r>
              <a:rPr lang="en-US" altLang="de-DE" sz="700" b="0" i="1" dirty="0" err="1" smtClean="0">
                <a:latin typeface="Verdana" pitchFamily="34" charset="0"/>
              </a:rPr>
              <a:t>Verstecken</a:t>
            </a:r>
            <a:r>
              <a:rPr lang="en-US" altLang="de-DE" sz="700" b="0" i="1" dirty="0" smtClean="0">
                <a:latin typeface="Verdana" pitchFamily="34" charset="0"/>
              </a:rPr>
              <a:t>” by Jana </a:t>
            </a:r>
            <a:r>
              <a:rPr lang="en-US" altLang="de-DE" sz="700" b="0" i="1" dirty="0" err="1" smtClean="0">
                <a:latin typeface="Verdana" pitchFamily="34" charset="0"/>
              </a:rPr>
              <a:t>Pöttgen</a:t>
            </a:r>
            <a:r>
              <a:rPr lang="en-US" altLang="de-DE" sz="700" b="0" i="1" dirty="0" smtClean="0">
                <a:latin typeface="Verdana" pitchFamily="34" charset="0"/>
              </a:rPr>
              <a:t>, borrowed from the brochure “</a:t>
            </a:r>
            <a:r>
              <a:rPr lang="en-US" altLang="de-DE" sz="700" b="0" i="1" dirty="0" err="1" smtClean="0">
                <a:latin typeface="Verdana" pitchFamily="34" charset="0"/>
              </a:rPr>
              <a:t>Schizophrenie</a:t>
            </a:r>
            <a:r>
              <a:rPr lang="en-US" altLang="de-DE" sz="700" b="0" i="1" dirty="0" smtClean="0">
                <a:latin typeface="Verdana" pitchFamily="34" charset="0"/>
              </a:rPr>
              <a:t>: </a:t>
            </a:r>
            <a:r>
              <a:rPr lang="en-US" altLang="de-DE" sz="700" b="0" i="1" dirty="0" err="1" smtClean="0">
                <a:latin typeface="Verdana" pitchFamily="34" charset="0"/>
              </a:rPr>
              <a:t>Eine</a:t>
            </a:r>
            <a:r>
              <a:rPr lang="en-US" altLang="de-DE" sz="700" b="0" i="1" dirty="0" smtClean="0">
                <a:latin typeface="Verdana" pitchFamily="34" charset="0"/>
              </a:rPr>
              <a:t> </a:t>
            </a:r>
            <a:r>
              <a:rPr lang="en-US" altLang="de-DE" sz="700" b="0" i="1" dirty="0" err="1" smtClean="0">
                <a:latin typeface="Verdana" pitchFamily="34" charset="0"/>
              </a:rPr>
              <a:t>Krankheit</a:t>
            </a:r>
            <a:r>
              <a:rPr lang="en-US" altLang="de-DE" sz="700" b="0" i="1" dirty="0" smtClean="0">
                <a:latin typeface="Verdana" pitchFamily="34" charset="0"/>
              </a:rPr>
              <a:t> </a:t>
            </a:r>
            <a:r>
              <a:rPr lang="en-US" altLang="de-DE" sz="700" b="0" i="1" dirty="0" err="1" smtClean="0">
                <a:latin typeface="Verdana" pitchFamily="34" charset="0"/>
              </a:rPr>
              <a:t>verliert</a:t>
            </a:r>
            <a:r>
              <a:rPr lang="en-US" altLang="de-DE" sz="700" b="0" i="1" dirty="0" smtClean="0">
                <a:latin typeface="Verdana" pitchFamily="34" charset="0"/>
              </a:rPr>
              <a:t> </a:t>
            </a:r>
            <a:r>
              <a:rPr lang="en-US" altLang="de-DE" sz="700" b="0" i="1" dirty="0" err="1" smtClean="0">
                <a:latin typeface="Verdana" pitchFamily="34" charset="0"/>
              </a:rPr>
              <a:t>ihre</a:t>
            </a:r>
            <a:r>
              <a:rPr lang="en-US" altLang="de-DE" sz="700" b="0" i="1" dirty="0" smtClean="0">
                <a:latin typeface="Verdana" pitchFamily="34" charset="0"/>
              </a:rPr>
              <a:t> </a:t>
            </a:r>
            <a:r>
              <a:rPr lang="en-US" altLang="de-DE" sz="700" b="0" i="1" dirty="0" err="1" smtClean="0">
                <a:latin typeface="Verdana" pitchFamily="34" charset="0"/>
              </a:rPr>
              <a:t>Dämonie</a:t>
            </a:r>
            <a:r>
              <a:rPr lang="en-US" altLang="de-DE" sz="700" b="0" i="1" dirty="0" smtClean="0">
                <a:latin typeface="Verdana" pitchFamily="34" charset="0"/>
              </a:rPr>
              <a:t>”, 1988 by </a:t>
            </a:r>
            <a:r>
              <a:rPr lang="en-US" altLang="de-DE" sz="700" b="0" i="1" dirty="0" err="1" smtClean="0">
                <a:latin typeface="Verdana" pitchFamily="34" charset="0"/>
              </a:rPr>
              <a:t>Troponwerke</a:t>
            </a:r>
            <a:r>
              <a:rPr lang="en-US" altLang="de-DE" sz="700" b="0" i="1" dirty="0" smtClean="0">
                <a:latin typeface="Verdana" pitchFamily="34" charset="0"/>
              </a:rPr>
              <a:t> GmbH &amp; Co. KG)</a:t>
            </a:r>
            <a:endParaRPr lang="en-US" altLang="de-DE" sz="700" dirty="0">
              <a:latin typeface="Verdana"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2" name="Picture 3"/>
          <p:cNvPicPr>
            <a:picLocks noChangeAspect="1" noChangeArrowheads="1"/>
          </p:cNvPicPr>
          <p:nvPr/>
        </p:nvPicPr>
        <p:blipFill>
          <a:blip r:embed="rId2"/>
          <a:srcRect/>
          <a:stretch>
            <a:fillRect/>
          </a:stretch>
        </p:blipFill>
        <p:spPr bwMode="auto">
          <a:xfrm>
            <a:off x="5575300" y="1397000"/>
            <a:ext cx="3568700" cy="4978400"/>
          </a:xfrm>
          <a:prstGeom prst="rect">
            <a:avLst/>
          </a:prstGeom>
          <a:noFill/>
        </p:spPr>
      </p:pic>
      <p:sp>
        <p:nvSpPr>
          <p:cNvPr id="19" name="TextBox 1"/>
          <p:cNvSpPr txBox="1"/>
          <p:nvPr/>
        </p:nvSpPr>
        <p:spPr>
          <a:xfrm>
            <a:off x="8839200" y="38100"/>
            <a:ext cx="2159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13</a:t>
            </a:r>
          </a:p>
        </p:txBody>
      </p:sp>
      <p:sp>
        <p:nvSpPr>
          <p:cNvPr id="18"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思い込みを変えよう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6</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27</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grpSp>
        <p:nvGrpSpPr>
          <p:cNvPr id="20" name="グループ化 19"/>
          <p:cNvGrpSpPr/>
          <p:nvPr/>
        </p:nvGrpSpPr>
        <p:grpSpPr>
          <a:xfrm>
            <a:off x="88900" y="6096000"/>
            <a:ext cx="2197100" cy="487426"/>
            <a:chOff x="88900" y="5208524"/>
            <a:chExt cx="2197100" cy="487426"/>
          </a:xfrm>
        </p:grpSpPr>
        <p:sp>
          <p:nvSpPr>
            <p:cNvPr id="22" name="Freeform 3"/>
            <p:cNvSpPr/>
            <p:nvPr/>
          </p:nvSpPr>
          <p:spPr>
            <a:xfrm>
              <a:off x="88900" y="5208524"/>
              <a:ext cx="2197100" cy="487426"/>
            </a:xfrm>
            <a:custGeom>
              <a:avLst/>
              <a:gdLst>
                <a:gd name="connsiteX0" fmla="*/ 6349 w 1957323"/>
                <a:gd name="connsiteY0" fmla="*/ 6350 h 487426"/>
                <a:gd name="connsiteX1" fmla="*/ 6349 w 1957323"/>
                <a:gd name="connsiteY1" fmla="*/ 481076 h 487426"/>
                <a:gd name="connsiteX2" fmla="*/ 1950973 w 1957323"/>
                <a:gd name="connsiteY2" fmla="*/ 481076 h 487426"/>
                <a:gd name="connsiteX3" fmla="*/ 1950973 w 1957323"/>
                <a:gd name="connsiteY3" fmla="*/ 6350 h 487426"/>
                <a:gd name="connsiteX4" fmla="*/ 6349 w 1957323"/>
                <a:gd name="connsiteY4" fmla="*/ 6350 h 48742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957323" h="487426">
                  <a:moveTo>
                    <a:pt x="6350" y="6350"/>
                  </a:moveTo>
                  <a:lnTo>
                    <a:pt x="6349" y="481076"/>
                  </a:lnTo>
                  <a:lnTo>
                    <a:pt x="1950973" y="481076"/>
                  </a:lnTo>
                  <a:lnTo>
                    <a:pt x="1950973" y="6350"/>
                  </a:lnTo>
                  <a:lnTo>
                    <a:pt x="6349" y="6350"/>
                  </a:lnTo>
                </a:path>
              </a:pathLst>
            </a:custGeom>
            <a:solidFill>
              <a:srgbClr val="000000">
                <a:alpha val="0"/>
              </a:srgbClr>
            </a:solidFill>
            <a:ln w="12700" cap="flat" cmpd="sng" algn="ctr">
              <a:solidFill>
                <a:srgbClr val="000000">
                  <a:alpha val="100000"/>
                </a:srgbClr>
              </a:solidFill>
              <a:prstDash val="solid"/>
            </a:ln>
            <a:effectLst/>
          </p:spPr>
          <p:txBody>
            <a:bodyPr rtlCol="0" anchor="ctr"/>
            <a:lstStyle/>
            <a:p>
              <a:pPr marL="0" marR="0" lvl="0" indent="0" defTabSz="914400" eaLnBrk="1" fontAlgn="auto" latinLnBrk="0" hangingPunct="1">
                <a:lnSpc>
                  <a:spcPts val="1400"/>
                </a:lnSpc>
                <a:spcBef>
                  <a:spcPts val="0"/>
                </a:spcBef>
                <a:spcAft>
                  <a:spcPts val="0"/>
                </a:spcAft>
                <a:buClrTx/>
                <a:buSzTx/>
                <a:buFontTx/>
                <a:buNone/>
                <a:tabLst/>
                <a:defRPr/>
              </a:pP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　　　　</a:t>
              </a:r>
              <a:r>
                <a:rPr kumimoji="0" lang="de-DE" altLang="de-DE"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a:t>
              </a: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　</a:t>
              </a:r>
              <a:r>
                <a:rPr kumimoji="0" lang="ja-JP" altLang="en-US" sz="1200" b="0" i="1" u="none" strike="noStrike" kern="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rPr>
                <a:t>ワークシート</a:t>
              </a: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itchFamily="18" charset="0"/>
                </a:rPr>
                <a:t>　</a:t>
              </a:r>
              <a:r>
                <a:rPr kumimoji="0" lang="en-US" altLang="ja-JP" sz="1200" b="0" i="1" u="none" strike="noStrike" kern="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rPr>
                <a:t>6.</a:t>
              </a:r>
              <a:r>
                <a:rPr lang="en-US" altLang="ja-JP" sz="1200" i="1" kern="0" noProof="0"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1</a:t>
              </a:r>
              <a:endParaRPr kumimoji="0" lang="en-US" altLang="zh-CN" sz="1200" b="0" i="1" u="none" strike="noStrike" kern="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p:txBody>
        </p:sp>
        <p:pic>
          <p:nvPicPr>
            <p:cNvPr id="23" name="Picture 3"/>
            <p:cNvPicPr>
              <a:picLocks noChangeAspect="1" noChangeArrowheads="1"/>
            </p:cNvPicPr>
            <p:nvPr/>
          </p:nvPicPr>
          <p:blipFill>
            <a:blip r:embed="rId3"/>
            <a:srcRect/>
            <a:stretch>
              <a:fillRect/>
            </a:stretch>
          </p:blipFill>
          <p:spPr bwMode="auto">
            <a:xfrm>
              <a:off x="142743" y="5261737"/>
              <a:ext cx="355600" cy="381000"/>
            </a:xfrm>
            <a:prstGeom prst="rect">
              <a:avLst/>
            </a:prstGeom>
            <a:noFill/>
          </p:spPr>
        </p:pic>
      </p:grpSp>
      <p:sp>
        <p:nvSpPr>
          <p:cNvPr id="31" name="Text Box 7"/>
          <p:cNvSpPr txBox="1">
            <a:spLocks noChangeArrowheads="1"/>
          </p:cNvSpPr>
          <p:nvPr/>
        </p:nvSpPr>
        <p:spPr bwMode="auto">
          <a:xfrm>
            <a:off x="381000" y="1206000"/>
            <a:ext cx="5422900" cy="531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lnSpc>
                <a:spcPct val="98000"/>
              </a:lnSpc>
            </a:pPr>
            <a:r>
              <a:rPr lang="ja-JP" altLang="en-US" b="1" dirty="0">
                <a:latin typeface="MS PGothic" panose="020B0600070205080204" pitchFamily="34" charset="-128"/>
                <a:ea typeface="MS PGothic" panose="020B0600070205080204" pitchFamily="34" charset="-128"/>
              </a:rPr>
              <a:t>例</a:t>
            </a:r>
            <a:r>
              <a:rPr lang="en-US" altLang="ja-JP" b="1" dirty="0">
                <a:latin typeface="MS PGothic" panose="020B0600070205080204" pitchFamily="34" charset="-128"/>
                <a:ea typeface="MS PGothic" panose="020B0600070205080204" pitchFamily="34" charset="-128"/>
              </a:rPr>
              <a:t>: </a:t>
            </a:r>
            <a:r>
              <a:rPr lang="ja-JP" altLang="en-US" dirty="0">
                <a:latin typeface="MS PGothic" panose="020B0600070205080204" pitchFamily="34" charset="-128"/>
                <a:ea typeface="MS PGothic" panose="020B0600070205080204" pitchFamily="34" charset="-128"/>
              </a:rPr>
              <a:t>カルト集団によって迫害されている</a:t>
            </a:r>
            <a:r>
              <a:rPr lang="en-US" altLang="ja-JP" dirty="0">
                <a:latin typeface="MS PGothic" panose="020B0600070205080204" pitchFamily="34" charset="-128"/>
                <a:ea typeface="MS PGothic" panose="020B0600070205080204" pitchFamily="34" charset="-128"/>
              </a:rPr>
              <a:t>?</a:t>
            </a:r>
          </a:p>
          <a:p>
            <a:pPr eaLnBrk="1" hangingPunct="1">
              <a:lnSpc>
                <a:spcPct val="49000"/>
              </a:lnSpc>
            </a:pPr>
            <a:endParaRPr lang="en-US" altLang="ja-JP" dirty="0">
              <a:latin typeface="MS PGothic" panose="020B0600070205080204" pitchFamily="34" charset="-128"/>
              <a:ea typeface="MS PGothic" panose="020B0600070205080204" pitchFamily="34" charset="-128"/>
            </a:endParaRPr>
          </a:p>
          <a:p>
            <a:pPr eaLnBrk="1" hangingPunct="1">
              <a:lnSpc>
                <a:spcPct val="49000"/>
              </a:lnSpc>
            </a:pPr>
            <a:endParaRPr lang="en-US" altLang="ja-JP" dirty="0">
              <a:latin typeface="MS PGothic" panose="020B0600070205080204" pitchFamily="34" charset="-128"/>
              <a:ea typeface="MS PGothic" panose="020B0600070205080204" pitchFamily="34" charset="-128"/>
            </a:endParaRPr>
          </a:p>
          <a:p>
            <a:pPr eaLnBrk="1" hangingPunct="1">
              <a:lnSpc>
                <a:spcPct val="49000"/>
              </a:lnSpc>
            </a:pPr>
            <a:endParaRPr lang="en-US" altLang="ja-JP" dirty="0">
              <a:latin typeface="MS PGothic" panose="020B0600070205080204" pitchFamily="34" charset="-128"/>
              <a:ea typeface="MS PGothic" panose="020B0600070205080204" pitchFamily="34" charset="-128"/>
            </a:endParaRPr>
          </a:p>
          <a:p>
            <a:pPr eaLnBrk="1" hangingPunct="1">
              <a:lnSpc>
                <a:spcPct val="98000"/>
              </a:lnSpc>
              <a:spcBef>
                <a:spcPct val="4000"/>
              </a:spcBef>
            </a:pPr>
            <a:r>
              <a:rPr lang="ja-JP" altLang="en-US" b="1" dirty="0">
                <a:latin typeface="MS PGothic" panose="020B0600070205080204" pitchFamily="34" charset="-128"/>
                <a:ea typeface="MS PGothic" panose="020B0600070205080204" pitchFamily="34" charset="-128"/>
              </a:rPr>
              <a:t>どうすればジョンの考えに対抗できるでしょうか／疑問の余地はあるでしょうか？</a:t>
            </a:r>
            <a:endParaRPr lang="en-US" altLang="ja-JP" b="1" dirty="0">
              <a:latin typeface="MS PGothic" panose="020B0600070205080204" pitchFamily="34" charset="-128"/>
              <a:ea typeface="MS PGothic" panose="020B0600070205080204" pitchFamily="34" charset="-128"/>
            </a:endParaRPr>
          </a:p>
          <a:p>
            <a:pPr eaLnBrk="1" hangingPunct="1">
              <a:lnSpc>
                <a:spcPct val="98000"/>
              </a:lnSpc>
              <a:spcBef>
                <a:spcPct val="4000"/>
              </a:spcBef>
            </a:pPr>
            <a:endParaRPr lang="ja-JP" altLang="en-US" b="1" dirty="0">
              <a:latin typeface="MS PGothic" panose="020B0600070205080204" pitchFamily="34" charset="-128"/>
              <a:ea typeface="MS PGothic" panose="020B0600070205080204" pitchFamily="34" charset="-128"/>
            </a:endParaRPr>
          </a:p>
          <a:p>
            <a:pPr marL="285750" indent="-285750" eaLnBrk="1" hangingPunct="1">
              <a:lnSpc>
                <a:spcPct val="93000"/>
              </a:lnSpc>
              <a:spcBef>
                <a:spcPct val="44000"/>
              </a:spcBef>
              <a:buClr>
                <a:srgbClr val="8CADAE"/>
              </a:buClr>
              <a:buFont typeface="Courier New" panose="02070309020205020404" pitchFamily="49" charset="0"/>
              <a:buChar char="o"/>
            </a:pPr>
            <a:r>
              <a:rPr lang="ja-JP" altLang="ja-JP" dirty="0">
                <a:latin typeface="MS PGothic" panose="020B0600070205080204" pitchFamily="34" charset="-128"/>
                <a:ea typeface="MS PGothic" panose="020B0600070205080204" pitchFamily="34" charset="-128"/>
                <a:sym typeface="Wingdings" pitchFamily="2" charset="2"/>
              </a:rPr>
              <a:t>友人や家族に助言を求め</a:t>
            </a:r>
            <a:r>
              <a:rPr lang="ja-JP" altLang="en-US" dirty="0">
                <a:latin typeface="MS PGothic" panose="020B0600070205080204" pitchFamily="34" charset="-128"/>
                <a:ea typeface="MS PGothic" panose="020B0600070205080204" pitchFamily="34" charset="-128"/>
                <a:sym typeface="Wingdings" pitchFamily="2" charset="2"/>
              </a:rPr>
              <a:t>ましょう</a:t>
            </a:r>
            <a:r>
              <a:rPr lang="ja-JP" altLang="ja-JP" dirty="0">
                <a:latin typeface="MS PGothic" panose="020B0600070205080204" pitchFamily="34" charset="-128"/>
                <a:ea typeface="MS PGothic" panose="020B0600070205080204" pitchFamily="34" charset="-128"/>
                <a:sym typeface="Wingdings" pitchFamily="2" charset="2"/>
              </a:rPr>
              <a:t>！彼らは</a:t>
            </a:r>
            <a:r>
              <a:rPr lang="ja-JP" altLang="en-US" dirty="0">
                <a:latin typeface="MS PGothic" panose="020B0600070205080204" pitchFamily="34" charset="-128"/>
                <a:ea typeface="MS PGothic" panose="020B0600070205080204" pitchFamily="34" charset="-128"/>
                <a:sym typeface="Wingdings" pitchFamily="2" charset="2"/>
              </a:rPr>
              <a:t>考えに共感してくれるでしょうか？</a:t>
            </a:r>
            <a:r>
              <a:rPr lang="ja-JP" altLang="ja-JP" dirty="0">
                <a:latin typeface="MS PGothic" panose="020B0600070205080204" pitchFamily="34" charset="-128"/>
                <a:ea typeface="MS PGothic" panose="020B0600070205080204" pitchFamily="34" charset="-128"/>
                <a:sym typeface="Wingdings" pitchFamily="2" charset="2"/>
              </a:rPr>
              <a:t>反対意見</a:t>
            </a:r>
            <a:r>
              <a:rPr lang="ja-JP" altLang="en-US" dirty="0">
                <a:latin typeface="MS PGothic" panose="020B0600070205080204" pitchFamily="34" charset="-128"/>
                <a:ea typeface="MS PGothic" panose="020B0600070205080204" pitchFamily="34" charset="-128"/>
                <a:sym typeface="Wingdings" pitchFamily="2" charset="2"/>
              </a:rPr>
              <a:t>も</a:t>
            </a:r>
            <a:r>
              <a:rPr lang="ja-JP" altLang="ja-JP" dirty="0">
                <a:latin typeface="MS PGothic" panose="020B0600070205080204" pitchFamily="34" charset="-128"/>
                <a:ea typeface="MS PGothic" panose="020B0600070205080204" pitchFamily="34" charset="-128"/>
                <a:sym typeface="Wingdings" pitchFamily="2" charset="2"/>
              </a:rPr>
              <a:t>真剣に受け止め</a:t>
            </a:r>
            <a:r>
              <a:rPr lang="ja-JP" altLang="en-US" dirty="0">
                <a:latin typeface="MS PGothic" panose="020B0600070205080204" pitchFamily="34" charset="-128"/>
                <a:ea typeface="MS PGothic" panose="020B0600070205080204" pitchFamily="34" charset="-128"/>
                <a:sym typeface="Wingdings" pitchFamily="2" charset="2"/>
              </a:rPr>
              <a:t>ましょう</a:t>
            </a:r>
            <a:r>
              <a:rPr lang="ja-JP" altLang="ja-JP" dirty="0">
                <a:latin typeface="MS PGothic" panose="020B0600070205080204" pitchFamily="34" charset="-128"/>
                <a:ea typeface="MS PGothic" panose="020B0600070205080204" pitchFamily="34" charset="-128"/>
                <a:sym typeface="Wingdings" pitchFamily="2" charset="2"/>
              </a:rPr>
              <a:t>！！</a:t>
            </a:r>
            <a:endParaRPr lang="ja-JP" altLang="en-US" dirty="0">
              <a:latin typeface="MS PGothic" panose="020B0600070205080204" pitchFamily="34" charset="-128"/>
              <a:ea typeface="MS PGothic" panose="020B0600070205080204" pitchFamily="34" charset="-128"/>
            </a:endParaRPr>
          </a:p>
          <a:p>
            <a:pPr marL="285750" indent="-285750" eaLnBrk="1" hangingPunct="1">
              <a:lnSpc>
                <a:spcPct val="117000"/>
              </a:lnSpc>
              <a:spcBef>
                <a:spcPct val="9000"/>
              </a:spcBef>
              <a:buClr>
                <a:srgbClr val="8CADAE"/>
              </a:buClr>
              <a:buFont typeface="Courier New" panose="02070309020205020404" pitchFamily="49" charset="0"/>
              <a:buChar char="o"/>
            </a:pPr>
            <a:r>
              <a:rPr lang="ja-JP" altLang="ja-JP" dirty="0">
                <a:latin typeface="MS PGothic" panose="020B0600070205080204" pitchFamily="34" charset="-128"/>
                <a:ea typeface="MS PGothic" panose="020B0600070205080204" pitchFamily="34" charset="-128"/>
                <a:sym typeface="Wingdings" pitchFamily="2" charset="2"/>
              </a:rPr>
              <a:t>個人的経験：ジョンはストレスがたまると</a:t>
            </a:r>
            <a:r>
              <a:rPr lang="ja-JP" altLang="en-US" dirty="0">
                <a:latin typeface="MS PGothic" panose="020B0600070205080204" pitchFamily="34" charset="-128"/>
                <a:ea typeface="MS PGothic" panose="020B0600070205080204" pitchFamily="34" charset="-128"/>
                <a:sym typeface="Wingdings" pitchFamily="2" charset="2"/>
              </a:rPr>
              <a:t>ものの見方を誤ったり、</a:t>
            </a:r>
            <a:r>
              <a:rPr lang="ja-JP" altLang="ja-JP" dirty="0">
                <a:latin typeface="MS PGothic" panose="020B0600070205080204" pitchFamily="34" charset="-128"/>
                <a:ea typeface="MS PGothic" panose="020B0600070205080204" pitchFamily="34" charset="-128"/>
                <a:sym typeface="Wingdings" pitchFamily="2" charset="2"/>
              </a:rPr>
              <a:t>特別な</a:t>
            </a:r>
            <a:r>
              <a:rPr lang="ja-JP" altLang="en-US" dirty="0">
                <a:latin typeface="MS PGothic" panose="020B0600070205080204" pitchFamily="34" charset="-128"/>
                <a:ea typeface="MS PGothic" panose="020B0600070205080204" pitchFamily="34" charset="-128"/>
                <a:sym typeface="Wingdings" pitchFamily="2" charset="2"/>
              </a:rPr>
              <a:t>考え</a:t>
            </a:r>
            <a:r>
              <a:rPr lang="ja-JP" altLang="ja-JP" dirty="0">
                <a:latin typeface="MS PGothic" panose="020B0600070205080204" pitchFamily="34" charset="-128"/>
                <a:ea typeface="MS PGothic" panose="020B0600070205080204" pitchFamily="34" charset="-128"/>
                <a:sym typeface="Wingdings" pitchFamily="2" charset="2"/>
              </a:rPr>
              <a:t>を抱きやす</a:t>
            </a:r>
            <a:r>
              <a:rPr lang="ja-JP" altLang="en-US" dirty="0">
                <a:latin typeface="MS PGothic" panose="020B0600070205080204" pitchFamily="34" charset="-128"/>
                <a:ea typeface="MS PGothic" panose="020B0600070205080204" pitchFamily="34" charset="-128"/>
                <a:sym typeface="Wingdings" pitchFamily="2" charset="2"/>
              </a:rPr>
              <a:t>くなる</a:t>
            </a:r>
            <a:r>
              <a:rPr lang="ja-JP" altLang="ja-JP" dirty="0">
                <a:latin typeface="MS PGothic" panose="020B0600070205080204" pitchFamily="34" charset="-128"/>
                <a:ea typeface="MS PGothic" panose="020B0600070205080204" pitchFamily="34" charset="-128"/>
                <a:sym typeface="Wingdings" pitchFamily="2" charset="2"/>
              </a:rPr>
              <a:t>の</a:t>
            </a:r>
            <a:r>
              <a:rPr lang="ja-JP" altLang="en-US" dirty="0">
                <a:latin typeface="MS PGothic" panose="020B0600070205080204" pitchFamily="34" charset="-128"/>
                <a:ea typeface="MS PGothic" panose="020B0600070205080204" pitchFamily="34" charset="-128"/>
                <a:sym typeface="Wingdings" pitchFamily="2" charset="2"/>
              </a:rPr>
              <a:t>ではないでしょうか</a:t>
            </a:r>
            <a:r>
              <a:rPr lang="ja-JP" altLang="ja-JP" dirty="0">
                <a:latin typeface="MS PGothic" panose="020B0600070205080204" pitchFamily="34" charset="-128"/>
                <a:ea typeface="MS PGothic" panose="020B0600070205080204" pitchFamily="34" charset="-128"/>
                <a:sym typeface="Wingdings" pitchFamily="2" charset="2"/>
              </a:rPr>
              <a:t>？</a:t>
            </a:r>
            <a:endParaRPr lang="ja-JP" altLang="en-US" dirty="0">
              <a:latin typeface="MS PGothic" panose="020B0600070205080204" pitchFamily="34" charset="-128"/>
              <a:ea typeface="MS PGothic" panose="020B0600070205080204" pitchFamily="34" charset="-128"/>
            </a:endParaRPr>
          </a:p>
          <a:p>
            <a:pPr marL="285750" indent="-285750" eaLnBrk="1" hangingPunct="1">
              <a:lnSpc>
                <a:spcPct val="107000"/>
              </a:lnSpc>
              <a:spcBef>
                <a:spcPct val="19000"/>
              </a:spcBef>
              <a:buClr>
                <a:srgbClr val="8CADAE"/>
              </a:buClr>
              <a:buFont typeface="Courier New" panose="02070309020205020404" pitchFamily="49" charset="0"/>
              <a:buChar char="o"/>
            </a:pPr>
            <a:r>
              <a:rPr lang="ja-JP" altLang="en-US" dirty="0">
                <a:latin typeface="MS PGothic" panose="020B0600070205080204" pitchFamily="34" charset="-128"/>
                <a:ea typeface="MS PGothic" panose="020B0600070205080204" pitchFamily="34" charset="-128"/>
              </a:rPr>
              <a:t>彼には不安になったり疑い深くなる傾向があるのでしょうか？ </a:t>
            </a:r>
          </a:p>
          <a:p>
            <a:pPr eaLnBrk="1" hangingPunct="1">
              <a:lnSpc>
                <a:spcPct val="49000"/>
              </a:lnSpc>
            </a:pPr>
            <a:endParaRPr lang="ja-JP" altLang="en-US" dirty="0">
              <a:latin typeface="MS PGothic" panose="020B0600070205080204" pitchFamily="34" charset="-128"/>
              <a:ea typeface="MS PGothic" panose="020B0600070205080204" pitchFamily="34" charset="-128"/>
            </a:endParaRPr>
          </a:p>
          <a:p>
            <a:pPr eaLnBrk="1" hangingPunct="1">
              <a:lnSpc>
                <a:spcPct val="98000"/>
              </a:lnSpc>
              <a:spcBef>
                <a:spcPct val="4000"/>
              </a:spcBef>
            </a:pPr>
            <a:endParaRPr lang="en-US" altLang="ja-JP" dirty="0">
              <a:latin typeface="MS PGothic" panose="020B0600070205080204" pitchFamily="34" charset="-128"/>
              <a:ea typeface="MS PGothic" panose="020B0600070205080204" pitchFamily="34" charset="-128"/>
            </a:endParaRPr>
          </a:p>
          <a:p>
            <a:pPr eaLnBrk="1" hangingPunct="1">
              <a:lnSpc>
                <a:spcPct val="98000"/>
              </a:lnSpc>
              <a:spcBef>
                <a:spcPct val="4000"/>
              </a:spcBef>
            </a:pPr>
            <a:r>
              <a:rPr lang="ja-JP" altLang="en-US" dirty="0">
                <a:latin typeface="MS PGothic" panose="020B0600070205080204" pitchFamily="34" charset="-128"/>
                <a:ea typeface="MS PGothic" panose="020B0600070205080204" pitchFamily="34" charset="-128"/>
              </a:rPr>
              <a:t>その考えによって生じうる結果は？</a:t>
            </a:r>
          </a:p>
          <a:p>
            <a:pPr eaLnBrk="1" hangingPunct="1">
              <a:lnSpc>
                <a:spcPct val="98000"/>
              </a:lnSpc>
              <a:spcBef>
                <a:spcPct val="4000"/>
              </a:spcBef>
            </a:pPr>
            <a:endParaRPr lang="ja-JP" altLang="en-US" dirty="0">
              <a:latin typeface="MS PGothic" panose="020B0600070205080204" pitchFamily="34" charset="-128"/>
              <a:ea typeface="MS PGothic" panose="020B0600070205080204" pitchFamily="34" charset="-128"/>
            </a:endParaRPr>
          </a:p>
          <a:p>
            <a:pPr eaLnBrk="1" hangingPunct="1">
              <a:lnSpc>
                <a:spcPct val="98000"/>
              </a:lnSpc>
              <a:spcBef>
                <a:spcPct val="4000"/>
              </a:spcBef>
            </a:pPr>
            <a:r>
              <a:rPr lang="en-US" altLang="ja-JP" dirty="0">
                <a:latin typeface="MS PGothic" panose="020B0600070205080204" pitchFamily="34" charset="-128"/>
                <a:ea typeface="MS PGothic" panose="020B0600070205080204" pitchFamily="34" charset="-128"/>
              </a:rPr>
              <a:t>		           ???</a:t>
            </a:r>
          </a:p>
        </p:txBody>
      </p:sp>
      <p:sp>
        <p:nvSpPr>
          <p:cNvPr id="32"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tab pos="838200" algn="l"/>
              </a:tabLst>
            </a:pPr>
            <a:r>
              <a:rPr lang="ja-JP" altLang="en-US" sz="1800" dirty="0">
                <a:solidFill>
                  <a:srgbClr val="D16349"/>
                </a:solidFill>
                <a:latin typeface="MS PGothic" panose="020B0600070205080204" pitchFamily="34" charset="-128"/>
                <a:ea typeface="MS PGothic" panose="020B0600070205080204" pitchFamily="34" charset="-128"/>
                <a:cs typeface="Times New Roman" pitchFamily="18" charset="0"/>
              </a:rPr>
              <a:t>実際の例</a:t>
            </a:r>
            <a:endParaRPr lang="en-US" altLang="zh-CN" sz="1800" dirty="0">
              <a:solidFill>
                <a:srgbClr val="D16349"/>
              </a:solidFill>
              <a:latin typeface="MS PGothic" panose="020B0600070205080204" pitchFamily="34" charset="-128"/>
              <a:ea typeface="MS PGothic" panose="020B0600070205080204" pitchFamily="34" charset="-128"/>
              <a:cs typeface="Times New Roman" pitchFamily="18" charset="0"/>
            </a:endParaRPr>
          </a:p>
          <a:p>
            <a:pPr>
              <a:lnSpc>
                <a:spcPts val="2300"/>
              </a:lnSpc>
              <a:tabLst>
                <a:tab pos="838200" algn="l"/>
              </a:tabLst>
            </a:pPr>
            <a:r>
              <a:rPr lang="ja-JP" altLang="en-US" sz="1800" dirty="0">
                <a:solidFill>
                  <a:srgbClr val="D16349"/>
                </a:solidFill>
                <a:latin typeface="MS PGothic" panose="020B0600070205080204" pitchFamily="34" charset="-128"/>
                <a:ea typeface="MS PGothic" panose="020B0600070205080204" pitchFamily="34" charset="-128"/>
                <a:cs typeface="Times New Roman" pitchFamily="18" charset="0"/>
              </a:rPr>
              <a:t>本当の迫害？それとも錯覚？</a:t>
            </a:r>
            <a:endParaRPr lang="en-US" altLang="zh-CN" sz="18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
        <p:nvSpPr>
          <p:cNvPr id="17" name="Text Box 10"/>
          <p:cNvSpPr txBox="1">
            <a:spLocks noChangeArrowheads="1"/>
          </p:cNvSpPr>
          <p:nvPr/>
        </p:nvSpPr>
        <p:spPr bwMode="auto">
          <a:xfrm>
            <a:off x="-28575" y="6640513"/>
            <a:ext cx="6329363" cy="275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lnSpc>
                <a:spcPct val="85000"/>
              </a:lnSpc>
            </a:pPr>
            <a:r>
              <a:rPr lang="en-US" altLang="de-DE" sz="700" b="0" i="1" dirty="0" smtClean="0">
                <a:latin typeface="Verdana" pitchFamily="34" charset="0"/>
              </a:rPr>
              <a:t>(“</a:t>
            </a:r>
            <a:r>
              <a:rPr lang="en-US" altLang="de-DE" sz="700" b="0" i="1" dirty="0" err="1" smtClean="0">
                <a:latin typeface="Verdana" pitchFamily="34" charset="0"/>
              </a:rPr>
              <a:t>Verstecken</a:t>
            </a:r>
            <a:r>
              <a:rPr lang="en-US" altLang="de-DE" sz="700" b="0" i="1" dirty="0" smtClean="0">
                <a:latin typeface="Verdana" pitchFamily="34" charset="0"/>
              </a:rPr>
              <a:t>” by Jana </a:t>
            </a:r>
            <a:r>
              <a:rPr lang="en-US" altLang="de-DE" sz="700" b="0" i="1" dirty="0" err="1" smtClean="0">
                <a:latin typeface="Verdana" pitchFamily="34" charset="0"/>
              </a:rPr>
              <a:t>Pöttgen</a:t>
            </a:r>
            <a:r>
              <a:rPr lang="en-US" altLang="de-DE" sz="700" b="0" i="1" dirty="0" smtClean="0">
                <a:latin typeface="Verdana" pitchFamily="34" charset="0"/>
              </a:rPr>
              <a:t>, borrowed from the brochure “</a:t>
            </a:r>
            <a:r>
              <a:rPr lang="en-US" altLang="de-DE" sz="700" b="0" i="1" dirty="0" err="1" smtClean="0">
                <a:latin typeface="Verdana" pitchFamily="34" charset="0"/>
              </a:rPr>
              <a:t>Schizophrenie</a:t>
            </a:r>
            <a:r>
              <a:rPr lang="en-US" altLang="de-DE" sz="700" b="0" i="1" dirty="0" smtClean="0">
                <a:latin typeface="Verdana" pitchFamily="34" charset="0"/>
              </a:rPr>
              <a:t>: </a:t>
            </a:r>
            <a:r>
              <a:rPr lang="en-US" altLang="de-DE" sz="700" b="0" i="1" dirty="0" err="1" smtClean="0">
                <a:latin typeface="Verdana" pitchFamily="34" charset="0"/>
              </a:rPr>
              <a:t>Eine</a:t>
            </a:r>
            <a:r>
              <a:rPr lang="en-US" altLang="de-DE" sz="700" b="0" i="1" dirty="0" smtClean="0">
                <a:latin typeface="Verdana" pitchFamily="34" charset="0"/>
              </a:rPr>
              <a:t> </a:t>
            </a:r>
            <a:r>
              <a:rPr lang="en-US" altLang="de-DE" sz="700" b="0" i="1" dirty="0" err="1" smtClean="0">
                <a:latin typeface="Verdana" pitchFamily="34" charset="0"/>
              </a:rPr>
              <a:t>Krankheit</a:t>
            </a:r>
            <a:r>
              <a:rPr lang="en-US" altLang="de-DE" sz="700" b="0" i="1" dirty="0" smtClean="0">
                <a:latin typeface="Verdana" pitchFamily="34" charset="0"/>
              </a:rPr>
              <a:t> </a:t>
            </a:r>
            <a:r>
              <a:rPr lang="en-US" altLang="de-DE" sz="700" b="0" i="1" dirty="0" err="1" smtClean="0">
                <a:latin typeface="Verdana" pitchFamily="34" charset="0"/>
              </a:rPr>
              <a:t>verliert</a:t>
            </a:r>
            <a:r>
              <a:rPr lang="en-US" altLang="de-DE" sz="700" b="0" i="1" dirty="0" smtClean="0">
                <a:latin typeface="Verdana" pitchFamily="34" charset="0"/>
              </a:rPr>
              <a:t> </a:t>
            </a:r>
            <a:r>
              <a:rPr lang="en-US" altLang="de-DE" sz="700" b="0" i="1" dirty="0" err="1" smtClean="0">
                <a:latin typeface="Verdana" pitchFamily="34" charset="0"/>
              </a:rPr>
              <a:t>ihre</a:t>
            </a:r>
            <a:r>
              <a:rPr lang="en-US" altLang="de-DE" sz="700" b="0" i="1" dirty="0" smtClean="0">
                <a:latin typeface="Verdana" pitchFamily="34" charset="0"/>
              </a:rPr>
              <a:t> </a:t>
            </a:r>
            <a:r>
              <a:rPr lang="en-US" altLang="de-DE" sz="700" b="0" i="1" dirty="0" err="1" smtClean="0">
                <a:latin typeface="Verdana" pitchFamily="34" charset="0"/>
              </a:rPr>
              <a:t>Dämonie</a:t>
            </a:r>
            <a:r>
              <a:rPr lang="en-US" altLang="de-DE" sz="700" b="0" i="1" dirty="0" smtClean="0">
                <a:latin typeface="Verdana" pitchFamily="34" charset="0"/>
              </a:rPr>
              <a:t>”, 1988 by </a:t>
            </a:r>
            <a:r>
              <a:rPr lang="en-US" altLang="de-DE" sz="700" b="0" i="1" dirty="0" err="1" smtClean="0">
                <a:latin typeface="Verdana" pitchFamily="34" charset="0"/>
              </a:rPr>
              <a:t>Troponwerke</a:t>
            </a:r>
            <a:r>
              <a:rPr lang="en-US" altLang="de-DE" sz="700" b="0" i="1" dirty="0" smtClean="0">
                <a:latin typeface="Verdana" pitchFamily="34" charset="0"/>
              </a:rPr>
              <a:t> GmbH &amp; Co. KG)</a:t>
            </a:r>
            <a:endParaRPr lang="en-US" altLang="de-DE" sz="700" dirty="0">
              <a:latin typeface="Verdana"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4" name="Picture 3"/>
          <p:cNvPicPr>
            <a:picLocks noChangeAspect="1" noChangeArrowheads="1"/>
          </p:cNvPicPr>
          <p:nvPr/>
        </p:nvPicPr>
        <p:blipFill>
          <a:blip r:embed="rId2"/>
          <a:srcRect/>
          <a:stretch>
            <a:fillRect/>
          </a:stretch>
        </p:blipFill>
        <p:spPr bwMode="auto">
          <a:xfrm>
            <a:off x="63500" y="952500"/>
            <a:ext cx="800100" cy="1079500"/>
          </a:xfrm>
          <a:prstGeom prst="rect">
            <a:avLst/>
          </a:prstGeom>
          <a:noFill/>
        </p:spPr>
      </p:pic>
      <p:graphicFrame>
        <p:nvGraphicFramePr>
          <p:cNvPr id="18" name="表格 4"/>
          <p:cNvGraphicFramePr>
            <a:graphicFrameLocks noGrp="1"/>
          </p:cNvGraphicFramePr>
          <p:nvPr>
            <p:extLst>
              <p:ext uri="{D42A27DB-BD31-4B8C-83A1-F6EECF244321}">
                <p14:modId xmlns:p14="http://schemas.microsoft.com/office/powerpoint/2010/main" val="2620150639"/>
              </p:ext>
            </p:extLst>
          </p:nvPr>
        </p:nvGraphicFramePr>
        <p:xfrm>
          <a:off x="35191" y="2058797"/>
          <a:ext cx="9073896" cy="4523232"/>
        </p:xfrm>
        <a:graphic>
          <a:graphicData uri="http://schemas.openxmlformats.org/drawingml/2006/table">
            <a:tbl>
              <a:tblPr>
                <a:tableStyleId>{5940675A-B579-460E-94D1-54222C63F5DA}</a:tableStyleId>
              </a:tblPr>
              <a:tblGrid>
                <a:gridCol w="1872996">
                  <a:extLst>
                    <a:ext uri="{9D8B030D-6E8A-4147-A177-3AD203B41FA5}">
                      <a16:colId xmlns:a16="http://schemas.microsoft.com/office/drawing/2014/main" xmlns="" val="20000"/>
                    </a:ext>
                  </a:extLst>
                </a:gridCol>
                <a:gridCol w="7200900">
                  <a:extLst>
                    <a:ext uri="{9D8B030D-6E8A-4147-A177-3AD203B41FA5}">
                      <a16:colId xmlns:a16="http://schemas.microsoft.com/office/drawing/2014/main" xmlns="" val="20001"/>
                    </a:ext>
                  </a:extLst>
                </a:gridCol>
              </a:tblGrid>
              <a:tr h="1849374">
                <a:tc>
                  <a:txBody>
                    <a:bodyPr/>
                    <a:lstStyle/>
                    <a:p>
                      <a:pPr algn="l"/>
                      <a:r>
                        <a:rPr lang="ja-JP" altLang="en-US" sz="1800" dirty="0">
                          <a:latin typeface="MS PGothic" panose="020B0600070205080204" pitchFamily="34" charset="-128"/>
                          <a:ea typeface="MS PGothic" panose="020B0600070205080204" pitchFamily="34" charset="-128"/>
                        </a:rPr>
                        <a:t>ジョンは自分が迫害されていると信じていました</a:t>
                      </a:r>
                      <a:endParaRPr lang="zh-CN" altLang="en-US" sz="1800"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tc>
                  <a:txBody>
                    <a:bodyPr/>
                    <a:lstStyle/>
                    <a:p>
                      <a:pPr marL="342900" indent="-342900" algn="l">
                        <a:buClr>
                          <a:srgbClr val="8CADAE"/>
                        </a:buClr>
                        <a:buFont typeface="Courier New" panose="02070309020205020404" pitchFamily="49" charset="0"/>
                        <a:buChar char="o"/>
                      </a:pPr>
                      <a:r>
                        <a:rPr lang="ja-JP" altLang="en-US" sz="1800" dirty="0">
                          <a:latin typeface="MS PGothic" panose="020B0600070205080204" pitchFamily="34" charset="-128"/>
                          <a:ea typeface="MS PGothic" panose="020B0600070205080204" pitchFamily="34" charset="-128"/>
                        </a:rPr>
                        <a:t>外出する勇気がないので、日常生活がかなり乱れます（例えば、買い物に行けなかったり、友だちに会えないので孤立したり）</a:t>
                      </a:r>
                      <a:endParaRPr lang="en-US" altLang="ja-JP" sz="1800" dirty="0">
                        <a:latin typeface="MS PGothic" panose="020B0600070205080204" pitchFamily="34" charset="-128"/>
                        <a:ea typeface="MS PGothic" panose="020B0600070205080204" pitchFamily="34" charset="-128"/>
                      </a:endParaRPr>
                    </a:p>
                    <a:p>
                      <a:pPr marL="342900" indent="-342900" algn="l">
                        <a:buClr>
                          <a:srgbClr val="8CADAE"/>
                        </a:buClr>
                        <a:buFont typeface="Courier New" panose="02070309020205020404" pitchFamily="49" charset="0"/>
                        <a:buChar char="o"/>
                      </a:pPr>
                      <a:r>
                        <a:rPr lang="ja-JP" altLang="en-US" sz="1800" dirty="0">
                          <a:latin typeface="MS PGothic" panose="020B0600070205080204" pitchFamily="34" charset="-128"/>
                          <a:ea typeface="MS PGothic" panose="020B0600070205080204" pitchFamily="34" charset="-128"/>
                        </a:rPr>
                        <a:t>仕事を無断欠勤して、職場でトラブルになります</a:t>
                      </a:r>
                      <a:endParaRPr lang="zh-CN" altLang="en-US" sz="1800" dirty="0">
                        <a:latin typeface="MS PGothic" panose="020B0600070205080204" pitchFamily="34" charset="-128"/>
                        <a:ea typeface="MS PGothic" panose="020B0600070205080204" pitchFamily="34" charset="-128"/>
                      </a:endParaRPr>
                    </a:p>
                    <a:p>
                      <a:pPr marL="342900" indent="-342900" algn="l">
                        <a:buClr>
                          <a:srgbClr val="8CADAE"/>
                        </a:buClr>
                        <a:buFont typeface="Courier New" panose="02070309020205020404" pitchFamily="49" charset="0"/>
                        <a:buChar char="o"/>
                      </a:pPr>
                      <a:r>
                        <a:rPr lang="ja-JP" altLang="en-US" sz="1800" dirty="0">
                          <a:latin typeface="MS PGothic" panose="020B0600070205080204" pitchFamily="34" charset="-128"/>
                          <a:ea typeface="MS PGothic" panose="020B0600070205080204" pitchFamily="34" charset="-128"/>
                        </a:rPr>
                        <a:t>彼の生活は恐怖感にずっと支配されてしまいます</a:t>
                      </a:r>
                      <a:endParaRPr lang="en-US" altLang="ja-JP" sz="1800" dirty="0">
                        <a:latin typeface="MS PGothic" panose="020B0600070205080204" pitchFamily="34" charset="-128"/>
                        <a:ea typeface="MS PGothic" panose="020B0600070205080204" pitchFamily="34" charset="-128"/>
                      </a:endParaRPr>
                    </a:p>
                    <a:p>
                      <a:pPr algn="l"/>
                      <a:endParaRPr lang="en-US" altLang="zh-CN" sz="1800" dirty="0"/>
                    </a:p>
                    <a:p>
                      <a:pPr algn="l"/>
                      <a:endParaRPr lang="en-US" altLang="zh-CN" sz="1800" dirty="0">
                        <a:solidFill>
                          <a:srgbClr val="000000"/>
                        </a:solidFill>
                        <a:latin typeface="Times New Roman" pitchFamily="18" charset="0"/>
                        <a:cs typeface="Times New Roman" pitchFamily="18" charset="0"/>
                      </a:endParaRPr>
                    </a:p>
                  </a:txBody>
                  <a:tcPr anchor="ctr"/>
                </a:tc>
                <a:extLst>
                  <a:ext uri="{0D108BD9-81ED-4DB2-BD59-A6C34878D82A}">
                    <a16:rowId xmlns:a16="http://schemas.microsoft.com/office/drawing/2014/main" xmlns="" val="10000"/>
                  </a:ext>
                </a:extLst>
              </a:tr>
              <a:tr h="2673858">
                <a:tc>
                  <a:txBody>
                    <a:bodyPr/>
                    <a:lstStyle/>
                    <a:p>
                      <a:pPr algn="l"/>
                      <a:r>
                        <a:rPr lang="ja-JP" altLang="en-US" sz="1800" b="1" dirty="0">
                          <a:latin typeface="MS PGothic" panose="020B0600070205080204" pitchFamily="34" charset="-128"/>
                          <a:ea typeface="MS PGothic" panose="020B0600070205080204" pitchFamily="34" charset="-128"/>
                        </a:rPr>
                        <a:t>別の考え</a:t>
                      </a:r>
                      <a:r>
                        <a:rPr lang="en-US" altLang="zh-CN" sz="1800" b="1" dirty="0">
                          <a:latin typeface="MS PGothic" panose="020B0600070205080204" pitchFamily="34" charset="-128"/>
                          <a:ea typeface="MS PGothic" panose="020B0600070205080204" pitchFamily="34" charset="-128"/>
                        </a:rPr>
                        <a:t>:</a:t>
                      </a:r>
                    </a:p>
                    <a:p>
                      <a:pPr algn="l"/>
                      <a:r>
                        <a:rPr lang="ja-JP" altLang="en-US" sz="1800" dirty="0">
                          <a:latin typeface="MS PGothic" panose="020B0600070205080204" pitchFamily="34" charset="-128"/>
                          <a:ea typeface="MS PGothic" panose="020B0600070205080204" pitchFamily="34" charset="-128"/>
                        </a:rPr>
                        <a:t>ジョンは自分の考えが、こころの調子が悪いからではないかと考えました</a:t>
                      </a:r>
                      <a:endParaRPr lang="zh-CN" altLang="en-US" sz="1800" b="0"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nchor="ctr"/>
                </a:tc>
                <a:tc>
                  <a:txBody>
                    <a:bodyPr/>
                    <a:lstStyle/>
                    <a:p>
                      <a:pPr marL="285750" indent="-285750" algn="l">
                        <a:buClr>
                          <a:srgbClr val="8CADAE"/>
                        </a:buClr>
                        <a:buFont typeface="Courier New" panose="02070309020205020404" pitchFamily="49" charset="0"/>
                        <a:buChar char="o"/>
                      </a:pPr>
                      <a:r>
                        <a:rPr lang="ja-JP" altLang="en-US" sz="1800" dirty="0">
                          <a:latin typeface="MS PGothic" panose="020B0600070205080204" pitchFamily="34" charset="-128"/>
                          <a:ea typeface="MS PGothic" panose="020B0600070205080204" pitchFamily="34" charset="-128"/>
                        </a:rPr>
                        <a:t>ずっと続いていた恐怖感はなくなります</a:t>
                      </a:r>
                      <a:endParaRPr lang="zh-CN" altLang="en-US" sz="1800" dirty="0">
                        <a:latin typeface="MS PGothic" panose="020B0600070205080204" pitchFamily="34" charset="-128"/>
                        <a:ea typeface="MS PGothic" panose="020B0600070205080204" pitchFamily="34" charset="-128"/>
                      </a:endParaRPr>
                    </a:p>
                    <a:p>
                      <a:pPr marL="285750" indent="-285750" algn="l">
                        <a:buClr>
                          <a:srgbClr val="8CADAE"/>
                        </a:buClr>
                        <a:buFont typeface="Courier New" panose="02070309020205020404" pitchFamily="49" charset="0"/>
                        <a:buChar char="o"/>
                      </a:pPr>
                      <a:r>
                        <a:rPr lang="ja-JP" altLang="en-US" sz="1800" dirty="0">
                          <a:latin typeface="MS PGothic" panose="020B0600070205080204" pitchFamily="34" charset="-128"/>
                          <a:ea typeface="MS PGothic" panose="020B0600070205080204" pitchFamily="34" charset="-128"/>
                        </a:rPr>
                        <a:t>彼は自分の考えにしがみついて、他の人を納得させようとしていたので、恥ずかしい気持ちになるかもしれません</a:t>
                      </a:r>
                      <a:endParaRPr lang="zh-CN" altLang="en-US" sz="1800" dirty="0">
                        <a:latin typeface="MS PGothic" panose="020B0600070205080204" pitchFamily="34" charset="-128"/>
                        <a:ea typeface="MS PGothic" panose="020B0600070205080204" pitchFamily="34" charset="-128"/>
                      </a:endParaRPr>
                    </a:p>
                    <a:p>
                      <a:pPr marL="285750" indent="-285750" algn="l">
                        <a:buClr>
                          <a:srgbClr val="8CADAE"/>
                        </a:buClr>
                        <a:buFont typeface="Courier New" panose="02070309020205020404" pitchFamily="49" charset="0"/>
                        <a:buChar char="o"/>
                      </a:pPr>
                      <a:r>
                        <a:rPr lang="ja-JP" altLang="en-US" sz="1800" dirty="0">
                          <a:latin typeface="MS PGothic" panose="020B0600070205080204" pitchFamily="34" charset="-128"/>
                          <a:ea typeface="MS PGothic" panose="020B0600070205080204" pitchFamily="34" charset="-128"/>
                        </a:rPr>
                        <a:t>彼は専門家によるアドバイスのほかにも、家族や友だちからの励ましも受けられます。彼の状況は改善するでしょう</a:t>
                      </a:r>
                      <a:endParaRPr lang="zh-CN" altLang="en-US" sz="1800" dirty="0">
                        <a:latin typeface="MS PGothic" panose="020B0600070205080204" pitchFamily="34" charset="-128"/>
                        <a:ea typeface="MS PGothic" panose="020B0600070205080204" pitchFamily="34" charset="-128"/>
                      </a:endParaRPr>
                    </a:p>
                    <a:p>
                      <a:pPr marL="285750" indent="-285750" algn="l">
                        <a:buClr>
                          <a:srgbClr val="8CADAE"/>
                        </a:buClr>
                        <a:buFont typeface="Courier New" panose="02070309020205020404" pitchFamily="49" charset="0"/>
                        <a:buChar char="o"/>
                      </a:pPr>
                      <a:r>
                        <a:rPr lang="ja-JP" altLang="en-US" sz="1800" dirty="0">
                          <a:latin typeface="MS PGothic" panose="020B0600070205080204" pitchFamily="34" charset="-128"/>
                          <a:ea typeface="MS PGothic" panose="020B0600070205080204" pitchFamily="34" charset="-128"/>
                        </a:rPr>
                        <a:t>彼は再び友だちと楽しい時間を過ごし、プライベートでも仕事でも未来を大切にするようになります</a:t>
                      </a:r>
                      <a:endParaRPr lang="zh-CN" altLang="en-US" sz="1800"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nchor="ctr"/>
                </a:tc>
                <a:extLst>
                  <a:ext uri="{0D108BD9-81ED-4DB2-BD59-A6C34878D82A}">
                    <a16:rowId xmlns:a16="http://schemas.microsoft.com/office/drawing/2014/main" xmlns="" val="10001"/>
                  </a:ext>
                </a:extLst>
              </a:tr>
            </a:tbl>
          </a:graphicData>
        </a:graphic>
      </p:graphicFrame>
      <p:sp>
        <p:nvSpPr>
          <p:cNvPr id="2" name="TextBox 1"/>
          <p:cNvSpPr txBox="1"/>
          <p:nvPr/>
        </p:nvSpPr>
        <p:spPr>
          <a:xfrm>
            <a:off x="1822508" y="1362032"/>
            <a:ext cx="1272784" cy="315471"/>
          </a:xfrm>
          <a:prstGeom prst="rect">
            <a:avLst/>
          </a:prstGeom>
          <a:noFill/>
        </p:spPr>
        <p:txBody>
          <a:bodyPr wrap="none" lIns="0" tIns="0" rIns="0" rtlCol="0">
            <a:spAutoFit/>
          </a:bodyPr>
          <a:lstStyle/>
          <a:p>
            <a:pPr>
              <a:lnSpc>
                <a:spcPts val="2100"/>
              </a:lnSpc>
              <a:tabLst/>
            </a:pPr>
            <a:r>
              <a:rPr lang="ja-JP" altLang="en-US" b="1" dirty="0">
                <a:solidFill>
                  <a:srgbClr val="000000"/>
                </a:solidFill>
                <a:latin typeface="MS PGothic" panose="020B0600070205080204" pitchFamily="34" charset="-128"/>
                <a:ea typeface="MS PGothic" panose="020B0600070205080204" pitchFamily="34" charset="-128"/>
                <a:cs typeface="Times New Roman" pitchFamily="18" charset="0"/>
              </a:rPr>
              <a:t>例：</a:t>
            </a: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被害妄想</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19" name="TextBox 1"/>
          <p:cNvSpPr txBox="1"/>
          <p:nvPr/>
        </p:nvSpPr>
        <p:spPr>
          <a:xfrm>
            <a:off x="8839200" y="38100"/>
            <a:ext cx="2159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14</a:t>
            </a:r>
          </a:p>
        </p:txBody>
      </p:sp>
      <p:sp>
        <p:nvSpPr>
          <p:cNvPr id="20" name="TextBox 1"/>
          <p:cNvSpPr txBox="1"/>
          <p:nvPr/>
        </p:nvSpPr>
        <p:spPr>
          <a:xfrm>
            <a:off x="5187796" y="1361058"/>
            <a:ext cx="1516441" cy="315471"/>
          </a:xfrm>
          <a:prstGeom prst="rect">
            <a:avLst/>
          </a:prstGeom>
          <a:noFill/>
        </p:spPr>
        <p:txBody>
          <a:bodyPr wrap="none" lIns="0" tIns="0" rIns="0" rtlCol="0">
            <a:spAutoFit/>
          </a:bodyPr>
          <a:lstStyle/>
          <a:p>
            <a:pPr>
              <a:lnSpc>
                <a:spcPts val="2100"/>
              </a:lnSpc>
              <a:tabLst/>
            </a:pP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考えられる結果</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27"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思い込みを変えよう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6</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28</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28"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tab pos="838200" algn="l"/>
              </a:tabLst>
            </a:pPr>
            <a:r>
              <a:rPr lang="ja-JP" altLang="en-US" sz="1800" dirty="0">
                <a:solidFill>
                  <a:srgbClr val="D16349"/>
                </a:solidFill>
                <a:latin typeface="MS PGothic" panose="020B0600070205080204" pitchFamily="34" charset="-128"/>
                <a:ea typeface="MS PGothic" panose="020B0600070205080204" pitchFamily="34" charset="-128"/>
                <a:cs typeface="Times New Roman" pitchFamily="18" charset="0"/>
              </a:rPr>
              <a:t>実際の例</a:t>
            </a:r>
            <a:endParaRPr lang="en-US" altLang="zh-CN" sz="1800" dirty="0">
              <a:solidFill>
                <a:srgbClr val="D16349"/>
              </a:solidFill>
              <a:latin typeface="MS PGothic" panose="020B0600070205080204" pitchFamily="34" charset="-128"/>
              <a:ea typeface="MS PGothic" panose="020B0600070205080204" pitchFamily="34" charset="-128"/>
              <a:cs typeface="Times New Roman" pitchFamily="18" charset="0"/>
            </a:endParaRPr>
          </a:p>
          <a:p>
            <a:pPr>
              <a:lnSpc>
                <a:spcPts val="2300"/>
              </a:lnSpc>
              <a:tabLst>
                <a:tab pos="838200" algn="l"/>
              </a:tabLst>
            </a:pPr>
            <a:r>
              <a:rPr lang="ja-JP" altLang="en-US" sz="1800" dirty="0">
                <a:solidFill>
                  <a:srgbClr val="D16349"/>
                </a:solidFill>
                <a:latin typeface="MS PGothic" panose="020B0600070205080204" pitchFamily="34" charset="-128"/>
                <a:ea typeface="MS PGothic" panose="020B0600070205080204" pitchFamily="34" charset="-128"/>
                <a:cs typeface="Times New Roman" pitchFamily="18" charset="0"/>
              </a:rPr>
              <a:t>本当の迫害？それとも錯覚？</a:t>
            </a:r>
            <a:endParaRPr lang="en-US" altLang="zh-CN" sz="18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
        <p:nvSpPr>
          <p:cNvPr id="29" name="AutoShape 16"/>
          <p:cNvSpPr>
            <a:spLocks noChangeArrowheads="1"/>
          </p:cNvSpPr>
          <p:nvPr/>
        </p:nvSpPr>
        <p:spPr bwMode="auto">
          <a:xfrm>
            <a:off x="3733800" y="1374647"/>
            <a:ext cx="935038" cy="249238"/>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gradFill rotWithShape="1">
            <a:gsLst>
              <a:gs pos="0">
                <a:srgbClr val="8CADAE"/>
              </a:gs>
              <a:gs pos="100000">
                <a:srgbClr val="415051"/>
              </a:gs>
            </a:gsLst>
            <a:lin ang="0" scaled="1"/>
          </a:gradFill>
          <a:ln w="9525">
            <a:solidFill>
              <a:schemeClr val="tx1"/>
            </a:solidFill>
            <a:miter lim="800000"/>
            <a:headEnd/>
            <a:tailEnd/>
          </a:ln>
        </p:spPr>
        <p:txBody>
          <a:bodyPr wrap="none" anchor="ctr"/>
          <a:lstStyle/>
          <a:p>
            <a:endParaRPr lang="de-DE"/>
          </a:p>
        </p:txBody>
      </p:sp>
      <p:sp>
        <p:nvSpPr>
          <p:cNvPr id="17" name="Text Box 10"/>
          <p:cNvSpPr txBox="1">
            <a:spLocks noChangeArrowheads="1"/>
          </p:cNvSpPr>
          <p:nvPr/>
        </p:nvSpPr>
        <p:spPr bwMode="auto">
          <a:xfrm>
            <a:off x="-28575" y="6640513"/>
            <a:ext cx="6329363" cy="275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lnSpc>
                <a:spcPct val="85000"/>
              </a:lnSpc>
            </a:pPr>
            <a:r>
              <a:rPr lang="en-US" altLang="de-DE" sz="700" b="0" i="1" dirty="0" smtClean="0">
                <a:latin typeface="Verdana" pitchFamily="34" charset="0"/>
              </a:rPr>
              <a:t>(“</a:t>
            </a:r>
            <a:r>
              <a:rPr lang="en-US" altLang="de-DE" sz="700" b="0" i="1" dirty="0" err="1" smtClean="0">
                <a:latin typeface="Verdana" pitchFamily="34" charset="0"/>
              </a:rPr>
              <a:t>Verstecken</a:t>
            </a:r>
            <a:r>
              <a:rPr lang="en-US" altLang="de-DE" sz="700" b="0" i="1" dirty="0" smtClean="0">
                <a:latin typeface="Verdana" pitchFamily="34" charset="0"/>
              </a:rPr>
              <a:t>” by Jana </a:t>
            </a:r>
            <a:r>
              <a:rPr lang="en-US" altLang="de-DE" sz="700" b="0" i="1" dirty="0" err="1" smtClean="0">
                <a:latin typeface="Verdana" pitchFamily="34" charset="0"/>
              </a:rPr>
              <a:t>Pöttgen</a:t>
            </a:r>
            <a:r>
              <a:rPr lang="en-US" altLang="de-DE" sz="700" b="0" i="1" dirty="0" smtClean="0">
                <a:latin typeface="Verdana" pitchFamily="34" charset="0"/>
              </a:rPr>
              <a:t>, borrowed from the brochure “</a:t>
            </a:r>
            <a:r>
              <a:rPr lang="en-US" altLang="de-DE" sz="700" b="0" i="1" dirty="0" err="1" smtClean="0">
                <a:latin typeface="Verdana" pitchFamily="34" charset="0"/>
              </a:rPr>
              <a:t>Schizophrenie</a:t>
            </a:r>
            <a:r>
              <a:rPr lang="en-US" altLang="de-DE" sz="700" b="0" i="1" dirty="0" smtClean="0">
                <a:latin typeface="Verdana" pitchFamily="34" charset="0"/>
              </a:rPr>
              <a:t>: </a:t>
            </a:r>
            <a:r>
              <a:rPr lang="en-US" altLang="de-DE" sz="700" b="0" i="1" dirty="0" err="1" smtClean="0">
                <a:latin typeface="Verdana" pitchFamily="34" charset="0"/>
              </a:rPr>
              <a:t>Eine</a:t>
            </a:r>
            <a:r>
              <a:rPr lang="en-US" altLang="de-DE" sz="700" b="0" i="1" dirty="0" smtClean="0">
                <a:latin typeface="Verdana" pitchFamily="34" charset="0"/>
              </a:rPr>
              <a:t> </a:t>
            </a:r>
            <a:r>
              <a:rPr lang="en-US" altLang="de-DE" sz="700" b="0" i="1" dirty="0" err="1" smtClean="0">
                <a:latin typeface="Verdana" pitchFamily="34" charset="0"/>
              </a:rPr>
              <a:t>Krankheit</a:t>
            </a:r>
            <a:r>
              <a:rPr lang="en-US" altLang="de-DE" sz="700" b="0" i="1" dirty="0" smtClean="0">
                <a:latin typeface="Verdana" pitchFamily="34" charset="0"/>
              </a:rPr>
              <a:t> </a:t>
            </a:r>
            <a:r>
              <a:rPr lang="en-US" altLang="de-DE" sz="700" b="0" i="1" dirty="0" err="1" smtClean="0">
                <a:latin typeface="Verdana" pitchFamily="34" charset="0"/>
              </a:rPr>
              <a:t>verliert</a:t>
            </a:r>
            <a:r>
              <a:rPr lang="en-US" altLang="de-DE" sz="700" b="0" i="1" dirty="0" smtClean="0">
                <a:latin typeface="Verdana" pitchFamily="34" charset="0"/>
              </a:rPr>
              <a:t> </a:t>
            </a:r>
            <a:r>
              <a:rPr lang="en-US" altLang="de-DE" sz="700" b="0" i="1" dirty="0" err="1" smtClean="0">
                <a:latin typeface="Verdana" pitchFamily="34" charset="0"/>
              </a:rPr>
              <a:t>ihre</a:t>
            </a:r>
            <a:r>
              <a:rPr lang="en-US" altLang="de-DE" sz="700" b="0" i="1" dirty="0" smtClean="0">
                <a:latin typeface="Verdana" pitchFamily="34" charset="0"/>
              </a:rPr>
              <a:t> </a:t>
            </a:r>
            <a:r>
              <a:rPr lang="en-US" altLang="de-DE" sz="700" b="0" i="1" dirty="0" err="1" smtClean="0">
                <a:latin typeface="Verdana" pitchFamily="34" charset="0"/>
              </a:rPr>
              <a:t>Dämonie</a:t>
            </a:r>
            <a:r>
              <a:rPr lang="en-US" altLang="de-DE" sz="700" b="0" i="1" dirty="0" smtClean="0">
                <a:latin typeface="Verdana" pitchFamily="34" charset="0"/>
              </a:rPr>
              <a:t>”, 1988 by </a:t>
            </a:r>
            <a:r>
              <a:rPr lang="en-US" altLang="de-DE" sz="700" b="0" i="1" dirty="0" err="1" smtClean="0">
                <a:latin typeface="Verdana" pitchFamily="34" charset="0"/>
              </a:rPr>
              <a:t>Troponwerke</a:t>
            </a:r>
            <a:r>
              <a:rPr lang="en-US" altLang="de-DE" sz="700" b="0" i="1" dirty="0" smtClean="0">
                <a:latin typeface="Verdana" pitchFamily="34" charset="0"/>
              </a:rPr>
              <a:t> GmbH &amp; Co. KG)</a:t>
            </a:r>
            <a:endParaRPr lang="en-US" altLang="de-DE" sz="700" dirty="0">
              <a:latin typeface="Verdana"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 name="Picture 3"/>
          <p:cNvPicPr>
            <a:picLocks noChangeAspect="1" noChangeArrowheads="1"/>
          </p:cNvPicPr>
          <p:nvPr/>
        </p:nvPicPr>
        <p:blipFill>
          <a:blip r:embed="rId3"/>
          <a:srcRect/>
          <a:stretch>
            <a:fillRect/>
          </a:stretch>
        </p:blipFill>
        <p:spPr bwMode="auto">
          <a:xfrm>
            <a:off x="6832600" y="1397000"/>
            <a:ext cx="2311400" cy="3479800"/>
          </a:xfrm>
          <a:prstGeom prst="rect">
            <a:avLst/>
          </a:prstGeom>
          <a:noFill/>
        </p:spPr>
      </p:pic>
      <p:sp>
        <p:nvSpPr>
          <p:cNvPr id="15" name="TextBox 1"/>
          <p:cNvSpPr txBox="1"/>
          <p:nvPr/>
        </p:nvSpPr>
        <p:spPr>
          <a:xfrm>
            <a:off x="8839200" y="38100"/>
            <a:ext cx="2159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15</a:t>
            </a:r>
          </a:p>
        </p:txBody>
      </p:sp>
      <p:sp>
        <p:nvSpPr>
          <p:cNvPr id="19" name="Text Box 4"/>
          <p:cNvSpPr txBox="1">
            <a:spLocks noChangeArrowheads="1"/>
          </p:cNvSpPr>
          <p:nvPr/>
        </p:nvSpPr>
        <p:spPr bwMode="auto">
          <a:xfrm>
            <a:off x="211137" y="1744100"/>
            <a:ext cx="6303963" cy="2080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lnSpc>
                <a:spcPct val="98000"/>
              </a:lnSpc>
            </a:pPr>
            <a:r>
              <a:rPr lang="ja-JP" altLang="ja-JP" b="1" dirty="0">
                <a:latin typeface="MS PGothic" panose="020B0600070205080204" pitchFamily="34" charset="-128"/>
                <a:ea typeface="MS PGothic" panose="020B0600070205080204" pitchFamily="34" charset="-128"/>
              </a:rPr>
              <a:t>例：</a:t>
            </a:r>
            <a:r>
              <a:rPr lang="ja-JP" altLang="ja-JP" dirty="0">
                <a:latin typeface="MS PGothic" panose="020B0600070205080204" pitchFamily="34" charset="-128"/>
                <a:ea typeface="MS PGothic" panose="020B0600070205080204" pitchFamily="34" charset="-128"/>
              </a:rPr>
              <a:t>サイモンは自分が</a:t>
            </a:r>
            <a:r>
              <a:rPr lang="ja-JP" altLang="en-US" dirty="0">
                <a:latin typeface="MS PGothic" panose="020B0600070205080204" pitchFamily="34" charset="-128"/>
                <a:ea typeface="MS PGothic" panose="020B0600070205080204" pitchFamily="34" charset="-128"/>
              </a:rPr>
              <a:t>「</a:t>
            </a:r>
            <a:r>
              <a:rPr lang="ja-JP" altLang="ja-JP" dirty="0">
                <a:latin typeface="MS PGothic" panose="020B0600070205080204" pitchFamily="34" charset="-128"/>
                <a:ea typeface="MS PGothic" panose="020B0600070205080204" pitchFamily="34" charset="-128"/>
              </a:rPr>
              <a:t>選ばれた</a:t>
            </a:r>
            <a:r>
              <a:rPr lang="ja-JP" altLang="en-US" dirty="0">
                <a:latin typeface="MS PGothic" panose="020B0600070205080204" pitchFamily="34" charset="-128"/>
                <a:ea typeface="MS PGothic" panose="020B0600070205080204" pitchFamily="34" charset="-128"/>
              </a:rPr>
              <a:t>」</a:t>
            </a:r>
            <a:r>
              <a:rPr lang="ja-JP" altLang="ja-JP" dirty="0">
                <a:latin typeface="MS PGothic" panose="020B0600070205080204" pitchFamily="34" charset="-128"/>
                <a:ea typeface="MS PGothic" panose="020B0600070205080204" pitchFamily="34" charset="-128"/>
              </a:rPr>
              <a:t>者</a:t>
            </a:r>
            <a:r>
              <a:rPr lang="ja-JP" altLang="en-US" dirty="0">
                <a:latin typeface="MS PGothic" panose="020B0600070205080204" pitchFamily="34" charset="-128"/>
                <a:ea typeface="MS PGothic" panose="020B0600070205080204" pitchFamily="34" charset="-128"/>
              </a:rPr>
              <a:t>であり、次のダライ・ラマとして</a:t>
            </a:r>
            <a:r>
              <a:rPr lang="ja-JP" altLang="ja-JP" dirty="0">
                <a:latin typeface="MS PGothic" panose="020B0600070205080204" pitchFamily="34" charset="-128"/>
                <a:ea typeface="MS PGothic" panose="020B0600070205080204" pitchFamily="34" charset="-128"/>
              </a:rPr>
              <a:t>チベットの仏教徒を指導すると</a:t>
            </a:r>
            <a:r>
              <a:rPr lang="ja-JP" altLang="en-US" dirty="0">
                <a:latin typeface="MS PGothic" panose="020B0600070205080204" pitchFamily="34" charset="-128"/>
                <a:ea typeface="MS PGothic" panose="020B0600070205080204" pitchFamily="34" charset="-128"/>
              </a:rPr>
              <a:t>確信しています。</a:t>
            </a:r>
            <a:r>
              <a:rPr lang="ja-JP" altLang="ja-JP" dirty="0">
                <a:latin typeface="MS PGothic" panose="020B0600070205080204" pitchFamily="34" charset="-128"/>
                <a:ea typeface="MS PGothic" panose="020B0600070205080204" pitchFamily="34" charset="-128"/>
              </a:rPr>
              <a:t>彼は中国行きの航空券を購入</a:t>
            </a:r>
            <a:r>
              <a:rPr lang="ja-JP" altLang="en-US" dirty="0">
                <a:latin typeface="MS PGothic" panose="020B0600070205080204" pitchFamily="34" charset="-128"/>
                <a:ea typeface="MS PGothic" panose="020B0600070205080204" pitchFamily="34" charset="-128"/>
              </a:rPr>
              <a:t>しました</a:t>
            </a:r>
            <a:r>
              <a:rPr lang="ja-JP" altLang="ja-JP" dirty="0">
                <a:latin typeface="MS PGothic" panose="020B0600070205080204" pitchFamily="34" charset="-128"/>
                <a:ea typeface="MS PGothic" panose="020B0600070205080204" pitchFamily="34" charset="-128"/>
              </a:rPr>
              <a:t>。</a:t>
            </a:r>
          </a:p>
          <a:p>
            <a:pPr eaLnBrk="1" hangingPunct="1">
              <a:lnSpc>
                <a:spcPct val="107000"/>
              </a:lnSpc>
              <a:spcBef>
                <a:spcPct val="29000"/>
              </a:spcBef>
            </a:pPr>
            <a:r>
              <a:rPr lang="ja-JP" altLang="en-US" b="1" dirty="0">
                <a:latin typeface="MS PGothic" panose="020B0600070205080204" pitchFamily="34" charset="-128"/>
                <a:ea typeface="MS PGothic" panose="020B0600070205080204" pitchFamily="34" charset="-128"/>
              </a:rPr>
              <a:t>証拠：</a:t>
            </a:r>
            <a:r>
              <a:rPr lang="ja-JP" altLang="en-US" dirty="0">
                <a:latin typeface="MS PGothic" panose="020B0600070205080204" pitchFamily="34" charset="-128"/>
                <a:ea typeface="MS PGothic" panose="020B0600070205080204" pitchFamily="34" charset="-128"/>
              </a:rPr>
              <a:t>職場で上司と口論した帰宅途中、サイモンは壁に描かれた仏像の落書きを見て即座に悟りを開いたと感じました。この経験以後ずっと、彼は神のような力を持っているという感覚を抱いています。</a:t>
            </a:r>
          </a:p>
        </p:txBody>
      </p:sp>
      <p:sp>
        <p:nvSpPr>
          <p:cNvPr id="20" name="Text Box 5"/>
          <p:cNvSpPr txBox="1">
            <a:spLocks noChangeArrowheads="1"/>
          </p:cNvSpPr>
          <p:nvPr/>
        </p:nvSpPr>
        <p:spPr bwMode="auto">
          <a:xfrm>
            <a:off x="211136" y="4691132"/>
            <a:ext cx="6303963" cy="814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algn="ctr" eaLnBrk="1" hangingPunct="1">
              <a:lnSpc>
                <a:spcPct val="98000"/>
              </a:lnSpc>
            </a:pPr>
            <a:r>
              <a:rPr lang="ja-JP" altLang="en-US" dirty="0">
                <a:latin typeface="MS PGothic" panose="020B0600070205080204" pitchFamily="34" charset="-128"/>
                <a:ea typeface="MS PGothic" panose="020B0600070205080204" pitchFamily="34" charset="-128"/>
              </a:rPr>
              <a:t>どうすればサイモンの考えに対抗できるでしょうか／疑問の余地はあるでしょうか？</a:t>
            </a:r>
          </a:p>
          <a:p>
            <a:pPr algn="ctr" eaLnBrk="1" hangingPunct="1">
              <a:lnSpc>
                <a:spcPct val="98000"/>
              </a:lnSpc>
            </a:pPr>
            <a:r>
              <a:rPr lang="en-US" altLang="ja-JP" dirty="0">
                <a:latin typeface="MS PGothic" panose="020B0600070205080204" pitchFamily="34" charset="-128"/>
                <a:ea typeface="MS PGothic" panose="020B0600070205080204" pitchFamily="34" charset="-128"/>
              </a:rPr>
              <a:t>???</a:t>
            </a:r>
          </a:p>
        </p:txBody>
      </p:sp>
      <p:sp>
        <p:nvSpPr>
          <p:cNvPr id="16"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dirty="0">
                <a:solidFill>
                  <a:srgbClr val="646B86"/>
                </a:solidFill>
                <a:latin typeface="MS PGothic" panose="020B0600070205080204" pitchFamily="34" charset="-128"/>
                <a:ea typeface="MS PGothic" panose="020B0600070205080204" pitchFamily="34" charset="-128"/>
                <a:cs typeface="Times New Roman" pitchFamily="18" charset="0"/>
              </a:rPr>
              <a:t>思い込みを変えよう　　</a:t>
            </a:r>
            <a:r>
              <a:rPr lang="en-US" altLang="ja-JP" sz="1200" dirty="0">
                <a:solidFill>
                  <a:srgbClr val="646B86"/>
                </a:solidFill>
                <a:latin typeface="MS PGothic" panose="020B0600070205080204" pitchFamily="34" charset="-128"/>
                <a:ea typeface="MS PGothic" panose="020B0600070205080204" pitchFamily="34" charset="-128"/>
                <a:cs typeface="Times New Roman" pitchFamily="18" charset="0"/>
              </a:rPr>
              <a:t>6</a:t>
            </a:r>
            <a:r>
              <a:rPr lang="en-GB" altLang="de-DE" sz="1200"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dirty="0">
                <a:solidFill>
                  <a:srgbClr val="646B86"/>
                </a:solidFill>
                <a:latin typeface="MS PGothic" panose="020B0600070205080204" pitchFamily="34" charset="-128"/>
                <a:ea typeface="MS PGothic" panose="020B0600070205080204" pitchFamily="34" charset="-128"/>
                <a:cs typeface="Times New Roman" pitchFamily="18" charset="0"/>
              </a:rPr>
              <a:t>29</a:t>
            </a:r>
            <a:endParaRPr lang="en-GB" altLang="de-DE" sz="1200"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7"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tab pos="838200" algn="l"/>
              </a:tabLst>
            </a:pPr>
            <a:r>
              <a:rPr lang="ja-JP" altLang="en-US" sz="1800" dirty="0">
                <a:solidFill>
                  <a:srgbClr val="D16349"/>
                </a:solidFill>
                <a:latin typeface="MS PGothic" panose="020B0600070205080204" pitchFamily="34" charset="-128"/>
                <a:ea typeface="MS PGothic" panose="020B0600070205080204" pitchFamily="34" charset="-128"/>
                <a:cs typeface="Times New Roman" pitchFamily="18" charset="0"/>
              </a:rPr>
              <a:t>実際の例</a:t>
            </a:r>
            <a:endParaRPr lang="en-US" altLang="zh-CN" sz="1800" dirty="0">
              <a:solidFill>
                <a:srgbClr val="D16349"/>
              </a:solidFill>
              <a:latin typeface="MS PGothic" panose="020B0600070205080204" pitchFamily="34" charset="-128"/>
              <a:ea typeface="MS PGothic" panose="020B0600070205080204" pitchFamily="34" charset="-128"/>
              <a:cs typeface="Times New Roman" pitchFamily="18" charset="0"/>
            </a:endParaRPr>
          </a:p>
          <a:p>
            <a:pPr>
              <a:lnSpc>
                <a:spcPts val="2300"/>
              </a:lnSpc>
              <a:tabLst>
                <a:tab pos="838200" algn="l"/>
              </a:tabLst>
            </a:pPr>
            <a:r>
              <a:rPr lang="ja-JP" altLang="en-US" sz="1800" dirty="0">
                <a:solidFill>
                  <a:srgbClr val="D16349"/>
                </a:solidFill>
                <a:latin typeface="MS PGothic" panose="020B0600070205080204" pitchFamily="34" charset="-128"/>
                <a:ea typeface="MS PGothic" panose="020B0600070205080204" pitchFamily="34" charset="-128"/>
                <a:cs typeface="Times New Roman" pitchFamily="18" charset="0"/>
              </a:rPr>
              <a:t>悟り？それとも錯覚？</a:t>
            </a:r>
            <a:endParaRPr lang="en-US" altLang="zh-CN" sz="18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
        <p:nvSpPr>
          <p:cNvPr id="18" name="Text Box 8"/>
          <p:cNvSpPr txBox="1">
            <a:spLocks noChangeArrowheads="1"/>
          </p:cNvSpPr>
          <p:nvPr/>
        </p:nvSpPr>
        <p:spPr bwMode="auto">
          <a:xfrm>
            <a:off x="0" y="6659563"/>
            <a:ext cx="33528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en-US" altLang="de-DE" sz="800" b="0" i="1" dirty="0" smtClean="0">
                <a:latin typeface="Verdana" pitchFamily="34" charset="0"/>
              </a:rPr>
              <a:t>(“Electro Graffito Buddha” by </a:t>
            </a:r>
            <a:r>
              <a:rPr lang="en-US" altLang="de-DE" sz="800" b="0" i="1" dirty="0" err="1" smtClean="0">
                <a:latin typeface="Verdana" pitchFamily="34" charset="0"/>
              </a:rPr>
              <a:t>JamesEverett</a:t>
            </a:r>
            <a:r>
              <a:rPr lang="en-US" altLang="de-DE" sz="800" b="0" i="1" dirty="0" smtClean="0">
                <a:latin typeface="Verdana" pitchFamily="34" charset="0"/>
              </a:rPr>
              <a:t>)</a:t>
            </a:r>
            <a:r>
              <a:rPr lang="en-US" altLang="de-DE" sz="800" i="1" dirty="0" smtClean="0">
                <a:latin typeface="Verdana" pitchFamily="34" charset="0"/>
              </a:rPr>
              <a:t> </a:t>
            </a:r>
            <a:endParaRPr lang="en-US" altLang="de-DE" sz="800" i="1" dirty="0">
              <a:latin typeface="Verdana"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 name="Picture 3"/>
          <p:cNvPicPr>
            <a:picLocks noChangeAspect="1" noChangeArrowheads="1"/>
          </p:cNvPicPr>
          <p:nvPr/>
        </p:nvPicPr>
        <p:blipFill>
          <a:blip r:embed="rId2"/>
          <a:srcRect/>
          <a:stretch>
            <a:fillRect/>
          </a:stretch>
        </p:blipFill>
        <p:spPr bwMode="auto">
          <a:xfrm>
            <a:off x="6832600" y="1397000"/>
            <a:ext cx="2311400" cy="3479800"/>
          </a:xfrm>
          <a:prstGeom prst="rect">
            <a:avLst/>
          </a:prstGeom>
          <a:noFill/>
        </p:spPr>
      </p:pic>
      <p:sp>
        <p:nvSpPr>
          <p:cNvPr id="13" name="TextBox 1"/>
          <p:cNvSpPr txBox="1"/>
          <p:nvPr/>
        </p:nvSpPr>
        <p:spPr>
          <a:xfrm>
            <a:off x="8839200" y="38100"/>
            <a:ext cx="2159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16</a:t>
            </a:r>
          </a:p>
        </p:txBody>
      </p:sp>
      <p:sp>
        <p:nvSpPr>
          <p:cNvPr id="19" name="Text Box 10"/>
          <p:cNvSpPr txBox="1">
            <a:spLocks noChangeArrowheads="1"/>
          </p:cNvSpPr>
          <p:nvPr/>
        </p:nvSpPr>
        <p:spPr bwMode="auto">
          <a:xfrm>
            <a:off x="200025" y="1155085"/>
            <a:ext cx="3317875" cy="271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lnSpc>
                <a:spcPct val="98000"/>
              </a:lnSpc>
            </a:pPr>
            <a:r>
              <a:rPr lang="ja-JP" altLang="en-US" b="1" dirty="0">
                <a:latin typeface="MS PGothic" panose="020B0600070205080204" pitchFamily="34" charset="-128"/>
                <a:ea typeface="MS PGothic" panose="020B0600070205080204" pitchFamily="34" charset="-128"/>
              </a:rPr>
              <a:t>例</a:t>
            </a:r>
            <a:r>
              <a:rPr lang="en-US" altLang="ja-JP" b="1" dirty="0">
                <a:latin typeface="MS PGothic" panose="020B0600070205080204" pitchFamily="34" charset="-128"/>
                <a:ea typeface="MS PGothic" panose="020B0600070205080204" pitchFamily="34" charset="-128"/>
              </a:rPr>
              <a:t>: </a:t>
            </a:r>
            <a:r>
              <a:rPr lang="ja-JP" altLang="en-US" dirty="0">
                <a:latin typeface="MS PGothic" panose="020B0600070205080204" pitchFamily="34" charset="-128"/>
                <a:ea typeface="MS PGothic" panose="020B0600070205080204" pitchFamily="34" charset="-128"/>
              </a:rPr>
              <a:t>悟り </a:t>
            </a:r>
          </a:p>
        </p:txBody>
      </p:sp>
      <p:sp>
        <p:nvSpPr>
          <p:cNvPr id="20" name="Text Box 7"/>
          <p:cNvSpPr txBox="1">
            <a:spLocks noChangeArrowheads="1"/>
          </p:cNvSpPr>
          <p:nvPr/>
        </p:nvSpPr>
        <p:spPr bwMode="auto">
          <a:xfrm>
            <a:off x="200025" y="1463597"/>
            <a:ext cx="64008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r>
              <a:rPr lang="ja-JP" altLang="en-US" b="1" dirty="0"/>
              <a:t>どうすればサイモンの考えに対抗できるでしょうか／疑問の余地はあるでしょうか？</a:t>
            </a:r>
          </a:p>
        </p:txBody>
      </p:sp>
      <p:sp>
        <p:nvSpPr>
          <p:cNvPr id="21" name="Text Box 4"/>
          <p:cNvSpPr txBox="1">
            <a:spLocks noChangeArrowheads="1"/>
          </p:cNvSpPr>
          <p:nvPr/>
        </p:nvSpPr>
        <p:spPr bwMode="auto">
          <a:xfrm>
            <a:off x="327025" y="2341655"/>
            <a:ext cx="6172200" cy="2368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marL="285750" indent="-285750" eaLnBrk="1" hangingPunct="1">
              <a:lnSpc>
                <a:spcPct val="105000"/>
              </a:lnSpc>
              <a:buClr>
                <a:srgbClr val="8CADAE"/>
              </a:buClr>
              <a:buFont typeface="Courier New" panose="02070309020205020404" pitchFamily="49" charset="0"/>
              <a:buChar char="o"/>
            </a:pPr>
            <a:r>
              <a:rPr lang="ja-JP" altLang="en-US" dirty="0">
                <a:latin typeface="MS PGothic" panose="020B0600070205080204" pitchFamily="34" charset="-128"/>
                <a:ea typeface="MS PGothic" panose="020B0600070205080204" pitchFamily="34" charset="-128"/>
              </a:rPr>
              <a:t>その落書きと悟りの感覚は決定的証拠でしょうか？偶然ではないのでしょうか？</a:t>
            </a:r>
          </a:p>
          <a:p>
            <a:pPr marL="285750" indent="-285750" eaLnBrk="1" hangingPunct="1">
              <a:lnSpc>
                <a:spcPct val="105000"/>
              </a:lnSpc>
              <a:spcBef>
                <a:spcPct val="5000"/>
              </a:spcBef>
              <a:buClr>
                <a:srgbClr val="8CADAE"/>
              </a:buClr>
              <a:buFont typeface="Courier New" panose="02070309020205020404" pitchFamily="49" charset="0"/>
              <a:buChar char="o"/>
            </a:pPr>
            <a:r>
              <a:rPr lang="ja-JP" altLang="en-US" dirty="0">
                <a:latin typeface="MS PGothic" panose="020B0600070205080204" pitchFamily="34" charset="-128"/>
                <a:ea typeface="MS PGothic" panose="020B0600070205080204" pitchFamily="34" charset="-128"/>
              </a:rPr>
              <a:t>その落書きの作者はサイモンの「悟り」と何か関係があるのでしょうか？</a:t>
            </a:r>
          </a:p>
          <a:p>
            <a:pPr marL="285750" indent="-285750" eaLnBrk="1" hangingPunct="1">
              <a:lnSpc>
                <a:spcPct val="105000"/>
              </a:lnSpc>
              <a:spcBef>
                <a:spcPct val="5000"/>
              </a:spcBef>
              <a:buClr>
                <a:srgbClr val="8CADAE"/>
              </a:buClr>
              <a:buFont typeface="Courier New" panose="02070309020205020404" pitchFamily="49" charset="0"/>
              <a:buChar char="o"/>
            </a:pPr>
            <a:r>
              <a:rPr lang="ja-JP" altLang="en-US" dirty="0">
                <a:latin typeface="MS PGothic" panose="020B0600070205080204" pitchFamily="34" charset="-128"/>
                <a:ea typeface="MS PGothic" panose="020B0600070205080204" pitchFamily="34" charset="-128"/>
              </a:rPr>
              <a:t>サイモンがキリスト教国の出身で仏教についてほとんど知らなかったにもかかわらず、なぜチベットの宗教的指導者にならなければならないのでしょうか？</a:t>
            </a:r>
          </a:p>
          <a:p>
            <a:pPr marL="285750" indent="-285750" eaLnBrk="1" hangingPunct="1">
              <a:lnSpc>
                <a:spcPct val="105000"/>
              </a:lnSpc>
              <a:spcBef>
                <a:spcPct val="5000"/>
              </a:spcBef>
              <a:buClr>
                <a:srgbClr val="8CADAE"/>
              </a:buClr>
              <a:buFont typeface="Courier New" panose="02070309020205020404" pitchFamily="49" charset="0"/>
              <a:buChar char="o"/>
            </a:pPr>
            <a:r>
              <a:rPr lang="en-US" altLang="ja-JP" dirty="0">
                <a:latin typeface="MS PGothic" panose="020B0600070205080204" pitchFamily="34" charset="-128"/>
                <a:ea typeface="MS PGothic" panose="020B0600070205080204" pitchFamily="34" charset="-128"/>
              </a:rPr>
              <a:t>… </a:t>
            </a:r>
          </a:p>
        </p:txBody>
      </p:sp>
      <p:sp>
        <p:nvSpPr>
          <p:cNvPr id="22" name="Text Box 5"/>
          <p:cNvSpPr txBox="1">
            <a:spLocks noChangeArrowheads="1"/>
          </p:cNvSpPr>
          <p:nvPr/>
        </p:nvSpPr>
        <p:spPr bwMode="auto">
          <a:xfrm>
            <a:off x="4206875" y="6049811"/>
            <a:ext cx="730250" cy="271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algn="ctr" eaLnBrk="1" hangingPunct="1">
              <a:lnSpc>
                <a:spcPct val="98000"/>
              </a:lnSpc>
            </a:pPr>
            <a:r>
              <a:rPr lang="en-US" altLang="ja-JP" dirty="0">
                <a:latin typeface="MS PGothic" panose="020B0600070205080204" pitchFamily="34" charset="-128"/>
                <a:ea typeface="MS PGothic" panose="020B0600070205080204" pitchFamily="34" charset="-128"/>
              </a:rPr>
              <a:t>???</a:t>
            </a:r>
          </a:p>
        </p:txBody>
      </p:sp>
      <p:sp>
        <p:nvSpPr>
          <p:cNvPr id="23"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思い込みを変えよう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6</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30</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2" name="正方形/長方形 1"/>
          <p:cNvSpPr/>
          <p:nvPr/>
        </p:nvSpPr>
        <p:spPr>
          <a:xfrm>
            <a:off x="1141363" y="5072490"/>
            <a:ext cx="6861274" cy="859594"/>
          </a:xfrm>
          <a:prstGeom prst="rect">
            <a:avLst/>
          </a:prstGeom>
        </p:spPr>
        <p:txBody>
          <a:bodyPr wrap="square">
            <a:spAutoFit/>
          </a:bodyPr>
          <a:lstStyle/>
          <a:p>
            <a:pPr lvl="0">
              <a:spcBef>
                <a:spcPct val="16000"/>
              </a:spcBef>
            </a:pPr>
            <a:r>
              <a:rPr lang="ja-JP" altLang="en-US" dirty="0">
                <a:solidFill>
                  <a:prstClr val="black"/>
                </a:solidFill>
                <a:latin typeface="MS PGothic" panose="020B0600070205080204" pitchFamily="34" charset="-128"/>
                <a:ea typeface="MS PGothic" panose="020B0600070205080204" pitchFamily="34" charset="-128"/>
              </a:rPr>
              <a:t>単なる感情に基づいて全てを決めてしまうのはあまりにも乱暴です。</a:t>
            </a:r>
          </a:p>
          <a:p>
            <a:pPr lvl="0">
              <a:lnSpc>
                <a:spcPct val="55000"/>
              </a:lnSpc>
            </a:pPr>
            <a:endParaRPr lang="ja-JP" altLang="en-US" dirty="0">
              <a:solidFill>
                <a:prstClr val="black"/>
              </a:solidFill>
              <a:latin typeface="MS PGothic" panose="020B0600070205080204" pitchFamily="34" charset="-128"/>
              <a:ea typeface="MS PGothic" panose="020B0600070205080204" pitchFamily="34" charset="-128"/>
            </a:endParaRPr>
          </a:p>
          <a:p>
            <a:pPr lvl="0">
              <a:spcBef>
                <a:spcPct val="22000"/>
              </a:spcBef>
            </a:pPr>
            <a:r>
              <a:rPr lang="ja-JP" altLang="en-US" dirty="0">
                <a:solidFill>
                  <a:prstClr val="black"/>
                </a:solidFill>
                <a:latin typeface="MS PGothic" panose="020B0600070205080204" pitchFamily="34" charset="-128"/>
                <a:ea typeface="MS PGothic" panose="020B0600070205080204" pitchFamily="34" charset="-128"/>
              </a:rPr>
              <a:t>どうすればサイモンは自分の考えを確かめられるでしょうか？</a:t>
            </a:r>
          </a:p>
        </p:txBody>
      </p:sp>
      <p:sp>
        <p:nvSpPr>
          <p:cNvPr id="25"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tab pos="838200" algn="l"/>
              </a:tabLst>
            </a:pPr>
            <a:r>
              <a:rPr lang="ja-JP" altLang="en-US" sz="1800" dirty="0">
                <a:solidFill>
                  <a:srgbClr val="D16349"/>
                </a:solidFill>
                <a:latin typeface="MS PGothic" panose="020B0600070205080204" pitchFamily="34" charset="-128"/>
                <a:ea typeface="MS PGothic" panose="020B0600070205080204" pitchFamily="34" charset="-128"/>
                <a:cs typeface="Times New Roman" pitchFamily="18" charset="0"/>
              </a:rPr>
              <a:t>実際の例</a:t>
            </a:r>
            <a:endParaRPr lang="en-US" altLang="zh-CN" sz="1800" dirty="0">
              <a:solidFill>
                <a:srgbClr val="D16349"/>
              </a:solidFill>
              <a:latin typeface="MS PGothic" panose="020B0600070205080204" pitchFamily="34" charset="-128"/>
              <a:ea typeface="MS PGothic" panose="020B0600070205080204" pitchFamily="34" charset="-128"/>
              <a:cs typeface="Times New Roman" pitchFamily="18" charset="0"/>
            </a:endParaRPr>
          </a:p>
          <a:p>
            <a:pPr>
              <a:lnSpc>
                <a:spcPts val="2300"/>
              </a:lnSpc>
              <a:tabLst>
                <a:tab pos="838200" algn="l"/>
              </a:tabLst>
            </a:pPr>
            <a:r>
              <a:rPr lang="ja-JP" altLang="en-US" sz="1800" dirty="0">
                <a:solidFill>
                  <a:srgbClr val="D16349"/>
                </a:solidFill>
                <a:latin typeface="MS PGothic" panose="020B0600070205080204" pitchFamily="34" charset="-128"/>
                <a:ea typeface="MS PGothic" panose="020B0600070205080204" pitchFamily="34" charset="-128"/>
                <a:cs typeface="Times New Roman" pitchFamily="18" charset="0"/>
              </a:rPr>
              <a:t>悟り？それとも錯覚？</a:t>
            </a:r>
            <a:endParaRPr lang="en-US" altLang="zh-CN" sz="18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
        <p:nvSpPr>
          <p:cNvPr id="24" name="Text Box 8"/>
          <p:cNvSpPr txBox="1">
            <a:spLocks noChangeArrowheads="1"/>
          </p:cNvSpPr>
          <p:nvPr/>
        </p:nvSpPr>
        <p:spPr bwMode="auto">
          <a:xfrm>
            <a:off x="0" y="6659563"/>
            <a:ext cx="33528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en-US" altLang="de-DE" sz="800" b="0" i="1" dirty="0" smtClean="0">
                <a:latin typeface="Verdana" pitchFamily="34" charset="0"/>
              </a:rPr>
              <a:t>(“Electro Graffito Buddha” by </a:t>
            </a:r>
            <a:r>
              <a:rPr lang="en-US" altLang="de-DE" sz="800" b="0" i="1" dirty="0" err="1" smtClean="0">
                <a:latin typeface="Verdana" pitchFamily="34" charset="0"/>
              </a:rPr>
              <a:t>JamesEverett</a:t>
            </a:r>
            <a:r>
              <a:rPr lang="en-US" altLang="de-DE" sz="800" b="0" i="1" dirty="0" smtClean="0">
                <a:latin typeface="Verdana" pitchFamily="34" charset="0"/>
              </a:rPr>
              <a:t>)</a:t>
            </a:r>
            <a:r>
              <a:rPr lang="en-US" altLang="de-DE" sz="800" i="1" dirty="0" smtClean="0">
                <a:latin typeface="Verdana" pitchFamily="34" charset="0"/>
              </a:rPr>
              <a:t> </a:t>
            </a:r>
            <a:endParaRPr lang="en-US" altLang="de-DE" sz="800" i="1" dirty="0">
              <a:latin typeface="Verdana"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1" name="Picture 3"/>
          <p:cNvPicPr>
            <a:picLocks noChangeAspect="1" noChangeArrowheads="1"/>
          </p:cNvPicPr>
          <p:nvPr/>
        </p:nvPicPr>
        <p:blipFill>
          <a:blip r:embed="rId2"/>
          <a:srcRect/>
          <a:stretch>
            <a:fillRect/>
          </a:stretch>
        </p:blipFill>
        <p:spPr bwMode="auto">
          <a:xfrm>
            <a:off x="6832600" y="1397000"/>
            <a:ext cx="2311400" cy="3479800"/>
          </a:xfrm>
          <a:prstGeom prst="rect">
            <a:avLst/>
          </a:prstGeom>
          <a:noFill/>
        </p:spPr>
      </p:pic>
      <p:sp>
        <p:nvSpPr>
          <p:cNvPr id="22" name="TextBox 1"/>
          <p:cNvSpPr txBox="1"/>
          <p:nvPr/>
        </p:nvSpPr>
        <p:spPr>
          <a:xfrm>
            <a:off x="8839200" y="38100"/>
            <a:ext cx="2159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17</a:t>
            </a:r>
          </a:p>
        </p:txBody>
      </p:sp>
      <p:sp>
        <p:nvSpPr>
          <p:cNvPr id="29" name="Text Box 12"/>
          <p:cNvSpPr txBox="1">
            <a:spLocks noChangeArrowheads="1"/>
          </p:cNvSpPr>
          <p:nvPr/>
        </p:nvSpPr>
        <p:spPr bwMode="auto">
          <a:xfrm>
            <a:off x="203200" y="1210978"/>
            <a:ext cx="6350000" cy="942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lnSpc>
                <a:spcPct val="98000"/>
              </a:lnSpc>
            </a:pPr>
            <a:r>
              <a:rPr lang="ja-JP" altLang="en-US" b="1" dirty="0"/>
              <a:t>例：</a:t>
            </a:r>
            <a:r>
              <a:rPr lang="ja-JP" altLang="en-US" dirty="0"/>
              <a:t>悟り</a:t>
            </a:r>
          </a:p>
          <a:p>
            <a:pPr eaLnBrk="1" hangingPunct="1">
              <a:lnSpc>
                <a:spcPct val="98000"/>
              </a:lnSpc>
            </a:pPr>
            <a:endParaRPr lang="ja-JP" altLang="en-US" dirty="0"/>
          </a:p>
          <a:p>
            <a:pPr eaLnBrk="1" hangingPunct="1">
              <a:lnSpc>
                <a:spcPct val="98000"/>
              </a:lnSpc>
            </a:pPr>
            <a:r>
              <a:rPr lang="ja-JP" altLang="en-US" dirty="0">
                <a:solidFill>
                  <a:srgbClr val="00649A"/>
                </a:solidFill>
              </a:rPr>
              <a:t>　</a:t>
            </a:r>
            <a:r>
              <a:rPr lang="ja-JP" altLang="en-US" b="1" dirty="0"/>
              <a:t>どうすればサイモンは自分の考えを確かめられるでしょうか？</a:t>
            </a:r>
          </a:p>
          <a:p>
            <a:pPr eaLnBrk="1" hangingPunct="1">
              <a:lnSpc>
                <a:spcPct val="49000"/>
              </a:lnSpc>
            </a:pPr>
            <a:endParaRPr lang="en-US" altLang="ja-JP" sz="1700" dirty="0">
              <a:solidFill>
                <a:srgbClr val="00649A"/>
              </a:solidFill>
              <a:latin typeface="Verdana" pitchFamily="34" charset="0"/>
            </a:endParaRPr>
          </a:p>
        </p:txBody>
      </p:sp>
      <p:sp>
        <p:nvSpPr>
          <p:cNvPr id="30" name="Text Box 17"/>
          <p:cNvSpPr txBox="1">
            <a:spLocks noChangeArrowheads="1"/>
          </p:cNvSpPr>
          <p:nvPr/>
        </p:nvSpPr>
        <p:spPr bwMode="auto">
          <a:xfrm>
            <a:off x="420687" y="2397938"/>
            <a:ext cx="5915025" cy="2746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marL="285750" indent="-285750" eaLnBrk="1" hangingPunct="1">
              <a:lnSpc>
                <a:spcPct val="83000"/>
              </a:lnSpc>
              <a:buClr>
                <a:srgbClr val="8CADAE"/>
              </a:buClr>
              <a:buFont typeface="Courier New" panose="02070309020205020404" pitchFamily="49" charset="0"/>
              <a:buChar char="o"/>
            </a:pPr>
            <a:r>
              <a:rPr lang="ja-JP" altLang="en-US" dirty="0">
                <a:latin typeface="MS PGothic" panose="020B0600070205080204" pitchFamily="34" charset="-128"/>
                <a:ea typeface="MS PGothic" panose="020B0600070205080204" pitchFamily="34" charset="-128"/>
              </a:rPr>
              <a:t>さらなる意見：友人や家族、専門家（例えば、カウンセラー）にも助言を求めましょう！彼らは考えに共感してくれるでしょうか？</a:t>
            </a:r>
            <a:endParaRPr lang="en-US" altLang="ja-JP" dirty="0">
              <a:latin typeface="MS PGothic" panose="020B0600070205080204" pitchFamily="34" charset="-128"/>
              <a:ea typeface="MS PGothic" panose="020B0600070205080204" pitchFamily="34" charset="-128"/>
            </a:endParaRPr>
          </a:p>
          <a:p>
            <a:pPr marL="285750" indent="-285750" eaLnBrk="1" hangingPunct="1">
              <a:lnSpc>
                <a:spcPct val="83000"/>
              </a:lnSpc>
              <a:buClr>
                <a:srgbClr val="8CADAE"/>
              </a:buClr>
              <a:buFont typeface="Courier New" panose="02070309020205020404" pitchFamily="49" charset="0"/>
              <a:buChar char="o"/>
            </a:pPr>
            <a:endParaRPr lang="en-US" altLang="ja-JP" dirty="0">
              <a:latin typeface="MS PGothic" panose="020B0600070205080204" pitchFamily="34" charset="-128"/>
              <a:ea typeface="MS PGothic" panose="020B0600070205080204" pitchFamily="34" charset="-128"/>
            </a:endParaRPr>
          </a:p>
          <a:p>
            <a:pPr marL="285750" indent="-285750" eaLnBrk="1" hangingPunct="1">
              <a:lnSpc>
                <a:spcPct val="83000"/>
              </a:lnSpc>
              <a:buClr>
                <a:srgbClr val="8CADAE"/>
              </a:buClr>
              <a:buFont typeface="Courier New" panose="02070309020205020404" pitchFamily="49" charset="0"/>
              <a:buChar char="o"/>
            </a:pPr>
            <a:r>
              <a:rPr lang="ja-JP" altLang="en-US" dirty="0">
                <a:latin typeface="MS PGothic" panose="020B0600070205080204" pitchFamily="34" charset="-128"/>
                <a:ea typeface="MS PGothic" panose="020B0600070205080204" pitchFamily="34" charset="-128"/>
              </a:rPr>
              <a:t>個人的経験：</a:t>
            </a:r>
            <a:r>
              <a:rPr lang="ja-JP" altLang="ja-JP" dirty="0">
                <a:latin typeface="MS PGothic" panose="020B0600070205080204" pitchFamily="34" charset="-128"/>
                <a:ea typeface="MS PGothic" panose="020B0600070205080204" pitchFamily="34" charset="-128"/>
                <a:sym typeface="Wingdings" pitchFamily="2" charset="2"/>
              </a:rPr>
              <a:t>ジョンはストレスがたまると</a:t>
            </a:r>
            <a:r>
              <a:rPr lang="ja-JP" altLang="en-US" dirty="0">
                <a:latin typeface="MS PGothic" panose="020B0600070205080204" pitchFamily="34" charset="-128"/>
                <a:ea typeface="MS PGothic" panose="020B0600070205080204" pitchFamily="34" charset="-128"/>
                <a:sym typeface="Wingdings" pitchFamily="2" charset="2"/>
              </a:rPr>
              <a:t>ものの見方を誤ったり、</a:t>
            </a:r>
            <a:r>
              <a:rPr lang="ja-JP" altLang="ja-JP" dirty="0">
                <a:latin typeface="MS PGothic" panose="020B0600070205080204" pitchFamily="34" charset="-128"/>
                <a:ea typeface="MS PGothic" panose="020B0600070205080204" pitchFamily="34" charset="-128"/>
                <a:sym typeface="Wingdings" pitchFamily="2" charset="2"/>
              </a:rPr>
              <a:t>特別な</a:t>
            </a:r>
            <a:r>
              <a:rPr lang="ja-JP" altLang="en-US" dirty="0">
                <a:latin typeface="MS PGothic" panose="020B0600070205080204" pitchFamily="34" charset="-128"/>
                <a:ea typeface="MS PGothic" panose="020B0600070205080204" pitchFamily="34" charset="-128"/>
                <a:sym typeface="Wingdings" pitchFamily="2" charset="2"/>
              </a:rPr>
              <a:t>考え</a:t>
            </a:r>
            <a:r>
              <a:rPr lang="ja-JP" altLang="ja-JP" dirty="0">
                <a:latin typeface="MS PGothic" panose="020B0600070205080204" pitchFamily="34" charset="-128"/>
                <a:ea typeface="MS PGothic" panose="020B0600070205080204" pitchFamily="34" charset="-128"/>
                <a:sym typeface="Wingdings" pitchFamily="2" charset="2"/>
              </a:rPr>
              <a:t>を抱きやす</a:t>
            </a:r>
            <a:r>
              <a:rPr lang="ja-JP" altLang="en-US" dirty="0">
                <a:latin typeface="MS PGothic" panose="020B0600070205080204" pitchFamily="34" charset="-128"/>
                <a:ea typeface="MS PGothic" panose="020B0600070205080204" pitchFamily="34" charset="-128"/>
                <a:sym typeface="Wingdings" pitchFamily="2" charset="2"/>
              </a:rPr>
              <a:t>くなる</a:t>
            </a:r>
            <a:r>
              <a:rPr lang="ja-JP" altLang="ja-JP" dirty="0">
                <a:latin typeface="MS PGothic" panose="020B0600070205080204" pitchFamily="34" charset="-128"/>
                <a:ea typeface="MS PGothic" panose="020B0600070205080204" pitchFamily="34" charset="-128"/>
                <a:sym typeface="Wingdings" pitchFamily="2" charset="2"/>
              </a:rPr>
              <a:t>の</a:t>
            </a:r>
            <a:r>
              <a:rPr lang="ja-JP" altLang="en-US" dirty="0">
                <a:latin typeface="MS PGothic" panose="020B0600070205080204" pitchFamily="34" charset="-128"/>
                <a:ea typeface="MS PGothic" panose="020B0600070205080204" pitchFamily="34" charset="-128"/>
                <a:sym typeface="Wingdings" pitchFamily="2" charset="2"/>
              </a:rPr>
              <a:t>ではないでしょうか</a:t>
            </a:r>
            <a:r>
              <a:rPr lang="ja-JP" altLang="ja-JP" dirty="0">
                <a:latin typeface="MS PGothic" panose="020B0600070205080204" pitchFamily="34" charset="-128"/>
                <a:ea typeface="MS PGothic" panose="020B0600070205080204" pitchFamily="34" charset="-128"/>
                <a:sym typeface="Wingdings" pitchFamily="2" charset="2"/>
              </a:rPr>
              <a:t>？</a:t>
            </a:r>
            <a:endParaRPr lang="en-US" altLang="ja-JP" dirty="0">
              <a:latin typeface="MS PGothic" panose="020B0600070205080204" pitchFamily="34" charset="-128"/>
              <a:ea typeface="MS PGothic" panose="020B0600070205080204" pitchFamily="34" charset="-128"/>
              <a:sym typeface="Wingdings" pitchFamily="2" charset="2"/>
            </a:endParaRPr>
          </a:p>
          <a:p>
            <a:pPr marL="285750" indent="-285750" eaLnBrk="1" hangingPunct="1">
              <a:lnSpc>
                <a:spcPct val="83000"/>
              </a:lnSpc>
              <a:buClr>
                <a:srgbClr val="8CADAE"/>
              </a:buClr>
              <a:buFont typeface="Courier New" panose="02070309020205020404" pitchFamily="49" charset="0"/>
              <a:buChar char="o"/>
            </a:pPr>
            <a:endParaRPr lang="en-US" altLang="ja-JP" dirty="0">
              <a:latin typeface="MS PGothic" panose="020B0600070205080204" pitchFamily="34" charset="-128"/>
              <a:ea typeface="MS PGothic" panose="020B0600070205080204" pitchFamily="34" charset="-128"/>
              <a:sym typeface="Wingdings" pitchFamily="2" charset="2"/>
            </a:endParaRPr>
          </a:p>
          <a:p>
            <a:pPr marL="285750" indent="-285750" eaLnBrk="1" hangingPunct="1">
              <a:lnSpc>
                <a:spcPct val="83000"/>
              </a:lnSpc>
              <a:buClr>
                <a:srgbClr val="8CADAE"/>
              </a:buClr>
              <a:buFont typeface="Courier New" panose="02070309020205020404" pitchFamily="49" charset="0"/>
              <a:buChar char="o"/>
            </a:pPr>
            <a:r>
              <a:rPr lang="ja-JP" altLang="en-US" dirty="0">
                <a:latin typeface="MS PGothic" panose="020B0600070205080204" pitchFamily="34" charset="-128"/>
                <a:ea typeface="MS PGothic" panose="020B0600070205080204" pitchFamily="34" charset="-128"/>
              </a:rPr>
              <a:t>論理：次のダライ・ラマは既に選ばれているか、予定者が決まっているのではないでしょうか？</a:t>
            </a:r>
          </a:p>
          <a:p>
            <a:pPr marL="285750" indent="-285750" eaLnBrk="1" hangingPunct="1">
              <a:lnSpc>
                <a:spcPct val="83000"/>
              </a:lnSpc>
              <a:buClr>
                <a:srgbClr val="8CADAE"/>
              </a:buClr>
              <a:buFont typeface="Courier New" panose="02070309020205020404" pitchFamily="49" charset="0"/>
              <a:buChar char="o"/>
            </a:pPr>
            <a:endParaRPr lang="ja-JP" altLang="en-US" dirty="0">
              <a:latin typeface="MS PGothic" panose="020B0600070205080204" pitchFamily="34" charset="-128"/>
              <a:ea typeface="MS PGothic" panose="020B0600070205080204" pitchFamily="34" charset="-128"/>
            </a:endParaRPr>
          </a:p>
          <a:p>
            <a:pPr marL="285750" indent="-285750" eaLnBrk="1" hangingPunct="1">
              <a:lnSpc>
                <a:spcPct val="83000"/>
              </a:lnSpc>
              <a:buClr>
                <a:srgbClr val="8CADAE"/>
              </a:buClr>
              <a:buFont typeface="Courier New" panose="02070309020205020404" pitchFamily="49" charset="0"/>
              <a:buChar char="o"/>
            </a:pPr>
            <a:r>
              <a:rPr lang="ja-JP" altLang="en-US" dirty="0">
                <a:latin typeface="MS PGothic" panose="020B0600070205080204" pitchFamily="34" charset="-128"/>
                <a:ea typeface="MS PGothic" panose="020B0600070205080204" pitchFamily="34" charset="-128"/>
                <a:sym typeface="Wingdings" pitchFamily="2" charset="2"/>
              </a:rPr>
              <a:t>サイモンは道理に合わない幸福感や誇大的な考えを抱きやすいのでしょうか？</a:t>
            </a:r>
            <a:endParaRPr lang="ja-JP" altLang="en-US" dirty="0">
              <a:latin typeface="MS PGothic" panose="020B0600070205080204" pitchFamily="34" charset="-128"/>
              <a:ea typeface="MS PGothic" panose="020B0600070205080204" pitchFamily="34" charset="-128"/>
            </a:endParaRPr>
          </a:p>
        </p:txBody>
      </p:sp>
      <p:sp>
        <p:nvSpPr>
          <p:cNvPr id="34" name="Text Box 8"/>
          <p:cNvSpPr txBox="1">
            <a:spLocks noChangeArrowheads="1"/>
          </p:cNvSpPr>
          <p:nvPr/>
        </p:nvSpPr>
        <p:spPr bwMode="auto">
          <a:xfrm>
            <a:off x="2645273" y="5636344"/>
            <a:ext cx="3853453" cy="271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lnSpc>
                <a:spcPct val="98000"/>
              </a:lnSpc>
            </a:pPr>
            <a:r>
              <a:rPr lang="ja-JP" altLang="en-US" dirty="0"/>
              <a:t>その考えによって生じうる結果は？</a:t>
            </a:r>
          </a:p>
        </p:txBody>
      </p:sp>
      <p:sp>
        <p:nvSpPr>
          <p:cNvPr id="23"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思い込みを変えよう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6</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31</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grpSp>
        <p:nvGrpSpPr>
          <p:cNvPr id="25" name="グループ化 24"/>
          <p:cNvGrpSpPr/>
          <p:nvPr/>
        </p:nvGrpSpPr>
        <p:grpSpPr>
          <a:xfrm>
            <a:off x="88900" y="6096000"/>
            <a:ext cx="2197100" cy="487426"/>
            <a:chOff x="88900" y="5208524"/>
            <a:chExt cx="2197100" cy="487426"/>
          </a:xfrm>
        </p:grpSpPr>
        <p:sp>
          <p:nvSpPr>
            <p:cNvPr id="26" name="Freeform 3"/>
            <p:cNvSpPr/>
            <p:nvPr/>
          </p:nvSpPr>
          <p:spPr>
            <a:xfrm>
              <a:off x="88900" y="5208524"/>
              <a:ext cx="2197100" cy="487426"/>
            </a:xfrm>
            <a:custGeom>
              <a:avLst/>
              <a:gdLst>
                <a:gd name="connsiteX0" fmla="*/ 6349 w 1957323"/>
                <a:gd name="connsiteY0" fmla="*/ 6350 h 487426"/>
                <a:gd name="connsiteX1" fmla="*/ 6349 w 1957323"/>
                <a:gd name="connsiteY1" fmla="*/ 481076 h 487426"/>
                <a:gd name="connsiteX2" fmla="*/ 1950973 w 1957323"/>
                <a:gd name="connsiteY2" fmla="*/ 481076 h 487426"/>
                <a:gd name="connsiteX3" fmla="*/ 1950973 w 1957323"/>
                <a:gd name="connsiteY3" fmla="*/ 6350 h 487426"/>
                <a:gd name="connsiteX4" fmla="*/ 6349 w 1957323"/>
                <a:gd name="connsiteY4" fmla="*/ 6350 h 48742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957323" h="487426">
                  <a:moveTo>
                    <a:pt x="6350" y="6350"/>
                  </a:moveTo>
                  <a:lnTo>
                    <a:pt x="6349" y="481076"/>
                  </a:lnTo>
                  <a:lnTo>
                    <a:pt x="1950973" y="481076"/>
                  </a:lnTo>
                  <a:lnTo>
                    <a:pt x="1950973" y="6350"/>
                  </a:lnTo>
                  <a:lnTo>
                    <a:pt x="6349" y="6350"/>
                  </a:lnTo>
                </a:path>
              </a:pathLst>
            </a:custGeom>
            <a:solidFill>
              <a:srgbClr val="000000">
                <a:alpha val="0"/>
              </a:srgbClr>
            </a:solidFill>
            <a:ln w="12700" cap="flat" cmpd="sng" algn="ctr">
              <a:solidFill>
                <a:srgbClr val="000000">
                  <a:alpha val="100000"/>
                </a:srgbClr>
              </a:solidFill>
              <a:prstDash val="solid"/>
            </a:ln>
            <a:effectLst/>
          </p:spPr>
          <p:txBody>
            <a:bodyPr rtlCol="0" anchor="ctr"/>
            <a:lstStyle/>
            <a:p>
              <a:pPr marL="0" marR="0" lvl="0" indent="0" defTabSz="914400" eaLnBrk="1" fontAlgn="auto" latinLnBrk="0" hangingPunct="1">
                <a:lnSpc>
                  <a:spcPts val="1400"/>
                </a:lnSpc>
                <a:spcBef>
                  <a:spcPts val="0"/>
                </a:spcBef>
                <a:spcAft>
                  <a:spcPts val="0"/>
                </a:spcAft>
                <a:buClrTx/>
                <a:buSzTx/>
                <a:buFontTx/>
                <a:buNone/>
                <a:tabLst/>
                <a:defRPr/>
              </a:pP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　　　　</a:t>
              </a:r>
              <a:r>
                <a:rPr kumimoji="0" lang="de-DE" altLang="de-DE"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a:t>
              </a: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　</a:t>
              </a:r>
              <a:r>
                <a:rPr kumimoji="0" lang="ja-JP" altLang="en-US" sz="1200" b="0" i="1" u="none" strike="noStrike" kern="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rPr>
                <a:t>ワークシート</a:t>
              </a: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itchFamily="18" charset="0"/>
                </a:rPr>
                <a:t>　</a:t>
              </a:r>
              <a:r>
                <a:rPr kumimoji="0" lang="en-US" altLang="ja-JP" sz="1200" b="0" i="1" u="none" strike="noStrike" kern="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rPr>
                <a:t>6.2</a:t>
              </a:r>
              <a:endParaRPr kumimoji="0" lang="en-US" altLang="zh-CN" sz="1200" b="0" i="1" u="none" strike="noStrike" kern="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p:txBody>
        </p:sp>
        <p:pic>
          <p:nvPicPr>
            <p:cNvPr id="35" name="Picture 3"/>
            <p:cNvPicPr>
              <a:picLocks noChangeAspect="1" noChangeArrowheads="1"/>
            </p:cNvPicPr>
            <p:nvPr/>
          </p:nvPicPr>
          <p:blipFill>
            <a:blip r:embed="rId3"/>
            <a:srcRect/>
            <a:stretch>
              <a:fillRect/>
            </a:stretch>
          </p:blipFill>
          <p:spPr bwMode="auto">
            <a:xfrm>
              <a:off x="142743" y="5261737"/>
              <a:ext cx="355600" cy="381000"/>
            </a:xfrm>
            <a:prstGeom prst="rect">
              <a:avLst/>
            </a:prstGeom>
            <a:noFill/>
          </p:spPr>
        </p:pic>
      </p:grpSp>
      <p:sp>
        <p:nvSpPr>
          <p:cNvPr id="20"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tab pos="838200" algn="l"/>
              </a:tabLst>
            </a:pPr>
            <a:r>
              <a:rPr lang="ja-JP" altLang="en-US" sz="1800" dirty="0">
                <a:solidFill>
                  <a:srgbClr val="D16349"/>
                </a:solidFill>
                <a:latin typeface="MS PGothic" panose="020B0600070205080204" pitchFamily="34" charset="-128"/>
                <a:ea typeface="MS PGothic" panose="020B0600070205080204" pitchFamily="34" charset="-128"/>
                <a:cs typeface="Times New Roman" pitchFamily="18" charset="0"/>
              </a:rPr>
              <a:t>実際の例</a:t>
            </a:r>
            <a:endParaRPr lang="en-US" altLang="zh-CN" sz="1800" dirty="0">
              <a:solidFill>
                <a:srgbClr val="D16349"/>
              </a:solidFill>
              <a:latin typeface="MS PGothic" panose="020B0600070205080204" pitchFamily="34" charset="-128"/>
              <a:ea typeface="MS PGothic" panose="020B0600070205080204" pitchFamily="34" charset="-128"/>
              <a:cs typeface="Times New Roman" pitchFamily="18" charset="0"/>
            </a:endParaRPr>
          </a:p>
          <a:p>
            <a:pPr>
              <a:lnSpc>
                <a:spcPts val="2300"/>
              </a:lnSpc>
              <a:tabLst>
                <a:tab pos="838200" algn="l"/>
              </a:tabLst>
            </a:pPr>
            <a:r>
              <a:rPr lang="ja-JP" altLang="en-US" sz="1800" dirty="0">
                <a:solidFill>
                  <a:srgbClr val="D16349"/>
                </a:solidFill>
                <a:latin typeface="MS PGothic" panose="020B0600070205080204" pitchFamily="34" charset="-128"/>
                <a:ea typeface="MS PGothic" panose="020B0600070205080204" pitchFamily="34" charset="-128"/>
                <a:cs typeface="Times New Roman" pitchFamily="18" charset="0"/>
              </a:rPr>
              <a:t>悟り？それとも錯覚？</a:t>
            </a:r>
            <a:endParaRPr lang="en-US" altLang="zh-CN" sz="18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
        <p:nvSpPr>
          <p:cNvPr id="21" name="Text Box 8"/>
          <p:cNvSpPr txBox="1">
            <a:spLocks noChangeArrowheads="1"/>
          </p:cNvSpPr>
          <p:nvPr/>
        </p:nvSpPr>
        <p:spPr bwMode="auto">
          <a:xfrm>
            <a:off x="0" y="6659563"/>
            <a:ext cx="33528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en-US" altLang="de-DE" sz="800" b="0" i="1" dirty="0" smtClean="0">
                <a:latin typeface="Verdana" pitchFamily="34" charset="0"/>
              </a:rPr>
              <a:t>(“Electro Graffito Buddha” by </a:t>
            </a:r>
            <a:r>
              <a:rPr lang="en-US" altLang="de-DE" sz="800" b="0" i="1" dirty="0" err="1" smtClean="0">
                <a:latin typeface="Verdana" pitchFamily="34" charset="0"/>
              </a:rPr>
              <a:t>JamesEverett</a:t>
            </a:r>
            <a:r>
              <a:rPr lang="en-US" altLang="de-DE" sz="800" b="0" i="1" dirty="0" smtClean="0">
                <a:latin typeface="Verdana" pitchFamily="34" charset="0"/>
              </a:rPr>
              <a:t>)</a:t>
            </a:r>
            <a:r>
              <a:rPr lang="en-US" altLang="de-DE" sz="800" i="1" dirty="0" smtClean="0">
                <a:latin typeface="Verdana" pitchFamily="34" charset="0"/>
              </a:rPr>
              <a:t> </a:t>
            </a:r>
            <a:endParaRPr lang="en-US" altLang="de-DE" sz="800" i="1" dirty="0">
              <a:latin typeface="Verdana"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Freeform 3"/>
          <p:cNvSpPr/>
          <p:nvPr/>
        </p:nvSpPr>
        <p:spPr>
          <a:xfrm>
            <a:off x="3461170" y="1320936"/>
            <a:ext cx="29717" cy="124968"/>
          </a:xfrm>
          <a:custGeom>
            <a:avLst/>
            <a:gdLst>
              <a:gd name="connsiteX0" fmla="*/ 14859 w 29717"/>
              <a:gd name="connsiteY0" fmla="*/ 0 h 124968"/>
              <a:gd name="connsiteX1" fmla="*/ 14859 w 29717"/>
              <a:gd name="connsiteY1" fmla="*/ 124968 h 124968"/>
            </a:gdLst>
            <a:ahLst/>
            <a:cxnLst>
              <a:cxn ang="0">
                <a:pos x="connsiteX0" y="connsiteY0"/>
              </a:cxn>
              <a:cxn ang="1">
                <a:pos x="connsiteX1" y="connsiteY1"/>
              </a:cxn>
            </a:cxnLst>
            <a:rect l="l" t="t" r="r" b="b"/>
            <a:pathLst>
              <a:path w="29717" h="124968">
                <a:moveTo>
                  <a:pt x="14859" y="0"/>
                </a:moveTo>
                <a:lnTo>
                  <a:pt x="14859" y="124968"/>
                </a:lnTo>
              </a:path>
            </a:pathLst>
          </a:custGeom>
          <a:ln w="25400">
            <a:solidFill>
              <a:srgbClr val="8DADAD">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 name="Freeform 3"/>
          <p:cNvSpPr/>
          <p:nvPr/>
        </p:nvSpPr>
        <p:spPr>
          <a:xfrm>
            <a:off x="3601009" y="1252101"/>
            <a:ext cx="802132" cy="261874"/>
          </a:xfrm>
          <a:custGeom>
            <a:avLst/>
            <a:gdLst>
              <a:gd name="connsiteX0" fmla="*/ 561847 w 802132"/>
              <a:gd name="connsiteY0" fmla="*/ 6350 h 261874"/>
              <a:gd name="connsiteX1" fmla="*/ 561847 w 802132"/>
              <a:gd name="connsiteY1" fmla="*/ 68833 h 261874"/>
              <a:gd name="connsiteX2" fmla="*/ 6350 w 802132"/>
              <a:gd name="connsiteY2" fmla="*/ 68833 h 261874"/>
              <a:gd name="connsiteX3" fmla="*/ 6350 w 802132"/>
              <a:gd name="connsiteY3" fmla="*/ 193802 h 261874"/>
              <a:gd name="connsiteX4" fmla="*/ 561847 w 802132"/>
              <a:gd name="connsiteY4" fmla="*/ 193802 h 261874"/>
              <a:gd name="connsiteX5" fmla="*/ 561847 w 802132"/>
              <a:gd name="connsiteY5" fmla="*/ 255524 h 261874"/>
              <a:gd name="connsiteX6" fmla="*/ 795782 w 802132"/>
              <a:gd name="connsiteY6" fmla="*/ 131318 h 261874"/>
              <a:gd name="connsiteX7" fmla="*/ 561847 w 802132"/>
              <a:gd name="connsiteY7" fmla="*/ 6350 h 26187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Lst>
            <a:rect l="l" t="t" r="r" b="b"/>
            <a:pathLst>
              <a:path w="802132" h="261874">
                <a:moveTo>
                  <a:pt x="561847" y="6350"/>
                </a:moveTo>
                <a:lnTo>
                  <a:pt x="561847" y="68833"/>
                </a:lnTo>
                <a:lnTo>
                  <a:pt x="6350" y="68833"/>
                </a:lnTo>
                <a:lnTo>
                  <a:pt x="6350" y="193802"/>
                </a:lnTo>
                <a:lnTo>
                  <a:pt x="561847" y="193802"/>
                </a:lnTo>
                <a:lnTo>
                  <a:pt x="561847" y="255524"/>
                </a:lnTo>
                <a:lnTo>
                  <a:pt x="795782" y="131318"/>
                </a:lnTo>
                <a:lnTo>
                  <a:pt x="561847" y="6350"/>
                </a:ln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Freeform 3"/>
          <p:cNvSpPr/>
          <p:nvPr/>
        </p:nvSpPr>
        <p:spPr>
          <a:xfrm>
            <a:off x="3513379" y="1314585"/>
            <a:ext cx="71373" cy="137668"/>
          </a:xfrm>
          <a:custGeom>
            <a:avLst/>
            <a:gdLst>
              <a:gd name="connsiteX0" fmla="*/ 6350 w 71373"/>
              <a:gd name="connsiteY0" fmla="*/ 6350 h 137668"/>
              <a:gd name="connsiteX1" fmla="*/ 6350 w 71373"/>
              <a:gd name="connsiteY1" fmla="*/ 131318 h 137668"/>
              <a:gd name="connsiteX2" fmla="*/ 65023 w 71373"/>
              <a:gd name="connsiteY2" fmla="*/ 131318 h 137668"/>
              <a:gd name="connsiteX3" fmla="*/ 65023 w 71373"/>
              <a:gd name="connsiteY3" fmla="*/ 6350 h 137668"/>
              <a:gd name="connsiteX4" fmla="*/ 6350 w 71373"/>
              <a:gd name="connsiteY4" fmla="*/ 6350 h 13766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71373" h="137668">
                <a:moveTo>
                  <a:pt x="6350" y="6350"/>
                </a:moveTo>
                <a:lnTo>
                  <a:pt x="6350" y="131318"/>
                </a:lnTo>
                <a:lnTo>
                  <a:pt x="65023" y="131318"/>
                </a:lnTo>
                <a:lnTo>
                  <a:pt x="65023" y="6350"/>
                </a:lnTo>
                <a:lnTo>
                  <a:pt x="6350" y="6350"/>
                </a:ln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Freeform 3"/>
          <p:cNvSpPr/>
          <p:nvPr/>
        </p:nvSpPr>
        <p:spPr>
          <a:xfrm>
            <a:off x="3455467" y="1314585"/>
            <a:ext cx="41655" cy="137668"/>
          </a:xfrm>
          <a:custGeom>
            <a:avLst/>
            <a:gdLst>
              <a:gd name="connsiteX0" fmla="*/ 6350 w 41655"/>
              <a:gd name="connsiteY0" fmla="*/ 6350 h 137668"/>
              <a:gd name="connsiteX1" fmla="*/ 6350 w 41655"/>
              <a:gd name="connsiteY1" fmla="*/ 131318 h 137668"/>
              <a:gd name="connsiteX2" fmla="*/ 35305 w 41655"/>
              <a:gd name="connsiteY2" fmla="*/ 131318 h 137668"/>
              <a:gd name="connsiteX3" fmla="*/ 35305 w 41655"/>
              <a:gd name="connsiteY3" fmla="*/ 6350 h 137668"/>
              <a:gd name="connsiteX4" fmla="*/ 6350 w 41655"/>
              <a:gd name="connsiteY4" fmla="*/ 6350 h 13766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41655" h="137668">
                <a:moveTo>
                  <a:pt x="6350" y="6350"/>
                </a:moveTo>
                <a:lnTo>
                  <a:pt x="6350" y="131318"/>
                </a:lnTo>
                <a:lnTo>
                  <a:pt x="35305" y="131318"/>
                </a:lnTo>
                <a:lnTo>
                  <a:pt x="35305" y="6350"/>
                </a:lnTo>
                <a:lnTo>
                  <a:pt x="6350" y="6350"/>
                </a:ln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Picture 3"/>
          <p:cNvPicPr>
            <a:picLocks noChangeAspect="1" noChangeArrowheads="1"/>
          </p:cNvPicPr>
          <p:nvPr/>
        </p:nvPicPr>
        <p:blipFill>
          <a:blip r:embed="rId2"/>
          <a:srcRect/>
          <a:stretch>
            <a:fillRect/>
          </a:stretch>
        </p:blipFill>
        <p:spPr bwMode="auto">
          <a:xfrm>
            <a:off x="63500" y="927100"/>
            <a:ext cx="596900" cy="889000"/>
          </a:xfrm>
          <a:prstGeom prst="rect">
            <a:avLst/>
          </a:prstGeom>
          <a:noFill/>
        </p:spPr>
      </p:pic>
      <p:pic>
        <p:nvPicPr>
          <p:cNvPr id="15" name="Picture 3"/>
          <p:cNvPicPr>
            <a:picLocks noChangeAspect="1" noChangeArrowheads="1"/>
          </p:cNvPicPr>
          <p:nvPr/>
        </p:nvPicPr>
        <p:blipFill>
          <a:blip r:embed="rId3"/>
          <a:srcRect/>
          <a:stretch>
            <a:fillRect/>
          </a:stretch>
        </p:blipFill>
        <p:spPr bwMode="auto">
          <a:xfrm>
            <a:off x="3448724" y="1306331"/>
            <a:ext cx="50800" cy="152400"/>
          </a:xfrm>
          <a:prstGeom prst="rect">
            <a:avLst/>
          </a:prstGeom>
          <a:noFill/>
        </p:spPr>
      </p:pic>
      <p:pic>
        <p:nvPicPr>
          <p:cNvPr id="16" name="Picture 3"/>
          <p:cNvPicPr>
            <a:picLocks noChangeAspect="1" noChangeArrowheads="1"/>
          </p:cNvPicPr>
          <p:nvPr/>
        </p:nvPicPr>
        <p:blipFill>
          <a:blip r:embed="rId4"/>
          <a:srcRect/>
          <a:stretch>
            <a:fillRect/>
          </a:stretch>
        </p:blipFill>
        <p:spPr bwMode="auto">
          <a:xfrm>
            <a:off x="3512224" y="1306331"/>
            <a:ext cx="76200" cy="152400"/>
          </a:xfrm>
          <a:prstGeom prst="rect">
            <a:avLst/>
          </a:prstGeom>
          <a:noFill/>
        </p:spPr>
      </p:pic>
      <p:pic>
        <p:nvPicPr>
          <p:cNvPr id="17" name="Picture 3"/>
          <p:cNvPicPr>
            <a:picLocks noChangeAspect="1" noChangeArrowheads="1"/>
          </p:cNvPicPr>
          <p:nvPr/>
        </p:nvPicPr>
        <p:blipFill>
          <a:blip r:embed="rId5"/>
          <a:srcRect/>
          <a:stretch>
            <a:fillRect/>
          </a:stretch>
        </p:blipFill>
        <p:spPr bwMode="auto">
          <a:xfrm>
            <a:off x="3588424" y="1255531"/>
            <a:ext cx="812800" cy="254000"/>
          </a:xfrm>
          <a:prstGeom prst="rect">
            <a:avLst/>
          </a:prstGeom>
          <a:noFill/>
        </p:spPr>
      </p:pic>
      <p:graphicFrame>
        <p:nvGraphicFramePr>
          <p:cNvPr id="18" name="表格 4"/>
          <p:cNvGraphicFramePr>
            <a:graphicFrameLocks noGrp="1"/>
          </p:cNvGraphicFramePr>
          <p:nvPr>
            <p:extLst>
              <p:ext uri="{D42A27DB-BD31-4B8C-83A1-F6EECF244321}">
                <p14:modId xmlns:p14="http://schemas.microsoft.com/office/powerpoint/2010/main" val="1878082294"/>
              </p:ext>
            </p:extLst>
          </p:nvPr>
        </p:nvGraphicFramePr>
        <p:xfrm>
          <a:off x="35191" y="1843151"/>
          <a:ext cx="9060941" cy="4635245"/>
        </p:xfrm>
        <a:graphic>
          <a:graphicData uri="http://schemas.openxmlformats.org/drawingml/2006/table">
            <a:tbl>
              <a:tblPr>
                <a:tableStyleId>{5940675A-B579-460E-94D1-54222C63F5DA}</a:tableStyleId>
              </a:tblPr>
              <a:tblGrid>
                <a:gridCol w="1872996">
                  <a:extLst>
                    <a:ext uri="{9D8B030D-6E8A-4147-A177-3AD203B41FA5}">
                      <a16:colId xmlns:a16="http://schemas.microsoft.com/office/drawing/2014/main" xmlns="" val="20000"/>
                    </a:ext>
                  </a:extLst>
                </a:gridCol>
                <a:gridCol w="7187945">
                  <a:extLst>
                    <a:ext uri="{9D8B030D-6E8A-4147-A177-3AD203B41FA5}">
                      <a16:colId xmlns:a16="http://schemas.microsoft.com/office/drawing/2014/main" xmlns="" val="20001"/>
                    </a:ext>
                  </a:extLst>
                </a:gridCol>
              </a:tblGrid>
              <a:tr h="2317241">
                <a:tc>
                  <a:txBody>
                    <a:bodyPr/>
                    <a:lstStyle/>
                    <a:p>
                      <a:pPr algn="l"/>
                      <a:r>
                        <a:rPr lang="ja-JP" altLang="en-US" sz="1800" dirty="0">
                          <a:latin typeface="MS PGothic" panose="020B0600070205080204" pitchFamily="34" charset="-128"/>
                          <a:ea typeface="MS PGothic" panose="020B0600070205080204" pitchFamily="34" charset="-128"/>
                        </a:rPr>
                        <a:t>サイモンは自分が宗教指導者だと信じていました</a:t>
                      </a:r>
                      <a:endParaRPr lang="zh-CN" altLang="en-US" sz="1800"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tc>
                <a:tc>
                  <a:txBody>
                    <a:bodyPr/>
                    <a:lstStyle/>
                    <a:p>
                      <a:pPr algn="l"/>
                      <a:endParaRPr lang="zh-CN" altLang="en-US" sz="1697" dirty="0">
                        <a:solidFill>
                          <a:srgbClr val="000000"/>
                        </a:solidFill>
                        <a:latin typeface="Times New Roman" pitchFamily="18" charset="0"/>
                        <a:cs typeface="Times New Roman" pitchFamily="18" charset="0"/>
                      </a:endParaRPr>
                    </a:p>
                  </a:txBody>
                  <a:tcPr anchor="ctr"/>
                </a:tc>
                <a:extLst>
                  <a:ext uri="{0D108BD9-81ED-4DB2-BD59-A6C34878D82A}">
                    <a16:rowId xmlns:a16="http://schemas.microsoft.com/office/drawing/2014/main" xmlns="" val="10000"/>
                  </a:ext>
                </a:extLst>
              </a:tr>
              <a:tr h="2318004">
                <a:tc>
                  <a:txBody>
                    <a:bodyPr/>
                    <a:lstStyle/>
                    <a:p>
                      <a:pPr algn="l" rtl="0"/>
                      <a:r>
                        <a:rPr lang="ja-JP" altLang="en-US" sz="1800" b="1" dirty="0">
                          <a:latin typeface="MS PGothic" panose="020B0600070205080204" pitchFamily="34" charset="-128"/>
                          <a:ea typeface="MS PGothic" panose="020B0600070205080204" pitchFamily="34" charset="-128"/>
                        </a:rPr>
                        <a:t>別の考え</a:t>
                      </a:r>
                      <a:r>
                        <a:rPr lang="ja-JP" altLang="en-US" sz="1800" dirty="0">
                          <a:latin typeface="MS PGothic" panose="020B0600070205080204" pitchFamily="34" charset="-128"/>
                          <a:ea typeface="MS PGothic" panose="020B0600070205080204" pitchFamily="34" charset="-128"/>
                        </a:rPr>
                        <a:t>：</a:t>
                      </a:r>
                      <a:endParaRPr lang="zh-CN" altLang="en-US" sz="1800" dirty="0">
                        <a:latin typeface="MS PGothic" panose="020B0600070205080204" pitchFamily="34" charset="-128"/>
                        <a:ea typeface="MS PGothic" panose="020B0600070205080204" pitchFamily="34" charset="-128"/>
                      </a:endParaRPr>
                    </a:p>
                    <a:p>
                      <a:pPr algn="l"/>
                      <a:r>
                        <a:rPr lang="ja-JP" altLang="en-US" sz="1800" dirty="0">
                          <a:latin typeface="MS PGothic" panose="020B0600070205080204" pitchFamily="34" charset="-128"/>
                          <a:ea typeface="MS PGothic" panose="020B0600070205080204" pitchFamily="34" charset="-128"/>
                        </a:rPr>
                        <a:t>サイモンは、自分の考えが、こころの調子が悪いからではないかと考えました</a:t>
                      </a:r>
                      <a:endParaRPr lang="zh-CN" altLang="en-US" sz="1800" dirty="0">
                        <a:solidFill>
                          <a:srgbClr val="000000"/>
                        </a:solidFill>
                        <a:latin typeface="MS PGothic" panose="020B0600070205080204" pitchFamily="34" charset="-128"/>
                        <a:ea typeface="MS PGothic" panose="020B0600070205080204" pitchFamily="34" charset="-128"/>
                        <a:cs typeface="Times New Roman" pitchFamily="18" charset="0"/>
                      </a:endParaRPr>
                    </a:p>
                  </a:txBody>
                  <a:tcPr anchor="ctr"/>
                </a:tc>
                <a:tc>
                  <a:txBody>
                    <a:bodyPr/>
                    <a:lstStyle/>
                    <a:p>
                      <a:pPr algn="l"/>
                      <a:endParaRPr lang="zh-CN" altLang="en-US" sz="1697" dirty="0">
                        <a:solidFill>
                          <a:srgbClr val="000000"/>
                        </a:solidFill>
                        <a:latin typeface="Times New Roman" pitchFamily="18" charset="0"/>
                        <a:cs typeface="Times New Roman" pitchFamily="18" charset="0"/>
                      </a:endParaRPr>
                    </a:p>
                  </a:txBody>
                  <a:tcPr anchor="ctr"/>
                </a:tc>
                <a:extLst>
                  <a:ext uri="{0D108BD9-81ED-4DB2-BD59-A6C34878D82A}">
                    <a16:rowId xmlns:a16="http://schemas.microsoft.com/office/drawing/2014/main" xmlns="" val="10001"/>
                  </a:ext>
                </a:extLst>
              </a:tr>
            </a:tbl>
          </a:graphicData>
        </a:graphic>
      </p:graphicFrame>
      <p:sp>
        <p:nvSpPr>
          <p:cNvPr id="2" name="TextBox 1"/>
          <p:cNvSpPr txBox="1"/>
          <p:nvPr/>
        </p:nvSpPr>
        <p:spPr>
          <a:xfrm>
            <a:off x="8839200" y="38100"/>
            <a:ext cx="2159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18</a:t>
            </a:r>
          </a:p>
        </p:txBody>
      </p:sp>
      <p:sp>
        <p:nvSpPr>
          <p:cNvPr id="22" name="TextBox 1"/>
          <p:cNvSpPr txBox="1"/>
          <p:nvPr/>
        </p:nvSpPr>
        <p:spPr>
          <a:xfrm>
            <a:off x="2163784" y="1216911"/>
            <a:ext cx="751809" cy="315471"/>
          </a:xfrm>
          <a:prstGeom prst="rect">
            <a:avLst/>
          </a:prstGeom>
          <a:noFill/>
        </p:spPr>
        <p:txBody>
          <a:bodyPr wrap="none" lIns="0" tIns="0" rIns="0" rtlCol="0">
            <a:spAutoFit/>
          </a:bodyPr>
          <a:lstStyle/>
          <a:p>
            <a:pPr>
              <a:lnSpc>
                <a:spcPts val="2100"/>
              </a:lnSpc>
              <a:tabLst/>
            </a:pPr>
            <a:r>
              <a:rPr lang="ja-JP" altLang="en-US" b="1" dirty="0">
                <a:solidFill>
                  <a:srgbClr val="000000"/>
                </a:solidFill>
                <a:latin typeface="MS PGothic" panose="020B0600070205080204" pitchFamily="34" charset="-128"/>
                <a:ea typeface="MS PGothic" panose="020B0600070205080204" pitchFamily="34" charset="-128"/>
                <a:cs typeface="Times New Roman" pitchFamily="18" charset="0"/>
              </a:rPr>
              <a:t>例：</a:t>
            </a:r>
            <a:r>
              <a:rPr lang="ja-JP" altLang="en-US" sz="1800" dirty="0">
                <a:solidFill>
                  <a:srgbClr val="000000"/>
                </a:solidFill>
                <a:latin typeface="MS PGothic" panose="020B0600070205080204" pitchFamily="34" charset="-128"/>
                <a:ea typeface="MS PGothic" panose="020B0600070205080204" pitchFamily="34" charset="-128"/>
                <a:cs typeface="Times New Roman" pitchFamily="18" charset="0"/>
              </a:rPr>
              <a:t>悟り</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23" name="TextBox 1"/>
          <p:cNvSpPr txBox="1"/>
          <p:nvPr/>
        </p:nvSpPr>
        <p:spPr>
          <a:xfrm>
            <a:off x="4876800" y="1252407"/>
            <a:ext cx="1516441" cy="315471"/>
          </a:xfrm>
          <a:prstGeom prst="rect">
            <a:avLst/>
          </a:prstGeom>
          <a:noFill/>
        </p:spPr>
        <p:txBody>
          <a:bodyPr wrap="none" lIns="0" tIns="0" rIns="0" rtlCol="0">
            <a:spAutoFit/>
          </a:bodyPr>
          <a:lstStyle/>
          <a:p>
            <a:pPr>
              <a:lnSpc>
                <a:spcPts val="2100"/>
              </a:lnSpc>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考えられる結果</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26" name="Text Box 7"/>
          <p:cNvSpPr txBox="1">
            <a:spLocks noChangeArrowheads="1"/>
          </p:cNvSpPr>
          <p:nvPr/>
        </p:nvSpPr>
        <p:spPr bwMode="auto">
          <a:xfrm>
            <a:off x="1994835" y="2014943"/>
            <a:ext cx="7081838" cy="1669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marL="285750" indent="-285750" eaLnBrk="1" hangingPunct="1">
              <a:buClr>
                <a:srgbClr val="8CADAE"/>
              </a:buClr>
              <a:buFont typeface="Courier New" panose="02070309020205020404" pitchFamily="49" charset="0"/>
              <a:buChar char="o"/>
            </a:pPr>
            <a:r>
              <a:rPr lang="ja-JP" altLang="en-US" sz="1500" dirty="0"/>
              <a:t>彼は航空券購入のために貯金を使いきったので、一文無しになるでしょう</a:t>
            </a:r>
            <a:endParaRPr lang="ja-JP" altLang="en-US" sz="1500" dirty="0">
              <a:latin typeface="Verdana" pitchFamily="34" charset="0"/>
            </a:endParaRPr>
          </a:p>
          <a:p>
            <a:pPr marL="285750" indent="-285750" eaLnBrk="1" hangingPunct="1">
              <a:spcBef>
                <a:spcPct val="38000"/>
              </a:spcBef>
              <a:buClr>
                <a:srgbClr val="8CADAE"/>
              </a:buClr>
              <a:buFont typeface="Courier New" panose="02070309020205020404" pitchFamily="49" charset="0"/>
              <a:buChar char="o"/>
            </a:pPr>
            <a:r>
              <a:rPr lang="ja-JP" altLang="en-US" sz="1500" dirty="0">
                <a:sym typeface="Wingdings" pitchFamily="2" charset="2"/>
              </a:rPr>
              <a:t>彼は自分の行動の結果を予測できないので、厄介なことになるでしょう（例えば、チベットの他の指導者やチベットを支配している中国の国家権力との対立）</a:t>
            </a:r>
          </a:p>
          <a:p>
            <a:pPr marL="285750" indent="-285750" eaLnBrk="1" hangingPunct="1">
              <a:spcBef>
                <a:spcPct val="38000"/>
              </a:spcBef>
              <a:buClr>
                <a:srgbClr val="8CADAE"/>
              </a:buClr>
              <a:buFont typeface="Courier New" panose="02070309020205020404" pitchFamily="49" charset="0"/>
              <a:buChar char="o"/>
            </a:pPr>
            <a:r>
              <a:rPr lang="ja-JP" altLang="en-US" sz="1500" dirty="0">
                <a:sym typeface="Wingdings" pitchFamily="2" charset="2"/>
              </a:rPr>
              <a:t>孤立してしまい、抱える問題が増えるでしょう。チベットの人は彼を避けるでしょうし、チベット以外でも社会的なつながりが失われるでしょう。</a:t>
            </a:r>
          </a:p>
          <a:p>
            <a:pPr marL="285750" indent="-285750" eaLnBrk="1" hangingPunct="1">
              <a:spcBef>
                <a:spcPct val="38000"/>
              </a:spcBef>
              <a:buClr>
                <a:srgbClr val="8CADAE"/>
              </a:buClr>
              <a:buFont typeface="Courier New" panose="02070309020205020404" pitchFamily="49" charset="0"/>
              <a:buChar char="o"/>
            </a:pPr>
            <a:r>
              <a:rPr lang="ja-JP" altLang="en-US" sz="1500" dirty="0">
                <a:sym typeface="Wingdings" pitchFamily="2" charset="2"/>
              </a:rPr>
              <a:t>その考えは彼を傲慢にするでしょう！</a:t>
            </a:r>
          </a:p>
        </p:txBody>
      </p:sp>
      <p:sp>
        <p:nvSpPr>
          <p:cNvPr id="27" name="Text Box 8"/>
          <p:cNvSpPr txBox="1">
            <a:spLocks noChangeArrowheads="1"/>
          </p:cNvSpPr>
          <p:nvPr/>
        </p:nvSpPr>
        <p:spPr bwMode="auto">
          <a:xfrm>
            <a:off x="1984397" y="4301153"/>
            <a:ext cx="6891337" cy="1891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marL="285750" indent="-285750" eaLnBrk="1" hangingPunct="1">
              <a:lnSpc>
                <a:spcPct val="105000"/>
              </a:lnSpc>
              <a:buClr>
                <a:srgbClr val="8CADAE"/>
              </a:buClr>
              <a:buFont typeface="Courier New" panose="02070309020205020404" pitchFamily="49" charset="0"/>
              <a:buChar char="o"/>
            </a:pPr>
            <a:r>
              <a:rPr lang="ja-JP" altLang="en-US" sz="1500" dirty="0"/>
              <a:t>彼はやがて「考え方のくせ」を直し、それによって上のような悲惨な結果を避けることができます。</a:t>
            </a:r>
            <a:r>
              <a:rPr lang="ja-JP" altLang="en-US" sz="1500" dirty="0">
                <a:latin typeface="Verdana" pitchFamily="34" charset="0"/>
              </a:rPr>
              <a:t> </a:t>
            </a:r>
          </a:p>
          <a:p>
            <a:pPr marL="285750" indent="-285750" eaLnBrk="1" hangingPunct="1">
              <a:lnSpc>
                <a:spcPct val="105000"/>
              </a:lnSpc>
              <a:spcBef>
                <a:spcPct val="33000"/>
              </a:spcBef>
              <a:buClr>
                <a:srgbClr val="8CADAE"/>
              </a:buClr>
              <a:buFont typeface="Courier New" panose="02070309020205020404" pitchFamily="49" charset="0"/>
              <a:buChar char="o"/>
            </a:pPr>
            <a:r>
              <a:rPr lang="ja-JP" altLang="en-US" sz="1500" dirty="0">
                <a:sym typeface="Wingdings" pitchFamily="2" charset="2"/>
              </a:rPr>
              <a:t>彼は再び友だちと楽しい時間を過ごし、プライベートでも仕事でも未来を大切にするようになります</a:t>
            </a:r>
            <a:r>
              <a:rPr lang="ja-JP" altLang="en-US" sz="1500" dirty="0"/>
              <a:t>。</a:t>
            </a:r>
          </a:p>
          <a:p>
            <a:pPr marL="285750" indent="-285750" eaLnBrk="1" hangingPunct="1">
              <a:lnSpc>
                <a:spcPct val="105000"/>
              </a:lnSpc>
              <a:spcBef>
                <a:spcPct val="33000"/>
              </a:spcBef>
              <a:buClr>
                <a:srgbClr val="8CADAE"/>
              </a:buClr>
              <a:buFont typeface="Courier New" panose="02070309020205020404" pitchFamily="49" charset="0"/>
              <a:buChar char="o"/>
            </a:pPr>
            <a:r>
              <a:rPr lang="ja-JP" altLang="en-US" sz="1500" dirty="0">
                <a:latin typeface="Wingdings" pitchFamily="2" charset="2"/>
                <a:sym typeface="Wingdings" pitchFamily="2" charset="2"/>
              </a:rPr>
              <a:t>彼は夢から覚めて、つらい気持ちを抱いたり、恥ずかしいと感じたりするかもしれません。しかし、彼は治療が必要なこころの病を抱えていることをきちんと知らなければなりません。</a:t>
            </a:r>
            <a:endParaRPr lang="ja-JP" altLang="en-US" sz="1500" dirty="0">
              <a:sym typeface="Wingdings" pitchFamily="2" charset="2"/>
            </a:endParaRPr>
          </a:p>
        </p:txBody>
      </p:sp>
      <p:sp>
        <p:nvSpPr>
          <p:cNvPr id="29"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思い込みを変えよう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6</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32</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30"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tab pos="838200" algn="l"/>
              </a:tabLst>
            </a:pPr>
            <a:r>
              <a:rPr lang="ja-JP" altLang="en-US" sz="1800" dirty="0">
                <a:solidFill>
                  <a:srgbClr val="D16349"/>
                </a:solidFill>
                <a:latin typeface="MS PGothic" panose="020B0600070205080204" pitchFamily="34" charset="-128"/>
                <a:ea typeface="MS PGothic" panose="020B0600070205080204" pitchFamily="34" charset="-128"/>
                <a:cs typeface="Times New Roman" pitchFamily="18" charset="0"/>
              </a:rPr>
              <a:t>実際の例</a:t>
            </a:r>
            <a:endParaRPr lang="en-US" altLang="zh-CN" sz="1800" dirty="0">
              <a:solidFill>
                <a:srgbClr val="D16349"/>
              </a:solidFill>
              <a:latin typeface="MS PGothic" panose="020B0600070205080204" pitchFamily="34" charset="-128"/>
              <a:ea typeface="MS PGothic" panose="020B0600070205080204" pitchFamily="34" charset="-128"/>
              <a:cs typeface="Times New Roman" pitchFamily="18" charset="0"/>
            </a:endParaRPr>
          </a:p>
          <a:p>
            <a:pPr>
              <a:lnSpc>
                <a:spcPts val="2300"/>
              </a:lnSpc>
              <a:tabLst>
                <a:tab pos="838200" algn="l"/>
              </a:tabLst>
            </a:pPr>
            <a:r>
              <a:rPr lang="ja-JP" altLang="en-US" sz="1800" dirty="0">
                <a:solidFill>
                  <a:srgbClr val="D16349"/>
                </a:solidFill>
                <a:latin typeface="MS PGothic" panose="020B0600070205080204" pitchFamily="34" charset="-128"/>
                <a:ea typeface="MS PGothic" panose="020B0600070205080204" pitchFamily="34" charset="-128"/>
                <a:cs typeface="Times New Roman" pitchFamily="18" charset="0"/>
              </a:rPr>
              <a:t>悟り？それとも錯覚？</a:t>
            </a:r>
            <a:endParaRPr lang="en-US" altLang="zh-CN" sz="18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
        <p:nvSpPr>
          <p:cNvPr id="25" name="Text Box 8"/>
          <p:cNvSpPr txBox="1">
            <a:spLocks noChangeArrowheads="1"/>
          </p:cNvSpPr>
          <p:nvPr/>
        </p:nvSpPr>
        <p:spPr bwMode="auto">
          <a:xfrm>
            <a:off x="0" y="6659563"/>
            <a:ext cx="33528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en-US" altLang="de-DE" sz="800" b="0" i="1" dirty="0" smtClean="0">
                <a:latin typeface="Verdana" pitchFamily="34" charset="0"/>
              </a:rPr>
              <a:t>(“Electro Graffito Buddha” by </a:t>
            </a:r>
            <a:r>
              <a:rPr lang="en-US" altLang="de-DE" sz="800" b="0" i="1" dirty="0" err="1" smtClean="0">
                <a:latin typeface="Verdana" pitchFamily="34" charset="0"/>
              </a:rPr>
              <a:t>JamesEverett</a:t>
            </a:r>
            <a:r>
              <a:rPr lang="en-US" altLang="de-DE" sz="800" b="0" i="1" dirty="0" smtClean="0">
                <a:latin typeface="Verdana" pitchFamily="34" charset="0"/>
              </a:rPr>
              <a:t>)</a:t>
            </a:r>
            <a:r>
              <a:rPr lang="en-US" altLang="de-DE" sz="800" i="1" dirty="0" smtClean="0">
                <a:latin typeface="Verdana" pitchFamily="34" charset="0"/>
              </a:rPr>
              <a:t> </a:t>
            </a:r>
            <a:endParaRPr lang="en-US" altLang="de-DE" sz="800" i="1" dirty="0">
              <a:latin typeface="Verdana"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40"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40"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2" name="TextBox 1"/>
          <p:cNvSpPr txBox="1"/>
          <p:nvPr/>
        </p:nvSpPr>
        <p:spPr>
          <a:xfrm>
            <a:off x="4464190" y="38100"/>
            <a:ext cx="2159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19</a:t>
            </a:r>
          </a:p>
        </p:txBody>
      </p:sp>
      <p:sp>
        <p:nvSpPr>
          <p:cNvPr id="21" name="Text Box 9"/>
          <p:cNvSpPr txBox="1">
            <a:spLocks noChangeArrowheads="1"/>
          </p:cNvSpPr>
          <p:nvPr/>
        </p:nvSpPr>
        <p:spPr bwMode="auto">
          <a:xfrm>
            <a:off x="1593990" y="1936928"/>
            <a:ext cx="59563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r>
              <a:rPr lang="ja-JP" altLang="en-US" dirty="0"/>
              <a:t>あなたの考えを証明するものは何ですか？反証は何ですか？</a:t>
            </a:r>
          </a:p>
        </p:txBody>
      </p:sp>
      <p:sp>
        <p:nvSpPr>
          <p:cNvPr id="22" name="Text Box 4"/>
          <p:cNvSpPr txBox="1">
            <a:spLocks noChangeArrowheads="1"/>
          </p:cNvSpPr>
          <p:nvPr/>
        </p:nvSpPr>
        <p:spPr bwMode="auto">
          <a:xfrm>
            <a:off x="2228990" y="2889657"/>
            <a:ext cx="4686300" cy="285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r>
              <a:rPr lang="ja-JP" altLang="en-US" dirty="0"/>
              <a:t>どうしたらあなたはその考えを確認できますか？</a:t>
            </a:r>
            <a:endParaRPr lang="ja-JP" altLang="en-US" sz="2000" dirty="0">
              <a:latin typeface="Verdana" pitchFamily="34" charset="0"/>
            </a:endParaRPr>
          </a:p>
        </p:txBody>
      </p:sp>
      <p:sp>
        <p:nvSpPr>
          <p:cNvPr id="23" name="Text Box 5"/>
          <p:cNvSpPr txBox="1">
            <a:spLocks noChangeArrowheads="1"/>
          </p:cNvSpPr>
          <p:nvPr/>
        </p:nvSpPr>
        <p:spPr bwMode="auto">
          <a:xfrm>
            <a:off x="381140" y="4160451"/>
            <a:ext cx="8382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r>
              <a:rPr lang="ja-JP" altLang="en-US" dirty="0"/>
              <a:t>誤った考えにしがみついたり、逆にはねつけたりすると、どういう結果が生じるでしょう？</a:t>
            </a:r>
            <a:endParaRPr lang="ja-JP" altLang="en-US" sz="2000" dirty="0">
              <a:latin typeface="Verdana" pitchFamily="34" charset="0"/>
            </a:endParaRPr>
          </a:p>
        </p:txBody>
      </p:sp>
      <p:sp>
        <p:nvSpPr>
          <p:cNvPr id="20"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思い込みを変えよう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6</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33</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grpSp>
        <p:nvGrpSpPr>
          <p:cNvPr id="24" name="グループ化 23"/>
          <p:cNvGrpSpPr/>
          <p:nvPr/>
        </p:nvGrpSpPr>
        <p:grpSpPr>
          <a:xfrm>
            <a:off x="88900" y="6096000"/>
            <a:ext cx="2349500" cy="487426"/>
            <a:chOff x="88900" y="5208524"/>
            <a:chExt cx="2349500" cy="487426"/>
          </a:xfrm>
        </p:grpSpPr>
        <p:sp>
          <p:nvSpPr>
            <p:cNvPr id="25" name="Freeform 3"/>
            <p:cNvSpPr/>
            <p:nvPr/>
          </p:nvSpPr>
          <p:spPr>
            <a:xfrm>
              <a:off x="88900" y="5208524"/>
              <a:ext cx="2349500" cy="487426"/>
            </a:xfrm>
            <a:custGeom>
              <a:avLst/>
              <a:gdLst>
                <a:gd name="connsiteX0" fmla="*/ 6349 w 1957323"/>
                <a:gd name="connsiteY0" fmla="*/ 6350 h 487426"/>
                <a:gd name="connsiteX1" fmla="*/ 6349 w 1957323"/>
                <a:gd name="connsiteY1" fmla="*/ 481076 h 487426"/>
                <a:gd name="connsiteX2" fmla="*/ 1950973 w 1957323"/>
                <a:gd name="connsiteY2" fmla="*/ 481076 h 487426"/>
                <a:gd name="connsiteX3" fmla="*/ 1950973 w 1957323"/>
                <a:gd name="connsiteY3" fmla="*/ 6350 h 487426"/>
                <a:gd name="connsiteX4" fmla="*/ 6349 w 1957323"/>
                <a:gd name="connsiteY4" fmla="*/ 6350 h 48742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957323" h="487426">
                  <a:moveTo>
                    <a:pt x="6350" y="6350"/>
                  </a:moveTo>
                  <a:lnTo>
                    <a:pt x="6349" y="481076"/>
                  </a:lnTo>
                  <a:lnTo>
                    <a:pt x="1950973" y="481076"/>
                  </a:lnTo>
                  <a:lnTo>
                    <a:pt x="1950973" y="6350"/>
                  </a:lnTo>
                  <a:lnTo>
                    <a:pt x="6349" y="6350"/>
                  </a:lnTo>
                </a:path>
              </a:pathLst>
            </a:custGeom>
            <a:solidFill>
              <a:srgbClr val="000000">
                <a:alpha val="0"/>
              </a:srgbClr>
            </a:solidFill>
            <a:ln w="12700" cap="flat" cmpd="sng" algn="ctr">
              <a:solidFill>
                <a:srgbClr val="000000">
                  <a:alpha val="100000"/>
                </a:srgbClr>
              </a:solidFill>
              <a:prstDash val="solid"/>
            </a:ln>
            <a:effectLst/>
          </p:spPr>
          <p:txBody>
            <a:bodyPr rtlCol="0" anchor="ctr"/>
            <a:lstStyle/>
            <a:p>
              <a:pPr>
                <a:lnSpc>
                  <a:spcPts val="1400"/>
                </a:lnSpc>
                <a:tabLst/>
              </a:pP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　　　　</a:t>
              </a:r>
              <a:r>
                <a:rPr kumimoji="0" lang="de-DE" altLang="de-DE"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a:t>
              </a: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　</a:t>
              </a:r>
              <a:r>
                <a:rPr kumimoji="0" lang="ja-JP" altLang="en-US" sz="1200" b="0" i="1" u="none" strike="noStrike" kern="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rPr>
                <a:t>ワークシート</a:t>
              </a: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itchFamily="18" charset="0"/>
                </a:rPr>
                <a:t>　</a:t>
              </a:r>
              <a:r>
                <a:rPr lang="en-US" altLang="zh-CN" sz="1200" i="1"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6.3</a:t>
              </a:r>
              <a:r>
                <a:rPr lang="en-US" altLang="zh-CN" sz="1200" i="1" dirty="0">
                  <a:latin typeface="ＭＳ Ｐゴシック" panose="020B0600070205080204" pitchFamily="50" charset="-128"/>
                  <a:ea typeface="ＭＳ Ｐゴシック" panose="020B0600070205080204" pitchFamily="50" charset="-128"/>
                  <a:cs typeface="Times New Roman" pitchFamily="18" charset="0"/>
                </a:rPr>
                <a:t> </a:t>
              </a:r>
              <a:r>
                <a:rPr lang="en-US" altLang="zh-CN" sz="1200" i="1"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a,</a:t>
              </a:r>
              <a:r>
                <a:rPr lang="en-US" altLang="zh-CN" sz="1200" i="1" dirty="0">
                  <a:latin typeface="ＭＳ Ｐゴシック" panose="020B0600070205080204" pitchFamily="50" charset="-128"/>
                  <a:ea typeface="ＭＳ Ｐゴシック" panose="020B0600070205080204" pitchFamily="50" charset="-128"/>
                  <a:cs typeface="Times New Roman" pitchFamily="18" charset="0"/>
                </a:rPr>
                <a:t> </a:t>
              </a:r>
              <a:r>
                <a:rPr lang="en-US" altLang="zh-CN" sz="1200" i="1"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b,</a:t>
              </a:r>
              <a:r>
                <a:rPr lang="en-US" altLang="zh-CN" sz="1200" i="1" dirty="0">
                  <a:latin typeface="ＭＳ Ｐゴシック" panose="020B0600070205080204" pitchFamily="50" charset="-128"/>
                  <a:ea typeface="ＭＳ Ｐゴシック" panose="020B0600070205080204" pitchFamily="50" charset="-128"/>
                  <a:cs typeface="Times New Roman" pitchFamily="18" charset="0"/>
                </a:rPr>
                <a:t> </a:t>
              </a:r>
              <a:r>
                <a:rPr lang="en-US" altLang="zh-CN" sz="1200" i="1" dirty="0">
                  <a:solidFill>
                    <a:srgbClr val="000000"/>
                  </a:solidFill>
                  <a:latin typeface="ＭＳ Ｐゴシック" panose="020B0600070205080204" pitchFamily="50" charset="-128"/>
                  <a:ea typeface="ＭＳ Ｐゴシック" panose="020B0600070205080204" pitchFamily="50" charset="-128"/>
                  <a:cs typeface="Times New Roman" pitchFamily="18" charset="0"/>
                </a:rPr>
                <a:t>c</a:t>
              </a:r>
            </a:p>
          </p:txBody>
        </p:sp>
        <p:pic>
          <p:nvPicPr>
            <p:cNvPr id="26" name="Picture 3"/>
            <p:cNvPicPr>
              <a:picLocks noChangeAspect="1" noChangeArrowheads="1"/>
            </p:cNvPicPr>
            <p:nvPr/>
          </p:nvPicPr>
          <p:blipFill>
            <a:blip r:embed="rId2"/>
            <a:srcRect/>
            <a:stretch>
              <a:fillRect/>
            </a:stretch>
          </p:blipFill>
          <p:spPr bwMode="auto">
            <a:xfrm>
              <a:off x="142743" y="5261737"/>
              <a:ext cx="355600" cy="381000"/>
            </a:xfrm>
            <a:prstGeom prst="rect">
              <a:avLst/>
            </a:prstGeom>
            <a:noFill/>
          </p:spPr>
        </p:pic>
      </p:grpSp>
      <p:sp>
        <p:nvSpPr>
          <p:cNvPr id="18" name="Rectangle 2"/>
          <p:cNvSpPr txBox="1">
            <a:spLocks noChangeArrowheads="1"/>
          </p:cNvSpPr>
          <p:nvPr/>
        </p:nvSpPr>
        <p:spPr>
          <a:xfrm>
            <a:off x="0" y="0"/>
            <a:ext cx="9144000" cy="7633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pPr>
            <a:r>
              <a:rPr lang="ja-JP" altLang="en-US" sz="1800" dirty="0">
                <a:solidFill>
                  <a:srgbClr val="D16349"/>
                </a:solidFill>
                <a:latin typeface="MS PGothic" panose="020B0600070205080204" pitchFamily="34" charset="-128"/>
                <a:ea typeface="MS PGothic" panose="020B0600070205080204" pitchFamily="34" charset="-128"/>
                <a:cs typeface="Times New Roman" pitchFamily="18" charset="0"/>
              </a:rPr>
              <a:t>あなたの独特な考え－個人の例</a:t>
            </a:r>
            <a:endParaRPr lang="en-US" altLang="zh-CN" sz="18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Freeform 3"/>
          <p:cNvSpPr/>
          <p:nvPr/>
        </p:nvSpPr>
        <p:spPr>
          <a:xfrm>
            <a:off x="5927483" y="1189101"/>
            <a:ext cx="1526032" cy="1164844"/>
          </a:xfrm>
          <a:custGeom>
            <a:avLst/>
            <a:gdLst>
              <a:gd name="connsiteX0" fmla="*/ 446023 w 1526032"/>
              <a:gd name="connsiteY0" fmla="*/ 1158494 h 1164844"/>
              <a:gd name="connsiteX1" fmla="*/ 884936 w 1526032"/>
              <a:gd name="connsiteY1" fmla="*/ 829310 h 1164844"/>
              <a:gd name="connsiteX2" fmla="*/ 668527 w 1526032"/>
              <a:gd name="connsiteY2" fmla="*/ 829310 h 1164844"/>
              <a:gd name="connsiteX3" fmla="*/ 668527 w 1526032"/>
              <a:gd name="connsiteY3" fmla="*/ 510032 h 1164844"/>
              <a:gd name="connsiteX4" fmla="*/ 1087627 w 1526032"/>
              <a:gd name="connsiteY4" fmla="*/ 510032 h 1164844"/>
              <a:gd name="connsiteX5" fmla="*/ 1087627 w 1526032"/>
              <a:gd name="connsiteY5" fmla="*/ 674623 h 1164844"/>
              <a:gd name="connsiteX6" fmla="*/ 1519682 w 1526032"/>
              <a:gd name="connsiteY6" fmla="*/ 340868 h 1164844"/>
              <a:gd name="connsiteX7" fmla="*/ 1087627 w 1526032"/>
              <a:gd name="connsiteY7" fmla="*/ 6350 h 1164844"/>
              <a:gd name="connsiteX8" fmla="*/ 1087627 w 1526032"/>
              <a:gd name="connsiteY8" fmla="*/ 170941 h 1164844"/>
              <a:gd name="connsiteX9" fmla="*/ 222758 w 1526032"/>
              <a:gd name="connsiteY9" fmla="*/ 170941 h 1164844"/>
              <a:gd name="connsiteX10" fmla="*/ 222758 w 1526032"/>
              <a:gd name="connsiteY10" fmla="*/ 829310 h 1164844"/>
              <a:gd name="connsiteX11" fmla="*/ 6350 w 1526032"/>
              <a:gd name="connsiteY11" fmla="*/ 829310 h 1164844"/>
              <a:gd name="connsiteX12" fmla="*/ 446023 w 1526032"/>
              <a:gd name="connsiteY12" fmla="*/ 1158494 h 116484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Lst>
            <a:rect l="l" t="t" r="r" b="b"/>
            <a:pathLst>
              <a:path w="1526032" h="1164844">
                <a:moveTo>
                  <a:pt x="446023" y="1158494"/>
                </a:moveTo>
                <a:lnTo>
                  <a:pt x="884936" y="829310"/>
                </a:lnTo>
                <a:lnTo>
                  <a:pt x="668527" y="829310"/>
                </a:lnTo>
                <a:lnTo>
                  <a:pt x="668527" y="510032"/>
                </a:lnTo>
                <a:lnTo>
                  <a:pt x="1087627" y="510032"/>
                </a:lnTo>
                <a:lnTo>
                  <a:pt x="1087627" y="674623"/>
                </a:lnTo>
                <a:lnTo>
                  <a:pt x="1519682" y="340868"/>
                </a:lnTo>
                <a:lnTo>
                  <a:pt x="1087627" y="6350"/>
                </a:lnTo>
                <a:lnTo>
                  <a:pt x="1087627" y="170941"/>
                </a:lnTo>
                <a:lnTo>
                  <a:pt x="222758" y="170941"/>
                </a:lnTo>
                <a:lnTo>
                  <a:pt x="222758" y="829310"/>
                </a:lnTo>
                <a:lnTo>
                  <a:pt x="6350" y="829310"/>
                </a:lnTo>
                <a:lnTo>
                  <a:pt x="446023" y="1158494"/>
                </a:ln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3"/>
          <p:cNvSpPr/>
          <p:nvPr/>
        </p:nvSpPr>
        <p:spPr>
          <a:xfrm>
            <a:off x="5927471" y="2947747"/>
            <a:ext cx="1526032" cy="1164844"/>
          </a:xfrm>
          <a:custGeom>
            <a:avLst/>
            <a:gdLst>
              <a:gd name="connsiteX0" fmla="*/ 439165 w 1526032"/>
              <a:gd name="connsiteY0" fmla="*/ 1158494 h 1164844"/>
              <a:gd name="connsiteX1" fmla="*/ 871220 w 1526032"/>
              <a:gd name="connsiteY1" fmla="*/ 829309 h 1164844"/>
              <a:gd name="connsiteX2" fmla="*/ 654811 w 1526032"/>
              <a:gd name="connsiteY2" fmla="*/ 829309 h 1164844"/>
              <a:gd name="connsiteX3" fmla="*/ 654811 w 1526032"/>
              <a:gd name="connsiteY3" fmla="*/ 500126 h 1164844"/>
              <a:gd name="connsiteX4" fmla="*/ 1087627 w 1526032"/>
              <a:gd name="connsiteY4" fmla="*/ 500126 h 1164844"/>
              <a:gd name="connsiteX5" fmla="*/ 1087627 w 1526032"/>
              <a:gd name="connsiteY5" fmla="*/ 664717 h 1164844"/>
              <a:gd name="connsiteX6" fmla="*/ 1519682 w 1526032"/>
              <a:gd name="connsiteY6" fmla="*/ 335533 h 1164844"/>
              <a:gd name="connsiteX7" fmla="*/ 1087627 w 1526032"/>
              <a:gd name="connsiteY7" fmla="*/ 6350 h 1164844"/>
              <a:gd name="connsiteX8" fmla="*/ 1087627 w 1526032"/>
              <a:gd name="connsiteY8" fmla="*/ 170942 h 1164844"/>
              <a:gd name="connsiteX9" fmla="*/ 222757 w 1526032"/>
              <a:gd name="connsiteY9" fmla="*/ 170942 h 1164844"/>
              <a:gd name="connsiteX10" fmla="*/ 222757 w 1526032"/>
              <a:gd name="connsiteY10" fmla="*/ 829309 h 1164844"/>
              <a:gd name="connsiteX11" fmla="*/ 6350 w 1526032"/>
              <a:gd name="connsiteY11" fmla="*/ 829309 h 1164844"/>
              <a:gd name="connsiteX12" fmla="*/ 439165 w 1526032"/>
              <a:gd name="connsiteY12" fmla="*/ 1158494 h 116484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Lst>
            <a:rect l="l" t="t" r="r" b="b"/>
            <a:pathLst>
              <a:path w="1526032" h="1164844">
                <a:moveTo>
                  <a:pt x="439165" y="1158494"/>
                </a:moveTo>
                <a:lnTo>
                  <a:pt x="871220" y="829309"/>
                </a:lnTo>
                <a:lnTo>
                  <a:pt x="654811" y="829309"/>
                </a:lnTo>
                <a:lnTo>
                  <a:pt x="654811" y="500126"/>
                </a:lnTo>
                <a:lnTo>
                  <a:pt x="1087627" y="500126"/>
                </a:lnTo>
                <a:lnTo>
                  <a:pt x="1087627" y="664717"/>
                </a:lnTo>
                <a:lnTo>
                  <a:pt x="1519682" y="335533"/>
                </a:lnTo>
                <a:lnTo>
                  <a:pt x="1087627" y="6350"/>
                </a:lnTo>
                <a:lnTo>
                  <a:pt x="1087627" y="170942"/>
                </a:lnTo>
                <a:lnTo>
                  <a:pt x="222757" y="170942"/>
                </a:lnTo>
                <a:lnTo>
                  <a:pt x="222757" y="829309"/>
                </a:lnTo>
                <a:lnTo>
                  <a:pt x="6350" y="829309"/>
                </a:lnTo>
                <a:lnTo>
                  <a:pt x="439165" y="1158494"/>
                </a:ln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Freeform 3"/>
          <p:cNvSpPr/>
          <p:nvPr/>
        </p:nvSpPr>
        <p:spPr>
          <a:xfrm>
            <a:off x="5927471" y="4651375"/>
            <a:ext cx="1526032" cy="1164844"/>
          </a:xfrm>
          <a:custGeom>
            <a:avLst/>
            <a:gdLst>
              <a:gd name="connsiteX0" fmla="*/ 439165 w 1526032"/>
              <a:gd name="connsiteY0" fmla="*/ 1158494 h 1164844"/>
              <a:gd name="connsiteX1" fmla="*/ 871220 w 1526032"/>
              <a:gd name="connsiteY1" fmla="*/ 829309 h 1164844"/>
              <a:gd name="connsiteX2" fmla="*/ 654811 w 1526032"/>
              <a:gd name="connsiteY2" fmla="*/ 829309 h 1164844"/>
              <a:gd name="connsiteX3" fmla="*/ 654811 w 1526032"/>
              <a:gd name="connsiteY3" fmla="*/ 500126 h 1164844"/>
              <a:gd name="connsiteX4" fmla="*/ 1087627 w 1526032"/>
              <a:gd name="connsiteY4" fmla="*/ 500126 h 1164844"/>
              <a:gd name="connsiteX5" fmla="*/ 1087627 w 1526032"/>
              <a:gd name="connsiteY5" fmla="*/ 664717 h 1164844"/>
              <a:gd name="connsiteX6" fmla="*/ 1519682 w 1526032"/>
              <a:gd name="connsiteY6" fmla="*/ 335534 h 1164844"/>
              <a:gd name="connsiteX7" fmla="*/ 1087627 w 1526032"/>
              <a:gd name="connsiteY7" fmla="*/ 6350 h 1164844"/>
              <a:gd name="connsiteX8" fmla="*/ 1087627 w 1526032"/>
              <a:gd name="connsiteY8" fmla="*/ 170941 h 1164844"/>
              <a:gd name="connsiteX9" fmla="*/ 222757 w 1526032"/>
              <a:gd name="connsiteY9" fmla="*/ 170941 h 1164844"/>
              <a:gd name="connsiteX10" fmla="*/ 222757 w 1526032"/>
              <a:gd name="connsiteY10" fmla="*/ 829309 h 1164844"/>
              <a:gd name="connsiteX11" fmla="*/ 6350 w 1526032"/>
              <a:gd name="connsiteY11" fmla="*/ 829309 h 1164844"/>
              <a:gd name="connsiteX12" fmla="*/ 439165 w 1526032"/>
              <a:gd name="connsiteY12" fmla="*/ 1158494 h 116484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Lst>
            <a:rect l="l" t="t" r="r" b="b"/>
            <a:pathLst>
              <a:path w="1526032" h="1164844">
                <a:moveTo>
                  <a:pt x="439165" y="1158494"/>
                </a:moveTo>
                <a:lnTo>
                  <a:pt x="871220" y="829309"/>
                </a:lnTo>
                <a:lnTo>
                  <a:pt x="654811" y="829309"/>
                </a:lnTo>
                <a:lnTo>
                  <a:pt x="654811" y="500126"/>
                </a:lnTo>
                <a:lnTo>
                  <a:pt x="1087627" y="500126"/>
                </a:lnTo>
                <a:lnTo>
                  <a:pt x="1087627" y="664717"/>
                </a:lnTo>
                <a:lnTo>
                  <a:pt x="1519682" y="335534"/>
                </a:lnTo>
                <a:lnTo>
                  <a:pt x="1087627" y="6350"/>
                </a:lnTo>
                <a:lnTo>
                  <a:pt x="1087627" y="170941"/>
                </a:lnTo>
                <a:lnTo>
                  <a:pt x="222757" y="170941"/>
                </a:lnTo>
                <a:lnTo>
                  <a:pt x="222757" y="829309"/>
                </a:lnTo>
                <a:lnTo>
                  <a:pt x="6350" y="829309"/>
                </a:lnTo>
                <a:lnTo>
                  <a:pt x="439165" y="1158494"/>
                </a:ln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Picture 3"/>
          <p:cNvPicPr>
            <a:picLocks noChangeAspect="1" noChangeArrowheads="1"/>
          </p:cNvPicPr>
          <p:nvPr/>
        </p:nvPicPr>
        <p:blipFill>
          <a:blip r:embed="rId2"/>
          <a:srcRect/>
          <a:stretch>
            <a:fillRect/>
          </a:stretch>
        </p:blipFill>
        <p:spPr bwMode="auto">
          <a:xfrm>
            <a:off x="5918200" y="1181100"/>
            <a:ext cx="1536700" cy="1181100"/>
          </a:xfrm>
          <a:prstGeom prst="rect">
            <a:avLst/>
          </a:prstGeom>
          <a:noFill/>
        </p:spPr>
      </p:pic>
      <p:pic>
        <p:nvPicPr>
          <p:cNvPr id="15" name="Picture 3"/>
          <p:cNvPicPr>
            <a:picLocks noChangeAspect="1" noChangeArrowheads="1"/>
          </p:cNvPicPr>
          <p:nvPr/>
        </p:nvPicPr>
        <p:blipFill>
          <a:blip r:embed="rId3"/>
          <a:srcRect/>
          <a:stretch>
            <a:fillRect/>
          </a:stretch>
        </p:blipFill>
        <p:spPr bwMode="auto">
          <a:xfrm>
            <a:off x="5918200" y="2943049"/>
            <a:ext cx="1536700" cy="1181100"/>
          </a:xfrm>
          <a:prstGeom prst="rect">
            <a:avLst/>
          </a:prstGeom>
          <a:noFill/>
        </p:spPr>
      </p:pic>
      <p:pic>
        <p:nvPicPr>
          <p:cNvPr id="16" name="Picture 3"/>
          <p:cNvPicPr>
            <a:picLocks noChangeAspect="1" noChangeArrowheads="1"/>
          </p:cNvPicPr>
          <p:nvPr/>
        </p:nvPicPr>
        <p:blipFill>
          <a:blip r:embed="rId4"/>
          <a:srcRect/>
          <a:stretch>
            <a:fillRect/>
          </a:stretch>
        </p:blipFill>
        <p:spPr bwMode="auto">
          <a:xfrm>
            <a:off x="5918200" y="4648200"/>
            <a:ext cx="1536700" cy="1168400"/>
          </a:xfrm>
          <a:prstGeom prst="rect">
            <a:avLst/>
          </a:prstGeom>
          <a:noFill/>
        </p:spPr>
      </p:pic>
      <p:sp>
        <p:nvSpPr>
          <p:cNvPr id="20" name="TextBox 1"/>
          <p:cNvSpPr txBox="1"/>
          <p:nvPr/>
        </p:nvSpPr>
        <p:spPr>
          <a:xfrm>
            <a:off x="6042143" y="2447743"/>
            <a:ext cx="644407" cy="315471"/>
          </a:xfrm>
          <a:prstGeom prst="rect">
            <a:avLst/>
          </a:prstGeom>
          <a:noFill/>
        </p:spPr>
        <p:txBody>
          <a:bodyPr wrap="none" lIns="0" tIns="0" rIns="0" rtlCol="0">
            <a:spAutoFit/>
          </a:bodyPr>
          <a:lstStyle/>
          <a:p>
            <a:pPr>
              <a:lnSpc>
                <a:spcPts val="2100"/>
              </a:lnSpc>
              <a:tabLst/>
            </a:pPr>
            <a:r>
              <a:rPr lang="ja-JP" altLang="en-US" dirty="0">
                <a:solidFill>
                  <a:srgbClr val="000000"/>
                </a:solidFill>
                <a:latin typeface="MS PGothic" panose="020B0600070205080204" pitchFamily="34" charset="-128"/>
                <a:ea typeface="MS PGothic" panose="020B0600070205080204" pitchFamily="34" charset="-128"/>
                <a:cs typeface="Times New Roman" pitchFamily="18" charset="0"/>
              </a:rPr>
              <a:t>いいえ</a:t>
            </a:r>
            <a:endParaRPr lang="en-US" altLang="zh-CN" sz="1800" dirty="0">
              <a:solidFill>
                <a:srgbClr val="000000"/>
              </a:solidFill>
              <a:latin typeface="MS PGothic" panose="020B0600070205080204" pitchFamily="34" charset="-128"/>
              <a:ea typeface="MS PGothic" panose="020B0600070205080204" pitchFamily="34" charset="-128"/>
              <a:cs typeface="Times New Roman" pitchFamily="18" charset="0"/>
            </a:endParaRPr>
          </a:p>
        </p:txBody>
      </p:sp>
      <p:sp>
        <p:nvSpPr>
          <p:cNvPr id="22" name="TextBox 1"/>
          <p:cNvSpPr txBox="1"/>
          <p:nvPr/>
        </p:nvSpPr>
        <p:spPr>
          <a:xfrm>
            <a:off x="6042143" y="4180329"/>
            <a:ext cx="644407" cy="315471"/>
          </a:xfrm>
          <a:prstGeom prst="rect">
            <a:avLst/>
          </a:prstGeom>
          <a:noFill/>
        </p:spPr>
        <p:txBody>
          <a:bodyPr wrap="none" lIns="0" tIns="0" rIns="0" rtlCol="0">
            <a:spAutoFit/>
          </a:bodyPr>
          <a:lstStyle/>
          <a:p>
            <a:pPr>
              <a:lnSpc>
                <a:spcPts val="2100"/>
              </a:lnSpc>
              <a:tabLst/>
            </a:pPr>
            <a:r>
              <a:rPr lang="ja-JP" altLang="en-US" dirty="0">
                <a:solidFill>
                  <a:srgbClr val="000000"/>
                </a:solidFill>
                <a:latin typeface="Times New Roman" pitchFamily="18" charset="0"/>
                <a:cs typeface="Times New Roman" pitchFamily="18" charset="0"/>
              </a:rPr>
              <a:t>いいえ</a:t>
            </a:r>
            <a:endParaRPr lang="en-US" altLang="zh-CN" sz="1800" dirty="0">
              <a:solidFill>
                <a:srgbClr val="000000"/>
              </a:solidFill>
              <a:latin typeface="Times New Roman" pitchFamily="18" charset="0"/>
              <a:cs typeface="Times New Roman" pitchFamily="18" charset="0"/>
            </a:endParaRPr>
          </a:p>
        </p:txBody>
      </p:sp>
      <p:sp>
        <p:nvSpPr>
          <p:cNvPr id="23" name="TextBox 1"/>
          <p:cNvSpPr txBox="1"/>
          <p:nvPr/>
        </p:nvSpPr>
        <p:spPr>
          <a:xfrm>
            <a:off x="5143500" y="4914900"/>
            <a:ext cx="2938305" cy="1302921"/>
          </a:xfrm>
          <a:prstGeom prst="rect">
            <a:avLst/>
          </a:prstGeom>
          <a:noFill/>
        </p:spPr>
        <p:txBody>
          <a:bodyPr wrap="none" lIns="0" tIns="0" rIns="0" rtlCol="0">
            <a:spAutoFit/>
          </a:bodyPr>
          <a:lstStyle/>
          <a:p>
            <a:pPr>
              <a:lnSpc>
                <a:spcPts val="1800"/>
              </a:lnSpc>
              <a:tabLst>
                <a:tab pos="2540000" algn="l"/>
              </a:tabLst>
            </a:pPr>
            <a:r>
              <a:rPr lang="en-US" altLang="zh-CN" dirty="0"/>
              <a:t>	</a:t>
            </a:r>
            <a:r>
              <a:rPr lang="ja-JP" altLang="en-US" sz="1600" dirty="0">
                <a:solidFill>
                  <a:srgbClr val="000000"/>
                </a:solidFill>
                <a:latin typeface="MS PGothic" panose="020B0600070205080204" pitchFamily="34" charset="-128"/>
                <a:ea typeface="MS PGothic" panose="020B0600070205080204" pitchFamily="34" charset="-128"/>
                <a:cs typeface="Times New Roman" pitchFamily="18" charset="0"/>
              </a:rPr>
              <a:t>はい</a:t>
            </a:r>
            <a:endParaRPr lang="en-US" altLang="zh-CN" sz="1600" dirty="0">
              <a:solidFill>
                <a:srgbClr val="000000"/>
              </a:solidFill>
              <a:latin typeface="MS PGothic" panose="020B0600070205080204" pitchFamily="34" charset="-128"/>
              <a:ea typeface="MS PGothic" panose="020B0600070205080204" pitchFamily="34" charset="-128"/>
              <a:cs typeface="Times New Roman" pitchFamily="18" charset="0"/>
            </a:endParaRPr>
          </a:p>
          <a:p>
            <a:pPr>
              <a:lnSpc>
                <a:spcPts val="1000"/>
              </a:lnSpc>
            </a:pPr>
            <a:endParaRPr lang="en-US" altLang="zh-CN" dirty="0"/>
          </a:p>
          <a:p>
            <a:pPr>
              <a:lnSpc>
                <a:spcPts val="1000"/>
              </a:lnSpc>
            </a:pPr>
            <a:endParaRPr lang="en-US" altLang="zh-CN" dirty="0"/>
          </a:p>
          <a:p>
            <a:pPr>
              <a:lnSpc>
                <a:spcPts val="1000"/>
              </a:lnSpc>
            </a:pPr>
            <a:endParaRPr lang="en-US" altLang="zh-CN" dirty="0"/>
          </a:p>
          <a:p>
            <a:pPr>
              <a:lnSpc>
                <a:spcPts val="1000"/>
              </a:lnSpc>
            </a:pPr>
            <a:endParaRPr lang="en-US" altLang="zh-CN" dirty="0"/>
          </a:p>
          <a:p>
            <a:pPr>
              <a:lnSpc>
                <a:spcPts val="1000"/>
              </a:lnSpc>
            </a:pPr>
            <a:endParaRPr lang="en-US" altLang="zh-CN" dirty="0"/>
          </a:p>
          <a:p>
            <a:pPr>
              <a:lnSpc>
                <a:spcPts val="1000"/>
              </a:lnSpc>
            </a:pPr>
            <a:endParaRPr lang="en-US" altLang="zh-CN" dirty="0"/>
          </a:p>
          <a:p>
            <a:pPr>
              <a:lnSpc>
                <a:spcPts val="1000"/>
              </a:lnSpc>
            </a:pPr>
            <a:endParaRPr lang="en-US" altLang="zh-CN" dirty="0"/>
          </a:p>
          <a:p>
            <a:pPr>
              <a:lnSpc>
                <a:spcPts val="1000"/>
              </a:lnSpc>
            </a:pPr>
            <a:endParaRPr lang="en-US" altLang="zh-CN" dirty="0"/>
          </a:p>
        </p:txBody>
      </p:sp>
      <p:sp>
        <p:nvSpPr>
          <p:cNvPr id="28" name="Text Box 14"/>
          <p:cNvSpPr txBox="1">
            <a:spLocks noChangeArrowheads="1"/>
          </p:cNvSpPr>
          <p:nvPr/>
        </p:nvSpPr>
        <p:spPr bwMode="auto">
          <a:xfrm>
            <a:off x="256381" y="1098201"/>
            <a:ext cx="5126038" cy="1551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lnSpc>
                <a:spcPct val="104000"/>
              </a:lnSpc>
            </a:pPr>
            <a:r>
              <a:rPr lang="en-US" altLang="ja-JP" sz="1600" b="1" dirty="0">
                <a:latin typeface="MS PGothic" panose="020B0600070205080204" pitchFamily="34" charset="-128"/>
                <a:ea typeface="MS PGothic" panose="020B0600070205080204" pitchFamily="34" charset="-128"/>
              </a:rPr>
              <a:t>A. </a:t>
            </a:r>
            <a:r>
              <a:rPr lang="ja-JP" altLang="en-US" sz="1600" b="1" dirty="0">
                <a:latin typeface="MS PGothic" panose="020B0600070205080204" pitchFamily="34" charset="-128"/>
                <a:ea typeface="MS PGothic" panose="020B0600070205080204" pitchFamily="34" charset="-128"/>
              </a:rPr>
              <a:t>観察し、記録しましょう！</a:t>
            </a:r>
            <a:r>
              <a:rPr lang="en-US" altLang="ja-JP" sz="1600" b="1" dirty="0">
                <a:latin typeface="MS PGothic" panose="020B0600070205080204" pitchFamily="34" charset="-128"/>
                <a:ea typeface="MS PGothic" panose="020B0600070205080204" pitchFamily="34" charset="-128"/>
              </a:rPr>
              <a:t>[</a:t>
            </a:r>
            <a:r>
              <a:rPr lang="ja-JP" altLang="en-US" sz="1600" b="1" dirty="0">
                <a:latin typeface="MS PGothic" panose="020B0600070205080204" pitchFamily="34" charset="-128"/>
                <a:ea typeface="MS PGothic" panose="020B0600070205080204" pitchFamily="34" charset="-128"/>
              </a:rPr>
              <a:t>数日間は起こった出来事の数を数えましょう</a:t>
            </a:r>
            <a:r>
              <a:rPr lang="en-US" altLang="ja-JP" sz="1600" b="1" dirty="0">
                <a:latin typeface="MS PGothic" panose="020B0600070205080204" pitchFamily="34" charset="-128"/>
                <a:ea typeface="MS PGothic" panose="020B0600070205080204" pitchFamily="34" charset="-128"/>
              </a:rPr>
              <a:t>] </a:t>
            </a:r>
          </a:p>
          <a:p>
            <a:pPr eaLnBrk="1" hangingPunct="1">
              <a:lnSpc>
                <a:spcPct val="104000"/>
              </a:lnSpc>
              <a:spcBef>
                <a:spcPct val="6000"/>
              </a:spcBef>
            </a:pPr>
            <a:r>
              <a:rPr lang="ja-JP" altLang="en-US" sz="1600" i="1" dirty="0">
                <a:latin typeface="MS PGothic" panose="020B0600070205080204" pitchFamily="34" charset="-128"/>
                <a:ea typeface="MS PGothic" panose="020B0600070205080204" pitchFamily="34" charset="-128"/>
              </a:rPr>
              <a:t>それは単なる偶然ですか？　以前もそんなふうでしたか？　想像の産物でしょうか？　あなたの周り以外でも同じような出来事が起こっているとしたら、自分にはほとんど関係が無いと思いますか？</a:t>
            </a:r>
          </a:p>
        </p:txBody>
      </p:sp>
      <p:sp>
        <p:nvSpPr>
          <p:cNvPr id="29" name="Text Box 20"/>
          <p:cNvSpPr txBox="1">
            <a:spLocks noChangeArrowheads="1"/>
          </p:cNvSpPr>
          <p:nvPr/>
        </p:nvSpPr>
        <p:spPr bwMode="auto">
          <a:xfrm>
            <a:off x="277019" y="2859075"/>
            <a:ext cx="5105400" cy="1790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lnSpc>
                <a:spcPct val="97000"/>
              </a:lnSpc>
            </a:pPr>
            <a:r>
              <a:rPr lang="en-US" altLang="ja-JP" sz="1600" b="1" dirty="0">
                <a:latin typeface="MS PGothic" panose="020B0600070205080204" pitchFamily="34" charset="-128"/>
                <a:ea typeface="MS PGothic" panose="020B0600070205080204" pitchFamily="34" charset="-128"/>
              </a:rPr>
              <a:t>B. </a:t>
            </a:r>
            <a:r>
              <a:rPr lang="ja-JP" altLang="en-US" sz="1600" b="1" dirty="0">
                <a:latin typeface="MS PGothic" panose="020B0600070205080204" pitchFamily="34" charset="-128"/>
                <a:ea typeface="MS PGothic" panose="020B0600070205080204" pitchFamily="34" charset="-128"/>
              </a:rPr>
              <a:t>別の説明を考えてみましょう！</a:t>
            </a:r>
            <a:r>
              <a:rPr lang="en-US" altLang="ja-JP" sz="1600" b="1" dirty="0">
                <a:latin typeface="MS PGothic" panose="020B0600070205080204" pitchFamily="34" charset="-128"/>
                <a:ea typeface="MS PGothic" panose="020B0600070205080204" pitchFamily="34" charset="-128"/>
              </a:rPr>
              <a:t> </a:t>
            </a:r>
          </a:p>
          <a:p>
            <a:pPr eaLnBrk="1" hangingPunct="1">
              <a:lnSpc>
                <a:spcPct val="104000"/>
              </a:lnSpc>
              <a:spcBef>
                <a:spcPct val="6000"/>
              </a:spcBef>
            </a:pPr>
            <a:r>
              <a:rPr lang="ja-JP" altLang="en-US" sz="1600" i="1" dirty="0">
                <a:latin typeface="MS PGothic" panose="020B0600070205080204" pitchFamily="34" charset="-128"/>
                <a:ea typeface="MS PGothic" panose="020B0600070205080204" pitchFamily="34" charset="-128"/>
              </a:rPr>
              <a:t>別の説明はあるでしょうか？　たくさんの人がサングラスをかけているのは夏だからだったり、ファッションとして流行しているのではないですか？　近所の人たちに敵意をもたれているように感じるのは、あなたが過剰に反応しているのではないですか？　彼らはあなた以外の人に対しても同じように振舞うのでしょうか？</a:t>
            </a:r>
          </a:p>
        </p:txBody>
      </p:sp>
      <p:sp>
        <p:nvSpPr>
          <p:cNvPr id="30" name="Text Box 10"/>
          <p:cNvSpPr txBox="1">
            <a:spLocks noChangeArrowheads="1"/>
          </p:cNvSpPr>
          <p:nvPr/>
        </p:nvSpPr>
        <p:spPr bwMode="auto">
          <a:xfrm>
            <a:off x="266700" y="4769993"/>
            <a:ext cx="4984750" cy="1024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lnSpc>
                <a:spcPct val="104000"/>
              </a:lnSpc>
            </a:pPr>
            <a:r>
              <a:rPr lang="en-US" altLang="ja-JP" sz="1600" b="1" dirty="0">
                <a:latin typeface="MS PGothic" panose="020B0600070205080204" pitchFamily="34" charset="-128"/>
                <a:ea typeface="MS PGothic" panose="020B0600070205080204" pitchFamily="34" charset="-128"/>
              </a:rPr>
              <a:t>C. </a:t>
            </a:r>
            <a:r>
              <a:rPr lang="ja-JP" altLang="en-US" sz="1600" b="1" dirty="0">
                <a:latin typeface="MS PGothic" panose="020B0600070205080204" pitchFamily="34" charset="-128"/>
                <a:ea typeface="MS PGothic" panose="020B0600070205080204" pitchFamily="34" charset="-128"/>
              </a:rPr>
              <a:t>「おそらく私はその変化の一部に関係がある！」</a:t>
            </a:r>
            <a:endParaRPr lang="en-US" altLang="ja-JP" sz="1600" b="1" dirty="0">
              <a:latin typeface="MS PGothic" panose="020B0600070205080204" pitchFamily="34" charset="-128"/>
              <a:ea typeface="MS PGothic" panose="020B0600070205080204" pitchFamily="34" charset="-128"/>
            </a:endParaRPr>
          </a:p>
          <a:p>
            <a:pPr eaLnBrk="1" hangingPunct="1">
              <a:lnSpc>
                <a:spcPct val="104000"/>
              </a:lnSpc>
            </a:pPr>
            <a:r>
              <a:rPr lang="ja-JP" altLang="en-US" sz="1600" i="1" dirty="0">
                <a:latin typeface="MS PGothic" panose="020B0600070205080204" pitchFamily="34" charset="-128"/>
                <a:ea typeface="MS PGothic" panose="020B0600070205080204" pitchFamily="34" charset="-128"/>
              </a:rPr>
              <a:t>近所の人たちはスパイやマフィアではない。彼らが不機嫌なのは、私が彼らに私の言い分を突きつけて怒らせてしまったからではないか？</a:t>
            </a:r>
          </a:p>
        </p:txBody>
      </p:sp>
      <p:sp>
        <p:nvSpPr>
          <p:cNvPr id="31" name="Text Box 13"/>
          <p:cNvSpPr txBox="1">
            <a:spLocks noChangeArrowheads="1"/>
          </p:cNvSpPr>
          <p:nvPr/>
        </p:nvSpPr>
        <p:spPr bwMode="auto">
          <a:xfrm>
            <a:off x="7651750" y="1295081"/>
            <a:ext cx="1454150" cy="512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lnSpc>
                <a:spcPct val="104000"/>
              </a:lnSpc>
            </a:pPr>
            <a:r>
              <a:rPr lang="ja-JP" altLang="en-US" sz="1600" dirty="0">
                <a:latin typeface="MS PGothic" panose="020B0600070205080204" pitchFamily="34" charset="-128"/>
                <a:ea typeface="MS PGothic" panose="020B0600070205080204" pitchFamily="34" charset="-128"/>
              </a:rPr>
              <a:t>はい </a:t>
            </a:r>
            <a:r>
              <a:rPr lang="en-US" altLang="ja-JP" sz="1600" dirty="0">
                <a:latin typeface="MS PGothic" panose="020B0600070205080204" pitchFamily="34" charset="-128"/>
                <a:ea typeface="MS PGothic" panose="020B0600070205080204" pitchFamily="34" charset="-128"/>
              </a:rPr>
              <a:t>– </a:t>
            </a:r>
            <a:r>
              <a:rPr lang="ja-JP" altLang="en-US" sz="1600" dirty="0">
                <a:latin typeface="MS PGothic" panose="020B0600070205080204" pitchFamily="34" charset="-128"/>
                <a:ea typeface="MS PGothic" panose="020B0600070205080204" pitchFamily="34" charset="-128"/>
              </a:rPr>
              <a:t>問題無しです</a:t>
            </a:r>
            <a:r>
              <a:rPr lang="en-US" altLang="ja-JP" sz="1600" dirty="0">
                <a:latin typeface="MS PGothic" panose="020B0600070205080204" pitchFamily="34" charset="-128"/>
                <a:ea typeface="MS PGothic" panose="020B0600070205080204" pitchFamily="34" charset="-128"/>
              </a:rPr>
              <a:t>! </a:t>
            </a:r>
          </a:p>
        </p:txBody>
      </p:sp>
      <p:sp>
        <p:nvSpPr>
          <p:cNvPr id="32" name="Text Box 21"/>
          <p:cNvSpPr txBox="1">
            <a:spLocks noChangeArrowheads="1"/>
          </p:cNvSpPr>
          <p:nvPr/>
        </p:nvSpPr>
        <p:spPr bwMode="auto">
          <a:xfrm>
            <a:off x="7572592" y="3084267"/>
            <a:ext cx="1555750" cy="76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lnSpc>
                <a:spcPct val="104000"/>
              </a:lnSpc>
            </a:pPr>
            <a:r>
              <a:rPr lang="ja-JP" altLang="en-US" sz="1600" dirty="0">
                <a:latin typeface="MS PGothic" panose="020B0600070205080204" pitchFamily="34" charset="-128"/>
                <a:ea typeface="MS PGothic" panose="020B0600070205080204" pitchFamily="34" charset="-128"/>
              </a:rPr>
              <a:t>はい </a:t>
            </a:r>
            <a:r>
              <a:rPr lang="en-US" altLang="ja-JP" sz="1600" dirty="0">
                <a:latin typeface="MS PGothic" panose="020B0600070205080204" pitchFamily="34" charset="-128"/>
                <a:ea typeface="MS PGothic" panose="020B0600070205080204" pitchFamily="34" charset="-128"/>
              </a:rPr>
              <a:t>– </a:t>
            </a:r>
            <a:r>
              <a:rPr lang="ja-JP" altLang="en-US" sz="1600" dirty="0">
                <a:latin typeface="MS PGothic" panose="020B0600070205080204" pitchFamily="34" charset="-128"/>
                <a:ea typeface="MS PGothic" panose="020B0600070205080204" pitchFamily="34" charset="-128"/>
              </a:rPr>
              <a:t>とりあえず私には何の関係もありません</a:t>
            </a:r>
          </a:p>
        </p:txBody>
      </p:sp>
      <p:sp>
        <p:nvSpPr>
          <p:cNvPr id="33" name="Text Box 12"/>
          <p:cNvSpPr txBox="1">
            <a:spLocks noChangeArrowheads="1"/>
          </p:cNvSpPr>
          <p:nvPr/>
        </p:nvSpPr>
        <p:spPr bwMode="auto">
          <a:xfrm>
            <a:off x="4212351" y="5883213"/>
            <a:ext cx="4800601" cy="76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lnSpc>
                <a:spcPct val="104000"/>
              </a:lnSpc>
            </a:pPr>
            <a:r>
              <a:rPr lang="ja-JP" altLang="en-US" sz="1600" dirty="0">
                <a:latin typeface="MS PGothic" panose="020B0600070205080204" pitchFamily="34" charset="-128"/>
                <a:ea typeface="MS PGothic" panose="020B0600070205080204" pitchFamily="34" charset="-128"/>
              </a:rPr>
              <a:t>いいえ</a:t>
            </a:r>
            <a:r>
              <a:rPr lang="en-US" altLang="ja-JP" sz="1600" dirty="0">
                <a:latin typeface="MS PGothic" panose="020B0600070205080204" pitchFamily="34" charset="-128"/>
                <a:ea typeface="MS PGothic" panose="020B0600070205080204" pitchFamily="34" charset="-128"/>
              </a:rPr>
              <a:t>…</a:t>
            </a:r>
            <a:r>
              <a:rPr lang="en-US" altLang="ja-JP" sz="1600" dirty="0">
                <a:solidFill>
                  <a:srgbClr val="D16349"/>
                </a:solidFill>
                <a:latin typeface="MS PGothic" panose="020B0600070205080204" pitchFamily="34" charset="-128"/>
                <a:ea typeface="MS PGothic" panose="020B0600070205080204" pitchFamily="34" charset="-128"/>
              </a:rPr>
              <a:t> </a:t>
            </a:r>
            <a:r>
              <a:rPr lang="ja-JP" altLang="en-US" sz="1600" dirty="0">
                <a:solidFill>
                  <a:srgbClr val="D16349"/>
                </a:solidFill>
                <a:latin typeface="MS PGothic" panose="020B0600070205080204" pitchFamily="34" charset="-128"/>
                <a:ea typeface="MS PGothic" panose="020B0600070205080204" pitchFamily="34" charset="-128"/>
              </a:rPr>
              <a:t>しかし、それが真実であっても、近所の人たちとの関係が悪くなったらどうなるでしょう？どうやったらあなたはこの状況にうまく対処できるでしょう？</a:t>
            </a:r>
          </a:p>
        </p:txBody>
      </p:sp>
      <p:sp>
        <p:nvSpPr>
          <p:cNvPr id="35"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思い込みを変えよう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6</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34</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grpSp>
        <p:nvGrpSpPr>
          <p:cNvPr id="34" name="グループ化 33"/>
          <p:cNvGrpSpPr/>
          <p:nvPr/>
        </p:nvGrpSpPr>
        <p:grpSpPr>
          <a:xfrm>
            <a:off x="88900" y="6096000"/>
            <a:ext cx="2197100" cy="487426"/>
            <a:chOff x="88900" y="5208524"/>
            <a:chExt cx="2197100" cy="487426"/>
          </a:xfrm>
        </p:grpSpPr>
        <p:sp>
          <p:nvSpPr>
            <p:cNvPr id="36" name="Freeform 3"/>
            <p:cNvSpPr/>
            <p:nvPr/>
          </p:nvSpPr>
          <p:spPr>
            <a:xfrm>
              <a:off x="88900" y="5208524"/>
              <a:ext cx="2197100" cy="487426"/>
            </a:xfrm>
            <a:custGeom>
              <a:avLst/>
              <a:gdLst>
                <a:gd name="connsiteX0" fmla="*/ 6349 w 1957323"/>
                <a:gd name="connsiteY0" fmla="*/ 6350 h 487426"/>
                <a:gd name="connsiteX1" fmla="*/ 6349 w 1957323"/>
                <a:gd name="connsiteY1" fmla="*/ 481076 h 487426"/>
                <a:gd name="connsiteX2" fmla="*/ 1950973 w 1957323"/>
                <a:gd name="connsiteY2" fmla="*/ 481076 h 487426"/>
                <a:gd name="connsiteX3" fmla="*/ 1950973 w 1957323"/>
                <a:gd name="connsiteY3" fmla="*/ 6350 h 487426"/>
                <a:gd name="connsiteX4" fmla="*/ 6349 w 1957323"/>
                <a:gd name="connsiteY4" fmla="*/ 6350 h 48742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957323" h="487426">
                  <a:moveTo>
                    <a:pt x="6350" y="6350"/>
                  </a:moveTo>
                  <a:lnTo>
                    <a:pt x="6349" y="481076"/>
                  </a:lnTo>
                  <a:lnTo>
                    <a:pt x="1950973" y="481076"/>
                  </a:lnTo>
                  <a:lnTo>
                    <a:pt x="1950973" y="6350"/>
                  </a:lnTo>
                  <a:lnTo>
                    <a:pt x="6349" y="6350"/>
                  </a:lnTo>
                </a:path>
              </a:pathLst>
            </a:custGeom>
            <a:solidFill>
              <a:srgbClr val="000000">
                <a:alpha val="0"/>
              </a:srgbClr>
            </a:solidFill>
            <a:ln w="12700" cap="flat" cmpd="sng" algn="ctr">
              <a:solidFill>
                <a:srgbClr val="000000">
                  <a:alpha val="100000"/>
                </a:srgbClr>
              </a:solidFill>
              <a:prstDash val="solid"/>
            </a:ln>
            <a:effectLst/>
          </p:spPr>
          <p:txBody>
            <a:bodyPr rtlCol="0" anchor="ctr"/>
            <a:lstStyle/>
            <a:p>
              <a:pPr marL="0" marR="0" lvl="0" indent="0" defTabSz="914400" eaLnBrk="1" fontAlgn="auto" latinLnBrk="0" hangingPunct="1">
                <a:lnSpc>
                  <a:spcPts val="1400"/>
                </a:lnSpc>
                <a:spcBef>
                  <a:spcPts val="0"/>
                </a:spcBef>
                <a:spcAft>
                  <a:spcPts val="0"/>
                </a:spcAft>
                <a:buClrTx/>
                <a:buSzTx/>
                <a:buFontTx/>
                <a:buNone/>
                <a:tabLst/>
                <a:defRPr/>
              </a:pP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　　　　</a:t>
              </a:r>
              <a:r>
                <a:rPr kumimoji="0" lang="de-DE" altLang="de-DE"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a:t>
              </a: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Wingdings" pitchFamily="2" charset="2"/>
                </a:rPr>
                <a:t>　</a:t>
              </a:r>
              <a:r>
                <a:rPr kumimoji="0" lang="ja-JP" altLang="en-US" sz="1200" b="0" i="1" u="none" strike="noStrike" kern="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rPr>
                <a:t>ワークシート</a:t>
              </a:r>
              <a:r>
                <a:rPr kumimoji="0" lang="ja-JP" altLang="en-US" sz="1200" b="0" i="1"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itchFamily="18" charset="0"/>
                </a:rPr>
                <a:t>　</a:t>
              </a:r>
              <a:r>
                <a:rPr kumimoji="0" lang="en-US" altLang="ja-JP" sz="1200" b="0" i="1" u="none" strike="noStrike" kern="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rPr>
                <a:t>6.4</a:t>
              </a:r>
              <a:endParaRPr kumimoji="0" lang="en-US" altLang="zh-CN" sz="1200" b="0" i="1" u="none" strike="noStrike" kern="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Times New Roman" pitchFamily="18" charset="0"/>
              </a:endParaRPr>
            </a:p>
          </p:txBody>
        </p:sp>
        <p:pic>
          <p:nvPicPr>
            <p:cNvPr id="37" name="Picture 3"/>
            <p:cNvPicPr>
              <a:picLocks noChangeAspect="1" noChangeArrowheads="1"/>
            </p:cNvPicPr>
            <p:nvPr/>
          </p:nvPicPr>
          <p:blipFill>
            <a:blip r:embed="rId5"/>
            <a:srcRect/>
            <a:stretch>
              <a:fillRect/>
            </a:stretch>
          </p:blipFill>
          <p:spPr bwMode="auto">
            <a:xfrm>
              <a:off x="142743" y="5261737"/>
              <a:ext cx="355600" cy="381000"/>
            </a:xfrm>
            <a:prstGeom prst="rect">
              <a:avLst/>
            </a:prstGeom>
            <a:noFill/>
          </p:spPr>
        </p:pic>
      </p:grpSp>
      <p:sp>
        <p:nvSpPr>
          <p:cNvPr id="39" name="Rectangle 2"/>
          <p:cNvSpPr txBox="1">
            <a:spLocks noChangeArrowheads="1"/>
          </p:cNvSpPr>
          <p:nvPr/>
        </p:nvSpPr>
        <p:spPr>
          <a:xfrm>
            <a:off x="0" y="0"/>
            <a:ext cx="9144000" cy="76339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105000"/>
              </a:lnSpc>
              <a:spcBef>
                <a:spcPct val="11000"/>
              </a:spcBef>
            </a:pPr>
            <a:r>
              <a:rPr lang="ja-JP" altLang="en-US" sz="1500" dirty="0">
                <a:solidFill>
                  <a:srgbClr val="D16349"/>
                </a:solidFill>
                <a:latin typeface="MS PGothic" panose="020B0600070205080204" pitchFamily="34" charset="-128"/>
                <a:ea typeface="MS PGothic" panose="020B0600070205080204" pitchFamily="34" charset="-128"/>
                <a:cs typeface="Times New Roman" pitchFamily="18" charset="0"/>
              </a:rPr>
              <a:t>環境の変化！それは本当でしょうか？</a:t>
            </a:r>
            <a:endParaRPr lang="en-US" altLang="ja-JP" sz="1500" dirty="0">
              <a:solidFill>
                <a:srgbClr val="D16349"/>
              </a:solidFill>
              <a:latin typeface="MS PGothic" panose="020B0600070205080204" pitchFamily="34" charset="-128"/>
              <a:ea typeface="MS PGothic" panose="020B0600070205080204" pitchFamily="34" charset="-128"/>
              <a:cs typeface="Times New Roman" pitchFamily="18" charset="0"/>
            </a:endParaRPr>
          </a:p>
          <a:p>
            <a:pPr>
              <a:lnSpc>
                <a:spcPct val="105000"/>
              </a:lnSpc>
              <a:spcBef>
                <a:spcPct val="11000"/>
              </a:spcBef>
            </a:pPr>
            <a:r>
              <a:rPr lang="ja-JP" altLang="en-US" sz="1500" b="1" i="1" dirty="0">
                <a:solidFill>
                  <a:srgbClr val="D16349"/>
                </a:solidFill>
                <a:latin typeface="MS PGothic" panose="020B0600070205080204" pitchFamily="34" charset="-128"/>
                <a:ea typeface="MS PGothic" panose="020B0600070205080204" pitchFamily="34" charset="-128"/>
              </a:rPr>
              <a:t>スパイ活動</a:t>
            </a:r>
            <a:r>
              <a:rPr lang="ja-JP" altLang="en-US" sz="1500" b="1" i="1" dirty="0" smtClean="0">
                <a:solidFill>
                  <a:srgbClr val="D16349"/>
                </a:solidFill>
                <a:latin typeface="MS PGothic" panose="020B0600070205080204" pitchFamily="34" charset="-128"/>
                <a:ea typeface="MS PGothic" panose="020B0600070205080204" pitchFamily="34" charset="-128"/>
              </a:rPr>
              <a:t>？ </a:t>
            </a:r>
            <a:r>
              <a:rPr lang="ja-JP" altLang="en-US" sz="1500" dirty="0" smtClean="0">
                <a:solidFill>
                  <a:srgbClr val="D16349"/>
                </a:solidFill>
                <a:latin typeface="MS PGothic" panose="020B0600070205080204" pitchFamily="34" charset="-128"/>
                <a:ea typeface="MS PGothic" panose="020B0600070205080204" pitchFamily="34" charset="-128"/>
              </a:rPr>
              <a:t>近</a:t>
            </a:r>
            <a:r>
              <a:rPr lang="ja-JP" altLang="en-US" sz="1500" dirty="0">
                <a:solidFill>
                  <a:srgbClr val="D16349"/>
                </a:solidFill>
                <a:latin typeface="MS PGothic" panose="020B0600070205080204" pitchFamily="34" charset="-128"/>
                <a:ea typeface="MS PGothic" panose="020B0600070205080204" pitchFamily="34" charset="-128"/>
              </a:rPr>
              <a:t>所のほとんどの人がサングラスをかけている　⇒　隣近所の人たちが私に敵意をもっている</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3" name="TextBox 1"/>
          <p:cNvSpPr txBox="1"/>
          <p:nvPr/>
        </p:nvSpPr>
        <p:spPr>
          <a:xfrm>
            <a:off x="8839200" y="38100"/>
            <a:ext cx="2159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20</a:t>
            </a:r>
          </a:p>
        </p:txBody>
      </p:sp>
      <p:sp>
        <p:nvSpPr>
          <p:cNvPr id="17" name="Text Box 5"/>
          <p:cNvSpPr txBox="1">
            <a:spLocks noChangeArrowheads="1"/>
          </p:cNvSpPr>
          <p:nvPr/>
        </p:nvSpPr>
        <p:spPr bwMode="auto">
          <a:xfrm>
            <a:off x="381000" y="1423796"/>
            <a:ext cx="7900966" cy="2916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marL="285750" indent="-285750" eaLnBrk="1" hangingPunct="1">
              <a:lnSpc>
                <a:spcPct val="98000"/>
              </a:lnSpc>
              <a:buClr>
                <a:srgbClr val="8CADAE"/>
              </a:buClr>
              <a:buFont typeface="Courier New" panose="02070309020205020404" pitchFamily="49" charset="0"/>
              <a:buChar char="o"/>
            </a:pPr>
            <a:r>
              <a:rPr lang="ja-JP" altLang="en-US" sz="1700" dirty="0">
                <a:latin typeface="Wingdings" pitchFamily="2" charset="2"/>
                <a:sym typeface="Wingdings" pitchFamily="2" charset="2"/>
              </a:rPr>
              <a:t>相談すると</a:t>
            </a:r>
            <a:r>
              <a:rPr lang="ja-JP" altLang="en-US" dirty="0"/>
              <a:t>新しい視点を手に入れることができます</a:t>
            </a:r>
            <a:r>
              <a:rPr lang="ja-JP" altLang="en-US" sz="1700" dirty="0">
                <a:latin typeface="Verdana" pitchFamily="34" charset="0"/>
              </a:rPr>
              <a:t> </a:t>
            </a:r>
          </a:p>
          <a:p>
            <a:pPr marL="285750" indent="-285750" eaLnBrk="1" hangingPunct="1">
              <a:lnSpc>
                <a:spcPct val="117000"/>
              </a:lnSpc>
              <a:spcBef>
                <a:spcPct val="34000"/>
              </a:spcBef>
              <a:buClr>
                <a:srgbClr val="8CADAE"/>
              </a:buClr>
              <a:buFont typeface="Courier New" panose="02070309020205020404" pitchFamily="49" charset="0"/>
              <a:buChar char="o"/>
            </a:pPr>
            <a:r>
              <a:rPr lang="ja-JP" altLang="en-US" sz="1700" dirty="0">
                <a:latin typeface="Wingdings" pitchFamily="2" charset="2"/>
                <a:sym typeface="Wingdings" pitchFamily="2" charset="2"/>
              </a:rPr>
              <a:t>すごく</a:t>
            </a:r>
            <a:r>
              <a:rPr lang="ja-JP" altLang="en-US" dirty="0">
                <a:sym typeface="Wingdings" pitchFamily="2" charset="2"/>
              </a:rPr>
              <a:t>緊張したりすごく腹を立てたりしているときは、相談するとバカなまねをしでかすことを防いでくれます</a:t>
            </a:r>
          </a:p>
          <a:p>
            <a:pPr marL="285750" indent="-285750" eaLnBrk="1" hangingPunct="1">
              <a:lnSpc>
                <a:spcPct val="117000"/>
              </a:lnSpc>
              <a:spcBef>
                <a:spcPct val="34000"/>
              </a:spcBef>
              <a:buClr>
                <a:srgbClr val="8CADAE"/>
              </a:buClr>
              <a:buFont typeface="Courier New" panose="02070309020205020404" pitchFamily="49" charset="0"/>
              <a:buChar char="o"/>
            </a:pPr>
            <a:r>
              <a:rPr lang="ja-JP" altLang="en-US" dirty="0">
                <a:sym typeface="Wingdings" pitchFamily="2" charset="2"/>
              </a:rPr>
              <a:t>相談することで、厄介事を打ち明けてさっぱりして、抱えていた問題がそれほど深刻ではないと思えるようになります</a:t>
            </a:r>
            <a:endParaRPr lang="en-US" altLang="ja-JP" sz="1700" dirty="0">
              <a:latin typeface="Verdana" pitchFamily="34" charset="0"/>
              <a:sym typeface="Wingdings" pitchFamily="2" charset="2"/>
            </a:endParaRPr>
          </a:p>
          <a:p>
            <a:pPr marL="285750" indent="-285750" eaLnBrk="1" hangingPunct="1">
              <a:lnSpc>
                <a:spcPct val="117000"/>
              </a:lnSpc>
              <a:spcBef>
                <a:spcPct val="34000"/>
              </a:spcBef>
              <a:buClr>
                <a:srgbClr val="8CADAE"/>
              </a:buClr>
              <a:buFont typeface="Courier New" panose="02070309020205020404" pitchFamily="49" charset="0"/>
              <a:buChar char="o"/>
            </a:pPr>
            <a:r>
              <a:rPr lang="ja-JP" altLang="en-US" dirty="0">
                <a:sym typeface="Wingdings" pitchFamily="2" charset="2"/>
              </a:rPr>
              <a:t>１人の視点から物事の全体像を見ることはほとんど不可能です（昔から「三人寄れば文殊の知恵」と言いますね）</a:t>
            </a:r>
            <a:endParaRPr lang="ja-JP" altLang="en-US" sz="1700" dirty="0">
              <a:latin typeface="Verdana" pitchFamily="34" charset="0"/>
            </a:endParaRPr>
          </a:p>
          <a:p>
            <a:pPr marL="285750" indent="-285750" eaLnBrk="1" hangingPunct="1">
              <a:lnSpc>
                <a:spcPct val="117000"/>
              </a:lnSpc>
              <a:spcBef>
                <a:spcPct val="34000"/>
              </a:spcBef>
              <a:buClr>
                <a:srgbClr val="8CADAE"/>
              </a:buClr>
              <a:buFont typeface="Courier New" panose="02070309020205020404" pitchFamily="49" charset="0"/>
              <a:buChar char="o"/>
            </a:pPr>
            <a:r>
              <a:rPr lang="ja-JP" altLang="en-US" dirty="0">
                <a:sym typeface="Wingdings" pitchFamily="2" charset="2"/>
              </a:rPr>
              <a:t>自分の行動や意見について振り返ることで、何か新しいことを学習できます</a:t>
            </a:r>
          </a:p>
        </p:txBody>
      </p:sp>
      <p:sp>
        <p:nvSpPr>
          <p:cNvPr id="15"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思い込みを変えよう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6</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35</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6" name="Rectangle 2"/>
          <p:cNvSpPr txBox="1">
            <a:spLocks noChangeArrowheads="1"/>
          </p:cNvSpPr>
          <p:nvPr/>
        </p:nvSpPr>
        <p:spPr>
          <a:xfrm>
            <a:off x="0" y="0"/>
            <a:ext cx="9144000" cy="76339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tab pos="35179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あなたは他の人と相談することが大切だと思いますか？</a:t>
            </a:r>
            <a:endParaRPr lang="en-US" altLang="ja-JP" sz="2000" dirty="0">
              <a:solidFill>
                <a:srgbClr val="D16349"/>
              </a:solidFill>
              <a:latin typeface="MS PGothic" panose="020B0600070205080204" pitchFamily="34" charset="-128"/>
              <a:ea typeface="MS PGothic" panose="020B0600070205080204" pitchFamily="34" charset="-128"/>
              <a:cs typeface="Times New Roman" pitchFamily="18" charset="0"/>
            </a:endParaRPr>
          </a:p>
          <a:p>
            <a:pPr>
              <a:lnSpc>
                <a:spcPts val="2400"/>
              </a:lnSpc>
              <a:tabLst>
                <a:tab pos="35179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それはなぜですか？</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pic>
        <p:nvPicPr>
          <p:cNvPr id="18" name="Picture 5" descr="conversations_silhouettes_id228513_size450-b d solis-flickr-cc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6193" y="4797152"/>
            <a:ext cx="2046287" cy="158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 Box 8"/>
          <p:cNvSpPr txBox="1">
            <a:spLocks noChangeArrowheads="1"/>
          </p:cNvSpPr>
          <p:nvPr/>
        </p:nvSpPr>
        <p:spPr bwMode="auto">
          <a:xfrm>
            <a:off x="0" y="6659563"/>
            <a:ext cx="33528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en-US" altLang="de-DE" sz="800" b="0" i="1" dirty="0">
                <a:latin typeface="Verdana" pitchFamily="34" charset="0"/>
              </a:rPr>
              <a:t>(“Conversations Silhouettes by Kirsty </a:t>
            </a:r>
            <a:r>
              <a:rPr lang="en-US" altLang="de-DE" sz="800" b="0" i="1" dirty="0" err="1">
                <a:latin typeface="Verdana" pitchFamily="34" charset="0"/>
              </a:rPr>
              <a:t>Pargeter</a:t>
            </a:r>
            <a:r>
              <a:rPr lang="en-US" altLang="de-DE" sz="800" b="0" i="1" dirty="0">
                <a:latin typeface="Verdana" pitchFamily="34" charset="0"/>
              </a:rPr>
              <a:t>” by </a:t>
            </a:r>
            <a:r>
              <a:rPr lang="en-US" altLang="de-DE" sz="800" b="0" i="1" dirty="0" err="1">
                <a:latin typeface="Verdana" pitchFamily="34" charset="0"/>
              </a:rPr>
              <a:t>b_d_solis</a:t>
            </a:r>
            <a:r>
              <a:rPr lang="en-US" altLang="de-DE" sz="800" b="0" i="1" dirty="0">
                <a:latin typeface="Verdana" pitchFamily="34" charset="0"/>
              </a:rPr>
              <a:t>)</a:t>
            </a:r>
            <a:endParaRPr lang="en-US" altLang="de-DE" sz="800" b="0" i="1" dirty="0">
              <a:latin typeface="Verdana"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 name="TextBox 1"/>
          <p:cNvSpPr txBox="1"/>
          <p:nvPr/>
        </p:nvSpPr>
        <p:spPr>
          <a:xfrm>
            <a:off x="8839200" y="38100"/>
            <a:ext cx="2159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21</a:t>
            </a:r>
          </a:p>
        </p:txBody>
      </p:sp>
      <p:sp>
        <p:nvSpPr>
          <p:cNvPr id="15" name="TextBox 1"/>
          <p:cNvSpPr txBox="1"/>
          <p:nvPr/>
        </p:nvSpPr>
        <p:spPr>
          <a:xfrm>
            <a:off x="6565900" y="5245100"/>
            <a:ext cx="642805" cy="187231"/>
          </a:xfrm>
          <a:prstGeom prst="rect">
            <a:avLst/>
          </a:prstGeom>
          <a:noFill/>
        </p:spPr>
        <p:txBody>
          <a:bodyPr wrap="none" lIns="0" tIns="0" rIns="0" rtlCol="0">
            <a:spAutoFit/>
          </a:bodyPr>
          <a:lstStyle/>
          <a:p>
            <a:pPr>
              <a:lnSpc>
                <a:spcPts val="1100"/>
              </a:lnSpc>
              <a:tabLst/>
            </a:pPr>
            <a:r>
              <a:rPr lang="ja-JP" altLang="en-US" sz="1200" b="1" dirty="0">
                <a:solidFill>
                  <a:srgbClr val="FFFFFF"/>
                </a:solidFill>
                <a:latin typeface="Times New Roman" pitchFamily="18" charset="0"/>
                <a:cs typeface="Times New Roman" pitchFamily="18" charset="0"/>
              </a:rPr>
              <a:t>ひきこもり</a:t>
            </a:r>
            <a:endParaRPr lang="en-US" altLang="zh-CN" sz="1200" b="1" dirty="0">
              <a:solidFill>
                <a:srgbClr val="FFFFFF"/>
              </a:solidFill>
              <a:latin typeface="Times New Roman" pitchFamily="18" charset="0"/>
              <a:cs typeface="Times New Roman" pitchFamily="18" charset="0"/>
            </a:endParaRPr>
          </a:p>
        </p:txBody>
      </p:sp>
      <p:sp>
        <p:nvSpPr>
          <p:cNvPr id="18" name="Text Box 12"/>
          <p:cNvSpPr txBox="1">
            <a:spLocks noChangeArrowheads="1"/>
          </p:cNvSpPr>
          <p:nvPr/>
        </p:nvSpPr>
        <p:spPr bwMode="auto">
          <a:xfrm>
            <a:off x="171380" y="2216645"/>
            <a:ext cx="8801241" cy="293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marL="285750" indent="-285750" eaLnBrk="1" hangingPunct="1">
              <a:lnSpc>
                <a:spcPct val="117000"/>
              </a:lnSpc>
              <a:buClr>
                <a:srgbClr val="8CADAE"/>
              </a:buClr>
              <a:buFont typeface="Courier New" panose="02070309020205020404" pitchFamily="49" charset="0"/>
              <a:buChar char="o"/>
            </a:pPr>
            <a:r>
              <a:rPr lang="ja-JP" altLang="en-US" dirty="0">
                <a:latin typeface="MS PGothic" panose="020B0600070205080204" pitchFamily="34" charset="-128"/>
                <a:ea typeface="MS PGothic" panose="020B0600070205080204" pitchFamily="34" charset="-128"/>
                <a:sym typeface="Wingdings" pitchFamily="2" charset="2"/>
              </a:rPr>
              <a:t>自分とは違う気持ち、視点、意見に対して完全に心を閉ざしていた？</a:t>
            </a:r>
            <a:endParaRPr lang="ja-JP" altLang="en-US" dirty="0">
              <a:latin typeface="MS PGothic" panose="020B0600070205080204" pitchFamily="34" charset="-128"/>
              <a:ea typeface="MS PGothic" panose="020B0600070205080204" pitchFamily="34" charset="-128"/>
            </a:endParaRPr>
          </a:p>
          <a:p>
            <a:pPr marL="285750" indent="-285750" eaLnBrk="1" hangingPunct="1">
              <a:lnSpc>
                <a:spcPct val="117000"/>
              </a:lnSpc>
              <a:spcBef>
                <a:spcPct val="34000"/>
              </a:spcBef>
              <a:buClr>
                <a:srgbClr val="8CADAE"/>
              </a:buClr>
              <a:buFont typeface="Courier New" panose="02070309020205020404" pitchFamily="49" charset="0"/>
              <a:buChar char="o"/>
            </a:pPr>
            <a:r>
              <a:rPr lang="ja-JP" altLang="en-US" dirty="0">
                <a:latin typeface="MS PGothic" panose="020B0600070205080204" pitchFamily="34" charset="-128"/>
                <a:ea typeface="MS PGothic" panose="020B0600070205080204" pitchFamily="34" charset="-128"/>
                <a:sym typeface="Wingdings" pitchFamily="2" charset="2"/>
              </a:rPr>
              <a:t>自分の考えについて友だちや家族に相談して、対立や拒絶が起こることを恐れた？</a:t>
            </a:r>
            <a:r>
              <a:rPr lang="ja-JP" altLang="en-US" dirty="0">
                <a:latin typeface="MS PGothic" panose="020B0600070205080204" pitchFamily="34" charset="-128"/>
                <a:ea typeface="MS PGothic" panose="020B0600070205080204" pitchFamily="34" charset="-128"/>
              </a:rPr>
              <a:t> </a:t>
            </a:r>
          </a:p>
          <a:p>
            <a:pPr marL="285750" indent="-285750" eaLnBrk="1" hangingPunct="1">
              <a:lnSpc>
                <a:spcPct val="117000"/>
              </a:lnSpc>
              <a:spcBef>
                <a:spcPct val="34000"/>
              </a:spcBef>
              <a:buClr>
                <a:srgbClr val="8CADAE"/>
              </a:buClr>
              <a:buFont typeface="Courier New" panose="02070309020205020404" pitchFamily="49" charset="0"/>
              <a:buChar char="o"/>
            </a:pPr>
            <a:r>
              <a:rPr lang="ja-JP" altLang="en-US" dirty="0">
                <a:latin typeface="MS PGothic" panose="020B0600070205080204" pitchFamily="34" charset="-128"/>
                <a:ea typeface="MS PGothic" panose="020B0600070205080204" pitchFamily="34" charset="-128"/>
                <a:sym typeface="Wingdings" pitchFamily="2" charset="2"/>
              </a:rPr>
              <a:t>自分の考えに反対する人がいることを知って、彼らを敵や迫害者だと考えた？</a:t>
            </a:r>
            <a:r>
              <a:rPr lang="ja-JP" altLang="en-US" dirty="0">
                <a:latin typeface="MS PGothic" panose="020B0600070205080204" pitchFamily="34" charset="-128"/>
                <a:ea typeface="MS PGothic" panose="020B0600070205080204" pitchFamily="34" charset="-128"/>
              </a:rPr>
              <a:t> </a:t>
            </a:r>
          </a:p>
          <a:p>
            <a:pPr marL="285750" indent="-285750" eaLnBrk="1" hangingPunct="1">
              <a:lnSpc>
                <a:spcPct val="117000"/>
              </a:lnSpc>
              <a:spcBef>
                <a:spcPct val="34000"/>
              </a:spcBef>
              <a:buClr>
                <a:srgbClr val="8CADAE"/>
              </a:buClr>
              <a:buFont typeface="Courier New" panose="02070309020205020404" pitchFamily="49" charset="0"/>
              <a:buChar char="o"/>
            </a:pPr>
            <a:r>
              <a:rPr lang="ja-JP" altLang="en-US" dirty="0">
                <a:latin typeface="MS PGothic" panose="020B0600070205080204" pitchFamily="34" charset="-128"/>
                <a:ea typeface="MS PGothic" panose="020B0600070205080204" pitchFamily="34" charset="-128"/>
                <a:sym typeface="Wingdings" pitchFamily="2" charset="2"/>
              </a:rPr>
              <a:t>あなたの考えに反対する人は、あなたが不健康で、病気じゃないかと考えると予想した？</a:t>
            </a:r>
            <a:endParaRPr lang="ja-JP" altLang="en-US" dirty="0">
              <a:latin typeface="MS PGothic" panose="020B0600070205080204" pitchFamily="34" charset="-128"/>
              <a:ea typeface="MS PGothic" panose="020B0600070205080204" pitchFamily="34" charset="-128"/>
            </a:endParaRPr>
          </a:p>
          <a:p>
            <a:pPr marL="285750" indent="-285750" eaLnBrk="1" hangingPunct="1">
              <a:lnSpc>
                <a:spcPct val="49000"/>
              </a:lnSpc>
              <a:buClr>
                <a:srgbClr val="8CADAE"/>
              </a:buClr>
              <a:buFont typeface="Courier New" panose="02070309020205020404" pitchFamily="49" charset="0"/>
              <a:buChar char="o"/>
            </a:pPr>
            <a:endParaRPr lang="ja-JP" altLang="en-US" dirty="0">
              <a:latin typeface="MS PGothic" panose="020B0600070205080204" pitchFamily="34" charset="-128"/>
              <a:ea typeface="MS PGothic" panose="020B0600070205080204" pitchFamily="34" charset="-128"/>
            </a:endParaRPr>
          </a:p>
          <a:p>
            <a:pPr marL="285750" indent="-285750" eaLnBrk="1" hangingPunct="1">
              <a:lnSpc>
                <a:spcPct val="98000"/>
              </a:lnSpc>
              <a:buClr>
                <a:srgbClr val="8CADAE"/>
              </a:buClr>
              <a:buFont typeface="Courier New" panose="02070309020205020404" pitchFamily="49" charset="0"/>
              <a:buChar char="o"/>
            </a:pPr>
            <a:r>
              <a:rPr lang="ja-JP" altLang="en-US" dirty="0">
                <a:latin typeface="MS PGothic" panose="020B0600070205080204" pitchFamily="34" charset="-128"/>
                <a:ea typeface="MS PGothic" panose="020B0600070205080204" pitchFamily="34" charset="-128"/>
                <a:sym typeface="Wingdings" pitchFamily="2" charset="2"/>
              </a:rPr>
              <a:t>あなたは偏った情報源（例えば、陰謀説を主張するウェブサイト）だけから情報を手に入れた？</a:t>
            </a:r>
            <a:endParaRPr lang="ja-JP" altLang="en-US" dirty="0">
              <a:latin typeface="MS PGothic" panose="020B0600070205080204" pitchFamily="34" charset="-128"/>
              <a:ea typeface="MS PGothic" panose="020B0600070205080204" pitchFamily="34" charset="-128"/>
            </a:endParaRPr>
          </a:p>
          <a:p>
            <a:pPr eaLnBrk="1" hangingPunct="1">
              <a:lnSpc>
                <a:spcPct val="49000"/>
              </a:lnSpc>
            </a:pPr>
            <a:endParaRPr lang="ja-JP" altLang="en-US" dirty="0">
              <a:latin typeface="MS PGothic" panose="020B0600070205080204" pitchFamily="34" charset="-128"/>
              <a:ea typeface="MS PGothic" panose="020B0600070205080204" pitchFamily="34" charset="-128"/>
            </a:endParaRPr>
          </a:p>
          <a:p>
            <a:pPr algn="ctr" eaLnBrk="1" hangingPunct="1">
              <a:lnSpc>
                <a:spcPct val="98000"/>
              </a:lnSpc>
            </a:pPr>
            <a:endParaRPr lang="en-US" altLang="ja-JP" dirty="0">
              <a:latin typeface="MS PGothic" panose="020B0600070205080204" pitchFamily="34" charset="-128"/>
              <a:ea typeface="MS PGothic" panose="020B0600070205080204" pitchFamily="34" charset="-128"/>
              <a:sym typeface="Wingdings" pitchFamily="2" charset="2"/>
            </a:endParaRPr>
          </a:p>
          <a:p>
            <a:pPr algn="ctr" eaLnBrk="1" hangingPunct="1">
              <a:lnSpc>
                <a:spcPct val="98000"/>
              </a:lnSpc>
            </a:pPr>
            <a:r>
              <a:rPr lang="ja-JP" altLang="en-US" dirty="0">
                <a:latin typeface="MS PGothic" panose="020B0600070205080204" pitchFamily="34" charset="-128"/>
                <a:ea typeface="MS PGothic" panose="020B0600070205080204" pitchFamily="34" charset="-128"/>
                <a:sym typeface="Wingdings" pitchFamily="2" charset="2"/>
              </a:rPr>
              <a:t>他にも何かありますか？</a:t>
            </a:r>
            <a:endParaRPr lang="ja-JP" altLang="en-US" dirty="0">
              <a:latin typeface="MS PGothic" panose="020B0600070205080204" pitchFamily="34" charset="-128"/>
              <a:ea typeface="MS PGothic" panose="020B0600070205080204" pitchFamily="34" charset="-128"/>
            </a:endParaRPr>
          </a:p>
        </p:txBody>
      </p:sp>
      <p:sp>
        <p:nvSpPr>
          <p:cNvPr id="19" name="テキスト ボックス 1"/>
          <p:cNvSpPr txBox="1">
            <a:spLocks noChangeArrowheads="1"/>
          </p:cNvSpPr>
          <p:nvPr/>
        </p:nvSpPr>
        <p:spPr bwMode="auto">
          <a:xfrm>
            <a:off x="263482" y="1483857"/>
            <a:ext cx="35433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r>
              <a:rPr lang="ja-JP" altLang="en-US" dirty="0">
                <a:latin typeface="MS PGothic" panose="020B0600070205080204" pitchFamily="34" charset="-128"/>
                <a:ea typeface="MS PGothic" panose="020B0600070205080204" pitchFamily="34" charset="-128"/>
              </a:rPr>
              <a:t>相談しなかったということは・・・</a:t>
            </a:r>
          </a:p>
        </p:txBody>
      </p:sp>
      <p:sp>
        <p:nvSpPr>
          <p:cNvPr id="17"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思い込みを変えよう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6</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36</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20" name="Rectangle 2"/>
          <p:cNvSpPr txBox="1">
            <a:spLocks noChangeArrowheads="1"/>
          </p:cNvSpPr>
          <p:nvPr/>
        </p:nvSpPr>
        <p:spPr>
          <a:xfrm>
            <a:off x="0" y="0"/>
            <a:ext cx="9144000" cy="76339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こころが危機状態に陥ったとき、他の人に相談しましたか？</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pic>
        <p:nvPicPr>
          <p:cNvPr id="21" name="Picture 22" descr="snail-Kamil porembinski-flickr-ccc"/>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70775" y="5323478"/>
            <a:ext cx="1368425" cy="102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0" descr="snails-Pikaluk-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11775" y="5323478"/>
            <a:ext cx="1511300" cy="101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Line 29"/>
          <p:cNvSpPr>
            <a:spLocks noChangeShapeType="1"/>
          </p:cNvSpPr>
          <p:nvPr/>
        </p:nvSpPr>
        <p:spPr bwMode="auto">
          <a:xfrm>
            <a:off x="6645275" y="5598510"/>
            <a:ext cx="1114425" cy="0"/>
          </a:xfrm>
          <a:prstGeom prst="line">
            <a:avLst/>
          </a:prstGeom>
          <a:noFill/>
          <a:ln w="1905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25" name="Text Box 8"/>
          <p:cNvSpPr txBox="1">
            <a:spLocks noChangeArrowheads="1"/>
          </p:cNvSpPr>
          <p:nvPr/>
        </p:nvSpPr>
        <p:spPr bwMode="auto">
          <a:xfrm>
            <a:off x="0" y="6659563"/>
            <a:ext cx="33528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spcBef>
                <a:spcPct val="50000"/>
              </a:spcBef>
            </a:pPr>
            <a:r>
              <a:rPr lang="en-US" altLang="de-DE" sz="800" b="0" dirty="0">
                <a:latin typeface="Verdana" pitchFamily="34" charset="0"/>
              </a:rPr>
              <a:t>(</a:t>
            </a:r>
            <a:r>
              <a:rPr lang="en-US" altLang="de-DE" sz="800" b="0" i="1" dirty="0" err="1">
                <a:latin typeface="Verdana" pitchFamily="34" charset="0"/>
              </a:rPr>
              <a:t>f.l.t.r</a:t>
            </a:r>
            <a:r>
              <a:rPr lang="en-US" altLang="de-DE" sz="800" b="0" i="1" dirty="0">
                <a:latin typeface="Verdana" pitchFamily="34" charset="0"/>
              </a:rPr>
              <a:t>.: “Snails” by H Rickard; “Snail” by </a:t>
            </a:r>
            <a:r>
              <a:rPr lang="en-US" altLang="de-DE" sz="800" b="0" i="1" dirty="0" err="1">
                <a:latin typeface="Verdana" pitchFamily="34" charset="0"/>
              </a:rPr>
              <a:t>Kamil</a:t>
            </a:r>
            <a:r>
              <a:rPr lang="en-US" altLang="de-DE" sz="800" b="0" i="1" dirty="0">
                <a:latin typeface="Verdana" pitchFamily="34" charset="0"/>
              </a:rPr>
              <a:t> </a:t>
            </a:r>
            <a:r>
              <a:rPr lang="en-US" altLang="de-DE" sz="800" b="0" i="1" dirty="0" err="1">
                <a:latin typeface="Verdana" pitchFamily="34" charset="0"/>
              </a:rPr>
              <a:t>Porembi</a:t>
            </a:r>
            <a:r>
              <a:rPr lang="en-US" altLang="de-DE" sz="800" b="0" i="1" dirty="0" err="1">
                <a:latin typeface="Arial Unicode MS" pitchFamily="34" charset="-128"/>
              </a:rPr>
              <a:t>ń</a:t>
            </a:r>
            <a:r>
              <a:rPr lang="en-US" altLang="de-DE" sz="800" b="0" i="1" dirty="0" err="1">
                <a:latin typeface="Verdana" pitchFamily="34" charset="0"/>
              </a:rPr>
              <a:t>ski</a:t>
            </a:r>
            <a:r>
              <a:rPr lang="en-US" altLang="de-DE" sz="800" b="0" i="1" dirty="0">
                <a:latin typeface="Verdana" pitchFamily="34" charset="0"/>
              </a:rPr>
              <a:t>)</a:t>
            </a:r>
            <a:endParaRPr lang="en-US" altLang="de-DE" sz="800" b="0" i="1" dirty="0">
              <a:latin typeface="Verdana" pitchFamily="34"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 name="Picture 3"/>
          <p:cNvPicPr>
            <a:picLocks noChangeAspect="1" noChangeArrowheads="1"/>
          </p:cNvPicPr>
          <p:nvPr/>
        </p:nvPicPr>
        <p:blipFill>
          <a:blip r:embed="rId2"/>
          <a:srcRect/>
          <a:stretch>
            <a:fillRect/>
          </a:stretch>
        </p:blipFill>
        <p:spPr bwMode="auto">
          <a:xfrm>
            <a:off x="6767649" y="3252022"/>
            <a:ext cx="2311400" cy="3340100"/>
          </a:xfrm>
          <a:prstGeom prst="rect">
            <a:avLst/>
          </a:prstGeom>
          <a:noFill/>
        </p:spPr>
      </p:pic>
      <p:sp>
        <p:nvSpPr>
          <p:cNvPr id="2" name="TextBox 1"/>
          <p:cNvSpPr txBox="1"/>
          <p:nvPr/>
        </p:nvSpPr>
        <p:spPr>
          <a:xfrm>
            <a:off x="8839200" y="38100"/>
            <a:ext cx="2159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22</a:t>
            </a:r>
          </a:p>
        </p:txBody>
      </p:sp>
      <p:sp>
        <p:nvSpPr>
          <p:cNvPr id="26" name="Text Box 7"/>
          <p:cNvSpPr txBox="1">
            <a:spLocks noChangeArrowheads="1"/>
          </p:cNvSpPr>
          <p:nvPr/>
        </p:nvSpPr>
        <p:spPr bwMode="auto">
          <a:xfrm>
            <a:off x="533400" y="1603881"/>
            <a:ext cx="5943600" cy="3434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lnSpc>
                <a:spcPct val="108000"/>
              </a:lnSpc>
            </a:pPr>
            <a:r>
              <a:rPr lang="ja-JP" altLang="en-US" b="1" dirty="0"/>
              <a:t>ひきこもりの結果</a:t>
            </a:r>
            <a:endParaRPr lang="ja-JP" altLang="en-US" b="1" dirty="0">
              <a:latin typeface="Verdana" pitchFamily="34" charset="0"/>
            </a:endParaRPr>
          </a:p>
          <a:p>
            <a:pPr eaLnBrk="1" hangingPunct="1">
              <a:lnSpc>
                <a:spcPct val="41000"/>
              </a:lnSpc>
            </a:pPr>
            <a:endParaRPr lang="ja-JP" altLang="en-US" dirty="0">
              <a:latin typeface="Verdana" pitchFamily="34" charset="0"/>
            </a:endParaRPr>
          </a:p>
          <a:p>
            <a:pPr marL="285750" indent="-285750" eaLnBrk="1" hangingPunct="1">
              <a:lnSpc>
                <a:spcPct val="98000"/>
              </a:lnSpc>
              <a:spcBef>
                <a:spcPct val="29000"/>
              </a:spcBef>
              <a:buClr>
                <a:srgbClr val="8CADAE"/>
              </a:buClr>
              <a:buFont typeface="Courier New" panose="02070309020205020404" pitchFamily="49" charset="0"/>
              <a:buChar char="o"/>
            </a:pPr>
            <a:r>
              <a:rPr lang="ja-JP" altLang="en-US" dirty="0">
                <a:latin typeface="Verdana" pitchFamily="34" charset="0"/>
              </a:rPr>
              <a:t>孤独感</a:t>
            </a:r>
          </a:p>
          <a:p>
            <a:pPr marL="285750" indent="-285750" eaLnBrk="1" hangingPunct="1">
              <a:lnSpc>
                <a:spcPct val="49000"/>
              </a:lnSpc>
              <a:buClr>
                <a:srgbClr val="8CADAE"/>
              </a:buClr>
              <a:buFont typeface="Courier New" panose="02070309020205020404" pitchFamily="49" charset="0"/>
              <a:buChar char="o"/>
            </a:pPr>
            <a:endParaRPr lang="ja-JP" altLang="en-US" dirty="0">
              <a:latin typeface="Verdana" pitchFamily="34" charset="0"/>
            </a:endParaRPr>
          </a:p>
          <a:p>
            <a:pPr marL="285750" indent="-285750" eaLnBrk="1" hangingPunct="1">
              <a:lnSpc>
                <a:spcPct val="98000"/>
              </a:lnSpc>
              <a:spcBef>
                <a:spcPct val="24000"/>
              </a:spcBef>
              <a:buClr>
                <a:srgbClr val="8CADAE"/>
              </a:buClr>
              <a:buFont typeface="Courier New" panose="02070309020205020404" pitchFamily="49" charset="0"/>
              <a:buChar char="o"/>
            </a:pPr>
            <a:r>
              <a:rPr lang="ja-JP" altLang="en-US" dirty="0">
                <a:latin typeface="Verdana" pitchFamily="34" charset="0"/>
              </a:rPr>
              <a:t>抑うつ気分</a:t>
            </a:r>
          </a:p>
          <a:p>
            <a:pPr marL="285750" indent="-285750" eaLnBrk="1" hangingPunct="1">
              <a:lnSpc>
                <a:spcPct val="49000"/>
              </a:lnSpc>
              <a:buClr>
                <a:srgbClr val="8CADAE"/>
              </a:buClr>
              <a:buFont typeface="Courier New" panose="02070309020205020404" pitchFamily="49" charset="0"/>
              <a:buChar char="o"/>
            </a:pPr>
            <a:endParaRPr lang="ja-JP" altLang="en-US" dirty="0">
              <a:latin typeface="Verdana" pitchFamily="34" charset="0"/>
            </a:endParaRPr>
          </a:p>
          <a:p>
            <a:pPr marL="285750" indent="-285750" eaLnBrk="1" hangingPunct="1">
              <a:lnSpc>
                <a:spcPct val="102000"/>
              </a:lnSpc>
              <a:spcBef>
                <a:spcPct val="14000"/>
              </a:spcBef>
              <a:buClr>
                <a:srgbClr val="8CADAE"/>
              </a:buClr>
              <a:buFont typeface="Courier New" panose="02070309020205020404" pitchFamily="49" charset="0"/>
              <a:buChar char="o"/>
            </a:pPr>
            <a:r>
              <a:rPr lang="ja-JP" altLang="en-US" dirty="0">
                <a:sym typeface="Wingdings" pitchFamily="2" charset="2"/>
              </a:rPr>
              <a:t>自分だけの世界へのひきこもり。そうなると、恐怖におびえたり、恐怖に支配されたりすることになるでしょう</a:t>
            </a:r>
            <a:endParaRPr lang="ja-JP" altLang="en-US" dirty="0">
              <a:latin typeface="Verdana" pitchFamily="34" charset="0"/>
            </a:endParaRPr>
          </a:p>
          <a:p>
            <a:pPr marL="285750" indent="-285750" eaLnBrk="1" hangingPunct="1">
              <a:lnSpc>
                <a:spcPct val="49000"/>
              </a:lnSpc>
              <a:buClr>
                <a:srgbClr val="8CADAE"/>
              </a:buClr>
              <a:buFont typeface="Courier New" panose="02070309020205020404" pitchFamily="49" charset="0"/>
              <a:buChar char="o"/>
            </a:pPr>
            <a:endParaRPr lang="ja-JP" altLang="en-US" dirty="0">
              <a:latin typeface="Verdana" pitchFamily="34" charset="0"/>
            </a:endParaRPr>
          </a:p>
          <a:p>
            <a:pPr marL="285750" indent="-285750" eaLnBrk="1" hangingPunct="1">
              <a:lnSpc>
                <a:spcPct val="107000"/>
              </a:lnSpc>
              <a:spcBef>
                <a:spcPct val="14000"/>
              </a:spcBef>
              <a:buClr>
                <a:srgbClr val="8CADAE"/>
              </a:buClr>
              <a:buFont typeface="Courier New" panose="02070309020205020404" pitchFamily="49" charset="0"/>
              <a:buChar char="o"/>
            </a:pPr>
            <a:r>
              <a:rPr lang="ja-JP" altLang="en-US" dirty="0">
                <a:sym typeface="Wingdings" pitchFamily="2" charset="2"/>
              </a:rPr>
              <a:t>気晴らしがないので、怖い話題や幻想で頭の中がいっぱいになります</a:t>
            </a:r>
          </a:p>
          <a:p>
            <a:pPr marL="285750" indent="-285750" eaLnBrk="1" hangingPunct="1">
              <a:lnSpc>
                <a:spcPct val="49000"/>
              </a:lnSpc>
              <a:buClr>
                <a:srgbClr val="8CADAE"/>
              </a:buClr>
              <a:buFont typeface="Courier New" panose="02070309020205020404" pitchFamily="49" charset="0"/>
              <a:buChar char="o"/>
            </a:pPr>
            <a:endParaRPr lang="ja-JP" altLang="en-US" dirty="0">
              <a:solidFill>
                <a:srgbClr val="00649A"/>
              </a:solidFill>
              <a:latin typeface="Wingdings" pitchFamily="2" charset="2"/>
              <a:sym typeface="Wingdings" pitchFamily="2" charset="2"/>
            </a:endParaRPr>
          </a:p>
          <a:p>
            <a:pPr marL="285750" indent="-285750" eaLnBrk="1" hangingPunct="1">
              <a:buClr>
                <a:srgbClr val="8CADAE"/>
              </a:buClr>
              <a:buFont typeface="Courier New" panose="02070309020205020404" pitchFamily="49" charset="0"/>
              <a:buChar char="o"/>
            </a:pPr>
            <a:r>
              <a:rPr lang="ja-JP" altLang="en-US" dirty="0"/>
              <a:t>他の人たちとのコミュニケーションがなければ、思い込みが間違っているかどうか、現実的かどうかを確認できません</a:t>
            </a:r>
          </a:p>
        </p:txBody>
      </p:sp>
      <p:sp>
        <p:nvSpPr>
          <p:cNvPr id="15"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思い込みを変えよう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6</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37</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6" name="Rectangle 2"/>
          <p:cNvSpPr txBox="1">
            <a:spLocks noChangeArrowheads="1"/>
          </p:cNvSpPr>
          <p:nvPr/>
        </p:nvSpPr>
        <p:spPr>
          <a:xfrm>
            <a:off x="0" y="0"/>
            <a:ext cx="9144000" cy="76339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tab pos="139700" algn="l"/>
              </a:tabLst>
            </a:pPr>
            <a:r>
              <a:rPr lang="en-US" altLang="zh-CN" sz="2000" dirty="0">
                <a:latin typeface="MS PGothic" panose="020B0600070205080204" pitchFamily="34" charset="-128"/>
                <a:ea typeface="MS PGothic" panose="020B0600070205080204" pitchFamily="34" charset="-128"/>
              </a:rPr>
              <a:t>	</a:t>
            </a: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相</a:t>
            </a:r>
            <a:r>
              <a:rPr lang="ja-JP" altLang="en-US" sz="2000" dirty="0" smtClean="0">
                <a:solidFill>
                  <a:srgbClr val="D16349"/>
                </a:solidFill>
                <a:latin typeface="MS PGothic" panose="020B0600070205080204" pitchFamily="34" charset="-128"/>
                <a:ea typeface="MS PGothic" panose="020B0600070205080204" pitchFamily="34" charset="-128"/>
                <a:cs typeface="Times New Roman" pitchFamily="18" charset="0"/>
              </a:rPr>
              <a:t>談</a:t>
            </a:r>
            <a:r>
              <a:rPr lang="en-US" altLang="zh-CN" sz="2000" dirty="0" smtClean="0">
                <a:latin typeface="MS PGothic" panose="020B0600070205080204" pitchFamily="34" charset="-128"/>
                <a:ea typeface="MS PGothic" panose="020B0600070205080204" pitchFamily="34" charset="-128"/>
                <a:cs typeface="Times New Roman" pitchFamily="18" charset="0"/>
              </a:rPr>
              <a:t> </a:t>
            </a:r>
            <a:r>
              <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rPr>
              <a:t>vs.</a:t>
            </a: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　こころの調子の悪さからくるひきこもり</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
        <p:nvSpPr>
          <p:cNvPr id="14" name="Text Box 10"/>
          <p:cNvSpPr txBox="1">
            <a:spLocks noChangeArrowheads="1"/>
          </p:cNvSpPr>
          <p:nvPr/>
        </p:nvSpPr>
        <p:spPr bwMode="auto">
          <a:xfrm>
            <a:off x="-28575" y="6640513"/>
            <a:ext cx="6329363" cy="275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cs typeface="Times New Roman" pitchFamily="18" charset="0"/>
              </a:defRPr>
            </a:lvl1pPr>
            <a:lvl2pPr marL="742950" indent="-285750" eaLnBrk="0" hangingPunct="0">
              <a:defRPr b="1">
                <a:solidFill>
                  <a:schemeClr val="tx1"/>
                </a:solidFill>
                <a:latin typeface="Arial" charset="0"/>
                <a:cs typeface="Times New Roman" pitchFamily="18" charset="0"/>
              </a:defRPr>
            </a:lvl2pPr>
            <a:lvl3pPr marL="1143000" indent="-228600" eaLnBrk="0" hangingPunct="0">
              <a:defRPr b="1">
                <a:solidFill>
                  <a:schemeClr val="tx1"/>
                </a:solidFill>
                <a:latin typeface="Arial" charset="0"/>
                <a:cs typeface="Times New Roman" pitchFamily="18" charset="0"/>
              </a:defRPr>
            </a:lvl3pPr>
            <a:lvl4pPr marL="1600200" indent="-228600" eaLnBrk="0" hangingPunct="0">
              <a:defRPr b="1">
                <a:solidFill>
                  <a:schemeClr val="tx1"/>
                </a:solidFill>
                <a:latin typeface="Arial" charset="0"/>
                <a:cs typeface="Times New Roman" pitchFamily="18" charset="0"/>
              </a:defRPr>
            </a:lvl4pPr>
            <a:lvl5pPr marL="2057400" indent="-228600" eaLnBrk="0" hangingPunct="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lnSpc>
                <a:spcPct val="85000"/>
              </a:lnSpc>
            </a:pPr>
            <a:r>
              <a:rPr lang="en-US" altLang="de-DE" sz="700" b="0" i="1" dirty="0" smtClean="0">
                <a:latin typeface="Verdana" pitchFamily="34" charset="0"/>
              </a:rPr>
              <a:t>(“</a:t>
            </a:r>
            <a:r>
              <a:rPr lang="en-US" altLang="de-DE" sz="700" b="0" i="1" dirty="0" err="1" smtClean="0">
                <a:latin typeface="Verdana" pitchFamily="34" charset="0"/>
              </a:rPr>
              <a:t>Rückzug</a:t>
            </a:r>
            <a:r>
              <a:rPr lang="en-US" altLang="de-DE" sz="700" b="0" i="1" dirty="0" smtClean="0">
                <a:latin typeface="Verdana" pitchFamily="34" charset="0"/>
              </a:rPr>
              <a:t>” by Jana </a:t>
            </a:r>
            <a:r>
              <a:rPr lang="en-US" altLang="de-DE" sz="700" b="0" i="1" dirty="0" err="1" smtClean="0">
                <a:latin typeface="Verdana" pitchFamily="34" charset="0"/>
              </a:rPr>
              <a:t>Pöttgen</a:t>
            </a:r>
            <a:r>
              <a:rPr lang="en-US" altLang="de-DE" sz="700" b="0" i="1" dirty="0" smtClean="0">
                <a:latin typeface="Verdana" pitchFamily="34" charset="0"/>
              </a:rPr>
              <a:t>, borrowed from the brochure “</a:t>
            </a:r>
            <a:r>
              <a:rPr lang="en-US" altLang="de-DE" sz="700" b="0" i="1" dirty="0" err="1" smtClean="0">
                <a:latin typeface="Verdana" pitchFamily="34" charset="0"/>
              </a:rPr>
              <a:t>Schizophrenie</a:t>
            </a:r>
            <a:r>
              <a:rPr lang="en-US" altLang="de-DE" sz="700" b="0" i="1" dirty="0" smtClean="0">
                <a:latin typeface="Verdana" pitchFamily="34" charset="0"/>
              </a:rPr>
              <a:t>: </a:t>
            </a:r>
            <a:r>
              <a:rPr lang="en-US" altLang="de-DE" sz="700" b="0" i="1" dirty="0" err="1" smtClean="0">
                <a:latin typeface="Verdana" pitchFamily="34" charset="0"/>
              </a:rPr>
              <a:t>Eine</a:t>
            </a:r>
            <a:r>
              <a:rPr lang="en-US" altLang="de-DE" sz="700" b="0" i="1" dirty="0" smtClean="0">
                <a:latin typeface="Verdana" pitchFamily="34" charset="0"/>
              </a:rPr>
              <a:t> </a:t>
            </a:r>
            <a:r>
              <a:rPr lang="en-US" altLang="de-DE" sz="700" b="0" i="1" dirty="0" err="1" smtClean="0">
                <a:latin typeface="Verdana" pitchFamily="34" charset="0"/>
              </a:rPr>
              <a:t>Krankheit</a:t>
            </a:r>
            <a:r>
              <a:rPr lang="en-US" altLang="de-DE" sz="700" b="0" i="1" dirty="0" smtClean="0">
                <a:latin typeface="Verdana" pitchFamily="34" charset="0"/>
              </a:rPr>
              <a:t> </a:t>
            </a:r>
            <a:r>
              <a:rPr lang="en-US" altLang="de-DE" sz="700" b="0" i="1" dirty="0" err="1" smtClean="0">
                <a:latin typeface="Verdana" pitchFamily="34" charset="0"/>
              </a:rPr>
              <a:t>verliert</a:t>
            </a:r>
            <a:r>
              <a:rPr lang="en-US" altLang="de-DE" sz="700" b="0" i="1" dirty="0" smtClean="0">
                <a:latin typeface="Verdana" pitchFamily="34" charset="0"/>
              </a:rPr>
              <a:t> </a:t>
            </a:r>
            <a:r>
              <a:rPr lang="en-US" altLang="de-DE" sz="700" b="0" i="1" dirty="0" err="1" smtClean="0">
                <a:latin typeface="Verdana" pitchFamily="34" charset="0"/>
              </a:rPr>
              <a:t>ihre</a:t>
            </a:r>
            <a:r>
              <a:rPr lang="en-US" altLang="de-DE" sz="700" b="0" i="1" dirty="0" smtClean="0">
                <a:latin typeface="Verdana" pitchFamily="34" charset="0"/>
              </a:rPr>
              <a:t> </a:t>
            </a:r>
            <a:r>
              <a:rPr lang="en-US" altLang="de-DE" sz="700" b="0" i="1" dirty="0" err="1" smtClean="0">
                <a:latin typeface="Verdana" pitchFamily="34" charset="0"/>
              </a:rPr>
              <a:t>Dämonie</a:t>
            </a:r>
            <a:r>
              <a:rPr lang="en-US" altLang="de-DE" sz="700" b="0" i="1" dirty="0" smtClean="0">
                <a:latin typeface="Verdana" pitchFamily="34" charset="0"/>
              </a:rPr>
              <a:t>”, 1988 by </a:t>
            </a:r>
            <a:r>
              <a:rPr lang="en-US" altLang="de-DE" sz="700" b="0" i="1" dirty="0" err="1" smtClean="0">
                <a:latin typeface="Verdana" pitchFamily="34" charset="0"/>
              </a:rPr>
              <a:t>Troponwerke</a:t>
            </a:r>
            <a:r>
              <a:rPr lang="en-US" altLang="de-DE" sz="700" b="0" i="1" dirty="0" smtClean="0">
                <a:latin typeface="Verdana" pitchFamily="34" charset="0"/>
              </a:rPr>
              <a:t> GmbH &amp; Co. KG)</a:t>
            </a:r>
            <a:endParaRPr lang="en-US" altLang="de-DE" sz="700" dirty="0">
              <a:latin typeface="Verdana"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 name="Picture 3"/>
          <p:cNvPicPr>
            <a:picLocks noChangeAspect="1" noChangeArrowheads="1"/>
          </p:cNvPicPr>
          <p:nvPr/>
        </p:nvPicPr>
        <p:blipFill>
          <a:blip r:embed="rId2"/>
          <a:srcRect/>
          <a:stretch>
            <a:fillRect/>
          </a:stretch>
        </p:blipFill>
        <p:spPr bwMode="auto">
          <a:xfrm>
            <a:off x="3124200" y="1905000"/>
            <a:ext cx="1282700" cy="596900"/>
          </a:xfrm>
          <a:prstGeom prst="rect">
            <a:avLst/>
          </a:prstGeom>
          <a:noFill/>
        </p:spPr>
      </p:pic>
      <p:pic>
        <p:nvPicPr>
          <p:cNvPr id="12" name="Picture 3"/>
          <p:cNvPicPr>
            <a:picLocks noChangeAspect="1" noChangeArrowheads="1"/>
          </p:cNvPicPr>
          <p:nvPr/>
        </p:nvPicPr>
        <p:blipFill>
          <a:blip r:embed="rId3"/>
          <a:srcRect/>
          <a:stretch>
            <a:fillRect/>
          </a:stretch>
        </p:blipFill>
        <p:spPr bwMode="auto">
          <a:xfrm>
            <a:off x="3124200" y="4711700"/>
            <a:ext cx="1282700" cy="596900"/>
          </a:xfrm>
          <a:prstGeom prst="rect">
            <a:avLst/>
          </a:prstGeom>
          <a:noFill/>
        </p:spPr>
      </p:pic>
      <p:sp>
        <p:nvSpPr>
          <p:cNvPr id="17" name="Text Box 15"/>
          <p:cNvSpPr txBox="1">
            <a:spLocks noChangeArrowheads="1"/>
          </p:cNvSpPr>
          <p:nvPr/>
        </p:nvSpPr>
        <p:spPr bwMode="auto">
          <a:xfrm>
            <a:off x="457200" y="1932792"/>
            <a:ext cx="2079625" cy="565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lnSpc>
                <a:spcPct val="102000"/>
              </a:lnSpc>
            </a:pPr>
            <a:r>
              <a:rPr lang="ja-JP" altLang="en-US" dirty="0"/>
              <a:t>その人の名前を書いてください！</a:t>
            </a:r>
          </a:p>
        </p:txBody>
      </p:sp>
      <p:sp>
        <p:nvSpPr>
          <p:cNvPr id="18" name="Text Box 14"/>
          <p:cNvSpPr txBox="1">
            <a:spLocks noChangeArrowheads="1"/>
          </p:cNvSpPr>
          <p:nvPr/>
        </p:nvSpPr>
        <p:spPr bwMode="auto">
          <a:xfrm>
            <a:off x="400050" y="4505752"/>
            <a:ext cx="2540000" cy="1185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lnSpc>
                <a:spcPct val="107000"/>
              </a:lnSpc>
            </a:pPr>
            <a:r>
              <a:rPr lang="ja-JP" altLang="en-US" dirty="0"/>
              <a:t>信頼できる人と相談することは、間違った考えを修正したり、危機的状況に陥ったりすることを予防します。</a:t>
            </a:r>
          </a:p>
        </p:txBody>
      </p:sp>
      <p:sp>
        <p:nvSpPr>
          <p:cNvPr id="20"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思い込みを変えよう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6</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38</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pic>
        <p:nvPicPr>
          <p:cNvPr id="14" name="図 13"/>
          <p:cNvPicPr>
            <a:picLocks noChangeAspect="1"/>
          </p:cNvPicPr>
          <p:nvPr/>
        </p:nvPicPr>
        <p:blipFill>
          <a:blip r:embed="rId4"/>
          <a:stretch>
            <a:fillRect/>
          </a:stretch>
        </p:blipFill>
        <p:spPr>
          <a:xfrm>
            <a:off x="4953000" y="3851716"/>
            <a:ext cx="3709398" cy="2360526"/>
          </a:xfrm>
          <a:prstGeom prst="rect">
            <a:avLst/>
          </a:prstGeom>
        </p:spPr>
      </p:pic>
      <p:pic>
        <p:nvPicPr>
          <p:cNvPr id="15" name="図 14"/>
          <p:cNvPicPr>
            <a:picLocks noChangeAspect="1"/>
          </p:cNvPicPr>
          <p:nvPr/>
        </p:nvPicPr>
        <p:blipFill>
          <a:blip r:embed="rId5"/>
          <a:stretch>
            <a:fillRect/>
          </a:stretch>
        </p:blipFill>
        <p:spPr>
          <a:xfrm>
            <a:off x="4953000" y="1217264"/>
            <a:ext cx="3654766" cy="2287664"/>
          </a:xfrm>
          <a:prstGeom prst="rect">
            <a:avLst/>
          </a:prstGeom>
        </p:spPr>
      </p:pic>
      <p:sp>
        <p:nvSpPr>
          <p:cNvPr id="21" name="Rectangle 2"/>
          <p:cNvSpPr txBox="1">
            <a:spLocks noChangeArrowheads="1"/>
          </p:cNvSpPr>
          <p:nvPr/>
        </p:nvSpPr>
        <p:spPr>
          <a:xfrm>
            <a:off x="0" y="0"/>
            <a:ext cx="9144000" cy="76339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tab pos="2082800" algn="l"/>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信頼できる人はいますか</a:t>
            </a:r>
            <a:r>
              <a:rPr lang="ja-JP" altLang="en-US" sz="2000" dirty="0" smtClean="0">
                <a:solidFill>
                  <a:srgbClr val="D16349"/>
                </a:solidFill>
                <a:latin typeface="MS PGothic" panose="020B0600070205080204" pitchFamily="34" charset="-128"/>
                <a:ea typeface="MS PGothic" panose="020B0600070205080204" pitchFamily="34" charset="-128"/>
                <a:cs typeface="Times New Roman" pitchFamily="18" charset="0"/>
              </a:rPr>
              <a:t>？誰</a:t>
            </a: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の顔が思い浮かびますか？</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3" name="TextBox 1"/>
          <p:cNvSpPr txBox="1"/>
          <p:nvPr/>
        </p:nvSpPr>
        <p:spPr>
          <a:xfrm>
            <a:off x="8839200" y="38100"/>
            <a:ext cx="2159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24</a:t>
            </a:r>
          </a:p>
        </p:txBody>
      </p:sp>
      <p:sp>
        <p:nvSpPr>
          <p:cNvPr id="16" name="Text Box 5"/>
          <p:cNvSpPr txBox="1">
            <a:spLocks noChangeArrowheads="1"/>
          </p:cNvSpPr>
          <p:nvPr/>
        </p:nvSpPr>
        <p:spPr bwMode="auto">
          <a:xfrm>
            <a:off x="609600" y="2176402"/>
            <a:ext cx="7924800" cy="338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marL="342900" indent="-342900" eaLnBrk="1" hangingPunct="1">
              <a:buClr>
                <a:srgbClr val="8CADAE"/>
              </a:buClr>
              <a:buFont typeface="Courier New" panose="02070309020205020404" pitchFamily="49" charset="0"/>
              <a:buChar char="o"/>
            </a:pPr>
            <a:r>
              <a:rPr lang="ja-JP" altLang="en-US" dirty="0">
                <a:latin typeface="MS PGothic" panose="020B0600070205080204" pitchFamily="34" charset="-128"/>
                <a:ea typeface="MS PGothic" panose="020B0600070205080204" pitchFamily="34" charset="-128"/>
                <a:sym typeface="Wingdings" pitchFamily="2" charset="2"/>
              </a:rPr>
              <a:t>出来事は予想とは違う方向に進んでいくことがあります</a:t>
            </a:r>
            <a:endParaRPr lang="en-US" altLang="ja-JP" dirty="0">
              <a:latin typeface="MS PGothic" panose="020B0600070205080204" pitchFamily="34" charset="-128"/>
              <a:ea typeface="MS PGothic" panose="020B0600070205080204" pitchFamily="34" charset="-128"/>
              <a:sym typeface="Wingdings" pitchFamily="2" charset="2"/>
            </a:endParaRPr>
          </a:p>
          <a:p>
            <a:pPr eaLnBrk="1" hangingPunct="1">
              <a:buClr>
                <a:srgbClr val="8CADAE"/>
              </a:buClr>
            </a:pPr>
            <a:r>
              <a:rPr lang="ja-JP" altLang="en-US" dirty="0">
                <a:latin typeface="MS PGothic" panose="020B0600070205080204" pitchFamily="34" charset="-128"/>
                <a:ea typeface="MS PGothic" panose="020B0600070205080204" pitchFamily="34" charset="-128"/>
                <a:sym typeface="Wingdings" pitchFamily="2" charset="2"/>
              </a:rPr>
              <a:t>　　　⇒あわてて決断すると失敗しやすくなります！</a:t>
            </a:r>
          </a:p>
          <a:p>
            <a:pPr marL="342900" indent="-342900" eaLnBrk="1" hangingPunct="1">
              <a:buClr>
                <a:srgbClr val="8CADAE"/>
              </a:buClr>
              <a:buFont typeface="Wingdings" panose="05000000000000000000" pitchFamily="2" charset="2"/>
              <a:buChar char="l"/>
            </a:pPr>
            <a:endParaRPr lang="ja-JP" altLang="en-US" dirty="0">
              <a:latin typeface="MS PGothic" panose="020B0600070205080204" pitchFamily="34" charset="-128"/>
              <a:ea typeface="MS PGothic" panose="020B0600070205080204" pitchFamily="34" charset="-128"/>
              <a:sym typeface="Wingdings" pitchFamily="2" charset="2"/>
            </a:endParaRPr>
          </a:p>
          <a:p>
            <a:pPr marL="342900" indent="-342900" eaLnBrk="1" hangingPunct="1">
              <a:lnSpc>
                <a:spcPct val="108000"/>
              </a:lnSpc>
              <a:spcBef>
                <a:spcPct val="33000"/>
              </a:spcBef>
              <a:buClr>
                <a:srgbClr val="8CADAE"/>
              </a:buClr>
              <a:buFont typeface="Courier New" panose="02070309020205020404" pitchFamily="49" charset="0"/>
              <a:buChar char="o"/>
            </a:pPr>
            <a:r>
              <a:rPr lang="ja-JP" altLang="en-US" dirty="0">
                <a:latin typeface="MS PGothic" panose="020B0600070205080204" pitchFamily="34" charset="-128"/>
                <a:ea typeface="MS PGothic" panose="020B0600070205080204" pitchFamily="34" charset="-128"/>
                <a:sym typeface="Wingdings" pitchFamily="2" charset="2"/>
              </a:rPr>
              <a:t>だから、決断する前に、多くの情報を集め、自分とは異なる解釈や仮説も検討すべきです</a:t>
            </a:r>
            <a:endParaRPr lang="ja-JP" altLang="en-US" dirty="0">
              <a:latin typeface="MS PGothic" panose="020B0600070205080204" pitchFamily="34" charset="-128"/>
              <a:ea typeface="MS PGothic" panose="020B0600070205080204" pitchFamily="34" charset="-128"/>
            </a:endParaRPr>
          </a:p>
          <a:p>
            <a:pPr marL="342900" indent="-342900" eaLnBrk="1" hangingPunct="1">
              <a:lnSpc>
                <a:spcPct val="108000"/>
              </a:lnSpc>
              <a:spcBef>
                <a:spcPct val="33000"/>
              </a:spcBef>
              <a:buClr>
                <a:srgbClr val="8CADAE"/>
              </a:buClr>
              <a:buFont typeface="Wingdings" panose="05000000000000000000" pitchFamily="2" charset="2"/>
              <a:buChar char="l"/>
            </a:pPr>
            <a:endParaRPr lang="en-US" altLang="ja-JP" dirty="0">
              <a:solidFill>
                <a:srgbClr val="00649A"/>
              </a:solidFill>
              <a:latin typeface="MS PGothic" panose="020B0600070205080204" pitchFamily="34" charset="-128"/>
              <a:ea typeface="MS PGothic" panose="020B0600070205080204" pitchFamily="34" charset="-128"/>
              <a:sym typeface="Wingdings" pitchFamily="2" charset="2"/>
            </a:endParaRPr>
          </a:p>
          <a:p>
            <a:pPr marL="342900" indent="-342900" eaLnBrk="1" hangingPunct="1">
              <a:lnSpc>
                <a:spcPct val="108000"/>
              </a:lnSpc>
              <a:spcBef>
                <a:spcPct val="33000"/>
              </a:spcBef>
              <a:buClr>
                <a:srgbClr val="8CADAE"/>
              </a:buClr>
              <a:buFont typeface="Courier New" panose="02070309020205020404" pitchFamily="49" charset="0"/>
              <a:buChar char="o"/>
            </a:pPr>
            <a:r>
              <a:rPr lang="ja-JP" altLang="en-US" dirty="0">
                <a:latin typeface="MS PGothic" panose="020B0600070205080204" pitchFamily="34" charset="-128"/>
                <a:ea typeface="MS PGothic" panose="020B0600070205080204" pitchFamily="34" charset="-128"/>
                <a:sym typeface="Wingdings" pitchFamily="2" charset="2"/>
              </a:rPr>
              <a:t>いつも柔軟でいましょう。反論が正しいと思ったら、あなたの意見を変えることを恥ずかしがらないでください</a:t>
            </a:r>
            <a:endParaRPr lang="en-US" altLang="ja-JP" dirty="0">
              <a:latin typeface="MS PGothic" panose="020B0600070205080204" pitchFamily="34" charset="-128"/>
              <a:ea typeface="MS PGothic" panose="020B0600070205080204" pitchFamily="34" charset="-128"/>
              <a:sym typeface="Wingdings" pitchFamily="2" charset="2"/>
            </a:endParaRPr>
          </a:p>
          <a:p>
            <a:pPr marL="342900" indent="-342900" eaLnBrk="1" hangingPunct="1">
              <a:lnSpc>
                <a:spcPct val="108000"/>
              </a:lnSpc>
              <a:spcBef>
                <a:spcPct val="33000"/>
              </a:spcBef>
              <a:buClr>
                <a:srgbClr val="8CADAE"/>
              </a:buClr>
              <a:buFont typeface="Wingdings" panose="05000000000000000000" pitchFamily="2" charset="2"/>
              <a:buChar char="l"/>
            </a:pPr>
            <a:endParaRPr lang="en-US" altLang="ja-JP" dirty="0">
              <a:solidFill>
                <a:srgbClr val="00649A"/>
              </a:solidFill>
              <a:latin typeface="MS PGothic" panose="020B0600070205080204" pitchFamily="34" charset="-128"/>
              <a:ea typeface="MS PGothic" panose="020B0600070205080204" pitchFamily="34" charset="-128"/>
              <a:sym typeface="Wingdings" pitchFamily="2" charset="2"/>
            </a:endParaRPr>
          </a:p>
          <a:p>
            <a:pPr marL="342900" indent="-342900" eaLnBrk="1" hangingPunct="1">
              <a:lnSpc>
                <a:spcPct val="108000"/>
              </a:lnSpc>
              <a:spcBef>
                <a:spcPct val="33000"/>
              </a:spcBef>
              <a:buClr>
                <a:srgbClr val="8CADAE"/>
              </a:buClr>
              <a:buFont typeface="Courier New" panose="02070309020205020404" pitchFamily="49" charset="0"/>
              <a:buChar char="o"/>
            </a:pPr>
            <a:r>
              <a:rPr lang="ja-JP" altLang="en-US" dirty="0">
                <a:latin typeface="MS PGothic" panose="020B0600070205080204" pitchFamily="34" charset="-128"/>
                <a:ea typeface="MS PGothic" panose="020B0600070205080204" pitchFamily="34" charset="-128"/>
                <a:sym typeface="Wingdings" pitchFamily="2" charset="2"/>
              </a:rPr>
              <a:t>信頼できる人に相談することは、あなたの考えを確かめるために大切です</a:t>
            </a:r>
            <a:endParaRPr lang="ja-JP" altLang="en-US" dirty="0">
              <a:latin typeface="MS PGothic" panose="020B0600070205080204" pitchFamily="34" charset="-128"/>
              <a:ea typeface="MS PGothic" panose="020B0600070205080204" pitchFamily="34" charset="-128"/>
            </a:endParaRPr>
          </a:p>
        </p:txBody>
      </p:sp>
      <p:sp>
        <p:nvSpPr>
          <p:cNvPr id="17" name="Text Box 6"/>
          <p:cNvSpPr txBox="1">
            <a:spLocks noChangeArrowheads="1"/>
          </p:cNvSpPr>
          <p:nvPr/>
        </p:nvSpPr>
        <p:spPr bwMode="auto">
          <a:xfrm>
            <a:off x="3787775" y="1374647"/>
            <a:ext cx="1568450" cy="301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algn="ctr" eaLnBrk="1" hangingPunct="1">
              <a:lnSpc>
                <a:spcPct val="98000"/>
              </a:lnSpc>
            </a:pPr>
            <a:r>
              <a:rPr lang="ja-JP" altLang="en-US" sz="2000" b="1" dirty="0">
                <a:latin typeface="Verdana" pitchFamily="34" charset="0"/>
              </a:rPr>
              <a:t>学習目</a:t>
            </a:r>
            <a:r>
              <a:rPr lang="ja-JP" altLang="en-US" sz="2000" b="1" dirty="0" smtClean="0">
                <a:latin typeface="Verdana" pitchFamily="34" charset="0"/>
              </a:rPr>
              <a:t>標</a:t>
            </a:r>
            <a:r>
              <a:rPr lang="de-DE" altLang="ja-JP" sz="2000" b="1" dirty="0" smtClean="0">
                <a:latin typeface="Verdana" pitchFamily="34" charset="0"/>
              </a:rPr>
              <a:t>:</a:t>
            </a:r>
            <a:endParaRPr lang="ja-JP" altLang="en-US" sz="2000" b="1" dirty="0">
              <a:latin typeface="Verdana" pitchFamily="34" charset="0"/>
            </a:endParaRPr>
          </a:p>
        </p:txBody>
      </p:sp>
      <p:sp>
        <p:nvSpPr>
          <p:cNvPr id="15"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思い込みを変えよう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6</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39</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4" name="Rectangle 2"/>
          <p:cNvSpPr txBox="1">
            <a:spLocks noChangeArrowheads="1"/>
          </p:cNvSpPr>
          <p:nvPr/>
        </p:nvSpPr>
        <p:spPr>
          <a:xfrm>
            <a:off x="0" y="0"/>
            <a:ext cx="9144000" cy="76339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日常生活におきかえてみましょう</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4" name="TextBox 1"/>
          <p:cNvSpPr txBox="1"/>
          <p:nvPr/>
        </p:nvSpPr>
        <p:spPr>
          <a:xfrm>
            <a:off x="8839200" y="38100"/>
            <a:ext cx="2159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25</a:t>
            </a:r>
          </a:p>
        </p:txBody>
      </p:sp>
      <p:sp>
        <p:nvSpPr>
          <p:cNvPr id="27" name="Text Box 4"/>
          <p:cNvSpPr txBox="1">
            <a:spLocks noChangeArrowheads="1"/>
          </p:cNvSpPr>
          <p:nvPr/>
        </p:nvSpPr>
        <p:spPr bwMode="auto">
          <a:xfrm>
            <a:off x="673894" y="1684581"/>
            <a:ext cx="7796212" cy="1925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lnSpc>
                <a:spcPct val="109000"/>
              </a:lnSpc>
            </a:pPr>
            <a:r>
              <a:rPr lang="ja-JP" altLang="en-US" dirty="0">
                <a:latin typeface="MS PGothic" panose="020B0600070205080204" pitchFamily="34" charset="-128"/>
                <a:ea typeface="MS PGothic" panose="020B0600070205080204" pitchFamily="34" charset="-128"/>
              </a:rPr>
              <a:t>こころの調子が悪いときは、反対意見があるにもかかわらず誤った考えを持ち続けやすくなります。</a:t>
            </a:r>
            <a:endParaRPr lang="en-US" altLang="ja-JP" dirty="0">
              <a:latin typeface="MS PGothic" panose="020B0600070205080204" pitchFamily="34" charset="-128"/>
              <a:ea typeface="MS PGothic" panose="020B0600070205080204" pitchFamily="34" charset="-128"/>
            </a:endParaRPr>
          </a:p>
          <a:p>
            <a:pPr eaLnBrk="1" hangingPunct="1">
              <a:lnSpc>
                <a:spcPct val="109000"/>
              </a:lnSpc>
            </a:pPr>
            <a:r>
              <a:rPr lang="ja-JP" altLang="en-US" dirty="0">
                <a:latin typeface="MS PGothic" panose="020B0600070205080204" pitchFamily="34" charset="-128"/>
                <a:ea typeface="MS PGothic" panose="020B0600070205080204" pitchFamily="34" charset="-128"/>
              </a:rPr>
              <a:t>これが原因で「迷い込み」、反論を受け入れません。場合によっては、現実から完全に離れていってしまします。</a:t>
            </a:r>
          </a:p>
          <a:p>
            <a:pPr eaLnBrk="1" hangingPunct="1">
              <a:lnSpc>
                <a:spcPct val="59000"/>
              </a:lnSpc>
            </a:pPr>
            <a:endParaRPr lang="ja-JP" altLang="en-US" dirty="0">
              <a:latin typeface="MS PGothic" panose="020B0600070205080204" pitchFamily="34" charset="-128"/>
              <a:ea typeface="MS PGothic" panose="020B0600070205080204" pitchFamily="34" charset="-128"/>
            </a:endParaRPr>
          </a:p>
          <a:p>
            <a:pPr eaLnBrk="1" hangingPunct="1">
              <a:lnSpc>
                <a:spcPct val="96000"/>
              </a:lnSpc>
              <a:spcBef>
                <a:spcPct val="8000"/>
              </a:spcBef>
            </a:pPr>
            <a:r>
              <a:rPr lang="ja-JP" altLang="en-US" dirty="0">
                <a:latin typeface="MS PGothic" panose="020B0600070205080204" pitchFamily="34" charset="-128"/>
                <a:ea typeface="MS PGothic" panose="020B0600070205080204" pitchFamily="34" charset="-128"/>
              </a:rPr>
              <a:t>怖いと感じているときに「冷静さを保つ」ことは難しいものです。慎重に決断するためには、信頼できる人に助言を求めましょう！</a:t>
            </a:r>
            <a:endParaRPr lang="en-US" altLang="ja-JP" dirty="0">
              <a:latin typeface="MS PGothic" panose="020B0600070205080204" pitchFamily="34" charset="-128"/>
              <a:ea typeface="MS PGothic" panose="020B0600070205080204" pitchFamily="34" charset="-128"/>
            </a:endParaRPr>
          </a:p>
        </p:txBody>
      </p:sp>
      <p:sp>
        <p:nvSpPr>
          <p:cNvPr id="16"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思い込みを変えよう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6</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40</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2" name="正方形/長方形 1"/>
          <p:cNvSpPr/>
          <p:nvPr/>
        </p:nvSpPr>
        <p:spPr>
          <a:xfrm>
            <a:off x="350633" y="4552978"/>
            <a:ext cx="8442735" cy="1231106"/>
          </a:xfrm>
          <a:prstGeom prst="rect">
            <a:avLst/>
          </a:prstGeom>
        </p:spPr>
        <p:txBody>
          <a:bodyPr wrap="square">
            <a:spAutoFit/>
          </a:bodyPr>
          <a:lstStyle/>
          <a:p>
            <a:pPr marL="522900" lvl="0" indent="-342900">
              <a:spcBef>
                <a:spcPts val="1200"/>
              </a:spcBef>
              <a:buClr>
                <a:srgbClr val="8CADAE"/>
              </a:buClr>
              <a:buFont typeface="Courier New" panose="02070309020205020404" pitchFamily="49" charset="0"/>
              <a:buChar char="o"/>
            </a:pPr>
            <a:r>
              <a:rPr lang="x-none" altLang="ja-JP" dirty="0">
                <a:solidFill>
                  <a:prstClr val="black"/>
                </a:solidFill>
                <a:latin typeface="MS PGothic" panose="020B0600070205080204" pitchFamily="34" charset="-128"/>
                <a:ea typeface="MS PGothic" panose="020B0600070205080204" pitchFamily="34" charset="-128"/>
              </a:rPr>
              <a:t>ユニットの</a:t>
            </a:r>
            <a:r>
              <a:rPr lang="ja-JP" altLang="en-US" dirty="0">
                <a:solidFill>
                  <a:prstClr val="black"/>
                </a:solidFill>
                <a:latin typeface="MS PGothic" panose="020B0600070205080204" pitchFamily="34" charset="-128"/>
                <a:ea typeface="MS PGothic" panose="020B0600070205080204" pitchFamily="34" charset="-128"/>
              </a:rPr>
              <a:t>どんなところ</a:t>
            </a:r>
            <a:r>
              <a:rPr lang="x-none" altLang="ja-JP" dirty="0">
                <a:solidFill>
                  <a:prstClr val="black"/>
                </a:solidFill>
                <a:latin typeface="MS PGothic" panose="020B0600070205080204" pitchFamily="34" charset="-128"/>
                <a:ea typeface="MS PGothic" panose="020B0600070205080204" pitchFamily="34" charset="-128"/>
              </a:rPr>
              <a:t>が特に</a:t>
            </a:r>
            <a:r>
              <a:rPr lang="ja-JP" altLang="en-US" dirty="0">
                <a:solidFill>
                  <a:prstClr val="black"/>
                </a:solidFill>
                <a:latin typeface="MS PGothic" panose="020B0600070205080204" pitchFamily="34" charset="-128"/>
                <a:ea typeface="MS PGothic" panose="020B0600070205080204" pitchFamily="34" charset="-128"/>
              </a:rPr>
              <a:t>役立つ／助けになると</a:t>
            </a:r>
            <a:r>
              <a:rPr lang="x-none" altLang="ja-JP" dirty="0">
                <a:solidFill>
                  <a:prstClr val="black"/>
                </a:solidFill>
                <a:latin typeface="MS PGothic" panose="020B0600070205080204" pitchFamily="34" charset="-128"/>
                <a:ea typeface="MS PGothic" panose="020B0600070205080204" pitchFamily="34" charset="-128"/>
              </a:rPr>
              <a:t>思いますか？ </a:t>
            </a:r>
          </a:p>
          <a:p>
            <a:pPr marL="522900" lvl="0" indent="-342900">
              <a:spcBef>
                <a:spcPts val="1200"/>
              </a:spcBef>
              <a:buClr>
                <a:srgbClr val="8CADAE"/>
              </a:buClr>
              <a:buFont typeface="Courier New" panose="02070309020205020404" pitchFamily="49" charset="0"/>
              <a:buChar char="o"/>
            </a:pPr>
            <a:r>
              <a:rPr lang="x-none" altLang="ja-JP" dirty="0">
                <a:solidFill>
                  <a:prstClr val="black"/>
                </a:solidFill>
                <a:latin typeface="MS PGothic" panose="020B0600070205080204" pitchFamily="34" charset="-128"/>
                <a:ea typeface="MS PGothic" panose="020B0600070205080204" pitchFamily="34" charset="-128"/>
              </a:rPr>
              <a:t>近い将来、</a:t>
            </a:r>
            <a:r>
              <a:rPr lang="ja-JP" altLang="en-US" dirty="0">
                <a:solidFill>
                  <a:prstClr val="black"/>
                </a:solidFill>
                <a:latin typeface="MS PGothic" panose="020B0600070205080204" pitchFamily="34" charset="-128"/>
                <a:ea typeface="MS PGothic" panose="020B0600070205080204" pitchFamily="34" charset="-128"/>
              </a:rPr>
              <a:t>このユニットで</a:t>
            </a:r>
            <a:r>
              <a:rPr lang="x-none" altLang="ja-JP" dirty="0">
                <a:solidFill>
                  <a:prstClr val="black"/>
                </a:solidFill>
                <a:latin typeface="MS PGothic" panose="020B0600070205080204" pitchFamily="34" charset="-128"/>
                <a:ea typeface="MS PGothic" panose="020B0600070205080204" pitchFamily="34" charset="-128"/>
              </a:rPr>
              <a:t>学んだことを</a:t>
            </a:r>
            <a:r>
              <a:rPr lang="ja-JP" altLang="en-US" dirty="0" err="1">
                <a:solidFill>
                  <a:prstClr val="black"/>
                </a:solidFill>
                <a:latin typeface="MS PGothic" panose="020B0600070205080204" pitchFamily="34" charset="-128"/>
                <a:ea typeface="MS PGothic" panose="020B0600070205080204" pitchFamily="34" charset="-128"/>
              </a:rPr>
              <a:t>、</a:t>
            </a:r>
            <a:r>
              <a:rPr lang="x-none" altLang="ja-JP" dirty="0">
                <a:solidFill>
                  <a:prstClr val="black"/>
                </a:solidFill>
                <a:latin typeface="MS PGothic" panose="020B0600070205080204" pitchFamily="34" charset="-128"/>
                <a:ea typeface="MS PGothic" panose="020B0600070205080204" pitchFamily="34" charset="-128"/>
              </a:rPr>
              <a:t>いつ、どんな状況で実践したい</a:t>
            </a:r>
            <a:r>
              <a:rPr lang="ja-JP" altLang="en-US" dirty="0" err="1">
                <a:solidFill>
                  <a:prstClr val="black"/>
                </a:solidFill>
                <a:latin typeface="MS PGothic" panose="020B0600070205080204" pitchFamily="34" charset="-128"/>
                <a:ea typeface="MS PGothic" panose="020B0600070205080204" pitchFamily="34" charset="-128"/>
              </a:rPr>
              <a:t>ですか</a:t>
            </a:r>
            <a:r>
              <a:rPr lang="x-none" altLang="ja-JP" dirty="0">
                <a:solidFill>
                  <a:prstClr val="black"/>
                </a:solidFill>
                <a:latin typeface="MS PGothic" panose="020B0600070205080204" pitchFamily="34" charset="-128"/>
                <a:ea typeface="MS PGothic" panose="020B0600070205080204" pitchFamily="34" charset="-128"/>
              </a:rPr>
              <a:t>？</a:t>
            </a:r>
            <a:endParaRPr lang="en-US" altLang="ja-JP" dirty="0">
              <a:solidFill>
                <a:prstClr val="black"/>
              </a:solidFill>
              <a:latin typeface="MS PGothic" panose="020B0600070205080204" pitchFamily="34" charset="-128"/>
              <a:ea typeface="MS PGothic" panose="020B0600070205080204" pitchFamily="34" charset="-128"/>
            </a:endParaRPr>
          </a:p>
          <a:p>
            <a:pPr marL="522900" lvl="0" indent="-342900">
              <a:spcBef>
                <a:spcPts val="1200"/>
              </a:spcBef>
              <a:buClr>
                <a:srgbClr val="8CADAE"/>
              </a:buClr>
              <a:buFont typeface="Courier New" panose="02070309020205020404" pitchFamily="49" charset="0"/>
              <a:buChar char="o"/>
            </a:pPr>
            <a:r>
              <a:rPr lang="x-none" altLang="ja-JP" dirty="0">
                <a:solidFill>
                  <a:prstClr val="black"/>
                </a:solidFill>
                <a:latin typeface="MS PGothic" panose="020B0600070205080204" pitchFamily="34" charset="-128"/>
                <a:ea typeface="MS PGothic" panose="020B0600070205080204" pitchFamily="34" charset="-128"/>
              </a:rPr>
              <a:t>その効果はどのように現れるでしょうか</a:t>
            </a:r>
            <a:r>
              <a:rPr lang="ja-JP" altLang="en-US" dirty="0">
                <a:solidFill>
                  <a:prstClr val="black"/>
                </a:solidFill>
                <a:latin typeface="MS PGothic" panose="020B0600070205080204" pitchFamily="34" charset="-128"/>
                <a:ea typeface="MS PGothic" panose="020B0600070205080204" pitchFamily="34" charset="-128"/>
              </a:rPr>
              <a:t>？</a:t>
            </a:r>
            <a:r>
              <a:rPr lang="x-none" altLang="ja-JP" dirty="0">
                <a:solidFill>
                  <a:prstClr val="black"/>
                </a:solidFill>
                <a:latin typeface="MS PGothic" panose="020B0600070205080204" pitchFamily="34" charset="-128"/>
                <a:ea typeface="MS PGothic" panose="020B0600070205080204" pitchFamily="34" charset="-128"/>
              </a:rPr>
              <a:t>（例：緊張を和らげる）</a:t>
            </a:r>
            <a:endParaRPr lang="en-US" altLang="de-DE" dirty="0">
              <a:solidFill>
                <a:prstClr val="black"/>
              </a:solidFill>
              <a:latin typeface="MS PGothic" panose="020B0600070205080204" pitchFamily="34" charset="-128"/>
              <a:ea typeface="MS PGothic" panose="020B0600070205080204" pitchFamily="34" charset="-128"/>
            </a:endParaRPr>
          </a:p>
        </p:txBody>
      </p:sp>
      <p:sp>
        <p:nvSpPr>
          <p:cNvPr id="14" name="Rectangle 2"/>
          <p:cNvSpPr txBox="1">
            <a:spLocks noChangeArrowheads="1"/>
          </p:cNvSpPr>
          <p:nvPr/>
        </p:nvSpPr>
        <p:spPr>
          <a:xfrm>
            <a:off x="0" y="0"/>
            <a:ext cx="9144000" cy="76339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このことは、こころの調子の悪さとどんな関係があるのでしょう？</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39" y="6703948"/>
            <a:ext cx="9144000" cy="152400"/>
          </a:xfrm>
          <a:custGeom>
            <a:avLst/>
            <a:gdLst>
              <a:gd name="connsiteX0" fmla="*/ 0 w 9144000"/>
              <a:gd name="connsiteY0" fmla="*/ 0 h 152400"/>
              <a:gd name="connsiteX1" fmla="*/ 0 w 9144000"/>
              <a:gd name="connsiteY1" fmla="*/ 152400 h 152400"/>
              <a:gd name="connsiteX2" fmla="*/ 9143999 w 9144000"/>
              <a:gd name="connsiteY2" fmla="*/ 152400 h 152400"/>
              <a:gd name="connsiteX3" fmla="*/ 9143999 w 9144000"/>
              <a:gd name="connsiteY3" fmla="*/ 0 h 152400"/>
              <a:gd name="connsiteX4" fmla="*/ 0 w 9144000"/>
              <a:gd name="connsiteY4" fmla="*/ 0 h 152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52400">
                <a:moveTo>
                  <a:pt x="0" y="0"/>
                </a:moveTo>
                <a:lnTo>
                  <a:pt x="0" y="152400"/>
                </a:lnTo>
                <a:lnTo>
                  <a:pt x="9143999" y="152400"/>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39" y="-1650"/>
            <a:ext cx="9144000" cy="118871"/>
          </a:xfrm>
          <a:custGeom>
            <a:avLst/>
            <a:gdLst>
              <a:gd name="connsiteX0" fmla="*/ 0 w 9144000"/>
              <a:gd name="connsiteY0" fmla="*/ 0 h 118871"/>
              <a:gd name="connsiteX1" fmla="*/ 0 w 9144000"/>
              <a:gd name="connsiteY1" fmla="*/ 118871 h 118871"/>
              <a:gd name="connsiteX2" fmla="*/ 9143999 w 9144000"/>
              <a:gd name="connsiteY2" fmla="*/ 118871 h 118871"/>
              <a:gd name="connsiteX3" fmla="*/ 9143999 w 9144000"/>
              <a:gd name="connsiteY3" fmla="*/ 0 h 118871"/>
              <a:gd name="connsiteX4" fmla="*/ 0 w 9144000"/>
              <a:gd name="connsiteY4" fmla="*/ 0 h 1188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118871">
                <a:moveTo>
                  <a:pt x="0" y="0"/>
                </a:moveTo>
                <a:lnTo>
                  <a:pt x="0" y="118871"/>
                </a:lnTo>
                <a:lnTo>
                  <a:pt x="9143999" y="118871"/>
                </a:lnTo>
                <a:lnTo>
                  <a:pt x="9143999" y="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3187" y="6667372"/>
            <a:ext cx="9140952" cy="188976"/>
          </a:xfrm>
          <a:custGeom>
            <a:avLst/>
            <a:gdLst>
              <a:gd name="connsiteX0" fmla="*/ 0 w 9140952"/>
              <a:gd name="connsiteY0" fmla="*/ 0 h 188976"/>
              <a:gd name="connsiteX1" fmla="*/ 0 w 9140952"/>
              <a:gd name="connsiteY1" fmla="*/ 188976 h 188976"/>
              <a:gd name="connsiteX2" fmla="*/ 9140951 w 9140952"/>
              <a:gd name="connsiteY2" fmla="*/ 188976 h 188976"/>
              <a:gd name="connsiteX3" fmla="*/ 9140951 w 9140952"/>
              <a:gd name="connsiteY3" fmla="*/ 0 h 188976"/>
              <a:gd name="connsiteX4" fmla="*/ 0 w 9140952"/>
              <a:gd name="connsiteY4" fmla="*/ 0 h 18897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0952" h="188976">
                <a:moveTo>
                  <a:pt x="0" y="0"/>
                </a:moveTo>
                <a:lnTo>
                  <a:pt x="0" y="188976"/>
                </a:lnTo>
                <a:lnTo>
                  <a:pt x="9140951" y="188976"/>
                </a:lnTo>
                <a:lnTo>
                  <a:pt x="9140951" y="0"/>
                </a:lnTo>
                <a:lnTo>
                  <a:pt x="0" y="0"/>
                </a:lnTo>
              </a:path>
            </a:pathLst>
          </a:custGeom>
          <a:solidFill>
            <a:srgbClr val="C5D1D7">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a:xfrm>
            <a:off x="139" y="763397"/>
            <a:ext cx="9144000" cy="89153"/>
          </a:xfrm>
          <a:custGeom>
            <a:avLst/>
            <a:gdLst>
              <a:gd name="connsiteX0" fmla="*/ 0 w 9144000"/>
              <a:gd name="connsiteY0" fmla="*/ 0 h 89153"/>
              <a:gd name="connsiteX1" fmla="*/ 0 w 9144000"/>
              <a:gd name="connsiteY1" fmla="*/ 89153 h 89153"/>
              <a:gd name="connsiteX2" fmla="*/ 9143999 w 9144000"/>
              <a:gd name="connsiteY2" fmla="*/ 89153 h 89153"/>
              <a:gd name="connsiteX3" fmla="*/ 9143999 w 9144000"/>
              <a:gd name="connsiteY3" fmla="*/ 0 h 89153"/>
              <a:gd name="connsiteX4" fmla="*/ 0 w 9144000"/>
              <a:gd name="connsiteY4" fmla="*/ 0 h 891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89153">
                <a:moveTo>
                  <a:pt x="0" y="0"/>
                </a:moveTo>
                <a:lnTo>
                  <a:pt x="0" y="89153"/>
                </a:lnTo>
                <a:lnTo>
                  <a:pt x="9143999" y="89153"/>
                </a:lnTo>
                <a:lnTo>
                  <a:pt x="9143999" y="0"/>
                </a:lnTo>
                <a:lnTo>
                  <a:pt x="0" y="0"/>
                </a:lnTo>
              </a:path>
            </a:pathLst>
          </a:custGeom>
          <a:solidFill>
            <a:srgbClr val="8CADA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8910" y="868552"/>
            <a:ext cx="9182100" cy="76200"/>
          </a:xfrm>
          <a:custGeom>
            <a:avLst/>
            <a:gdLst>
              <a:gd name="connsiteX0" fmla="*/ 19050 w 9182100"/>
              <a:gd name="connsiteY0" fmla="*/ 19050 h 76200"/>
              <a:gd name="connsiteX1" fmla="*/ 9163049 w 9182100"/>
              <a:gd name="connsiteY1" fmla="*/ 19050 h 76200"/>
            </a:gdLst>
            <a:ahLst/>
            <a:cxnLst>
              <a:cxn ang="0">
                <a:pos x="connsiteX0" y="connsiteY0"/>
              </a:cxn>
              <a:cxn ang="1">
                <a:pos x="connsiteX1" y="connsiteY1"/>
              </a:cxn>
            </a:cxnLst>
            <a:rect l="l" t="t" r="r" b="b"/>
            <a:pathLst>
              <a:path w="9182100" h="76200">
                <a:moveTo>
                  <a:pt x="19050" y="19050"/>
                </a:moveTo>
                <a:lnTo>
                  <a:pt x="9163049" y="19050"/>
                </a:lnTo>
              </a:path>
            </a:pathLst>
          </a:custGeom>
          <a:ln w="381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6210" y="900302"/>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61898A">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6210" y="777620"/>
            <a:ext cx="9156700" cy="22225"/>
          </a:xfrm>
          <a:custGeom>
            <a:avLst/>
            <a:gdLst>
              <a:gd name="connsiteX0" fmla="*/ 6350 w 9156700"/>
              <a:gd name="connsiteY0" fmla="*/ 6350 h 22225"/>
              <a:gd name="connsiteX1" fmla="*/ 9150349 w 9156700"/>
              <a:gd name="connsiteY1" fmla="*/ 6350 h 22225"/>
            </a:gdLst>
            <a:ahLst/>
            <a:cxnLst>
              <a:cxn ang="0">
                <a:pos x="connsiteX0" y="connsiteY0"/>
              </a:cxn>
              <a:cxn ang="1">
                <a:pos x="connsiteX1" y="connsiteY1"/>
              </a:cxn>
            </a:cxnLst>
            <a:rect l="l" t="t" r="r" b="b"/>
            <a:pathLst>
              <a:path w="9156700" h="22225">
                <a:moveTo>
                  <a:pt x="6350" y="6350"/>
                </a:moveTo>
                <a:lnTo>
                  <a:pt x="9150349" y="6350"/>
                </a:lnTo>
              </a:path>
            </a:pathLst>
          </a:custGeom>
          <a:ln w="12700">
            <a:solidFill>
              <a:srgbClr val="BACECE">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4" name="TextBox 1"/>
          <p:cNvSpPr txBox="1"/>
          <p:nvPr/>
        </p:nvSpPr>
        <p:spPr>
          <a:xfrm>
            <a:off x="8839200" y="38100"/>
            <a:ext cx="215900" cy="203200"/>
          </a:xfrm>
          <a:prstGeom prst="rect">
            <a:avLst/>
          </a:prstGeom>
          <a:noFill/>
        </p:spPr>
        <p:txBody>
          <a:bodyPr wrap="none" lIns="0" tIns="0" rIns="0" rtlCol="0">
            <a:spAutoFit/>
          </a:bodyPr>
          <a:lstStyle/>
          <a:p>
            <a:pPr>
              <a:lnSpc>
                <a:spcPts val="1600"/>
              </a:lnSpc>
              <a:tabLst/>
            </a:pPr>
            <a:r>
              <a:rPr lang="en-US" altLang="zh-CN" sz="1397" dirty="0">
                <a:solidFill>
                  <a:srgbClr val="FFFFFF"/>
                </a:solidFill>
                <a:latin typeface="Times New Roman" pitchFamily="18" charset="0"/>
                <a:cs typeface="Times New Roman" pitchFamily="18" charset="0"/>
              </a:rPr>
              <a:t>25</a:t>
            </a:r>
          </a:p>
        </p:txBody>
      </p:sp>
      <p:sp>
        <p:nvSpPr>
          <p:cNvPr id="27" name="Text Box 4"/>
          <p:cNvSpPr txBox="1">
            <a:spLocks noChangeArrowheads="1"/>
          </p:cNvSpPr>
          <p:nvPr/>
        </p:nvSpPr>
        <p:spPr bwMode="auto">
          <a:xfrm>
            <a:off x="269393" y="1589133"/>
            <a:ext cx="8734425" cy="4279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lnSpc>
                <a:spcPct val="95000"/>
              </a:lnSpc>
              <a:spcBef>
                <a:spcPct val="5000"/>
              </a:spcBef>
            </a:pPr>
            <a:r>
              <a:rPr lang="ja-JP" altLang="en-US" b="1" dirty="0">
                <a:latin typeface="MS PGothic" panose="020B0600070205080204" pitchFamily="34" charset="-128"/>
                <a:ea typeface="MS PGothic" panose="020B0600070205080204" pitchFamily="34" charset="-128"/>
              </a:rPr>
              <a:t>例：</a:t>
            </a:r>
            <a:endParaRPr lang="en-US" altLang="ja-JP" b="1" dirty="0">
              <a:latin typeface="MS PGothic" panose="020B0600070205080204" pitchFamily="34" charset="-128"/>
              <a:ea typeface="MS PGothic" panose="020B0600070205080204" pitchFamily="34" charset="-128"/>
            </a:endParaRPr>
          </a:p>
          <a:p>
            <a:pPr eaLnBrk="1" hangingPunct="1">
              <a:lnSpc>
                <a:spcPct val="95000"/>
              </a:lnSpc>
              <a:spcBef>
                <a:spcPct val="5000"/>
              </a:spcBef>
            </a:pPr>
            <a:r>
              <a:rPr lang="ja-JP" altLang="en-US" dirty="0">
                <a:latin typeface="MS PGothic" panose="020B0600070205080204" pitchFamily="34" charset="-128"/>
                <a:ea typeface="MS PGothic" panose="020B0600070205080204" pitchFamily="34" charset="-128"/>
              </a:rPr>
              <a:t>キャロルは、隣近所の人たちが地下室のクローゼットにあった下着の一部を盗んだと考えていたので、警察に電話をかけました。 </a:t>
            </a:r>
            <a:endParaRPr lang="en-US" altLang="ja-JP" dirty="0">
              <a:latin typeface="MS PGothic" panose="020B0600070205080204" pitchFamily="34" charset="-128"/>
              <a:ea typeface="MS PGothic" panose="020B0600070205080204" pitchFamily="34" charset="-128"/>
            </a:endParaRPr>
          </a:p>
          <a:p>
            <a:pPr eaLnBrk="1" hangingPunct="1">
              <a:lnSpc>
                <a:spcPct val="95000"/>
              </a:lnSpc>
              <a:spcBef>
                <a:spcPct val="5000"/>
              </a:spcBef>
            </a:pPr>
            <a:endParaRPr lang="ja-JP" altLang="en-US" dirty="0">
              <a:latin typeface="MS PGothic" panose="020B0600070205080204" pitchFamily="34" charset="-128"/>
              <a:ea typeface="MS PGothic" panose="020B0600070205080204" pitchFamily="34" charset="-128"/>
            </a:endParaRPr>
          </a:p>
          <a:p>
            <a:pPr eaLnBrk="1" hangingPunct="1">
              <a:lnSpc>
                <a:spcPct val="95000"/>
              </a:lnSpc>
              <a:spcBef>
                <a:spcPct val="41000"/>
              </a:spcBef>
            </a:pPr>
            <a:r>
              <a:rPr lang="ja-JP" altLang="en-US" b="1" dirty="0">
                <a:latin typeface="MS PGothic" panose="020B0600070205080204" pitchFamily="34" charset="-128"/>
                <a:ea typeface="MS PGothic" panose="020B0600070205080204" pitchFamily="34" charset="-128"/>
              </a:rPr>
              <a:t>内容：</a:t>
            </a:r>
            <a:endParaRPr lang="en-US" altLang="ja-JP" b="1" dirty="0">
              <a:latin typeface="MS PGothic" panose="020B0600070205080204" pitchFamily="34" charset="-128"/>
              <a:ea typeface="MS PGothic" panose="020B0600070205080204" pitchFamily="34" charset="-128"/>
            </a:endParaRPr>
          </a:p>
          <a:p>
            <a:pPr eaLnBrk="1" hangingPunct="1">
              <a:lnSpc>
                <a:spcPct val="95000"/>
              </a:lnSpc>
              <a:spcBef>
                <a:spcPct val="41000"/>
              </a:spcBef>
            </a:pPr>
            <a:r>
              <a:rPr lang="ja-JP" altLang="en-US" dirty="0">
                <a:latin typeface="MS PGothic" panose="020B0600070205080204" pitchFamily="34" charset="-128"/>
                <a:ea typeface="MS PGothic" panose="020B0600070205080204" pitchFamily="34" charset="-128"/>
              </a:rPr>
              <a:t>キャロルは隣近所の人たちが自分に恥をかかせて、家から追い出そうとしていると信じています。</a:t>
            </a:r>
            <a:r>
              <a:rPr lang="ja-JP" altLang="en-US" i="1" dirty="0">
                <a:latin typeface="MS PGothic" panose="020B0600070205080204" pitchFamily="34" charset="-128"/>
                <a:ea typeface="MS PGothic" panose="020B0600070205080204" pitchFamily="34" charset="-128"/>
              </a:rPr>
              <a:t> </a:t>
            </a:r>
            <a:endParaRPr lang="en-US" altLang="ja-JP" i="1" dirty="0">
              <a:latin typeface="MS PGothic" panose="020B0600070205080204" pitchFamily="34" charset="-128"/>
              <a:ea typeface="MS PGothic" panose="020B0600070205080204" pitchFamily="34" charset="-128"/>
            </a:endParaRPr>
          </a:p>
          <a:p>
            <a:pPr eaLnBrk="1" hangingPunct="1">
              <a:lnSpc>
                <a:spcPct val="95000"/>
              </a:lnSpc>
              <a:spcBef>
                <a:spcPct val="41000"/>
              </a:spcBef>
            </a:pPr>
            <a:endParaRPr lang="ja-JP" altLang="en-US" i="1" dirty="0">
              <a:latin typeface="MS PGothic" panose="020B0600070205080204" pitchFamily="34" charset="-128"/>
              <a:ea typeface="MS PGothic" panose="020B0600070205080204" pitchFamily="34" charset="-128"/>
            </a:endParaRPr>
          </a:p>
          <a:p>
            <a:pPr eaLnBrk="1" hangingPunct="1">
              <a:lnSpc>
                <a:spcPct val="95000"/>
              </a:lnSpc>
              <a:spcBef>
                <a:spcPct val="41000"/>
              </a:spcBef>
            </a:pPr>
            <a:r>
              <a:rPr lang="ja-JP" altLang="en-US" b="1" dirty="0">
                <a:latin typeface="MS PGothic" panose="020B0600070205080204" pitchFamily="34" charset="-128"/>
                <a:ea typeface="MS PGothic" panose="020B0600070205080204" pitchFamily="34" charset="-128"/>
              </a:rPr>
              <a:t>しかし！：</a:t>
            </a:r>
            <a:endParaRPr lang="en-US" altLang="ja-JP" b="1" dirty="0">
              <a:latin typeface="MS PGothic" panose="020B0600070205080204" pitchFamily="34" charset="-128"/>
              <a:ea typeface="MS PGothic" panose="020B0600070205080204" pitchFamily="34" charset="-128"/>
            </a:endParaRPr>
          </a:p>
          <a:p>
            <a:pPr eaLnBrk="1" hangingPunct="1">
              <a:lnSpc>
                <a:spcPct val="95000"/>
              </a:lnSpc>
              <a:spcBef>
                <a:spcPct val="41000"/>
              </a:spcBef>
            </a:pPr>
            <a:r>
              <a:rPr lang="ja-JP" altLang="en-US" dirty="0">
                <a:latin typeface="MS PGothic" panose="020B0600070205080204" pitchFamily="34" charset="-128"/>
                <a:ea typeface="MS PGothic" panose="020B0600070205080204" pitchFamily="34" charset="-128"/>
              </a:rPr>
              <a:t>キャロルは、１人の住人と口論になったことがありますが、他の人たちはとても親しみやすく、親切です。例えば、その人たちは私に送られてきた小包を預かってくれたことがあります。キャロルは数日後に衣裳部屋から盗まれたと思っていた下着の一部を見つけました。しかし、彼女は「隣近所の人たちが私に恥をかかせようとしている」という信念を曲げることができません。</a:t>
            </a:r>
          </a:p>
        </p:txBody>
      </p:sp>
      <p:sp>
        <p:nvSpPr>
          <p:cNvPr id="15" name="Text Box 11"/>
          <p:cNvSpPr txBox="1">
            <a:spLocks noChangeArrowheads="1"/>
          </p:cNvSpPr>
          <p:nvPr/>
        </p:nvSpPr>
        <p:spPr bwMode="auto">
          <a:xfrm>
            <a:off x="5029200" y="6610410"/>
            <a:ext cx="4114800"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base" hangingPunct="1">
              <a:spcBef>
                <a:spcPct val="50000"/>
              </a:spcBef>
              <a:spcAft>
                <a:spcPct val="0"/>
              </a:spcAft>
              <a:buClrTx/>
              <a:buSzTx/>
              <a:buFontTx/>
              <a:buNone/>
              <a:tabLst>
                <a:tab pos="2505075" algn="l"/>
              </a:tabLst>
            </a:pPr>
            <a:r>
              <a:rPr lang="ja-JP" altLang="en-US" sz="1200" b="1" dirty="0">
                <a:solidFill>
                  <a:srgbClr val="646B86"/>
                </a:solidFill>
                <a:latin typeface="MS PGothic" panose="020B0600070205080204" pitchFamily="34" charset="-128"/>
                <a:ea typeface="MS PGothic" panose="020B0600070205080204" pitchFamily="34" charset="-128"/>
                <a:cs typeface="Times New Roman" pitchFamily="18" charset="0"/>
              </a:rPr>
              <a:t>思い込みを変えよう　　</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6</a:t>
            </a:r>
            <a:r>
              <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rPr>
              <a:t>.</a:t>
            </a:r>
            <a:r>
              <a:rPr lang="en-US" altLang="ja-JP" sz="1200" b="1" dirty="0">
                <a:solidFill>
                  <a:srgbClr val="646B86"/>
                </a:solidFill>
                <a:latin typeface="MS PGothic" panose="020B0600070205080204" pitchFamily="34" charset="-128"/>
                <a:ea typeface="MS PGothic" panose="020B0600070205080204" pitchFamily="34" charset="-128"/>
                <a:cs typeface="Times New Roman" pitchFamily="18" charset="0"/>
              </a:rPr>
              <a:t>41</a:t>
            </a:r>
            <a:endParaRPr lang="en-GB" altLang="de-DE" sz="1200" b="1" dirty="0">
              <a:solidFill>
                <a:srgbClr val="646B86"/>
              </a:solidFill>
              <a:latin typeface="MS PGothic" panose="020B0600070205080204" pitchFamily="34" charset="-128"/>
              <a:ea typeface="MS PGothic" panose="020B0600070205080204" pitchFamily="34" charset="-128"/>
              <a:cs typeface="Times New Roman" pitchFamily="18" charset="0"/>
            </a:endParaRPr>
          </a:p>
        </p:txBody>
      </p:sp>
      <p:sp>
        <p:nvSpPr>
          <p:cNvPr id="13" name="Rectangle 2"/>
          <p:cNvSpPr txBox="1">
            <a:spLocks noChangeArrowheads="1"/>
          </p:cNvSpPr>
          <p:nvPr/>
        </p:nvSpPr>
        <p:spPr>
          <a:xfrm>
            <a:off x="0" y="0"/>
            <a:ext cx="9144000" cy="76339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2400"/>
              </a:lnSpc>
              <a:tabLst/>
            </a:pPr>
            <a:r>
              <a:rPr lang="ja-JP" altLang="en-US" sz="2000" dirty="0">
                <a:solidFill>
                  <a:srgbClr val="D16349"/>
                </a:solidFill>
                <a:latin typeface="MS PGothic" panose="020B0600070205080204" pitchFamily="34" charset="-128"/>
                <a:ea typeface="MS PGothic" panose="020B0600070205080204" pitchFamily="34" charset="-128"/>
                <a:cs typeface="Times New Roman" pitchFamily="18" charset="0"/>
              </a:rPr>
              <a:t>このことは、こころの調子の悪さとどんな関係があるのでしょう？</a:t>
            </a:r>
            <a:endParaRPr lang="en-US" altLang="zh-CN" sz="2000" dirty="0">
              <a:solidFill>
                <a:srgbClr val="D16349"/>
              </a:solidFill>
              <a:latin typeface="MS PGothic" panose="020B0600070205080204" pitchFamily="34" charset="-128"/>
              <a:ea typeface="MS PGothic" panose="020B0600070205080204" pitchFamily="34" charset="-128"/>
              <a:cs typeface="Times New Roman" pitchFamily="18" charset="0"/>
            </a:endParaRPr>
          </a:p>
        </p:txBody>
      </p:sp>
    </p:spTree>
    <p:extLst>
      <p:ext uri="{BB962C8B-B14F-4D97-AF65-F5344CB8AC3E}">
        <p14:creationId xmlns:p14="http://schemas.microsoft.com/office/powerpoint/2010/main" val="266877505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Cronus">
  <a:themeElements>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3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8988</Words>
  <Application>Microsoft Office PowerPoint</Application>
  <PresentationFormat>Bildschirmpräsentation (4:3)</PresentationFormat>
  <Paragraphs>583</Paragraphs>
  <Slides>41</Slides>
  <Notes>1</Notes>
  <HiddenSlides>0</HiddenSlides>
  <MMClips>0</MMClips>
  <ScaleCrop>false</ScaleCrop>
  <HeadingPairs>
    <vt:vector size="6" baseType="variant">
      <vt:variant>
        <vt:lpstr>Verwendete Schriftarten</vt:lpstr>
      </vt:variant>
      <vt:variant>
        <vt:i4>13</vt:i4>
      </vt:variant>
      <vt:variant>
        <vt:lpstr>Design</vt:lpstr>
      </vt:variant>
      <vt:variant>
        <vt:i4>2</vt:i4>
      </vt:variant>
      <vt:variant>
        <vt:lpstr>Folientitel</vt:lpstr>
      </vt:variant>
      <vt:variant>
        <vt:i4>41</vt:i4>
      </vt:variant>
    </vt:vector>
  </HeadingPairs>
  <TitlesOfParts>
    <vt:vector size="56" baseType="lpstr">
      <vt:lpstr>Arial Unicode MS</vt:lpstr>
      <vt:lpstr>MS PGothic</vt:lpstr>
      <vt:lpstr>MS PGothic</vt:lpstr>
      <vt:lpstr>宋体</vt:lpstr>
      <vt:lpstr>游ゴシック</vt:lpstr>
      <vt:lpstr>Arial</vt:lpstr>
      <vt:lpstr>Calibri</vt:lpstr>
      <vt:lpstr>Courier New</vt:lpstr>
      <vt:lpstr>Georgia</vt:lpstr>
      <vt:lpstr>Times New Roman</vt:lpstr>
      <vt:lpstr>Verdana</vt:lpstr>
      <vt:lpstr>Wingdings</vt:lpstr>
      <vt:lpstr>Wingdings 2</vt:lpstr>
      <vt:lpstr>Office Theme</vt:lpstr>
      <vt:lpstr>3_Cronus</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pyoroke</dc:creator>
  <cp:lastModifiedBy>Hiwis</cp:lastModifiedBy>
  <cp:revision>96</cp:revision>
  <dcterms:created xsi:type="dcterms:W3CDTF">2006-08-16T00:00:00Z</dcterms:created>
  <dcterms:modified xsi:type="dcterms:W3CDTF">2017-06-06T08:31:20Z</dcterms:modified>
</cp:coreProperties>
</file>