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47"/>
  </p:notesMasterIdLst>
  <p:sldIdLst>
    <p:sldId id="359" r:id="rId4"/>
    <p:sldId id="257" r:id="rId5"/>
    <p:sldId id="293" r:id="rId6"/>
    <p:sldId id="258" r:id="rId7"/>
    <p:sldId id="259" r:id="rId8"/>
    <p:sldId id="294" r:id="rId9"/>
    <p:sldId id="297" r:id="rId10"/>
    <p:sldId id="298" r:id="rId11"/>
    <p:sldId id="265" r:id="rId12"/>
    <p:sldId id="266" r:id="rId13"/>
    <p:sldId id="301" r:id="rId14"/>
    <p:sldId id="363" r:id="rId15"/>
    <p:sldId id="365" r:id="rId16"/>
    <p:sldId id="312" r:id="rId17"/>
    <p:sldId id="313" r:id="rId18"/>
    <p:sldId id="314" r:id="rId19"/>
    <p:sldId id="316" r:id="rId20"/>
    <p:sldId id="315" r:id="rId21"/>
    <p:sldId id="269" r:id="rId22"/>
    <p:sldId id="317" r:id="rId23"/>
    <p:sldId id="322" r:id="rId24"/>
    <p:sldId id="323" r:id="rId25"/>
    <p:sldId id="324" r:id="rId26"/>
    <p:sldId id="366" r:id="rId27"/>
    <p:sldId id="368" r:id="rId28"/>
    <p:sldId id="333" r:id="rId29"/>
    <p:sldId id="367" r:id="rId30"/>
    <p:sldId id="342" r:id="rId31"/>
    <p:sldId id="343" r:id="rId32"/>
    <p:sldId id="344" r:id="rId33"/>
    <p:sldId id="345" r:id="rId34"/>
    <p:sldId id="346" r:id="rId35"/>
    <p:sldId id="347" r:id="rId36"/>
    <p:sldId id="348" r:id="rId37"/>
    <p:sldId id="282" r:id="rId38"/>
    <p:sldId id="351" r:id="rId39"/>
    <p:sldId id="352" r:id="rId40"/>
    <p:sldId id="286" r:id="rId41"/>
    <p:sldId id="287" r:id="rId42"/>
    <p:sldId id="289" r:id="rId43"/>
    <p:sldId id="353" r:id="rId44"/>
    <p:sldId id="358" r:id="rId45"/>
    <p:sldId id="35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cmAuthor id="2" name="naoki yoshinaga" initials="ny" lastIdx="10" clrIdx="1">
    <p:extLst>
      <p:ext uri="{19B8F6BF-5375-455C-9EA6-DF929625EA0E}">
        <p15:presenceInfo xmlns:p15="http://schemas.microsoft.com/office/powerpoint/2012/main" userId="bac04b412a9ef321" providerId="Windows Live"/>
      </p:ext>
    </p:extLst>
  </p:cmAuthor>
  <p:cmAuthor id="3" name="Tanoue" initials="T" lastIdx="5" clrIdx="2">
    <p:extLst>
      <p:ext uri="{19B8F6BF-5375-455C-9EA6-DF929625EA0E}">
        <p15:presenceInfo xmlns:p15="http://schemas.microsoft.com/office/powerpoint/2012/main" userId="Tanoue" providerId="None"/>
      </p:ext>
    </p:extLst>
  </p:cmAuthor>
  <p:cmAuthor id="4" name="石垣琢麿" initials="石垣琢麿" lastIdx="6" clrIdx="3">
    <p:extLst>
      <p:ext uri="{19B8F6BF-5375-455C-9EA6-DF929625EA0E}">
        <p15:presenceInfo xmlns:p15="http://schemas.microsoft.com/office/powerpoint/2012/main" userId="219e433b28038ea2" providerId="Windows Live"/>
      </p:ext>
    </p:extLst>
  </p:cmAuthor>
  <p:cmAuthor id="5" name="User" initials="U" lastIdx="2" clrIdx="4">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89888" autoAdjust="0"/>
  </p:normalViewPr>
  <p:slideViewPr>
    <p:cSldViewPr>
      <p:cViewPr varScale="1">
        <p:scale>
          <a:sx n="115" d="100"/>
          <a:sy n="115" d="100"/>
        </p:scale>
        <p:origin x="1608" y="78"/>
      </p:cViewPr>
      <p:guideLst>
        <p:guide orient="horz" pos="2160"/>
        <p:guide pos="2880"/>
      </p:guideLst>
    </p:cSldViewPr>
  </p:slideViewPr>
  <p:outlineViewPr>
    <p:cViewPr>
      <p:scale>
        <a:sx n="33" d="100"/>
        <a:sy n="33" d="100"/>
      </p:scale>
      <p:origin x="0" y="-29289"/>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395639-7E76-4F3C-8064-0D778A98F727}" type="datetimeFigureOut">
              <a:rPr kumimoji="1" lang="ja-JP" altLang="en-US" smtClean="0"/>
              <a:t>2017/7/3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854FCE-CF71-43D5-817F-158D6CAE0826}" type="slidenum">
              <a:rPr kumimoji="1" lang="ja-JP" altLang="en-US" smtClean="0"/>
              <a:t>‹Nr.›</a:t>
            </a:fld>
            <a:endParaRPr kumimoji="1" lang="ja-JP" altLang="en-US"/>
          </a:p>
        </p:txBody>
      </p:sp>
    </p:spTree>
    <p:extLst>
      <p:ext uri="{BB962C8B-B14F-4D97-AF65-F5344CB8AC3E}">
        <p14:creationId xmlns:p14="http://schemas.microsoft.com/office/powerpoint/2010/main" val="38138769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5E1C03BD-3C72-4BB2-99E4-BDBACBFA0AA4}"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6</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153A7598-2CDD-4A42-A435-6F03BA8328C7}"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6</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424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5E1C03BD-3C72-4BB2-99E4-BDBACBFA0AA4}"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7</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153A7598-2CDD-4A42-A435-6F03BA8328C7}"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7</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1278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5E1C03BD-3C72-4BB2-99E4-BDBACBFA0AA4}"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8</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153A7598-2CDD-4A42-A435-6F03BA8328C7}"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8</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5187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297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4D802A0C-D4FD-4C2A-AE3A-6FA1798A7B6E}"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12</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93790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4D802A0C-D4FD-4C2A-AE3A-6FA1798A7B6E}"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13</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2801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fld id="{7DBDB125-6AE9-4BE3-A57F-49155B07E620}" type="slidenum">
              <a:rPr lang="de-DE" altLang="de-DE">
                <a:solidFill>
                  <a:srgbClr val="000000"/>
                </a:solidFill>
                <a:ea typeface="MS PGothic" panose="020B0600070205080204" pitchFamily="34" charset="-128"/>
              </a:rPr>
              <a:pPr rtl="0"/>
              <a:t>14</a:t>
            </a:fld>
            <a:endParaRPr lang="de-DE" altLang="de-DE">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719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fld id="{65DA90EA-792D-4256-B9C5-7339513D61E4}" type="slidenum">
              <a:rPr lang="de-DE" altLang="de-DE">
                <a:solidFill>
                  <a:srgbClr val="000000"/>
                </a:solidFill>
                <a:ea typeface="MS PGothic" panose="020B0600070205080204" pitchFamily="34" charset="-128"/>
              </a:rPr>
              <a:pPr rtl="0"/>
              <a:t>15</a:t>
            </a:fld>
            <a:endParaRPr lang="de-DE" altLang="de-DE">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220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de-DE" altLang="de-DE">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fld id="{45565B09-633A-42BB-B240-1E7730C08F3E}" type="slidenum">
              <a:rPr lang="de-DE" altLang="de-DE"/>
              <a:pPr rtl="0"/>
              <a:t>16</a:t>
            </a:fld>
            <a:endParaRPr lang="de-DE" altLang="de-DE"/>
          </a:p>
        </p:txBody>
      </p:sp>
    </p:spTree>
    <p:extLst>
      <p:ext uri="{BB962C8B-B14F-4D97-AF65-F5344CB8AC3E}">
        <p14:creationId xmlns:p14="http://schemas.microsoft.com/office/powerpoint/2010/main" val="1099839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auto" latinLnBrk="0" hangingPunct="1">
              <a:lnSpc>
                <a:spcPct val="100000"/>
              </a:lnSpc>
              <a:spcBef>
                <a:spcPts val="0"/>
              </a:spcBef>
              <a:spcAft>
                <a:spcPts val="0"/>
              </a:spcAft>
              <a:buClrTx/>
              <a:buSzTx/>
              <a:buFontTx/>
              <a:buNone/>
              <a:tabLst/>
              <a:defRPr/>
            </a:pPr>
            <a:fld id="{9052B946-616C-4A86-8D35-43C1F902ECB7}" type="slidenum">
              <a:rPr kumimoji="0" lang="de-DE" altLang="de-DE" sz="12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auto" latinLnBrk="0" hangingPunct="1">
                <a:lnSpc>
                  <a:spcPct val="100000"/>
                </a:lnSpc>
                <a:spcBef>
                  <a:spcPts val="0"/>
                </a:spcBef>
                <a:spcAft>
                  <a:spcPts val="0"/>
                </a:spcAft>
                <a:buClrTx/>
                <a:buSzTx/>
                <a:buFontTx/>
                <a:buNone/>
                <a:tabLst/>
                <a:defRPr/>
              </a:pPr>
              <a:t>17</a:t>
            </a:fld>
            <a:endParaRPr kumimoji="0" lang="de-DE" altLang="de-DE" sz="12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0601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fld id="{9052B946-616C-4A86-8D35-43C1F902ECB7}" type="slidenum">
              <a:rPr lang="de-DE" altLang="de-DE">
                <a:ea typeface="MS PGothic" panose="020B0600070205080204" pitchFamily="34" charset="-128"/>
              </a:rPr>
              <a:pPr rtl="0"/>
              <a:t>18</a:t>
            </a:fld>
            <a:endParaRPr lang="de-DE" altLang="de-DE">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8807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2B50B95E-1C4B-4D35-8AF9-56CC213B1402}"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20</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18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677087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2254730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defTabSz="811213" rtl="0"/>
            <a:endParaRPr lang="en-US" altLang="de-DE">
              <a:latin typeface="Arial" panose="020B0604020202020204" pitchFamily="34" charset="0"/>
            </a:endParaRPr>
          </a:p>
        </p:txBody>
      </p:sp>
    </p:spTree>
    <p:extLst>
      <p:ext uri="{BB962C8B-B14F-4D97-AF65-F5344CB8AC3E}">
        <p14:creationId xmlns:p14="http://schemas.microsoft.com/office/powerpoint/2010/main" val="2366196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54FCE-CF71-43D5-817F-158D6CAE082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808047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54FCE-CF71-43D5-817F-158D6CAE082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401696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de-DE" altLang="de-DE" dirty="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A4092386-5CE3-4032-A5A0-4F04A8E14BC2}"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28</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244025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055435B8-B835-404C-BE51-826F23D986C9}"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30</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152565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3BDA6AEC-EF1C-437F-B243-806C40606489}"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31</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2306358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2CD2C8EA-57C1-4CF2-A2C7-2175C39AD270}"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32</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1321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fld id="{FB751CAC-AD5D-40BE-9BD5-B1B9A925C543}" type="slidenum">
              <a:rPr lang="de-DE" altLang="de-DE">
                <a:ea typeface="MS PGothic" panose="020B0600070205080204" pitchFamily="34" charset="-128"/>
              </a:rPr>
              <a:pPr rtl="0"/>
              <a:t>33</a:t>
            </a:fld>
            <a:endParaRPr lang="de-DE" altLang="de-DE">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1814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D3EB9E67-E22C-4FAA-ACD9-662FC1463D0D}"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34</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1554029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D9094463-C3F2-4D49-BAE2-099892DD03C1}"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37</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endParaRPr lang="en-US" altLang="de-DE">
              <a:latin typeface="Arial" panose="020B0604020202020204" pitchFamily="34" charset="0"/>
            </a:endParaRPr>
          </a:p>
        </p:txBody>
      </p:sp>
    </p:spTree>
    <p:extLst>
      <p:ext uri="{BB962C8B-B14F-4D97-AF65-F5344CB8AC3E}">
        <p14:creationId xmlns:p14="http://schemas.microsoft.com/office/powerpoint/2010/main" val="101765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8854FCE-CF71-43D5-817F-158D6CAE0826}" type="slidenum">
              <a:rPr kumimoji="1" lang="ja-JP" altLang="en-US" smtClean="0"/>
              <a:t>40</a:t>
            </a:fld>
            <a:endParaRPr kumimoji="1" lang="ja-JP" altLang="en-US"/>
          </a:p>
        </p:txBody>
      </p:sp>
    </p:spTree>
    <p:extLst>
      <p:ext uri="{BB962C8B-B14F-4D97-AF65-F5344CB8AC3E}">
        <p14:creationId xmlns:p14="http://schemas.microsoft.com/office/powerpoint/2010/main" val="197111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C3CFF827-EB73-4E7A-8F8B-79E8CB590C48}"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41</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9529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44563" rtl="0" eaLnBrk="1" fontAlgn="base" latinLnBrk="0" hangingPunct="1">
              <a:lnSpc>
                <a:spcPct val="100000"/>
              </a:lnSpc>
              <a:spcBef>
                <a:spcPct val="0"/>
              </a:spcBef>
              <a:spcAft>
                <a:spcPct val="0"/>
              </a:spcAft>
              <a:buClrTx/>
              <a:buSzTx/>
              <a:buFontTx/>
              <a:buNone/>
              <a:tabLst/>
              <a:defRPr/>
            </a:pPr>
            <a:fld id="{3B461AF7-BDC8-43FD-B44A-5C3CD8E5B920}" type="slidenum">
              <a:rPr kumimoji="0" lang="en-US" altLang="de-DE" sz="1300" b="1" i="0" u="none" strike="noStrike" kern="1200" cap="none" spc="0" normalizeH="0" baseline="0" noProof="0">
                <a:ln>
                  <a:noFill/>
                </a:ln>
                <a:solidFill>
                  <a:srgbClr val="000000"/>
                </a:solidFill>
                <a:effectLst/>
                <a:uLnTx/>
                <a:uFillTx/>
                <a:latin typeface="Verdana" panose="020B0604030504040204" pitchFamily="34" charset="0"/>
                <a:ea typeface="MS PGothic" panose="020B0600070205080204" pitchFamily="34" charset="-128"/>
                <a:cs typeface="Times New Roman" panose="02020603050405020304" pitchFamily="18" charset="0"/>
              </a:rPr>
              <a:pPr marL="0" marR="0" lvl="0" indent="0" algn="r" defTabSz="944563" rtl="0" eaLnBrk="1" fontAlgn="base" latinLnBrk="0" hangingPunct="1">
                <a:lnSpc>
                  <a:spcPct val="100000"/>
                </a:lnSpc>
                <a:spcBef>
                  <a:spcPct val="0"/>
                </a:spcBef>
                <a:spcAft>
                  <a:spcPct val="0"/>
                </a:spcAft>
                <a:buClrTx/>
                <a:buSzTx/>
                <a:buFontTx/>
                <a:buNone/>
                <a:tabLst/>
                <a:defRPr/>
              </a:pPr>
              <a:t>42</a:t>
            </a:fld>
            <a:endParaRPr kumimoji="0" lang="en-US" altLang="de-DE" sz="1300" b="1" i="0" u="none" strike="noStrike" kern="1200" cap="none" spc="0" normalizeH="0" baseline="0" noProof="0">
              <a:ln>
                <a:noFill/>
              </a:ln>
              <a:solidFill>
                <a:srgbClr val="000000"/>
              </a:solidFill>
              <a:effectLst/>
              <a:uLnTx/>
              <a:uFillTx/>
              <a:latin typeface="Verdana" panose="020B0604030504040204" pitchFamily="34" charset="0"/>
              <a:ea typeface="MS PGothic" panose="020B0600070205080204" pitchFamily="34" charset="-128"/>
              <a:cs typeface="Times New Roman" panose="02020603050405020304" pitchFamily="18" charset="0"/>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rtlCol="0"/>
          <a:lstStyle/>
          <a:p>
            <a:pPr rtl="0"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0752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D22D21B8-6B8D-4C25-BED4-A4F87A069496}" type="slidenum">
              <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43</a:t>
            </a:fld>
            <a:endParaRPr kumimoji="0" lang="de-DE" altLang="de-DE" sz="13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863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2211016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429367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306367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664177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2721112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253012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2908884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606780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17757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452843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871465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rtlCol="0"/>
          <a:lstStyle>
            <a:lvl1pPr algn="ctr">
              <a:defRPr sz="6000"/>
            </a:lvl1pPr>
          </a:lstStyle>
          <a:p>
            <a:pPr rtl="0"/>
            <a:r>
              <a:rPr lang="x-none"/>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5B6923FE-696C-4E87-9658-ABAF51B3BB8B}"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2C0BD10F-AB1D-4A4E-83E2-EC8B9E0D3BD1}" type="slidenum">
              <a:rPr lang="de-DE" altLang="de-DE"/>
              <a:pPr rtl="0">
                <a:defRPr/>
              </a:pPr>
              <a:t>‹Nr.›</a:t>
            </a:fld>
            <a:endParaRPr lang="de-DE" altLang="de-DE"/>
          </a:p>
        </p:txBody>
      </p:sp>
    </p:spTree>
    <p:extLst>
      <p:ext uri="{BB962C8B-B14F-4D97-AF65-F5344CB8AC3E}">
        <p14:creationId xmlns:p14="http://schemas.microsoft.com/office/powerpoint/2010/main" val="1537247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660CD628-ABAF-4120-A059-2DB6B28EEC39}"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EB7917BC-F502-441B-9ADE-4A2B5F9F7E6C}" type="slidenum">
              <a:rPr lang="de-DE" altLang="de-DE"/>
              <a:pPr rtl="0">
                <a:defRPr/>
              </a:pPr>
              <a:t>‹Nr.›</a:t>
            </a:fld>
            <a:endParaRPr lang="de-DE" altLang="de-DE"/>
          </a:p>
        </p:txBody>
      </p:sp>
    </p:spTree>
    <p:extLst>
      <p:ext uri="{BB962C8B-B14F-4D97-AF65-F5344CB8AC3E}">
        <p14:creationId xmlns:p14="http://schemas.microsoft.com/office/powerpoint/2010/main" val="2712084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rtlCol="0"/>
          <a:lstStyle>
            <a:lvl1pPr>
              <a:defRPr sz="6000"/>
            </a:lvl1pPr>
          </a:lstStyle>
          <a:p>
            <a:pPr rtl="0"/>
            <a:r>
              <a:rPr lang="x-none"/>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D490C35B-2D53-40A6-AC0E-2597ECF6E10D}"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81A8B76C-A30E-40F0-9CA1-05371F2D8222}" type="slidenum">
              <a:rPr lang="de-DE" altLang="de-DE"/>
              <a:pPr rtl="0">
                <a:defRPr/>
              </a:pPr>
              <a:t>‹Nr.›</a:t>
            </a:fld>
            <a:endParaRPr lang="de-DE" altLang="de-DE"/>
          </a:p>
        </p:txBody>
      </p:sp>
    </p:spTree>
    <p:extLst>
      <p:ext uri="{BB962C8B-B14F-4D97-AF65-F5344CB8AC3E}">
        <p14:creationId xmlns:p14="http://schemas.microsoft.com/office/powerpoint/2010/main" val="3138095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B64FCCCE-9A20-4984-A135-711FEA99591F}"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5EBC3ED9-D532-4D72-87C8-A506C728156C}" type="slidenum">
              <a:rPr lang="de-DE" altLang="de-DE"/>
              <a:pPr rtl="0">
                <a:defRPr/>
              </a:pPr>
              <a:t>‹Nr.›</a:t>
            </a:fld>
            <a:endParaRPr lang="de-DE" altLang="de-DE"/>
          </a:p>
        </p:txBody>
      </p:sp>
    </p:spTree>
    <p:extLst>
      <p:ext uri="{BB962C8B-B14F-4D97-AF65-F5344CB8AC3E}">
        <p14:creationId xmlns:p14="http://schemas.microsoft.com/office/powerpoint/2010/main" val="2390467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rtlCol="0"/>
          <a:lstStyle/>
          <a:p>
            <a:pPr rtl="0"/>
            <a:r>
              <a:rPr lang="x-none"/>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630238" y="2505075"/>
            <a:ext cx="3868737" cy="36845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29150" y="1681163"/>
            <a:ext cx="38877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29150" y="2505075"/>
            <a:ext cx="3887788" cy="36845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E3DAFDC4-B175-4124-865F-8985709D51E5}" type="slidenum">
              <a:rPr lang="en-US" altLang="de-DE"/>
              <a:pPr rtl="0">
                <a:defRPr/>
              </a:pPr>
              <a:t>‹Nr.›</a:t>
            </a:fld>
            <a:endParaRPr lang="en-US" altLang="de-DE"/>
          </a:p>
        </p:txBody>
      </p:sp>
      <p:sp>
        <p:nvSpPr>
          <p:cNvPr id="8" name="Foliennummernplatzhalter 5"/>
          <p:cNvSpPr>
            <a:spLocks noGrp="1"/>
          </p:cNvSpPr>
          <p:nvPr>
            <p:ph type="sldNum" sz="quarter" idx="11"/>
          </p:nvPr>
        </p:nvSpPr>
        <p:spPr/>
        <p:txBody>
          <a:bodyPr rtlCol="0"/>
          <a:lstStyle>
            <a:lvl1pPr>
              <a:defRPr/>
            </a:lvl1pPr>
          </a:lstStyle>
          <a:p>
            <a:pPr rtl="0">
              <a:defRPr/>
            </a:pPr>
            <a:fld id="{75439F4D-2F1B-44EC-B999-A07A5D540AFB}" type="slidenum">
              <a:rPr lang="de-DE" altLang="de-DE"/>
              <a:pPr rtl="0">
                <a:defRPr/>
              </a:pPr>
              <a:t>‹Nr.›</a:t>
            </a:fld>
            <a:endParaRPr lang="de-DE" altLang="de-DE"/>
          </a:p>
        </p:txBody>
      </p:sp>
    </p:spTree>
    <p:extLst>
      <p:ext uri="{BB962C8B-B14F-4D97-AF65-F5344CB8AC3E}">
        <p14:creationId xmlns:p14="http://schemas.microsoft.com/office/powerpoint/2010/main" val="36283646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31BDF856-6612-4E7F-AF5F-B9BDCFF1E562}" type="slidenum">
              <a:rPr lang="en-US" altLang="de-DE"/>
              <a:pPr rtl="0">
                <a:defRPr/>
              </a:pPr>
              <a:t>‹Nr.›</a:t>
            </a:fld>
            <a:endParaRPr lang="en-US" altLang="de-DE"/>
          </a:p>
        </p:txBody>
      </p:sp>
      <p:sp>
        <p:nvSpPr>
          <p:cNvPr id="4" name="Foliennummernplatzhalter 5"/>
          <p:cNvSpPr>
            <a:spLocks noGrp="1"/>
          </p:cNvSpPr>
          <p:nvPr>
            <p:ph type="sldNum" sz="quarter" idx="11"/>
          </p:nvPr>
        </p:nvSpPr>
        <p:spPr/>
        <p:txBody>
          <a:bodyPr rtlCol="0"/>
          <a:lstStyle>
            <a:lvl1pPr>
              <a:defRPr/>
            </a:lvl1pPr>
          </a:lstStyle>
          <a:p>
            <a:pPr rtl="0">
              <a:defRPr/>
            </a:pPr>
            <a:fld id="{3C98D76D-2951-4628-86F0-1FBB9B458FB6}" type="slidenum">
              <a:rPr lang="de-DE" altLang="de-DE"/>
              <a:pPr rtl="0">
                <a:defRPr/>
              </a:pPr>
              <a:t>‹Nr.›</a:t>
            </a:fld>
            <a:endParaRPr lang="de-DE" altLang="de-DE"/>
          </a:p>
        </p:txBody>
      </p:sp>
    </p:spTree>
    <p:extLst>
      <p:ext uri="{BB962C8B-B14F-4D97-AF65-F5344CB8AC3E}">
        <p14:creationId xmlns:p14="http://schemas.microsoft.com/office/powerpoint/2010/main" val="16851057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DABD1A8C-5BF0-46B7-BF39-618BFCEEAA23}" type="slidenum">
              <a:rPr lang="en-US" altLang="de-DE"/>
              <a:pPr rtl="0">
                <a:defRPr/>
              </a:pPr>
              <a:t>‹Nr.›</a:t>
            </a:fld>
            <a:endParaRPr lang="en-US" altLang="de-DE"/>
          </a:p>
        </p:txBody>
      </p:sp>
      <p:sp>
        <p:nvSpPr>
          <p:cNvPr id="3" name="Foliennummernplatzhalter 5"/>
          <p:cNvSpPr>
            <a:spLocks noGrp="1"/>
          </p:cNvSpPr>
          <p:nvPr>
            <p:ph type="sldNum" sz="quarter" idx="11"/>
          </p:nvPr>
        </p:nvSpPr>
        <p:spPr/>
        <p:txBody>
          <a:bodyPr rtlCol="0"/>
          <a:lstStyle>
            <a:lvl1pPr>
              <a:defRPr/>
            </a:lvl1pPr>
          </a:lstStyle>
          <a:p>
            <a:pPr rtl="0">
              <a:defRPr/>
            </a:pPr>
            <a:fld id="{A441EE11-5F67-473A-BFBA-BAF8E93D44B3}" type="slidenum">
              <a:rPr lang="de-DE" altLang="de-DE"/>
              <a:pPr rtl="0">
                <a:defRPr/>
              </a:pPr>
              <a:t>‹Nr.›</a:t>
            </a:fld>
            <a:endParaRPr lang="de-DE" altLang="de-DE"/>
          </a:p>
        </p:txBody>
      </p:sp>
    </p:spTree>
    <p:extLst>
      <p:ext uri="{BB962C8B-B14F-4D97-AF65-F5344CB8AC3E}">
        <p14:creationId xmlns:p14="http://schemas.microsoft.com/office/powerpoint/2010/main" val="21501120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rtlCol="0"/>
          <a:lstStyle>
            <a:lvl1pPr>
              <a:defRPr sz="3200"/>
            </a:lvl1pPr>
          </a:lstStyle>
          <a:p>
            <a:pPr rtl="0"/>
            <a:r>
              <a:rPr lang="x-none"/>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630238" y="2057400"/>
            <a:ext cx="2949575"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D638FEA3-4F5F-4BF5-AAEF-C91F7E42C554}"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6F297ADA-BEBA-4101-9759-74D5A9E102B6}" type="slidenum">
              <a:rPr lang="de-DE" altLang="de-DE"/>
              <a:pPr rtl="0">
                <a:defRPr/>
              </a:pPr>
              <a:t>‹Nr.›</a:t>
            </a:fld>
            <a:endParaRPr lang="de-DE" altLang="de-DE"/>
          </a:p>
        </p:txBody>
      </p:sp>
    </p:spTree>
    <p:extLst>
      <p:ext uri="{BB962C8B-B14F-4D97-AF65-F5344CB8AC3E}">
        <p14:creationId xmlns:p14="http://schemas.microsoft.com/office/powerpoint/2010/main" val="3741194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rtlCol="0"/>
          <a:lstStyle>
            <a:lvl1pPr>
              <a:defRPr sz="3200"/>
            </a:lvl1pPr>
          </a:lstStyle>
          <a:p>
            <a:pPr rtl="0"/>
            <a:r>
              <a:rPr lang="x-none"/>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630238" y="2057400"/>
            <a:ext cx="2949575"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6A628DFF-7537-4C50-8370-14F5D2D7D740}"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09DB452A-D724-4D67-9F90-8918DF2EBE99}" type="slidenum">
              <a:rPr lang="de-DE" altLang="de-DE"/>
              <a:pPr rtl="0">
                <a:defRPr/>
              </a:pPr>
              <a:t>‹Nr.›</a:t>
            </a:fld>
            <a:endParaRPr lang="de-DE" altLang="de-DE"/>
          </a:p>
        </p:txBody>
      </p:sp>
    </p:spTree>
    <p:extLst>
      <p:ext uri="{BB962C8B-B14F-4D97-AF65-F5344CB8AC3E}">
        <p14:creationId xmlns:p14="http://schemas.microsoft.com/office/powerpoint/2010/main" val="5407167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C4A57A18-03A7-4552-90C7-E04E5B22A8AD}"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FA1F16AE-B759-496F-9898-E6B4F0BBF32B}" type="slidenum">
              <a:rPr lang="de-DE" altLang="de-DE"/>
              <a:pPr rtl="0">
                <a:defRPr/>
              </a:pPr>
              <a:t>‹Nr.›</a:t>
            </a:fld>
            <a:endParaRPr lang="de-DE" altLang="de-DE"/>
          </a:p>
        </p:txBody>
      </p:sp>
    </p:spTree>
    <p:extLst>
      <p:ext uri="{BB962C8B-B14F-4D97-AF65-F5344CB8AC3E}">
        <p14:creationId xmlns:p14="http://schemas.microsoft.com/office/powerpoint/2010/main" val="22259409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14453C42-E69D-41E8-9C4B-76829B811739}"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3F6C662A-A2AC-4E37-A243-1AFC02798611}" type="slidenum">
              <a:rPr lang="de-DE" altLang="de-DE"/>
              <a:pPr rtl="0">
                <a:defRPr/>
              </a:pPr>
              <a:t>‹Nr.›</a:t>
            </a:fld>
            <a:endParaRPr lang="de-DE" altLang="de-DE"/>
          </a:p>
        </p:txBody>
      </p:sp>
    </p:spTree>
    <p:extLst>
      <p:ext uri="{BB962C8B-B14F-4D97-AF65-F5344CB8AC3E}">
        <p14:creationId xmlns:p14="http://schemas.microsoft.com/office/powerpoint/2010/main" val="807648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p>
            <a:pPr rtl="0"/>
            <a:r>
              <a:rPr lang="x-none"/>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600200"/>
            <a:ext cx="4038600" cy="4525963"/>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rtlCol="0"/>
          <a:lstStyle>
            <a:lvl1pPr eaLnBrk="1" hangingPunct="1">
              <a:defRPr>
                <a:latin typeface="Arial" charset="0"/>
              </a:defRPr>
            </a:lvl1pPr>
          </a:lstStyle>
          <a:p>
            <a:pPr rtl="0">
              <a:defRPr/>
            </a:pPr>
            <a:endParaRPr lang="de-DE"/>
          </a:p>
        </p:txBody>
      </p:sp>
      <p:sp>
        <p:nvSpPr>
          <p:cNvPr id="6" name="Rectangle 5"/>
          <p:cNvSpPr>
            <a:spLocks noGrp="1" noChangeArrowheads="1"/>
          </p:cNvSpPr>
          <p:nvPr>
            <p:ph type="ftr" sz="quarter" idx="11"/>
          </p:nvPr>
        </p:nvSpPr>
        <p:spPr/>
        <p:txBody>
          <a:bodyPr rtlCol="0"/>
          <a:lstStyle>
            <a:lvl1pPr fontAlgn="auto">
              <a:spcBef>
                <a:spcPts val="0"/>
              </a:spcBef>
              <a:spcAft>
                <a:spcPts val="0"/>
              </a:spcAft>
              <a:defRPr>
                <a:ea typeface="Verdana" pitchFamily="34" charset="0"/>
                <a:cs typeface="Verdana" pitchFamily="34" charset="0"/>
              </a:defRPr>
            </a:lvl1pPr>
          </a:lstStyle>
          <a:p>
            <a:pPr rtl="0">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rtlCol="0" anchor="t"/>
          <a:lstStyle>
            <a:lvl1pPr>
              <a:defRPr smtClean="0"/>
            </a:lvl1pPr>
          </a:lstStyle>
          <a:p>
            <a:pPr rtl="0">
              <a:defRPr/>
            </a:pPr>
            <a:fld id="{E90C8626-C113-4574-93F2-BC8CCC3033CC}" type="slidenum">
              <a:rPr lang="de-DE" altLang="de-DE"/>
              <a:pPr rtl="0">
                <a:defRPr/>
              </a:pPr>
              <a:t>‹Nr.›</a:t>
            </a:fld>
            <a:endParaRPr lang="de-DE" altLang="de-DE"/>
          </a:p>
        </p:txBody>
      </p:sp>
    </p:spTree>
    <p:extLst>
      <p:ext uri="{BB962C8B-B14F-4D97-AF65-F5344CB8AC3E}">
        <p14:creationId xmlns:p14="http://schemas.microsoft.com/office/powerpoint/2010/main" val="354159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3963408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rtl="0" eaLnBrk="1" hangingPunct="1">
              <a:defRPr/>
            </a:pPr>
            <a:endParaRPr lang="en-US" altLang="de-DE" b="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rtl="0" eaLnBrk="1" hangingPunct="1">
              <a:defRPr/>
            </a:pPr>
            <a:endParaRPr lang="en-US" altLang="de-DE" b="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rtlCol="0"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rtl="0">
              <a:defRPr/>
            </a:pPr>
            <a:fld id="{5B50E82E-0DB2-4D3E-A28A-A821574EA32F}" type="slidenum">
              <a:rPr lang="en-US" altLang="de-DE"/>
              <a:pPr rtl="0">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rtlCol="0"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rtl="0">
              <a:defRPr/>
            </a:pPr>
            <a:fld id="{6AF830C4-FC49-4ABB-BFEE-353BCC48D596}" type="slidenum">
              <a:rPr lang="de-DE" altLang="de-DE"/>
              <a:pPr rtl="0">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rtl="0" eaLnBrk="1" hangingPunct="1">
              <a:defRPr/>
            </a:pPr>
            <a:endParaRPr lang="en-US" altLang="de-DE" b="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Tree>
    <p:extLst>
      <p:ext uri="{BB962C8B-B14F-4D97-AF65-F5344CB8AC3E}">
        <p14:creationId xmlns:p14="http://schemas.microsoft.com/office/powerpoint/2010/main" val="311365531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15.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8" y="1524000"/>
            <a:ext cx="4443524" cy="2475037"/>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a:solidFill>
                  <a:srgbClr val="646B86"/>
                </a:solidFill>
                <a:latin typeface="MS PGothic" panose="020B0600070205080204" pitchFamily="34" charset="-128"/>
                <a:ea typeface="MS PGothic" panose="020B0600070205080204" pitchFamily="34" charset="-128"/>
              </a:rPr>
              <a:t>9</a:t>
            </a: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抑うつと思考</a:t>
            </a:r>
            <a:endParaRPr lang="en-US" altLang="zh-CN" sz="2400"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2097676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0" name="Freeform 3"/>
          <p:cNvSpPr/>
          <p:nvPr/>
        </p:nvSpPr>
        <p:spPr>
          <a:xfrm>
            <a:off x="9004439" y="1741551"/>
            <a:ext cx="12700" cy="3736594"/>
          </a:xfrm>
          <a:custGeom>
            <a:avLst/>
            <a:gdLst>
              <a:gd name="connsiteX0" fmla="*/ 6350 w 12700"/>
              <a:gd name="connsiteY0" fmla="*/ 6350 h 3736594"/>
              <a:gd name="connsiteX1" fmla="*/ 6350 w 12700"/>
              <a:gd name="connsiteY1" fmla="*/ 371348 h 3736594"/>
              <a:gd name="connsiteX2" fmla="*/ 6350 w 12700"/>
              <a:gd name="connsiteY2" fmla="*/ 736345 h 3736594"/>
              <a:gd name="connsiteX3" fmla="*/ 6350 w 12700"/>
              <a:gd name="connsiteY3" fmla="*/ 1101344 h 3736594"/>
              <a:gd name="connsiteX4" fmla="*/ 6350 w 12700"/>
              <a:gd name="connsiteY4" fmla="*/ 1466342 h 3736594"/>
              <a:gd name="connsiteX5" fmla="*/ 6350 w 12700"/>
              <a:gd name="connsiteY5" fmla="*/ 3730244 h 373659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12700" h="3736594">
                <a:moveTo>
                  <a:pt x="6350" y="6350"/>
                </a:moveTo>
                <a:lnTo>
                  <a:pt x="6350" y="371348"/>
                </a:lnTo>
                <a:lnTo>
                  <a:pt x="6350" y="736345"/>
                </a:lnTo>
                <a:lnTo>
                  <a:pt x="6350" y="1101344"/>
                </a:lnTo>
                <a:lnTo>
                  <a:pt x="6350" y="1466342"/>
                </a:lnTo>
                <a:lnTo>
                  <a:pt x="6350" y="3730244"/>
                </a:lnTo>
              </a:path>
            </a:pathLst>
          </a:custGeom>
          <a:ln w="12700">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2" name="Rectangle 3"/>
          <p:cNvSpPr txBox="1">
            <a:spLocks noChangeArrowheads="1"/>
          </p:cNvSpPr>
          <p:nvPr/>
        </p:nvSpPr>
        <p:spPr bwMode="auto">
          <a:xfrm>
            <a:off x="4179888" y="3251167"/>
            <a:ext cx="784225" cy="35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0" fontAlgn="base" hangingPunct="0">
              <a:spcBef>
                <a:spcPct val="20000"/>
              </a:spcBef>
              <a:spcAft>
                <a:spcPct val="0"/>
              </a:spcAft>
              <a:buClr>
                <a:srgbClr val="D16349"/>
              </a:buClr>
              <a:buSzPct val="85000"/>
              <a:buFont typeface="Wingdings 2" panose="05020102010507070707" pitchFamily="18" charset="2"/>
              <a:buNone/>
            </a:pPr>
            <a:r>
              <a:rPr lang="de-DE" altLang="de-DE" sz="2800" b="0" dirty="0">
                <a:solidFill>
                  <a:srgbClr val="000000"/>
                </a:solidFill>
                <a:latin typeface="MS PGothic" panose="020B0600070205080204" pitchFamily="34" charset="-128"/>
                <a:ea typeface="MS PGothic" panose="020B0600070205080204" pitchFamily="34" charset="-128"/>
              </a:rPr>
              <a:t>???</a:t>
            </a: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1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ts val="2400"/>
              </a:lnSpc>
              <a:tabLst/>
            </a:pPr>
            <a:r>
              <a:rPr lang="ja-JP" altLang="en-US" sz="2000" b="0" dirty="0">
                <a:solidFill>
                  <a:srgbClr val="D16349"/>
                </a:solidFill>
                <a:latin typeface="MS PGothic" panose="020B0600070205080204" pitchFamily="34" charset="-128"/>
                <a:ea typeface="MS PGothic" panose="020B0600070205080204" pitchFamily="34" charset="-128"/>
              </a:rPr>
              <a:t>うつ病の症状とは？</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4" name="TextBox 1"/>
          <p:cNvSpPr txBox="1"/>
          <p:nvPr/>
        </p:nvSpPr>
        <p:spPr>
          <a:xfrm>
            <a:off x="762000" y="1447800"/>
            <a:ext cx="5461431" cy="4201150"/>
          </a:xfrm>
          <a:prstGeom prst="rect">
            <a:avLst/>
          </a:prstGeom>
          <a:noFill/>
        </p:spPr>
        <p:txBody>
          <a:bodyPr wrap="none" lIns="0" tIns="0" rIns="0" rtlCol="0">
            <a:spAutoFit/>
          </a:bodyPr>
          <a:lstStyle/>
          <a:p>
            <a:pPr marL="285750" indent="-285750">
              <a:lnSpc>
                <a:spcPct val="150000"/>
              </a:lnSpc>
              <a:buClr>
                <a:srgbClr val="8CADAE"/>
              </a:buClr>
              <a:buFont typeface="Courier New" panose="02070309020205020404" pitchFamily="49" charset="0"/>
              <a:buChar char="o"/>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悲しい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、気分が沈む</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意欲が出ない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自信がない、拒否されるのが怖い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強い不安（例えば、将来への不安）</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よく眠れない、痛みがある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頭が回らない（注意力や記憶力が悪くなった）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食欲がない、または食欲が増した</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cs typeface="Times New Roman" pitchFamily="18" charset="0"/>
              </a:rPr>
              <a:t>活発さがなくなった、好きだったことに興味がわかない</a:t>
            </a:r>
            <a:endParaRPr lang="en-US" altLang="ja-JP" dirty="0">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死ぬことを考える</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50000"/>
              </a:lnSpc>
              <a:buClr>
                <a:srgbClr val="8CADAE"/>
              </a:buClr>
              <a:buFont typeface="Courier New" panose="02070309020205020404" pitchFamily="49" charset="0"/>
              <a:buChar char="o"/>
            </a:pPr>
            <a:r>
              <a:rPr lang="en-US" altLang="zh-CN" dirty="0">
                <a:solidFill>
                  <a:srgbClr val="000000"/>
                </a:solidFill>
                <a:latin typeface="MS PGothic" panose="020B0600070205080204" pitchFamily="34" charset="-128"/>
                <a:ea typeface="MS PGothic" panose="020B0600070205080204" pitchFamily="34" charset="-128"/>
                <a:cs typeface="Times New Roman" pitchFamily="18" charset="0"/>
              </a:rPr>
              <a:t>…</a:t>
            </a:r>
          </a:p>
        </p:txBody>
      </p:sp>
      <p:sp>
        <p:nvSpPr>
          <p:cNvPr id="4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1"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ts val="2400"/>
              </a:lnSpc>
              <a:tabLst/>
            </a:pPr>
            <a:r>
              <a:rPr lang="ja-JP" altLang="en-US" sz="2000" b="0" dirty="0">
                <a:solidFill>
                  <a:srgbClr val="D16349"/>
                </a:solidFill>
                <a:latin typeface="MS PGothic" panose="020B0600070205080204" pitchFamily="34" charset="-128"/>
                <a:ea typeface="MS PGothic" panose="020B0600070205080204" pitchFamily="34" charset="-128"/>
              </a:rPr>
              <a:t>うつ病の症状とは？</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833383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7366000" y="5461000"/>
            <a:ext cx="1676400" cy="1092200"/>
          </a:xfrm>
          <a:prstGeom prst="rect">
            <a:avLst/>
          </a:prstGeom>
          <a:noFill/>
        </p:spPr>
      </p:pic>
      <p:sp>
        <p:nvSpPr>
          <p:cNvPr id="2" name="TextBox 1"/>
          <p:cNvSpPr txBox="1"/>
          <p:nvPr/>
        </p:nvSpPr>
        <p:spPr>
          <a:xfrm>
            <a:off x="762000" y="1624252"/>
            <a:ext cx="7937500" cy="3784754"/>
          </a:xfrm>
          <a:prstGeom prst="rect">
            <a:avLst/>
          </a:prstGeom>
          <a:noFill/>
        </p:spPr>
        <p:txBody>
          <a:bodyPr wrap="square" lIns="0" tIns="0" rIns="0" rtlCol="0">
            <a:spAutoFit/>
          </a:bodyPr>
          <a:lstStyle/>
          <a:p>
            <a:pPr>
              <a:lnSpc>
                <a:spcPts val="2400"/>
              </a:lnSpc>
              <a:tabLst>
                <a:tab pos="2463800" algn="l"/>
              </a:tabLst>
            </a:pPr>
            <a:r>
              <a:rPr lang="ja-JP" altLang="en-US" dirty="0">
                <a:latin typeface="MS PGothic" panose="020B0600070205080204" pitchFamily="34" charset="-128"/>
                <a:ea typeface="MS PGothic" panose="020B0600070205080204" pitchFamily="34" charset="-128"/>
              </a:rPr>
              <a:t>一般に、うつ病は複数の原因によって発症します。</a:t>
            </a:r>
            <a:endParaRPr lang="en-US" altLang="ja-JP" dirty="0">
              <a:latin typeface="MS PGothic" panose="020B0600070205080204" pitchFamily="34" charset="-128"/>
              <a:ea typeface="MS PGothic" panose="020B0600070205080204" pitchFamily="34" charset="-128"/>
            </a:endParaRPr>
          </a:p>
          <a:p>
            <a:pPr>
              <a:lnSpc>
                <a:spcPts val="2900"/>
              </a:lnSpc>
              <a:tabLst>
                <a:tab pos="2463800" algn="l"/>
              </a:tabLst>
            </a:pPr>
            <a:r>
              <a:rPr lang="ja-JP" altLang="en-US" dirty="0">
                <a:latin typeface="MS PGothic" panose="020B0600070205080204" pitchFamily="34" charset="-128"/>
                <a:ea typeface="MS PGothic" panose="020B0600070205080204" pitchFamily="34" charset="-128"/>
              </a:rPr>
              <a:t>原因が１つだけということはありません。</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r>
              <a:rPr lang="ja-JP" altLang="en-US" b="1" dirty="0">
                <a:latin typeface="MS PGothic" panose="020B0600070205080204" pitchFamily="34" charset="-128"/>
                <a:ea typeface="MS PGothic" panose="020B0600070205080204" pitchFamily="34" charset="-128"/>
              </a:rPr>
              <a:t>「生まれ持った気質（</a:t>
            </a:r>
            <a:r>
              <a:rPr lang="ja-JP" altLang="ja-JP" b="1" dirty="0">
                <a:latin typeface="MS PGothic" panose="020B0600070205080204" pitchFamily="34" charset="-128"/>
                <a:ea typeface="MS PGothic" panose="020B0600070205080204" pitchFamily="34" charset="-128"/>
              </a:rPr>
              <a:t>遺伝</a:t>
            </a:r>
            <a:r>
              <a:rPr lang="ja-JP" altLang="en-US" b="1" dirty="0">
                <a:latin typeface="MS PGothic" panose="020B0600070205080204" pitchFamily="34" charset="-128"/>
                <a:ea typeface="MS PGothic" panose="020B0600070205080204" pitchFamily="34" charset="-128"/>
              </a:rPr>
              <a:t>）」</a:t>
            </a:r>
            <a:r>
              <a:rPr lang="ja-JP" altLang="ja-JP" dirty="0">
                <a:latin typeface="MS PGothic" panose="020B0600070205080204" pitchFamily="34" charset="-128"/>
                <a:ea typeface="MS PGothic" panose="020B0600070205080204" pitchFamily="34" charset="-128"/>
              </a:rPr>
              <a:t>: 抑うつ</a:t>
            </a:r>
            <a:r>
              <a:rPr lang="ja-JP" altLang="en-US" dirty="0">
                <a:latin typeface="MS PGothic" panose="020B0600070205080204" pitchFamily="34" charset="-128"/>
                <a:ea typeface="MS PGothic" panose="020B0600070205080204" pitchFamily="34" charset="-128"/>
              </a:rPr>
              <a:t>的な</a:t>
            </a:r>
            <a:r>
              <a:rPr lang="ja-JP" altLang="ja-JP" dirty="0">
                <a:latin typeface="MS PGothic" panose="020B0600070205080204" pitchFamily="34" charset="-128"/>
                <a:ea typeface="MS PGothic" panose="020B0600070205080204" pitchFamily="34" charset="-128"/>
              </a:rPr>
              <a:t>考</a:t>
            </a:r>
            <a:r>
              <a:rPr lang="ja-JP" altLang="en-US" dirty="0">
                <a:latin typeface="MS PGothic" panose="020B0600070205080204" pitchFamily="34" charset="-128"/>
                <a:ea typeface="MS PGothic" panose="020B0600070205080204" pitchFamily="34" charset="-128"/>
              </a:rPr>
              <a:t>えをしやすいこと</a:t>
            </a:r>
            <a:r>
              <a:rPr lang="ja-JP" altLang="ja-JP" dirty="0">
                <a:latin typeface="MS PGothic" panose="020B0600070205080204" pitchFamily="34" charset="-128"/>
                <a:ea typeface="MS PGothic" panose="020B0600070205080204" pitchFamily="34" charset="-128"/>
              </a:rPr>
              <a:t>や低い自尊心に</a:t>
            </a:r>
            <a:r>
              <a:rPr lang="ja-JP" altLang="en-US" dirty="0">
                <a:latin typeface="MS PGothic" panose="020B0600070205080204" pitchFamily="34" charset="-128"/>
                <a:ea typeface="MS PGothic" panose="020B0600070205080204" pitchFamily="34" charset="-128"/>
              </a:rPr>
              <a:t>は</a:t>
            </a:r>
            <a:r>
              <a:rPr lang="ja-JP" altLang="ja-JP" dirty="0">
                <a:latin typeface="MS PGothic" panose="020B0600070205080204" pitchFamily="34" charset="-128"/>
                <a:ea typeface="MS PGothic" panose="020B0600070205080204" pitchFamily="34" charset="-128"/>
              </a:rPr>
              <a:t>遺伝的</a:t>
            </a:r>
            <a:r>
              <a:rPr lang="ja-JP" altLang="en-US" dirty="0">
                <a:latin typeface="MS PGothic" panose="020B0600070205080204" pitchFamily="34" charset="-128"/>
                <a:ea typeface="MS PGothic" panose="020B0600070205080204" pitchFamily="34" charset="-128"/>
              </a:rPr>
              <a:t>な</a:t>
            </a:r>
            <a:r>
              <a:rPr lang="ja-JP" altLang="ja-JP" dirty="0">
                <a:latin typeface="MS PGothic" panose="020B0600070205080204" pitchFamily="34" charset="-128"/>
                <a:ea typeface="MS PGothic" panose="020B0600070205080204" pitchFamily="34" charset="-128"/>
              </a:rPr>
              <a:t>素因がある</a:t>
            </a:r>
            <a:r>
              <a:rPr lang="ja-JP" altLang="en-US" dirty="0">
                <a:latin typeface="MS PGothic" panose="020B0600070205080204" pitchFamily="34" charset="-128"/>
                <a:ea typeface="MS PGothic" panose="020B0600070205080204" pitchFamily="34" charset="-128"/>
              </a:rPr>
              <a:t>といわれています</a:t>
            </a:r>
            <a:r>
              <a:rPr lang="ja-JP" altLang="ja-JP" dirty="0">
                <a:latin typeface="MS PGothic" panose="020B0600070205080204" pitchFamily="34" charset="-128"/>
                <a:ea typeface="MS PGothic" panose="020B0600070205080204" pitchFamily="34" charset="-128"/>
              </a:rPr>
              <a:t>（それ</a:t>
            </a:r>
            <a:r>
              <a:rPr lang="ja-JP" altLang="en-US" dirty="0">
                <a:latin typeface="MS PGothic" panose="020B0600070205080204" pitchFamily="34" charset="-128"/>
                <a:ea typeface="MS PGothic" panose="020B0600070205080204" pitchFamily="34" charset="-128"/>
              </a:rPr>
              <a:t>に</a:t>
            </a:r>
            <a:r>
              <a:rPr lang="ja-JP" altLang="ja-JP" dirty="0">
                <a:latin typeface="MS PGothic" panose="020B0600070205080204" pitchFamily="34" charset="-128"/>
                <a:ea typeface="MS PGothic" panose="020B0600070205080204" pitchFamily="34" charset="-128"/>
              </a:rPr>
              <a:t>は</a:t>
            </a:r>
            <a:r>
              <a:rPr lang="ja-JP" altLang="en-US" dirty="0">
                <a:latin typeface="MS PGothic" panose="020B0600070205080204" pitchFamily="34" charset="-128"/>
                <a:ea typeface="MS PGothic" panose="020B0600070205080204" pitchFamily="34" charset="-128"/>
              </a:rPr>
              <a:t>、</a:t>
            </a:r>
            <a:r>
              <a:rPr lang="ja-JP" altLang="ja-JP" dirty="0">
                <a:latin typeface="MS PGothic" panose="020B0600070205080204" pitchFamily="34" charset="-128"/>
                <a:ea typeface="MS PGothic" panose="020B0600070205080204" pitchFamily="34" charset="-128"/>
              </a:rPr>
              <a:t>脳</a:t>
            </a:r>
            <a:r>
              <a:rPr lang="ja-JP" altLang="en-US" dirty="0">
                <a:latin typeface="MS PGothic" panose="020B0600070205080204" pitchFamily="34" charset="-128"/>
                <a:ea typeface="MS PGothic" panose="020B0600070205080204" pitchFamily="34" charset="-128"/>
              </a:rPr>
              <a:t>の中</a:t>
            </a:r>
            <a:r>
              <a:rPr lang="ja-JP" altLang="ja-JP" dirty="0">
                <a:latin typeface="MS PGothic" panose="020B0600070205080204" pitchFamily="34" charset="-128"/>
                <a:ea typeface="MS PGothic" panose="020B0600070205080204" pitchFamily="34" charset="-128"/>
              </a:rPr>
              <a:t>の代謝異常</a:t>
            </a:r>
            <a:r>
              <a:rPr lang="ja-JP" altLang="en-US" dirty="0">
                <a:latin typeface="MS PGothic" panose="020B0600070205080204" pitchFamily="34" charset="-128"/>
                <a:ea typeface="MS PGothic" panose="020B0600070205080204" pitchFamily="34" charset="-128"/>
              </a:rPr>
              <a:t>が一部関係します</a:t>
            </a:r>
            <a:r>
              <a:rPr lang="ja-JP" altLang="ja-JP" dirty="0">
                <a:latin typeface="MS PGothic" panose="020B0600070205080204" pitchFamily="34" charset="-128"/>
                <a:ea typeface="MS PGothic" panose="020B0600070205080204" pitchFamily="34" charset="-128"/>
              </a:rPr>
              <a:t>）。</a:t>
            </a:r>
            <a:endParaRPr lang="ja-JP" altLang="en-US" dirty="0">
              <a:latin typeface="MS PGothic" panose="020B0600070205080204" pitchFamily="34" charset="-128"/>
              <a:ea typeface="MS PGothic" panose="020B0600070205080204" pitchFamily="34" charset="-128"/>
            </a:endParaRPr>
          </a:p>
          <a:p>
            <a:endParaRPr lang="ja-JP" altLang="en-US" dirty="0">
              <a:latin typeface="MS PGothic" panose="020B0600070205080204" pitchFamily="34" charset="-128"/>
              <a:ea typeface="MS PGothic" panose="020B0600070205080204" pitchFamily="34" charset="-128"/>
            </a:endParaRPr>
          </a:p>
          <a:p>
            <a:pPr>
              <a:spcBef>
                <a:spcPct val="29000"/>
              </a:spcBef>
            </a:pPr>
            <a:r>
              <a:rPr lang="ja-JP" altLang="en-US" b="1" dirty="0">
                <a:latin typeface="MS PGothic" panose="020B0600070205080204" pitchFamily="34" charset="-128"/>
                <a:ea typeface="MS PGothic" panose="020B0600070205080204" pitchFamily="34" charset="-128"/>
              </a:rPr>
              <a:t>「育ち（環境）」</a:t>
            </a:r>
            <a:r>
              <a:rPr lang="en-US" altLang="ja-JP"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批判的で放任的な親、子どものころの喪失体験、外傷的な</a:t>
            </a:r>
            <a:endParaRPr lang="en-US" altLang="ja-JP" dirty="0">
              <a:latin typeface="MS PGothic" panose="020B0600070205080204" pitchFamily="34" charset="-128"/>
              <a:ea typeface="MS PGothic" panose="020B0600070205080204" pitchFamily="34" charset="-128"/>
            </a:endParaRPr>
          </a:p>
          <a:p>
            <a:pPr>
              <a:spcBef>
                <a:spcPct val="29000"/>
              </a:spcBef>
            </a:pPr>
            <a:r>
              <a:rPr lang="ja-JP" altLang="en-US" dirty="0">
                <a:latin typeface="MS PGothic" panose="020B0600070205080204" pitchFamily="34" charset="-128"/>
                <a:ea typeface="MS PGothic" panose="020B0600070205080204" pitchFamily="34" charset="-128"/>
              </a:rPr>
              <a:t>ライフイベントなどは、否定的な自己イメージをもたらすことがあります。</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700"/>
              </a:lnSpc>
              <a:tabLst>
                <a:tab pos="2463800" algn="l"/>
              </a:tabLst>
            </a:pPr>
            <a:r>
              <a:rPr lang="ja-JP" altLang="en-US" b="1" dirty="0">
                <a:latin typeface="MS PGothic" panose="020B0600070205080204" pitchFamily="34" charset="-128"/>
                <a:ea typeface="MS PGothic" panose="020B0600070205080204" pitchFamily="34" charset="-128"/>
              </a:rPr>
              <a:t>しかし</a:t>
            </a:r>
            <a:r>
              <a:rPr lang="en-US" altLang="ja-JP"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抑うつ的な考えは変えることができます。</a:t>
            </a:r>
            <a:endParaRPr lang="en-US" altLang="ja-JP" dirty="0">
              <a:latin typeface="MS PGothic" panose="020B0600070205080204" pitchFamily="34" charset="-128"/>
              <a:ea typeface="MS PGothic" panose="020B0600070205080204" pitchFamily="34" charset="-128"/>
            </a:endParaRPr>
          </a:p>
          <a:p>
            <a:pPr>
              <a:lnSpc>
                <a:spcPts val="2700"/>
              </a:lnSpc>
              <a:tabLst>
                <a:tab pos="2463800" algn="l"/>
              </a:tabLst>
            </a:pPr>
            <a:r>
              <a:rPr lang="ja-JP" altLang="en-US" dirty="0">
                <a:latin typeface="MS PGothic" panose="020B0600070205080204" pitchFamily="34" charset="-128"/>
                <a:ea typeface="MS PGothic" panose="020B0600070205080204" pitchFamily="34" charset="-128"/>
              </a:rPr>
              <a:t>うつ病は元に戻せない「運命」ではありません！</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ja-JP" altLang="en-US" sz="2000" b="0" dirty="0">
                <a:solidFill>
                  <a:srgbClr val="D16349"/>
                </a:solidFill>
                <a:latin typeface="MS PGothic" panose="020B0600070205080204" pitchFamily="34" charset="-128"/>
                <a:ea typeface="MS PGothic" panose="020B0600070205080204" pitchFamily="34" charset="-128"/>
              </a:rPr>
              <a:t>うつ病の原因</a:t>
            </a:r>
            <a:endParaRPr lang="ja-JP" altLang="en-US" sz="2000" b="0" dirty="0">
              <a:latin typeface="MS PGothic" panose="020B0600070205080204" pitchFamily="34" charset="-128"/>
              <a:ea typeface="MS PGothic" panose="020B0600070205080204" pitchFamily="34" charset="-128"/>
            </a:endParaRPr>
          </a:p>
        </p:txBody>
      </p:sp>
      <p:sp>
        <p:nvSpPr>
          <p:cNvPr id="15"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smtClean="0">
                <a:latin typeface="Verdana" panose="020B0604030504040204" pitchFamily="34" charset="0"/>
              </a:rPr>
              <a:t>(</a:t>
            </a:r>
            <a:r>
              <a:rPr lang="en-US" altLang="de-DE" sz="800" b="0" i="1" smtClean="0">
                <a:latin typeface="Verdana" panose="020B0604030504040204" pitchFamily="34" charset="0"/>
                <a:cs typeface="Arial" panose="020B0604020202020204" pitchFamily="34" charset="0"/>
              </a:rPr>
              <a:t>“</a:t>
            </a:r>
            <a:r>
              <a:rPr lang="en-US" altLang="de-DE" sz="800" b="0" i="1" smtClean="0">
                <a:latin typeface="Verdana" panose="020B0604030504040204" pitchFamily="34" charset="0"/>
              </a:rPr>
              <a:t>Despair” by fakelvis)</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90704" y="1981200"/>
            <a:ext cx="7362593" cy="1292983"/>
          </a:xfrm>
          <a:prstGeom prst="rect">
            <a:avLst/>
          </a:prstGeom>
          <a:noFill/>
        </p:spPr>
        <p:txBody>
          <a:bodyPr wrap="none" lIns="0" tIns="0" rIns="0" rtlCol="0">
            <a:spAutoFit/>
          </a:bodyPr>
          <a:lstStyle/>
          <a:p>
            <a:pPr>
              <a:lnSpc>
                <a:spcPts val="2400"/>
              </a:lnSpc>
              <a:tabLst>
                <a:tab pos="2286000" algn="l"/>
              </a:tabLst>
            </a:pPr>
            <a:r>
              <a:rPr lang="ja-JP" altLang="en-US" dirty="0">
                <a:latin typeface="MS PGothic" panose="020B0600070205080204" pitchFamily="34" charset="-128"/>
                <a:ea typeface="MS PGothic" panose="020B0600070205080204" pitchFamily="34" charset="-128"/>
              </a:rPr>
              <a:t>こころの調子が悪い人の多くには、</a:t>
            </a:r>
            <a:r>
              <a:rPr lang="ja-JP" altLang="en-US" b="1" dirty="0">
                <a:latin typeface="MS PGothic" panose="020B0600070205080204" pitchFamily="34" charset="-128"/>
                <a:ea typeface="MS PGothic" panose="020B0600070205080204" pitchFamily="34" charset="-128"/>
              </a:rPr>
              <a:t>うつ病を発症させたり慢性化させたりする</a:t>
            </a:r>
            <a:endParaRPr lang="en-US" altLang="ja-JP" b="1" dirty="0">
              <a:latin typeface="MS PGothic" panose="020B0600070205080204" pitchFamily="34" charset="-128"/>
              <a:ea typeface="MS PGothic" panose="020B0600070205080204" pitchFamily="34" charset="-128"/>
            </a:endParaRPr>
          </a:p>
          <a:p>
            <a:pPr>
              <a:lnSpc>
                <a:spcPct val="108000"/>
              </a:lnSpc>
            </a:pPr>
            <a:r>
              <a:rPr lang="ja-JP" altLang="en-US" dirty="0">
                <a:latin typeface="MS PGothic" panose="020B0600070205080204" pitchFamily="34" charset="-128"/>
                <a:ea typeface="MS PGothic" panose="020B0600070205080204" pitchFamily="34" charset="-128"/>
              </a:rPr>
              <a:t>「思考のゆがみ」があります。</a:t>
            </a:r>
          </a:p>
          <a:p>
            <a:pPr>
              <a:lnSpc>
                <a:spcPct val="41000"/>
              </a:lnSpc>
            </a:pPr>
            <a:endParaRPr lang="ja-JP" altLang="en-US" dirty="0">
              <a:solidFill>
                <a:srgbClr val="006599"/>
              </a:solidFill>
              <a:latin typeface="MS PGothic" panose="020B0600070205080204" pitchFamily="34" charset="-128"/>
              <a:ea typeface="MS PGothic" panose="020B0600070205080204" pitchFamily="34" charset="-128"/>
            </a:endParaRPr>
          </a:p>
          <a:p>
            <a:pPr>
              <a:lnSpc>
                <a:spcPct val="41000"/>
              </a:lnSpc>
            </a:pPr>
            <a:endParaRPr lang="ja-JP" altLang="en-US" dirty="0">
              <a:latin typeface="MS PGothic" panose="020B0600070205080204" pitchFamily="34" charset="-128"/>
              <a:ea typeface="MS PGothic" panose="020B0600070205080204" pitchFamily="34" charset="-128"/>
            </a:endParaRPr>
          </a:p>
          <a:p>
            <a:pPr>
              <a:lnSpc>
                <a:spcPct val="108000"/>
              </a:lnSpc>
              <a:spcBef>
                <a:spcPct val="41000"/>
              </a:spcBef>
            </a:pPr>
            <a:r>
              <a:rPr lang="ja-JP" altLang="en-US" dirty="0">
                <a:latin typeface="MS PGothic" panose="020B0600070205080204" pitchFamily="34" charset="-128"/>
                <a:ea typeface="MS PGothic" panose="020B0600070205080204" pitchFamily="34" charset="-128"/>
              </a:rPr>
              <a:t>この思考のゆがみは集中的で継続的な訓練によって変えることができます。</a:t>
            </a: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2286000" algn="l"/>
              </a:tabLst>
            </a:pPr>
            <a:r>
              <a:rPr lang="ja-JP" altLang="en-US" sz="2000" b="0" dirty="0">
                <a:solidFill>
                  <a:srgbClr val="D16349"/>
                </a:solidFill>
                <a:latin typeface="MS PGothic" panose="020B0600070205080204" pitchFamily="34" charset="-128"/>
                <a:ea typeface="MS PGothic" panose="020B0600070205080204" pitchFamily="34" charset="-128"/>
              </a:rPr>
              <a:t>なぜ、こんなことになるのでしょう？</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11"/>
          <p:cNvSpPr txBox="1">
            <a:spLocks noChangeArrowheads="1"/>
          </p:cNvSpPr>
          <p:nvPr/>
        </p:nvSpPr>
        <p:spPr bwMode="auto">
          <a:xfrm>
            <a:off x="125412" y="3845688"/>
            <a:ext cx="876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0" i="1"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考えられる反応</a:t>
            </a:r>
            <a:endParaRPr kumimoji="0" lang="en-US" altLang="de-DE" sz="1800" b="0" i="1"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grpSp>
        <p:nvGrpSpPr>
          <p:cNvPr id="23556" name="Gruppieren 2"/>
          <p:cNvGrpSpPr>
            <a:grpSpLocks/>
          </p:cNvGrpSpPr>
          <p:nvPr/>
        </p:nvGrpSpPr>
        <p:grpSpPr bwMode="auto">
          <a:xfrm>
            <a:off x="863600" y="1773238"/>
            <a:ext cx="7518400" cy="4360525"/>
            <a:chOff x="900113" y="1773238"/>
            <a:chExt cx="7518400" cy="4360525"/>
          </a:xfrm>
        </p:grpSpPr>
        <p:sp>
          <p:nvSpPr>
            <p:cNvPr id="23558" name="Text Box 12"/>
            <p:cNvSpPr txBox="1">
              <a:spLocks noChangeArrowheads="1"/>
            </p:cNvSpPr>
            <p:nvPr/>
          </p:nvSpPr>
          <p:spPr bwMode="auto">
            <a:xfrm>
              <a:off x="900113" y="1773238"/>
              <a:ext cx="741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de-DE" altLang="de-DE" sz="24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endParaRPr>
            </a:p>
          </p:txBody>
        </p:sp>
        <p:sp>
          <p:nvSpPr>
            <p:cNvPr id="23559" name="Text Box 13"/>
            <p:cNvSpPr txBox="1">
              <a:spLocks noChangeArrowheads="1"/>
            </p:cNvSpPr>
            <p:nvPr/>
          </p:nvSpPr>
          <p:spPr bwMode="auto">
            <a:xfrm>
              <a:off x="900113" y="1814513"/>
              <a:ext cx="7518400" cy="461665"/>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fontAlgn="base">
                <a:spcBef>
                  <a:spcPct val="50000"/>
                </a:spcBef>
                <a:spcAft>
                  <a:spcPct val="0"/>
                </a:spcAft>
              </a:pPr>
              <a:r>
                <a:rPr lang="ja-JP" altLang="en-US" sz="2400" dirty="0">
                  <a:latin typeface="MS PGothic" panose="020B0600070205080204" pitchFamily="34" charset="-128"/>
                  <a:ea typeface="MS PGothic" panose="020B0600070205080204" pitchFamily="34" charset="-128"/>
                </a:rPr>
                <a:t>就職面接を受けたが、希望していた職につけなかった</a:t>
              </a:r>
              <a:endParaRPr kumimoji="0" lang="en-US" altLang="de-DE" sz="2800" i="0" u="none" strike="noStrike" kern="1200" cap="none" spc="0" normalizeH="0" baseline="0" noProof="0" dirty="0">
                <a:ln>
                  <a:noFill/>
                </a:ln>
                <a:effectLst/>
                <a:uLnTx/>
                <a:uFillTx/>
                <a:latin typeface="MS PGothic" panose="020B0600070205080204" pitchFamily="34" charset="-128"/>
                <a:ea typeface="MS PGothic" panose="020B0600070205080204" pitchFamily="34" charset="-128"/>
              </a:endParaRPr>
            </a:p>
          </p:txBody>
        </p:sp>
        <p:sp>
          <p:nvSpPr>
            <p:cNvPr id="23560" name="Text Box 4"/>
            <p:cNvSpPr txBox="1">
              <a:spLocks noChangeArrowheads="1"/>
            </p:cNvSpPr>
            <p:nvPr/>
          </p:nvSpPr>
          <p:spPr bwMode="auto">
            <a:xfrm>
              <a:off x="995363"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nSpc>
                  <a:spcPts val="2400"/>
                </a:lnSpc>
                <a:tabLst>
                  <a:tab pos="508000" algn="l"/>
                  <a:tab pos="635000" algn="l"/>
                </a:tabLst>
              </a:pPr>
              <a:r>
                <a:rPr lang="ja-JP" altLang="en-US" dirty="0">
                  <a:solidFill>
                    <a:srgbClr val="000000"/>
                  </a:solidFill>
                  <a:latin typeface="MS PGothic" panose="020B0600070205080204" pitchFamily="34" charset="-128"/>
                  <a:ea typeface="MS PGothic" panose="020B0600070205080204" pitchFamily="34" charset="-128"/>
                </a:rPr>
                <a:t>怒りの手紙や</a:t>
              </a:r>
              <a:endParaRPr lang="en-US" altLang="ja-JP" dirty="0">
                <a:solidFill>
                  <a:srgbClr val="000000"/>
                </a:solidFill>
                <a:latin typeface="MS PGothic" panose="020B0600070205080204" pitchFamily="34" charset="-128"/>
                <a:ea typeface="MS PGothic" panose="020B0600070205080204" pitchFamily="34" charset="-128"/>
              </a:endParaRPr>
            </a:p>
            <a:p>
              <a:pPr lvl="0">
                <a:lnSpc>
                  <a:spcPts val="2400"/>
                </a:lnSpc>
                <a:tabLst>
                  <a:tab pos="508000" algn="l"/>
                  <a:tab pos="635000" algn="l"/>
                </a:tabLst>
              </a:pPr>
              <a:r>
                <a:rPr lang="ja-JP" altLang="en-US" dirty="0">
                  <a:solidFill>
                    <a:srgbClr val="000000"/>
                  </a:solidFill>
                  <a:latin typeface="MS PGothic" panose="020B0600070205080204" pitchFamily="34" charset="-128"/>
                  <a:ea typeface="MS PGothic" panose="020B0600070205080204" pitchFamily="34" charset="-128"/>
                </a:rPr>
                <a:t>電話をする</a:t>
              </a:r>
              <a:endParaRPr lang="en-US" altLang="ja-JP" dirty="0">
                <a:solidFill>
                  <a:srgbClr val="000000"/>
                </a:solidFill>
                <a:latin typeface="MS PGothic" panose="020B0600070205080204" pitchFamily="34" charset="-128"/>
                <a:ea typeface="MS PGothic" panose="020B0600070205080204" pitchFamily="34" charset="-128"/>
              </a:endParaRPr>
            </a:p>
            <a:p>
              <a:pPr lvl="0">
                <a:lnSpc>
                  <a:spcPts val="2400"/>
                </a:lnSpc>
                <a:tabLst>
                  <a:tab pos="508000" algn="l"/>
                  <a:tab pos="635000" algn="l"/>
                </a:tabLst>
              </a:pPr>
              <a:endParaRPr lang="en-US" altLang="zh-CN" dirty="0">
                <a:solidFill>
                  <a:srgbClr val="000000"/>
                </a:solidFill>
                <a:latin typeface="MS PGothic" panose="020B0600070205080204" pitchFamily="34" charset="-128"/>
                <a:ea typeface="MS PGothic" panose="020B0600070205080204" pitchFamily="34" charset="-128"/>
              </a:endParaRPr>
            </a:p>
          </p:txBody>
        </p:sp>
        <p:sp>
          <p:nvSpPr>
            <p:cNvPr id="23561" name="Text Box 7"/>
            <p:cNvSpPr txBox="1">
              <a:spLocks noChangeArrowheads="1"/>
            </p:cNvSpPr>
            <p:nvPr/>
          </p:nvSpPr>
          <p:spPr bwMode="auto">
            <a:xfrm>
              <a:off x="3571875"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nSpc>
                  <a:spcPts val="2400"/>
                </a:lnSpc>
                <a:tabLst>
                  <a:tab pos="101600" algn="l"/>
                  <a:tab pos="368300" algn="l"/>
                  <a:tab pos="584200" algn="l"/>
                </a:tabLst>
              </a:pPr>
              <a:r>
                <a:rPr lang="ja-JP" altLang="en-US" dirty="0">
                  <a:solidFill>
                    <a:prstClr val="black"/>
                  </a:solidFill>
                  <a:latin typeface="MS PGothic" panose="020B0600070205080204" pitchFamily="34" charset="-128"/>
                  <a:ea typeface="MS PGothic" panose="020B0600070205080204" pitchFamily="34" charset="-128"/>
                  <a:cs typeface="+mn-cs"/>
                </a:rPr>
                <a:t>別の仕事に応募</a:t>
              </a:r>
              <a:endParaRPr lang="en-US" altLang="ja-JP" dirty="0">
                <a:solidFill>
                  <a:prstClr val="black"/>
                </a:solidFill>
                <a:latin typeface="MS PGothic" panose="020B0600070205080204" pitchFamily="34" charset="-128"/>
                <a:ea typeface="MS PGothic" panose="020B0600070205080204" pitchFamily="34" charset="-128"/>
                <a:cs typeface="+mn-cs"/>
              </a:endParaRPr>
            </a:p>
            <a:p>
              <a:pPr lvl="0">
                <a:lnSpc>
                  <a:spcPts val="2400"/>
                </a:lnSpc>
                <a:tabLst>
                  <a:tab pos="101600" algn="l"/>
                  <a:tab pos="368300" algn="l"/>
                  <a:tab pos="584200" algn="l"/>
                </a:tabLst>
              </a:pPr>
              <a:r>
                <a:rPr lang="ja-JP" altLang="en-US" dirty="0">
                  <a:solidFill>
                    <a:prstClr val="black"/>
                  </a:solidFill>
                  <a:latin typeface="MS PGothic" panose="020B0600070205080204" pitchFamily="34" charset="-128"/>
                  <a:ea typeface="MS PGothic" panose="020B0600070205080204" pitchFamily="34" charset="-128"/>
                  <a:cs typeface="+mn-cs"/>
                </a:rPr>
                <a:t>する</a:t>
              </a:r>
              <a:endParaRPr lang="en-US" altLang="ja-JP" dirty="0">
                <a:solidFill>
                  <a:prstClr val="black"/>
                </a:solidFill>
                <a:latin typeface="MS PGothic" panose="020B0600070205080204" pitchFamily="34" charset="-128"/>
                <a:ea typeface="MS PGothic" panose="020B0600070205080204" pitchFamily="34" charset="-128"/>
                <a:cs typeface="+mn-cs"/>
              </a:endParaRPr>
            </a:p>
            <a:p>
              <a:pPr lvl="0">
                <a:lnSpc>
                  <a:spcPts val="2400"/>
                </a:lnSpc>
                <a:tabLst>
                  <a:tab pos="101600" algn="l"/>
                  <a:tab pos="368300" algn="l"/>
                  <a:tab pos="584200" algn="l"/>
                </a:tabLst>
              </a:pPr>
              <a:endParaRPr lang="en-US" altLang="zh-CN" dirty="0">
                <a:solidFill>
                  <a:srgbClr val="000000"/>
                </a:solidFill>
                <a:latin typeface="ＭＳ ゴシック" panose="020B0609070205080204" pitchFamily="49" charset="-128"/>
                <a:ea typeface="ＭＳ ゴシック" panose="020B0609070205080204" pitchFamily="49" charset="-128"/>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ja-JP" altLang="en-US" dirty="0">
                  <a:solidFill>
                    <a:srgbClr val="000000"/>
                  </a:solidFill>
                  <a:latin typeface="MS PGothic" panose="020B0600070205080204" pitchFamily="34" charset="-128"/>
                  <a:ea typeface="MS PGothic" panose="020B0600070205080204" pitchFamily="34" charset="-128"/>
                </a:rPr>
                <a:t>腹が立つ</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おだやか</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悲しい</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5" name="Text Box 10"/>
            <p:cNvSpPr txBox="1">
              <a:spLocks noChangeArrowheads="1"/>
            </p:cNvSpPr>
            <p:nvPr/>
          </p:nvSpPr>
          <p:spPr bwMode="auto">
            <a:xfrm>
              <a:off x="6223000"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nSpc>
                  <a:spcPts val="2400"/>
                </a:lnSpc>
                <a:tabLst>
                  <a:tab pos="88900" algn="l"/>
                  <a:tab pos="393700" algn="l"/>
                </a:tabLst>
              </a:pPr>
              <a:r>
                <a:rPr lang="ja-JP" altLang="en-US" dirty="0">
                  <a:solidFill>
                    <a:srgbClr val="000000"/>
                  </a:solidFill>
                  <a:latin typeface="MS PGothic" panose="020B0600070205080204" pitchFamily="34" charset="-128"/>
                  <a:ea typeface="MS PGothic" panose="020B0600070205080204" pitchFamily="34" charset="-128"/>
                </a:rPr>
                <a:t>泣いたり、</a:t>
              </a:r>
              <a:endParaRPr lang="en-US" altLang="ja-JP" dirty="0">
                <a:solidFill>
                  <a:srgbClr val="000000"/>
                </a:solidFill>
                <a:latin typeface="MS PGothic" panose="020B0600070205080204" pitchFamily="34" charset="-128"/>
                <a:ea typeface="MS PGothic" panose="020B0600070205080204" pitchFamily="34" charset="-128"/>
              </a:endParaRPr>
            </a:p>
            <a:p>
              <a:pPr lvl="0">
                <a:lnSpc>
                  <a:spcPts val="2400"/>
                </a:lnSpc>
                <a:tabLst>
                  <a:tab pos="88900" algn="l"/>
                  <a:tab pos="393700" algn="l"/>
                </a:tabLst>
              </a:pPr>
              <a:r>
                <a:rPr lang="ja-JP" altLang="en-US" dirty="0">
                  <a:solidFill>
                    <a:srgbClr val="000000"/>
                  </a:solidFill>
                  <a:latin typeface="MS PGothic" panose="020B0600070205080204" pitchFamily="34" charset="-128"/>
                  <a:ea typeface="MS PGothic" panose="020B0600070205080204" pitchFamily="34" charset="-128"/>
                </a:rPr>
                <a:t>くよくよと思い悩</a:t>
              </a:r>
              <a:r>
                <a:rPr lang="ja-JP" altLang="en-US" dirty="0" smtClean="0">
                  <a:solidFill>
                    <a:srgbClr val="000000"/>
                  </a:solidFill>
                  <a:latin typeface="MS PGothic" panose="020B0600070205080204" pitchFamily="34" charset="-128"/>
                  <a:ea typeface="MS PGothic" panose="020B0600070205080204" pitchFamily="34" charset="-128"/>
                </a:rPr>
                <a:t>む</a:t>
              </a:r>
              <a:endParaRPr lang="de-DE" altLang="ja-JP" dirty="0" smtClean="0">
                <a:solidFill>
                  <a:srgbClr val="000000"/>
                </a:solidFill>
                <a:latin typeface="MS PGothic" panose="020B0600070205080204" pitchFamily="34" charset="-128"/>
                <a:ea typeface="MS PGothic" panose="020B0600070205080204" pitchFamily="34" charset="-128"/>
              </a:endParaRPr>
            </a:p>
            <a:p>
              <a:pPr lvl="0">
                <a:lnSpc>
                  <a:spcPts val="2400"/>
                </a:lnSpc>
                <a:tabLst>
                  <a:tab pos="88900" algn="l"/>
                  <a:tab pos="393700" algn="l"/>
                </a:tabLst>
              </a:pPr>
              <a:endParaRPr lang="en-US" altLang="zh-CN" dirty="0">
                <a:solidFill>
                  <a:srgbClr val="000000"/>
                </a:solidFill>
                <a:latin typeface="MS PGothic" panose="020B0600070205080204" pitchFamily="34" charset="-128"/>
                <a:ea typeface="MS PGothic" panose="020B0600070205080204" pitchFamily="34" charset="-128"/>
              </a:endParaRPr>
            </a:p>
          </p:txBody>
        </p:sp>
      </p:gr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066800" algn="l"/>
                <a:tab pos="2552700" algn="l"/>
                <a:tab pos="3378200" algn="l"/>
              </a:tabLst>
            </a:pPr>
            <a:r>
              <a:rPr lang="ja-JP" altLang="en-US" sz="2000" b="0" dirty="0">
                <a:solidFill>
                  <a:srgbClr val="D16349"/>
                </a:solidFill>
                <a:latin typeface="MS PGothic" panose="020B0600070205080204" pitchFamily="34" charset="-128"/>
                <a:ea typeface="MS PGothic" panose="020B0600070205080204" pitchFamily="34" charset="-128"/>
              </a:rPr>
              <a:t>１つの出来事で生まれるたくさんの感情</a:t>
            </a:r>
            <a:r>
              <a:rPr lang="en-US" altLang="zh-CN" sz="2000" b="0" dirty="0">
                <a:solidFill>
                  <a:srgbClr val="D16349"/>
                </a:solidFill>
                <a:latin typeface="MS PGothic" panose="020B0600070205080204" pitchFamily="34" charset="-128"/>
                <a:ea typeface="MS PGothic" panose="020B0600070205080204" pitchFamily="34" charset="-128"/>
              </a:rPr>
              <a:t>…</a:t>
            </a:r>
          </a:p>
        </p:txBody>
      </p:sp>
    </p:spTree>
    <p:extLst>
      <p:ext uri="{BB962C8B-B14F-4D97-AF65-F5344CB8AC3E}">
        <p14:creationId xmlns:p14="http://schemas.microsoft.com/office/powerpoint/2010/main" val="390267654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958850" y="4432300"/>
            <a:ext cx="7172325" cy="1701463"/>
            <a:chOff x="995363" y="4432300"/>
            <a:chExt cx="7172325" cy="1701463"/>
          </a:xfrm>
        </p:grpSpPr>
        <p:sp>
          <p:nvSpPr>
            <p:cNvPr id="23560" name="Text Box 4"/>
            <p:cNvSpPr txBox="1">
              <a:spLocks noChangeArrowheads="1"/>
            </p:cNvSpPr>
            <p:nvPr/>
          </p:nvSpPr>
          <p:spPr bwMode="auto">
            <a:xfrm>
              <a:off x="995363"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怒りの手紙や</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電話をする</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endParaRPr kumimoji="0" lang="en-US" altLang="zh-CN" sz="180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endParaRPr>
            </a:p>
          </p:txBody>
        </p:sp>
        <p:sp>
          <p:nvSpPr>
            <p:cNvPr id="23561" name="Text Box 7"/>
            <p:cNvSpPr txBox="1">
              <a:spLocks noChangeArrowheads="1"/>
            </p:cNvSpPr>
            <p:nvPr/>
          </p:nvSpPr>
          <p:spPr bwMode="auto">
            <a:xfrm>
              <a:off x="3571875"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r>
                <a:rPr kumimoji="0" lang="ja-JP" altLang="en-US"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別の仕事に応募</a:t>
              </a:r>
              <a:endParaRPr kumimoji="0" lang="en-US" altLang="ja-JP"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r>
                <a:rPr kumimoji="0" lang="ja-JP" altLang="en-US"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する</a:t>
              </a:r>
              <a:endParaRPr kumimoji="0" lang="en-US" altLang="ja-JP"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endParaRPr kumimoji="0" lang="en-US" altLang="zh-CN"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腹が立つ</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おだやか</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悲しい</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5" name="Text Box 10"/>
            <p:cNvSpPr txBox="1">
              <a:spLocks noChangeArrowheads="1"/>
            </p:cNvSpPr>
            <p:nvPr/>
          </p:nvSpPr>
          <p:spPr bwMode="auto">
            <a:xfrm>
              <a:off x="6223000"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泣いたり、</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くよくよと思い悩</a:t>
              </a:r>
              <a:r>
                <a:rPr kumimoji="0" lang="ja-JP" altLang="en-US" sz="180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む</a:t>
              </a:r>
              <a:endParaRPr kumimoji="0" lang="de-DE" altLang="ja-JP" sz="180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endParaRPr kumimoji="0" lang="en-US" altLang="zh-CN"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grpSp>
      <p:sp>
        <p:nvSpPr>
          <p:cNvPr id="16" name="Text Box 14"/>
          <p:cNvSpPr txBox="1">
            <a:spLocks noChangeArrowheads="1"/>
          </p:cNvSpPr>
          <p:nvPr/>
        </p:nvSpPr>
        <p:spPr bwMode="auto">
          <a:xfrm>
            <a:off x="954087" y="2708275"/>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評価？</a:t>
            </a:r>
            <a:endParaRPr lang="en-US" altLang="ja-JP" dirty="0">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考え？</a:t>
            </a:r>
          </a:p>
          <a:p>
            <a:pPr algn="ctr" eaLnBrk="1" hangingPunct="1">
              <a:spcBef>
                <a:spcPct val="50000"/>
              </a:spcBef>
            </a:pPr>
            <a:endParaRPr lang="en-US" altLang="de-DE" sz="1600" dirty="0">
              <a:latin typeface="MS PGothic" panose="020B0600070205080204" pitchFamily="34" charset="-128"/>
              <a:ea typeface="MS PGothic" panose="020B0600070205080204" pitchFamily="34" charset="-128"/>
            </a:endParaRPr>
          </a:p>
        </p:txBody>
      </p:sp>
      <p:sp>
        <p:nvSpPr>
          <p:cNvPr id="19" name="Text Box 14"/>
          <p:cNvSpPr txBox="1">
            <a:spLocks noChangeArrowheads="1"/>
          </p:cNvSpPr>
          <p:nvPr/>
        </p:nvSpPr>
        <p:spPr bwMode="auto">
          <a:xfrm>
            <a:off x="3535362" y="2703097"/>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評価？</a:t>
            </a:r>
            <a:endParaRPr lang="en-US" altLang="ja-JP" dirty="0">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考え？</a:t>
            </a:r>
            <a:endParaRPr lang="en-US" altLang="de-DE" dirty="0">
              <a:latin typeface="MS PGothic" panose="020B0600070205080204" pitchFamily="34" charset="-128"/>
              <a:ea typeface="MS PGothic" panose="020B0600070205080204" pitchFamily="34" charset="-128"/>
            </a:endParaRPr>
          </a:p>
          <a:p>
            <a:pPr algn="ctr" eaLnBrk="1" hangingPunct="1">
              <a:spcBef>
                <a:spcPct val="50000"/>
              </a:spcBef>
            </a:pPr>
            <a:endParaRPr lang="en-US" altLang="de-DE" sz="1600" dirty="0">
              <a:latin typeface="ＭＳ ゴシック" panose="020B0609070205080204" pitchFamily="49" charset="-128"/>
              <a:ea typeface="ＭＳ ゴシック" panose="020B0609070205080204" pitchFamily="49" charset="-128"/>
            </a:endParaRPr>
          </a:p>
        </p:txBody>
      </p:sp>
      <p:sp>
        <p:nvSpPr>
          <p:cNvPr id="20" name="Text Box 14"/>
          <p:cNvSpPr txBox="1">
            <a:spLocks noChangeArrowheads="1"/>
          </p:cNvSpPr>
          <p:nvPr/>
        </p:nvSpPr>
        <p:spPr bwMode="auto">
          <a:xfrm>
            <a:off x="6188346" y="2703097"/>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latin typeface="ＭＳ ゴシック" panose="020B0609070205080204" pitchFamily="49" charset="-128"/>
              <a:ea typeface="ＭＳ ゴシック" panose="020B0609070205080204" pitchFamily="49"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評価？</a:t>
            </a:r>
            <a:endParaRPr lang="en-US" altLang="ja-JP" dirty="0">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latin typeface="MS PGothic" panose="020B0600070205080204" pitchFamily="34" charset="-128"/>
                <a:ea typeface="MS PGothic" panose="020B0600070205080204" pitchFamily="34" charset="-128"/>
              </a:rPr>
              <a:t>考え？</a:t>
            </a:r>
            <a:endParaRPr lang="en-US" altLang="de-DE" dirty="0">
              <a:latin typeface="MS PGothic" panose="020B0600070205080204" pitchFamily="34" charset="-128"/>
              <a:ea typeface="MS PGothic" panose="020B0600070205080204" pitchFamily="34" charset="-128"/>
            </a:endParaRPr>
          </a:p>
          <a:p>
            <a:pPr algn="ctr" eaLnBrk="1" hangingPunct="1">
              <a:spcBef>
                <a:spcPct val="50000"/>
              </a:spcBef>
            </a:pPr>
            <a:endParaRPr lang="en-US" altLang="de-DE" sz="1600" dirty="0">
              <a:latin typeface="ＭＳ ゴシック" panose="020B0609070205080204" pitchFamily="49" charset="-128"/>
              <a:ea typeface="ＭＳ ゴシック" panose="020B0609070205080204" pitchFamily="49" charset="-128"/>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3"/>
          <p:cNvSpPr txBox="1">
            <a:spLocks noChangeArrowheads="1"/>
          </p:cNvSpPr>
          <p:nvPr/>
        </p:nvSpPr>
        <p:spPr bwMode="auto">
          <a:xfrm>
            <a:off x="863600" y="1814513"/>
            <a:ext cx="7518400" cy="461665"/>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fontAlgn="base">
              <a:spcBef>
                <a:spcPct val="50000"/>
              </a:spcBef>
              <a:spcAft>
                <a:spcPct val="0"/>
              </a:spcAft>
            </a:pPr>
            <a:r>
              <a:rPr lang="ja-JP" altLang="en-US" sz="2400" dirty="0">
                <a:latin typeface="MS PGothic" panose="020B0600070205080204" pitchFamily="34" charset="-128"/>
                <a:ea typeface="MS PGothic" panose="020B0600070205080204" pitchFamily="34" charset="-128"/>
              </a:rPr>
              <a:t>就職面接を受けたが、希望していた職につけなかった</a:t>
            </a:r>
            <a:endParaRPr kumimoji="0" lang="en-US" altLang="de-DE" sz="2800" i="0" u="none" strike="noStrike" kern="1200" cap="none" spc="0" normalizeH="0" baseline="0" noProof="0" dirty="0">
              <a:ln>
                <a:noFill/>
              </a:ln>
              <a:effectLst/>
              <a:uLnTx/>
              <a:uFillTx/>
              <a:latin typeface="MS PGothic" panose="020B0600070205080204" pitchFamily="34" charset="-128"/>
              <a:ea typeface="MS PGothic" panose="020B0600070205080204" pitchFamily="34" charset="-128"/>
            </a:endParaRPr>
          </a:p>
        </p:txBody>
      </p:sp>
      <p:sp>
        <p:nvSpPr>
          <p:cNvPr id="15"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066800" algn="l"/>
                <a:tab pos="2552700" algn="l"/>
                <a:tab pos="3378200" algn="l"/>
              </a:tabLst>
            </a:pPr>
            <a:r>
              <a:rPr lang="ja-JP" altLang="en-US" sz="2000" b="0" dirty="0">
                <a:solidFill>
                  <a:srgbClr val="D16349"/>
                </a:solidFill>
                <a:latin typeface="MS PGothic" panose="020B0600070205080204" pitchFamily="34" charset="-128"/>
                <a:ea typeface="MS PGothic" panose="020B0600070205080204" pitchFamily="34" charset="-128"/>
              </a:rPr>
              <a:t>１つの出来事で生まれるたくさんの感情</a:t>
            </a:r>
            <a:r>
              <a:rPr lang="en-US" altLang="zh-CN" sz="2000" b="0" dirty="0">
                <a:solidFill>
                  <a:srgbClr val="D16349"/>
                </a:solidFill>
                <a:latin typeface="MS PGothic" panose="020B0600070205080204" pitchFamily="34" charset="-128"/>
                <a:ea typeface="MS PGothic" panose="020B0600070205080204" pitchFamily="34" charset="-128"/>
              </a:rPr>
              <a:t>…</a:t>
            </a:r>
          </a:p>
        </p:txBody>
      </p:sp>
    </p:spTree>
    <p:extLst>
      <p:ext uri="{BB962C8B-B14F-4D97-AF65-F5344CB8AC3E}">
        <p14:creationId xmlns:p14="http://schemas.microsoft.com/office/powerpoint/2010/main" val="386783880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958850" y="4432300"/>
            <a:ext cx="7172325" cy="1701463"/>
            <a:chOff x="995363" y="4432300"/>
            <a:chExt cx="7172325" cy="1701463"/>
          </a:xfrm>
        </p:grpSpPr>
        <p:sp>
          <p:nvSpPr>
            <p:cNvPr id="23560" name="Text Box 4"/>
            <p:cNvSpPr txBox="1">
              <a:spLocks noChangeArrowheads="1"/>
            </p:cNvSpPr>
            <p:nvPr/>
          </p:nvSpPr>
          <p:spPr bwMode="auto">
            <a:xfrm>
              <a:off x="995363"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怒りの手紙や</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電話をする</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508000" algn="l"/>
                  <a:tab pos="635000" algn="l"/>
                </a:tabLst>
                <a:defRPr/>
              </a:pPr>
              <a:endParaRPr kumimoji="0" lang="en-US" altLang="zh-CN"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1" name="Text Box 7"/>
            <p:cNvSpPr txBox="1">
              <a:spLocks noChangeArrowheads="1"/>
            </p:cNvSpPr>
            <p:nvPr/>
          </p:nvSpPr>
          <p:spPr bwMode="auto">
            <a:xfrm>
              <a:off x="3571875"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r>
                <a:rPr kumimoji="0" lang="ja-JP" altLang="en-US"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別の仕事に応募</a:t>
              </a:r>
              <a:endParaRPr kumimoji="0" lang="en-US" altLang="ja-JP"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r>
                <a:rPr kumimoji="0" lang="ja-JP" altLang="en-US"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する</a:t>
              </a:r>
              <a:endParaRPr kumimoji="0" lang="en-US" altLang="ja-JP" sz="180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101600" algn="l"/>
                  <a:tab pos="368300" algn="l"/>
                  <a:tab pos="584200" algn="l"/>
                </a:tabLst>
                <a:defRPr/>
              </a:pPr>
              <a:endParaRPr kumimoji="0" lang="en-US" altLang="zh-CN"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腹が立つ</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おだやか</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悲しい</a:t>
              </a:r>
              <a:endParaRPr kumimoji="0" lang="en-US" altLang="de-DE" sz="18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23565" name="Text Box 10"/>
            <p:cNvSpPr txBox="1">
              <a:spLocks noChangeArrowheads="1"/>
            </p:cNvSpPr>
            <p:nvPr/>
          </p:nvSpPr>
          <p:spPr bwMode="auto">
            <a:xfrm>
              <a:off x="6223000" y="5118100"/>
              <a:ext cx="1943100" cy="1015663"/>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泣いたり、</a:t>
              </a:r>
              <a:endParaRPr kumimoji="0" lang="en-US" altLang="ja-JP"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r>
                <a:rPr kumimoji="0" lang="ja-JP" altLang="en-US"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くよくよと思い悩</a:t>
              </a:r>
              <a:r>
                <a:rPr kumimoji="0" lang="ja-JP" altLang="en-US" sz="180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む</a:t>
              </a:r>
              <a:endParaRPr kumimoji="0" lang="de-DE" altLang="ja-JP" sz="180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2400"/>
                </a:lnSpc>
                <a:spcBef>
                  <a:spcPts val="0"/>
                </a:spcBef>
                <a:spcAft>
                  <a:spcPts val="0"/>
                </a:spcAft>
                <a:buClrTx/>
                <a:buSzTx/>
                <a:buFontTx/>
                <a:buNone/>
                <a:tabLst>
                  <a:tab pos="88900" algn="l"/>
                  <a:tab pos="393700" algn="l"/>
                </a:tabLst>
                <a:defRPr/>
              </a:pPr>
              <a:endParaRPr kumimoji="0" lang="en-US" altLang="zh-CN" sz="180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gr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13"/>
          <p:cNvSpPr txBox="1">
            <a:spLocks noChangeArrowheads="1"/>
          </p:cNvSpPr>
          <p:nvPr/>
        </p:nvSpPr>
        <p:spPr bwMode="auto">
          <a:xfrm>
            <a:off x="863600" y="1814513"/>
            <a:ext cx="7518400" cy="461665"/>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fontAlgn="base">
              <a:spcBef>
                <a:spcPct val="50000"/>
              </a:spcBef>
              <a:spcAft>
                <a:spcPct val="0"/>
              </a:spcAft>
            </a:pPr>
            <a:r>
              <a:rPr lang="ja-JP" altLang="en-US" sz="2400" dirty="0">
                <a:latin typeface="MS PGothic" panose="020B0600070205080204" pitchFamily="34" charset="-128"/>
                <a:ea typeface="MS PGothic" panose="020B0600070205080204" pitchFamily="34" charset="-128"/>
              </a:rPr>
              <a:t>就職面接を受けたが、希望していた職につけなかった</a:t>
            </a:r>
            <a:endParaRPr kumimoji="0" lang="en-US" altLang="de-DE" sz="2800" i="0" u="none" strike="noStrike" kern="1200" cap="none" spc="0" normalizeH="0" baseline="0" noProof="0" dirty="0">
              <a:ln>
                <a:noFill/>
              </a:ln>
              <a:effectLst/>
              <a:uLnTx/>
              <a:uFillTx/>
              <a:latin typeface="MS PGothic" panose="020B0600070205080204" pitchFamily="34" charset="-128"/>
              <a:ea typeface="MS PGothic" panose="020B0600070205080204" pitchFamily="34" charset="-128"/>
            </a:endParaRPr>
          </a:p>
        </p:txBody>
      </p:sp>
      <p:sp>
        <p:nvSpPr>
          <p:cNvPr id="15"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066800" algn="l"/>
                <a:tab pos="2552700" algn="l"/>
                <a:tab pos="3378200" algn="l"/>
              </a:tabLst>
            </a:pPr>
            <a:r>
              <a:rPr lang="ja-JP" altLang="en-US" sz="2000" b="0" dirty="0">
                <a:solidFill>
                  <a:srgbClr val="D16349"/>
                </a:solidFill>
                <a:latin typeface="MS PGothic" panose="020B0600070205080204" pitchFamily="34" charset="-128"/>
                <a:ea typeface="MS PGothic" panose="020B0600070205080204" pitchFamily="34" charset="-128"/>
              </a:rPr>
              <a:t>１つの出来事で生まれるたくさんの感情</a:t>
            </a:r>
            <a:r>
              <a:rPr lang="en-US" altLang="zh-CN" sz="2000" b="0" dirty="0">
                <a:solidFill>
                  <a:srgbClr val="D16349"/>
                </a:solidFill>
                <a:latin typeface="MS PGothic" panose="020B0600070205080204" pitchFamily="34" charset="-128"/>
                <a:ea typeface="MS PGothic" panose="020B0600070205080204" pitchFamily="34" charset="-128"/>
              </a:rPr>
              <a:t>…</a:t>
            </a:r>
          </a:p>
        </p:txBody>
      </p:sp>
      <p:sp>
        <p:nvSpPr>
          <p:cNvPr id="23" name="Text Box 14"/>
          <p:cNvSpPr txBox="1">
            <a:spLocks noChangeArrowheads="1"/>
          </p:cNvSpPr>
          <p:nvPr/>
        </p:nvSpPr>
        <p:spPr bwMode="auto">
          <a:xfrm>
            <a:off x="954087" y="2708275"/>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smtClean="0">
                <a:solidFill>
                  <a:schemeClr val="accent1"/>
                </a:solidFill>
                <a:latin typeface="MS PGothic" panose="020B0600070205080204" pitchFamily="34" charset="-128"/>
                <a:ea typeface="MS PGothic" panose="020B0600070205080204" pitchFamily="34" charset="-128"/>
              </a:rPr>
              <a:t>評価？</a:t>
            </a:r>
            <a:endParaRPr lang="en-US" altLang="ja-JP" dirty="0" smtClean="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smtClean="0">
                <a:solidFill>
                  <a:schemeClr val="accent1"/>
                </a:solidFill>
                <a:latin typeface="MS PGothic" panose="020B0600070205080204" pitchFamily="34" charset="-128"/>
                <a:ea typeface="MS PGothic" panose="020B0600070205080204" pitchFamily="34" charset="-128"/>
              </a:rPr>
              <a:t>考え？</a:t>
            </a:r>
          </a:p>
          <a:p>
            <a:pPr algn="ctr" eaLnBrk="1" hangingPunct="1">
              <a:spcBef>
                <a:spcPct val="50000"/>
              </a:spcBef>
            </a:pPr>
            <a:endParaRPr lang="en-US" altLang="de-DE" sz="1600" dirty="0">
              <a:solidFill>
                <a:schemeClr val="accent1"/>
              </a:solidFill>
              <a:latin typeface="MS PGothic" panose="020B0600070205080204" pitchFamily="34" charset="-128"/>
              <a:ea typeface="MS PGothic" panose="020B0600070205080204" pitchFamily="34" charset="-128"/>
            </a:endParaRPr>
          </a:p>
        </p:txBody>
      </p:sp>
      <p:sp>
        <p:nvSpPr>
          <p:cNvPr id="2" name="Textfeld 1"/>
          <p:cNvSpPr txBox="1"/>
          <p:nvPr/>
        </p:nvSpPr>
        <p:spPr>
          <a:xfrm>
            <a:off x="990600" y="2743200"/>
            <a:ext cx="1925089" cy="1465452"/>
          </a:xfrm>
          <a:prstGeom prst="rect">
            <a:avLst/>
          </a:prstGeom>
          <a:noFill/>
        </p:spPr>
        <p:txBody>
          <a:bodyPr wrap="square" rtlCol="0">
            <a:spAutoFit/>
          </a:bodyPr>
          <a:lstStyle/>
          <a:p>
            <a:pPr lvl="0">
              <a:tabLst>
                <a:tab pos="38100" algn="l"/>
                <a:tab pos="127000" algn="l"/>
                <a:tab pos="317500" algn="l"/>
                <a:tab pos="457200" algn="l"/>
                <a:tab pos="546100" algn="l"/>
                <a:tab pos="673100" algn="l"/>
              </a:tabLst>
            </a:pPr>
            <a:r>
              <a:rPr lang="ja-JP" altLang="en-US">
                <a:latin typeface="Times New Roman" pitchFamily="18" charset="0"/>
                <a:ea typeface="ＭＳ Ｐゴシック" panose="020B0600070205080204" pitchFamily="50" charset="-128"/>
              </a:rPr>
              <a:t>「面接担当者の頭が悪すぎて、私がこの仕事に適任だということがわからないんだ」</a:t>
            </a:r>
            <a:endParaRPr lang="en-US" altLang="ja-JP" dirty="0">
              <a:latin typeface="Times New Roman" pitchFamily="18" charset="0"/>
              <a:ea typeface="ＭＳ Ｐゴシック" panose="020B0600070205080204" pitchFamily="50" charset="-128"/>
            </a:endParaRPr>
          </a:p>
        </p:txBody>
      </p:sp>
      <p:sp>
        <p:nvSpPr>
          <p:cNvPr id="24" name="Text Box 14"/>
          <p:cNvSpPr txBox="1">
            <a:spLocks noChangeArrowheads="1"/>
          </p:cNvSpPr>
          <p:nvPr/>
        </p:nvSpPr>
        <p:spPr bwMode="auto">
          <a:xfrm>
            <a:off x="3535362" y="2703097"/>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smtClean="0">
                <a:solidFill>
                  <a:schemeClr val="accent1"/>
                </a:solidFill>
                <a:latin typeface="MS PGothic" panose="020B0600070205080204" pitchFamily="34" charset="-128"/>
                <a:ea typeface="MS PGothic" panose="020B0600070205080204" pitchFamily="34" charset="-128"/>
              </a:rPr>
              <a:t>評価？</a:t>
            </a:r>
            <a:endParaRPr lang="en-US" altLang="ja-JP" dirty="0" smtClean="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smtClean="0">
                <a:solidFill>
                  <a:schemeClr val="accent1"/>
                </a:solidFill>
                <a:latin typeface="MS PGothic" panose="020B0600070205080204" pitchFamily="34" charset="-128"/>
                <a:ea typeface="MS PGothic" panose="020B0600070205080204" pitchFamily="34" charset="-128"/>
              </a:rPr>
              <a:t>考え？</a:t>
            </a:r>
          </a:p>
          <a:p>
            <a:pPr algn="ctr" eaLnBrk="1" hangingPunct="1">
              <a:spcBef>
                <a:spcPct val="50000"/>
              </a:spcBef>
            </a:pPr>
            <a:endParaRPr lang="en-US" altLang="de-DE" sz="1600" dirty="0">
              <a:solidFill>
                <a:schemeClr val="accent1"/>
              </a:solidFill>
              <a:latin typeface="MS PGothic" panose="020B0600070205080204" pitchFamily="34" charset="-128"/>
              <a:ea typeface="MS PGothic" panose="020B0600070205080204" pitchFamily="34" charset="-128"/>
            </a:endParaRPr>
          </a:p>
        </p:txBody>
      </p:sp>
      <p:sp>
        <p:nvSpPr>
          <p:cNvPr id="25" name="Textfeld 24"/>
          <p:cNvSpPr txBox="1"/>
          <p:nvPr/>
        </p:nvSpPr>
        <p:spPr>
          <a:xfrm>
            <a:off x="3558396" y="2737658"/>
            <a:ext cx="1925089" cy="1477328"/>
          </a:xfrm>
          <a:prstGeom prst="rect">
            <a:avLst/>
          </a:prstGeom>
          <a:noFill/>
        </p:spPr>
        <p:txBody>
          <a:bodyPr wrap="square" rtlCol="0">
            <a:spAutoFit/>
          </a:bodyPr>
          <a:lstStyle/>
          <a:p>
            <a:pPr>
              <a:tabLst>
                <a:tab pos="25400" algn="l"/>
                <a:tab pos="38100" algn="l"/>
                <a:tab pos="88900" algn="l"/>
                <a:tab pos="127000" algn="l"/>
                <a:tab pos="152400" algn="l"/>
                <a:tab pos="393700" algn="l"/>
                <a:tab pos="431800" algn="l"/>
                <a:tab pos="609600" algn="l"/>
              </a:tabLst>
            </a:pPr>
            <a:r>
              <a:rPr lang="ja-JP" altLang="en-US" dirty="0">
                <a:latin typeface="MS PGothic" panose="020B0600070205080204" pitchFamily="34" charset="-128"/>
                <a:ea typeface="MS PGothic" panose="020B0600070205080204" pitchFamily="34" charset="-128"/>
              </a:rPr>
              <a:t>「今回はツイテいなかった。次は必ず決めるぞ。</a:t>
            </a:r>
            <a:endParaRPr lang="en-US" altLang="ja-JP" dirty="0">
              <a:latin typeface="MS PGothic" panose="020B0600070205080204" pitchFamily="34" charset="-128"/>
              <a:ea typeface="MS PGothic" panose="020B0600070205080204" pitchFamily="34" charset="-128"/>
            </a:endParaRPr>
          </a:p>
          <a:p>
            <a:pPr>
              <a:tabLst>
                <a:tab pos="25400" algn="l"/>
                <a:tab pos="38100" algn="l"/>
                <a:tab pos="88900" algn="l"/>
                <a:tab pos="127000" algn="l"/>
                <a:tab pos="152400" algn="l"/>
                <a:tab pos="393700" algn="l"/>
                <a:tab pos="431800" algn="l"/>
                <a:tab pos="609600" algn="l"/>
              </a:tabLst>
            </a:pPr>
            <a:r>
              <a:rPr lang="ja-JP" altLang="en-US" dirty="0">
                <a:latin typeface="MS PGothic" panose="020B0600070205080204" pitchFamily="34" charset="-128"/>
                <a:ea typeface="MS PGothic" panose="020B0600070205080204" pitchFamily="34" charset="-128"/>
              </a:rPr>
              <a:t>今回のことは良い経験になった」</a:t>
            </a:r>
            <a:endParaRPr lang="en-US" altLang="ja-JP" dirty="0">
              <a:latin typeface="MS PGothic" panose="020B0600070205080204" pitchFamily="34" charset="-128"/>
              <a:ea typeface="MS PGothic" panose="020B0600070205080204" pitchFamily="34" charset="-128"/>
            </a:endParaRPr>
          </a:p>
        </p:txBody>
      </p:sp>
      <p:sp>
        <p:nvSpPr>
          <p:cNvPr id="28" name="Text Box 14"/>
          <p:cNvSpPr txBox="1">
            <a:spLocks noChangeArrowheads="1"/>
          </p:cNvSpPr>
          <p:nvPr/>
        </p:nvSpPr>
        <p:spPr bwMode="auto">
          <a:xfrm>
            <a:off x="6188346" y="2703097"/>
            <a:ext cx="1943100" cy="1569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ja-JP" dirty="0">
              <a:solidFill>
                <a:schemeClr val="accent1"/>
              </a:solidFill>
              <a:latin typeface="ＭＳ ゴシック" panose="020B0609070205080204" pitchFamily="49" charset="-128"/>
              <a:ea typeface="ＭＳ ゴシック" panose="020B0609070205080204" pitchFamily="49" charset="-128"/>
            </a:endParaRPr>
          </a:p>
          <a:p>
            <a:pPr algn="ctr" eaLnBrk="1" hangingPunct="1">
              <a:spcBef>
                <a:spcPct val="50000"/>
              </a:spcBef>
            </a:pPr>
            <a:r>
              <a:rPr lang="ja-JP" altLang="en-US" dirty="0">
                <a:solidFill>
                  <a:schemeClr val="accent1"/>
                </a:solidFill>
                <a:latin typeface="MS PGothic" panose="020B0600070205080204" pitchFamily="34" charset="-128"/>
                <a:ea typeface="MS PGothic" panose="020B0600070205080204" pitchFamily="34" charset="-128"/>
              </a:rPr>
              <a:t>評価？</a:t>
            </a:r>
            <a:endParaRPr lang="en-US" altLang="ja-JP" dirty="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r>
              <a:rPr lang="ja-JP" altLang="en-US" dirty="0">
                <a:solidFill>
                  <a:schemeClr val="accent1"/>
                </a:solidFill>
                <a:latin typeface="MS PGothic" panose="020B0600070205080204" pitchFamily="34" charset="-128"/>
                <a:ea typeface="MS PGothic" panose="020B0600070205080204" pitchFamily="34" charset="-128"/>
              </a:rPr>
              <a:t>考え？</a:t>
            </a:r>
            <a:endParaRPr lang="en-US" altLang="de-DE" dirty="0">
              <a:solidFill>
                <a:schemeClr val="accent1"/>
              </a:solidFill>
              <a:latin typeface="MS PGothic" panose="020B0600070205080204" pitchFamily="34" charset="-128"/>
              <a:ea typeface="MS PGothic" panose="020B0600070205080204" pitchFamily="34" charset="-128"/>
            </a:endParaRPr>
          </a:p>
          <a:p>
            <a:pPr algn="ctr" eaLnBrk="1" hangingPunct="1">
              <a:spcBef>
                <a:spcPct val="50000"/>
              </a:spcBef>
            </a:pPr>
            <a:endParaRPr lang="en-US" altLang="de-DE" sz="1600" dirty="0">
              <a:solidFill>
                <a:schemeClr val="accent1"/>
              </a:solidFill>
              <a:latin typeface="ＭＳ ゴシック" panose="020B0609070205080204" pitchFamily="49" charset="-128"/>
              <a:ea typeface="ＭＳ ゴシック" panose="020B0609070205080204" pitchFamily="49" charset="-128"/>
            </a:endParaRPr>
          </a:p>
        </p:txBody>
      </p:sp>
      <p:sp>
        <p:nvSpPr>
          <p:cNvPr id="27" name="Textfeld 26"/>
          <p:cNvSpPr txBox="1"/>
          <p:nvPr/>
        </p:nvSpPr>
        <p:spPr>
          <a:xfrm>
            <a:off x="6204498" y="2864882"/>
            <a:ext cx="1925089" cy="1323439"/>
          </a:xfrm>
          <a:prstGeom prst="rect">
            <a:avLst/>
          </a:prstGeom>
          <a:noFill/>
        </p:spPr>
        <p:txBody>
          <a:bodyPr wrap="square" rtlCol="0">
            <a:spAutoFit/>
          </a:bodyPr>
          <a:lstStyle/>
          <a:p>
            <a:pPr>
              <a:lnSpc>
                <a:spcPts val="1600"/>
              </a:lnSpc>
              <a:tabLst>
                <a:tab pos="50800" algn="l"/>
                <a:tab pos="127000" algn="l"/>
                <a:tab pos="215900" algn="l"/>
                <a:tab pos="444500" algn="l"/>
                <a:tab pos="520700" algn="l"/>
              </a:tabLst>
            </a:pPr>
            <a:r>
              <a:rPr lang="en-US" altLang="zh-CN" dirty="0">
                <a:latin typeface="MS PGothic" panose="020B0600070205080204" pitchFamily="34" charset="-128"/>
                <a:ea typeface="MS PGothic" panose="020B0600070205080204" pitchFamily="34" charset="-128"/>
              </a:rPr>
              <a:t>	</a:t>
            </a:r>
          </a:p>
          <a:p>
            <a:pPr>
              <a:lnSpc>
                <a:spcPts val="1600"/>
              </a:lnSpc>
              <a:tabLst>
                <a:tab pos="50800" algn="l"/>
                <a:tab pos="127000" algn="l"/>
                <a:tab pos="215900" algn="l"/>
                <a:tab pos="444500" algn="l"/>
                <a:tab pos="520700" algn="l"/>
              </a:tabLst>
            </a:pPr>
            <a:r>
              <a:rPr lang="ja-JP" altLang="en-US" dirty="0">
                <a:latin typeface="MS PGothic" panose="020B0600070205080204" pitchFamily="34" charset="-128"/>
                <a:ea typeface="MS PGothic" panose="020B0600070205080204" pitchFamily="34" charset="-128"/>
              </a:rPr>
              <a:t>「私には才能がないんだ。</a:t>
            </a:r>
            <a:endParaRPr lang="en-US" altLang="ja-JP" dirty="0">
              <a:latin typeface="MS PGothic" panose="020B0600070205080204" pitchFamily="34" charset="-128"/>
              <a:ea typeface="MS PGothic" panose="020B0600070205080204" pitchFamily="34" charset="-128"/>
            </a:endParaRPr>
          </a:p>
          <a:p>
            <a:pPr>
              <a:lnSpc>
                <a:spcPts val="1600"/>
              </a:lnSpc>
              <a:tabLst>
                <a:tab pos="50800" algn="l"/>
                <a:tab pos="127000" algn="l"/>
                <a:tab pos="215900" algn="l"/>
                <a:tab pos="444500" algn="l"/>
                <a:tab pos="520700" algn="l"/>
              </a:tabLst>
            </a:pPr>
            <a:r>
              <a:rPr lang="ja-JP" altLang="en-US" dirty="0">
                <a:latin typeface="MS PGothic" panose="020B0600070205080204" pitchFamily="34" charset="-128"/>
                <a:ea typeface="MS PGothic" panose="020B0600070205080204" pitchFamily="34" charset="-128"/>
              </a:rPr>
              <a:t>まったくの負け犬だ」</a:t>
            </a:r>
            <a:endParaRPr lang="en-US" altLang="ja-JP" dirty="0">
              <a:latin typeface="MS PGothic" panose="020B0600070205080204" pitchFamily="34" charset="-128"/>
              <a:ea typeface="MS PGothic" panose="020B0600070205080204" pitchFamily="34" charset="-128"/>
            </a:endParaRPr>
          </a:p>
          <a:p>
            <a:pPr>
              <a:lnSpc>
                <a:spcPts val="1600"/>
              </a:lnSpc>
              <a:tabLst>
                <a:tab pos="50800" algn="l"/>
                <a:tab pos="127000" algn="l"/>
                <a:tab pos="215900" algn="l"/>
                <a:tab pos="444500" algn="l"/>
                <a:tab pos="520700" algn="l"/>
              </a:tabLst>
            </a:pPr>
            <a:endParaRPr lang="en-US" altLang="ja-JP" dirty="0">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293984595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3203587" y="4243451"/>
            <a:ext cx="1988058" cy="376428"/>
          </a:xfrm>
          <a:custGeom>
            <a:avLst/>
            <a:gdLst>
              <a:gd name="connsiteX0" fmla="*/ 0 w 1988058"/>
              <a:gd name="connsiteY0" fmla="*/ 0 h 376428"/>
              <a:gd name="connsiteX1" fmla="*/ 0 w 1988058"/>
              <a:gd name="connsiteY1" fmla="*/ 376427 h 376428"/>
              <a:gd name="connsiteX2" fmla="*/ 1988057 w 1988058"/>
              <a:gd name="connsiteY2" fmla="*/ 376427 h 376428"/>
              <a:gd name="connsiteX3" fmla="*/ 1988057 w 1988058"/>
              <a:gd name="connsiteY3" fmla="*/ 0 h 376428"/>
              <a:gd name="connsiteX4" fmla="*/ 0 w 1988058"/>
              <a:gd name="connsiteY4" fmla="*/ 0 h 3764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88058" h="376428">
                <a:moveTo>
                  <a:pt x="0" y="0"/>
                </a:moveTo>
                <a:lnTo>
                  <a:pt x="0" y="376427"/>
                </a:lnTo>
                <a:lnTo>
                  <a:pt x="1988057" y="376427"/>
                </a:lnTo>
                <a:lnTo>
                  <a:pt x="1988057"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3197237" y="4237101"/>
            <a:ext cx="1999996" cy="389128"/>
          </a:xfrm>
          <a:custGeom>
            <a:avLst/>
            <a:gdLst>
              <a:gd name="connsiteX0" fmla="*/ 6350 w 1999996"/>
              <a:gd name="connsiteY0" fmla="*/ 6350 h 389128"/>
              <a:gd name="connsiteX1" fmla="*/ 6350 w 1999996"/>
              <a:gd name="connsiteY1" fmla="*/ 382777 h 389128"/>
              <a:gd name="connsiteX2" fmla="*/ 1993645 w 1999996"/>
              <a:gd name="connsiteY2" fmla="*/ 382777 h 389128"/>
              <a:gd name="connsiteX3" fmla="*/ 1993645 w 1999996"/>
              <a:gd name="connsiteY3" fmla="*/ 6350 h 389128"/>
              <a:gd name="connsiteX4" fmla="*/ 6350 w 1999996"/>
              <a:gd name="connsiteY4" fmla="*/ 6350 h 3891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99996" h="389128">
                <a:moveTo>
                  <a:pt x="6350" y="6350"/>
                </a:moveTo>
                <a:lnTo>
                  <a:pt x="6350" y="382777"/>
                </a:lnTo>
                <a:lnTo>
                  <a:pt x="1993645" y="382777"/>
                </a:lnTo>
                <a:lnTo>
                  <a:pt x="1993645" y="6350"/>
                </a:lnTo>
                <a:lnTo>
                  <a:pt x="6350" y="6350"/>
                </a:lnTo>
              </a:path>
            </a:pathLst>
          </a:custGeom>
          <a:solidFill>
            <a:schemeClr val="accent6">
              <a:lumMod val="75000"/>
            </a:schemeClr>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a:p>
        </p:txBody>
      </p:sp>
      <p:sp>
        <p:nvSpPr>
          <p:cNvPr id="12" name="Freeform 3"/>
          <p:cNvSpPr/>
          <p:nvPr/>
        </p:nvSpPr>
        <p:spPr>
          <a:xfrm>
            <a:off x="3230096" y="3258251"/>
            <a:ext cx="1943100" cy="375665"/>
          </a:xfrm>
          <a:custGeom>
            <a:avLst/>
            <a:gdLst>
              <a:gd name="connsiteX0" fmla="*/ 0 w 1943100"/>
              <a:gd name="connsiteY0" fmla="*/ 0 h 375665"/>
              <a:gd name="connsiteX1" fmla="*/ 0 w 1943100"/>
              <a:gd name="connsiteY1" fmla="*/ 375665 h 375665"/>
              <a:gd name="connsiteX2" fmla="*/ 1943100 w 1943100"/>
              <a:gd name="connsiteY2" fmla="*/ 375665 h 375665"/>
              <a:gd name="connsiteX3" fmla="*/ 1943100 w 1943100"/>
              <a:gd name="connsiteY3" fmla="*/ 0 h 375665"/>
              <a:gd name="connsiteX4" fmla="*/ 0 w 1943100"/>
              <a:gd name="connsiteY4" fmla="*/ 0 h 3756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43100" h="375665">
                <a:moveTo>
                  <a:pt x="0" y="0"/>
                </a:moveTo>
                <a:lnTo>
                  <a:pt x="0" y="375665"/>
                </a:lnTo>
                <a:lnTo>
                  <a:pt x="1943100" y="375665"/>
                </a:lnTo>
                <a:lnTo>
                  <a:pt x="1943100"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782320" y="6173819"/>
            <a:ext cx="1943100" cy="375666"/>
          </a:xfrm>
          <a:custGeom>
            <a:avLst/>
            <a:gdLst>
              <a:gd name="connsiteX0" fmla="*/ 0 w 1943100"/>
              <a:gd name="connsiteY0" fmla="*/ 0 h 375666"/>
              <a:gd name="connsiteX1" fmla="*/ 0 w 1943100"/>
              <a:gd name="connsiteY1" fmla="*/ 375666 h 375666"/>
              <a:gd name="connsiteX2" fmla="*/ 1943099 w 1943100"/>
              <a:gd name="connsiteY2" fmla="*/ 375666 h 375666"/>
              <a:gd name="connsiteX3" fmla="*/ 1943099 w 1943100"/>
              <a:gd name="connsiteY3" fmla="*/ 0 h 375666"/>
              <a:gd name="connsiteX4" fmla="*/ 0 w 1943100"/>
              <a:gd name="connsiteY4" fmla="*/ 0 h 37566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43100" h="375666">
                <a:moveTo>
                  <a:pt x="0" y="0"/>
                </a:moveTo>
                <a:lnTo>
                  <a:pt x="0" y="375666"/>
                </a:lnTo>
                <a:lnTo>
                  <a:pt x="1943099" y="375666"/>
                </a:lnTo>
                <a:lnTo>
                  <a:pt x="1943099" y="0"/>
                </a:lnTo>
                <a:lnTo>
                  <a:pt x="0" y="0"/>
                </a:lnTo>
              </a:path>
            </a:pathLst>
          </a:custGeom>
          <a:solidFill>
            <a:schemeClr val="accent5">
              <a:lumMod val="75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5906294" y="6175687"/>
            <a:ext cx="1943100" cy="375666"/>
          </a:xfrm>
          <a:custGeom>
            <a:avLst/>
            <a:gdLst>
              <a:gd name="connsiteX0" fmla="*/ 0 w 1943100"/>
              <a:gd name="connsiteY0" fmla="*/ 0 h 375666"/>
              <a:gd name="connsiteX1" fmla="*/ 0 w 1943100"/>
              <a:gd name="connsiteY1" fmla="*/ 375666 h 375666"/>
              <a:gd name="connsiteX2" fmla="*/ 1943100 w 1943100"/>
              <a:gd name="connsiteY2" fmla="*/ 375666 h 375666"/>
              <a:gd name="connsiteX3" fmla="*/ 1943100 w 1943100"/>
              <a:gd name="connsiteY3" fmla="*/ 0 h 375666"/>
              <a:gd name="connsiteX4" fmla="*/ 0 w 1943100"/>
              <a:gd name="connsiteY4" fmla="*/ 0 h 37566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43100" h="375666">
                <a:moveTo>
                  <a:pt x="0" y="0"/>
                </a:moveTo>
                <a:lnTo>
                  <a:pt x="0" y="375666"/>
                </a:lnTo>
                <a:lnTo>
                  <a:pt x="1943100" y="375666"/>
                </a:lnTo>
                <a:lnTo>
                  <a:pt x="1943100"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5741070" y="3195409"/>
            <a:ext cx="2736470" cy="1142433"/>
          </a:xfrm>
          <a:custGeom>
            <a:avLst/>
            <a:gdLst>
              <a:gd name="connsiteX0" fmla="*/ 1482344 w 2965450"/>
              <a:gd name="connsiteY0" fmla="*/ 6350 h 1236472"/>
              <a:gd name="connsiteX1" fmla="*/ 6350 w 2965450"/>
              <a:gd name="connsiteY1" fmla="*/ 618236 h 1236472"/>
              <a:gd name="connsiteX2" fmla="*/ 1482344 w 2965450"/>
              <a:gd name="connsiteY2" fmla="*/ 1230122 h 1236472"/>
              <a:gd name="connsiteX3" fmla="*/ 2959100 w 2965450"/>
              <a:gd name="connsiteY3" fmla="*/ 618236 h 1236472"/>
              <a:gd name="connsiteX4" fmla="*/ 1482344 w 2965450"/>
              <a:gd name="connsiteY4" fmla="*/ 6350 h 12364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65450" h="1236472">
                <a:moveTo>
                  <a:pt x="1482344" y="6350"/>
                </a:moveTo>
                <a:cubicBezTo>
                  <a:pt x="667003" y="6350"/>
                  <a:pt x="6350" y="280669"/>
                  <a:pt x="6350" y="618236"/>
                </a:cubicBezTo>
                <a:cubicBezTo>
                  <a:pt x="6350" y="956563"/>
                  <a:pt x="667003" y="1230122"/>
                  <a:pt x="1482344" y="1230122"/>
                </a:cubicBezTo>
                <a:cubicBezTo>
                  <a:pt x="2297684" y="1230122"/>
                  <a:pt x="2959100" y="956563"/>
                  <a:pt x="2959100" y="618236"/>
                </a:cubicBezTo>
                <a:cubicBezTo>
                  <a:pt x="2959100" y="280669"/>
                  <a:pt x="2297684" y="6350"/>
                  <a:pt x="1482344" y="6350"/>
                </a:cubicBezTo>
              </a:path>
            </a:pathLst>
          </a:custGeom>
          <a:solidFill>
            <a:schemeClr val="accent6">
              <a:lumMod val="20000"/>
              <a:lumOff val="80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691358" y="3305768"/>
            <a:ext cx="897682" cy="315471"/>
          </a:xfrm>
          <a:prstGeom prst="rect">
            <a:avLst/>
          </a:prstGeom>
          <a:noFill/>
        </p:spPr>
        <p:txBody>
          <a:bodyPr wrap="none" lIns="0" tIns="0" rIns="0" rtlCol="0">
            <a:spAutoFit/>
          </a:bodyPr>
          <a:lstStyle/>
          <a:p>
            <a:pPr>
              <a:lnSpc>
                <a:spcPts val="2100"/>
              </a:lnSpc>
              <a:tabLst>
                <a:tab pos="203200" algn="l"/>
              </a:tabLst>
            </a:pPr>
            <a:r>
              <a:rPr lang="en-US" altLang="zh-CN" b="1" dirty="0">
                <a:latin typeface="MS PGothic" panose="020B0600070205080204" pitchFamily="34" charset="-128"/>
                <a:ea typeface="MS PGothic" panose="020B0600070205080204" pitchFamily="34" charset="-128"/>
              </a:rPr>
              <a:t>	</a:t>
            </a:r>
            <a:r>
              <a:rPr lang="ja-JP" altLang="en-US" sz="1800" b="1" dirty="0">
                <a:latin typeface="MS PGothic" panose="020B0600070205080204" pitchFamily="34" charset="-128"/>
                <a:ea typeface="MS PGothic" panose="020B0600070205080204" pitchFamily="34" charset="-128"/>
                <a:cs typeface="Times New Roman" pitchFamily="18" charset="0"/>
              </a:rPr>
              <a:t>出来事</a:t>
            </a:r>
            <a:endParaRPr lang="en-US" altLang="zh-CN" sz="1800" b="1" dirty="0">
              <a:latin typeface="MS PGothic" panose="020B0600070205080204" pitchFamily="34" charset="-128"/>
              <a:ea typeface="MS PGothic" panose="020B0600070205080204" pitchFamily="34" charset="-128"/>
              <a:cs typeface="Times New Roman" pitchFamily="18" charset="0"/>
            </a:endParaRPr>
          </a:p>
        </p:txBody>
      </p:sp>
      <p:sp>
        <p:nvSpPr>
          <p:cNvPr id="25" name="TextBox 1"/>
          <p:cNvSpPr txBox="1"/>
          <p:nvPr/>
        </p:nvSpPr>
        <p:spPr>
          <a:xfrm>
            <a:off x="1523037" y="6213471"/>
            <a:ext cx="461665" cy="315471"/>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Times New Roman" pitchFamily="18" charset="0"/>
                <a:cs typeface="Times New Roman" pitchFamily="18" charset="0"/>
              </a:rPr>
              <a:t>気分</a:t>
            </a:r>
            <a:endParaRPr lang="en-US" altLang="zh-CN" sz="1800" b="1" dirty="0">
              <a:solidFill>
                <a:srgbClr val="000000"/>
              </a:solidFill>
              <a:latin typeface="Times New Roman" pitchFamily="18" charset="0"/>
              <a:cs typeface="Times New Roman" pitchFamily="18" charset="0"/>
            </a:endParaRPr>
          </a:p>
        </p:txBody>
      </p:sp>
      <p:sp>
        <p:nvSpPr>
          <p:cNvPr id="26" name="TextBox 1"/>
          <p:cNvSpPr txBox="1"/>
          <p:nvPr/>
        </p:nvSpPr>
        <p:spPr>
          <a:xfrm>
            <a:off x="6647011" y="6220076"/>
            <a:ext cx="461665" cy="315471"/>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Times New Roman" pitchFamily="18" charset="0"/>
                <a:cs typeface="Times New Roman" pitchFamily="18" charset="0"/>
              </a:rPr>
              <a:t>行動</a:t>
            </a:r>
            <a:endParaRPr lang="en-US" altLang="zh-CN" sz="1800" b="1" dirty="0">
              <a:solidFill>
                <a:srgbClr val="000000"/>
              </a:solidFill>
              <a:latin typeface="Times New Roman" pitchFamily="18" charset="0"/>
              <a:cs typeface="Times New Roman" pitchFamily="18" charset="0"/>
            </a:endParaRPr>
          </a:p>
        </p:txBody>
      </p:sp>
      <p:sp>
        <p:nvSpPr>
          <p:cNvPr id="27" name="TextBox 1"/>
          <p:cNvSpPr txBox="1"/>
          <p:nvPr/>
        </p:nvSpPr>
        <p:spPr>
          <a:xfrm>
            <a:off x="6141263" y="3477133"/>
            <a:ext cx="1934825" cy="584775"/>
          </a:xfrm>
          <a:prstGeom prst="rect">
            <a:avLst/>
          </a:prstGeom>
          <a:noFill/>
        </p:spPr>
        <p:txBody>
          <a:bodyPr wrap="none" lIns="0" tIns="0" rIns="0" rtlCol="0">
            <a:spAutoFit/>
          </a:bodyPr>
          <a:lstStyle/>
          <a:p>
            <a:pPr algn="ctr">
              <a:lnSpc>
                <a:spcPts val="2100"/>
              </a:lnSpc>
              <a:tabLst>
                <a:tab pos="50800" algn="l"/>
              </a:tabLst>
            </a:pPr>
            <a:r>
              <a:rPr lang="en-US" altLang="zh-CN" b="1" dirty="0">
                <a:latin typeface="MS PGothic" panose="020B0600070205080204" pitchFamily="34" charset="-128"/>
                <a:ea typeface="MS PGothic" panose="020B0600070205080204" pitchFamily="34" charset="-128"/>
              </a:rPr>
              <a:t>	</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考え方のスタイルと</a:t>
            </a:r>
            <a:endParaRPr lang="en-US" altLang="ja-JP"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2100"/>
              </a:lnSpc>
              <a:tabLst>
                <a:tab pos="508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個人的な</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ルール</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8" name="TextBox 1"/>
          <p:cNvSpPr txBox="1"/>
          <p:nvPr/>
        </p:nvSpPr>
        <p:spPr>
          <a:xfrm>
            <a:off x="304800" y="1147842"/>
            <a:ext cx="8534400" cy="1585049"/>
          </a:xfrm>
          <a:prstGeom prst="rect">
            <a:avLst/>
          </a:prstGeom>
          <a:noFill/>
        </p:spPr>
        <p:txBody>
          <a:bodyPr wrap="square" lIns="0" tIns="0" rIns="0" rtlCol="0">
            <a:spAutoFit/>
          </a:bodyPr>
          <a:lstStyle/>
          <a:p>
            <a:pPr>
              <a:lnSpc>
                <a:spcPts val="2400"/>
              </a:lnSpc>
              <a:tabLst>
                <a:tab pos="11430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ものの見方や考え方は人によってさまざまです。</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1430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同じ状況でも、反応の仕方は十人十色です。１つの出来事だけでは、その人がどのように感じ、どのように行動するか</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は</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わかりません。</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1430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しかし、</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その人が考えること（つまり、解釈すること、推測すること、帰属すること）はとても重要です。それに、考え、気分、行動は、互いに影響しあっています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1" name="正方形/長方形 30"/>
          <p:cNvSpPr/>
          <p:nvPr/>
        </p:nvSpPr>
        <p:spPr>
          <a:xfrm>
            <a:off x="3749708" y="4232633"/>
            <a:ext cx="780983" cy="369332"/>
          </a:xfrm>
          <a:prstGeom prst="rect">
            <a:avLst/>
          </a:prstGeom>
        </p:spPr>
        <p:txBody>
          <a:bodyPr wrap="none">
            <a:spAutoFit/>
          </a:bodyPr>
          <a:lstStyle/>
          <a:p>
            <a:r>
              <a:rPr lang="ja-JP" altLang="en-US" b="1" dirty="0">
                <a:latin typeface="Times New Roman" pitchFamily="18" charset="0"/>
                <a:cs typeface="Times New Roman" pitchFamily="18" charset="0"/>
              </a:rPr>
              <a:t>　考え</a:t>
            </a:r>
            <a:endParaRPr lang="ja-JP" altLang="en-US" dirty="0"/>
          </a:p>
        </p:txBody>
      </p:sp>
      <p:sp>
        <p:nvSpPr>
          <p:cNvPr id="2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30"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ja-JP" altLang="en-US" sz="2000" b="0" dirty="0">
                <a:solidFill>
                  <a:srgbClr val="D16349"/>
                </a:solidFill>
                <a:latin typeface="MS PGothic" panose="020B0600070205080204" pitchFamily="34" charset="-128"/>
                <a:ea typeface="MS PGothic" panose="020B0600070205080204" pitchFamily="34" charset="-128"/>
              </a:rPr>
              <a:t>考え、気分、行動の関係</a:t>
            </a:r>
            <a:endParaRPr lang="ja-JP" altLang="en-US" sz="2000" b="0" dirty="0">
              <a:latin typeface="MS PGothic" panose="020B0600070205080204" pitchFamily="34" charset="-128"/>
              <a:ea typeface="MS PGothic" panose="020B0600070205080204" pitchFamily="34" charset="-128"/>
            </a:endParaRPr>
          </a:p>
        </p:txBody>
      </p:sp>
      <p:cxnSp>
        <p:nvCxnSpPr>
          <p:cNvPr id="32" name="AutoShape 9"/>
          <p:cNvCxnSpPr>
            <a:cxnSpLocks noChangeShapeType="1"/>
          </p:cNvCxnSpPr>
          <p:nvPr/>
        </p:nvCxnSpPr>
        <p:spPr bwMode="auto">
          <a:xfrm>
            <a:off x="4197235" y="368018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3" name="AutoShape 8"/>
          <p:cNvCxnSpPr>
            <a:cxnSpLocks noChangeShapeType="1"/>
          </p:cNvCxnSpPr>
          <p:nvPr/>
        </p:nvCxnSpPr>
        <p:spPr bwMode="auto">
          <a:xfrm>
            <a:off x="5005388" y="4633913"/>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4" name="AutoShape 7"/>
          <p:cNvCxnSpPr>
            <a:cxnSpLocks noChangeShapeType="1"/>
          </p:cNvCxnSpPr>
          <p:nvPr/>
        </p:nvCxnSpPr>
        <p:spPr bwMode="auto">
          <a:xfrm>
            <a:off x="2806700" y="6338381"/>
            <a:ext cx="3024187"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5" name="AutoShape 6"/>
          <p:cNvCxnSpPr>
            <a:cxnSpLocks noChangeShapeType="1"/>
          </p:cNvCxnSpPr>
          <p:nvPr/>
        </p:nvCxnSpPr>
        <p:spPr bwMode="auto">
          <a:xfrm flipH="1">
            <a:off x="1753870" y="4632260"/>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6" name="AutoShape 11"/>
          <p:cNvCxnSpPr>
            <a:cxnSpLocks noChangeShapeType="1"/>
          </p:cNvCxnSpPr>
          <p:nvPr/>
        </p:nvCxnSpPr>
        <p:spPr bwMode="auto">
          <a:xfrm flipH="1">
            <a:off x="5244021" y="4179770"/>
            <a:ext cx="890587" cy="15081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6934200" y="5067300"/>
            <a:ext cx="2120900" cy="1397000"/>
          </a:xfrm>
          <a:prstGeom prst="rect">
            <a:avLst/>
          </a:prstGeom>
          <a:noFill/>
        </p:spPr>
      </p:pic>
      <p:sp>
        <p:nvSpPr>
          <p:cNvPr id="11" name="TextBox 1"/>
          <p:cNvSpPr txBox="1"/>
          <p:nvPr/>
        </p:nvSpPr>
        <p:spPr>
          <a:xfrm>
            <a:off x="400050" y="1619519"/>
            <a:ext cx="7632700" cy="2754600"/>
          </a:xfrm>
          <a:prstGeom prst="rect">
            <a:avLst/>
          </a:prstGeom>
          <a:noFill/>
        </p:spPr>
        <p:txBody>
          <a:bodyPr wrap="square" lIns="0" tIns="0" rIns="0" rtlCol="0">
            <a:spAutoFit/>
          </a:bodyPr>
          <a:lstStyle/>
          <a:p>
            <a:pPr marL="720000" indent="-360000">
              <a:spcBef>
                <a:spcPts val="1200"/>
              </a:spcBef>
              <a:buClr>
                <a:srgbClr val="8CADAE"/>
              </a:buClr>
              <a:buSzPct val="85000"/>
              <a:buFont typeface="Arial" panose="020B0604020202020204" pitchFamily="34" charset="0"/>
              <a:buChar char="o"/>
              <a:defRPr/>
            </a:pPr>
            <a:r>
              <a:rPr lang="ja-JP" altLang="en-US" sz="1800" dirty="0" smtClean="0">
                <a:latin typeface="MS PGothic" panose="020B0600070205080204" pitchFamily="34" charset="-128"/>
                <a:ea typeface="MS PGothic" panose="020B0600070205080204" pitchFamily="34" charset="-128"/>
                <a:cs typeface="Times New Roman" pitchFamily="18" charset="0"/>
              </a:rPr>
              <a:t>過</a:t>
            </a:r>
            <a:r>
              <a:rPr lang="ja-JP" altLang="en-US" sz="1800" dirty="0">
                <a:latin typeface="MS PGothic" panose="020B0600070205080204" pitchFamily="34" charset="-128"/>
                <a:ea typeface="MS PGothic" panose="020B0600070205080204" pitchFamily="34" charset="-128"/>
                <a:cs typeface="Times New Roman" pitchFamily="18" charset="0"/>
              </a:rPr>
              <a:t>度の</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一般</a:t>
            </a:r>
            <a:r>
              <a:rPr lang="ja-JP" altLang="en-US" sz="1800" dirty="0" smtClean="0">
                <a:solidFill>
                  <a:srgbClr val="000000"/>
                </a:solidFill>
                <a:latin typeface="MS PGothic" panose="020B0600070205080204" pitchFamily="34" charset="-128"/>
                <a:ea typeface="MS PGothic" panose="020B0600070205080204" pitchFamily="34" charset="-128"/>
                <a:cs typeface="Times New Roman" pitchFamily="18" charset="0"/>
              </a:rPr>
              <a:t>化</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720000" indent="-360000">
              <a:spcBef>
                <a:spcPts val="1200"/>
              </a:spcBef>
              <a:buClr>
                <a:srgbClr val="8CADAE"/>
              </a:buClr>
              <a:buSzPct val="85000"/>
              <a:buFont typeface="Arial" panose="020B0604020202020204" pitchFamily="34" charset="0"/>
              <a:buChar char="o"/>
              <a:defRPr/>
            </a:pPr>
            <a:r>
              <a:rPr lang="ja-JP" altLang="en-US" sz="1800" dirty="0" smtClean="0">
                <a:latin typeface="MS PGothic" panose="020B0600070205080204" pitchFamily="34" charset="-128"/>
                <a:ea typeface="MS PGothic" panose="020B0600070205080204" pitchFamily="34" charset="-128"/>
                <a:cs typeface="Times New Roman" pitchFamily="18" charset="0"/>
              </a:rPr>
              <a:t>選</a:t>
            </a:r>
            <a:r>
              <a:rPr lang="ja-JP" altLang="en-US" sz="1800" dirty="0">
                <a:latin typeface="MS PGothic" panose="020B0600070205080204" pitchFamily="34" charset="-128"/>
                <a:ea typeface="MS PGothic" panose="020B0600070205080204" pitchFamily="34" charset="-128"/>
                <a:cs typeface="Times New Roman" pitchFamily="18" charset="0"/>
              </a:rPr>
              <a:t>択的な</a:t>
            </a:r>
            <a:r>
              <a:rPr lang="ja-JP" altLang="en-US" dirty="0">
                <a:latin typeface="MS PGothic" panose="020B0600070205080204" pitchFamily="34" charset="-128"/>
                <a:ea typeface="MS PGothic" panose="020B0600070205080204" pitchFamily="34" charset="-128"/>
                <a:cs typeface="Times New Roman" pitchFamily="18" charset="0"/>
              </a:rPr>
              <a:t>ものの見方</a:t>
            </a:r>
            <a:r>
              <a:rPr lang="ja-JP" altLang="en-US" sz="1800" dirty="0">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rPr>
              <a:t>（</a:t>
            </a:r>
            <a:r>
              <a:rPr lang="x-none" altLang="ja-JP" dirty="0">
                <a:latin typeface="MS PGothic" panose="020B0600070205080204" pitchFamily="34" charset="-128"/>
                <a:ea typeface="MS PGothic" panose="020B0600070205080204" pitchFamily="34" charset="-128"/>
              </a:rPr>
              <a:t>「軟膏に含まれていたハエ」</a:t>
            </a:r>
            <a:r>
              <a:rPr lang="ja-JP" altLang="en-US" dirty="0" smtClean="0">
                <a:latin typeface="MS PGothic" panose="020B0600070205080204" pitchFamily="34" charset="-128"/>
                <a:ea typeface="MS PGothic" panose="020B0600070205080204" pitchFamily="34" charset="-128"/>
              </a:rPr>
              <a:t>）</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720000" indent="-360000">
              <a:spcBef>
                <a:spcPts val="1200"/>
              </a:spcBef>
              <a:buClr>
                <a:srgbClr val="8CADAE"/>
              </a:buClr>
              <a:buSzPct val="85000"/>
              <a:buFont typeface="Arial" panose="020B0604020202020204" pitchFamily="34" charset="0"/>
              <a:buChar char="o"/>
              <a:defRPr/>
            </a:pPr>
            <a:r>
              <a:rPr lang="x-none" altLang="ja-JP" dirty="0" smtClean="0">
                <a:solidFill>
                  <a:srgbClr val="000000"/>
                </a:solidFill>
                <a:latin typeface="MS PGothic" panose="020B0600070205080204" pitchFamily="34" charset="-128"/>
                <a:ea typeface="MS PGothic" panose="020B0600070205080204" pitchFamily="34" charset="-128"/>
              </a:rPr>
              <a:t>「</a:t>
            </a:r>
            <a:r>
              <a:rPr lang="x-none" altLang="ja-JP" dirty="0">
                <a:solidFill>
                  <a:srgbClr val="000000"/>
                </a:solidFill>
                <a:latin typeface="MS PGothic" panose="020B0600070205080204" pitchFamily="34" charset="-128"/>
                <a:ea typeface="MS PGothic" panose="020B0600070205080204" pitchFamily="34" charset="-128"/>
              </a:rPr>
              <a:t>すべき」</a:t>
            </a:r>
            <a:r>
              <a:rPr lang="x-none" altLang="ja-JP" dirty="0" smtClean="0">
                <a:solidFill>
                  <a:srgbClr val="000000"/>
                </a:solidFill>
                <a:latin typeface="MS PGothic" panose="020B0600070205080204" pitchFamily="34" charset="-128"/>
                <a:ea typeface="MS PGothic" panose="020B0600070205080204" pitchFamily="34" charset="-128"/>
              </a:rPr>
              <a:t>思考</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720000" indent="-360000">
              <a:spcBef>
                <a:spcPts val="1200"/>
              </a:spcBef>
              <a:buClr>
                <a:srgbClr val="8CADAE"/>
              </a:buClr>
              <a:buSzPct val="85000"/>
              <a:buFont typeface="Arial" panose="020B0604020202020204" pitchFamily="34" charset="0"/>
              <a:buChar char="o"/>
              <a:defRPr/>
            </a:pPr>
            <a:r>
              <a:rPr lang="x-none" altLang="ja-JP" dirty="0" smtClean="0">
                <a:latin typeface="MS PGothic" panose="020B0600070205080204" pitchFamily="34" charset="-128"/>
                <a:ea typeface="MS PGothic" panose="020B0600070205080204" pitchFamily="34" charset="-128"/>
              </a:rPr>
              <a:t>破滅的思考</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720000" indent="-360000">
              <a:spcBef>
                <a:spcPts val="1200"/>
              </a:spcBef>
              <a:buClr>
                <a:srgbClr val="8CADAE"/>
              </a:buClr>
              <a:buSzPct val="85000"/>
              <a:buFont typeface="Arial" panose="020B0604020202020204" pitchFamily="34" charset="0"/>
              <a:buChar char="o"/>
              <a:defRPr/>
            </a:pPr>
            <a:r>
              <a:rPr lang="x-none" altLang="ja-JP" dirty="0" smtClean="0">
                <a:latin typeface="MS PGothic" panose="020B0600070205080204" pitchFamily="34" charset="-128"/>
                <a:ea typeface="MS PGothic" panose="020B0600070205080204" pitchFamily="34" charset="-128"/>
              </a:rPr>
              <a:t>ポジティブなフィードバックは認めないが</a:t>
            </a:r>
            <a:r>
              <a:rPr lang="x-none" altLang="ja-JP" dirty="0">
                <a:latin typeface="MS PGothic" panose="020B0600070205080204" pitchFamily="34" charset="-128"/>
                <a:ea typeface="MS PGothic" panose="020B0600070205080204" pitchFamily="34" charset="-128"/>
              </a:rPr>
              <a:t>、ネガティブなフィードバックは</a:t>
            </a:r>
            <a:r>
              <a:rPr lang="ja-JP" altLang="en-US" dirty="0">
                <a:latin typeface="MS PGothic" panose="020B0600070205080204" pitchFamily="34" charset="-128"/>
                <a:ea typeface="MS PGothic" panose="020B0600070205080204" pitchFamily="34" charset="-128"/>
              </a:rPr>
              <a:t>そのまま</a:t>
            </a:r>
            <a:r>
              <a:rPr lang="x-none" altLang="ja-JP" dirty="0">
                <a:latin typeface="MS PGothic" panose="020B0600070205080204" pitchFamily="34" charset="-128"/>
                <a:ea typeface="MS PGothic" panose="020B0600070205080204" pitchFamily="34" charset="-128"/>
              </a:rPr>
              <a:t>受け入れる </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720000" indent="-360000">
              <a:spcBef>
                <a:spcPts val="1200"/>
              </a:spcBef>
              <a:buClr>
                <a:srgbClr val="8CADAE"/>
              </a:buClr>
              <a:buSzPct val="85000"/>
              <a:buFont typeface="Arial" panose="020B0604020202020204" pitchFamily="34" charset="0"/>
              <a:buChar char="o"/>
              <a:defRPr/>
            </a:pPr>
            <a:r>
              <a:rPr lang="x-none" altLang="ja-JP" dirty="0" smtClean="0">
                <a:latin typeface="MS PGothic" panose="020B0600070205080204" pitchFamily="34" charset="-128"/>
                <a:ea typeface="MS PGothic" panose="020B0600070205080204" pitchFamily="34" charset="-128"/>
              </a:rPr>
              <a:t>反</a:t>
            </a:r>
            <a:r>
              <a:rPr lang="ja-JP" altLang="en-US" dirty="0">
                <a:latin typeface="MS PGothic" panose="020B0600070205080204" pitchFamily="34" charset="-128"/>
                <a:ea typeface="MS PGothic" panose="020B0600070205080204" pitchFamily="34" charset="-128"/>
              </a:rPr>
              <a:t>すう</a:t>
            </a:r>
            <a:r>
              <a:rPr lang="x-none" altLang="ja-JP" dirty="0">
                <a:latin typeface="MS PGothic" panose="020B0600070205080204" pitchFamily="34" charset="-128"/>
                <a:ea typeface="MS PGothic" panose="020B0600070205080204" pitchFamily="34" charset="-128"/>
              </a:rPr>
              <a:t>と自己非難</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ts val="2400"/>
              </a:lnSpc>
              <a:tabLst/>
            </a:pPr>
            <a:r>
              <a:rPr lang="ja-JP" altLang="en-US" sz="2000" b="0" dirty="0">
                <a:solidFill>
                  <a:srgbClr val="D16349"/>
                </a:solidFill>
                <a:latin typeface="MS PGothic" panose="020B0600070205080204" pitchFamily="34" charset="-128"/>
                <a:ea typeface="MS PGothic" panose="020B0600070205080204" pitchFamily="34" charset="-128"/>
              </a:rPr>
              <a:t>抑うつ的な考え方の偏りと役に立たない対処法</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
        <p:nvSpPr>
          <p:cNvPr id="17"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smtClean="0">
                <a:latin typeface="Verdana" panose="020B0604030504040204" pitchFamily="34" charset="0"/>
              </a:rPr>
              <a:t>(</a:t>
            </a:r>
            <a:r>
              <a:rPr lang="en-US" altLang="de-DE" sz="800" b="0" i="1" smtClean="0">
                <a:latin typeface="Verdana" panose="020B0604030504040204" pitchFamily="34" charset="0"/>
                <a:cs typeface="Arial" panose="020B0604020202020204" pitchFamily="34" charset="0"/>
              </a:rPr>
              <a:t>“</a:t>
            </a:r>
            <a:r>
              <a:rPr lang="en-US" altLang="de-DE" sz="800" b="0" i="1" smtClean="0">
                <a:latin typeface="Verdana" panose="020B0604030504040204" pitchFamily="34" charset="0"/>
              </a:rPr>
              <a:t>Despair” by fakelvis)</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28600" y="1676400"/>
            <a:ext cx="6400800" cy="2997809"/>
          </a:xfrm>
          <a:prstGeom prst="rect">
            <a:avLst/>
          </a:prstGeom>
          <a:noFill/>
          <a:ln>
            <a:noFill/>
          </a:ln>
          <a:extLst/>
        </p:spPr>
        <p:txBody>
          <a:bodyPr/>
          <a:lstStyle/>
          <a:p>
            <a:pPr marL="645750" lvl="0" indent="-285750" fontAlgn="base">
              <a:spcBef>
                <a:spcPts val="1200"/>
              </a:spcBef>
              <a:buClr>
                <a:srgbClr val="8CADAE"/>
              </a:buClr>
              <a:buSzPct val="100000"/>
              <a:buFont typeface="Courier New" panose="02070309020205020404" pitchFamily="49" charset="0"/>
              <a:buChar char="o"/>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１つ</a:t>
            </a:r>
            <a:r>
              <a:rPr lang="x-none" altLang="ja-JP" dirty="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のネガティブな出来事が</a:t>
            </a:r>
            <a:r>
              <a:rPr lang="ja-JP" altLang="en-US" dirty="0" err="1">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x-none" altLang="ja-JP" dirty="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不運の</a:t>
            </a:r>
            <a:r>
              <a:rPr lang="ja-JP" altLang="en-US" dirty="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連続の一つ</a:t>
            </a:r>
            <a:r>
              <a:rPr lang="x-none" altLang="ja-JP" dirty="0" smtClean="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に見える（</a:t>
            </a:r>
            <a:r>
              <a:rPr lang="x-none" altLang="ja-JP" dirty="0">
                <a:solidFill>
                  <a:srgbClr val="000000"/>
                </a:solidFill>
                <a:latin typeface="ＭＳ Ｐゴシック" panose="020B0600070205080204" pitchFamily="50" charset="-128"/>
                <a:ea typeface="ＭＳ Ｐゴシック" panose="020B0600070205080204" pitchFamily="50" charset="-128"/>
                <a:cs typeface="Times New Roman" panose="02020603050405020304" pitchFamily="18" charset="0"/>
              </a:rPr>
              <a:t>例：「いつもこんな調子だ」、「ついてない」）</a:t>
            </a:r>
          </a:p>
          <a:p>
            <a:pPr marL="342900" indent="-342900">
              <a:spcBef>
                <a:spcPct val="20000"/>
              </a:spcBef>
              <a:buClr>
                <a:srgbClr val="006699"/>
              </a:buClr>
              <a:buFont typeface="Wingdings" charset="0"/>
              <a:buChar char="Ø"/>
              <a:defRPr/>
            </a:pPr>
            <a:endParaRPr lang="en-US" sz="2400" b="0" dirty="0" smtClean="0">
              <a:solidFill>
                <a:srgbClr val="000000"/>
              </a:solidFill>
              <a:latin typeface="ＭＳ Ｐゴシック" panose="020B0600070205080204" pitchFamily="50" charset="-128"/>
              <a:ea typeface="ＭＳ Ｐゴシック" panose="020B0600070205080204" pitchFamily="50" charset="-128"/>
            </a:endParaRPr>
          </a:p>
          <a:p>
            <a:pPr marL="342900" indent="-342900">
              <a:spcBef>
                <a:spcPct val="20000"/>
              </a:spcBef>
              <a:buClr>
                <a:srgbClr val="006699"/>
              </a:buClr>
              <a:buFont typeface="Wingdings" charset="0"/>
              <a:buChar char="Ø"/>
              <a:defRPr/>
            </a:pPr>
            <a:endParaRPr lang="en-US" sz="2400" b="0" dirty="0" smtClean="0">
              <a:solidFill>
                <a:srgbClr val="000000"/>
              </a:solidFill>
              <a:latin typeface="ＭＳ Ｐゴシック" panose="020B0600070205080204" pitchFamily="50" charset="-128"/>
              <a:ea typeface="ＭＳ Ｐゴシック" panose="020B0600070205080204" pitchFamily="50" charset="-128"/>
            </a:endParaRPr>
          </a:p>
          <a:p>
            <a:pPr marL="342900" indent="-342900">
              <a:spcBef>
                <a:spcPct val="20000"/>
              </a:spcBef>
              <a:buClr>
                <a:srgbClr val="006699"/>
              </a:buClr>
              <a:buFont typeface="Wingdings" charset="0"/>
              <a:buChar char="Ø"/>
              <a:defRPr/>
            </a:pPr>
            <a:endParaRPr lang="en-US" sz="2400" b="0" dirty="0">
              <a:solidFill>
                <a:srgbClr val="000000"/>
              </a:solidFill>
              <a:latin typeface="ＭＳ Ｐゴシック" panose="020B0600070205080204" pitchFamily="50" charset="-128"/>
              <a:ea typeface="ＭＳ Ｐゴシック" panose="020B0600070205080204" pitchFamily="50" charset="-128"/>
            </a:endParaRPr>
          </a:p>
          <a:p>
            <a:pPr>
              <a:spcBef>
                <a:spcPct val="20000"/>
              </a:spcBef>
              <a:buClr>
                <a:srgbClr val="006699"/>
              </a:buClr>
              <a:defRPr/>
            </a:pPr>
            <a:r>
              <a:rPr lang="ja-JP" altLang="en-US" b="1" dirty="0" smtClean="0">
                <a:latin typeface="ＭＳ Ｐゴシック" panose="020B0600070205080204" pitchFamily="50" charset="-128"/>
                <a:ea typeface="ＭＳ Ｐゴシック" panose="020B0600070205080204" pitchFamily="50" charset="-128"/>
              </a:rPr>
              <a:t>こ</a:t>
            </a:r>
            <a:r>
              <a:rPr lang="ja-JP" altLang="en-US" b="1" dirty="0">
                <a:latin typeface="ＭＳ Ｐゴシック" panose="020B0600070205080204" pitchFamily="50" charset="-128"/>
                <a:ea typeface="ＭＳ Ｐゴシック" panose="020B0600070205080204" pitchFamily="50" charset="-128"/>
              </a:rPr>
              <a:t>のようなことはありますか？</a:t>
            </a:r>
            <a:endParaRPr lang="en-US" sz="2400" b="1" dirty="0">
              <a:solidFill>
                <a:srgbClr val="000000"/>
              </a:solidFill>
              <a:latin typeface="ＭＳ Ｐゴシック" panose="020B0600070205080204" pitchFamily="50" charset="-128"/>
              <a:ea typeface="ＭＳ Ｐゴシック" panose="020B0600070205080204" pitchFamily="50" charset="-128"/>
            </a:endParaRPr>
          </a:p>
        </p:txBody>
      </p:sp>
      <p:sp>
        <p:nvSpPr>
          <p:cNvPr id="33795" name="Text Box 9"/>
          <p:cNvSpPr txBox="1">
            <a:spLocks noChangeArrowheads="1"/>
          </p:cNvSpPr>
          <p:nvPr/>
        </p:nvSpPr>
        <p:spPr bwMode="auto">
          <a:xfrm>
            <a:off x="7502525" y="1196975"/>
            <a:ext cx="164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a:solidFill>
                  <a:srgbClr val="FFFFFF"/>
                </a:solidFill>
                <a:latin typeface="Verdana" panose="020B0604030504040204" pitchFamily="34" charset="0"/>
                <a:ea typeface="MS PGothic" panose="020B0600070205080204" pitchFamily="34" charset="-128"/>
              </a:rPr>
              <a:t>nach Hautzinger</a:t>
            </a: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1"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lvl="0" indent="-609600" algn="ctr">
              <a:spcBef>
                <a:spcPct val="0"/>
              </a:spcBef>
              <a:buClr>
                <a:srgbClr val="FFFFFF"/>
              </a:buClr>
              <a:defRPr/>
            </a:pPr>
            <a:r>
              <a:rPr lang="x-none" altLang="ja-JP" sz="2000" b="0" dirty="0">
                <a:solidFill>
                  <a:srgbClr val="D16349"/>
                </a:solidFill>
                <a:latin typeface="MS PGothic" panose="020B0600070205080204" pitchFamily="34" charset="-128"/>
                <a:ea typeface="MS PGothic" panose="020B0600070205080204" pitchFamily="34" charset="-128"/>
              </a:rPr>
              <a:t>過度の一般化</a:t>
            </a:r>
            <a:endParaRPr lang="en-US" altLang="ja-JP" sz="2000" b="0" dirty="0">
              <a:solidFill>
                <a:srgbClr val="D16349"/>
              </a:solidFill>
              <a:latin typeface="MS PGothic" panose="020B0600070205080204" pitchFamily="34" charset="-128"/>
              <a:ea typeface="MS PGothic" panose="020B0600070205080204" pitchFamily="34" charset="-128"/>
            </a:endParaRPr>
          </a:p>
        </p:txBody>
      </p:sp>
      <p:pic>
        <p:nvPicPr>
          <p:cNvPr id="12"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9400" y="1483029"/>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ChangeArrowheads="1"/>
          </p:cNvSpPr>
          <p:nvPr/>
        </p:nvSpPr>
        <p:spPr bwMode="auto">
          <a:xfrm>
            <a:off x="152400" y="6172200"/>
            <a:ext cx="65"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66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rIns="0" anchor="ctr">
            <a:spAutoFit/>
          </a:bodyPr>
          <a:lstStyle/>
          <a:p>
            <a:pPr>
              <a:defRPr/>
            </a:pPr>
            <a:endParaRPr lang="de-DE" altLang="ko-KR" sz="800" b="0" i="1" dirty="0">
              <a:latin typeface="+mn-lt"/>
              <a:ea typeface="굴림" charset="0"/>
              <a:cs typeface="굴림" charset="0"/>
            </a:endParaRPr>
          </a:p>
        </p:txBody>
      </p:sp>
      <p:sp>
        <p:nvSpPr>
          <p:cNvPr id="13" name="Rectangle 10"/>
          <p:cNvSpPr>
            <a:spLocks noChangeArrowheads="1"/>
          </p:cNvSpPr>
          <p:nvPr/>
        </p:nvSpPr>
        <p:spPr bwMode="auto">
          <a:xfrm>
            <a:off x="-69850" y="6677025"/>
            <a:ext cx="2661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GB" altLang="ko-KR" sz="800" b="0" i="1" dirty="0" smtClean="0">
                <a:latin typeface="+mj-lt"/>
                <a:ea typeface="굴림" charset="0"/>
                <a:cs typeface="굴림" charset="0"/>
              </a:rPr>
              <a:t>(</a:t>
            </a:r>
            <a:r>
              <a:rPr lang="en-US" altLang="ko-KR" sz="800" b="0" i="1" dirty="0" smtClean="0">
                <a:latin typeface="+mj-lt"/>
                <a:cs typeface="Arial" panose="020B0604020202020204" pitchFamily="34" charset="0"/>
              </a:rPr>
              <a:t>“</a:t>
            </a:r>
            <a:r>
              <a:rPr lang="en-GB" altLang="ko-KR" sz="800" b="0" i="1" dirty="0" smtClean="0">
                <a:latin typeface="+mj-lt"/>
                <a:ea typeface="굴림" charset="0"/>
                <a:cs typeface="굴림" charset="0"/>
              </a:rPr>
              <a:t>Hannelore </a:t>
            </a:r>
            <a:r>
              <a:rPr lang="en-GB" altLang="ko-KR" sz="800" b="0" i="1" dirty="0">
                <a:latin typeface="+mj-lt"/>
                <a:ea typeface="굴림" charset="0"/>
                <a:cs typeface="굴림" charset="0"/>
              </a:rPr>
              <a:t>actually works out” von </a:t>
            </a:r>
            <a:r>
              <a:rPr lang="en-GB" altLang="ko-KR" sz="800" b="0" i="1" dirty="0" err="1">
                <a:latin typeface="+mj-lt"/>
                <a:ea typeface="굴림" charset="0"/>
                <a:cs typeface="굴림" charset="0"/>
              </a:rPr>
              <a:t>necrocake</a:t>
            </a:r>
            <a:r>
              <a:rPr lang="en-GB" altLang="ko-KR" sz="800" b="0" i="1" dirty="0">
                <a:latin typeface="+mj-lt"/>
                <a:ea typeface="굴림" charset="0"/>
                <a:cs typeface="굴림" charset="0"/>
              </a:rPr>
              <a:t>)</a:t>
            </a:r>
            <a:endParaRPr lang="de-DE" altLang="ko-KR" sz="800" b="0" i="1" dirty="0">
              <a:latin typeface="+mj-lt"/>
              <a:ea typeface="굴림" charset="0"/>
              <a:cs typeface="굴림" charset="0"/>
            </a:endParaRPr>
          </a:p>
        </p:txBody>
      </p:sp>
    </p:spTree>
    <p:extLst>
      <p:ext uri="{BB962C8B-B14F-4D97-AF65-F5344CB8AC3E}">
        <p14:creationId xmlns:p14="http://schemas.microsoft.com/office/powerpoint/2010/main" val="1967693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257300" algn="l"/>
              </a:tabLst>
            </a:pPr>
            <a:r>
              <a:rPr lang="ja-JP" altLang="en-US" sz="2000" b="0" dirty="0">
                <a:solidFill>
                  <a:srgbClr val="D16349"/>
                </a:solidFill>
                <a:latin typeface="MS PGothic" panose="020B0600070205080204" pitchFamily="34" charset="-128"/>
                <a:ea typeface="MS PGothic" panose="020B0600070205080204" pitchFamily="34" charset="-128"/>
              </a:rPr>
              <a:t>１．過度な一般化</a:t>
            </a:r>
            <a:endParaRPr lang="en-US" altLang="zh-CN" sz="2000" b="0" dirty="0">
              <a:solidFill>
                <a:srgbClr val="D16349"/>
              </a:solidFill>
              <a:latin typeface="MS PGothic" panose="020B0600070205080204" pitchFamily="34" charset="-128"/>
              <a:ea typeface="MS PGothic" panose="020B0600070205080204" pitchFamily="34" charset="-128"/>
            </a:endParaRPr>
          </a:p>
          <a:p>
            <a:pPr lvl="0" algn="ctr">
              <a:lnSpc>
                <a:spcPts val="2600"/>
              </a:lnSpc>
              <a:tabLst>
                <a:tab pos="1257300" algn="l"/>
              </a:tabLst>
            </a:pPr>
            <a:r>
              <a:rPr lang="ja-JP" altLang="en-US" sz="2000" b="0" dirty="0">
                <a:solidFill>
                  <a:srgbClr val="D16349"/>
                </a:solidFill>
                <a:latin typeface="MS PGothic" panose="020B0600070205080204" pitchFamily="34" charset="-128"/>
                <a:ea typeface="MS PGothic" panose="020B0600070205080204" pitchFamily="34" charset="-128"/>
              </a:rPr>
              <a:t>もっと現実的で役に立つ考え方は何でしょうか？</a:t>
            </a:r>
            <a:endParaRPr lang="en-US" altLang="zh-CN" sz="2000" b="0" dirty="0">
              <a:solidFill>
                <a:srgbClr val="D16349"/>
              </a:solidFill>
              <a:latin typeface="MS PGothic" panose="020B0600070205080204" pitchFamily="34" charset="-128"/>
              <a:ea typeface="MS PGothic" panose="020B0600070205080204" pitchFamily="34" charset="-128"/>
            </a:endParaRPr>
          </a:p>
        </p:txBody>
      </p:sp>
      <p:graphicFrame>
        <p:nvGraphicFramePr>
          <p:cNvPr id="5" name="Group 47"/>
          <p:cNvGraphicFramePr>
            <a:graphicFrameLocks noGrp="1"/>
          </p:cNvGraphicFramePr>
          <p:nvPr>
            <p:extLst>
              <p:ext uri="{D42A27DB-BD31-4B8C-83A1-F6EECF244321}">
                <p14:modId xmlns:p14="http://schemas.microsoft.com/office/powerpoint/2010/main" val="2067536976"/>
              </p:ext>
            </p:extLst>
          </p:nvPr>
        </p:nvGraphicFramePr>
        <p:xfrm>
          <a:off x="250825" y="1143000"/>
          <a:ext cx="8642350" cy="4254526"/>
        </p:xfrm>
        <a:graphic>
          <a:graphicData uri="http://schemas.openxmlformats.org/drawingml/2006/table">
            <a:tbl>
              <a:tblPr/>
              <a:tblGrid>
                <a:gridCol w="2687231">
                  <a:extLst>
                    <a:ext uri="{9D8B030D-6E8A-4147-A177-3AD203B41FA5}">
                      <a16:colId xmlns="" xmlns:a16="http://schemas.microsoft.com/office/drawing/2014/main" val="20000"/>
                    </a:ext>
                  </a:extLst>
                </a:gridCol>
                <a:gridCol w="5955119">
                  <a:extLst>
                    <a:ext uri="{9D8B030D-6E8A-4147-A177-3AD203B41FA5}">
                      <a16:colId xmlns="" xmlns:a16="http://schemas.microsoft.com/office/drawing/2014/main" val="20001"/>
                    </a:ext>
                  </a:extLst>
                </a:gridCol>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dirty="0">
                          <a:ln>
                            <a:noFill/>
                          </a:ln>
                          <a:solidFill>
                            <a:schemeClr val="tx1"/>
                          </a:solidFill>
                          <a:effectLst/>
                          <a:latin typeface="MS PGothic" panose="020B0600070205080204" pitchFamily="34" charset="-128"/>
                          <a:ea typeface="MS PGothic" panose="020B0600070205080204" pitchFamily="34" charset="-128"/>
                        </a:rPr>
                        <a:t>出来事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過度の一般化</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ポジティブ/建設的な評価</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x-none" altLang="ja-JP"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議論の間に一言も考えつかない。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x-none" altLang="ja-JP" sz="16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「私は自分を表現することが全くできない！」、「私はとても愚かだ」</a:t>
                      </a:r>
                    </a:p>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de-DE" altLang="ja-JP" sz="1600" b="1"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cs typeface="+mn-cs"/>
                        </a:rPr>
                        <a:t>???</a:t>
                      </a:r>
                      <a:r>
                        <a:rPr kumimoji="0" lang="x-none" altLang="ja-JP" sz="1600" b="0" i="0" u="none" strike="noStrike" kern="1200" cap="none" spc="0" normalizeH="0" baseline="0" noProof="0" dirty="0" smtClean="0">
                          <a:ln>
                            <a:noFill/>
                          </a:ln>
                          <a:solidFill>
                            <a:schemeClr val="bg1"/>
                          </a:solidFill>
                          <a:effectLst/>
                          <a:uLnTx/>
                          <a:uFillTx/>
                          <a:latin typeface="MS PGothic" panose="020B0600070205080204" pitchFamily="34" charset="-128"/>
                          <a:ea typeface="MS PGothic" panose="020B0600070205080204" pitchFamily="34" charset="-128"/>
                          <a:cs typeface="+mn-cs"/>
                        </a:rPr>
                        <a:t>「</a:t>
                      </a:r>
                      <a:r>
                        <a:rPr kumimoji="0" lang="x-none" altLang="ja-JP" sz="1600" b="0" i="0" u="none" strike="noStrike" kern="1200" cap="none" spc="0" normalizeH="0" baseline="0" noProof="0" dirty="0">
                          <a:ln>
                            <a:noFill/>
                          </a:ln>
                          <a:solidFill>
                            <a:schemeClr val="bg1"/>
                          </a:solidFill>
                          <a:effectLst/>
                          <a:uLnTx/>
                          <a:uFillTx/>
                          <a:latin typeface="MS PGothic" panose="020B0600070205080204" pitchFamily="34" charset="-128"/>
                          <a:ea typeface="MS PGothic" panose="020B0600070205080204" pitchFamily="34" charset="-128"/>
                          <a:cs typeface="+mn-cs"/>
                        </a:rPr>
                        <a:t>非常に感情的になると、このようになってしまう。他の人もこれを経験している。」</a:t>
                      </a:r>
                      <a:r>
                        <a:rPr kumimoji="0" lang="x-none" altLang="ja-JP" sz="16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 </a:t>
                      </a:r>
                      <a:endParaRPr kumimoji="0" lang="en-US" altLang="de-DE" sz="1600" b="0" i="0" u="none" strike="noStrike" kern="1200" cap="none" spc="0" normalizeH="0" baseline="0" noProof="0" dirty="0">
                        <a:ln>
                          <a:noFill/>
                        </a:ln>
                        <a:solidFill>
                          <a:srgbClr val="FF0000"/>
                        </a:solidFill>
                        <a:effectLst/>
                        <a:uLnTx/>
                        <a:uFillTx/>
                        <a:latin typeface="MS PGothic" panose="020B0600070205080204" pitchFamily="34" charset="-128"/>
                        <a:ea typeface="MS PGothic" panose="020B0600070205080204" pitchFamily="34" charset="-128"/>
                        <a:cs typeface="+mn-cs"/>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243410">
                <a:tc>
                  <a:txBody>
                    <a:bodyPr/>
                    <a:lstStyle/>
                    <a:p>
                      <a:pPr algn="l"/>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妹の誕生日を忘れていた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r>
                        <a:rPr lang="ja-JP" altLang="en-US" sz="1600" b="1" dirty="0">
                          <a:solidFill>
                            <a:srgbClr val="000000"/>
                          </a:solidFill>
                          <a:latin typeface="MS PGothic" panose="020B0600070205080204" pitchFamily="34" charset="-128"/>
                          <a:ea typeface="MS PGothic" panose="020B0600070205080204" pitchFamily="34" charset="-128"/>
                          <a:cs typeface="Times New Roman" pitchFamily="18" charset="0"/>
                        </a:rPr>
                        <a:t>「私はひどい兄だ！」</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0" marR="0" lvl="0" indent="0" algn="l" defTabSz="914400" rtl="0" eaLnBrk="1" fontAlgn="base" latinLnBrk="0" hangingPunct="1">
                        <a:lnSpc>
                          <a:spcPct val="144000"/>
                        </a:lnSpc>
                        <a:spcBef>
                          <a:spcPct val="16000"/>
                        </a:spcBef>
                        <a:spcAft>
                          <a:spcPct val="0"/>
                        </a:spcAft>
                        <a:buClrTx/>
                        <a:buSzTx/>
                        <a:buFontTx/>
                        <a:buNone/>
                        <a:tabLst/>
                        <a:defRPr/>
                      </a:pPr>
                      <a:r>
                        <a:rPr kumimoji="1" lang="de-DE" altLang="ja-JP" sz="1600" b="1" i="0" u="none" strike="noStrike" kern="1200" cap="none" spc="0" normalizeH="0" baseline="0" noProof="0" dirty="0" smtClean="0">
                          <a:ln>
                            <a:noFill/>
                          </a:ln>
                          <a:solidFill>
                            <a:prstClr val="black"/>
                          </a:solidFill>
                          <a:effectLst/>
                          <a:uLnTx/>
                          <a:uFillTx/>
                          <a:latin typeface="MS PGothic" panose="020B0600070205080204" pitchFamily="34" charset="-128"/>
                          <a:ea typeface="MS PGothic" panose="020B0600070205080204" pitchFamily="34" charset="-128"/>
                          <a:cs typeface="+mn-cs"/>
                        </a:rPr>
                        <a:t>???</a:t>
                      </a:r>
                      <a:r>
                        <a:rPr kumimoji="1" lang="ja-JP" altLang="en-US" sz="1600" b="0" i="0" u="none" strike="noStrike" kern="1200" cap="none" spc="0" normalizeH="0" baseline="0" noProof="0" dirty="0" smtClean="0">
                          <a:ln>
                            <a:noFill/>
                          </a:ln>
                          <a:solidFill>
                            <a:schemeClr val="bg1"/>
                          </a:solidFill>
                          <a:effectLst/>
                          <a:uLnTx/>
                          <a:uFillTx/>
                          <a:latin typeface="MS PGothic" panose="020B0600070205080204" pitchFamily="34" charset="-128"/>
                          <a:ea typeface="MS PGothic" panose="020B0600070205080204" pitchFamily="34" charset="-128"/>
                          <a:cs typeface="+mn-cs"/>
                        </a:rPr>
                        <a:t>「</a:t>
                      </a:r>
                      <a:r>
                        <a:rPr kumimoji="1" lang="ja-JP" altLang="en-US" sz="1600" b="0" i="0" u="none" strike="noStrike" kern="1200" cap="none" spc="0" normalizeH="0" baseline="0" noProof="0" dirty="0">
                          <a:ln>
                            <a:noFill/>
                          </a:ln>
                          <a:solidFill>
                            <a:schemeClr val="bg1"/>
                          </a:solidFill>
                          <a:effectLst/>
                          <a:uLnTx/>
                          <a:uFillTx/>
                          <a:latin typeface="MS PGothic" panose="020B0600070205080204" pitchFamily="34" charset="-128"/>
                          <a:ea typeface="MS PGothic" panose="020B0600070205080204" pitchFamily="34" charset="-128"/>
                          <a:cs typeface="+mn-cs"/>
                        </a:rPr>
                        <a:t>私は心から申し訳なく思っているが、間違いは起こるものだ。今まではいつも彼女の誕生日を祝ってあげていた」</a:t>
                      </a:r>
                      <a:r>
                        <a:rPr kumimoji="1" lang="ja-JP" altLang="en-US" sz="16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132192">
                <a:tc>
                  <a:txBody>
                    <a:bodyPr/>
                    <a:lstStyle/>
                    <a:p>
                      <a:pPr algn="l"/>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友だちに非難された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r>
                        <a:rPr lang="ja-JP" altLang="en-US" sz="1600" b="1" dirty="0">
                          <a:solidFill>
                            <a:srgbClr val="000000"/>
                          </a:solidFill>
                          <a:latin typeface="MS PGothic" panose="020B0600070205080204" pitchFamily="34" charset="-128"/>
                          <a:ea typeface="MS PGothic" panose="020B0600070205080204" pitchFamily="34" charset="-128"/>
                          <a:cs typeface="Times New Roman" pitchFamily="18" charset="0"/>
                        </a:rPr>
                        <a:t>「私はダメな人間だ</a:t>
                      </a:r>
                      <a:r>
                        <a:rPr lang="ja-JP" altLang="en-US" sz="1600" b="1" dirty="0" smtClean="0">
                          <a:solidFill>
                            <a:srgbClr val="000000"/>
                          </a:solidFill>
                          <a:latin typeface="MS PGothic" panose="020B0600070205080204" pitchFamily="34" charset="-128"/>
                          <a:ea typeface="MS PGothic" panose="020B0600070205080204" pitchFamily="34" charset="-128"/>
                          <a:cs typeface="Times New Roman" pitchFamily="18" charset="0"/>
                        </a:rPr>
                        <a:t>！」</a:t>
                      </a:r>
                      <a:endParaRPr lang="zh-CN" altLang="en-US" sz="1600" b="1" dirty="0" smtClean="0">
                        <a:solidFill>
                          <a:srgbClr val="000000"/>
                        </a:solidFill>
                        <a:latin typeface="MS PGothic" panose="020B0600070205080204" pitchFamily="34" charset="-128"/>
                        <a:ea typeface="MS PGothic" panose="020B0600070205080204" pitchFamily="34" charset="-128"/>
                        <a:cs typeface="Times New Roman" pitchFamily="18" charset="0"/>
                      </a:endParaRPr>
                    </a:p>
                    <a:p>
                      <a:pPr marL="0" marR="0" lvl="0" indent="0" algn="l" defTabSz="914400" rtl="0" eaLnBrk="1" fontAlgn="base" latinLnBrk="0" hangingPunct="1">
                        <a:lnSpc>
                          <a:spcPct val="144000"/>
                        </a:lnSpc>
                        <a:spcBef>
                          <a:spcPct val="16000"/>
                        </a:spcBef>
                        <a:spcAft>
                          <a:spcPct val="0"/>
                        </a:spcAft>
                        <a:buClrTx/>
                        <a:buSzTx/>
                        <a:buFontTx/>
                        <a:buNone/>
                        <a:tabLst/>
                        <a:defRPr/>
                      </a:pPr>
                      <a:r>
                        <a:rPr kumimoji="1" lang="de-DE" altLang="ja-JP" sz="1600" b="1" i="0" u="none" strike="noStrike" kern="1200" cap="none" spc="0" normalizeH="0" baseline="0" noProof="0" dirty="0" smtClean="0">
                          <a:ln>
                            <a:noFill/>
                          </a:ln>
                          <a:solidFill>
                            <a:schemeClr val="tx1"/>
                          </a:solidFill>
                          <a:effectLst/>
                          <a:uLnTx/>
                          <a:uFillTx/>
                          <a:latin typeface="MS PGothic" panose="020B0600070205080204" pitchFamily="34" charset="-128"/>
                          <a:ea typeface="MS PGothic" panose="020B0600070205080204" pitchFamily="34" charset="-128"/>
                          <a:cs typeface="+mn-cs"/>
                        </a:rPr>
                        <a:t>???</a:t>
                      </a:r>
                      <a:r>
                        <a:rPr kumimoji="1" lang="ja-JP" altLang="en-US" sz="1600" b="0" i="0" u="none" strike="noStrike" kern="1200" cap="none" spc="0" normalizeH="0" baseline="0" noProof="0" dirty="0" smtClean="0">
                          <a:ln>
                            <a:noFill/>
                          </a:ln>
                          <a:solidFill>
                            <a:schemeClr val="bg1"/>
                          </a:solidFill>
                          <a:effectLst/>
                          <a:uLnTx/>
                          <a:uFillTx/>
                          <a:latin typeface="MS PGothic" panose="020B0600070205080204" pitchFamily="34" charset="-128"/>
                          <a:ea typeface="MS PGothic" panose="020B0600070205080204" pitchFamily="34" charset="-128"/>
                          <a:cs typeface="+mn-cs"/>
                        </a:rPr>
                        <a:t>「彼の言い分はもっともかも知れない。ひょっとしたら彼の言うことを受け入れて改めるべきでは？」「彼は嫌なことがあって、それを私にぶつけているのだ」 </a:t>
                      </a:r>
                      <a:endParaRPr kumimoji="1" lang="en-US" altLang="ja-JP" sz="1600" b="0" i="0" u="none" strike="noStrike" kern="1200" cap="none" spc="0" normalizeH="0" baseline="0" noProof="0" dirty="0">
                        <a:ln>
                          <a:noFill/>
                        </a:ln>
                        <a:solidFill>
                          <a:schemeClr val="bg1"/>
                        </a:solidFill>
                        <a:effectLst/>
                        <a:uLnTx/>
                        <a:uFillTx/>
                        <a:latin typeface="MS PGothic" panose="020B0600070205080204" pitchFamily="34" charset="-128"/>
                        <a:ea typeface="MS PGothic" panose="020B0600070205080204" pitchFamily="34"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439361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3711" name="Group 47"/>
          <p:cNvGraphicFramePr>
            <a:graphicFrameLocks noGrp="1"/>
          </p:cNvGraphicFramePr>
          <p:nvPr>
            <p:extLst>
              <p:ext uri="{D42A27DB-BD31-4B8C-83A1-F6EECF244321}">
                <p14:modId xmlns:p14="http://schemas.microsoft.com/office/powerpoint/2010/main" val="1785701618"/>
              </p:ext>
            </p:extLst>
          </p:nvPr>
        </p:nvGraphicFramePr>
        <p:xfrm>
          <a:off x="250825" y="1143000"/>
          <a:ext cx="8642350" cy="4254526"/>
        </p:xfrm>
        <a:graphic>
          <a:graphicData uri="http://schemas.openxmlformats.org/drawingml/2006/table">
            <a:tbl>
              <a:tblPr/>
              <a:tblGrid>
                <a:gridCol w="2687231">
                  <a:extLst>
                    <a:ext uri="{9D8B030D-6E8A-4147-A177-3AD203B41FA5}">
                      <a16:colId xmlns="" xmlns:a16="http://schemas.microsoft.com/office/drawing/2014/main" val="20000"/>
                    </a:ext>
                  </a:extLst>
                </a:gridCol>
                <a:gridCol w="5955119">
                  <a:extLst>
                    <a:ext uri="{9D8B030D-6E8A-4147-A177-3AD203B41FA5}">
                      <a16:colId xmlns="" xmlns:a16="http://schemas.microsoft.com/office/drawing/2014/main" val="20001"/>
                    </a:ext>
                  </a:extLst>
                </a:gridCol>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dirty="0">
                          <a:ln>
                            <a:noFill/>
                          </a:ln>
                          <a:solidFill>
                            <a:schemeClr val="tx1"/>
                          </a:solidFill>
                          <a:effectLst/>
                          <a:latin typeface="MS PGothic" panose="020B0600070205080204" pitchFamily="34" charset="-128"/>
                          <a:ea typeface="MS PGothic" panose="020B0600070205080204" pitchFamily="34" charset="-128"/>
                        </a:rPr>
                        <a:t>出来事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過度の一般化</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lang="x-none" sz="16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ポジティブ/建設的な評価</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x-none" altLang="ja-JP"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議論の間に一言も考えつかない。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x-none" altLang="ja-JP" sz="1600"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「私は自分を表現することが全くできない！」、「私はとても愚かだ」</a:t>
                      </a:r>
                    </a:p>
                    <a:p>
                      <a:pPr marL="0" marR="0" lvl="0" indent="0" algn="l" defTabSz="914400" rtl="0" eaLnBrk="1" fontAlgn="base" latinLnBrk="0" hangingPunct="1">
                        <a:lnSpc>
                          <a:spcPct val="100000"/>
                        </a:lnSpc>
                        <a:spcBef>
                          <a:spcPts val="0"/>
                        </a:spcBef>
                        <a:spcAft>
                          <a:spcPct val="0"/>
                        </a:spcAft>
                        <a:buClr>
                          <a:srgbClr val="D16349"/>
                        </a:buClr>
                        <a:buSzPct val="85000"/>
                        <a:buFont typeface="Wingdings 2" panose="05020102010507070707" pitchFamily="18" charset="2"/>
                        <a:buNone/>
                        <a:tabLst/>
                        <a:defRPr/>
                      </a:pPr>
                      <a:r>
                        <a:rPr kumimoji="0" lang="x-none" altLang="ja-JP" sz="16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cs typeface="+mn-cs"/>
                        </a:rPr>
                        <a:t>「</a:t>
                      </a:r>
                      <a:r>
                        <a:rPr kumimoji="0" lang="x-none" altLang="ja-JP" sz="16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非常に感情的になると、このようになってしまう。他の人もこれを経験している。」 </a:t>
                      </a:r>
                      <a:endParaRPr kumimoji="0" lang="en-US" altLang="de-DE" sz="1600" b="0" i="0" u="none" strike="noStrike" kern="1200" cap="none" spc="0" normalizeH="0" baseline="0" noProof="0" dirty="0">
                        <a:ln>
                          <a:noFill/>
                        </a:ln>
                        <a:solidFill>
                          <a:srgbClr val="FF0000"/>
                        </a:solidFill>
                        <a:effectLst/>
                        <a:uLnTx/>
                        <a:uFillTx/>
                        <a:latin typeface="MS PGothic" panose="020B0600070205080204" pitchFamily="34" charset="-128"/>
                        <a:ea typeface="MS PGothic" panose="020B0600070205080204" pitchFamily="34" charset="-128"/>
                        <a:cs typeface="+mn-cs"/>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243410">
                <a:tc>
                  <a:txBody>
                    <a:bodyPr/>
                    <a:lstStyle/>
                    <a:p>
                      <a:pPr algn="l"/>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妹の誕生日を忘れていた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r>
                        <a:rPr lang="ja-JP" altLang="en-US" sz="1600" b="1" dirty="0">
                          <a:solidFill>
                            <a:srgbClr val="000000"/>
                          </a:solidFill>
                          <a:latin typeface="MS PGothic" panose="020B0600070205080204" pitchFamily="34" charset="-128"/>
                          <a:ea typeface="MS PGothic" panose="020B0600070205080204" pitchFamily="34" charset="-128"/>
                          <a:cs typeface="Times New Roman" pitchFamily="18" charset="0"/>
                        </a:rPr>
                        <a:t>「私はひどい兄だ！」</a:t>
                      </a:r>
                      <a:endParaRPr lang="zh-CN" altLang="en-US" sz="16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0" marR="0" lvl="0" indent="0" algn="l" defTabSz="914400" rtl="0" eaLnBrk="1" fontAlgn="base" latinLnBrk="0" hangingPunct="1">
                        <a:lnSpc>
                          <a:spcPct val="144000"/>
                        </a:lnSpc>
                        <a:spcBef>
                          <a:spcPct val="16000"/>
                        </a:spcBef>
                        <a:spcAft>
                          <a:spcPct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S PGothic" panose="020B0600070205080204" pitchFamily="34" charset="-128"/>
                          <a:ea typeface="MS PGothic" panose="020B0600070205080204" pitchFamily="34" charset="-128"/>
                          <a:cs typeface="+mn-cs"/>
                        </a:rPr>
                        <a:t>「</a:t>
                      </a:r>
                      <a:r>
                        <a:rPr kumimoji="1" lang="ja-JP" altLang="en-US" sz="16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rPr>
                        <a:t>私は心から申し訳なく思っているが、間違いは起こるものだ。今まではいつも彼女の誕生日を祝ってあげていた」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132192">
                <a:tc>
                  <a:txBody>
                    <a:bodyPr/>
                    <a:lstStyle/>
                    <a:p>
                      <a:pPr algn="l"/>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友だちに非難された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r>
                        <a:rPr lang="ja-JP" altLang="en-US" sz="1600" b="1" dirty="0">
                          <a:solidFill>
                            <a:srgbClr val="000000"/>
                          </a:solidFill>
                          <a:latin typeface="MS PGothic" panose="020B0600070205080204" pitchFamily="34" charset="-128"/>
                          <a:ea typeface="MS PGothic" panose="020B0600070205080204" pitchFamily="34" charset="-128"/>
                          <a:cs typeface="Times New Roman" pitchFamily="18" charset="0"/>
                        </a:rPr>
                        <a:t>「私はダメな人間だ</a:t>
                      </a:r>
                      <a:r>
                        <a:rPr lang="ja-JP" altLang="en-US" sz="1600" b="1" dirty="0" smtClean="0">
                          <a:solidFill>
                            <a:srgbClr val="000000"/>
                          </a:solidFill>
                          <a:latin typeface="MS PGothic" panose="020B0600070205080204" pitchFamily="34" charset="-128"/>
                          <a:ea typeface="MS PGothic" panose="020B0600070205080204" pitchFamily="34" charset="-128"/>
                          <a:cs typeface="Times New Roman" pitchFamily="18" charset="0"/>
                        </a:rPr>
                        <a:t>！」</a:t>
                      </a:r>
                      <a:endParaRPr lang="zh-CN" altLang="en-US" sz="1600" b="1" dirty="0" smtClean="0">
                        <a:solidFill>
                          <a:srgbClr val="000000"/>
                        </a:solidFill>
                        <a:latin typeface="MS PGothic" panose="020B0600070205080204" pitchFamily="34" charset="-128"/>
                        <a:ea typeface="MS PGothic" panose="020B0600070205080204" pitchFamily="34" charset="-128"/>
                        <a:cs typeface="Times New Roman" pitchFamily="18" charset="0"/>
                      </a:endParaRPr>
                    </a:p>
                    <a:p>
                      <a:pPr marL="0" marR="0" lvl="0" indent="0" algn="l" defTabSz="914400" rtl="0" eaLnBrk="1" fontAlgn="base" latinLnBrk="0" hangingPunct="1">
                        <a:lnSpc>
                          <a:spcPct val="144000"/>
                        </a:lnSpc>
                        <a:spcBef>
                          <a:spcPct val="16000"/>
                        </a:spcBef>
                        <a:spcAft>
                          <a:spcPct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S PGothic" panose="020B0600070205080204" pitchFamily="34" charset="-128"/>
                          <a:ea typeface="MS PGothic" panose="020B0600070205080204" pitchFamily="34" charset="-128"/>
                          <a:cs typeface="+mn-cs"/>
                        </a:rPr>
                        <a:t>「彼の言い分はもっともかも知れない。ひょっとしたら彼の言うことを受け入れて改めるべきでは？」「彼は嫌なことがあって、それを私にぶつけているのだ」 </a:t>
                      </a:r>
                      <a:endParaRPr kumimoji="1" lang="en-US" altLang="ja-JP" sz="16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11" name="Text Box 4"/>
          <p:cNvSpPr txBox="1">
            <a:spLocks noChangeArrowheads="1"/>
          </p:cNvSpPr>
          <p:nvPr/>
        </p:nvSpPr>
        <p:spPr bwMode="auto">
          <a:xfrm>
            <a:off x="228600" y="5592160"/>
            <a:ext cx="8763000" cy="42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lnSpc>
                <a:spcPct val="105000"/>
              </a:lnSpc>
            </a:pPr>
            <a:r>
              <a:rPr lang="ja-JP" altLang="en-US" sz="1400" b="1" dirty="0">
                <a:latin typeface="ＭＳ Ｐゴシック" panose="020B0600070205080204" pitchFamily="50" charset="-128"/>
              </a:rPr>
              <a:t>過ちを許しましょう！</a:t>
            </a:r>
            <a:r>
              <a:rPr lang="en-US" altLang="ja-JP" sz="1400" b="1" dirty="0">
                <a:latin typeface="ＭＳ Ｐゴシック" panose="020B0600070205080204" pitchFamily="50" charset="-128"/>
              </a:rPr>
              <a:t>: </a:t>
            </a:r>
            <a:r>
              <a:rPr lang="ja-JP" altLang="en-US" sz="1400" dirty="0">
                <a:latin typeface="ＭＳ Ｐゴシック" panose="020B0600070205080204" pitchFamily="50" charset="-128"/>
              </a:rPr>
              <a:t>完璧な人はいません！もし、話が</a:t>
            </a:r>
            <a:r>
              <a:rPr lang="ja-JP" altLang="en-US" sz="1400" dirty="0" err="1">
                <a:latin typeface="ＭＳ Ｐゴシック" panose="020B0600070205080204" pitchFamily="50" charset="-128"/>
              </a:rPr>
              <a:t>つっ</a:t>
            </a:r>
            <a:r>
              <a:rPr lang="ja-JP" altLang="en-US" sz="1400" dirty="0">
                <a:latin typeface="ＭＳ Ｐゴシック" panose="020B0600070205080204" pitchFamily="50" charset="-128"/>
              </a:rPr>
              <a:t>かえたとしても、うまく自分を表現できないということでは</a:t>
            </a:r>
            <a:endParaRPr lang="en-US" altLang="ja-JP" sz="1400" dirty="0">
              <a:latin typeface="ＭＳ Ｐゴシック" panose="020B0600070205080204" pitchFamily="50" charset="-128"/>
            </a:endParaRPr>
          </a:p>
          <a:p>
            <a:pPr eaLnBrk="1" hangingPunct="1">
              <a:lnSpc>
                <a:spcPct val="105000"/>
              </a:lnSpc>
            </a:pPr>
            <a:r>
              <a:rPr lang="ja-JP" altLang="en-US" sz="1400" dirty="0">
                <a:latin typeface="ＭＳ Ｐゴシック" panose="020B0600070205080204" pitchFamily="50" charset="-128"/>
              </a:rPr>
              <a:t>　　　　　　　　　　　　　　ありません。もし、何かを間違えても、あなたが全然ダメな人間だということではありません。</a:t>
            </a:r>
            <a:endParaRPr lang="ja-JP" altLang="en-US" sz="1400" strike="sngStrike" dirty="0">
              <a:latin typeface="ＭＳ Ｐゴシック" panose="020B0600070205080204" pitchFamily="50" charset="-128"/>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3" name="グループ化 12"/>
          <p:cNvGrpSpPr/>
          <p:nvPr/>
        </p:nvGrpSpPr>
        <p:grpSpPr>
          <a:xfrm>
            <a:off x="88900" y="6096000"/>
            <a:ext cx="2197100" cy="487426"/>
            <a:chOff x="88900" y="5208524"/>
            <a:chExt cx="2197100" cy="487426"/>
          </a:xfrm>
        </p:grpSpPr>
        <p:sp>
          <p:nvSpPr>
            <p:cNvPr id="14"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1a</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5"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257300" algn="l"/>
              </a:tabLst>
            </a:pPr>
            <a:r>
              <a:rPr lang="ja-JP" altLang="en-US" sz="2000" b="0" dirty="0">
                <a:solidFill>
                  <a:srgbClr val="D16349"/>
                </a:solidFill>
                <a:latin typeface="MS PGothic" panose="020B0600070205080204" pitchFamily="34" charset="-128"/>
                <a:ea typeface="MS PGothic" panose="020B0600070205080204" pitchFamily="34" charset="-128"/>
              </a:rPr>
              <a:t>１．過度な一般化</a:t>
            </a:r>
            <a:endParaRPr lang="en-US" altLang="zh-CN" sz="2000" b="0" dirty="0">
              <a:solidFill>
                <a:srgbClr val="D16349"/>
              </a:solidFill>
              <a:latin typeface="MS PGothic" panose="020B0600070205080204" pitchFamily="34" charset="-128"/>
              <a:ea typeface="MS PGothic" panose="020B0600070205080204" pitchFamily="34" charset="-128"/>
            </a:endParaRPr>
          </a:p>
          <a:p>
            <a:pPr lvl="0" algn="ctr">
              <a:lnSpc>
                <a:spcPts val="2600"/>
              </a:lnSpc>
              <a:tabLst>
                <a:tab pos="1257300" algn="l"/>
              </a:tabLst>
            </a:pPr>
            <a:r>
              <a:rPr lang="ja-JP" altLang="en-US" sz="2000" b="0" dirty="0">
                <a:solidFill>
                  <a:srgbClr val="D16349"/>
                </a:solidFill>
                <a:latin typeface="MS PGothic" panose="020B0600070205080204" pitchFamily="34" charset="-128"/>
                <a:ea typeface="MS PGothic" panose="020B0600070205080204" pitchFamily="34" charset="-128"/>
              </a:rPr>
              <a:t>もっと現実的で役に立つ考え方は何でしょうか？</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3955501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rtl="0">
              <a:spcBef>
                <a:spcPct val="20000"/>
              </a:spcBef>
              <a:buClr>
                <a:srgbClr val="006699"/>
              </a:buClr>
              <a:buFont typeface="Wingdings" panose="05000000000000000000" pitchFamily="2" charset="2"/>
              <a:buChar char="Ø"/>
            </a:pPr>
            <a:endParaRPr lang="de-DE" altLang="de-DE" sz="2400" dirty="0">
              <a:solidFill>
                <a:srgbClr val="000000"/>
              </a:solidFill>
              <a:latin typeface="ＭＳ ゴシック" panose="020B0609070205080204" pitchFamily="49" charset="-128"/>
              <a:ea typeface="ＭＳ ゴシック" panose="020B0609070205080204" pitchFamily="49" charset="-128"/>
            </a:endParaRPr>
          </a:p>
          <a:p>
            <a:pPr lvl="1" rtl="0">
              <a:lnSpc>
                <a:spcPct val="90000"/>
              </a:lnSpc>
              <a:spcBef>
                <a:spcPct val="30000"/>
              </a:spcBef>
              <a:buClr>
                <a:srgbClr val="336699"/>
              </a:buClr>
              <a:buFont typeface="Wingdings" panose="05000000000000000000" pitchFamily="2" charset="2"/>
              <a:buNone/>
            </a:pPr>
            <a:r>
              <a:rPr lang="x-none" sz="2400" dirty="0">
                <a:solidFill>
                  <a:srgbClr val="000000"/>
                </a:solidFill>
                <a:latin typeface="ＭＳ ゴシック" panose="020B0609070205080204" pitchFamily="49" charset="-128"/>
                <a:ea typeface="ＭＳ ゴシック" panose="020B0609070205080204" pitchFamily="49" charset="-128"/>
              </a:rPr>
              <a:t>	</a:t>
            </a:r>
          </a:p>
          <a:p>
            <a:pPr lvl="2" rtl="0">
              <a:lnSpc>
                <a:spcPct val="90000"/>
              </a:lnSpc>
              <a:spcBef>
                <a:spcPct val="30000"/>
              </a:spcBef>
              <a:buClr>
                <a:srgbClr val="336699"/>
              </a:buClr>
              <a:buFont typeface="Wingdings" panose="05000000000000000000" pitchFamily="2" charset="2"/>
              <a:buNone/>
            </a:pPr>
            <a:endParaRPr lang="de-DE" altLang="de-DE" sz="2400" dirty="0">
              <a:solidFill>
                <a:srgbClr val="000000"/>
              </a:solidFill>
              <a:latin typeface="ＭＳ ゴシック" panose="020B0609070205080204" pitchFamily="49" charset="-128"/>
              <a:ea typeface="ＭＳ ゴシック" panose="020B0609070205080204" pitchFamily="49" charset="-128"/>
            </a:endParaRPr>
          </a:p>
          <a:p>
            <a:pPr lvl="1" rtl="0">
              <a:lnSpc>
                <a:spcPct val="90000"/>
              </a:lnSpc>
              <a:spcBef>
                <a:spcPct val="30000"/>
              </a:spcBef>
              <a:buClr>
                <a:srgbClr val="336699"/>
              </a:buClr>
              <a:buFont typeface="Wingdings" panose="05000000000000000000" pitchFamily="2" charset="2"/>
              <a:buNone/>
            </a:pPr>
            <a:endParaRPr lang="de-DE" altLang="de-DE" sz="2400" dirty="0">
              <a:solidFill>
                <a:srgbClr val="000000"/>
              </a:solidFill>
              <a:latin typeface="ＭＳ ゴシック" panose="020B0609070205080204" pitchFamily="49" charset="-128"/>
              <a:ea typeface="ＭＳ ゴシック" panose="020B0609070205080204" pitchFamily="49" charset="-128"/>
            </a:endParaRPr>
          </a:p>
          <a:p>
            <a:pPr lvl="1" rtl="0">
              <a:spcBef>
                <a:spcPct val="20000"/>
              </a:spcBef>
              <a:buClr>
                <a:srgbClr val="006699"/>
              </a:buClr>
              <a:buFont typeface="Wingdings" panose="05000000000000000000" pitchFamily="2" charset="2"/>
              <a:buNone/>
            </a:pPr>
            <a:endParaRPr lang="de-DE" altLang="de-DE" sz="2400" dirty="0">
              <a:solidFill>
                <a:srgbClr val="FF0000"/>
              </a:solidFill>
              <a:latin typeface="ＭＳ ゴシック" panose="020B0609070205080204" pitchFamily="49" charset="-128"/>
              <a:ea typeface="ＭＳ ゴシック" panose="020B0609070205080204" pitchFamily="49" charset="-128"/>
            </a:endParaRPr>
          </a:p>
          <a:p>
            <a:pPr rtl="0">
              <a:spcBef>
                <a:spcPct val="20000"/>
              </a:spcBef>
              <a:buClr>
                <a:srgbClr val="006699"/>
              </a:buClr>
              <a:buFont typeface="Wingdings" panose="05000000000000000000" pitchFamily="2" charset="2"/>
              <a:buNone/>
            </a:pPr>
            <a:endParaRPr lang="de-DE" altLang="de-DE" sz="2400" dirty="0">
              <a:solidFill>
                <a:srgbClr val="000000"/>
              </a:solidFill>
              <a:latin typeface="ＭＳ ゴシック" panose="020B0609070205080204" pitchFamily="49" charset="-128"/>
              <a:ea typeface="ＭＳ ゴシック" panose="020B0609070205080204" pitchFamily="49" charset="-128"/>
            </a:endParaRPr>
          </a:p>
        </p:txBody>
      </p:sp>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rtl="0"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ＭＳ ゴシック" panose="020B0609070205080204" pitchFamily="49" charset="-128"/>
              <a:ea typeface="ＭＳ ゴシック" panose="020B0609070205080204" pitchFamily="49" charset="-128"/>
            </a:endParaRPr>
          </a:p>
          <a:p>
            <a:pPr rtl="0" eaLnBrk="1" hangingPunct="1"/>
            <a:endParaRPr lang="de-DE" altLang="de-DE" sz="1200">
              <a:solidFill>
                <a:srgbClr val="000000"/>
              </a:solidFill>
              <a:latin typeface="ＭＳ ゴシック" panose="020B0609070205080204" pitchFamily="49" charset="-128"/>
              <a:ea typeface="ＭＳ ゴシック" panose="020B0609070205080204" pitchFamily="49"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rtlCol="0"/>
          <a:lstStyle/>
          <a:p>
            <a:pPr marL="450850" lvl="1" indent="-450850" rtl="0">
              <a:buClr>
                <a:srgbClr val="8CADAE"/>
              </a:buClr>
              <a:buFont typeface="Wingdings" charset="0"/>
              <a:buAutoNum type="arabicPeriod"/>
              <a:defRPr/>
            </a:pPr>
            <a:r>
              <a:rPr lang="x-none" b="0" dirty="0">
                <a:solidFill>
                  <a:srgbClr val="000000"/>
                </a:solidFill>
                <a:latin typeface="MS PGothic" panose="020B0600070205080204" pitchFamily="34" charset="-128"/>
                <a:ea typeface="MS PGothic" panose="020B0600070205080204" pitchFamily="34" charset="-128"/>
              </a:rPr>
              <a:t>今ここ</a:t>
            </a:r>
            <a:r>
              <a:rPr lang="ja-JP" altLang="en-US" b="0" dirty="0">
                <a:solidFill>
                  <a:srgbClr val="000000"/>
                </a:solidFill>
                <a:latin typeface="MS PGothic" panose="020B0600070205080204" pitchFamily="34" charset="-128"/>
                <a:ea typeface="MS PGothic" panose="020B0600070205080204" pitchFamily="34" charset="-128"/>
              </a:rPr>
              <a:t>で挙げた</a:t>
            </a:r>
            <a:r>
              <a:rPr lang="x-none" b="0" dirty="0">
                <a:solidFill>
                  <a:srgbClr val="000000"/>
                </a:solidFill>
                <a:latin typeface="MS PGothic" panose="020B0600070205080204" pitchFamily="34" charset="-128"/>
                <a:ea typeface="MS PGothic" panose="020B0600070205080204" pitchFamily="34" charset="-128"/>
              </a:rPr>
              <a:t>具体的な状況について</a:t>
            </a:r>
            <a:r>
              <a:rPr lang="ja-JP" altLang="en-US" b="0" dirty="0">
                <a:solidFill>
                  <a:srgbClr val="000000"/>
                </a:solidFill>
                <a:latin typeface="MS PGothic" panose="020B0600070205080204" pitchFamily="34" charset="-128"/>
                <a:ea typeface="MS PGothic" panose="020B0600070205080204" pitchFamily="34" charset="-128"/>
              </a:rPr>
              <a:t>書き出します</a:t>
            </a:r>
            <a:r>
              <a:rPr lang="x-none" b="0" dirty="0">
                <a:solidFill>
                  <a:srgbClr val="000000"/>
                </a:solidFill>
                <a:latin typeface="MS PGothic" panose="020B0600070205080204" pitchFamily="34" charset="-128"/>
                <a:ea typeface="MS PGothic" panose="020B0600070205080204" pitchFamily="34" charset="-128"/>
              </a:rPr>
              <a:t>。 </a:t>
            </a:r>
            <a:endParaRPr lang="en-US" sz="2400" b="0" dirty="0">
              <a:solidFill>
                <a:srgbClr val="000000"/>
              </a:solidFill>
              <a:latin typeface="MS PGothic" panose="020B0600070205080204" pitchFamily="34" charset="-128"/>
              <a:ea typeface="MS PGothic" panose="020B0600070205080204" pitchFamily="34" charset="-128"/>
            </a:endParaRPr>
          </a:p>
          <a:p>
            <a:pPr marL="1017588" lvl="1" indent="-560388" rtl="0">
              <a:buClr>
                <a:srgbClr val="336699"/>
              </a:buClr>
              <a:buFont typeface="Wingdings" charset="0"/>
              <a:buNone/>
              <a:defRPr/>
            </a:pPr>
            <a:r>
              <a:rPr lang="x-none" sz="2400" b="0" dirty="0">
                <a:solidFill>
                  <a:srgbClr val="000000"/>
                </a:solidFill>
                <a:latin typeface="MS PGothic" panose="020B0600070205080204" pitchFamily="34" charset="-128"/>
                <a:ea typeface="MS PGothic" panose="020B0600070205080204" pitchFamily="34" charset="-128"/>
              </a:rPr>
              <a:t>	</a:t>
            </a:r>
            <a:endParaRPr lang="en-US" sz="2400" b="0" dirty="0">
              <a:solidFill>
                <a:srgbClr val="000000"/>
              </a:solidFill>
              <a:latin typeface="MS PGothic" panose="020B0600070205080204" pitchFamily="34" charset="-128"/>
              <a:ea typeface="MS PGothic" panose="020B0600070205080204" pitchFamily="34" charset="-128"/>
            </a:endParaRPr>
          </a:p>
        </p:txBody>
      </p:sp>
      <p:sp>
        <p:nvSpPr>
          <p:cNvPr id="39941" name="Rectangle 2"/>
          <p:cNvSpPr>
            <a:spLocks noChangeArrowheads="1"/>
          </p:cNvSpPr>
          <p:nvPr/>
        </p:nvSpPr>
        <p:spPr bwMode="auto">
          <a:xfrm>
            <a:off x="431552" y="4149725"/>
            <a:ext cx="3024187" cy="13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rtl="0">
              <a:lnSpc>
                <a:spcPct val="90000"/>
              </a:lnSpc>
              <a:spcBef>
                <a:spcPct val="30000"/>
              </a:spcBef>
              <a:buClr>
                <a:srgbClr val="336699"/>
              </a:buClr>
              <a:buFont typeface="Wingdings" panose="05000000000000000000" pitchFamily="2" charset="2"/>
              <a:buNone/>
            </a:pPr>
            <a:r>
              <a:rPr lang="x-none" b="0" dirty="0">
                <a:latin typeface="MS PGothic" panose="020B0600070205080204" pitchFamily="34" charset="-128"/>
                <a:ea typeface="MS PGothic" panose="020B0600070205080204" pitchFamily="34" charset="-128"/>
              </a:rPr>
              <a:t>「</a:t>
            </a:r>
            <a:r>
              <a:rPr lang="x-none" b="0" u="sng" dirty="0">
                <a:latin typeface="MS PGothic" panose="020B0600070205080204" pitchFamily="34" charset="-128"/>
                <a:ea typeface="MS PGothic" panose="020B0600070205080204" pitchFamily="34" charset="-128"/>
              </a:rPr>
              <a:t>いつも</a:t>
            </a:r>
            <a:r>
              <a:rPr lang="x-none" b="0" dirty="0">
                <a:latin typeface="MS PGothic" panose="020B0600070205080204" pitchFamily="34" charset="-128"/>
                <a:ea typeface="MS PGothic" panose="020B0600070205080204" pitchFamily="34" charset="-128"/>
              </a:rPr>
              <a:t>こんな調子だひどい兄弟だ</a:t>
            </a:r>
            <a:r>
              <a:rPr lang="x-none" b="0" dirty="0">
                <a:solidFill>
                  <a:srgbClr val="000000"/>
                </a:solidFill>
                <a:latin typeface="MS PGothic" panose="020B0600070205080204" pitchFamily="34" charset="-128"/>
                <a:ea typeface="MS PGothic" panose="020B0600070205080204" pitchFamily="34" charset="-128"/>
              </a:rPr>
              <a:t>」</a:t>
            </a:r>
          </a:p>
        </p:txBody>
      </p:sp>
      <p:sp>
        <p:nvSpPr>
          <p:cNvPr id="39942" name="Rectangle 2"/>
          <p:cNvSpPr>
            <a:spLocks noChangeArrowheads="1"/>
          </p:cNvSpPr>
          <p:nvPr/>
        </p:nvSpPr>
        <p:spPr bwMode="auto">
          <a:xfrm>
            <a:off x="3851920" y="3860800"/>
            <a:ext cx="482376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rtl="0">
              <a:lnSpc>
                <a:spcPct val="90000"/>
              </a:lnSpc>
              <a:spcBef>
                <a:spcPts val="0"/>
              </a:spcBef>
              <a:buClr>
                <a:srgbClr val="336699"/>
              </a:buClr>
              <a:buFont typeface="Wingdings" panose="05000000000000000000" pitchFamily="2" charset="2"/>
              <a:buNone/>
            </a:pPr>
            <a:r>
              <a:rPr lang="x-none" sz="2400" b="0" dirty="0">
                <a:solidFill>
                  <a:srgbClr val="000000"/>
                </a:solidFill>
                <a:latin typeface="ＭＳ ゴシック" panose="020B0609070205080204" pitchFamily="49" charset="-128"/>
                <a:ea typeface="ＭＳ ゴシック" panose="020B0609070205080204" pitchFamily="49" charset="-128"/>
              </a:rPr>
              <a:t>   </a:t>
            </a:r>
            <a:r>
              <a:rPr lang="x-none" b="0" dirty="0">
                <a:solidFill>
                  <a:srgbClr val="000000"/>
                </a:solidFill>
                <a:latin typeface="MS PGothic" panose="020B0600070205080204" pitchFamily="34" charset="-128"/>
                <a:ea typeface="MS PGothic" panose="020B0600070205080204" pitchFamily="34" charset="-128"/>
              </a:rPr>
              <a:t>「</a:t>
            </a:r>
            <a:r>
              <a:rPr lang="x-none" b="0" u="sng" dirty="0">
                <a:solidFill>
                  <a:srgbClr val="000000"/>
                </a:solidFill>
                <a:latin typeface="MS PGothic" panose="020B0600070205080204" pitchFamily="34" charset="-128"/>
                <a:ea typeface="MS PGothic" panose="020B0600070205080204" pitchFamily="34" charset="-128"/>
              </a:rPr>
              <a:t>今年は</a:t>
            </a:r>
            <a:r>
              <a:rPr lang="x-none" b="0" dirty="0">
                <a:solidFill>
                  <a:srgbClr val="000000"/>
                </a:solidFill>
                <a:latin typeface="MS PGothic" panose="020B0600070205080204" pitchFamily="34" charset="-128"/>
                <a:ea typeface="MS PGothic" panose="020B0600070205080204" pitchFamily="34" charset="-128"/>
              </a:rPr>
              <a:t>誕生日を忘れてしまった</a:t>
            </a:r>
            <a:r>
              <a:rPr lang="ja-JP" altLang="en-US" b="0" dirty="0" err="1">
                <a:solidFill>
                  <a:srgbClr val="000000"/>
                </a:solidFill>
                <a:latin typeface="MS PGothic" panose="020B0600070205080204" pitchFamily="34" charset="-128"/>
                <a:ea typeface="MS PGothic" panose="020B0600070205080204" pitchFamily="34" charset="-128"/>
              </a:rPr>
              <a:t>。</a:t>
            </a:r>
            <a:r>
              <a:rPr lang="x-none" b="0" dirty="0">
                <a:solidFill>
                  <a:srgbClr val="000000"/>
                </a:solidFill>
                <a:latin typeface="MS PGothic" panose="020B0600070205080204" pitchFamily="34" charset="-128"/>
                <a:ea typeface="MS PGothic" panose="020B0600070205080204" pitchFamily="34" charset="-128"/>
              </a:rPr>
              <a:t>きまり</a:t>
            </a:r>
            <a:r>
              <a:rPr lang="ja-JP" altLang="en-US" b="0" dirty="0">
                <a:solidFill>
                  <a:srgbClr val="000000"/>
                </a:solidFill>
                <a:latin typeface="MS PGothic" panose="020B0600070205080204" pitchFamily="34" charset="-128"/>
                <a:ea typeface="MS PGothic" panose="020B0600070205080204" pitchFamily="34" charset="-128"/>
              </a:rPr>
              <a:t>が</a:t>
            </a:r>
            <a:r>
              <a:rPr lang="x-none" b="0" dirty="0">
                <a:solidFill>
                  <a:srgbClr val="000000"/>
                </a:solidFill>
                <a:latin typeface="MS PGothic" panose="020B0600070205080204" pitchFamily="34" charset="-128"/>
                <a:ea typeface="MS PGothic" panose="020B0600070205080204" pitchFamily="34" charset="-128"/>
              </a:rPr>
              <a:t>悪いが、遅ればせながら誕生日を祝うことはまだできる！」</a:t>
            </a:r>
            <a:endParaRPr lang="en-US" altLang="de-DE" sz="2400" b="0" dirty="0">
              <a:solidFill>
                <a:srgbClr val="000000"/>
              </a:solidFill>
              <a:latin typeface="MS PGothic" panose="020B0600070205080204" pitchFamily="34" charset="-128"/>
              <a:ea typeface="MS PGothic" panose="020B0600070205080204" pitchFamily="34" charset="-128"/>
            </a:endParaRPr>
          </a:p>
          <a:p>
            <a:pPr rtl="0">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latin typeface="ＭＳ ゴシック" panose="020B0609070205080204" pitchFamily="49" charset="-128"/>
              <a:ea typeface="ＭＳ ゴシック" panose="020B0609070205080204" pitchFamily="49" charset="-128"/>
            </a:endParaRPr>
          </a:p>
        </p:txBody>
      </p:sp>
      <p:sp>
        <p:nvSpPr>
          <p:cNvPr id="39943" name="AutoShape 5"/>
          <p:cNvSpPr>
            <a:spLocks noChangeArrowheads="1"/>
          </p:cNvSpPr>
          <p:nvPr/>
        </p:nvSpPr>
        <p:spPr bwMode="auto">
          <a:xfrm>
            <a:off x="3654028" y="3985419"/>
            <a:ext cx="917971" cy="790793"/>
          </a:xfrm>
          <a:prstGeom prst="rightArrow">
            <a:avLst>
              <a:gd name="adj1" fmla="val 47867"/>
              <a:gd name="adj2" fmla="val 57923"/>
            </a:avLst>
          </a:prstGeom>
          <a:solidFill>
            <a:srgbClr val="8CADAE"/>
          </a:solidFill>
          <a:ln w="38100">
            <a:solidFill>
              <a:srgbClr val="8CADAE"/>
            </a:solidFill>
            <a:miter lim="800000"/>
            <a:headEnd/>
            <a:tailEnd/>
          </a:ln>
        </p:spPr>
        <p:txBody>
          <a:bodyPr wrap="square" rtlCol="0"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a:endParaRPr lang="de-DE" altLang="de-DE" sz="4400">
              <a:solidFill>
                <a:srgbClr val="000000"/>
              </a:solidFill>
              <a:latin typeface="ＭＳ ゴシック" panose="020B0609070205080204" pitchFamily="49" charset="-128"/>
              <a:ea typeface="ＭＳ ゴシック" panose="020B0609070205080204" pitchFamily="49" charset="-128"/>
            </a:endParaRPr>
          </a:p>
        </p:txBody>
      </p:sp>
      <p:sp>
        <p:nvSpPr>
          <p:cNvPr id="39944" name="Text Box 6"/>
          <p:cNvSpPr txBox="1">
            <a:spLocks noChangeArrowheads="1"/>
          </p:cNvSpPr>
          <p:nvPr/>
        </p:nvSpPr>
        <p:spPr bwMode="auto">
          <a:xfrm>
            <a:off x="468313" y="2781300"/>
            <a:ext cx="820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rtl="0" eaLnBrk="1" hangingPunct="1">
              <a:buClr>
                <a:srgbClr val="336699"/>
              </a:buClr>
              <a:buFont typeface="Wingdings" panose="05000000000000000000" pitchFamily="2" charset="2"/>
              <a:buNone/>
            </a:pPr>
            <a:r>
              <a:rPr lang="x-none" b="0" dirty="0">
                <a:solidFill>
                  <a:srgbClr val="000000"/>
                </a:solidFill>
                <a:latin typeface="MS PGothic" panose="020B0600070205080204" pitchFamily="34" charset="-128"/>
                <a:ea typeface="MS PGothic" panose="020B0600070205080204" pitchFamily="34" charset="-128"/>
              </a:rPr>
              <a:t>例：妹の誕生日を忘れてしまったら、代わりに・・・と自分に言い聞かせてください</a:t>
            </a:r>
            <a:endParaRPr lang="en-US" altLang="de-DE" b="0" dirty="0">
              <a:solidFill>
                <a:srgbClr val="000000"/>
              </a:solidFill>
              <a:latin typeface="MS PGothic" panose="020B0600070205080204" pitchFamily="34" charset="-128"/>
              <a:ea typeface="MS PGothic" panose="020B0600070205080204" pitchFamily="34" charset="-128"/>
            </a:endParaRP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0" eaLnBrk="1" hangingPunct="1">
              <a:spcBef>
                <a:spcPct val="20000"/>
              </a:spcBef>
            </a:pPr>
            <a:r>
              <a:rPr lang="x-none" sz="2000" b="0" dirty="0">
                <a:solidFill>
                  <a:srgbClr val="D16349"/>
                </a:solidFill>
                <a:latin typeface="MS PGothic" panose="020B0600070205080204" pitchFamily="34" charset="-128"/>
                <a:ea typeface="MS PGothic" panose="020B0600070205080204" pitchFamily="34" charset="-128"/>
              </a:rPr>
              <a:t>適切な評価をどう行っていますか？</a:t>
            </a:r>
            <a:endParaRPr lang="en-US" altLang="de-DE" sz="2000" b="0" dirty="0">
              <a:solidFill>
                <a:srgbClr val="D16349"/>
              </a:solidFill>
              <a:latin typeface="MS PGothic" panose="020B0600070205080204" pitchFamily="34" charset="-128"/>
              <a:ea typeface="MS PGothic" panose="020B0600070205080204" pitchFamily="34" charset="-128"/>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418177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rtl="0">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rtl="0">
              <a:lnSpc>
                <a:spcPct val="90000"/>
              </a:lnSpc>
              <a:spcBef>
                <a:spcPct val="30000"/>
              </a:spcBef>
              <a:buClr>
                <a:srgbClr val="336699"/>
              </a:buClr>
              <a:buFont typeface="Wingdings" panose="05000000000000000000" pitchFamily="2" charset="2"/>
              <a:buNone/>
            </a:pPr>
            <a:r>
              <a:rPr lang="x-none" sz="2400">
                <a:solidFill>
                  <a:srgbClr val="000000"/>
                </a:solidFill>
                <a:latin typeface="Verdana" panose="020B0604030504040204" pitchFamily="34" charset="0"/>
              </a:rPr>
              <a:t>	</a:t>
            </a:r>
          </a:p>
          <a:p>
            <a:pPr lvl="2" rtl="0">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rtl="0">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rtl="0">
              <a:spcBef>
                <a:spcPct val="20000"/>
              </a:spcBef>
              <a:buClr>
                <a:srgbClr val="006699"/>
              </a:buClr>
              <a:buFont typeface="Wingdings" panose="05000000000000000000" pitchFamily="2" charset="2"/>
              <a:buNone/>
            </a:pPr>
            <a:endParaRPr lang="de-DE" altLang="de-DE" sz="2400">
              <a:solidFill>
                <a:srgbClr val="FF0000"/>
              </a:solidFill>
            </a:endParaRPr>
          </a:p>
          <a:p>
            <a:pPr rtl="0">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rtlCol="0"/>
          <a:lstStyle/>
          <a:p>
            <a:pPr marL="450850" lvl="1" indent="-450850" rtl="0">
              <a:buClr>
                <a:srgbClr val="8CADAE"/>
              </a:buClr>
              <a:buFont typeface="+mj-lt"/>
              <a:buAutoNum type="arabicPeriod" startAt="2"/>
              <a:defRPr/>
            </a:pPr>
            <a:r>
              <a:rPr lang="x-none" b="0" dirty="0">
                <a:solidFill>
                  <a:srgbClr val="000000"/>
                </a:solidFill>
                <a:latin typeface="MS PGothic" panose="020B0600070205080204" pitchFamily="34" charset="-128"/>
                <a:ea typeface="MS PGothic" panose="020B0600070205080204" pitchFamily="34" charset="-128"/>
              </a:rPr>
              <a:t>同じか似たようなことを経験した友人がいたら、どんな助言をしますか？ </a:t>
            </a:r>
          </a:p>
          <a:p>
            <a:pPr marL="1017588" lvl="1" indent="-560388" rtl="0">
              <a:buClr>
                <a:srgbClr val="336699"/>
              </a:buClr>
              <a:defRPr/>
            </a:pPr>
            <a:endParaRPr lang="en-US" sz="2400" b="0" dirty="0">
              <a:solidFill>
                <a:srgbClr val="000000"/>
              </a:solidFill>
              <a:latin typeface="MS PGothic" panose="020B0600070205080204" pitchFamily="34" charset="-128"/>
              <a:ea typeface="MS PGothic" panose="020B0600070205080204" pitchFamily="34" charset="-128"/>
            </a:endParaRPr>
          </a:p>
          <a:p>
            <a:pPr marL="1017588" lvl="1" indent="-560388" rtl="0">
              <a:buClr>
                <a:srgbClr val="336699"/>
              </a:buClr>
              <a:buFont typeface="Wingdings" charset="0"/>
              <a:buNone/>
              <a:defRPr/>
            </a:pPr>
            <a:r>
              <a:rPr lang="x-none" sz="2400" b="0" dirty="0">
                <a:solidFill>
                  <a:srgbClr val="000000"/>
                </a:solidFill>
                <a:latin typeface="MS PGothic" panose="020B0600070205080204" pitchFamily="34" charset="-128"/>
                <a:ea typeface="MS PGothic" panose="020B0600070205080204" pitchFamily="34" charset="-128"/>
              </a:rPr>
              <a:t>	</a:t>
            </a:r>
            <a:endParaRPr lang="en-US" sz="2400" b="0" dirty="0">
              <a:solidFill>
                <a:srgbClr val="000000"/>
              </a:solidFill>
              <a:latin typeface="MS PGothic" panose="020B0600070205080204" pitchFamily="34" charset="-128"/>
              <a:ea typeface="MS PGothic" panose="020B0600070205080204" pitchFamily="34" charset="-128"/>
            </a:endParaRPr>
          </a:p>
        </p:txBody>
      </p:sp>
      <p:sp>
        <p:nvSpPr>
          <p:cNvPr id="41989" name="Text Box 6"/>
          <p:cNvSpPr txBox="1">
            <a:spLocks noChangeArrowheads="1"/>
          </p:cNvSpPr>
          <p:nvPr/>
        </p:nvSpPr>
        <p:spPr bwMode="auto">
          <a:xfrm>
            <a:off x="468313" y="2781300"/>
            <a:ext cx="82073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eaLnBrk="1" hangingPunct="1">
              <a:buFont typeface="Wingdings" panose="05000000000000000000" pitchFamily="2" charset="2"/>
              <a:buNone/>
            </a:pPr>
            <a:r>
              <a:rPr lang="x-none" b="0" dirty="0">
                <a:latin typeface="MS PGothic" panose="020B0600070205080204" pitchFamily="34" charset="-128"/>
                <a:ea typeface="MS PGothic" panose="020B0600070205080204" pitchFamily="34" charset="-128"/>
              </a:rPr>
              <a:t>例：</a:t>
            </a:r>
            <a:r>
              <a:rPr lang="x-none" b="0" dirty="0">
                <a:solidFill>
                  <a:srgbClr val="006699"/>
                </a:solidFill>
                <a:latin typeface="MS PGothic" panose="020B0600070205080204" pitchFamily="34" charset="-128"/>
                <a:ea typeface="MS PGothic" panose="020B0600070205080204" pitchFamily="34" charset="-128"/>
              </a:rPr>
              <a:t> </a:t>
            </a:r>
            <a:r>
              <a:rPr lang="x-none" b="0" dirty="0">
                <a:latin typeface="MS PGothic" panose="020B0600070205080204" pitchFamily="34" charset="-128"/>
                <a:ea typeface="MS PGothic" panose="020B0600070205080204" pitchFamily="34" charset="-128"/>
              </a:rPr>
              <a:t>間違った時間をメモしたために、約束の時間に遅刻する。 </a:t>
            </a:r>
          </a:p>
          <a:p>
            <a:pPr rtl="0" eaLnBrk="1" hangingPunct="1">
              <a:buFont typeface="Wingdings" panose="05000000000000000000" pitchFamily="2" charset="2"/>
              <a:buNone/>
            </a:pPr>
            <a:endParaRPr lang="en-US" altLang="de-DE" b="0" dirty="0">
              <a:latin typeface="MS PGothic" panose="020B0600070205080204" pitchFamily="34" charset="-128"/>
              <a:ea typeface="MS PGothic" panose="020B0600070205080204" pitchFamily="34" charset="-128"/>
            </a:endParaRPr>
          </a:p>
          <a:p>
            <a:pPr indent="19050" rtl="0" eaLnBrk="1" hangingPunct="1"/>
            <a:r>
              <a:rPr lang="x-none" b="0" dirty="0">
                <a:latin typeface="MS PGothic" panose="020B0600070205080204" pitchFamily="34" charset="-128"/>
                <a:ea typeface="MS PGothic" panose="020B0600070205080204" pitchFamily="34" charset="-128"/>
              </a:rPr>
              <a:t>この事例をあなた自身に当てはめることがどの程度難しいか考えてください。次に、友人にどんな助言をするか考えてください。おそらく友人に、それほど大したことではないと言い、ミスが許されるもっともな理由を幾つか示すでしょう。 </a:t>
            </a:r>
          </a:p>
          <a:p>
            <a:pPr rtl="0" eaLnBrk="1" hangingPunct="1"/>
            <a:endParaRPr lang="en-US" altLang="de-DE" b="0" dirty="0">
              <a:latin typeface="MS PGothic" panose="020B0600070205080204" pitchFamily="34" charset="-128"/>
              <a:ea typeface="MS PGothic" panose="020B0600070205080204" pitchFamily="34" charset="-128"/>
            </a:endParaRPr>
          </a:p>
          <a:p>
            <a:pPr rtl="0" eaLnBrk="1" hangingPunct="1"/>
            <a:r>
              <a:rPr lang="ja-JP" altLang="en-US" dirty="0">
                <a:latin typeface="MS PGothic" panose="020B0600070205080204" pitchFamily="34" charset="-128"/>
                <a:ea typeface="MS PGothic" panose="020B0600070205080204" pitchFamily="34" charset="-128"/>
              </a:rPr>
              <a:t>あなたの場合</a:t>
            </a:r>
            <a:r>
              <a:rPr lang="x-none" dirty="0">
                <a:latin typeface="MS PGothic" panose="020B0600070205080204" pitchFamily="34" charset="-128"/>
                <a:ea typeface="MS PGothic" panose="020B0600070205080204" pitchFamily="34" charset="-128"/>
              </a:rPr>
              <a:t>は？</a:t>
            </a:r>
          </a:p>
          <a:p>
            <a:pPr rtl="0" eaLnBrk="1" hangingPunct="1"/>
            <a:endParaRPr lang="en-US" altLang="de-DE" b="0" dirty="0">
              <a:latin typeface="MS PGothic" panose="020B0600070205080204" pitchFamily="34" charset="-128"/>
              <a:ea typeface="MS PGothic" panose="020B0600070205080204" pitchFamily="34" charset="-128"/>
            </a:endParaRPr>
          </a:p>
          <a:p>
            <a:pPr rtl="0" eaLnBrk="1" hangingPunct="1">
              <a:buFont typeface="Wingdings" panose="05000000000000000000" pitchFamily="2" charset="2"/>
              <a:buNone/>
            </a:pPr>
            <a:endParaRPr lang="en-US" altLang="de-DE" b="0" dirty="0">
              <a:latin typeface="MS PGothic" panose="020B0600070205080204" pitchFamily="34" charset="-128"/>
              <a:ea typeface="MS PGothic" panose="020B0600070205080204" pitchFamily="34" charset="-128"/>
            </a:endParaRP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0" eaLnBrk="1" hangingPunct="1">
              <a:spcBef>
                <a:spcPct val="20000"/>
              </a:spcBef>
            </a:pPr>
            <a:r>
              <a:rPr lang="x-none" sz="2000" b="0" dirty="0">
                <a:solidFill>
                  <a:srgbClr val="D16349"/>
                </a:solidFill>
                <a:latin typeface="MS PGothic" panose="020B0600070205080204" pitchFamily="34" charset="-128"/>
                <a:ea typeface="MS PGothic" panose="020B0600070205080204" pitchFamily="34" charset="-128"/>
              </a:rPr>
              <a:t>適切な評価をどう行っていますか？</a:t>
            </a:r>
            <a:endParaRPr lang="en-US" altLang="de-DE" sz="2000" b="0" dirty="0">
              <a:solidFill>
                <a:srgbClr val="D16349"/>
              </a:solidFill>
              <a:latin typeface="MS PGothic" panose="020B0600070205080204" pitchFamily="34" charset="-128"/>
              <a:ea typeface="MS PGothic" panose="020B0600070205080204" pitchFamily="34"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7646988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eaLnBrk="1" hangingPunct="1"/>
            <a:endParaRPr lang="de-DE" altLang="de-DE" sz="900">
              <a:solidFill>
                <a:schemeClr val="tx2"/>
              </a:solidFill>
              <a:latin typeface="Verdana" panose="020B0604030504040204" pitchFamily="34" charset="0"/>
            </a:endParaRPr>
          </a:p>
          <a:p>
            <a:pPr rtl="0" eaLnBrk="1" hangingPunct="1"/>
            <a:endParaRPr lang="de-DE" altLang="de-DE" sz="90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2867025"/>
          </a:xfrm>
          <a:prstGeom prst="rect">
            <a:avLst/>
          </a:prstGeom>
          <a:noFill/>
          <a:ln>
            <a:noFill/>
          </a:ln>
          <a:extLst>
            <a:ext uri="{FAA26D3D-D897-4be2-8F04-BA451C77F1D7}"/>
          </a:extLst>
        </p:spPr>
        <p:txBody>
          <a:bodyPr rtlCol="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rtl="0">
              <a:buClr>
                <a:srgbClr val="8CADAE"/>
              </a:buClr>
              <a:buFont typeface="Courier New" panose="02070309020205020404" pitchFamily="49" charset="0"/>
              <a:buChar char="o"/>
              <a:defRPr/>
            </a:pPr>
            <a:r>
              <a:rPr lang="ja-JP" altLang="en-US" sz="1800" dirty="0">
                <a:latin typeface="MS PGothic" panose="020B0600070205080204" pitchFamily="34" charset="-128"/>
                <a:ea typeface="MS PGothic" panose="020B0600070205080204" pitchFamily="34" charset="-128"/>
              </a:rPr>
              <a:t>一つの</a:t>
            </a:r>
            <a:r>
              <a:rPr lang="x-none" sz="1800" b="0" dirty="0">
                <a:latin typeface="MS PGothic" panose="020B0600070205080204" pitchFamily="34" charset="-128"/>
                <a:ea typeface="MS PGothic" panose="020B0600070205080204" pitchFamily="34" charset="-128"/>
              </a:rPr>
              <a:t>ネガティブな</a:t>
            </a:r>
            <a:r>
              <a:rPr lang="ja-JP" altLang="en-US" sz="1800" b="0" dirty="0">
                <a:latin typeface="MS PGothic" panose="020B0600070205080204" pitchFamily="34" charset="-128"/>
                <a:ea typeface="MS PGothic" panose="020B0600070205080204" pitchFamily="34" charset="-128"/>
              </a:rPr>
              <a:t>出来事を、</a:t>
            </a:r>
            <a:r>
              <a:rPr lang="x-none" sz="1800" b="0" dirty="0">
                <a:latin typeface="MS PGothic" panose="020B0600070205080204" pitchFamily="34" charset="-128"/>
                <a:ea typeface="MS PGothic" panose="020B0600070205080204" pitchFamily="34" charset="-128"/>
              </a:rPr>
              <a:t>全体</a:t>
            </a:r>
            <a:r>
              <a:rPr lang="ja-JP" altLang="en-US" sz="1800" b="0" dirty="0">
                <a:latin typeface="MS PGothic" panose="020B0600070205080204" pitchFamily="34" charset="-128"/>
                <a:ea typeface="MS PGothic" panose="020B0600070205080204" pitchFamily="34" charset="-128"/>
              </a:rPr>
              <a:t>の状況と</a:t>
            </a:r>
            <a:r>
              <a:rPr lang="x-none" sz="1800" b="0" dirty="0">
                <a:latin typeface="MS PGothic" panose="020B0600070205080204" pitchFamily="34" charset="-128"/>
                <a:ea typeface="MS PGothic" panose="020B0600070205080204" pitchFamily="34" charset="-128"/>
              </a:rPr>
              <a:t>切り離</a:t>
            </a:r>
            <a:r>
              <a:rPr lang="ja-JP" altLang="en-US" sz="1800" b="0" dirty="0">
                <a:latin typeface="MS PGothic" panose="020B0600070205080204" pitchFamily="34" charset="-128"/>
                <a:ea typeface="MS PGothic" panose="020B0600070205080204" pitchFamily="34" charset="-128"/>
              </a:rPr>
              <a:t>して考える</a:t>
            </a:r>
            <a:r>
              <a:rPr lang="x-none" sz="1800" b="0" dirty="0">
                <a:latin typeface="MS PGothic" panose="020B0600070205080204" pitchFamily="34" charset="-128"/>
                <a:ea typeface="MS PGothic" panose="020B0600070205080204" pitchFamily="34" charset="-128"/>
              </a:rPr>
              <a:t>。</a:t>
            </a:r>
          </a:p>
          <a:p>
            <a:pPr rtl="0">
              <a:buClr>
                <a:srgbClr val="8CADAE"/>
              </a:buClr>
              <a:buFont typeface="Courier New" panose="02070309020205020404" pitchFamily="49" charset="0"/>
              <a:buChar char="o"/>
              <a:defRPr/>
            </a:pPr>
            <a:r>
              <a:rPr lang="x-none" sz="1800" b="0" dirty="0">
                <a:latin typeface="MS PGothic" panose="020B0600070205080204" pitchFamily="34" charset="-128"/>
                <a:ea typeface="MS PGothic" panose="020B0600070205080204" pitchFamily="34" charset="-128"/>
              </a:rPr>
              <a:t>透明な水が入った1杯のコップを濁らせる一滴のインクのように、</a:t>
            </a:r>
            <a:r>
              <a:rPr lang="ja-JP" altLang="en-US" sz="1800" b="0" dirty="0">
                <a:latin typeface="MS PGothic" panose="020B0600070205080204" pitchFamily="34" charset="-128"/>
                <a:ea typeface="MS PGothic" panose="020B0600070205080204" pitchFamily="34" charset="-128"/>
              </a:rPr>
              <a:t>全て</a:t>
            </a:r>
            <a:r>
              <a:rPr lang="x-none" sz="1800" b="0" dirty="0">
                <a:latin typeface="MS PGothic" panose="020B0600070205080204" pitchFamily="34" charset="-128"/>
                <a:ea typeface="MS PGothic" panose="020B0600070205080204" pitchFamily="34" charset="-128"/>
              </a:rPr>
              <a:t>が突然黒く見える。</a:t>
            </a:r>
          </a:p>
          <a:p>
            <a:pPr marL="342900" indent="-342900" rtl="0">
              <a:defRPr/>
            </a:pPr>
            <a:endParaRPr lang="en-US" dirty="0">
              <a:latin typeface="MS PGothic" panose="020B0600070205080204" pitchFamily="34" charset="-128"/>
              <a:ea typeface="MS PGothic" panose="020B0600070205080204" pitchFamily="34" charset="-128"/>
            </a:endParaRPr>
          </a:p>
          <a:p>
            <a:pPr marL="0" indent="0" rtl="0">
              <a:buFont typeface="Wingdings" charset="0"/>
              <a:buNone/>
              <a:tabLst>
                <a:tab pos="358775" algn="l"/>
              </a:tabLst>
              <a:defRPr/>
            </a:pPr>
            <a:r>
              <a:rPr lang="x-none" dirty="0">
                <a:solidFill>
                  <a:srgbClr val="006699"/>
                </a:solidFill>
                <a:latin typeface="MS PGothic" panose="020B0600070205080204" pitchFamily="34" charset="-128"/>
                <a:ea typeface="MS PGothic" panose="020B0600070205080204" pitchFamily="34" charset="-128"/>
              </a:rPr>
              <a:t>	</a:t>
            </a:r>
            <a:r>
              <a:rPr lang="x-none" sz="1800" dirty="0">
                <a:latin typeface="MS PGothic" panose="020B0600070205080204" pitchFamily="34" charset="-128"/>
                <a:ea typeface="MS PGothic" panose="020B0600070205080204" pitchFamily="34" charset="-128"/>
              </a:rPr>
              <a:t>これを知っていますか</a:t>
            </a:r>
            <a:r>
              <a:rPr lang="ja-JP" altLang="en-US" sz="1800" dirty="0">
                <a:latin typeface="MS PGothic" panose="020B0600070205080204" pitchFamily="34" charset="-128"/>
                <a:ea typeface="MS PGothic" panose="020B0600070205080204" pitchFamily="34" charset="-128"/>
              </a:rPr>
              <a:t>？</a:t>
            </a:r>
            <a:endParaRPr lang="en-US" kern="0" dirty="0">
              <a:latin typeface="MS PGothic" panose="020B0600070205080204" pitchFamily="34" charset="-128"/>
              <a:ea typeface="MS PGothic" panose="020B0600070205080204" pitchFamily="34" charset="-128"/>
            </a:endParaRPr>
          </a:p>
          <a:p>
            <a:pPr rtl="0">
              <a:lnSpc>
                <a:spcPct val="90000"/>
              </a:lnSpc>
              <a:defRPr/>
            </a:pPr>
            <a:endParaRPr lang="en-US" kern="0" dirty="0">
              <a:latin typeface="MS PGothic" panose="020B0600070205080204" pitchFamily="34" charset="-128"/>
              <a:ea typeface="MS PGothic" panose="020B0600070205080204" pitchFamily="34" charset="-128"/>
            </a:endParaRPr>
          </a:p>
          <a:p>
            <a:pPr rtl="0">
              <a:lnSpc>
                <a:spcPct val="90000"/>
              </a:lnSpc>
              <a:defRPr/>
            </a:pPr>
            <a:endParaRPr lang="en-US" kern="0" dirty="0">
              <a:latin typeface="MS PGothic" panose="020B0600070205080204" pitchFamily="34" charset="-128"/>
              <a:ea typeface="MS PGothic" panose="020B0600070205080204" pitchFamily="34" charset="-128"/>
            </a:endParaRPr>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20000"/>
              </a:spcBef>
              <a:buClr>
                <a:schemeClr val="accent1"/>
              </a:buClr>
            </a:pPr>
            <a:r>
              <a:rPr lang="x-none" sz="2000" b="0" dirty="0">
                <a:solidFill>
                  <a:srgbClr val="D16349"/>
                </a:solidFill>
                <a:latin typeface="MS PGothic" panose="020B0600070205080204" pitchFamily="34" charset="-128"/>
                <a:ea typeface="MS PGothic" panose="020B0600070205080204" pitchFamily="34" charset="-128"/>
              </a:rPr>
              <a:t>選択的な</a:t>
            </a:r>
            <a:r>
              <a:rPr lang="ja-JP" altLang="en-US" sz="2000" b="0" dirty="0">
                <a:solidFill>
                  <a:srgbClr val="D16349"/>
                </a:solidFill>
                <a:latin typeface="MS PGothic" panose="020B0600070205080204" pitchFamily="34" charset="-128"/>
                <a:ea typeface="MS PGothic" panose="020B0600070205080204" pitchFamily="34" charset="-128"/>
              </a:rPr>
              <a:t>ものの見方（</a:t>
            </a:r>
            <a:r>
              <a:rPr lang="x-none" sz="2000" b="0" dirty="0">
                <a:solidFill>
                  <a:srgbClr val="D16349"/>
                </a:solidFill>
                <a:latin typeface="MS PGothic" panose="020B0600070205080204" pitchFamily="34" charset="-128"/>
                <a:ea typeface="MS PGothic" panose="020B0600070205080204" pitchFamily="34" charset="-128"/>
              </a:rPr>
              <a:t>「軟膏に含まれていたハエ</a:t>
            </a:r>
            <a:r>
              <a:rPr lang="ja-JP" altLang="en-US" sz="1600" b="0" baseline="30000" dirty="0">
                <a:solidFill>
                  <a:srgbClr val="D16349"/>
                </a:solidFill>
                <a:latin typeface="MS PGothic" panose="020B0600070205080204" pitchFamily="34" charset="-128"/>
                <a:ea typeface="MS PGothic" panose="020B0600070205080204" pitchFamily="34" charset="-128"/>
              </a:rPr>
              <a:t>注）</a:t>
            </a:r>
            <a:r>
              <a:rPr lang="x-none" sz="2000" b="0" dirty="0">
                <a:solidFill>
                  <a:srgbClr val="D16349"/>
                </a:solidFill>
                <a:latin typeface="MS PGothic" panose="020B0600070205080204" pitchFamily="34" charset="-128"/>
                <a:ea typeface="MS PGothic" panose="020B0600070205080204" pitchFamily="34" charset="-128"/>
              </a:rPr>
              <a:t>」</a:t>
            </a:r>
            <a:r>
              <a:rPr lang="ja-JP" altLang="en-US" sz="2000" b="0" dirty="0">
                <a:solidFill>
                  <a:srgbClr val="D16349"/>
                </a:solidFill>
                <a:latin typeface="MS PGothic" panose="020B0600070205080204" pitchFamily="34" charset="-128"/>
                <a:ea typeface="MS PGothic" panose="020B0600070205080204" pitchFamily="34" charset="-128"/>
              </a:rPr>
              <a:t>）</a:t>
            </a:r>
            <a:endParaRPr lang="en-US" altLang="de-DE" sz="2000" b="0" dirty="0">
              <a:solidFill>
                <a:srgbClr val="D16349"/>
              </a:solidFill>
              <a:latin typeface="MS PGothic" panose="020B0600070205080204" pitchFamily="34" charset="-128"/>
              <a:ea typeface="MS PGothic" panose="020B0600070205080204" pitchFamily="34" charset="-128"/>
            </a:endParaRP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0" name="Rectangle 12"/>
          <p:cNvSpPr>
            <a:spLocks noChangeArrowheads="1"/>
          </p:cNvSpPr>
          <p:nvPr/>
        </p:nvSpPr>
        <p:spPr bwMode="auto">
          <a:xfrm>
            <a:off x="-63500" y="6681788"/>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a:latin typeface="Verdana" panose="020B0604030504040204" pitchFamily="34" charset="0"/>
                <a:cs typeface="Arial" panose="020B0604020202020204" pitchFamily="34" charset="0"/>
              </a:rPr>
              <a:t>“</a:t>
            </a:r>
            <a:r>
              <a:rPr lang="en-US" altLang="de-DE" sz="800" b="0" i="1" dirty="0" err="1" smtClean="0">
                <a:latin typeface="Verdana" panose="020B0604030504040204" pitchFamily="34" charset="0"/>
              </a:rPr>
              <a:t>inkhart</a:t>
            </a:r>
            <a:r>
              <a:rPr lang="en-US" altLang="de-DE" sz="800" b="0" i="1" dirty="0" smtClean="0">
                <a:latin typeface="Verdana" panose="020B0604030504040204" pitchFamily="34" charset="0"/>
              </a:rPr>
              <a:t>” by </a:t>
            </a:r>
            <a:r>
              <a:rPr lang="en-US" altLang="de-DE" sz="800" b="0" i="1" dirty="0" err="1" smtClean="0">
                <a:latin typeface="Verdana" panose="020B0604030504040204" pitchFamily="34" charset="0"/>
              </a:rPr>
              <a:t>go_nils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2" name="Rechteck 1"/>
          <p:cNvSpPr/>
          <p:nvPr/>
        </p:nvSpPr>
        <p:spPr>
          <a:xfrm>
            <a:off x="4587874" y="6087058"/>
            <a:ext cx="4564063" cy="461665"/>
          </a:xfrm>
          <a:prstGeom prst="rect">
            <a:avLst/>
          </a:prstGeom>
        </p:spPr>
        <p:txBody>
          <a:bodyPr wrap="square">
            <a:spAutoFit/>
          </a:bodyPr>
          <a:lstStyle/>
          <a:p>
            <a:r>
              <a:rPr lang="ja-JP" altLang="de-DE" sz="1200" dirty="0">
                <a:solidFill>
                  <a:srgbClr val="000000"/>
                </a:solidFill>
                <a:latin typeface="MS PGothic" panose="020B0600070205080204" pitchFamily="34" charset="-128"/>
                <a:ea typeface="MS PGothic" panose="020B0600070205080204" pitchFamily="34" charset="-128"/>
              </a:rPr>
              <a:t>注）いかによく効く軟膏でも、一匹のハエをその中に見つけたら、もう誰も使わなくなり、台無しである（日本語で言うところの</a:t>
            </a:r>
            <a:r>
              <a:rPr lang="de-DE" altLang="ja-JP" sz="1200" dirty="0">
                <a:solidFill>
                  <a:srgbClr val="000000"/>
                </a:solidFill>
                <a:latin typeface="MS PGothic" panose="020B0600070205080204" pitchFamily="34" charset="-128"/>
                <a:ea typeface="MS PGothic" panose="020B0600070205080204" pitchFamily="34" charset="-128"/>
              </a:rPr>
              <a:t>『</a:t>
            </a:r>
            <a:r>
              <a:rPr lang="ja-JP" altLang="de-DE" sz="1200" dirty="0">
                <a:solidFill>
                  <a:srgbClr val="000000"/>
                </a:solidFill>
                <a:latin typeface="MS PGothic" panose="020B0600070205080204" pitchFamily="34" charset="-128"/>
                <a:ea typeface="MS PGothic" panose="020B0600070205080204" pitchFamily="34" charset="-128"/>
              </a:rPr>
              <a:t>玉に傷</a:t>
            </a:r>
            <a:r>
              <a:rPr lang="de-DE" altLang="ja-JP" sz="1200" dirty="0">
                <a:solidFill>
                  <a:srgbClr val="000000"/>
                </a:solidFill>
                <a:latin typeface="MS PGothic" panose="020B0600070205080204" pitchFamily="34" charset="-128"/>
                <a:ea typeface="MS PGothic" panose="020B0600070205080204" pitchFamily="34" charset="-128"/>
              </a:rPr>
              <a:t>』</a:t>
            </a:r>
            <a:r>
              <a:rPr lang="ja-JP" altLang="de-DE" sz="1200" dirty="0" smtClean="0">
                <a:solidFill>
                  <a:srgbClr val="000000"/>
                </a:solidFill>
                <a:latin typeface="MS PGothic" panose="020B0600070205080204" pitchFamily="34" charset="-128"/>
                <a:ea typeface="MS PGothic" panose="020B0600070205080204" pitchFamily="34" charset="-128"/>
              </a:rPr>
              <a:t>）</a:t>
            </a:r>
            <a:endParaRPr lang="de-DE" sz="1200" dirty="0">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5843733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1733950001"/>
              </p:ext>
            </p:extLst>
          </p:nvPr>
        </p:nvGraphicFramePr>
        <p:xfrm>
          <a:off x="-1" y="1268090"/>
          <a:ext cx="9144001" cy="3817094"/>
        </p:xfrm>
        <a:graphic>
          <a:graphicData uri="http://schemas.openxmlformats.org/drawingml/2006/table">
            <a:tbl>
              <a:tblPr/>
              <a:tblGrid>
                <a:gridCol w="2545710">
                  <a:extLst>
                    <a:ext uri="{9D8B030D-6E8A-4147-A177-3AD203B41FA5}">
                      <a16:colId xmlns="" xmlns:a16="http://schemas.microsoft.com/office/drawing/2014/main" val="20000"/>
                    </a:ext>
                  </a:extLst>
                </a:gridCol>
                <a:gridCol w="1864219">
                  <a:extLst>
                    <a:ext uri="{9D8B030D-6E8A-4147-A177-3AD203B41FA5}">
                      <a16:colId xmlns="" xmlns:a16="http://schemas.microsoft.com/office/drawing/2014/main" val="20001"/>
                    </a:ext>
                  </a:extLst>
                </a:gridCol>
                <a:gridCol w="4734072">
                  <a:extLst>
                    <a:ext uri="{9D8B030D-6E8A-4147-A177-3AD203B41FA5}">
                      <a16:colId xmlns="" xmlns:a16="http://schemas.microsoft.com/office/drawing/2014/main" val="20002"/>
                    </a:ext>
                  </a:extLst>
                </a:gridCol>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出来事</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選択的な評価</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適切な評価</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7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帰りの飛行機で、スーツケースが行方不明となり、2日後まで戻ってこない。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「ひどい休暇だった！」</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a:t>
                      </a:r>
                      <a:r>
                        <a:rPr kumimoji="0" lang="de-DE" altLang="de-DE" sz="1800" b="0" i="0" u="none" strike="noStrike" cap="none" normalizeH="0" baseline="0" dirty="0">
                          <a:ln>
                            <a:noFill/>
                          </a:ln>
                          <a:solidFill>
                            <a:schemeClr val="bg1"/>
                          </a:solidFill>
                          <a:effectLst/>
                          <a:latin typeface="Verdana" panose="020B0604030504040204" pitchFamily="34" charset="0"/>
                          <a:cs typeface="Times New Roman" panose="02020603050405020304" pitchFamily="18" charset="0"/>
                        </a:rPr>
                        <a:t> ist in Gedanken versunken oder im Stress und hat mich nicht bemerkt.“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夕方の</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授業</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で自分の</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意見</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を発表しているときに、電話を操作している人がいた。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「誰も聞いていない。私の考えなんて</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大した</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ことないんだ！」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a:t>
                      </a:r>
                      <a:r>
                        <a:rPr kumimoji="0" lang="de-DE" altLang="de-DE" sz="1800" b="0" i="0" u="none" strike="noStrike" cap="none" normalizeH="0" baseline="0" dirty="0">
                          <a:ln>
                            <a:noFill/>
                          </a:ln>
                          <a:solidFill>
                            <a:schemeClr val="bg1"/>
                          </a:solidFill>
                          <a:effectLst/>
                          <a:latin typeface="MS PGothic" panose="020B0600070205080204" pitchFamily="34" charset="-128"/>
                          <a:ea typeface="MS PGothic" panose="020B0600070205080204" pitchFamily="34" charset="-128"/>
                          <a:cs typeface="Times New Roman" panose="02020603050405020304" pitchFamily="18" charset="0"/>
                        </a:rPr>
                        <a:t> nicht so schlimm, das kann jedem mal passieren</a:t>
                      </a:r>
                      <a:r>
                        <a:rPr kumimoji="0" lang="de-DE" altLang="de-DE" sz="1800" b="0" i="0" u="none" strike="noStrike" cap="none" normalizeH="0" baseline="0" dirty="0">
                          <a:ln>
                            <a:noFill/>
                          </a:ln>
                          <a:solidFill>
                            <a:schemeClr val="bg1"/>
                          </a:solidFill>
                          <a:effectLst/>
                          <a:latin typeface="Verdana" panose="020B0604030504040204" pitchFamily="34" charset="0"/>
                          <a:cs typeface="Times New Roman" panose="02020603050405020304" pitchFamily="18" charset="0"/>
                        </a:rPr>
                        <a:t>. Der Abend ist dennoch ein gelungener Abend.“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auto" latinLnBrk="0" hangingPunct="1">
              <a:lnSpc>
                <a:spcPct val="100000"/>
              </a:lnSpc>
              <a:spcBef>
                <a:spcPct val="20000"/>
              </a:spcBef>
              <a:spcAft>
                <a:spcPts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選択的な</a:t>
            </a:r>
            <a:r>
              <a:rPr lang="ja-JP" altLang="en-US" sz="2000" b="0" dirty="0">
                <a:solidFill>
                  <a:srgbClr val="D16349"/>
                </a:solidFill>
                <a:latin typeface="MS PGothic" panose="020B0600070205080204" pitchFamily="34" charset="-128"/>
                <a:ea typeface="MS PGothic" panose="020B0600070205080204" pitchFamily="34" charset="-128"/>
              </a:rPr>
              <a:t>ものの見方</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「軟膏に含まれていたハエ」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endPar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a:p>
            <a:pPr marL="609600" marR="0" lvl="0" indent="-609600" algn="ctr" defTabSz="914400" rtl="0" eaLnBrk="1" fontAlgn="auto" latinLnBrk="0" hangingPunct="1">
              <a:lnSpc>
                <a:spcPct val="100000"/>
              </a:lnSpc>
              <a:spcBef>
                <a:spcPct val="20000"/>
              </a:spcBef>
              <a:spcAft>
                <a:spcPts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より現実的</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r>
              <a:rPr lang="ja-JP" altLang="en-US" sz="2000" b="0" dirty="0">
                <a:solidFill>
                  <a:srgbClr val="D16349"/>
                </a:solidFill>
                <a:latin typeface="MS PGothic" panose="020B0600070205080204" pitchFamily="34" charset="-128"/>
                <a:ea typeface="MS PGothic" panose="020B0600070205080204" pitchFamily="34" charset="-128"/>
              </a:rPr>
              <a:t>助けになる</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評価をするとしたらどのようになりますか？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3164800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1972354953"/>
              </p:ext>
            </p:extLst>
          </p:nvPr>
        </p:nvGraphicFramePr>
        <p:xfrm>
          <a:off x="-1" y="1268090"/>
          <a:ext cx="9144001" cy="3817094"/>
        </p:xfrm>
        <a:graphic>
          <a:graphicData uri="http://schemas.openxmlformats.org/drawingml/2006/table">
            <a:tbl>
              <a:tblPr/>
              <a:tblGrid>
                <a:gridCol w="2545710">
                  <a:extLst>
                    <a:ext uri="{9D8B030D-6E8A-4147-A177-3AD203B41FA5}">
                      <a16:colId xmlns="" xmlns:a16="http://schemas.microsoft.com/office/drawing/2014/main" val="20000"/>
                    </a:ext>
                  </a:extLst>
                </a:gridCol>
                <a:gridCol w="1864219">
                  <a:extLst>
                    <a:ext uri="{9D8B030D-6E8A-4147-A177-3AD203B41FA5}">
                      <a16:colId xmlns="" xmlns:a16="http://schemas.microsoft.com/office/drawing/2014/main" val="20001"/>
                    </a:ext>
                  </a:extLst>
                </a:gridCol>
                <a:gridCol w="4734072">
                  <a:extLst>
                    <a:ext uri="{9D8B030D-6E8A-4147-A177-3AD203B41FA5}">
                      <a16:colId xmlns="" xmlns:a16="http://schemas.microsoft.com/office/drawing/2014/main" val="20002"/>
                    </a:ext>
                  </a:extLst>
                </a:gridCol>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出来事</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選択的な評価</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適切な評価</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7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帰りの飛行機で、スーツケースが行方不明となり、2日後まで戻ってこない。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「ひどい休暇だった！」</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「迷惑</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な話</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だが、天気に恵まれて素晴らしい2週間を過ごせた。それに、スーツケースも見つかったし！」</a:t>
                      </a:r>
                      <a:r>
                        <a:rPr lang="x-none" sz="1800" b="0" i="0" u="none" strike="noStrike" cap="none" normalizeH="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夕方の</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授業</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で自分の</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意見</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を発表しているときに、電話を操作している人がいた。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「誰も聞いていない。私の考えなんて</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大した</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ことないんだ！」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「ちょっとだけ、他の参加者に対して不快になったかもしれない。</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授業</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に貢献でき</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たことは</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嬉しい。絶対に</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また来よう</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cs typeface="Times New Roman" panose="02020603050405020304"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48148" name="Rectangle 132"/>
          <p:cNvSpPr>
            <a:spLocks noChangeArrowheads="1"/>
          </p:cNvSpPr>
          <p:nvPr/>
        </p:nvSpPr>
        <p:spPr bwMode="auto">
          <a:xfrm>
            <a:off x="0" y="548005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x-none" sz="1600" dirty="0">
                <a:latin typeface="ＭＳ Ｐゴシック" panose="020B0600070205080204" pitchFamily="50" charset="-128"/>
                <a:ea typeface="ＭＳ Ｐゴシック" panose="020B0600070205080204" pitchFamily="50" charset="-128"/>
              </a:rPr>
              <a:t>軟膏に含まれているハエをいつも探さないこと！</a:t>
            </a:r>
            <a:endParaRPr lang="en-US" sz="1600" dirty="0">
              <a:latin typeface="ＭＳ Ｐゴシック" panose="020B0600070205080204" pitchFamily="50" charset="-128"/>
              <a:ea typeface="ＭＳ Ｐゴシック" panose="020B0600070205080204" pitchFamily="50" charset="-128"/>
            </a:endParaRPr>
          </a:p>
          <a:p>
            <a:r>
              <a:rPr lang="x-none" sz="1600" b="0" dirty="0">
                <a:latin typeface="ＭＳ Ｐゴシック" panose="020B0600070205080204" pitchFamily="50" charset="-128"/>
                <a:ea typeface="ＭＳ Ｐゴシック" panose="020B0600070205080204" pitchFamily="50" charset="-128"/>
              </a:rPr>
              <a:t>個々の側面を過剰評価しないこと 。その代わりに、「</a:t>
            </a:r>
            <a:r>
              <a:rPr lang="ja-JP" altLang="en-US" sz="1600" b="0" dirty="0">
                <a:solidFill>
                  <a:srgbClr val="000000"/>
                </a:solidFill>
                <a:latin typeface="ＭＳ Ｐゴシック" panose="020B0600070205080204" pitchFamily="50" charset="-128"/>
                <a:ea typeface="ＭＳ Ｐゴシック" panose="020B0600070205080204" pitchFamily="50" charset="-128"/>
              </a:rPr>
              <a:t>全体を見渡す</a:t>
            </a:r>
            <a:r>
              <a:rPr lang="x-none" altLang="ja-JP" sz="1600" b="0" dirty="0">
                <a:solidFill>
                  <a:srgbClr val="000000"/>
                </a:solidFill>
                <a:latin typeface="ＭＳ Ｐゴシック" panose="020B0600070205080204" pitchFamily="50" charset="-128"/>
                <a:ea typeface="ＭＳ Ｐゴシック" panose="020B0600070205080204" pitchFamily="50" charset="-128"/>
              </a:rPr>
              <a:t>意識</a:t>
            </a:r>
            <a:r>
              <a:rPr lang="x-none" sz="1600" b="0" dirty="0">
                <a:latin typeface="ＭＳ Ｐゴシック" panose="020B0600070205080204" pitchFamily="50" charset="-128"/>
                <a:ea typeface="ＭＳ Ｐゴシック" panose="020B0600070205080204" pitchFamily="50" charset="-128"/>
              </a:rPr>
              <a:t>」を保つようにしてください！</a:t>
            </a:r>
            <a:endParaRPr lang="en-US" altLang="de-DE" sz="1600" b="0" dirty="0">
              <a:latin typeface="ＭＳ Ｐゴシック" panose="020B0600070205080204" pitchFamily="50" charset="-128"/>
              <a:ea typeface="ＭＳ Ｐゴシック" panose="020B0600070205080204" pitchFamily="50"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1" name="グループ化 10"/>
          <p:cNvGrpSpPr/>
          <p:nvPr/>
        </p:nvGrpSpPr>
        <p:grpSpPr>
          <a:xfrm>
            <a:off x="88900" y="6096000"/>
            <a:ext cx="2197100" cy="487426"/>
            <a:chOff x="88900" y="5208524"/>
            <a:chExt cx="2197100" cy="487426"/>
          </a:xfrm>
        </p:grpSpPr>
        <p:sp>
          <p:nvSpPr>
            <p:cNvPr id="12"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1a</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3"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auto" latinLnBrk="0" hangingPunct="1">
              <a:lnSpc>
                <a:spcPct val="100000"/>
              </a:lnSpc>
              <a:spcBef>
                <a:spcPct val="20000"/>
              </a:spcBef>
              <a:spcAft>
                <a:spcPts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選択的な</a:t>
            </a:r>
            <a:r>
              <a:rPr lang="ja-JP" altLang="en-US" sz="2000" b="0" dirty="0">
                <a:solidFill>
                  <a:srgbClr val="D16349"/>
                </a:solidFill>
                <a:latin typeface="MS PGothic" panose="020B0600070205080204" pitchFamily="34" charset="-128"/>
                <a:ea typeface="MS PGothic" panose="020B0600070205080204" pitchFamily="34" charset="-128"/>
              </a:rPr>
              <a:t>ものの見方</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「軟膏に含まれていたハエ」</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endPar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a:p>
            <a:pPr marL="609600" marR="0" lvl="0" indent="-609600" algn="ctr" defTabSz="914400" rtl="0" eaLnBrk="1" fontAlgn="auto" latinLnBrk="0" hangingPunct="1">
              <a:lnSpc>
                <a:spcPct val="100000"/>
              </a:lnSpc>
              <a:spcBef>
                <a:spcPct val="20000"/>
              </a:spcBef>
              <a:spcAft>
                <a:spcPts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より現実的</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r>
              <a:rPr lang="ja-JP" altLang="en-US" sz="2000" b="0" dirty="0">
                <a:solidFill>
                  <a:srgbClr val="D16349"/>
                </a:solidFill>
                <a:latin typeface="MS PGothic" panose="020B0600070205080204" pitchFamily="34" charset="-128"/>
                <a:ea typeface="MS PGothic" panose="020B0600070205080204" pitchFamily="34" charset="-128"/>
              </a:rPr>
              <a:t>助けになる</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評価をするとしたらどのようになりますか？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3608342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959100" y="1739900"/>
            <a:ext cx="3378200" cy="2044700"/>
          </a:xfrm>
          <a:prstGeom prst="rect">
            <a:avLst/>
          </a:prstGeom>
          <a:noFill/>
        </p:spPr>
      </p:pic>
      <p:sp>
        <p:nvSpPr>
          <p:cNvPr id="11" name="TextBox 1"/>
          <p:cNvSpPr txBox="1"/>
          <p:nvPr/>
        </p:nvSpPr>
        <p:spPr>
          <a:xfrm>
            <a:off x="355600" y="4064000"/>
            <a:ext cx="8276305" cy="1985159"/>
          </a:xfrm>
          <a:prstGeom prst="rect">
            <a:avLst/>
          </a:prstGeom>
          <a:noFill/>
        </p:spPr>
        <p:txBody>
          <a:bodyPr wrap="none" lIns="0" tIns="0" rIns="0" rtlCol="0">
            <a:spAutoFit/>
          </a:bodyPr>
          <a:lstStyle/>
          <a:p>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　　　たいていの人間は単純ではなく</a:t>
            </a:r>
            <a:r>
              <a:rPr lang="ja-JP" altLang="en-US" b="1" dirty="0">
                <a:latin typeface="MS PGothic" panose="020B0600070205080204" pitchFamily="34" charset="-128"/>
                <a:ea typeface="MS PGothic" panose="020B0600070205080204" pitchFamily="34" charset="-128"/>
              </a:rPr>
              <a:t>複雑</a:t>
            </a:r>
            <a:r>
              <a:rPr lang="ja-JP" altLang="en-US" dirty="0">
                <a:latin typeface="MS PGothic" panose="020B0600070205080204" pitchFamily="34" charset="-128"/>
                <a:ea typeface="MS PGothic" panose="020B0600070205080204" pitchFamily="34" charset="-128"/>
              </a:rPr>
              <a:t>です！</a:t>
            </a:r>
          </a:p>
          <a:p>
            <a:r>
              <a:rPr lang="ja-JP" altLang="en-US" dirty="0">
                <a:latin typeface="MS PGothic" panose="020B0600070205080204" pitchFamily="34" charset="-128"/>
                <a:ea typeface="MS PGothic" panose="020B0600070205080204" pitchFamily="34" charset="-128"/>
              </a:rPr>
              <a:t>　　　　　　　　　　　　　　　　　　　</a:t>
            </a:r>
            <a:endParaRPr lang="en-US" altLang="ja-JP" dirty="0">
              <a:latin typeface="MS PGothic" panose="020B0600070205080204" pitchFamily="34" charset="-128"/>
              <a:ea typeface="MS PGothic" panose="020B0600070205080204" pitchFamily="34" charset="-128"/>
            </a:endParaRPr>
          </a:p>
          <a:p>
            <a:r>
              <a:rPr lang="ja-JP" altLang="en-US" dirty="0">
                <a:latin typeface="MS PGothic" panose="020B0600070205080204" pitchFamily="34" charset="-128"/>
                <a:ea typeface="MS PGothic" panose="020B0600070205080204" pitchFamily="34" charset="-128"/>
              </a:rPr>
              <a:t>人間はいろいろな特徴をもっています：</a:t>
            </a:r>
          </a:p>
          <a:p>
            <a:r>
              <a:rPr lang="ja-JP" altLang="en-US" b="1" dirty="0">
                <a:latin typeface="MS PGothic" panose="020B0600070205080204" pitchFamily="34" charset="-128"/>
                <a:ea typeface="MS PGothic" panose="020B0600070205080204" pitchFamily="34" charset="-128"/>
              </a:rPr>
              <a:t>頭の良さは何からわかる？：</a:t>
            </a:r>
            <a:r>
              <a:rPr lang="ja-JP" altLang="en-US" dirty="0">
                <a:latin typeface="MS PGothic" panose="020B0600070205080204" pitchFamily="34" charset="-128"/>
                <a:ea typeface="MS PGothic" panose="020B0600070205080204" pitchFamily="34" charset="-128"/>
              </a:rPr>
              <a:t>学校の成績？大学卒？社会的能力、財産、満足感？？</a:t>
            </a:r>
          </a:p>
          <a:p>
            <a:endParaRPr lang="ja-JP" altLang="en-US" dirty="0">
              <a:latin typeface="MS PGothic" panose="020B0600070205080204" pitchFamily="34" charset="-128"/>
              <a:ea typeface="MS PGothic" panose="020B0600070205080204" pitchFamily="34" charset="-128"/>
            </a:endParaRPr>
          </a:p>
          <a:p>
            <a:r>
              <a:rPr lang="ja-JP" altLang="en-US" b="1" dirty="0">
                <a:latin typeface="MS PGothic" panose="020B0600070205080204" pitchFamily="34" charset="-128"/>
                <a:ea typeface="MS PGothic" panose="020B0600070205080204" pitchFamily="34" charset="-128"/>
              </a:rPr>
              <a:t>上のモザイク画のように、われわれは良い面もあれば悪い面もある、たくさんの面から</a:t>
            </a:r>
            <a:endParaRPr lang="en-US" altLang="ja-JP" b="1" dirty="0">
              <a:latin typeface="MS PGothic" panose="020B0600070205080204" pitchFamily="34" charset="-128"/>
              <a:ea typeface="MS PGothic" panose="020B0600070205080204" pitchFamily="34" charset="-128"/>
            </a:endParaRPr>
          </a:p>
          <a:p>
            <a:r>
              <a:rPr lang="ja-JP" altLang="en-US" b="1" dirty="0">
                <a:latin typeface="MS PGothic" panose="020B0600070205080204" pitchFamily="34" charset="-128"/>
                <a:ea typeface="MS PGothic" panose="020B0600070205080204" pitchFamily="34" charset="-128"/>
              </a:rPr>
              <a:t>成り立っています！</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ts val="3100"/>
              </a:lnSpc>
              <a:tabLst>
                <a:tab pos="2641600" algn="l"/>
              </a:tabLst>
            </a:pPr>
            <a:r>
              <a:rPr lang="ja-JP" altLang="en-US" sz="2000" b="0" dirty="0">
                <a:solidFill>
                  <a:srgbClr val="D16349"/>
                </a:solidFill>
                <a:latin typeface="MS PGothic" panose="020B0600070205080204" pitchFamily="34" charset="-128"/>
                <a:ea typeface="MS PGothic" panose="020B0600070205080204" pitchFamily="34" charset="-128"/>
              </a:rPr>
              <a:t>そのかわりに、１つの欠陥を全てのことに一般化してはいけません！</a:t>
            </a:r>
            <a:endParaRPr lang="en-US" altLang="ja-JP" sz="2000" b="0" dirty="0">
              <a:solidFill>
                <a:srgbClr val="D16349"/>
              </a:solidFill>
              <a:latin typeface="MS PGothic" panose="020B0600070205080204" pitchFamily="34" charset="-128"/>
              <a:ea typeface="MS PGothic" panose="020B0600070205080204" pitchFamily="34" charset="-128"/>
            </a:endParaRPr>
          </a:p>
        </p:txBody>
      </p:sp>
      <p:sp>
        <p:nvSpPr>
          <p:cNvPr id="16" name="Rectangle 5"/>
          <p:cNvSpPr>
            <a:spLocks noChangeArrowheads="1"/>
          </p:cNvSpPr>
          <p:nvPr/>
        </p:nvSpPr>
        <p:spPr bwMode="auto">
          <a:xfrm>
            <a:off x="-28575" y="667226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Kaleidoscope Mosaic” by Lady-bug)</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2" y="1376363"/>
            <a:ext cx="8294688" cy="3205162"/>
          </a:xfrm>
        </p:spPr>
        <p:txBody>
          <a:bodyPr rtlCol="0"/>
          <a:lstStyle/>
          <a:p>
            <a:pPr marL="0" indent="0" rtl="0">
              <a:tabLst>
                <a:tab pos="0" algn="l"/>
              </a:tabLst>
              <a:defRPr/>
            </a:pPr>
            <a:r>
              <a:rPr lang="ja-JP" altLang="en-US" dirty="0">
                <a:latin typeface="MS PGothic" panose="020B0600070205080204" pitchFamily="34" charset="-128"/>
                <a:ea typeface="MS PGothic" panose="020B0600070205080204" pitchFamily="34" charset="-128"/>
              </a:rPr>
              <a:t>「</a:t>
            </a:r>
            <a:r>
              <a:rPr lang="x-none" dirty="0">
                <a:latin typeface="MS PGothic" panose="020B0600070205080204" pitchFamily="34" charset="-128"/>
                <a:ea typeface="MS PGothic" panose="020B0600070205080204" pitchFamily="34" charset="-128"/>
              </a:rPr>
              <a:t>べき思考</a:t>
            </a:r>
            <a:r>
              <a:rPr lang="ja-JP" altLang="en-US" dirty="0">
                <a:latin typeface="MS PGothic" panose="020B0600070205080204" pitchFamily="34" charset="-128"/>
                <a:ea typeface="MS PGothic" panose="020B0600070205080204" pitchFamily="34" charset="-128"/>
              </a:rPr>
              <a:t>」</a:t>
            </a:r>
            <a:r>
              <a:rPr lang="x-none" dirty="0">
                <a:latin typeface="MS PGothic" panose="020B0600070205080204" pitchFamily="34" charset="-128"/>
                <a:ea typeface="MS PGothic" panose="020B0600070205080204" pitchFamily="34" charset="-128"/>
              </a:rPr>
              <a:t>は、あなたが</a:t>
            </a:r>
            <a:r>
              <a:rPr lang="ja-JP" altLang="en-US" dirty="0">
                <a:latin typeface="MS PGothic" panose="020B0600070205080204" pitchFamily="34" charset="-128"/>
                <a:ea typeface="MS PGothic" panose="020B0600070205080204" pitchFamily="34" charset="-128"/>
              </a:rPr>
              <a:t>自分</a:t>
            </a:r>
            <a:r>
              <a:rPr lang="x-none" dirty="0">
                <a:latin typeface="MS PGothic" panose="020B0600070205080204" pitchFamily="34" charset="-128"/>
                <a:ea typeface="MS PGothic" panose="020B0600070205080204" pitchFamily="34" charset="-128"/>
              </a:rPr>
              <a:t>自身に課す過剰な基準または絶対的な要求です。それはいかなる逸脱も許されない厳しいルールであり、規範です！</a:t>
            </a:r>
          </a:p>
          <a:p>
            <a:pPr marL="0" indent="0" rtl="0">
              <a:tabLst>
                <a:tab pos="0" algn="l"/>
              </a:tabLst>
              <a:defRPr/>
            </a:pPr>
            <a:endParaRPr lang="en-US" dirty="0">
              <a:latin typeface="MS PGothic" panose="020B0600070205080204" pitchFamily="34" charset="-128"/>
              <a:ea typeface="MS PGothic" panose="020B0600070205080204" pitchFamily="34" charset="-128"/>
            </a:endParaRPr>
          </a:p>
          <a:p>
            <a:pPr marL="0" indent="0" rtl="0">
              <a:tabLst>
                <a:tab pos="0" algn="l"/>
              </a:tabLst>
              <a:defRPr/>
            </a:pPr>
            <a:r>
              <a:rPr lang="x-none" dirty="0">
                <a:latin typeface="MS PGothic" panose="020B0600070205080204" pitchFamily="34" charset="-128"/>
                <a:ea typeface="MS PGothic" panose="020B0600070205080204" pitchFamily="34" charset="-128"/>
              </a:rPr>
              <a:t>通常は、「・・・すべきである」、「・・・しなければならない」、「・・・すべきでない」のような考えが含まれます</a:t>
            </a:r>
          </a:p>
          <a:p>
            <a:pPr marL="0" indent="0" rtl="0">
              <a:tabLst>
                <a:tab pos="0" algn="l"/>
              </a:tabLst>
              <a:defRPr/>
            </a:pPr>
            <a:endParaRPr lang="en-US" dirty="0">
              <a:latin typeface="MS PGothic" panose="020B0600070205080204" pitchFamily="34" charset="-128"/>
              <a:ea typeface="MS PGothic" panose="020B0600070205080204" pitchFamily="34" charset="-128"/>
            </a:endParaRPr>
          </a:p>
          <a:p>
            <a:pPr marL="0" indent="0" rtl="0">
              <a:tabLst>
                <a:tab pos="0" algn="l"/>
              </a:tabLst>
              <a:defRPr/>
            </a:pPr>
            <a:r>
              <a:rPr lang="x-none" dirty="0">
                <a:latin typeface="MS PGothic" panose="020B0600070205080204" pitchFamily="34" charset="-128"/>
                <a:ea typeface="MS PGothic" panose="020B0600070205080204" pitchFamily="34" charset="-128"/>
              </a:rPr>
              <a:t>このような考えがあなた自身にあると認識していますか？ </a:t>
            </a:r>
          </a:p>
          <a:p>
            <a:pPr marL="0" indent="0" rtl="0">
              <a:defRPr/>
            </a:pPr>
            <a:r>
              <a:rPr lang="x-none" dirty="0">
                <a:latin typeface="MS PGothic" panose="020B0600070205080204" pitchFamily="34" charset="-128"/>
                <a:ea typeface="MS PGothic" panose="020B0600070205080204" pitchFamily="34" charset="-128"/>
              </a:rPr>
              <a:t>あなたの行き過ぎた基準とはどのようなものでしょうか？</a:t>
            </a:r>
            <a:endParaRPr lang="en-US" altLang="de-DE" dirty="0">
              <a:latin typeface="MS PGothic" panose="020B0600070205080204" pitchFamily="34" charset="-128"/>
              <a:ea typeface="MS PGothic" panose="020B0600070205080204" pitchFamily="34" charset="-128"/>
            </a:endParaRPr>
          </a:p>
        </p:txBody>
      </p:sp>
      <p:pic>
        <p:nvPicPr>
          <p:cNvPr id="52229" name="Grafik 5" descr="Jacey O Samsel _No Title_04_06_20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fontAlgn="base">
              <a:spcBef>
                <a:spcPct val="20000"/>
              </a:spcBef>
              <a:spcAft>
                <a:spcPct val="0"/>
              </a:spcAft>
              <a:buClr>
                <a:srgbClr val="D16349"/>
              </a:buClr>
              <a:defRPr/>
            </a:pPr>
            <a:r>
              <a:rPr lang="x-none" sz="2000" b="0" dirty="0">
                <a:solidFill>
                  <a:srgbClr val="D16349"/>
                </a:solidFill>
                <a:latin typeface="MS PGothic" panose="020B0600070205080204" pitchFamily="34" charset="-128"/>
                <a:ea typeface="MS PGothic" panose="020B0600070205080204" pitchFamily="34" charset="-128"/>
              </a:rPr>
              <a:t>べき思考</a:t>
            </a:r>
            <a:endParaRPr lang="en-US" altLang="de-DE" sz="2000" b="0" dirty="0">
              <a:solidFill>
                <a:srgbClr val="D16349"/>
              </a:solidFill>
              <a:latin typeface="MS PGothic" panose="020B0600070205080204" pitchFamily="34" charset="-128"/>
              <a:ea typeface="MS PGothic" panose="020B0600070205080204" pitchFamily="34" charset="-128"/>
            </a:endParaRPr>
          </a:p>
        </p:txBody>
      </p:sp>
      <p:sp>
        <p:nvSpPr>
          <p:cNvPr id="11" name="Rectangle 5"/>
          <p:cNvSpPr>
            <a:spLocks noChangeArrowheads="1"/>
          </p:cNvSpPr>
          <p:nvPr/>
        </p:nvSpPr>
        <p:spPr bwMode="auto">
          <a:xfrm>
            <a:off x="-28575" y="6672263"/>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50000"/>
              </a:spcBef>
            </a:pPr>
            <a:r>
              <a:rPr lang="en-US" altLang="de-DE" sz="800" b="0" i="1" dirty="0">
                <a:latin typeface="Verdana" panose="020B0604030504040204" pitchFamily="34" charset="0"/>
              </a:rPr>
              <a:t>(</a:t>
            </a:r>
            <a:r>
              <a:rPr lang="en-US" altLang="de-DE" sz="800" b="0" i="1" dirty="0">
                <a:latin typeface="Verdana" panose="020B0604030504040204" pitchFamily="34" charset="0"/>
                <a:cs typeface="Arial" panose="020B0604020202020204" pitchFamily="34" charset="0"/>
              </a:rPr>
              <a:t>“</a:t>
            </a:r>
            <a:r>
              <a:rPr lang="en-US" altLang="de-DE" sz="800" b="0" i="1" dirty="0" err="1">
                <a:latin typeface="Verdana" panose="020B0604030504040204" pitchFamily="34" charset="0"/>
              </a:rPr>
              <a:t>Ohne</a:t>
            </a:r>
            <a:r>
              <a:rPr lang="en-US" altLang="de-DE" sz="800" b="0" i="1" dirty="0">
                <a:latin typeface="Verdana" panose="020B0604030504040204" pitchFamily="34" charset="0"/>
              </a:rPr>
              <a:t> </a:t>
            </a:r>
            <a:r>
              <a:rPr lang="en-US" altLang="de-DE" sz="800" b="0" i="1" dirty="0" err="1">
                <a:latin typeface="Verdana" panose="020B0604030504040204" pitchFamily="34" charset="0"/>
              </a:rPr>
              <a:t>Titel</a:t>
            </a:r>
            <a:r>
              <a:rPr lang="en-US" altLang="de-DE" sz="800" b="0" i="1" dirty="0">
                <a:latin typeface="Verdana" panose="020B0604030504040204" pitchFamily="34" charset="0"/>
              </a:rPr>
              <a:t>” by Jacey O </a:t>
            </a:r>
            <a:r>
              <a:rPr lang="en-US" altLang="de-DE" sz="800" b="0" i="1" dirty="0" err="1">
                <a:latin typeface="Verdana" panose="020B0604030504040204" pitchFamily="34" charset="0"/>
              </a:rPr>
              <a:t>Samsel</a:t>
            </a:r>
            <a:r>
              <a:rPr lang="en-US" altLang="de-DE" sz="800" b="0" i="1" dirty="0">
                <a:latin typeface="Verdana" panose="020B0604030504040204" pitchFamily="34" charset="0"/>
              </a:rPr>
              <a:t>)</a:t>
            </a:r>
          </a:p>
        </p:txBody>
      </p:sp>
    </p:spTree>
    <p:extLst>
      <p:ext uri="{BB962C8B-B14F-4D97-AF65-F5344CB8AC3E}">
        <p14:creationId xmlns:p14="http://schemas.microsoft.com/office/powerpoint/2010/main" val="22338790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べき思考</a:t>
            </a:r>
          </a:p>
          <a:p>
            <a:pPr marL="609600" marR="0" lvl="0" indent="-609600" algn="ctr" defTabSz="914400" rtl="0" eaLnBrk="1" fontAlgn="base" latinLnBrk="0" hangingPunct="1">
              <a:lnSpc>
                <a:spcPct val="100000"/>
              </a:lnSpc>
              <a:spcBef>
                <a:spcPct val="20000"/>
              </a:spcBef>
              <a:spcAft>
                <a:spcPct val="0"/>
              </a:spcAft>
              <a:buClr>
                <a:srgbClr val="D16349"/>
              </a:buClr>
              <a:buSzTx/>
              <a:buFontTx/>
              <a:buNone/>
              <a:tabLst/>
              <a:defRPr/>
            </a:pPr>
            <a:r>
              <a:rPr lang="ja-JP" altLang="en-US" sz="2000" b="0" dirty="0">
                <a:solidFill>
                  <a:srgbClr val="D16349"/>
                </a:solidFill>
                <a:latin typeface="MS PGothic" panose="020B0600070205080204" pitchFamily="34" charset="-128"/>
                <a:ea typeface="MS PGothic" panose="020B0600070205080204" pitchFamily="34" charset="-128"/>
              </a:rPr>
              <a:t>別の考え</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をするとしたら、それはどのようなものですか？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aphicFrame>
        <p:nvGraphicFramePr>
          <p:cNvPr id="5" name="Group 16"/>
          <p:cNvGraphicFramePr>
            <a:graphicFrameLocks noGrp="1"/>
          </p:cNvGraphicFramePr>
          <p:nvPr>
            <p:extLst>
              <p:ext uri="{D42A27DB-BD31-4B8C-83A1-F6EECF244321}">
                <p14:modId xmlns:p14="http://schemas.microsoft.com/office/powerpoint/2010/main" val="735583777"/>
              </p:ext>
            </p:extLst>
          </p:nvPr>
        </p:nvGraphicFramePr>
        <p:xfrm>
          <a:off x="0" y="1627188"/>
          <a:ext cx="9144000" cy="3540125"/>
        </p:xfrm>
        <a:graphic>
          <a:graphicData uri="http://schemas.openxmlformats.org/drawingml/2006/table">
            <a:tbl>
              <a:tblPr/>
              <a:tblGrid>
                <a:gridCol w="4191000">
                  <a:extLst>
                    <a:ext uri="{9D8B030D-6E8A-4147-A177-3AD203B41FA5}">
                      <a16:colId xmlns="" xmlns:a16="http://schemas.microsoft.com/office/drawing/2014/main" val="20000"/>
                    </a:ext>
                  </a:extLst>
                </a:gridCol>
                <a:gridCol w="4953000">
                  <a:extLst>
                    <a:ext uri="{9D8B030D-6E8A-4147-A177-3AD203B41FA5}">
                      <a16:colId xmlns="" xmlns:a16="http://schemas.microsoft.com/office/drawing/2014/main" val="20001"/>
                    </a:ext>
                  </a:extLst>
                </a:gridCol>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20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べき思考</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20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より寛容なアプローチ</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「部屋はいつも手入れが行き届いているべきである。」</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ja-JP"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endPar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x-none" sz="1800" noProof="0" dirty="0">
                          <a:solidFill>
                            <a:schemeClr val="tx1"/>
                          </a:solidFill>
                          <a:latin typeface="ＭＳ Ｐゴシック" panose="020B0600070205080204" pitchFamily="50" charset="-128"/>
                          <a:ea typeface="ＭＳ Ｐゴシック" panose="020B0600070205080204" pitchFamily="50" charset="-128"/>
                        </a:rPr>
                        <a:t>「いつも知的に見えるべきである。」</a:t>
                      </a:r>
                      <a:endParaRPr kumimoji="0" lang="de-DE" sz="1800" b="0" i="0" u="none" strike="noStrike" cap="none" normalizeH="0" baseline="0" dirty="0">
                        <a:ln>
                          <a:noFill/>
                        </a:ln>
                        <a:solidFill>
                          <a:srgbClr val="FF3300"/>
                        </a:solidFill>
                        <a:effectLst/>
                        <a:latin typeface="ＭＳ Ｐゴシック" panose="020B0600070205080204" pitchFamily="50" charset="-128"/>
                        <a:ea typeface="ＭＳ Ｐゴシック" panose="020B0600070205080204" pitchFamily="50" charset="-128"/>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ja-JP"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endPar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453968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3340070420"/>
              </p:ext>
            </p:extLst>
          </p:nvPr>
        </p:nvGraphicFramePr>
        <p:xfrm>
          <a:off x="0" y="1627188"/>
          <a:ext cx="9144000" cy="3540125"/>
        </p:xfrm>
        <a:graphic>
          <a:graphicData uri="http://schemas.openxmlformats.org/drawingml/2006/table">
            <a:tbl>
              <a:tblPr/>
              <a:tblGrid>
                <a:gridCol w="4191000">
                  <a:extLst>
                    <a:ext uri="{9D8B030D-6E8A-4147-A177-3AD203B41FA5}">
                      <a16:colId xmlns="" xmlns:a16="http://schemas.microsoft.com/office/drawing/2014/main" val="20000"/>
                    </a:ext>
                  </a:extLst>
                </a:gridCol>
                <a:gridCol w="4953000">
                  <a:extLst>
                    <a:ext uri="{9D8B030D-6E8A-4147-A177-3AD203B41FA5}">
                      <a16:colId xmlns="" xmlns:a16="http://schemas.microsoft.com/office/drawing/2014/main" val="20001"/>
                    </a:ext>
                  </a:extLst>
                </a:gridCol>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2000" b="1"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べき思考</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20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より寛容なアプローチ</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lang="x-none" sz="18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「部屋はいつも手入れが行き届いているべきである。」</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「部屋をいつも清潔にすることができる人などいない。家がきれいすぎると、冷たく、</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味気ないように見えがちである</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x-none" sz="1800" noProof="0" dirty="0">
                          <a:solidFill>
                            <a:schemeClr val="tx1"/>
                          </a:solidFill>
                          <a:latin typeface="ＭＳ Ｐゴシック" panose="020B0600070205080204" pitchFamily="50" charset="-128"/>
                          <a:ea typeface="ＭＳ Ｐゴシック" panose="020B0600070205080204" pitchFamily="50" charset="-128"/>
                        </a:rPr>
                        <a:t>「いつも知的に見えるべきである。」</a:t>
                      </a:r>
                      <a:endParaRPr kumimoji="0" lang="de-DE" sz="1800" b="0" i="0" u="none" strike="noStrike" cap="none" normalizeH="0" baseline="0" dirty="0">
                        <a:ln>
                          <a:noFill/>
                        </a:ln>
                        <a:solidFill>
                          <a:srgbClr val="FF3300"/>
                        </a:solidFill>
                        <a:effectLst/>
                        <a:latin typeface="ＭＳ Ｐゴシック" panose="020B0600070205080204" pitchFamily="50" charset="-128"/>
                        <a:ea typeface="ＭＳ Ｐゴシック" panose="020B0600070205080204" pitchFamily="50" charset="-128"/>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x-none" sz="1700" b="0" i="0" u="none" strike="noStrike" cap="none" normalizeH="0" noProof="0" dirty="0">
                          <a:ln>
                            <a:noFill/>
                          </a:ln>
                          <a:solidFill>
                            <a:schemeClr val="tx1"/>
                          </a:solidFill>
                          <a:effectLst/>
                          <a:latin typeface="ＭＳ Ｐゴシック" panose="020B0600070205080204" pitchFamily="50" charset="-128"/>
                          <a:ea typeface="ＭＳ Ｐゴシック" panose="020B0600070205080204" pitchFamily="50" charset="-128"/>
                        </a:rPr>
                        <a:t>「誰でも過ちを犯す、それが人間である。それに、洗練されておらず、欠陥がある方が好感が持てる。」</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Tx/>
              <a:buFontTx/>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べき思考</a:t>
            </a:r>
          </a:p>
          <a:p>
            <a:pPr marL="609600" marR="0" lvl="0" indent="-609600" algn="ctr" defTabSz="914400" rtl="0" eaLnBrk="1" fontAlgn="base" latinLnBrk="0" hangingPunct="1">
              <a:lnSpc>
                <a:spcPct val="100000"/>
              </a:lnSpc>
              <a:spcBef>
                <a:spcPct val="20000"/>
              </a:spcBef>
              <a:spcAft>
                <a:spcPct val="0"/>
              </a:spcAft>
              <a:buClr>
                <a:srgbClr val="D16349"/>
              </a:buClr>
              <a:buSzTx/>
              <a:buFontTx/>
              <a:buNone/>
              <a:tabLst/>
              <a:defRPr/>
            </a:pPr>
            <a:r>
              <a:rPr lang="ja-JP" altLang="en-US" sz="2000" b="0" dirty="0">
                <a:solidFill>
                  <a:srgbClr val="D16349"/>
                </a:solidFill>
                <a:latin typeface="MS PGothic" panose="020B0600070205080204" pitchFamily="34" charset="-128"/>
                <a:ea typeface="MS PGothic" panose="020B0600070205080204" pitchFamily="34" charset="-128"/>
              </a:rPr>
              <a:t>別の考え</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をするとしたら、それはどのようなものですか？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5" name="グループ化 4"/>
          <p:cNvGrpSpPr/>
          <p:nvPr/>
        </p:nvGrpSpPr>
        <p:grpSpPr>
          <a:xfrm>
            <a:off x="88900" y="6096000"/>
            <a:ext cx="2197100" cy="487426"/>
            <a:chOff x="88900" y="5208524"/>
            <a:chExt cx="2197100" cy="487426"/>
          </a:xfrm>
        </p:grpSpPr>
        <p:sp>
          <p:nvSpPr>
            <p:cNvPr id="8"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rPr>
                <a:t>9.</a:t>
              </a:r>
              <a:r>
                <a:rPr lang="en-US" altLang="ja-JP" sz="1200" i="1" kern="0" noProof="0" dirty="0">
                  <a:solidFill>
                    <a:srgbClr val="000000"/>
                  </a:solidFill>
                  <a:latin typeface="MS PGothic" panose="020B0600070205080204" pitchFamily="34" charset="-128"/>
                  <a:ea typeface="MS PGothic" panose="020B0600070205080204" pitchFamily="34" charset="-128"/>
                  <a:cs typeface="Times New Roman" pitchFamily="18" charset="0"/>
                </a:rPr>
                <a:t>1a</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pic>
          <p:nvPicPr>
            <p:cNvPr id="9"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Tree>
    <p:extLst>
      <p:ext uri="{BB962C8B-B14F-4D97-AF65-F5344CB8AC3E}">
        <p14:creationId xmlns:p14="http://schemas.microsoft.com/office/powerpoint/2010/main" val="16337251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rtlCol="0" anchor="ctr"/>
          <a:lstStyle/>
          <a:p>
            <a:pPr marL="609600" indent="-609600" rtl="0" eaLnBrk="1" hangingPunct="1">
              <a:spcBef>
                <a:spcPct val="20000"/>
              </a:spcBef>
              <a:buClr>
                <a:schemeClr val="accent1"/>
              </a:buClr>
              <a:defRPr/>
            </a:pPr>
            <a:r>
              <a:rPr lang="x-none" dirty="0">
                <a:latin typeface="MS PGothic" panose="020B0600070205080204" pitchFamily="34" charset="-128"/>
                <a:ea typeface="MS PGothic" panose="020B0600070205080204" pitchFamily="34" charset="-128"/>
                <a:cs typeface="Times New Roman" panose="02020603050405020304" pitchFamily="18" charset="0"/>
              </a:rPr>
              <a:t>べき思考のその他の例</a:t>
            </a:r>
            <a:endParaRPr lang="en-US" altLang="de-DE" dirty="0">
              <a:latin typeface="MS PGothic" panose="020B0600070205080204" pitchFamily="34" charset="-128"/>
              <a:ea typeface="MS PGothic" panose="020B0600070205080204" pitchFamily="34" charset="-128"/>
              <a:cs typeface="Times New Roman" panose="02020603050405020304" pitchFamily="18" charset="0"/>
            </a:endParaRPr>
          </a:p>
        </p:txBody>
      </p:sp>
      <p:sp>
        <p:nvSpPr>
          <p:cNvPr id="58371" name="Rectangle 3"/>
          <p:cNvSpPr>
            <a:spLocks noGrp="1" noChangeArrowheads="1"/>
          </p:cNvSpPr>
          <p:nvPr>
            <p:ph type="body" idx="4294967295"/>
          </p:nvPr>
        </p:nvSpPr>
        <p:spPr>
          <a:xfrm>
            <a:off x="468313" y="1628775"/>
            <a:ext cx="8351837" cy="1952625"/>
          </a:xfrm>
        </p:spPr>
        <p:txBody>
          <a:bodyPr rtlCol="0"/>
          <a:lstStyle/>
          <a:p>
            <a:pPr marL="342900" lvl="3" indent="-342900" rtl="0" eaLnBrk="1" hangingPunct="1">
              <a:buClr>
                <a:srgbClr val="8CADAE"/>
              </a:buClr>
              <a:buSzPct val="85000"/>
              <a:buFont typeface="Courier New" panose="02070309020205020404" pitchFamily="49" charset="0"/>
              <a:buChar char="o"/>
              <a:tabLst>
                <a:tab pos="84138" algn="l"/>
              </a:tabLst>
            </a:pPr>
            <a:r>
              <a:rPr lang="x-none" sz="2000" dirty="0">
                <a:latin typeface="MS PGothic" panose="020B0600070205080204" pitchFamily="34" charset="-128"/>
                <a:ea typeface="MS PGothic" panose="020B0600070205080204" pitchFamily="34" charset="-128"/>
                <a:cs typeface="Verdana" panose="020B0604030504040204" pitchFamily="34" charset="0"/>
              </a:rPr>
              <a:t>「きちんとした格好をすべきである。」</a:t>
            </a:r>
          </a:p>
          <a:p>
            <a:pPr marL="342900" lvl="3" indent="-342900" rtl="0" eaLnBrk="1" hangingPunct="1">
              <a:buClr>
                <a:srgbClr val="8CADAE"/>
              </a:buClr>
              <a:buSzPct val="85000"/>
              <a:buFont typeface="Courier New" panose="02070309020205020404" pitchFamily="49" charset="0"/>
              <a:buChar char="o"/>
              <a:tabLst>
                <a:tab pos="84138" algn="l"/>
              </a:tabLst>
            </a:pPr>
            <a:r>
              <a:rPr lang="x-none" sz="2000" dirty="0">
                <a:latin typeface="MS PGothic" panose="020B0600070205080204" pitchFamily="34" charset="-128"/>
                <a:ea typeface="MS PGothic" panose="020B0600070205080204" pitchFamily="34" charset="-128"/>
                <a:cs typeface="Verdana" panose="020B0604030504040204" pitchFamily="34" charset="0"/>
              </a:rPr>
              <a:t>「もし</a:t>
            </a:r>
            <a:r>
              <a:rPr lang="ja-JP" altLang="en-US" sz="2000" dirty="0">
                <a:latin typeface="MS PGothic" panose="020B0600070205080204" pitchFamily="34" charset="-128"/>
                <a:ea typeface="MS PGothic" panose="020B0600070205080204" pitchFamily="34" charset="-128"/>
                <a:cs typeface="Verdana" panose="020B0604030504040204" pitchFamily="34" charset="0"/>
              </a:rPr>
              <a:t>嫌な気分になったとしても</a:t>
            </a:r>
            <a:r>
              <a:rPr lang="x-none" sz="2000" dirty="0">
                <a:latin typeface="MS PGothic" panose="020B0600070205080204" pitchFamily="34" charset="-128"/>
                <a:ea typeface="MS PGothic" panose="020B0600070205080204" pitchFamily="34" charset="-128"/>
                <a:cs typeface="Verdana" panose="020B0604030504040204" pitchFamily="34" charset="0"/>
              </a:rPr>
              <a:t>、</a:t>
            </a:r>
            <a:r>
              <a:rPr lang="ja-JP" altLang="en-US" sz="2000" dirty="0">
                <a:latin typeface="MS PGothic" panose="020B0600070205080204" pitchFamily="34" charset="-128"/>
                <a:ea typeface="MS PGothic" panose="020B0600070205080204" pitchFamily="34" charset="-128"/>
                <a:cs typeface="Verdana" panose="020B0604030504040204" pitchFamily="34" charset="0"/>
              </a:rPr>
              <a:t>自分だけで</a:t>
            </a:r>
            <a:r>
              <a:rPr lang="x-none" sz="2000" dirty="0">
                <a:latin typeface="MS PGothic" panose="020B0600070205080204" pitchFamily="34" charset="-128"/>
                <a:ea typeface="MS PGothic" panose="020B0600070205080204" pitchFamily="34" charset="-128"/>
                <a:cs typeface="Verdana" panose="020B0604030504040204" pitchFamily="34" charset="0"/>
              </a:rPr>
              <a:t>抱え込んで、他の人には見せないようにしなければならない。」</a:t>
            </a:r>
          </a:p>
          <a:p>
            <a:pPr marL="342900" lvl="3" indent="-342900" rtl="0" eaLnBrk="1" hangingPunct="1">
              <a:buClr>
                <a:srgbClr val="8CADAE"/>
              </a:buClr>
              <a:buSzPct val="85000"/>
              <a:buFont typeface="Courier New" panose="02070309020205020404" pitchFamily="49" charset="0"/>
              <a:buChar char="o"/>
              <a:tabLst>
                <a:tab pos="84138" algn="l"/>
              </a:tabLst>
            </a:pPr>
            <a:r>
              <a:rPr lang="x-none" sz="2000" dirty="0">
                <a:latin typeface="MS PGothic" panose="020B0600070205080204" pitchFamily="34" charset="-128"/>
                <a:ea typeface="MS PGothic" panose="020B0600070205080204" pitchFamily="34" charset="-128"/>
                <a:cs typeface="Verdana" panose="020B0604030504040204" pitchFamily="34" charset="0"/>
              </a:rPr>
              <a:t>「常に業務を完璧に遂行すべきである。」 </a:t>
            </a: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1069966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aphicFrame>
        <p:nvGraphicFramePr>
          <p:cNvPr id="12" name="表格 4"/>
          <p:cNvGraphicFramePr>
            <a:graphicFrameLocks noGrp="1"/>
          </p:cNvGraphicFramePr>
          <p:nvPr>
            <p:extLst>
              <p:ext uri="{D42A27DB-BD31-4B8C-83A1-F6EECF244321}">
                <p14:modId xmlns:p14="http://schemas.microsoft.com/office/powerpoint/2010/main" val="1755044668"/>
              </p:ext>
            </p:extLst>
          </p:nvPr>
        </p:nvGraphicFramePr>
        <p:xfrm>
          <a:off x="76200" y="1405130"/>
          <a:ext cx="8927590" cy="4621529"/>
        </p:xfrm>
        <a:graphic>
          <a:graphicData uri="http://schemas.openxmlformats.org/drawingml/2006/table">
            <a:tbl>
              <a:tblPr>
                <a:tableStyleId>{616DA210-FB5B-4158-B5E0-FEB733F419BA}</a:tableStyleId>
              </a:tblPr>
              <a:tblGrid>
                <a:gridCol w="2987039">
                  <a:extLst>
                    <a:ext uri="{9D8B030D-6E8A-4147-A177-3AD203B41FA5}">
                      <a16:colId xmlns="" xmlns:a16="http://schemas.microsoft.com/office/drawing/2014/main" val="20000"/>
                    </a:ext>
                  </a:extLst>
                </a:gridCol>
                <a:gridCol w="5940551">
                  <a:extLst>
                    <a:ext uri="{9D8B030D-6E8A-4147-A177-3AD203B41FA5}">
                      <a16:colId xmlns="" xmlns:a16="http://schemas.microsoft.com/office/drawing/2014/main" val="20001"/>
                    </a:ext>
                  </a:extLst>
                </a:gridCol>
              </a:tblGrid>
              <a:tr h="797051">
                <a:tc>
                  <a:txBody>
                    <a:bodyPr/>
                    <a:lstStyle/>
                    <a:p>
                      <a:pPr marL="0" marR="0" lvl="0" indent="0" algn="l" defTabSz="914400" rtl="0" eaLnBrk="1" fontAlgn="base" latinLnBrk="0" hangingPunct="1">
                        <a:lnSpc>
                          <a:spcPct val="122000"/>
                        </a:lnSpc>
                        <a:spcBef>
                          <a:spcPct val="16000"/>
                        </a:spcBef>
                        <a:spcAft>
                          <a:spcPct val="0"/>
                        </a:spcAft>
                        <a:buClrTx/>
                        <a:buSzTx/>
                        <a:buFontTx/>
                        <a:buNone/>
                        <a:tabLst/>
                      </a:pPr>
                      <a:r>
                        <a:rPr kumimoji="1" lang="ja-JP" altLang="en-US" sz="1800" u="none" strike="noStrike" cap="none" normalizeH="0" baseline="0" dirty="0">
                          <a:ln>
                            <a:noFill/>
                          </a:ln>
                          <a:effectLst/>
                        </a:rPr>
                        <a:t>　　　　　　　　出来事</a:t>
                      </a:r>
                      <a:endParaRPr kumimoji="1" lang="ja-JP" altLang="en-US" sz="1800" b="1" i="0" u="none" strike="noStrike" cap="none" normalizeH="0" baseline="0" dirty="0">
                        <a:ln>
                          <a:noFill/>
                        </a:ln>
                        <a:solidFill>
                          <a:schemeClr val="tx1"/>
                        </a:solidFill>
                        <a:effectLst/>
                        <a:latin typeface="Verdana" pitchFamily="34" charset="0"/>
                        <a:ea typeface="ＭＳ Ｐゴシック"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（上段）抑うつ的な考え方</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（下段）ポジティブで前向きな考え方</a:t>
                      </a: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extLst>
                  <a:ext uri="{0D108BD9-81ED-4DB2-BD59-A6C34878D82A}">
                    <a16:rowId xmlns="" xmlns:a16="http://schemas.microsoft.com/office/drawing/2014/main" val="10000"/>
                  </a:ext>
                </a:extLst>
              </a:tr>
              <a:tr h="1575054">
                <a:tc>
                  <a:txBody>
                    <a:bodyPr/>
                    <a:lstStyle/>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友だちがあなたの新しい髪形に気づかなかった。</a:t>
                      </a: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a:t>
                      </a:r>
                      <a:r>
                        <a:rPr kumimoji="1" lang="ja-JP" altLang="en-US" sz="1800" b="1" u="none" strike="noStrike" cap="none" normalizeH="0" baseline="0" dirty="0">
                          <a:ln>
                            <a:noFill/>
                          </a:ln>
                          <a:effectLst/>
                          <a:latin typeface="MS PGothic" panose="020B0600070205080204" pitchFamily="34" charset="-128"/>
                          <a:ea typeface="MS PGothic" panose="020B0600070205080204" pitchFamily="34" charset="-128"/>
                        </a:rPr>
                        <a:t>「あの人は私に興味がない」</a:t>
                      </a:r>
                    </a:p>
                    <a:p>
                      <a:pPr marL="182563" marR="0" lvl="0" indent="-182563"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latin typeface="MS PGothic" panose="020B0600070205080204" pitchFamily="34" charset="-128"/>
                          <a:ea typeface="MS PGothic" panose="020B0600070205080204" pitchFamily="34" charset="-128"/>
                        </a:rPr>
                        <a:t>　</a:t>
                      </a:r>
                      <a:r>
                        <a:rPr kumimoji="1" lang="de-DE" altLang="ja-JP" sz="1800" b="1" u="none" strike="noStrike" cap="none" normalizeH="0" baseline="0" dirty="0" smtClean="0">
                          <a:ln>
                            <a:noFill/>
                          </a:ln>
                          <a:effectLst/>
                          <a:latin typeface="MS PGothic" panose="020B0600070205080204" pitchFamily="34" charset="-128"/>
                          <a:ea typeface="MS PGothic" panose="020B0600070205080204" pitchFamily="34" charset="-128"/>
                        </a:rPr>
                        <a:t>???</a:t>
                      </a:r>
                      <a:r>
                        <a:rPr kumimoji="1" lang="ja-JP" altLang="en-US" sz="1800" u="none" strike="noStrike" cap="none" normalizeH="0" baseline="0" dirty="0" smtClean="0">
                          <a:ln>
                            <a:noFill/>
                          </a:ln>
                          <a:solidFill>
                            <a:schemeClr val="bg1"/>
                          </a:solidFill>
                          <a:effectLst/>
                          <a:latin typeface="MS PGothic" panose="020B0600070205080204" pitchFamily="34" charset="-128"/>
                          <a:ea typeface="MS PGothic" panose="020B0600070205080204" pitchFamily="34" charset="-128"/>
                        </a:rPr>
                        <a:t>「</a:t>
                      </a:r>
                      <a:r>
                        <a:rPr kumimoji="1" lang="ja-JP" altLang="en-US" sz="1800" u="none" strike="noStrike" cap="none" normalizeH="0" baseline="0" dirty="0">
                          <a:ln>
                            <a:noFill/>
                          </a:ln>
                          <a:solidFill>
                            <a:schemeClr val="bg1"/>
                          </a:solidFill>
                          <a:effectLst/>
                          <a:latin typeface="ＭＳ Ｐゴシック" panose="020B0600070205080204" pitchFamily="50" charset="-128"/>
                          <a:ea typeface="+mn-ea"/>
                        </a:rPr>
                        <a:t>あの人は考え事をしていて上の空なのかもしれない。大騒ぎする前に、新しい髪形のことを話題にして、彼の反応をみてみよう」</a:t>
                      </a:r>
                      <a:endParaRPr kumimoji="1" lang="ja-JP" altLang="en-US" sz="1800" b="0" i="0" u="none" strike="noStrike" cap="none" normalizeH="0" baseline="0" dirty="0">
                        <a:ln>
                          <a:noFill/>
                        </a:ln>
                        <a:solidFill>
                          <a:schemeClr val="bg1"/>
                        </a:solidFill>
                        <a:effectLst/>
                        <a:latin typeface="ＭＳ Ｐゴシック" panose="020B0600070205080204" pitchFamily="50" charset="-128"/>
                        <a:ea typeface="+mn-ea"/>
                      </a:endParaRPr>
                    </a:p>
                  </a:txBody>
                  <a:tcPr marL="0" marR="0" marT="0" marB="0" anchor="ctr" horzOverflow="overflow"/>
                </a:tc>
                <a:extLst>
                  <a:ext uri="{0D108BD9-81ED-4DB2-BD59-A6C34878D82A}">
                    <a16:rowId xmlns="" xmlns:a16="http://schemas.microsoft.com/office/drawing/2014/main" val="10001"/>
                  </a:ext>
                </a:extLst>
              </a:tr>
              <a:tr h="2166365">
                <a:tc>
                  <a:txBody>
                    <a:bodyPr/>
                    <a:lstStyle/>
                    <a:p>
                      <a:pPr marL="182563"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買ったばかりの新車なのに、</a:t>
                      </a: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運転中に変な音がする。</a:t>
                      </a: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tc>
                  <a:txBody>
                    <a:bodyPr/>
                    <a:lstStyle/>
                    <a:p>
                      <a:pPr marL="182563" marR="0" lvl="0" indent="-182563" algn="l" defTabSz="914400" rtl="0" eaLnBrk="1" fontAlgn="base" latinLnBrk="0" hangingPunct="1">
                        <a:lnSpc>
                          <a:spcPct val="116000"/>
                        </a:lnSpc>
                        <a:spcBef>
                          <a:spcPct val="16000"/>
                        </a:spcBef>
                        <a:spcAft>
                          <a:spcPct val="22000"/>
                        </a:spcAft>
                        <a:buClrTx/>
                        <a:buSzTx/>
                        <a:buFontTx/>
                        <a:buNone/>
                        <a:tabLst/>
                      </a:pPr>
                      <a:r>
                        <a:rPr kumimoji="1" lang="ja-JP" altLang="en-US" sz="1800" b="1" i="0" u="none" strike="noStrike" cap="none" normalizeH="0" baseline="0" dirty="0">
                          <a:ln>
                            <a:noFill/>
                          </a:ln>
                          <a:effectLst/>
                        </a:rPr>
                        <a:t>　</a:t>
                      </a:r>
                      <a:r>
                        <a:rPr kumimoji="1" lang="ja-JP" altLang="en-US" sz="1800" b="1" i="0" u="none" strike="noStrike" cap="none" normalizeH="0" baseline="0" dirty="0">
                          <a:ln>
                            <a:noFill/>
                          </a:ln>
                          <a:effectLst/>
                          <a:latin typeface="MS PGothic" panose="020B0600070205080204" pitchFamily="34" charset="-128"/>
                          <a:ea typeface="MS PGothic" panose="020B0600070205080204" pitchFamily="34" charset="-128"/>
                        </a:rPr>
                        <a:t>「自動車のセールスマンにだまされた。エンジンは壊れていて、修理したら貯金が無くなる」</a:t>
                      </a:r>
                    </a:p>
                    <a:p>
                      <a:pPr marL="182563" marR="0" lvl="0" indent="-182563" algn="l" defTabSz="914400" rtl="0" eaLnBrk="1" fontAlgn="base" latinLnBrk="0" hangingPunct="1">
                        <a:lnSpc>
                          <a:spcPct val="116000"/>
                        </a:lnSpc>
                        <a:spcBef>
                          <a:spcPct val="16000"/>
                        </a:spcBef>
                        <a:spcAft>
                          <a:spcPct val="22000"/>
                        </a:spcAft>
                        <a:buClrTx/>
                        <a:buSzTx/>
                        <a:buFontTx/>
                        <a:buNone/>
                        <a:tabLst/>
                      </a:pPr>
                      <a:r>
                        <a:rPr kumimoji="1" lang="ja-JP" altLang="en-US" sz="1800" u="none" strike="noStrike" cap="none" normalizeH="0" baseline="0" dirty="0">
                          <a:ln>
                            <a:noFill/>
                          </a:ln>
                          <a:effectLst/>
                          <a:latin typeface="MS PGothic" panose="020B0600070205080204" pitchFamily="34" charset="-128"/>
                          <a:ea typeface="MS PGothic" panose="020B0600070205080204" pitchFamily="34" charset="-128"/>
                        </a:rPr>
                        <a:t>　</a:t>
                      </a:r>
                      <a:r>
                        <a:rPr kumimoji="1" lang="de-DE" altLang="ja-JP" sz="1800" b="1" u="none" strike="noStrike" cap="none" normalizeH="0" baseline="0" dirty="0" smtClean="0">
                          <a:ln>
                            <a:noFill/>
                          </a:ln>
                          <a:effectLst/>
                          <a:latin typeface="MS PGothic" panose="020B0600070205080204" pitchFamily="34" charset="-128"/>
                          <a:ea typeface="MS PGothic" panose="020B0600070205080204" pitchFamily="34" charset="-128"/>
                        </a:rPr>
                        <a:t>???</a:t>
                      </a:r>
                      <a:r>
                        <a:rPr kumimoji="1" lang="ja-JP" altLang="en-US" sz="1800" b="1" u="none" strike="noStrike" cap="none" normalizeH="0" baseline="0" dirty="0" smtClean="0">
                          <a:ln>
                            <a:noFill/>
                          </a:ln>
                          <a:solidFill>
                            <a:schemeClr val="bg1"/>
                          </a:solidFill>
                          <a:effectLst/>
                          <a:latin typeface="MS PGothic" panose="020B0600070205080204" pitchFamily="34" charset="-128"/>
                          <a:ea typeface="MS PGothic" panose="020B0600070205080204" pitchFamily="34" charset="-128"/>
                        </a:rPr>
                        <a:t>「</a:t>
                      </a:r>
                      <a:r>
                        <a:rPr kumimoji="1" lang="ja-JP" altLang="en-US" sz="1800" u="none" strike="noStrike" cap="none" normalizeH="0" baseline="0" dirty="0">
                          <a:ln>
                            <a:noFill/>
                          </a:ln>
                          <a:solidFill>
                            <a:schemeClr val="bg1"/>
                          </a:solidFill>
                          <a:effectLst/>
                          <a:latin typeface="ＭＳ Ｐゴシック" panose="020B0600070205080204" pitchFamily="50" charset="-128"/>
                          <a:ea typeface="+mn-ea"/>
                        </a:rPr>
                        <a:t>落ち着こう！変な音がまた出るか確かめて、必要なら停車してレッカー車を呼ぼう。修理にそれほど費用はかからないだろうし、とにかく新車用の保険があるはずだ。」</a:t>
                      </a:r>
                      <a:endParaRPr kumimoji="1" lang="ja-JP" altLang="en-US" sz="1800" b="0" i="0" u="none" strike="noStrike" cap="none" normalizeH="0" baseline="0" dirty="0">
                        <a:ln>
                          <a:noFill/>
                        </a:ln>
                        <a:solidFill>
                          <a:schemeClr val="bg1"/>
                        </a:solidFill>
                        <a:effectLst/>
                        <a:latin typeface="ＭＳ Ｐゴシック" panose="020B0600070205080204" pitchFamily="50" charset="-128"/>
                        <a:ea typeface="+mn-ea"/>
                      </a:endParaRPr>
                    </a:p>
                  </a:txBody>
                  <a:tcPr marL="0" marR="0" marT="0" marB="0" anchor="ctr" horzOverflow="overflow"/>
                </a:tc>
                <a:extLst>
                  <a:ext uri="{0D108BD9-81ED-4DB2-BD59-A6C34878D82A}">
                    <a16:rowId xmlns="" xmlns:a16="http://schemas.microsoft.com/office/drawing/2014/main" val="10002"/>
                  </a:ext>
                </a:extLst>
              </a:tr>
            </a:tbl>
          </a:graphicData>
        </a:graphic>
      </p:graphicFrame>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921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300"/>
              </a:lnSpc>
              <a:spcBef>
                <a:spcPts val="0"/>
              </a:spcBef>
              <a:defRPr/>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破滅的思考</a:t>
            </a:r>
          </a:p>
          <a:p>
            <a:pPr lvl="0">
              <a:lnSpc>
                <a:spcPts val="2300"/>
              </a:lnSpc>
              <a:spcBef>
                <a:spcPts val="0"/>
              </a:spcBef>
              <a:defRPr/>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もっと現実的で役に立つ考え方は何でしょうか</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endPar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636476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aphicFrame>
        <p:nvGraphicFramePr>
          <p:cNvPr id="12" name="表格 4"/>
          <p:cNvGraphicFramePr>
            <a:graphicFrameLocks noGrp="1"/>
          </p:cNvGraphicFramePr>
          <p:nvPr>
            <p:extLst>
              <p:ext uri="{D42A27DB-BD31-4B8C-83A1-F6EECF244321}">
                <p14:modId xmlns:p14="http://schemas.microsoft.com/office/powerpoint/2010/main" val="76681798"/>
              </p:ext>
            </p:extLst>
          </p:nvPr>
        </p:nvGraphicFramePr>
        <p:xfrm>
          <a:off x="76200" y="1405130"/>
          <a:ext cx="8927590" cy="4621529"/>
        </p:xfrm>
        <a:graphic>
          <a:graphicData uri="http://schemas.openxmlformats.org/drawingml/2006/table">
            <a:tbl>
              <a:tblPr>
                <a:tableStyleId>{616DA210-FB5B-4158-B5E0-FEB733F419BA}</a:tableStyleId>
              </a:tblPr>
              <a:tblGrid>
                <a:gridCol w="2987039">
                  <a:extLst>
                    <a:ext uri="{9D8B030D-6E8A-4147-A177-3AD203B41FA5}">
                      <a16:colId xmlns="" xmlns:a16="http://schemas.microsoft.com/office/drawing/2014/main" val="20000"/>
                    </a:ext>
                  </a:extLst>
                </a:gridCol>
                <a:gridCol w="5940551">
                  <a:extLst>
                    <a:ext uri="{9D8B030D-6E8A-4147-A177-3AD203B41FA5}">
                      <a16:colId xmlns="" xmlns:a16="http://schemas.microsoft.com/office/drawing/2014/main" val="20001"/>
                    </a:ext>
                  </a:extLst>
                </a:gridCol>
              </a:tblGrid>
              <a:tr h="797051">
                <a:tc>
                  <a:txBody>
                    <a:bodyPr/>
                    <a:lstStyle/>
                    <a:p>
                      <a:pPr marL="0" marR="0" lvl="0" indent="0" algn="l" defTabSz="914400" rtl="0" eaLnBrk="1" fontAlgn="base" latinLnBrk="0" hangingPunct="1">
                        <a:lnSpc>
                          <a:spcPct val="122000"/>
                        </a:lnSpc>
                        <a:spcBef>
                          <a:spcPct val="16000"/>
                        </a:spcBef>
                        <a:spcAft>
                          <a:spcPct val="0"/>
                        </a:spcAft>
                        <a:buClrTx/>
                        <a:buSzTx/>
                        <a:buFontTx/>
                        <a:buNone/>
                        <a:tabLst/>
                      </a:pPr>
                      <a:r>
                        <a:rPr kumimoji="1" lang="ja-JP" altLang="en-US" sz="1800" u="none" strike="noStrike" cap="none" normalizeH="0" baseline="0" dirty="0">
                          <a:ln>
                            <a:noFill/>
                          </a:ln>
                          <a:effectLst/>
                        </a:rPr>
                        <a:t>　　　　　　　　出来事</a:t>
                      </a:r>
                      <a:endParaRPr kumimoji="1" lang="ja-JP" altLang="en-US" sz="1800" b="1" i="0" u="none" strike="noStrike" cap="none" normalizeH="0" baseline="0" dirty="0">
                        <a:ln>
                          <a:noFill/>
                        </a:ln>
                        <a:solidFill>
                          <a:schemeClr val="tx1"/>
                        </a:solidFill>
                        <a:effectLst/>
                        <a:latin typeface="Verdana" pitchFamily="34" charset="0"/>
                        <a:ea typeface="ＭＳ Ｐゴシック"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（上段）抑うつ的な考え方</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（下段）ポジティブで前向きな考え方</a:t>
                      </a: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extLst>
                  <a:ext uri="{0D108BD9-81ED-4DB2-BD59-A6C34878D82A}">
                    <a16:rowId xmlns="" xmlns:a16="http://schemas.microsoft.com/office/drawing/2014/main" val="10000"/>
                  </a:ext>
                </a:extLst>
              </a:tr>
              <a:tr h="1575054">
                <a:tc>
                  <a:txBody>
                    <a:bodyPr/>
                    <a:lstStyle/>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友だちがあなたの新しい髪形に気づかなかった。</a:t>
                      </a: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latin typeface="MS PGothic" panose="020B0600070205080204" pitchFamily="34" charset="-128"/>
                          <a:ea typeface="MS PGothic" panose="020B0600070205080204" pitchFamily="34" charset="-128"/>
                        </a:rPr>
                        <a:t>　</a:t>
                      </a:r>
                      <a:r>
                        <a:rPr kumimoji="1" lang="ja-JP" altLang="en-US" sz="1800" b="1" u="none" strike="noStrike" cap="none" normalizeH="0" baseline="0" dirty="0">
                          <a:ln>
                            <a:noFill/>
                          </a:ln>
                          <a:effectLst/>
                          <a:latin typeface="MS PGothic" panose="020B0600070205080204" pitchFamily="34" charset="-128"/>
                          <a:ea typeface="MS PGothic" panose="020B0600070205080204" pitchFamily="34" charset="-128"/>
                        </a:rPr>
                        <a:t>「あの人は私に興味がない」</a:t>
                      </a:r>
                    </a:p>
                    <a:p>
                      <a:pPr marL="182563" marR="0" lvl="0" indent="-182563"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　</a:t>
                      </a:r>
                      <a:r>
                        <a:rPr kumimoji="1" lang="ja-JP" altLang="en-US" sz="1800" u="none" strike="noStrike" cap="none" normalizeH="0" baseline="0" dirty="0">
                          <a:ln>
                            <a:noFill/>
                          </a:ln>
                          <a:effectLst/>
                          <a:latin typeface="ＭＳ Ｐゴシック" panose="020B0600070205080204" pitchFamily="50" charset="-128"/>
                          <a:ea typeface="+mn-ea"/>
                        </a:rPr>
                        <a:t>「あの人は考え事をしていて上の空なのかもしれない。大騒ぎする前に、新しい髪形のことを話題にして、彼の反応をみてみよう」</a:t>
                      </a:r>
                      <a:endParaRPr kumimoji="1" lang="ja-JP" altLang="en-US" sz="1800" b="0" i="0" u="none" strike="noStrike" cap="none" normalizeH="0" baseline="0" dirty="0">
                        <a:ln>
                          <a:noFill/>
                        </a:ln>
                        <a:solidFill>
                          <a:schemeClr val="tx1"/>
                        </a:solidFill>
                        <a:effectLst/>
                        <a:latin typeface="ＭＳ Ｐゴシック" panose="020B0600070205080204" pitchFamily="50" charset="-128"/>
                        <a:ea typeface="+mn-ea"/>
                      </a:endParaRPr>
                    </a:p>
                  </a:txBody>
                  <a:tcPr marL="0" marR="0" marT="0" marB="0" anchor="ctr" horzOverflow="overflow"/>
                </a:tc>
                <a:extLst>
                  <a:ext uri="{0D108BD9-81ED-4DB2-BD59-A6C34878D82A}">
                    <a16:rowId xmlns="" xmlns:a16="http://schemas.microsoft.com/office/drawing/2014/main" val="10001"/>
                  </a:ext>
                </a:extLst>
              </a:tr>
              <a:tr h="2166365">
                <a:tc>
                  <a:txBody>
                    <a:bodyPr/>
                    <a:lstStyle/>
                    <a:p>
                      <a:pPr marL="182563"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買ったばかりの新車なのに、</a:t>
                      </a:r>
                      <a:endParaRPr kumimoji="1" lang="en-US" altLang="ja-JP" sz="1800" u="none" strike="noStrike" cap="none" normalizeH="0" baseline="0" dirty="0">
                        <a:ln>
                          <a:noFill/>
                        </a:ln>
                        <a:effectLst/>
                      </a:endParaRPr>
                    </a:p>
                    <a:p>
                      <a:pPr marL="182563"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u="none" strike="noStrike" cap="none" normalizeH="0" baseline="0" dirty="0">
                          <a:ln>
                            <a:noFill/>
                          </a:ln>
                          <a:effectLst/>
                        </a:rPr>
                        <a:t>運転中に変な音がする。</a:t>
                      </a: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800" u="none" strike="noStrike" cap="none" normalizeH="0" baseline="0" dirty="0">
                        <a:ln>
                          <a:noFill/>
                        </a:ln>
                        <a:effectLst/>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Arial" pitchFamily="34" charset="0"/>
                        <a:ea typeface="ＭＳ Ｐゴシック" pitchFamily="50" charset="-128"/>
                      </a:endParaRPr>
                    </a:p>
                  </a:txBody>
                  <a:tcPr marL="0" marR="0" marT="0" marB="0" anchor="ctr" horzOverflow="overflow"/>
                </a:tc>
                <a:tc>
                  <a:txBody>
                    <a:bodyPr/>
                    <a:lstStyle/>
                    <a:p>
                      <a:pPr marL="182563" marR="0" lvl="0" indent="-182563" algn="l" defTabSz="914400" rtl="0" eaLnBrk="1" fontAlgn="base" latinLnBrk="0" hangingPunct="1">
                        <a:lnSpc>
                          <a:spcPct val="116000"/>
                        </a:lnSpc>
                        <a:spcBef>
                          <a:spcPct val="16000"/>
                        </a:spcBef>
                        <a:spcAft>
                          <a:spcPct val="22000"/>
                        </a:spcAft>
                        <a:buClrTx/>
                        <a:buSzTx/>
                        <a:buFontTx/>
                        <a:buNone/>
                        <a:tabLst/>
                      </a:pPr>
                      <a:r>
                        <a:rPr kumimoji="1" lang="ja-JP" altLang="en-US" sz="1800" b="1" i="0" u="none" strike="noStrike" cap="none" normalizeH="0" baseline="0" dirty="0">
                          <a:ln>
                            <a:noFill/>
                          </a:ln>
                          <a:effectLst/>
                        </a:rPr>
                        <a:t>　</a:t>
                      </a:r>
                      <a:r>
                        <a:rPr kumimoji="1" lang="ja-JP" altLang="en-US" sz="1800" b="1" i="0" u="none" strike="noStrike" cap="none" normalizeH="0" baseline="0" dirty="0">
                          <a:ln>
                            <a:noFill/>
                          </a:ln>
                          <a:effectLst/>
                          <a:latin typeface="MS PGothic" panose="020B0600070205080204" pitchFamily="34" charset="-128"/>
                          <a:ea typeface="MS PGothic" panose="020B0600070205080204" pitchFamily="34" charset="-128"/>
                        </a:rPr>
                        <a:t>「自動車のセールスマンにだまされた。エンジンは壊れていて、修理したら貯金が無くなる」</a:t>
                      </a:r>
                    </a:p>
                    <a:p>
                      <a:pPr marL="182563" marR="0" lvl="0" indent="-182563" algn="l" defTabSz="914400" rtl="0" eaLnBrk="1" fontAlgn="base" latinLnBrk="0" hangingPunct="1">
                        <a:lnSpc>
                          <a:spcPct val="116000"/>
                        </a:lnSpc>
                        <a:spcBef>
                          <a:spcPct val="16000"/>
                        </a:spcBef>
                        <a:spcAft>
                          <a:spcPct val="22000"/>
                        </a:spcAft>
                        <a:buClrTx/>
                        <a:buSzTx/>
                        <a:buFontTx/>
                        <a:buNone/>
                        <a:tabLst/>
                      </a:pPr>
                      <a:r>
                        <a:rPr kumimoji="1" lang="ja-JP" altLang="en-US" sz="1800" u="none" strike="noStrike" cap="none" normalizeH="0" baseline="0" dirty="0">
                          <a:ln>
                            <a:noFill/>
                          </a:ln>
                          <a:effectLst/>
                        </a:rPr>
                        <a:t>　</a:t>
                      </a:r>
                      <a:r>
                        <a:rPr kumimoji="1" lang="ja-JP" altLang="en-US" sz="1800" u="none" strike="noStrike" cap="none" normalizeH="0" baseline="0" dirty="0" smtClean="0">
                          <a:ln>
                            <a:noFill/>
                          </a:ln>
                          <a:effectLst/>
                          <a:latin typeface="ＭＳ Ｐゴシック" panose="020B0600070205080204" pitchFamily="50" charset="-128"/>
                          <a:ea typeface="+mn-ea"/>
                        </a:rPr>
                        <a:t>「</a:t>
                      </a:r>
                      <a:r>
                        <a:rPr kumimoji="1" lang="ja-JP" altLang="en-US" sz="1800" u="none" strike="noStrike" cap="none" normalizeH="0" baseline="0" dirty="0">
                          <a:ln>
                            <a:noFill/>
                          </a:ln>
                          <a:effectLst/>
                          <a:latin typeface="ＭＳ Ｐゴシック" panose="020B0600070205080204" pitchFamily="50" charset="-128"/>
                          <a:ea typeface="+mn-ea"/>
                        </a:rPr>
                        <a:t>落ち着こう！変な音がまた出るか確かめて、必要なら停車してレッカー車を呼ぼう。修理にそれほど費用はかからないだろうし、とにかく新車用の保険があるはずだ。」</a:t>
                      </a:r>
                      <a:endParaRPr kumimoji="1" lang="ja-JP" altLang="en-US" sz="1800" b="0" i="0" u="none" strike="noStrike" cap="none" normalizeH="0" baseline="0" dirty="0">
                        <a:ln>
                          <a:noFill/>
                        </a:ln>
                        <a:solidFill>
                          <a:schemeClr val="tx1"/>
                        </a:solidFill>
                        <a:effectLst/>
                        <a:latin typeface="ＭＳ Ｐゴシック" panose="020B0600070205080204" pitchFamily="50" charset="-128"/>
                        <a:ea typeface="+mn-ea"/>
                      </a:endParaRPr>
                    </a:p>
                  </a:txBody>
                  <a:tcPr marL="0" marR="0" marT="0" marB="0" anchor="ctr" horzOverflow="overflow"/>
                </a:tc>
                <a:extLst>
                  <a:ext uri="{0D108BD9-81ED-4DB2-BD59-A6C34878D82A}">
                    <a16:rowId xmlns="" xmlns:a16="http://schemas.microsoft.com/office/drawing/2014/main" val="10002"/>
                  </a:ext>
                </a:extLst>
              </a:tr>
            </a:tbl>
          </a:graphicData>
        </a:graphic>
      </p:graphicFrame>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8" name="グループ化 17"/>
          <p:cNvGrpSpPr/>
          <p:nvPr/>
        </p:nvGrpSpPr>
        <p:grpSpPr>
          <a:xfrm>
            <a:off x="88900" y="6096000"/>
            <a:ext cx="2197100" cy="487426"/>
            <a:chOff x="88900" y="5208524"/>
            <a:chExt cx="2197100" cy="487426"/>
          </a:xfrm>
        </p:grpSpPr>
        <p:sp>
          <p:nvSpPr>
            <p:cNvPr id="19"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0"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6" name="Rectangle 2"/>
          <p:cNvSpPr txBox="1">
            <a:spLocks noChangeArrowheads="1"/>
          </p:cNvSpPr>
          <p:nvPr/>
        </p:nvSpPr>
        <p:spPr>
          <a:xfrm>
            <a:off x="0" y="0"/>
            <a:ext cx="9144000" cy="7921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300"/>
              </a:lnSpc>
              <a:spcBef>
                <a:spcPts val="0"/>
              </a:spcBef>
              <a:defRPr/>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破滅的思考</a:t>
            </a:r>
          </a:p>
          <a:p>
            <a:pPr lvl="0">
              <a:lnSpc>
                <a:spcPts val="2300"/>
              </a:lnSpc>
              <a:spcBef>
                <a:spcPts val="0"/>
              </a:spcBef>
              <a:defRPr/>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もっと現実的で役に立つ考え方は何でしょうか</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a:t>
            </a:r>
            <a:endPar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3091819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aphicFrame>
        <p:nvGraphicFramePr>
          <p:cNvPr id="12" name="表格 4"/>
          <p:cNvGraphicFramePr>
            <a:graphicFrameLocks noGrp="1"/>
          </p:cNvGraphicFramePr>
          <p:nvPr>
            <p:extLst>
              <p:ext uri="{D42A27DB-BD31-4B8C-83A1-F6EECF244321}">
                <p14:modId xmlns:p14="http://schemas.microsoft.com/office/powerpoint/2010/main" val="3228903774"/>
              </p:ext>
            </p:extLst>
          </p:nvPr>
        </p:nvGraphicFramePr>
        <p:xfrm>
          <a:off x="108344" y="2123188"/>
          <a:ext cx="8927591" cy="3704081"/>
        </p:xfrm>
        <a:graphic>
          <a:graphicData uri="http://schemas.openxmlformats.org/drawingml/2006/table">
            <a:tbl>
              <a:tblPr>
                <a:tableStyleId>{616DA210-FB5B-4158-B5E0-FEB733F419BA}</a:tableStyleId>
              </a:tblPr>
              <a:tblGrid>
                <a:gridCol w="3657600">
                  <a:extLst>
                    <a:ext uri="{9D8B030D-6E8A-4147-A177-3AD203B41FA5}">
                      <a16:colId xmlns="" xmlns:a16="http://schemas.microsoft.com/office/drawing/2014/main" val="20000"/>
                    </a:ext>
                  </a:extLst>
                </a:gridCol>
                <a:gridCol w="5269991">
                  <a:extLst>
                    <a:ext uri="{9D8B030D-6E8A-4147-A177-3AD203B41FA5}">
                      <a16:colId xmlns="" xmlns:a16="http://schemas.microsoft.com/office/drawing/2014/main" val="20001"/>
                    </a:ext>
                  </a:extLst>
                </a:gridCol>
              </a:tblGrid>
              <a:tr h="720851">
                <a:tc>
                  <a:txBody>
                    <a:bodyPr/>
                    <a:lstStyle/>
                    <a:p>
                      <a:pPr marL="0" marR="0" lvl="0" indent="0" algn="l" defTabSz="914400" rtl="0" eaLnBrk="1" fontAlgn="base" latinLnBrk="0" hangingPunct="1">
                        <a:lnSpc>
                          <a:spcPct val="122000"/>
                        </a:lnSpc>
                        <a:spcBef>
                          <a:spcPct val="16000"/>
                        </a:spcBef>
                        <a:spcAft>
                          <a:spcPct val="0"/>
                        </a:spcAft>
                        <a:buClrTx/>
                        <a:buSzTx/>
                        <a:buFontTx/>
                        <a:buNone/>
                        <a:tabLst/>
                      </a:pPr>
                      <a:r>
                        <a:rPr kumimoji="1" lang="ja-JP" altLang="en-US" sz="1500" u="none" strike="noStrike" cap="none" normalizeH="0" baseline="0" dirty="0">
                          <a:ln>
                            <a:noFill/>
                          </a:ln>
                          <a:effectLst/>
                          <a:latin typeface="ＭＳ Ｐゴシック" panose="020B0600070205080204" pitchFamily="50" charset="-128"/>
                          <a:ea typeface="ＭＳ Ｐゴシック" panose="020B0600070205080204" pitchFamily="50" charset="-128"/>
                        </a:rPr>
                        <a:t>　　　　　　　　　　　出来事</a:t>
                      </a:r>
                      <a:endParaRPr kumimoji="1" lang="ja-JP" altLang="en-US" sz="1500" b="1"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700" u="none" strike="noStrike" cap="none" normalizeH="0" baseline="0" dirty="0">
                          <a:ln>
                            <a:noFill/>
                          </a:ln>
                          <a:effectLst/>
                          <a:latin typeface="ＭＳ Ｐゴシック" panose="020B0600070205080204" pitchFamily="50" charset="-128"/>
                          <a:ea typeface="ＭＳ Ｐゴシック" panose="020B0600070205080204" pitchFamily="50" charset="-128"/>
                        </a:rPr>
                        <a:t>　（上段）抑うつ的な考え方</a:t>
                      </a:r>
                      <a:endParaRPr kumimoji="1" lang="en-US" altLang="ja-JP" sz="17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700" u="none" strike="noStrike" cap="none" normalizeH="0" baseline="0" dirty="0">
                          <a:ln>
                            <a:noFill/>
                          </a:ln>
                          <a:effectLst/>
                          <a:latin typeface="ＭＳ Ｐゴシック" panose="020B0600070205080204" pitchFamily="50" charset="-128"/>
                          <a:ea typeface="ＭＳ Ｐゴシック" panose="020B0600070205080204" pitchFamily="50" charset="-128"/>
                        </a:rPr>
                        <a:t>　（下段）ポジティブで前向きな考え方</a:t>
                      </a:r>
                      <a:endParaRPr kumimoji="1" lang="ja-JP" altLang="en-US" sz="17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0"/>
                  </a:ext>
                </a:extLst>
              </a:tr>
              <a:tr h="1463802">
                <a:tc>
                  <a:txBody>
                    <a:bodyPr/>
                    <a:lstStyle/>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誰かがあなたのことを「ステキ」と言った！</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「あの人は誠実じゃなくて、お世辞を言っただけだ。」</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　「おまけに、会ったのが暗がりだった。」</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　</a:t>
                      </a:r>
                      <a:r>
                        <a:rPr kumimoji="1" lang="de-DE" altLang="ja-JP" sz="1400" b="1"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smtClean="0">
                          <a:ln>
                            <a:noFill/>
                          </a:ln>
                          <a:solidFill>
                            <a:schemeClr val="bg1"/>
                          </a:solidFill>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ほめられるのは嬉しい！」「とても素敵なほめ言葉だ！」</a:t>
                      </a:r>
                      <a:endParaRPr kumimoji="1" lang="ja-JP" altLang="en-US" sz="14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1"/>
                  </a:ext>
                </a:extLst>
              </a:tr>
              <a:tr h="1519428">
                <a:tc>
                  <a:txBody>
                    <a:bodyPr/>
                    <a:lstStyle/>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誰かがあなたのことを「ブサイク」と言った！</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44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ja-JP"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「私は醜</a:t>
                      </a: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いから</a:t>
                      </a:r>
                      <a:r>
                        <a:rPr kumimoji="1" lang="ja-JP" altLang="ja-JP"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a:t>
                      </a:r>
                      <a:endPar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44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de-DE" altLang="ja-JP" sz="1400" b="1" u="none" strike="noStrike" cap="none" normalizeH="0" baseline="0" dirty="0" smtClean="0">
                          <a:ln>
                            <a:noFill/>
                          </a:ln>
                          <a:effectLst/>
                          <a:latin typeface="ＭＳ Ｐゴシック" panose="020B0600070205080204" pitchFamily="50" charset="-128"/>
                          <a:ea typeface="ＭＳ Ｐゴシック" panose="020B0600070205080204" pitchFamily="50" charset="-128"/>
                        </a:rPr>
                        <a:t>???</a:t>
                      </a:r>
                      <a:r>
                        <a:rPr kumimoji="1" lang="ja-JP" altLang="ja-JP" sz="1400" u="none" strike="noStrike" cap="none" normalizeH="0" baseline="0" dirty="0" smtClean="0">
                          <a:ln>
                            <a:noFill/>
                          </a:ln>
                          <a:solidFill>
                            <a:schemeClr val="bg1"/>
                          </a:solidFill>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昨晩は</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よく眠れなかった</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から</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疲れているように見え</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たんだろう</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a:t>
                      </a:r>
                      <a:endParaRPr kumimoji="1" lang="en-US"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16000"/>
                        </a:spcBef>
                        <a:spcAft>
                          <a:spcPct val="0"/>
                        </a:spcAft>
                        <a:buClrTx/>
                        <a:buSzTx/>
                        <a:buFontTx/>
                        <a:buNone/>
                        <a:tabLst/>
                      </a:pP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　</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あの人</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は私のことを気遣っているだけだろう</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。だから、</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その発言を</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大</a:t>
                      </a:r>
                      <a:endParaRPr kumimoji="1" lang="en-US"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16000"/>
                        </a:spcBef>
                        <a:spcAft>
                          <a:spcPct val="0"/>
                        </a:spcAft>
                        <a:buClrTx/>
                        <a:buSzTx/>
                        <a:buFontTx/>
                        <a:buNone/>
                        <a:tabLst/>
                      </a:pP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　</a:t>
                      </a:r>
                      <a:r>
                        <a:rPr kumimoji="1" lang="ja-JP" altLang="en-US" sz="1400" u="none" strike="noStrike" cap="none" normalizeH="0" baseline="0" dirty="0" err="1">
                          <a:ln>
                            <a:noFill/>
                          </a:ln>
                          <a:solidFill>
                            <a:schemeClr val="bg1"/>
                          </a:solidFill>
                          <a:effectLst/>
                          <a:latin typeface="ＭＳ Ｐゴシック" panose="020B0600070205080204" pitchFamily="50" charset="-128"/>
                          <a:ea typeface="ＭＳ Ｐゴシック" panose="020B0600070205080204" pitchFamily="50" charset="-128"/>
                        </a:rPr>
                        <a:t>げさに</a:t>
                      </a:r>
                      <a:r>
                        <a:rPr kumimoji="1" lang="ja-JP" altLang="en-US"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考える必要はない</a:t>
                      </a:r>
                      <a:r>
                        <a:rPr kumimoji="1" lang="ja-JP" altLang="ja-JP" sz="140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rPr>
                        <a:t>。」</a:t>
                      </a:r>
                      <a:endParaRPr kumimoji="1" lang="ja-JP" altLang="en-US" sz="14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2"/>
                  </a:ext>
                </a:extLst>
              </a:tr>
            </a:tbl>
          </a:graphicData>
        </a:graphic>
      </p:graphicFrame>
      <p:sp>
        <p:nvSpPr>
          <p:cNvPr id="15" name="正方形/長方形 14"/>
          <p:cNvSpPr/>
          <p:nvPr/>
        </p:nvSpPr>
        <p:spPr>
          <a:xfrm>
            <a:off x="396240" y="1153692"/>
            <a:ext cx="827024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うつ症状のある人にとっては、他者からの賞賛を否定し、拒絶するのが典型的であり、同時にネガティブフィードバックに注意を払うことが一般的です。</a:t>
            </a: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4" name="グループ化 23"/>
          <p:cNvGrpSpPr/>
          <p:nvPr/>
        </p:nvGrpSpPr>
        <p:grpSpPr>
          <a:xfrm>
            <a:off x="88900" y="6096000"/>
            <a:ext cx="2197100" cy="487426"/>
            <a:chOff x="88900" y="5208524"/>
            <a:chExt cx="2197100" cy="487426"/>
          </a:xfrm>
        </p:grpSpPr>
        <p:sp>
          <p:nvSpPr>
            <p:cNvPr id="2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6"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6" name="Rectangle 2"/>
          <p:cNvSpPr txBox="1">
            <a:spLocks noChangeArrowheads="1"/>
          </p:cNvSpPr>
          <p:nvPr/>
        </p:nvSpPr>
        <p:spPr>
          <a:xfrm>
            <a:off x="0" y="0"/>
            <a:ext cx="9144000" cy="7921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ポジティブなフィードックは認めないが、ネガティブなフィードバックは</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無批判に受け入れる！</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もっと現実的で役に立つ考え方は何でしょうか？</a:t>
            </a:r>
          </a:p>
        </p:txBody>
      </p:sp>
    </p:spTree>
    <p:extLst>
      <p:ext uri="{BB962C8B-B14F-4D97-AF65-F5344CB8AC3E}">
        <p14:creationId xmlns:p14="http://schemas.microsoft.com/office/powerpoint/2010/main" val="10023988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aphicFrame>
        <p:nvGraphicFramePr>
          <p:cNvPr id="12" name="表格 4"/>
          <p:cNvGraphicFramePr>
            <a:graphicFrameLocks noGrp="1"/>
          </p:cNvGraphicFramePr>
          <p:nvPr>
            <p:extLst>
              <p:ext uri="{D42A27DB-BD31-4B8C-83A1-F6EECF244321}">
                <p14:modId xmlns:p14="http://schemas.microsoft.com/office/powerpoint/2010/main" val="2623271418"/>
              </p:ext>
            </p:extLst>
          </p:nvPr>
        </p:nvGraphicFramePr>
        <p:xfrm>
          <a:off x="108344" y="2123188"/>
          <a:ext cx="8927591" cy="3704081"/>
        </p:xfrm>
        <a:graphic>
          <a:graphicData uri="http://schemas.openxmlformats.org/drawingml/2006/table">
            <a:tbl>
              <a:tblPr>
                <a:tableStyleId>{616DA210-FB5B-4158-B5E0-FEB733F419BA}</a:tableStyleId>
              </a:tblPr>
              <a:tblGrid>
                <a:gridCol w="3657600">
                  <a:extLst>
                    <a:ext uri="{9D8B030D-6E8A-4147-A177-3AD203B41FA5}">
                      <a16:colId xmlns="" xmlns:a16="http://schemas.microsoft.com/office/drawing/2014/main" val="20000"/>
                    </a:ext>
                  </a:extLst>
                </a:gridCol>
                <a:gridCol w="5269991">
                  <a:extLst>
                    <a:ext uri="{9D8B030D-6E8A-4147-A177-3AD203B41FA5}">
                      <a16:colId xmlns="" xmlns:a16="http://schemas.microsoft.com/office/drawing/2014/main" val="20001"/>
                    </a:ext>
                  </a:extLst>
                </a:gridCol>
              </a:tblGrid>
              <a:tr h="720851">
                <a:tc>
                  <a:txBody>
                    <a:bodyPr/>
                    <a:lstStyle/>
                    <a:p>
                      <a:pPr marL="0" marR="0" lvl="0" indent="0" algn="l" defTabSz="914400" rtl="0" eaLnBrk="1" fontAlgn="base" latinLnBrk="0" hangingPunct="1">
                        <a:lnSpc>
                          <a:spcPct val="122000"/>
                        </a:lnSpc>
                        <a:spcBef>
                          <a:spcPct val="16000"/>
                        </a:spcBef>
                        <a:spcAft>
                          <a:spcPct val="0"/>
                        </a:spcAft>
                        <a:buClrTx/>
                        <a:buSzTx/>
                        <a:buFontTx/>
                        <a:buNone/>
                        <a:tabLst/>
                      </a:pPr>
                      <a:r>
                        <a:rPr kumimoji="1" lang="ja-JP" altLang="en-US" sz="1500" u="none" strike="noStrike" cap="none" normalizeH="0" baseline="0" dirty="0">
                          <a:ln>
                            <a:noFill/>
                          </a:ln>
                          <a:effectLst/>
                          <a:latin typeface="ＭＳ Ｐゴシック" panose="020B0600070205080204" pitchFamily="50" charset="-128"/>
                          <a:ea typeface="ＭＳ Ｐゴシック" panose="020B0600070205080204" pitchFamily="50" charset="-128"/>
                        </a:rPr>
                        <a:t>　　　　　　　　　　　出来事</a:t>
                      </a:r>
                      <a:endParaRPr kumimoji="1" lang="ja-JP" altLang="en-US" sz="1500" b="1"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700" u="none" strike="noStrike" cap="none" normalizeH="0" baseline="0" dirty="0">
                          <a:ln>
                            <a:noFill/>
                          </a:ln>
                          <a:effectLst/>
                          <a:latin typeface="ＭＳ Ｐゴシック" panose="020B0600070205080204" pitchFamily="50" charset="-128"/>
                          <a:ea typeface="ＭＳ Ｐゴシック" panose="020B0600070205080204" pitchFamily="50" charset="-128"/>
                        </a:rPr>
                        <a:t>　（上段）抑うつ的な考え方</a:t>
                      </a:r>
                      <a:endParaRPr kumimoji="1" lang="en-US" altLang="ja-JP" sz="17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700" u="none" strike="noStrike" cap="none" normalizeH="0" baseline="0" dirty="0">
                          <a:ln>
                            <a:noFill/>
                          </a:ln>
                          <a:effectLst/>
                          <a:latin typeface="ＭＳ Ｐゴシック" panose="020B0600070205080204" pitchFamily="50" charset="-128"/>
                          <a:ea typeface="ＭＳ Ｐゴシック" panose="020B0600070205080204" pitchFamily="50" charset="-128"/>
                        </a:rPr>
                        <a:t>　（下段）ポジティブで前向きな考え方</a:t>
                      </a:r>
                      <a:endParaRPr kumimoji="1" lang="ja-JP" altLang="en-US" sz="17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0"/>
                  </a:ext>
                </a:extLst>
              </a:tr>
              <a:tr h="1463802">
                <a:tc>
                  <a:txBody>
                    <a:bodyPr/>
                    <a:lstStyle/>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誰かがあなたのことを「ステキ」と言った！</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「あの人は誠実じゃなくて、お世辞を言っただけだ。」</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　「おまけに、会ったのが暗がりだった。」</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「ほめられるのは嬉しい！」「とても素敵なほめ言葉だ！」</a:t>
                      </a: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1"/>
                  </a:ext>
                </a:extLst>
              </a:tr>
              <a:tr h="1519428">
                <a:tc>
                  <a:txBody>
                    <a:bodyPr/>
                    <a:lstStyle/>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誰かがあなたのことを「ブサイク」と言った！</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25000"/>
                        </a:lnSpc>
                        <a:spcBef>
                          <a:spcPct val="1700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tc>
                  <a:txBody>
                    <a:bodyPr/>
                    <a:lstStyle/>
                    <a:p>
                      <a:pPr marL="0" marR="0" lvl="0" indent="0" algn="l" defTabSz="914400" rtl="0" eaLnBrk="1" fontAlgn="base" latinLnBrk="0" hangingPunct="1">
                        <a:lnSpc>
                          <a:spcPct val="144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ja-JP"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「私は醜</a:t>
                      </a:r>
                      <a:r>
                        <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いから</a:t>
                      </a:r>
                      <a:r>
                        <a:rPr kumimoji="1" lang="ja-JP" altLang="ja-JP" sz="1400" b="1" u="none" strike="noStrike" cap="none" normalizeH="0" baseline="0" dirty="0">
                          <a:ln>
                            <a:noFill/>
                          </a:ln>
                          <a:effectLst/>
                          <a:latin typeface="ＭＳ Ｐゴシック" panose="020B0600070205080204" pitchFamily="50" charset="-128"/>
                          <a:ea typeface="ＭＳ Ｐゴシック" panose="020B0600070205080204" pitchFamily="50" charset="-128"/>
                        </a:rPr>
                        <a:t>…」</a:t>
                      </a:r>
                      <a:endParaRPr kumimoji="1" lang="ja-JP" altLang="en-US" sz="1400" b="1"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44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昨晩は</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よく眠れなかった</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から</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疲れているように見え</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たんだろう</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あの人</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は私のことを気遣っているだけだろう</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。だから、</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その発言を</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大</a:t>
                      </a:r>
                      <a:endParaRPr kumimoji="1" lang="en-US"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endParaRPr>
                    </a:p>
                    <a:p>
                      <a:pPr marL="0" marR="0" lvl="0" indent="0" algn="l" defTabSz="914400" rtl="0" eaLnBrk="1" fontAlgn="base" latinLnBrk="0" hangingPunct="1">
                        <a:lnSpc>
                          <a:spcPct val="100000"/>
                        </a:lnSpc>
                        <a:spcBef>
                          <a:spcPct val="16000"/>
                        </a:spcBef>
                        <a:spcAft>
                          <a:spcPct val="0"/>
                        </a:spcAft>
                        <a:buClrTx/>
                        <a:buSzTx/>
                        <a:buFontTx/>
                        <a:buNone/>
                        <a:tabLst/>
                      </a:pP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　</a:t>
                      </a:r>
                      <a:r>
                        <a:rPr kumimoji="1" lang="ja-JP" altLang="en-US" sz="1400" u="none" strike="noStrike" cap="none" normalizeH="0" baseline="0" dirty="0" err="1">
                          <a:ln>
                            <a:noFill/>
                          </a:ln>
                          <a:effectLst/>
                          <a:latin typeface="ＭＳ Ｐゴシック" panose="020B0600070205080204" pitchFamily="50" charset="-128"/>
                          <a:ea typeface="ＭＳ Ｐゴシック" panose="020B0600070205080204" pitchFamily="50" charset="-128"/>
                        </a:rPr>
                        <a:t>げさに</a:t>
                      </a:r>
                      <a:r>
                        <a:rPr kumimoji="1" lang="ja-JP" altLang="en-US" sz="1400" u="none" strike="noStrike" cap="none" normalizeH="0" baseline="0" dirty="0">
                          <a:ln>
                            <a:noFill/>
                          </a:ln>
                          <a:effectLst/>
                          <a:latin typeface="ＭＳ Ｐゴシック" panose="020B0600070205080204" pitchFamily="50" charset="-128"/>
                          <a:ea typeface="ＭＳ Ｐゴシック" panose="020B0600070205080204" pitchFamily="50" charset="-128"/>
                        </a:rPr>
                        <a:t>考える必要はない</a:t>
                      </a:r>
                      <a:r>
                        <a:rPr kumimoji="1" lang="ja-JP" altLang="ja-JP" sz="1400" u="none" strike="noStrike" cap="none" normalizeH="0" baseline="0" dirty="0">
                          <a:ln>
                            <a:noFill/>
                          </a:ln>
                          <a:effectLst/>
                          <a:latin typeface="ＭＳ Ｐゴシック" panose="020B0600070205080204" pitchFamily="50" charset="-128"/>
                          <a:ea typeface="ＭＳ Ｐゴシック" panose="020B0600070205080204" pitchFamily="50" charset="-128"/>
                        </a:rPr>
                        <a:t>。」</a:t>
                      </a:r>
                      <a:endParaRPr kumimoji="1" lang="ja-JP" altLang="en-US" sz="14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horzOverflow="overflow"/>
                </a:tc>
                <a:extLst>
                  <a:ext uri="{0D108BD9-81ED-4DB2-BD59-A6C34878D82A}">
                    <a16:rowId xmlns="" xmlns:a16="http://schemas.microsoft.com/office/drawing/2014/main" val="10002"/>
                  </a:ext>
                </a:extLst>
              </a:tr>
            </a:tbl>
          </a:graphicData>
        </a:graphic>
      </p:graphicFrame>
      <p:sp>
        <p:nvSpPr>
          <p:cNvPr id="15" name="正方形/長方形 14"/>
          <p:cNvSpPr/>
          <p:nvPr/>
        </p:nvSpPr>
        <p:spPr>
          <a:xfrm>
            <a:off x="396240" y="1153692"/>
            <a:ext cx="827024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うつ症状のある人にとっては、他者からの賞賛を否定し、拒絶するのが典型的であり、同時にネガティブフィードバックに注意を払うことが一般的です。</a:t>
            </a: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4" name="グループ化 23"/>
          <p:cNvGrpSpPr/>
          <p:nvPr/>
        </p:nvGrpSpPr>
        <p:grpSpPr>
          <a:xfrm>
            <a:off x="88900" y="6096000"/>
            <a:ext cx="2197100" cy="487426"/>
            <a:chOff x="88900" y="5208524"/>
            <a:chExt cx="2197100" cy="487426"/>
          </a:xfrm>
        </p:grpSpPr>
        <p:sp>
          <p:nvSpPr>
            <p:cNvPr id="2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6"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6" name="Rectangle 2"/>
          <p:cNvSpPr txBox="1">
            <a:spLocks noChangeArrowheads="1"/>
          </p:cNvSpPr>
          <p:nvPr/>
        </p:nvSpPr>
        <p:spPr>
          <a:xfrm>
            <a:off x="0" y="0"/>
            <a:ext cx="9144000" cy="7921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ポジティブなフィードックは認めないが、ネガティブなフィードバックは</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無批判に受け入れる！</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もっと現実的で役に立つ考え方は何でしょうか？</a:t>
            </a:r>
          </a:p>
        </p:txBody>
      </p:sp>
    </p:spTree>
    <p:extLst>
      <p:ext uri="{BB962C8B-B14F-4D97-AF65-F5344CB8AC3E}">
        <p14:creationId xmlns:p14="http://schemas.microsoft.com/office/powerpoint/2010/main" val="8303945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251520" y="1627188"/>
            <a:ext cx="6373118" cy="3249612"/>
          </a:xfrm>
        </p:spPr>
        <p:txBody>
          <a:bodyPr rtlCol="0"/>
          <a:lstStyle/>
          <a:p>
            <a:pPr marL="0" indent="0" rtl="0">
              <a:defRPr/>
            </a:pPr>
            <a:r>
              <a:rPr lang="x-none" dirty="0">
                <a:latin typeface="MS PGothic" panose="020B0600070205080204" pitchFamily="34" charset="-128"/>
                <a:ea typeface="MS PGothic" panose="020B0600070205080204" pitchFamily="34" charset="-128"/>
              </a:rPr>
              <a:t>批判について慎重に考え、</a:t>
            </a:r>
            <a:r>
              <a:rPr lang="ja-JP" altLang="en-US" dirty="0">
                <a:latin typeface="MS PGothic" panose="020B0600070205080204" pitchFamily="34" charset="-128"/>
                <a:ea typeface="MS PGothic" panose="020B0600070205080204" pitchFamily="34" charset="-128"/>
              </a:rPr>
              <a:t>別の見方</a:t>
            </a:r>
            <a:r>
              <a:rPr lang="x-none" dirty="0">
                <a:latin typeface="MS PGothic" panose="020B0600070205080204" pitchFamily="34" charset="-128"/>
                <a:ea typeface="MS PGothic" panose="020B0600070205080204" pitchFamily="34" charset="-128"/>
              </a:rPr>
              <a:t>を考</a:t>
            </a:r>
            <a:r>
              <a:rPr lang="ja-JP" altLang="en-US" dirty="0">
                <a:latin typeface="MS PGothic" panose="020B0600070205080204" pitchFamily="34" charset="-128"/>
                <a:ea typeface="MS PGothic" panose="020B0600070205080204" pitchFamily="34" charset="-128"/>
              </a:rPr>
              <a:t>え</a:t>
            </a:r>
            <a:r>
              <a:rPr lang="x-none" dirty="0">
                <a:latin typeface="MS PGothic" panose="020B0600070205080204" pitchFamily="34" charset="-128"/>
                <a:ea typeface="MS PGothic" panose="020B0600070205080204" pitchFamily="34" charset="-128"/>
              </a:rPr>
              <a:t>る。</a:t>
            </a:r>
          </a:p>
          <a:p>
            <a:pPr marL="342000" indent="-342000" rtl="0">
              <a:defRPr/>
            </a:pPr>
            <a:endParaRPr lang="en-US" dirty="0">
              <a:latin typeface="MS PGothic" panose="020B0600070205080204" pitchFamily="34" charset="-128"/>
              <a:ea typeface="MS PGothic" panose="020B0600070205080204" pitchFamily="34" charset="-128"/>
            </a:endParaRPr>
          </a:p>
          <a:p>
            <a:pPr marL="342000" indent="-342000" rtl="0">
              <a:defRPr/>
            </a:pPr>
            <a:r>
              <a:rPr lang="x-none" dirty="0">
                <a:latin typeface="MS PGothic" panose="020B0600070205080204" pitchFamily="34" charset="-128"/>
                <a:ea typeface="MS PGothic" panose="020B0600070205080204" pitchFamily="34" charset="-128"/>
              </a:rPr>
              <a:t>過度の一般化を行わない： </a:t>
            </a:r>
          </a:p>
          <a:p>
            <a:pPr marL="342000" indent="-342000" rtl="0">
              <a:defRPr/>
            </a:pPr>
            <a:r>
              <a:rPr lang="x-none" dirty="0">
                <a:latin typeface="MS PGothic" panose="020B0600070205080204" pitchFamily="34" charset="-128"/>
                <a:ea typeface="MS PGothic" panose="020B0600070205080204" pitchFamily="34" charset="-128"/>
              </a:rPr>
              <a:t>「これは私の行動に関するものである</a:t>
            </a:r>
            <a:r>
              <a:rPr lang="ja-JP" altLang="en-US" dirty="0">
                <a:latin typeface="MS PGothic" panose="020B0600070205080204" pitchFamily="34" charset="-128"/>
                <a:ea typeface="MS PGothic" panose="020B0600070205080204" pitchFamily="34" charset="-128"/>
              </a:rPr>
              <a:t>。</a:t>
            </a:r>
            <a:r>
              <a:rPr lang="x-none" dirty="0">
                <a:latin typeface="MS PGothic" panose="020B0600070205080204" pitchFamily="34" charset="-128"/>
                <a:ea typeface="MS PGothic" panose="020B0600070205080204" pitchFamily="34" charset="-128"/>
              </a:rPr>
              <a:t>人としての私ではなく！」 </a:t>
            </a:r>
          </a:p>
          <a:p>
            <a:pPr marL="342000" indent="-342000" rtl="0">
              <a:defRPr/>
            </a:pPr>
            <a:endParaRPr lang="en-US" dirty="0">
              <a:latin typeface="MS PGothic" panose="020B0600070205080204" pitchFamily="34" charset="-128"/>
              <a:ea typeface="MS PGothic" panose="020B0600070205080204" pitchFamily="34" charset="-128"/>
            </a:endParaRPr>
          </a:p>
          <a:p>
            <a:pPr marL="342000" indent="-342000" rtl="0">
              <a:defRPr/>
            </a:pPr>
            <a:r>
              <a:rPr lang="x-none" dirty="0">
                <a:latin typeface="MS PGothic" panose="020B0600070205080204" pitchFamily="34" charset="-128"/>
                <a:ea typeface="MS PGothic" panose="020B0600070205080204" pitchFamily="34" charset="-128"/>
              </a:rPr>
              <a:t>批判をポジティブに受け止める：</a:t>
            </a:r>
          </a:p>
          <a:p>
            <a:pPr marL="342000" indent="-342000" rtl="0">
              <a:defRPr/>
            </a:pPr>
            <a:r>
              <a:rPr lang="x-none" dirty="0">
                <a:latin typeface="MS PGothic" panose="020B0600070205080204" pitchFamily="34" charset="-128"/>
                <a:ea typeface="MS PGothic" panose="020B0600070205080204" pitchFamily="34" charset="-128"/>
              </a:rPr>
              <a:t>「この経験から何を学ぶことができるか？」</a:t>
            </a:r>
          </a:p>
          <a:p>
            <a:pPr rtl="0">
              <a:defRPr/>
            </a:pPr>
            <a:endParaRPr lang="en-US" sz="2400" dirty="0">
              <a:latin typeface="MS PGothic" panose="020B0600070205080204" pitchFamily="34" charset="-128"/>
              <a:ea typeface="MS PGothic" panose="020B0600070205080204" pitchFamily="34" charset="-128"/>
            </a:endParaRPr>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ネガティブフィードバックに対する自分の反応を</a:t>
            </a:r>
            <a:endParaRPr kumimoji="0" 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どのように改善できるのでしょうか？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GB" altLang="ko-KR" sz="800" b="0" i="1" dirty="0">
                <a:latin typeface="+mj-lt"/>
                <a:ea typeface="굴림" charset="-127"/>
              </a:rPr>
              <a:t>(“Nathan Setting The Tone For The Exam” by </a:t>
            </a:r>
            <a:r>
              <a:rPr lang="en-GB" altLang="ko-KR" sz="800" b="0" i="1" dirty="0" err="1">
                <a:latin typeface="+mj-lt"/>
                <a:ea typeface="굴림" charset="-127"/>
              </a:rPr>
              <a:t>rileyroxx</a:t>
            </a:r>
            <a:r>
              <a:rPr lang="en-GB" altLang="ko-KR" sz="800" b="0" i="1" dirty="0">
                <a:latin typeface="+mj-lt"/>
                <a:ea typeface="굴림" charset="-127"/>
              </a:rPr>
              <a:t>)</a:t>
            </a:r>
          </a:p>
        </p:txBody>
      </p:sp>
    </p:spTree>
    <p:extLst>
      <p:ext uri="{BB962C8B-B14F-4D97-AF65-F5344CB8AC3E}">
        <p14:creationId xmlns:p14="http://schemas.microsoft.com/office/powerpoint/2010/main" val="38753760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6"/>
          <p:cNvSpPr>
            <a:spLocks noChangeArrowheads="1"/>
          </p:cNvSpPr>
          <p:nvPr/>
        </p:nvSpPr>
        <p:spPr bwMode="auto">
          <a:xfrm>
            <a:off x="193040" y="1457101"/>
            <a:ext cx="584422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0" fontAlgn="base" hangingPunct="0">
              <a:spcBef>
                <a:spcPct val="20000"/>
              </a:spcBef>
              <a:spcAft>
                <a:spcPct val="0"/>
              </a:spcAft>
              <a:buClr>
                <a:srgbClr val="8CADAE"/>
              </a:buClr>
              <a:buFont typeface="Courier New" panose="02070309020205020404" pitchFamily="49" charset="0"/>
              <a:buChar char="o"/>
            </a:pP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人</a:t>
            </a:r>
            <a:r>
              <a:rPr kumimoji="0" lang="ja-JP" altLang="en-US" sz="18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が</a:t>
            </a:r>
            <a:r>
              <a:rPr kumimoji="0" lang="x-none" sz="18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あなたを褒めたり、お世辞を言ったりする</a:t>
            </a:r>
            <a:r>
              <a:rPr kumimoji="0" lang="ja-JP" altLang="en-US" sz="1800" b="0" i="0" u="none" strike="noStrike" kern="1200" cap="none" spc="0" normalizeH="0" baseline="0" noProof="0" dirty="0" smtClean="0">
                <a:ln>
                  <a:noFill/>
                </a:ln>
                <a:solidFill>
                  <a:srgbClr val="000000"/>
                </a:solidFill>
                <a:effectLst/>
                <a:uLnTx/>
                <a:uFillTx/>
                <a:latin typeface="MS PGothic" panose="020B0600070205080204" pitchFamily="34" charset="-128"/>
                <a:ea typeface="MS PGothic" panose="020B0600070205080204" pitchFamily="34" charset="-128"/>
              </a:rPr>
              <a:t>のは、</a:t>
            </a:r>
            <a:r>
              <a:rPr lang="x-none" altLang="ja-JP" b="0" dirty="0" smtClean="0">
                <a:solidFill>
                  <a:srgbClr val="000000"/>
                </a:solidFill>
                <a:latin typeface="MS PGothic" panose="020B0600070205080204" pitchFamily="34" charset="-128"/>
                <a:ea typeface="MS PGothic" panose="020B0600070205080204" pitchFamily="34" charset="-128"/>
              </a:rPr>
              <a:t>あなたの一日を明るくしたり、幸せにしたいと思っている</a:t>
            </a:r>
            <a:r>
              <a:rPr lang="ja-JP" altLang="en-US" b="0" dirty="0" smtClean="0">
                <a:solidFill>
                  <a:srgbClr val="000000"/>
                </a:solidFill>
                <a:latin typeface="MS PGothic" panose="020B0600070205080204" pitchFamily="34" charset="-128"/>
                <a:ea typeface="MS PGothic" panose="020B0600070205080204" pitchFamily="34" charset="-128"/>
              </a:rPr>
              <a:t>からだという</a:t>
            </a:r>
            <a:r>
              <a:rPr lang="x-none" altLang="ja-JP" b="0" dirty="0" smtClean="0">
                <a:solidFill>
                  <a:srgbClr val="000000"/>
                </a:solidFill>
                <a:latin typeface="MS PGothic" panose="020B0600070205080204" pitchFamily="34" charset="-128"/>
                <a:ea typeface="MS PGothic" panose="020B0600070205080204" pitchFamily="34" charset="-128"/>
              </a:rPr>
              <a:t>ことを覚えてお</a:t>
            </a:r>
            <a:r>
              <a:rPr lang="ja-JP" altLang="en-US" b="0" dirty="0" smtClean="0">
                <a:solidFill>
                  <a:srgbClr val="000000"/>
                </a:solidFill>
                <a:latin typeface="MS PGothic" panose="020B0600070205080204" pitchFamily="34" charset="-128"/>
                <a:ea typeface="MS PGothic" panose="020B0600070205080204" pitchFamily="34" charset="-128"/>
              </a:rPr>
              <a:t>いてください（あなたに贈り物をするように）。</a:t>
            </a:r>
            <a:endParaRPr lang="en-US" altLang="ja-JP" b="0" dirty="0" smtClean="0">
              <a:solidFill>
                <a:srgbClr val="000000"/>
              </a:solidFill>
              <a:latin typeface="MS PGothic" panose="020B0600070205080204" pitchFamily="34" charset="-128"/>
              <a:ea typeface="MS PGothic" panose="020B0600070205080204" pitchFamily="34" charset="-128"/>
            </a:endParaRPr>
          </a:p>
          <a:p>
            <a:pPr eaLnBrk="0" fontAlgn="base" hangingPunct="0">
              <a:spcBef>
                <a:spcPct val="20000"/>
              </a:spcBef>
              <a:spcAft>
                <a:spcPct val="0"/>
              </a:spcAft>
              <a:buClr>
                <a:srgbClr val="8CADAE"/>
              </a:buClr>
              <a:buFont typeface="Courier New" panose="02070309020205020404" pitchFamily="49" charset="0"/>
              <a:buChar char="o"/>
            </a:pPr>
            <a:endParaRPr kumimoji="0" lang="en-US" altLang="de-D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342900" marR="0" lvl="0" indent="-342900" algn="l" defTabSz="914400" rtl="0" eaLnBrk="0" fontAlgn="base" latinLnBrk="0" hangingPunct="0">
              <a:lnSpc>
                <a:spcPct val="100000"/>
              </a:lnSpc>
              <a:spcBef>
                <a:spcPct val="20000"/>
              </a:spcBef>
              <a:spcAft>
                <a:spcPct val="0"/>
              </a:spcAft>
              <a:buClr>
                <a:srgbClr val="8CADAE"/>
              </a:buClr>
              <a:buSzTx/>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もしあなたが賞賛を低く評価してしまうと（「そんなことはないです！」）、贈り物を拒絶していることになります。 </a:t>
            </a:r>
          </a:p>
          <a:p>
            <a:pPr marL="342900" marR="0" lvl="0" indent="-342900" algn="l" defTabSz="914400" rtl="0" eaLnBrk="0" fontAlgn="base" latinLnBrk="0" hangingPunct="0">
              <a:lnSpc>
                <a:spcPct val="100000"/>
              </a:lnSpc>
              <a:spcBef>
                <a:spcPct val="20000"/>
              </a:spcBef>
              <a:spcAft>
                <a:spcPct val="0"/>
              </a:spcAft>
              <a:buClr>
                <a:srgbClr val="8CADAE"/>
              </a:buClr>
              <a:buSzTx/>
              <a:buFont typeface="Courier New" panose="02070309020205020404" pitchFamily="49" charset="0"/>
              <a:buChar char="o"/>
              <a:tabLst/>
              <a:defRPr/>
            </a:pPr>
            <a:endParaRPr kumimoji="0" lang="en-US" altLang="de-DE" sz="1800" b="0" i="0" u="none" strike="noStrike" kern="1200" cap="none" spc="0" normalizeH="0" baseline="0" noProof="0" dirty="0">
              <a:ln>
                <a:noFill/>
              </a:ln>
              <a:solidFill>
                <a:srgbClr val="FF0000"/>
              </a:solidFill>
              <a:effectLst/>
              <a:uLnTx/>
              <a:uFillTx/>
              <a:latin typeface="MS PGothic" panose="020B0600070205080204" pitchFamily="34" charset="-128"/>
              <a:ea typeface="MS PGothic" panose="020B0600070205080204" pitchFamily="34" charset="-128"/>
            </a:endParaRPr>
          </a:p>
          <a:p>
            <a:pPr marL="342900" marR="0" lvl="0" indent="-342900" algn="l" defTabSz="914400" rtl="0" eaLnBrk="0" fontAlgn="base" latinLnBrk="0" hangingPunct="0">
              <a:lnSpc>
                <a:spcPct val="100000"/>
              </a:lnSpc>
              <a:spcBef>
                <a:spcPct val="20000"/>
              </a:spcBef>
              <a:spcAft>
                <a:spcPct val="0"/>
              </a:spcAft>
              <a:buClr>
                <a:srgbClr val="8CADAE"/>
              </a:buClr>
              <a:buSzTx/>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したがって、</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褒められたら素直に喜んで</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その</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人に感謝</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を伝えましょう</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p:txBody>
      </p:sp>
      <p:sp>
        <p:nvSpPr>
          <p:cNvPr id="70661" name="Rectangle 2"/>
          <p:cNvSpPr>
            <a:spLocks noChangeArrowheads="1"/>
          </p:cNvSpPr>
          <p:nvPr/>
        </p:nvSpPr>
        <p:spPr bwMode="auto">
          <a:xfrm>
            <a:off x="15240" y="815503"/>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endParaRPr kumimoji="0" lang="en-US" altLang="de-DE" sz="2000" b="0" i="0" u="none" strike="noStrike" kern="1200" cap="none" spc="0" normalizeH="0" baseline="0" noProof="0" dirty="0">
              <a:ln>
                <a:noFill/>
              </a:ln>
              <a:solidFill>
                <a:srgbClr val="D16349"/>
              </a:solidFill>
              <a:effectLst/>
              <a:uLnTx/>
              <a:uFillTx/>
              <a:latin typeface="HGS創英角ｺﾞｼｯｸUB" panose="020B0900000000000000" pitchFamily="50" charset="-128"/>
              <a:ea typeface="HGS創英角ｺﾞｼｯｸUB" panose="020B0900000000000000" pitchFamily="50" charset="-128"/>
            </a:endParaRP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823" y="1320165"/>
            <a:ext cx="285591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8"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fontAlgn="base">
              <a:spcBef>
                <a:spcPct val="20000"/>
              </a:spcBef>
              <a:spcAft>
                <a:spcPct val="0"/>
              </a:spcAft>
              <a:buClr>
                <a:srgbClr val="D16349"/>
              </a:buClr>
              <a:buSzPct val="85000"/>
              <a:defRPr/>
            </a:pPr>
            <a:r>
              <a:rPr lang="x-none" sz="2000" b="0" dirty="0">
                <a:solidFill>
                  <a:srgbClr val="D16349"/>
                </a:solidFill>
                <a:latin typeface="MS PGothic" panose="020B0600070205080204" pitchFamily="34" charset="-128"/>
                <a:ea typeface="MS PGothic" panose="020B0600070205080204" pitchFamily="34" charset="-128"/>
              </a:rPr>
              <a:t>どうすれば賞賛を受け取ることが得意になれるのでしょうか？</a:t>
            </a:r>
            <a:endParaRPr lang="en-US" altLang="de-DE" sz="2000" b="0" dirty="0">
              <a:solidFill>
                <a:srgbClr val="D16349"/>
              </a:solidFill>
              <a:latin typeface="MS PGothic" panose="020B0600070205080204" pitchFamily="34" charset="-128"/>
              <a:ea typeface="MS PGothic" panose="020B0600070205080204" pitchFamily="34" charset="-128"/>
            </a:endParaRPr>
          </a:p>
        </p:txBody>
      </p:sp>
      <p:sp>
        <p:nvSpPr>
          <p:cNvPr id="9"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ko-KR" sz="800" b="0" i="1" dirty="0">
                <a:latin typeface="+mj-lt"/>
                <a:ea typeface="굴림" charset="-127"/>
              </a:rPr>
              <a:t>(“</a:t>
            </a:r>
            <a:r>
              <a:rPr lang="en-US" altLang="ko-KR" sz="800" b="0" i="1" dirty="0" err="1">
                <a:latin typeface="+mj-lt"/>
                <a:ea typeface="굴림" charset="-127"/>
              </a:rPr>
              <a:t>Artomatic</a:t>
            </a:r>
            <a:r>
              <a:rPr lang="en-US" altLang="ko-KR" sz="800" b="0" i="1" dirty="0">
                <a:latin typeface="+mj-lt"/>
                <a:ea typeface="굴림" charset="-127"/>
              </a:rPr>
              <a:t> 2009 </a:t>
            </a:r>
            <a:r>
              <a:rPr lang="en-US" altLang="ko-KR" sz="800" b="0" i="1" dirty="0" err="1">
                <a:latin typeface="+mj-lt"/>
                <a:ea typeface="굴림" charset="-127"/>
              </a:rPr>
              <a:t>Ramune's</a:t>
            </a:r>
            <a:r>
              <a:rPr lang="en-US" altLang="ko-KR" sz="800" b="0" i="1" dirty="0">
                <a:latin typeface="+mj-lt"/>
                <a:ea typeface="굴림" charset="-127"/>
              </a:rPr>
              <a:t> Candy” by</a:t>
            </a:r>
            <a:r>
              <a:rPr lang="de-DE" altLang="ko-KR" sz="800" b="0" i="1" dirty="0">
                <a:latin typeface="+mj-lt"/>
                <a:ea typeface="굴림" charset="-127"/>
              </a:rPr>
              <a:t> </a:t>
            </a:r>
            <a:r>
              <a:rPr lang="en-US" altLang="ko-KR" sz="800" b="0" i="1" dirty="0">
                <a:latin typeface="+mj-lt"/>
                <a:ea typeface="굴림" charset="-127"/>
              </a:rPr>
              <a:t>Mr. T in DC)</a:t>
            </a:r>
            <a:endParaRPr lang="de-DE" altLang="ko-KR" sz="800" b="0" i="1" dirty="0">
              <a:latin typeface="+mj-lt"/>
              <a:ea typeface="굴림" charset="-127"/>
            </a:endParaRPr>
          </a:p>
        </p:txBody>
      </p:sp>
    </p:spTree>
    <p:extLst>
      <p:ext uri="{BB962C8B-B14F-4D97-AF65-F5344CB8AC3E}">
        <p14:creationId xmlns:p14="http://schemas.microsoft.com/office/powerpoint/2010/main" val="2690649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152400" y="1836420"/>
            <a:ext cx="5157788" cy="3139321"/>
          </a:xfrm>
          <a:prstGeom prst="rect">
            <a:avLst/>
          </a:prstGeom>
          <a:noFill/>
          <a:ln>
            <a:noFill/>
          </a:ln>
          <a:effectLst/>
          <a:extLst/>
        </p:spPr>
        <p:txBody>
          <a:bodyPr wrap="square" rtlCol="0">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85750" marR="0" lvl="0" indent="-28575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こころの問題</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を持つ多くの人々からは、終わりのない「反</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すう</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」または「思い悩み」</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が訴えられる</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a:t>
            </a:r>
          </a:p>
          <a:p>
            <a:pPr marL="285750" marR="0" lvl="0" indent="-28575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endParaRPr kumimoji="0" lang="en-US" b="0" i="0" u="none" strike="noStrike" kern="1200" cap="none" spc="0" normalizeH="0" baseline="0" noProof="0" dirty="0">
              <a:ln>
                <a:noFill/>
              </a:ln>
              <a:solidFill>
                <a:srgbClr val="006699"/>
              </a:solidFill>
              <a:effectLst/>
              <a:uLnTx/>
              <a:uFillTx/>
              <a:latin typeface="MS PGothic" panose="020B0600070205080204" pitchFamily="34" charset="-128"/>
              <a:ea typeface="MS PGothic" panose="020B0600070205080204" pitchFamily="34" charset="-128"/>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あなたもこれを経験したこと</a:t>
            </a:r>
            <a:r>
              <a:rPr kumimoji="0" lang="ja-JP" altLang="en-US"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がありますか</a:t>
            </a: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a:t>
            </a:r>
          </a:p>
          <a:p>
            <a:pPr marL="285750" marR="0" lvl="0" indent="-28575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endParaRPr kumimoji="0" lang="en-US" b="0" i="0" u="none" strike="noStrike" kern="1200" cap="none" spc="0" normalizeH="0" baseline="0" noProof="0" dirty="0">
              <a:ln>
                <a:noFill/>
              </a:ln>
              <a:solidFill>
                <a:srgbClr val="006699"/>
              </a:solidFill>
              <a:effectLst/>
              <a:uLnTx/>
              <a:uFillTx/>
              <a:latin typeface="MS PGothic" panose="020B0600070205080204" pitchFamily="34" charset="-128"/>
              <a:ea typeface="MS PGothic" panose="020B0600070205080204" pitchFamily="34" charset="-128"/>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何を</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くよくよ考えている</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anose="02020603050405020304" pitchFamily="18" charset="0"/>
              </a:rPr>
              <a:t>のですか？</a:t>
            </a:r>
          </a:p>
          <a:p>
            <a:pPr marL="256500" marR="0" lvl="0" indent="-256500" algn="l" defTabSz="914400" rtl="0" eaLnBrk="1" fontAlgn="base" latinLnBrk="0" hangingPunct="1">
              <a:lnSpc>
                <a:spcPct val="100000"/>
              </a:lnSpc>
              <a:spcBef>
                <a:spcPct val="0"/>
              </a:spcBef>
              <a:spcAft>
                <a:spcPct val="0"/>
              </a:spcAft>
              <a:buClr>
                <a:srgbClr val="8CADAE"/>
              </a:buClr>
              <a:buSzTx/>
              <a:buFontTx/>
              <a:buNone/>
              <a:tabLst/>
              <a:defRPr/>
            </a:pPr>
            <a:endParaRPr kumimoji="0" lang="en-US"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55600" marR="0" lvl="0" indent="-355600" algn="l" defTabSz="914400" rtl="0" eaLnBrk="1" fontAlgn="base" latinLnBrk="0" hangingPunct="1">
              <a:lnSpc>
                <a:spcPct val="100000"/>
              </a:lnSpc>
              <a:spcBef>
                <a:spcPct val="0"/>
              </a:spcBef>
              <a:spcAft>
                <a:spcPct val="0"/>
              </a:spcAft>
              <a:buClr>
                <a:srgbClr val="006699"/>
              </a:buClr>
              <a:buSzTx/>
              <a:buFont typeface="Wingdings" pitchFamily="2" charset="2"/>
              <a:buNone/>
              <a:tabLst/>
              <a:defRPr/>
            </a:pPr>
            <a:endParaRPr kumimoji="0" lang="en-US"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55600" marR="0" lvl="0" indent="-355600" algn="l" defTabSz="914400" rtl="0" eaLnBrk="1" fontAlgn="base" latinLnBrk="0" hangingPunct="1">
              <a:lnSpc>
                <a:spcPct val="100000"/>
              </a:lnSpc>
              <a:spcBef>
                <a:spcPct val="0"/>
              </a:spcBef>
              <a:spcAft>
                <a:spcPct val="0"/>
              </a:spcAft>
              <a:buClr>
                <a:srgbClr val="006699"/>
              </a:buClr>
              <a:buSzTx/>
              <a:buFont typeface="Wingdings" pitchFamily="2" charset="2"/>
              <a:buNone/>
              <a:tabLst/>
              <a:defRPr/>
            </a:pPr>
            <a:endParaRPr kumimoji="0" lang="en-US"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55600" marR="0" lvl="0" indent="-355600" algn="l" defTabSz="914400" rtl="0" eaLnBrk="1" fontAlgn="base" latinLnBrk="0" hangingPunct="1">
              <a:lnSpc>
                <a:spcPct val="100000"/>
              </a:lnSpc>
              <a:spcBef>
                <a:spcPct val="0"/>
              </a:spcBef>
              <a:spcAft>
                <a:spcPct val="0"/>
              </a:spcAft>
              <a:buClr>
                <a:srgbClr val="006699"/>
              </a:buClr>
              <a:buSzTx/>
              <a:buFont typeface="Wingdings" pitchFamily="2" charset="2"/>
              <a:buChar char="Ø"/>
              <a:tabLst/>
              <a:defRPr/>
            </a:pPr>
            <a:endParaRPr kumimoji="0" lang="en-US"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55600" marR="0" lvl="0" indent="-355600" algn="l" defTabSz="914400" rtl="0" eaLnBrk="1" fontAlgn="base" latinLnBrk="0" hangingPunct="1">
              <a:lnSpc>
                <a:spcPct val="100000"/>
              </a:lnSpc>
              <a:spcBef>
                <a:spcPct val="0"/>
              </a:spcBef>
              <a:spcAft>
                <a:spcPct val="0"/>
              </a:spcAft>
              <a:buClr>
                <a:srgbClr val="006699"/>
              </a:buClr>
              <a:buSzTx/>
              <a:buFont typeface="Wingdings" pitchFamily="2" charset="2"/>
              <a:buChar char="Ø"/>
              <a:tabLst/>
              <a:defRPr/>
            </a:pPr>
            <a:endParaRPr kumimoji="0" lang="en-US"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lang="ja-JP" altLang="en-US" sz="2000" b="0" dirty="0">
                <a:solidFill>
                  <a:srgbClr val="D16349"/>
                </a:solidFill>
                <a:latin typeface="MS PGothic" panose="020B0600070205080204" pitchFamily="34" charset="-128"/>
                <a:ea typeface="MS PGothic" panose="020B0600070205080204" pitchFamily="34" charset="-128"/>
              </a:rPr>
              <a:t>反すう</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：前進</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せずに</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堂々巡り</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pic>
        <p:nvPicPr>
          <p:cNvPr id="71684"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85166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Tree>
    <p:extLst>
      <p:ext uri="{BB962C8B-B14F-4D97-AF65-F5344CB8AC3E}">
        <p14:creationId xmlns:p14="http://schemas.microsoft.com/office/powerpoint/2010/main" val="37647927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228600" y="1524000"/>
            <a:ext cx="4813300" cy="3785652"/>
          </a:xfrm>
          <a:prstGeom prst="rect">
            <a:avLst/>
          </a:prstGeom>
          <a:noFill/>
          <a:ln>
            <a:noFill/>
          </a:ln>
          <a:effectLst/>
          <a:extLst/>
        </p:spPr>
        <p:txBody>
          <a:bodyPr rtlCol="0">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
                <a:srgbClr val="006699"/>
              </a:buClr>
              <a:buSzTx/>
              <a:buFontTx/>
              <a:buNone/>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反</a:t>
            </a:r>
            <a:r>
              <a:rPr kumimoji="0" lang="ja-JP" alt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すう</a:t>
            </a: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は幾つかの点で問題があります。</a:t>
            </a:r>
          </a:p>
          <a:p>
            <a:pPr marL="0" marR="0" lvl="0" indent="0" algn="l" defTabSz="914400" rtl="0" eaLnBrk="1" fontAlgn="base" latinLnBrk="0" hangingPunct="1">
              <a:lnSpc>
                <a:spcPct val="100000"/>
              </a:lnSpc>
              <a:spcBef>
                <a:spcPct val="0"/>
              </a:spcBef>
              <a:spcAft>
                <a:spcPct val="0"/>
              </a:spcAft>
              <a:buClr>
                <a:srgbClr val="006699"/>
              </a:buClr>
              <a:buSzTx/>
              <a:buFontTx/>
              <a:buNone/>
              <a:tabLst/>
              <a:defRPr/>
            </a:pPr>
            <a:endParaRPr kumimoji="0" 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思考が堂々巡りをする：問題が解決せずに増えていく。</a:t>
            </a:r>
            <a:endParaRPr kumimoji="0" 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endPar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美しく、有益な思考が軽視されるため、自尊心が低下する。</a:t>
            </a:r>
            <a:endParaRPr kumimoji="0" 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endPar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
                <a:srgbClr val="8CADAE"/>
              </a:buClr>
              <a:buSzTx/>
              <a:buFont typeface="Courier New" panose="02070309020205020404" pitchFamily="49" charset="0"/>
              <a:buChar char="o"/>
              <a:tabLst/>
              <a:defRPr/>
            </a:pP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目的のある内省</a:t>
            </a:r>
            <a:r>
              <a:rPr kumimoji="0" lang="ja-JP" alt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（反省）</a:t>
            </a: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とは違って、反</a:t>
            </a:r>
            <a:r>
              <a:rPr kumimoji="0" lang="ja-JP" alt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すう</a:t>
            </a: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は、頭から離れない無駄な思考や自責感の繰り返しを特徴とする。</a:t>
            </a:r>
            <a:endParaRPr kumimoji="0" lang="en-US" sz="2000" b="1" i="0" u="none" strike="noStrike" kern="1200" cap="none" spc="0" normalizeH="0" baseline="0" noProof="0" dirty="0">
              <a:ln>
                <a:noFill/>
              </a:ln>
              <a:solidFill>
                <a:srgbClr val="006699"/>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355600" marR="0" lvl="0" indent="-355600" algn="l" defTabSz="914400" rtl="0" eaLnBrk="1" fontAlgn="base" latinLnBrk="0" hangingPunct="1">
              <a:lnSpc>
                <a:spcPct val="100000"/>
              </a:lnSpc>
              <a:spcBef>
                <a:spcPct val="0"/>
              </a:spcBef>
              <a:spcAft>
                <a:spcPct val="0"/>
              </a:spcAft>
              <a:buClr>
                <a:srgbClr val="8CADAE"/>
              </a:buClr>
              <a:buSzTx/>
              <a:buFont typeface="Wingdings" pitchFamily="2" charset="2"/>
              <a:buChar char="Ø"/>
              <a:tabLst/>
              <a:defRPr/>
            </a:pPr>
            <a:endParaRPr kumimoji="0" lang="en-US" sz="2000"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反</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すう</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の影響</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85166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Tree>
    <p:extLst>
      <p:ext uri="{BB962C8B-B14F-4D97-AF65-F5344CB8AC3E}">
        <p14:creationId xmlns:p14="http://schemas.microsoft.com/office/powerpoint/2010/main" val="37786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4031" y="1524000"/>
            <a:ext cx="8135937" cy="4130204"/>
          </a:xfrm>
        </p:spPr>
        <p:txBody>
          <a:bodyPr rtlCol="0" anchor="ctr"/>
          <a:lstStyle/>
          <a:p>
            <a:pPr algn="l" rtl="0" eaLnBrk="1" hangingPunct="1"/>
            <a:r>
              <a:rPr lang="x-none" dirty="0">
                <a:solidFill>
                  <a:schemeClr val="tx1"/>
                </a:solidFill>
                <a:latin typeface="ＭＳ Ｐゴシック" panose="020B0600070205080204" pitchFamily="50" charset="-128"/>
                <a:ea typeface="ＭＳ Ｐゴシック" panose="020B0600070205080204" pitchFamily="50" charset="-128"/>
              </a:rPr>
              <a:t>あなたはネガティブな思考を繰り返しています（例：「敗者だ」、「失敗した」、「自分はとても愚かだ」）。</a:t>
            </a: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en-US" altLang="de-DE" dirty="0">
                <a:solidFill>
                  <a:srgbClr val="FF0000"/>
                </a:solidFill>
                <a:latin typeface="ＭＳ Ｐゴシック" panose="020B0600070205080204" pitchFamily="50" charset="-128"/>
                <a:ea typeface="ＭＳ Ｐゴシック" panose="020B0600070205080204" pitchFamily="50" charset="-128"/>
              </a:rPr>
              <a:t/>
            </a:r>
            <a:br>
              <a:rPr lang="en-US" altLang="de-DE" dirty="0">
                <a:solidFill>
                  <a:srgbClr val="FF0000"/>
                </a:solidFill>
                <a:latin typeface="ＭＳ Ｐゴシック" panose="020B0600070205080204" pitchFamily="50" charset="-128"/>
                <a:ea typeface="ＭＳ Ｐゴシック" panose="020B0600070205080204" pitchFamily="50" charset="-128"/>
              </a:rPr>
            </a:br>
            <a:r>
              <a:rPr lang="en-US" altLang="de-DE" dirty="0">
                <a:solidFill>
                  <a:srgbClr val="FF0000"/>
                </a:solidFill>
                <a:latin typeface="ＭＳ Ｐゴシック" panose="020B0600070205080204" pitchFamily="50" charset="-128"/>
                <a:ea typeface="ＭＳ Ｐゴシック" panose="020B0600070205080204" pitchFamily="50" charset="-128"/>
              </a:rPr>
              <a:t/>
            </a:r>
            <a:br>
              <a:rPr lang="en-US" altLang="de-DE" dirty="0">
                <a:solidFill>
                  <a:srgbClr val="FF0000"/>
                </a:solidFill>
                <a:latin typeface="ＭＳ Ｐゴシック" panose="020B0600070205080204" pitchFamily="50" charset="-128"/>
                <a:ea typeface="ＭＳ Ｐゴシック" panose="020B0600070205080204" pitchFamily="50" charset="-128"/>
              </a:rPr>
            </a:br>
            <a:r>
              <a:rPr lang="x-none" b="1" dirty="0">
                <a:solidFill>
                  <a:schemeClr val="tx1"/>
                </a:solidFill>
                <a:latin typeface="ＭＳ Ｐゴシック" panose="020B0600070205080204" pitchFamily="50" charset="-128"/>
                <a:ea typeface="ＭＳ Ｐゴシック" panose="020B0600070205080204" pitchFamily="50" charset="-128"/>
              </a:rPr>
              <a:t>これを知っていますか。</a:t>
            </a:r>
            <a:r>
              <a:rPr lang="en-US" altLang="de-DE" b="1" dirty="0">
                <a:solidFill>
                  <a:schemeClr val="tx1"/>
                </a:solidFill>
                <a:latin typeface="ＭＳ Ｐゴシック" panose="020B0600070205080204" pitchFamily="50" charset="-128"/>
                <a:ea typeface="ＭＳ Ｐゴシック" panose="020B0600070205080204" pitchFamily="50" charset="-128"/>
              </a:rPr>
              <a:t/>
            </a:r>
            <a:br>
              <a:rPr lang="en-US" altLang="de-DE" b="1" dirty="0">
                <a:solidFill>
                  <a:schemeClr val="tx1"/>
                </a:solidFill>
                <a:latin typeface="ＭＳ Ｐゴシック" panose="020B0600070205080204" pitchFamily="50" charset="-128"/>
                <a:ea typeface="ＭＳ Ｐゴシック" panose="020B0600070205080204" pitchFamily="50" charset="-128"/>
              </a:rPr>
            </a:b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x-none" dirty="0">
                <a:solidFill>
                  <a:schemeClr val="tx1"/>
                </a:solidFill>
                <a:latin typeface="ＭＳ Ｐゴシック" panose="020B0600070205080204" pitchFamily="50" charset="-128"/>
                <a:ea typeface="ＭＳ Ｐゴシック" panose="020B0600070205080204" pitchFamily="50" charset="-128"/>
              </a:rPr>
              <a:t>このような思考をするとき、どうしていますか？</a:t>
            </a: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en-US" altLang="de-DE" b="1" dirty="0">
                <a:solidFill>
                  <a:schemeClr val="tx1"/>
                </a:solidFill>
                <a:latin typeface="ＭＳ Ｐゴシック" panose="020B0600070205080204" pitchFamily="50" charset="-128"/>
                <a:ea typeface="ＭＳ Ｐゴシック" panose="020B0600070205080204" pitchFamily="50" charset="-128"/>
              </a:rPr>
              <a:t/>
            </a:r>
            <a:br>
              <a:rPr lang="en-US" altLang="de-DE" b="1" dirty="0">
                <a:solidFill>
                  <a:schemeClr val="tx1"/>
                </a:solidFill>
                <a:latin typeface="ＭＳ Ｐゴシック" panose="020B0600070205080204" pitchFamily="50" charset="-128"/>
                <a:ea typeface="ＭＳ Ｐゴシック" panose="020B0600070205080204" pitchFamily="50" charset="-128"/>
              </a:rPr>
            </a:br>
            <a:r>
              <a:rPr lang="x-none" b="1" dirty="0">
                <a:solidFill>
                  <a:schemeClr val="tx1"/>
                </a:solidFill>
                <a:latin typeface="ＭＳ Ｐゴシック" panose="020B0600070205080204" pitchFamily="50" charset="-128"/>
                <a:ea typeface="ＭＳ Ｐゴシック" panose="020B0600070205080204" pitchFamily="50" charset="-128"/>
              </a:rPr>
              <a:t>小さな実験：</a:t>
            </a: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x-none" dirty="0">
                <a:solidFill>
                  <a:schemeClr val="tx1"/>
                </a:solidFill>
                <a:latin typeface="ＭＳ Ｐゴシック" panose="020B0600070205080204" pitchFamily="50" charset="-128"/>
                <a:ea typeface="ＭＳ Ｐゴシック" panose="020B0600070205080204" pitchFamily="50" charset="-128"/>
              </a:rPr>
              <a:t>少しの間、数字の8について</a:t>
            </a:r>
            <a:r>
              <a:rPr lang="x-none" b="1" dirty="0">
                <a:solidFill>
                  <a:schemeClr val="tx1"/>
                </a:solidFill>
                <a:latin typeface="ＭＳ Ｐゴシック" panose="020B0600070205080204" pitchFamily="50" charset="-128"/>
                <a:ea typeface="ＭＳ Ｐゴシック" panose="020B0600070205080204" pitchFamily="50" charset="-128"/>
              </a:rPr>
              <a:t>決して</a:t>
            </a:r>
            <a:r>
              <a:rPr lang="x-none" dirty="0">
                <a:solidFill>
                  <a:schemeClr val="tx1"/>
                </a:solidFill>
                <a:latin typeface="ＭＳ Ｐゴシック" panose="020B0600070205080204" pitchFamily="50" charset="-128"/>
                <a:ea typeface="ＭＳ Ｐゴシック" panose="020B0600070205080204" pitchFamily="50" charset="-128"/>
              </a:rPr>
              <a:t>考えないでください。</a:t>
            </a: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en-US" altLang="de-DE" dirty="0">
                <a:solidFill>
                  <a:schemeClr val="tx1"/>
                </a:solidFill>
                <a:latin typeface="ＭＳ Ｐゴシック" panose="020B0600070205080204" pitchFamily="50" charset="-128"/>
                <a:ea typeface="ＭＳ Ｐゴシック" panose="020B0600070205080204" pitchFamily="50" charset="-128"/>
              </a:rPr>
              <a:t/>
            </a:r>
            <a:br>
              <a:rPr lang="en-US" altLang="de-DE" dirty="0">
                <a:solidFill>
                  <a:schemeClr val="tx1"/>
                </a:solidFill>
                <a:latin typeface="ＭＳ Ｐゴシック" panose="020B0600070205080204" pitchFamily="50" charset="-128"/>
                <a:ea typeface="ＭＳ Ｐゴシック" panose="020B0600070205080204" pitchFamily="50" charset="-128"/>
              </a:rPr>
            </a:br>
            <a:r>
              <a:rPr lang="x-none" dirty="0">
                <a:solidFill>
                  <a:schemeClr val="tx1"/>
                </a:solidFill>
                <a:latin typeface="ＭＳ Ｐゴシック" panose="020B0600070205080204" pitchFamily="50" charset="-128"/>
                <a:ea typeface="ＭＳ Ｐゴシック" panose="020B0600070205080204" pitchFamily="50" charset="-128"/>
              </a:rPr>
              <a:t>でき</a:t>
            </a:r>
            <a:r>
              <a:rPr lang="ja-JP" altLang="en-US" dirty="0">
                <a:solidFill>
                  <a:schemeClr val="tx1"/>
                </a:solidFill>
                <a:latin typeface="ＭＳ Ｐゴシック" panose="020B0600070205080204" pitchFamily="50" charset="-128"/>
                <a:ea typeface="ＭＳ Ｐゴシック" panose="020B0600070205080204" pitchFamily="50" charset="-128"/>
              </a:rPr>
              <a:t>まし</a:t>
            </a:r>
            <a:r>
              <a:rPr lang="x-none" dirty="0">
                <a:solidFill>
                  <a:schemeClr val="tx1"/>
                </a:solidFill>
                <a:latin typeface="ＭＳ Ｐゴシック" panose="020B0600070205080204" pitchFamily="50" charset="-128"/>
                <a:ea typeface="ＭＳ Ｐゴシック" panose="020B0600070205080204" pitchFamily="50" charset="-128"/>
              </a:rPr>
              <a:t>たか？</a:t>
            </a:r>
            <a:r>
              <a:rPr lang="en-US" altLang="de-DE" b="1" dirty="0">
                <a:solidFill>
                  <a:schemeClr val="tx1"/>
                </a:solidFill>
                <a:latin typeface="ＭＳ Ｐゴシック" panose="020B0600070205080204" pitchFamily="50" charset="-128"/>
                <a:ea typeface="ＭＳ Ｐゴシック" panose="020B0600070205080204" pitchFamily="50" charset="-128"/>
              </a:rPr>
              <a:t/>
            </a:r>
            <a:br>
              <a:rPr lang="en-US" altLang="de-DE" b="1" dirty="0">
                <a:solidFill>
                  <a:schemeClr val="tx1"/>
                </a:solidFill>
                <a:latin typeface="ＭＳ Ｐゴシック" panose="020B0600070205080204" pitchFamily="50" charset="-128"/>
                <a:ea typeface="ＭＳ Ｐゴシック" panose="020B0600070205080204" pitchFamily="50" charset="-128"/>
              </a:rPr>
            </a:br>
            <a:endParaRPr lang="en-US" altLang="de-DE" b="1" dirty="0">
              <a:solidFill>
                <a:schemeClr val="tx1"/>
              </a:solidFill>
              <a:latin typeface="ＭＳ Ｐゴシック" panose="020B0600070205080204" pitchFamily="50" charset="-128"/>
              <a:ea typeface="ＭＳ Ｐゴシック" panose="020B0600070205080204" pitchFamily="50" charset="-128"/>
            </a:endParaRPr>
          </a:p>
        </p:txBody>
      </p:sp>
      <p:sp>
        <p:nvSpPr>
          <p:cNvPr id="7577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反</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すう</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と自己非難－何をすべきか？</a:t>
            </a:r>
          </a:p>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実験</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672194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69874" y="3219226"/>
            <a:ext cx="8645525" cy="2946078"/>
          </a:xfrm>
        </p:spPr>
        <p:txBody>
          <a:bodyPr rtlCol="0" anchor="ctr"/>
          <a:lstStyle/>
          <a:p>
            <a:pPr algn="l" rtl="0" eaLnBrk="1" hangingPunct="1"/>
            <a:r>
              <a:rPr lang="x-none" sz="1800" dirty="0">
                <a:solidFill>
                  <a:schemeClr val="tx1"/>
                </a:solidFill>
                <a:latin typeface="MS PGothic" panose="020B0600070205080204" pitchFamily="34" charset="-128"/>
                <a:ea typeface="MS PGothic" panose="020B0600070205080204" pitchFamily="34" charset="-128"/>
              </a:rPr>
              <a:t>意識的に（動揺させるような）何かについて考えないようにしても、うまくいきません。</a:t>
            </a:r>
            <a:r>
              <a:rPr lang="en-US" altLang="de-DE" sz="1800" dirty="0">
                <a:solidFill>
                  <a:schemeClr val="tx1"/>
                </a:solidFill>
                <a:latin typeface="MS PGothic" panose="020B0600070205080204" pitchFamily="34" charset="-128"/>
                <a:ea typeface="MS PGothic" panose="020B0600070205080204" pitchFamily="34" charset="-128"/>
              </a:rPr>
              <a:t/>
            </a:r>
            <a:br>
              <a:rPr lang="en-US" altLang="de-DE" sz="1800" dirty="0">
                <a:solidFill>
                  <a:schemeClr val="tx1"/>
                </a:solidFill>
                <a:latin typeface="MS PGothic" panose="020B0600070205080204" pitchFamily="34" charset="-128"/>
                <a:ea typeface="MS PGothic" panose="020B0600070205080204" pitchFamily="34" charset="-128"/>
              </a:rPr>
            </a:br>
            <a:r>
              <a:rPr lang="x-none" sz="1800" dirty="0">
                <a:solidFill>
                  <a:schemeClr val="tx1"/>
                </a:solidFill>
                <a:latin typeface="MS PGothic" panose="020B0600070205080204" pitchFamily="34" charset="-128"/>
                <a:ea typeface="MS PGothic" panose="020B0600070205080204" pitchFamily="34" charset="-128"/>
              </a:rPr>
              <a:t>対照的に：意識的に何かを考えないようにすると、その考えが増えてしまいます。おそらく数字の8および/またはこの番号に関連した何かについて考えたでしょう（例：無限大の記号、他の数字など）。</a:t>
            </a:r>
            <a:r>
              <a:rPr lang="en-US" altLang="de-DE" sz="1800" dirty="0">
                <a:solidFill>
                  <a:schemeClr val="tx1"/>
                </a:solidFill>
                <a:latin typeface="MS PGothic" panose="020B0600070205080204" pitchFamily="34" charset="-128"/>
                <a:ea typeface="MS PGothic" panose="020B0600070205080204" pitchFamily="34" charset="-128"/>
              </a:rPr>
              <a:t/>
            </a:r>
            <a:br>
              <a:rPr lang="en-US" altLang="de-DE" sz="1800" dirty="0">
                <a:solidFill>
                  <a:schemeClr val="tx1"/>
                </a:solidFill>
                <a:latin typeface="MS PGothic" panose="020B0600070205080204" pitchFamily="34" charset="-128"/>
                <a:ea typeface="MS PGothic" panose="020B0600070205080204" pitchFamily="34" charset="-128"/>
              </a:rPr>
            </a:br>
            <a:r>
              <a:rPr lang="x-none" sz="1800" dirty="0">
                <a:solidFill>
                  <a:schemeClr val="tx1"/>
                </a:solidFill>
                <a:latin typeface="MS PGothic" panose="020B0600070205080204" pitchFamily="34" charset="-128"/>
                <a:ea typeface="MS PGothic" panose="020B0600070205080204" pitchFamily="34" charset="-128"/>
              </a:rPr>
              <a:t>自己非難のような動揺させるような何かについて意識的に考えないようにすると、この作用が遥かに大</a:t>
            </a:r>
            <a:r>
              <a:rPr lang="ja-JP" altLang="en-US" sz="1800" dirty="0">
                <a:solidFill>
                  <a:schemeClr val="tx1"/>
                </a:solidFill>
                <a:latin typeface="MS PGothic" panose="020B0600070205080204" pitchFamily="34" charset="-128"/>
                <a:ea typeface="MS PGothic" panose="020B0600070205080204" pitchFamily="34" charset="-128"/>
              </a:rPr>
              <a:t>きく</a:t>
            </a:r>
            <a:r>
              <a:rPr lang="x-none" sz="1800" dirty="0">
                <a:solidFill>
                  <a:schemeClr val="tx1"/>
                </a:solidFill>
                <a:latin typeface="MS PGothic" panose="020B0600070205080204" pitchFamily="34" charset="-128"/>
                <a:ea typeface="MS PGothic" panose="020B0600070205080204" pitchFamily="34" charset="-128"/>
              </a:rPr>
              <a:t>してしまいます（「私は敗者だ」など）。</a:t>
            </a:r>
            <a:r>
              <a:rPr lang="en-US" sz="1800" dirty="0">
                <a:solidFill>
                  <a:schemeClr val="tx1"/>
                </a:solidFill>
                <a:latin typeface="MS PGothic" panose="020B0600070205080204" pitchFamily="34" charset="-128"/>
                <a:ea typeface="MS PGothic" panose="020B0600070205080204" pitchFamily="34" charset="-128"/>
              </a:rPr>
              <a:t/>
            </a:r>
            <a:br>
              <a:rPr lang="en-US" sz="1800" dirty="0">
                <a:solidFill>
                  <a:schemeClr val="tx1"/>
                </a:solidFill>
                <a:latin typeface="MS PGothic" panose="020B0600070205080204" pitchFamily="34" charset="-128"/>
                <a:ea typeface="MS PGothic" panose="020B0600070205080204" pitchFamily="34" charset="-128"/>
              </a:rPr>
            </a:br>
            <a:r>
              <a:rPr lang="x-none" sz="1800" dirty="0">
                <a:solidFill>
                  <a:schemeClr val="tx1"/>
                </a:solidFill>
                <a:latin typeface="MS PGothic" panose="020B0600070205080204" pitchFamily="34" charset="-128"/>
                <a:ea typeface="MS PGothic" panose="020B0600070205080204" pitchFamily="34" charset="-128"/>
              </a:rPr>
              <a:t>このような思考は、とても強くなるため、外部から「入り込んだ」思考のように見えてしまいます！</a:t>
            </a: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0" eaLnBrk="1" hangingPunct="1">
              <a:spcBef>
                <a:spcPct val="20000"/>
              </a:spcBef>
              <a:buClr>
                <a:schemeClr val="accent1"/>
              </a:buClr>
              <a:buSzPct val="85000"/>
              <a:buFont typeface="Wingdings 2" panose="05020102010507070707" pitchFamily="18" charset="2"/>
              <a:buNone/>
            </a:pPr>
            <a:r>
              <a:rPr lang="x-none" sz="2000" b="0" dirty="0">
                <a:solidFill>
                  <a:srgbClr val="D16349"/>
                </a:solidFill>
                <a:latin typeface="MS PGothic" panose="020B0600070205080204" pitchFamily="34" charset="-128"/>
                <a:ea typeface="MS PGothic" panose="020B0600070205080204" pitchFamily="34" charset="-128"/>
              </a:rPr>
              <a:t>ネガティブ思考の抑圧</a:t>
            </a:r>
          </a:p>
          <a:p>
            <a:pPr algn="ctr" rtl="0" eaLnBrk="1" hangingPunct="1">
              <a:spcBef>
                <a:spcPct val="20000"/>
              </a:spcBef>
              <a:buClr>
                <a:schemeClr val="accent1"/>
              </a:buClr>
              <a:buSzPct val="85000"/>
              <a:buFont typeface="Wingdings 2" panose="05020102010507070707" pitchFamily="18" charset="2"/>
              <a:buNone/>
            </a:pPr>
            <a:r>
              <a:rPr lang="x-none" sz="2000" b="0" dirty="0">
                <a:solidFill>
                  <a:srgbClr val="D16349"/>
                </a:solidFill>
                <a:latin typeface="MS PGothic" panose="020B0600070205080204" pitchFamily="34" charset="-128"/>
                <a:ea typeface="MS PGothic" panose="020B0600070205080204" pitchFamily="34" charset="-128"/>
              </a:rPr>
              <a:t>有効ですか？いいえ！</a:t>
            </a:r>
            <a:endParaRPr lang="en-US" altLang="de-DE" sz="2000" b="0" dirty="0">
              <a:solidFill>
                <a:srgbClr val="D16349"/>
              </a:solidFill>
              <a:latin typeface="MS PGothic" panose="020B0600070205080204" pitchFamily="34" charset="-128"/>
              <a:ea typeface="MS PGothic" panose="020B0600070205080204" pitchFamily="34" charset="-128"/>
            </a:endParaRPr>
          </a:p>
        </p:txBody>
      </p:sp>
      <p:pic>
        <p:nvPicPr>
          <p:cNvPr id="778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ach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163" y="1042988"/>
            <a:ext cx="1636712"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2" name="グループ化 11"/>
          <p:cNvGrpSpPr/>
          <p:nvPr/>
        </p:nvGrpSpPr>
        <p:grpSpPr>
          <a:xfrm>
            <a:off x="88900" y="6096000"/>
            <a:ext cx="2197100" cy="487426"/>
            <a:chOff x="88900" y="5208524"/>
            <a:chExt cx="2197100" cy="487426"/>
          </a:xfrm>
        </p:grpSpPr>
        <p:sp>
          <p:nvSpPr>
            <p:cNvPr id="13"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1b</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8" name="Picture 3"/>
            <p:cNvPicPr>
              <a:picLocks noChangeAspect="1" noChangeArrowheads="1"/>
            </p:cNvPicPr>
            <p:nvPr/>
          </p:nvPicPr>
          <p:blipFill>
            <a:blip r:embed="rId6"/>
            <a:srcRect/>
            <a:stretch>
              <a:fillRect/>
            </a:stretch>
          </p:blipFill>
          <p:spPr bwMode="auto">
            <a:xfrm>
              <a:off x="142743" y="5261737"/>
              <a:ext cx="355600" cy="381000"/>
            </a:xfrm>
            <a:prstGeom prst="rect">
              <a:avLst/>
            </a:prstGeom>
            <a:noFill/>
          </p:spPr>
        </p:pic>
      </p:grpSp>
      <p:sp>
        <p:nvSpPr>
          <p:cNvPr id="15" name="Rectangle 12"/>
          <p:cNvSpPr>
            <a:spLocks noChangeArrowheads="1"/>
          </p:cNvSpPr>
          <p:nvPr/>
        </p:nvSpPr>
        <p:spPr bwMode="auto">
          <a:xfrm>
            <a:off x="-63500" y="6681788"/>
            <a:ext cx="397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f.l.t.r</a:t>
            </a:r>
            <a:r>
              <a:rPr lang="en-US" altLang="de-DE" sz="800" b="0" i="1" dirty="0" smtClean="0">
                <a:latin typeface="Verdana" panose="020B0604030504040204" pitchFamily="34" charset="0"/>
              </a:rPr>
              <a:t>. “8” by </a:t>
            </a:r>
            <a:r>
              <a:rPr lang="en-US" altLang="de-DE" sz="800" b="0" i="1" dirty="0" err="1" smtClean="0">
                <a:latin typeface="Verdana" panose="020B0604030504040204" pitchFamily="34" charset="0"/>
              </a:rPr>
              <a:t>eriwst</a:t>
            </a:r>
            <a:r>
              <a:rPr lang="en-US" altLang="de-DE" sz="800" b="0" i="1" dirty="0" smtClean="0">
                <a:latin typeface="Verdana" panose="020B0604030504040204" pitchFamily="34" charset="0"/>
              </a:rPr>
              <a:t>; “Die </a:t>
            </a:r>
            <a:r>
              <a:rPr lang="en-US" altLang="de-DE" sz="800" b="0" i="1" dirty="0" err="1" smtClean="0">
                <a:latin typeface="Verdana" panose="020B0604030504040204" pitchFamily="34" charset="0"/>
              </a:rPr>
              <a:t>schwarze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_</a:t>
            </a:r>
            <a:r>
              <a:rPr lang="en-US" altLang="de-DE" sz="800" b="0" i="1" dirty="0" err="1" smtClean="0">
                <a:latin typeface="Verdana" panose="020B0604030504040204" pitchFamily="34" charset="0"/>
              </a:rPr>
              <a:t>dominic</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Sarah)</a:t>
            </a:r>
            <a:endParaRPr lang="en-US" altLang="de-DE" sz="800" b="0" i="1" dirty="0">
              <a:latin typeface="Verdana" panose="020B0604030504040204" pitchFamily="34" charset="0"/>
            </a:endParaRPr>
          </a:p>
        </p:txBody>
      </p:sp>
    </p:spTree>
    <p:extLst>
      <p:ext uri="{BB962C8B-B14F-4D97-AF65-F5344CB8AC3E}">
        <p14:creationId xmlns:p14="http://schemas.microsoft.com/office/powerpoint/2010/main" val="2492881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381000" y="1752600"/>
            <a:ext cx="8382000" cy="3833812"/>
          </a:xfrm>
        </p:spPr>
        <p:txBody>
          <a:bodyPr rtlCol="0"/>
          <a:lstStyle/>
          <a:p>
            <a:pPr marL="0" indent="0" rtl="0">
              <a:defRPr/>
            </a:pPr>
            <a:r>
              <a:rPr lang="x-none" dirty="0">
                <a:latin typeface="MS PGothic" panose="020B0600070205080204" pitchFamily="34" charset="-128"/>
                <a:ea typeface="MS PGothic" panose="020B0600070205080204" pitchFamily="34" charset="-128"/>
              </a:rPr>
              <a:t>最初で</a:t>
            </a:r>
            <a:r>
              <a:rPr lang="ja-JP" altLang="en-US" dirty="0">
                <a:latin typeface="MS PGothic" panose="020B0600070205080204" pitchFamily="34" charset="-128"/>
                <a:ea typeface="MS PGothic" panose="020B0600070205080204" pitchFamily="34" charset="-128"/>
              </a:rPr>
              <a:t>あり、</a:t>
            </a:r>
            <a:r>
              <a:rPr lang="x-none" dirty="0">
                <a:latin typeface="MS PGothic" panose="020B0600070205080204" pitchFamily="34" charset="-128"/>
                <a:ea typeface="MS PGothic" panose="020B0600070205080204" pitchFamily="34" charset="-128"/>
              </a:rPr>
              <a:t>最も重要なステップは、反</a:t>
            </a:r>
            <a:r>
              <a:rPr lang="ja-JP" altLang="en-US" dirty="0">
                <a:latin typeface="MS PGothic" panose="020B0600070205080204" pitchFamily="34" charset="-128"/>
                <a:ea typeface="MS PGothic" panose="020B0600070205080204" pitchFamily="34" charset="-128"/>
              </a:rPr>
              <a:t>すう</a:t>
            </a:r>
            <a:r>
              <a:rPr lang="x-none" dirty="0">
                <a:latin typeface="MS PGothic" panose="020B0600070205080204" pitchFamily="34" charset="-128"/>
                <a:ea typeface="MS PGothic" panose="020B0600070205080204" pitchFamily="34" charset="-128"/>
              </a:rPr>
              <a:t>を有効な</a:t>
            </a:r>
            <a:r>
              <a:rPr lang="ja-JP" altLang="en-US" dirty="0">
                <a:latin typeface="MS PGothic" panose="020B0600070205080204" pitchFamily="34" charset="-128"/>
                <a:ea typeface="MS PGothic" panose="020B0600070205080204" pitchFamily="34" charset="-128"/>
              </a:rPr>
              <a:t>対処法</a:t>
            </a:r>
            <a:r>
              <a:rPr lang="x-none" dirty="0">
                <a:latin typeface="MS PGothic" panose="020B0600070205080204" pitchFamily="34" charset="-128"/>
                <a:ea typeface="MS PGothic" panose="020B0600070205080204" pitchFamily="34" charset="-128"/>
              </a:rPr>
              <a:t>としてではなく問題と捉えることです。</a:t>
            </a:r>
            <a:endParaRPr lang="en-US" dirty="0">
              <a:latin typeface="MS PGothic" panose="020B0600070205080204" pitchFamily="34" charset="-128"/>
              <a:ea typeface="MS PGothic" panose="020B0600070205080204" pitchFamily="34" charset="-128"/>
            </a:endParaRPr>
          </a:p>
          <a:p>
            <a:pPr marL="0" indent="0" rtl="0">
              <a:defRPr/>
            </a:pPr>
            <a:r>
              <a:rPr lang="x-none" dirty="0">
                <a:latin typeface="MS PGothic" panose="020B0600070205080204" pitchFamily="34" charset="-128"/>
                <a:ea typeface="MS PGothic" panose="020B0600070205080204" pitchFamily="34" charset="-128"/>
              </a:rPr>
              <a:t>反</a:t>
            </a:r>
            <a:r>
              <a:rPr lang="ja-JP" altLang="en-US" dirty="0">
                <a:latin typeface="MS PGothic" panose="020B0600070205080204" pitchFamily="34" charset="-128"/>
                <a:ea typeface="MS PGothic" panose="020B0600070205080204" pitchFamily="34" charset="-128"/>
              </a:rPr>
              <a:t>すう</a:t>
            </a:r>
            <a:r>
              <a:rPr lang="x-none" dirty="0">
                <a:latin typeface="MS PGothic" panose="020B0600070205080204" pitchFamily="34" charset="-128"/>
                <a:ea typeface="MS PGothic" panose="020B0600070205080204" pitchFamily="34" charset="-128"/>
              </a:rPr>
              <a:t>は、問題を解決する</a:t>
            </a:r>
            <a:r>
              <a:rPr lang="ja-JP" altLang="en-US" dirty="0">
                <a:latin typeface="MS PGothic" panose="020B0600070205080204" pitchFamily="34" charset="-128"/>
                <a:ea typeface="MS PGothic" panose="020B0600070205080204" pitchFamily="34" charset="-128"/>
              </a:rPr>
              <a:t>のではなく</a:t>
            </a:r>
            <a:r>
              <a:rPr lang="x-none" dirty="0">
                <a:latin typeface="MS PGothic" panose="020B0600070205080204" pitchFamily="34" charset="-128"/>
                <a:ea typeface="MS PGothic" panose="020B0600070205080204" pitchFamily="34" charset="-128"/>
              </a:rPr>
              <a:t>、問題を</a:t>
            </a:r>
            <a:r>
              <a:rPr lang="ja-JP" altLang="en-US" dirty="0">
                <a:latin typeface="MS PGothic" panose="020B0600070205080204" pitchFamily="34" charset="-128"/>
                <a:ea typeface="MS PGothic" panose="020B0600070205080204" pitchFamily="34" charset="-128"/>
              </a:rPr>
              <a:t>さらに</a:t>
            </a:r>
            <a:r>
              <a:rPr lang="x-none" dirty="0">
                <a:latin typeface="MS PGothic" panose="020B0600070205080204" pitchFamily="34" charset="-128"/>
                <a:ea typeface="MS PGothic" panose="020B0600070205080204" pitchFamily="34" charset="-128"/>
              </a:rPr>
              <a:t>増やすことが明らかになっています。  </a:t>
            </a:r>
          </a:p>
          <a:p>
            <a:pPr marL="0" indent="0" rtl="0">
              <a:defRPr/>
            </a:pPr>
            <a:endParaRPr lang="en-US" dirty="0">
              <a:latin typeface="MS PGothic" panose="020B0600070205080204" pitchFamily="34" charset="-128"/>
              <a:ea typeface="MS PGothic" panose="020B0600070205080204" pitchFamily="34" charset="-128"/>
            </a:endParaRPr>
          </a:p>
          <a:p>
            <a:pPr marL="256500" indent="-256500" rtl="0">
              <a:defRPr/>
            </a:pPr>
            <a:r>
              <a:rPr lang="x-none" dirty="0">
                <a:latin typeface="MS PGothic" panose="020B0600070205080204" pitchFamily="34" charset="-128"/>
                <a:ea typeface="MS PGothic" panose="020B0600070205080204" pitchFamily="34" charset="-128"/>
              </a:rPr>
              <a:t>反</a:t>
            </a:r>
            <a:r>
              <a:rPr lang="ja-JP" altLang="en-US" dirty="0">
                <a:latin typeface="MS PGothic" panose="020B0600070205080204" pitchFamily="34" charset="-128"/>
                <a:ea typeface="MS PGothic" panose="020B0600070205080204" pitchFamily="34" charset="-128"/>
              </a:rPr>
              <a:t>すう</a:t>
            </a:r>
            <a:r>
              <a:rPr lang="x-none" dirty="0">
                <a:latin typeface="MS PGothic" panose="020B0600070205080204" pitchFamily="34" charset="-128"/>
                <a:ea typeface="MS PGothic" panose="020B0600070205080204" pitchFamily="34" charset="-128"/>
              </a:rPr>
              <a:t>思考は、単なる</a:t>
            </a:r>
            <a:r>
              <a:rPr lang="ja-JP" altLang="en-US" dirty="0">
                <a:latin typeface="MS PGothic" panose="020B0600070205080204" pitchFamily="34" charset="-128"/>
                <a:ea typeface="MS PGothic" panose="020B0600070205080204" pitchFamily="34" charset="-128"/>
              </a:rPr>
              <a:t>「</a:t>
            </a:r>
            <a:r>
              <a:rPr lang="x-none" dirty="0">
                <a:latin typeface="MS PGothic" panose="020B0600070205080204" pitchFamily="34" charset="-128"/>
                <a:ea typeface="MS PGothic" panose="020B0600070205080204" pitchFamily="34" charset="-128"/>
              </a:rPr>
              <a:t>考</a:t>
            </a:r>
            <a:r>
              <a:rPr lang="ja-JP" altLang="en-US" dirty="0">
                <a:latin typeface="MS PGothic" panose="020B0600070205080204" pitchFamily="34" charset="-128"/>
                <a:ea typeface="MS PGothic" panose="020B0600070205080204" pitchFamily="34" charset="-128"/>
              </a:rPr>
              <a:t>え」</a:t>
            </a:r>
            <a:r>
              <a:rPr lang="x-none" dirty="0">
                <a:latin typeface="MS PGothic" panose="020B0600070205080204" pitchFamily="34" charset="-128"/>
                <a:ea typeface="MS PGothic" panose="020B0600070205080204" pitchFamily="34" charset="-128"/>
              </a:rPr>
              <a:t>です！現実ではありません！ </a:t>
            </a:r>
          </a:p>
          <a:p>
            <a:pPr marL="256500" indent="-256500" rtl="0">
              <a:defRPr/>
            </a:pPr>
            <a:r>
              <a:rPr lang="ja-JP" altLang="en-US" dirty="0">
                <a:latin typeface="MS PGothic" panose="020B0600070205080204" pitchFamily="34" charset="-128"/>
                <a:ea typeface="MS PGothic" panose="020B0600070205080204" pitchFamily="34" charset="-128"/>
              </a:rPr>
              <a:t>「</a:t>
            </a:r>
            <a:r>
              <a:rPr lang="x-none" dirty="0">
                <a:latin typeface="MS PGothic" panose="020B0600070205080204" pitchFamily="34" charset="-128"/>
                <a:ea typeface="MS PGothic" panose="020B0600070205080204" pitchFamily="34" charset="-128"/>
              </a:rPr>
              <a:t>考</a:t>
            </a:r>
            <a:r>
              <a:rPr lang="ja-JP" altLang="en-US" dirty="0">
                <a:latin typeface="MS PGothic" panose="020B0600070205080204" pitchFamily="34" charset="-128"/>
                <a:ea typeface="MS PGothic" panose="020B0600070205080204" pitchFamily="34" charset="-128"/>
              </a:rPr>
              <a:t>え」</a:t>
            </a:r>
            <a:r>
              <a:rPr lang="x-none" dirty="0">
                <a:latin typeface="MS PGothic" panose="020B0600070205080204" pitchFamily="34" charset="-128"/>
                <a:ea typeface="MS PGothic" panose="020B0600070205080204" pitchFamily="34" charset="-128"/>
              </a:rPr>
              <a:t>を</a:t>
            </a:r>
            <a:r>
              <a:rPr lang="ja-JP" altLang="en-US" dirty="0">
                <a:latin typeface="MS PGothic" panose="020B0600070205080204" pitchFamily="34" charset="-128"/>
                <a:ea typeface="MS PGothic" panose="020B0600070205080204" pitchFamily="34" charset="-128"/>
              </a:rPr>
              <a:t>決めつけずに</a:t>
            </a:r>
            <a:r>
              <a:rPr lang="x-none"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「今、何を考えているのか」を</a:t>
            </a:r>
            <a:r>
              <a:rPr lang="x-none" dirty="0">
                <a:latin typeface="MS PGothic" panose="020B0600070205080204" pitchFamily="34" charset="-128"/>
                <a:ea typeface="MS PGothic" panose="020B0600070205080204" pitchFamily="34" charset="-128"/>
              </a:rPr>
              <a:t>意識するようにします。</a:t>
            </a:r>
          </a:p>
          <a:p>
            <a:pPr marL="256500" indent="-256500" rtl="0">
              <a:defRPr/>
            </a:pPr>
            <a:endParaRPr lang="en-US" dirty="0">
              <a:latin typeface="MS PGothic" panose="020B0600070205080204" pitchFamily="34" charset="-128"/>
              <a:ea typeface="MS PGothic" panose="020B0600070205080204" pitchFamily="34" charset="-128"/>
            </a:endParaRPr>
          </a:p>
          <a:p>
            <a:pPr marL="256500" indent="-256500" algn="ctr" rtl="0">
              <a:defRPr/>
            </a:pPr>
            <a:endParaRPr lang="en-US" dirty="0">
              <a:latin typeface="MS PGothic" panose="020B0600070205080204" pitchFamily="34" charset="-128"/>
              <a:ea typeface="MS PGothic" panose="020B0600070205080204" pitchFamily="34" charset="-128"/>
            </a:endParaRPr>
          </a:p>
          <a:p>
            <a:pPr marL="256500" indent="-256500" algn="ctr" rtl="0">
              <a:defRPr/>
            </a:pPr>
            <a:r>
              <a:rPr lang="x-none" dirty="0">
                <a:latin typeface="MS PGothic" panose="020B0600070205080204" pitchFamily="34" charset="-128"/>
                <a:ea typeface="MS PGothic" panose="020B0600070205080204" pitchFamily="34" charset="-128"/>
              </a:rPr>
              <a:t>次の画像が役立つかもしれません。 </a:t>
            </a:r>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marR="0" lvl="0" indent="-60960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反</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すう</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と自己非難－何をすべきか？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3232927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pic>
        <p:nvPicPr>
          <p:cNvPr id="10" name="Picture 3"/>
          <p:cNvPicPr>
            <a:picLocks noChangeAspect="1" noChangeArrowheads="1"/>
          </p:cNvPicPr>
          <p:nvPr/>
        </p:nvPicPr>
        <p:blipFill>
          <a:blip r:embed="rId2"/>
          <a:srcRect/>
          <a:stretch>
            <a:fillRect/>
          </a:stretch>
        </p:blipFill>
        <p:spPr bwMode="auto">
          <a:xfrm>
            <a:off x="3187700" y="2757722"/>
            <a:ext cx="2768600" cy="2235200"/>
          </a:xfrm>
          <a:prstGeom prst="rect">
            <a:avLst/>
          </a:prstGeom>
          <a:noFill/>
        </p:spPr>
      </p:pic>
      <p:sp>
        <p:nvSpPr>
          <p:cNvPr id="11" name="TextBox 1"/>
          <p:cNvSpPr txBox="1"/>
          <p:nvPr/>
        </p:nvSpPr>
        <p:spPr>
          <a:xfrm>
            <a:off x="228600" y="1219200"/>
            <a:ext cx="8821326" cy="1123384"/>
          </a:xfrm>
          <a:prstGeom prst="rect">
            <a:avLst/>
          </a:prstGeom>
          <a:noFill/>
        </p:spPr>
        <p:txBody>
          <a:bodyPr wrap="none" lIns="0" tIns="0" rIns="0" rtlCol="0">
            <a:spAutoFit/>
          </a:bodyPr>
          <a:lstStyle/>
          <a:p>
            <a:pPr>
              <a:lnSpc>
                <a:spcPts val="2100"/>
              </a:lnSpc>
            </a:pPr>
            <a:r>
              <a:rPr lang="ja-JP" altLang="en-US" dirty="0">
                <a:latin typeface="MS PGothic" panose="020B0600070205080204" pitchFamily="34" charset="-128"/>
                <a:ea typeface="MS PGothic" panose="020B0600070205080204" pitchFamily="34" charset="-128"/>
              </a:rPr>
              <a:t>もし、あなたが強いネガティブな考えに悩んでいるなら、そのネガティブな考えを強いて</a:t>
            </a:r>
            <a:endParaRPr lang="en-US" altLang="ja-JP" dirty="0">
              <a:latin typeface="MS PGothic" panose="020B0600070205080204" pitchFamily="34" charset="-128"/>
              <a:ea typeface="MS PGothic" panose="020B0600070205080204" pitchFamily="34" charset="-128"/>
            </a:endParaRPr>
          </a:p>
          <a:p>
            <a:pPr>
              <a:lnSpc>
                <a:spcPts val="2100"/>
              </a:lnSpc>
            </a:pPr>
            <a:r>
              <a:rPr lang="ja-JP" altLang="en-US" dirty="0">
                <a:latin typeface="MS PGothic" panose="020B0600070205080204" pitchFamily="34" charset="-128"/>
                <a:ea typeface="MS PGothic" panose="020B0600070205080204" pitchFamily="34" charset="-128"/>
              </a:rPr>
              <a:t>考えないようにしようとしてはいけません（ネガティブな考えが強くなるだけです）。何とか</a:t>
            </a:r>
            <a:endParaRPr lang="en-US" altLang="ja-JP" dirty="0">
              <a:latin typeface="MS PGothic" panose="020B0600070205080204" pitchFamily="34" charset="-128"/>
              <a:ea typeface="MS PGothic" panose="020B0600070205080204" pitchFamily="34" charset="-128"/>
            </a:endParaRPr>
          </a:p>
          <a:p>
            <a:pPr>
              <a:lnSpc>
                <a:spcPts val="2100"/>
              </a:lnSpc>
            </a:pPr>
            <a:r>
              <a:rPr lang="ja-JP" altLang="en-US" dirty="0">
                <a:latin typeface="MS PGothic" panose="020B0600070205080204" pitchFamily="34" charset="-128"/>
                <a:ea typeface="MS PGothic" panose="020B0600070205080204" pitchFamily="34" charset="-128"/>
              </a:rPr>
              <a:t>しようとは考えず、自分の内面で起きていることをあるがままに観察しましょう</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安全なところ</a:t>
            </a:r>
            <a:endParaRPr lang="en-US" altLang="ja-JP" dirty="0">
              <a:latin typeface="MS PGothic" panose="020B0600070205080204" pitchFamily="34" charset="-128"/>
              <a:ea typeface="MS PGothic" panose="020B0600070205080204" pitchFamily="34" charset="-128"/>
            </a:endParaRPr>
          </a:p>
          <a:p>
            <a:pPr>
              <a:lnSpc>
                <a:spcPts val="2100"/>
              </a:lnSpc>
            </a:pPr>
            <a:r>
              <a:rPr lang="ja-JP" altLang="en-US" dirty="0">
                <a:latin typeface="MS PGothic" panose="020B0600070205080204" pitchFamily="34" charset="-128"/>
                <a:ea typeface="MS PGothic" panose="020B0600070205080204" pitchFamily="34" charset="-128"/>
              </a:rPr>
              <a:t>から窓越しに外の嵐を眺めるように</a:t>
            </a:r>
          </a:p>
        </p:txBody>
      </p:sp>
      <p:sp>
        <p:nvSpPr>
          <p:cNvPr id="12" name="TextBox 1"/>
          <p:cNvSpPr txBox="1"/>
          <p:nvPr/>
        </p:nvSpPr>
        <p:spPr>
          <a:xfrm>
            <a:off x="1422099" y="5611269"/>
            <a:ext cx="6299802" cy="315471"/>
          </a:xfrm>
          <a:prstGeom prst="rect">
            <a:avLst/>
          </a:prstGeom>
          <a:noFill/>
        </p:spPr>
        <p:txBody>
          <a:bodyPr wrap="none" lIns="0" tIns="0" rIns="0" rtlCol="0">
            <a:spAutoFit/>
          </a:bodyPr>
          <a:lstStyle/>
          <a:p>
            <a:pPr>
              <a:lnSpc>
                <a:spcPts val="2100"/>
              </a:lnSpc>
              <a:tabLst/>
            </a:pPr>
            <a:r>
              <a:rPr lang="ja-JP" altLang="en-US" b="1" dirty="0">
                <a:latin typeface="MS PGothic" panose="020B0600070205080204" pitchFamily="34" charset="-128"/>
                <a:ea typeface="MS PGothic" panose="020B0600070205080204" pitchFamily="34" charset="-128"/>
              </a:rPr>
              <a:t>嵐が過ぎ去るように、その考えもひとりでに過ぎ去っていくでしょう</a:t>
            </a:r>
            <a:endParaRPr lang="en-US" altLang="zh-CN" sz="1800" b="1" dirty="0">
              <a:latin typeface="MS PGothic" panose="020B0600070205080204" pitchFamily="34" charset="-128"/>
              <a:ea typeface="MS PGothic" panose="020B0600070205080204" pitchFamily="34" charset="-128"/>
              <a:cs typeface="Times New Roman" pitchFamily="18"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ts val="2400"/>
              </a:lnSpc>
              <a:tabLst>
                <a:tab pos="1295400" algn="l"/>
              </a:tabLst>
            </a:pPr>
            <a:r>
              <a:rPr lang="en-US" altLang="zh-CN" sz="2000" b="0" dirty="0">
                <a:latin typeface="MS PGothic" panose="020B0600070205080204" pitchFamily="34" charset="-128"/>
                <a:ea typeface="MS PGothic" panose="020B0600070205080204" pitchFamily="34" charset="-128"/>
              </a:rPr>
              <a:t>	</a:t>
            </a:r>
            <a:r>
              <a:rPr lang="ja-JP" altLang="en-US" sz="2000" b="0" dirty="0">
                <a:solidFill>
                  <a:srgbClr val="D16349"/>
                </a:solidFill>
                <a:latin typeface="MS PGothic" panose="020B0600070205080204" pitchFamily="34" charset="-128"/>
                <a:ea typeface="MS PGothic" panose="020B0600070205080204" pitchFamily="34" charset="-128"/>
              </a:rPr>
              <a:t>その代わりに、</a:t>
            </a:r>
            <a:endParaRPr lang="en-US" altLang="zh-CN" sz="2000" b="0" dirty="0">
              <a:solidFill>
                <a:srgbClr val="D16349"/>
              </a:solidFill>
              <a:latin typeface="MS PGothic" panose="020B0600070205080204" pitchFamily="34" charset="-128"/>
              <a:ea typeface="MS PGothic" panose="020B0600070205080204" pitchFamily="34" charset="-128"/>
            </a:endParaRPr>
          </a:p>
          <a:p>
            <a:pPr algn="ctr">
              <a:lnSpc>
                <a:spcPts val="2300"/>
              </a:lnSpc>
              <a:tabLst>
                <a:tab pos="1295400" algn="l"/>
              </a:tabLst>
            </a:pPr>
            <a:r>
              <a:rPr lang="ja-JP" altLang="en-US" sz="2000" b="0" dirty="0">
                <a:solidFill>
                  <a:srgbClr val="D16349"/>
                </a:solidFill>
                <a:latin typeface="MS PGothic" panose="020B0600070205080204" pitchFamily="34" charset="-128"/>
                <a:ea typeface="MS PGothic" panose="020B0600070205080204" pitchFamily="34" charset="-128"/>
              </a:rPr>
              <a:t>　　こころの中で距離を取りましょう</a:t>
            </a:r>
            <a:r>
              <a:rPr lang="en-US" altLang="ja-JP" sz="2000" b="0" dirty="0">
                <a:solidFill>
                  <a:srgbClr val="D16349"/>
                </a:solidFill>
                <a:latin typeface="MS PGothic" panose="020B0600070205080204" pitchFamily="34" charset="-128"/>
                <a:ea typeface="MS PGothic" panose="020B0600070205080204" pitchFamily="34" charset="-128"/>
              </a:rPr>
              <a:t>…</a:t>
            </a:r>
            <a:endParaRPr lang="en-US" altLang="zh-CN" sz="2000" b="0" dirty="0">
              <a:solidFill>
                <a:srgbClr val="D16349"/>
              </a:solidFill>
              <a:latin typeface="MS PGothic" panose="020B0600070205080204" pitchFamily="34" charset="-128"/>
              <a:ea typeface="MS PGothic" panose="020B0600070205080204" pitchFamily="34" charset="-128"/>
            </a:endParaRPr>
          </a:p>
        </p:txBody>
      </p:sp>
      <p:sp>
        <p:nvSpPr>
          <p:cNvPr id="17" name="Rectangle 8"/>
          <p:cNvSpPr>
            <a:spLocks noChangeArrowheads="1"/>
          </p:cNvSpPr>
          <p:nvPr/>
        </p:nvSpPr>
        <p:spPr bwMode="auto">
          <a:xfrm>
            <a:off x="-79375" y="6670675"/>
            <a:ext cx="18325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(“Stormy </a:t>
            </a:r>
            <a:r>
              <a:rPr lang="en-US" altLang="de-DE" sz="800" b="0" i="1" dirty="0">
                <a:latin typeface="Verdana" panose="020B0604030504040204" pitchFamily="34" charset="0"/>
              </a:rPr>
              <a:t>Sunday” </a:t>
            </a:r>
            <a:r>
              <a:rPr lang="en-US" altLang="de-DE" sz="800" b="0" i="1" dirty="0" smtClean="0">
                <a:latin typeface="Verdana" panose="020B0604030504040204" pitchFamily="34" charset="0"/>
              </a:rPr>
              <a:t>by </a:t>
            </a:r>
            <a:r>
              <a:rPr lang="en-US" altLang="de-DE" sz="800" b="0" i="1" dirty="0" err="1">
                <a:latin typeface="Verdana" panose="020B0604030504040204" pitchFamily="34" charset="0"/>
              </a:rPr>
              <a:t>judepics</a:t>
            </a:r>
            <a:r>
              <a:rPr lang="en-US" altLang="de-DE" sz="800" b="0" i="1" dirty="0">
                <a:latin typeface="Verdana" panose="020B0604030504040204" pitchFamily="34" charset="0"/>
              </a:rPr>
              <a:t>)</a:t>
            </a:r>
            <a:endParaRPr lang="en-US" altLang="de-DE" sz="80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96913" y="1524000"/>
            <a:ext cx="7750175" cy="4598987"/>
          </a:xfrm>
        </p:spPr>
        <p:txBody>
          <a:bodyPr rtlCol="0"/>
          <a:lstStyle/>
          <a:p>
            <a:pPr rtl="0">
              <a:defRPr/>
            </a:pPr>
            <a:r>
              <a:rPr lang="x-none" dirty="0">
                <a:latin typeface="ＭＳ Ｐゴシック" panose="020B0600070205080204" pitchFamily="50" charset="-128"/>
                <a:ea typeface="ＭＳ Ｐゴシック" panose="020B0600070205080204" pitchFamily="50" charset="-128"/>
              </a:rPr>
              <a:t>身体的エクササイズ</a:t>
            </a:r>
            <a:endParaRPr lang="en-US" dirty="0">
              <a:latin typeface="ＭＳ Ｐゴシック" panose="020B0600070205080204" pitchFamily="50" charset="-128"/>
              <a:ea typeface="ＭＳ Ｐゴシック" panose="020B0600070205080204" pitchFamily="50" charset="-128"/>
            </a:endParaRPr>
          </a:p>
          <a:p>
            <a:pPr rtl="0">
              <a:defRPr/>
            </a:pPr>
            <a:endParaRPr lang="x-none" dirty="0">
              <a:latin typeface="ＭＳ Ｐゴシック" panose="020B0600070205080204" pitchFamily="50" charset="-128"/>
              <a:ea typeface="ＭＳ Ｐゴシック" panose="020B0600070205080204" pitchFamily="50" charset="-128"/>
            </a:endParaRPr>
          </a:p>
          <a:p>
            <a:pPr marL="342900" indent="-342900" rtl="0">
              <a:buClr>
                <a:srgbClr val="8CADAE"/>
              </a:buClr>
              <a:buFont typeface="+mj-lt"/>
              <a:buAutoNum type="arabicPeriod"/>
              <a:defRPr/>
            </a:pPr>
            <a:r>
              <a:rPr lang="x-none" dirty="0">
                <a:latin typeface="ＭＳ Ｐゴシック" panose="020B0600070205080204" pitchFamily="50" charset="-128"/>
                <a:ea typeface="ＭＳ Ｐゴシック" panose="020B0600070205080204" pitchFamily="50" charset="-128"/>
              </a:rPr>
              <a:t>立ち上がる</a:t>
            </a:r>
          </a:p>
          <a:p>
            <a:pPr marL="342900" indent="-342900" rtl="0">
              <a:buClr>
                <a:srgbClr val="8CADAE"/>
              </a:buClr>
              <a:buFont typeface="+mj-lt"/>
              <a:buAutoNum type="arabicPeriod"/>
              <a:defRPr/>
            </a:pPr>
            <a:r>
              <a:rPr lang="x-none" dirty="0">
                <a:latin typeface="ＭＳ Ｐゴシック" panose="020B0600070205080204" pitchFamily="50" charset="-128"/>
                <a:ea typeface="ＭＳ Ｐゴシック" panose="020B0600070205080204" pitchFamily="50" charset="-128"/>
              </a:rPr>
              <a:t>左手を右肩に置く </a:t>
            </a:r>
          </a:p>
          <a:p>
            <a:pPr marL="342900" indent="-342900" rtl="0">
              <a:buClr>
                <a:srgbClr val="8CADAE"/>
              </a:buClr>
              <a:buFont typeface="+mj-lt"/>
              <a:buAutoNum type="arabicPeriod"/>
              <a:defRPr/>
            </a:pPr>
            <a:r>
              <a:rPr lang="x-none" dirty="0">
                <a:latin typeface="ＭＳ Ｐゴシック" panose="020B0600070205080204" pitchFamily="50" charset="-128"/>
                <a:ea typeface="ＭＳ Ｐゴシック" panose="020B0600070205080204" pitchFamily="50" charset="-128"/>
              </a:rPr>
              <a:t>右手を左肩に置く</a:t>
            </a:r>
          </a:p>
          <a:p>
            <a:pPr marL="342900" indent="-342900" rtl="0">
              <a:buClr>
                <a:srgbClr val="8CADAE"/>
              </a:buClr>
              <a:buFont typeface="+mj-lt"/>
              <a:buAutoNum type="arabicPeriod"/>
              <a:defRPr/>
            </a:pPr>
            <a:r>
              <a:rPr lang="x-none" dirty="0">
                <a:latin typeface="ＭＳ Ｐゴシック" panose="020B0600070205080204" pitchFamily="50" charset="-128"/>
                <a:ea typeface="ＭＳ Ｐゴシック" panose="020B0600070205080204" pitchFamily="50" charset="-128"/>
              </a:rPr>
              <a:t>足を挙げる</a:t>
            </a:r>
          </a:p>
          <a:p>
            <a:pPr marL="342900" indent="-342900" rtl="0">
              <a:buClr>
                <a:srgbClr val="8CADAE"/>
              </a:buClr>
              <a:buFont typeface="+mj-lt"/>
              <a:buAutoNum type="arabicPeriod"/>
              <a:defRPr/>
            </a:pPr>
            <a:r>
              <a:rPr lang="x-none" dirty="0">
                <a:latin typeface="ＭＳ Ｐゴシック" panose="020B0600070205080204" pitchFamily="50" charset="-128"/>
                <a:ea typeface="ＭＳ Ｐゴシック" panose="020B0600070205080204" pitchFamily="50" charset="-128"/>
              </a:rPr>
              <a:t>円を描くように足を動かす・・・ </a:t>
            </a:r>
          </a:p>
          <a:p>
            <a:pPr marL="342900" indent="-342900" rtl="0">
              <a:buClr>
                <a:srgbClr val="336699"/>
              </a:buClr>
              <a:buFont typeface="+mj-lt"/>
              <a:buAutoNum type="arabicPeriod"/>
              <a:defRPr/>
            </a:pPr>
            <a:endParaRPr lang="en-US" dirty="0">
              <a:latin typeface="ＭＳ Ｐゴシック" panose="020B0600070205080204" pitchFamily="50" charset="-128"/>
              <a:ea typeface="ＭＳ Ｐゴシック" panose="020B0600070205080204" pitchFamily="50" charset="-128"/>
            </a:endParaRPr>
          </a:p>
          <a:p>
            <a:pPr marL="0" indent="0">
              <a:defRPr/>
            </a:pPr>
            <a:r>
              <a:rPr lang="x-none" dirty="0">
                <a:latin typeface="ＭＳ Ｐゴシック" panose="020B0600070205080204" pitchFamily="50" charset="-128"/>
                <a:ea typeface="ＭＳ Ｐゴシック" panose="020B0600070205080204" pitchFamily="50" charset="-128"/>
              </a:rPr>
              <a:t>このようなエクササイズを</a:t>
            </a:r>
            <a:r>
              <a:rPr lang="x-none" altLang="ja-JP" dirty="0">
                <a:latin typeface="ＭＳ Ｐゴシック" panose="020B0600070205080204" pitchFamily="50" charset="-128"/>
                <a:ea typeface="ＭＳ Ｐゴシック" panose="020B0600070205080204" pitchFamily="50" charset="-128"/>
              </a:rPr>
              <a:t>集中</a:t>
            </a:r>
            <a:r>
              <a:rPr lang="ja-JP" altLang="en-US" dirty="0">
                <a:latin typeface="ＭＳ Ｐゴシック" panose="020B0600070205080204" pitchFamily="50" charset="-128"/>
                <a:ea typeface="ＭＳ Ｐゴシック" panose="020B0600070205080204" pitchFamily="50" charset="-128"/>
              </a:rPr>
              <a:t>して行うと</a:t>
            </a:r>
            <a:r>
              <a:rPr lang="x-none" dirty="0">
                <a:latin typeface="ＭＳ Ｐゴシック" panose="020B0600070205080204" pitchFamily="50" charset="-128"/>
                <a:ea typeface="ＭＳ Ｐゴシック" panose="020B0600070205080204" pitchFamily="50" charset="-128"/>
              </a:rPr>
              <a:t>、反</a:t>
            </a:r>
            <a:r>
              <a:rPr lang="ja-JP" altLang="en-US" dirty="0">
                <a:latin typeface="ＭＳ Ｐゴシック" panose="020B0600070205080204" pitchFamily="50" charset="-128"/>
                <a:ea typeface="ＭＳ Ｐゴシック" panose="020B0600070205080204" pitchFamily="50" charset="-128"/>
              </a:rPr>
              <a:t>すう</a:t>
            </a:r>
            <a:r>
              <a:rPr lang="x-none" dirty="0">
                <a:latin typeface="ＭＳ Ｐゴシック" panose="020B0600070205080204" pitchFamily="50" charset="-128"/>
                <a:ea typeface="ＭＳ Ｐゴシック" panose="020B0600070205080204" pitchFamily="50" charset="-128"/>
              </a:rPr>
              <a:t>の無限ループ</a:t>
            </a:r>
            <a:r>
              <a:rPr lang="ja-JP" altLang="en-US" dirty="0">
                <a:latin typeface="ＭＳ Ｐゴシック" panose="020B0600070205080204" pitchFamily="50" charset="-128"/>
                <a:ea typeface="ＭＳ Ｐゴシック" panose="020B0600070205080204" pitchFamily="50" charset="-128"/>
              </a:rPr>
              <a:t>から抜け出しやすくなります</a:t>
            </a:r>
            <a:r>
              <a:rPr lang="x-none" dirty="0">
                <a:latin typeface="ＭＳ Ｐゴシック" panose="020B0600070205080204" pitchFamily="50" charset="-128"/>
                <a:ea typeface="ＭＳ Ｐゴシック" panose="020B0600070205080204" pitchFamily="50" charset="-128"/>
              </a:rPr>
              <a:t>。 </a:t>
            </a:r>
            <a:endParaRPr lang="en-US" dirty="0">
              <a:latin typeface="ＭＳ Ｐゴシック" panose="020B0600070205080204" pitchFamily="50" charset="-128"/>
              <a:ea typeface="ＭＳ Ｐゴシック" panose="020B0600070205080204" pitchFamily="50" charset="-128"/>
            </a:endParaRPr>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lang="ja-JP" altLang="en-US" sz="2000" b="0" dirty="0">
                <a:solidFill>
                  <a:srgbClr val="D16349"/>
                </a:solidFill>
                <a:latin typeface="MS PGothic" panose="020B0600070205080204" pitchFamily="34" charset="-128"/>
                <a:ea typeface="MS PGothic" panose="020B0600070205080204" pitchFamily="34" charset="-128"/>
              </a:rPr>
              <a:t>反すうに対抗する</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エクササイズ2：</a:t>
            </a:r>
            <a:r>
              <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
            </a:r>
            <a:br>
              <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b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身体的気分転換</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5" name="Rectangle 8"/>
          <p:cNvSpPr>
            <a:spLocks noChangeArrowheads="1"/>
          </p:cNvSpPr>
          <p:nvPr/>
        </p:nvSpPr>
        <p:spPr bwMode="auto">
          <a:xfrm>
            <a:off x="-79375" y="6670675"/>
            <a:ext cx="18325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(“Stormy </a:t>
            </a:r>
            <a:r>
              <a:rPr lang="en-US" altLang="de-DE" sz="800" b="0" i="1" dirty="0">
                <a:latin typeface="Verdana" panose="020B0604030504040204" pitchFamily="34" charset="0"/>
              </a:rPr>
              <a:t>Sunday” </a:t>
            </a:r>
            <a:r>
              <a:rPr lang="en-US" altLang="de-DE" sz="800" b="0" i="1" dirty="0" smtClean="0">
                <a:latin typeface="Verdana" panose="020B0604030504040204" pitchFamily="34" charset="0"/>
              </a:rPr>
              <a:t>by </a:t>
            </a:r>
            <a:r>
              <a:rPr lang="en-US" altLang="de-DE" sz="800" b="0" i="1" dirty="0" err="1">
                <a:latin typeface="Verdana" panose="020B0604030504040204" pitchFamily="34" charset="0"/>
              </a:rPr>
              <a:t>judepics</a:t>
            </a:r>
            <a:r>
              <a:rPr lang="en-US" altLang="de-DE" sz="800" b="0" i="1" dirty="0">
                <a:latin typeface="Verdana" panose="020B0604030504040204" pitchFamily="34" charset="0"/>
              </a:rPr>
              <a:t>)</a:t>
            </a:r>
            <a:endParaRPr lang="en-US" altLang="de-DE" sz="800" i="1" dirty="0">
              <a:latin typeface="Verdana" panose="020B0604030504040204" pitchFamily="34" charset="0"/>
            </a:endParaRPr>
          </a:p>
        </p:txBody>
      </p:sp>
    </p:spTree>
    <p:extLst>
      <p:ext uri="{BB962C8B-B14F-4D97-AF65-F5344CB8AC3E}">
        <p14:creationId xmlns:p14="http://schemas.microsoft.com/office/powerpoint/2010/main" val="20977410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0" y="2514600"/>
            <a:ext cx="266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341313" marR="0" lvl="0" indent="-342900" algn="l" defTabSz="914400" rtl="0" eaLnBrk="1" fontAlgn="base" latinLnBrk="0" hangingPunct="1">
              <a:lnSpc>
                <a:spcPct val="100000"/>
              </a:lnSpc>
              <a:spcBef>
                <a:spcPct val="0"/>
              </a:spcBef>
              <a:spcAft>
                <a:spcPct val="0"/>
              </a:spcAft>
              <a:buClr>
                <a:srgbClr val="006699"/>
              </a:buClr>
              <a:buSzTx/>
              <a:buFont typeface="Wingdings" panose="05000000000000000000" pitchFamily="2" charset="2"/>
              <a:buNone/>
              <a:tabLst/>
              <a:defRPr/>
            </a:pPr>
            <a:r>
              <a:rPr kumimoji="0" lang="x-none" sz="2000" b="0" i="0" u="none" strike="noStrike" kern="1200" cap="none" spc="0" normalizeH="0" baseline="0" noProof="0" dirty="0">
                <a:ln>
                  <a:noFill/>
                </a:ln>
                <a:solidFill>
                  <a:srgbClr val="646B86"/>
                </a:solidFill>
                <a:effectLst/>
                <a:uLnTx/>
                <a:uFillTx/>
                <a:latin typeface="ＭＳ Ｐゴシック" panose="020B0600070205080204" pitchFamily="50" charset="-128"/>
                <a:ea typeface="ＭＳ Ｐゴシック" panose="020B0600070205080204" pitchFamily="50" charset="-128"/>
              </a:rPr>
              <a:t> </a:t>
            </a: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rPr>
              <a:t>抑うつ</a:t>
            </a:r>
            <a:r>
              <a:rPr kumimoji="0" lang="ja-JP" altLang="en-US"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rPr>
              <a:t>のとき</a:t>
            </a:r>
            <a:r>
              <a:rPr kumimoji="0" lang="x-none" sz="20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rPr>
              <a:t>には・・・</a:t>
            </a:r>
          </a:p>
        </p:txBody>
      </p:sp>
      <p:sp>
        <p:nvSpPr>
          <p:cNvPr id="7" name="Rectangle 5"/>
          <p:cNvSpPr>
            <a:spLocks noChangeArrowheads="1"/>
          </p:cNvSpPr>
          <p:nvPr/>
        </p:nvSpPr>
        <p:spPr bwMode="auto">
          <a:xfrm>
            <a:off x="609600" y="3828033"/>
            <a:ext cx="8316913" cy="2308324"/>
          </a:xfrm>
          <a:prstGeom prst="rect">
            <a:avLst/>
          </a:prstGeom>
          <a:noFill/>
          <a:ln>
            <a:noFill/>
          </a:ln>
          <a:effectLs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006699"/>
              </a:buClr>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・・・他</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の</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人と</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関りを持つ</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と</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疲れ果てて</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しまう。</a:t>
            </a:r>
            <a:endParaRPr kumimoji="0" lang="en-US" altLang="de-DE" sz="1800" b="0" i="0" u="none" strike="noStrike" kern="1200" cap="none" spc="0" normalizeH="0" baseline="0" noProof="0" dirty="0">
              <a:ln>
                <a:noFill/>
              </a:ln>
              <a:solidFill>
                <a:srgbClr val="646B86"/>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
                <a:srgbClr val="006699"/>
              </a:buClr>
              <a:buSzTx/>
              <a:buFontTx/>
              <a:buNone/>
              <a:tabLst/>
              <a:defRPr/>
            </a:pPr>
            <a:endParaRPr kumimoji="0" 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endParaRPr>
          </a:p>
          <a:p>
            <a:pPr marL="271463" marR="0" lvl="0" indent="-271463" algn="l" defTabSz="914400" rtl="0" eaLnBrk="1" fontAlgn="base" latinLnBrk="0" hangingPunct="1">
              <a:lnSpc>
                <a:spcPct val="100000"/>
              </a:lnSpc>
              <a:spcBef>
                <a:spcPct val="0"/>
              </a:spcBef>
              <a:spcAft>
                <a:spcPct val="0"/>
              </a:spcAft>
              <a:buClr>
                <a:srgbClr val="006699"/>
              </a:buClr>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・・・人はよく他</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者</a:t>
            </a:r>
            <a:r>
              <a:rPr lang="ja-JP" altLang="en-US" dirty="0">
                <a:solidFill>
                  <a:srgbClr val="000000"/>
                </a:solidFill>
                <a:latin typeface="ＭＳ Ｐゴシック" panose="020B0600070205080204" pitchFamily="50" charset="-128"/>
                <a:ea typeface="ＭＳ Ｐゴシック" panose="020B0600070205080204" pitchFamily="50" charset="-128"/>
                <a:cs typeface="Verdana" pitchFamily="34" charset="0"/>
              </a:rPr>
              <a:t>から</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誤解されていると感じる</a:t>
            </a:r>
            <a:endParaRPr kumimoji="0" 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endParaRPr>
          </a:p>
          <a:p>
            <a:pPr marL="271463" lvl="0" indent="-271463" fontAlgn="base">
              <a:spcBef>
                <a:spcPct val="0"/>
              </a:spcBef>
              <a:spcAft>
                <a:spcPct val="0"/>
              </a:spcAft>
              <a:buClr>
                <a:srgbClr val="006699"/>
              </a:buClr>
              <a:defRPr/>
            </a:pPr>
            <a:r>
              <a:rPr lang="ja-JP" altLang="en-US" dirty="0">
                <a:solidFill>
                  <a:srgbClr val="000000"/>
                </a:solidFill>
                <a:latin typeface="ＭＳ Ｐゴシック" panose="020B0600070205080204" pitchFamily="50" charset="-128"/>
                <a:ea typeface="ＭＳ Ｐゴシック" panose="020B0600070205080204" pitchFamily="50" charset="-128"/>
                <a:cs typeface="Verdana" pitchFamily="34" charset="0"/>
              </a:rPr>
              <a:t>　　　</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a:t>
            </a:r>
            <a:r>
              <a:rPr lang="ja-JP" altLang="en-US" dirty="0">
                <a:solidFill>
                  <a:srgbClr val="000000"/>
                </a:solidFill>
                <a:latin typeface="ＭＳ Ｐゴシック" panose="020B0600070205080204" pitchFamily="50" charset="-128"/>
                <a:ea typeface="ＭＳ Ｐゴシック" panose="020B0600070205080204" pitchFamily="50" charset="-128"/>
                <a:cs typeface="Verdana" pitchFamily="34" charset="0"/>
              </a:rPr>
              <a:t>他</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の人たち</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は恵まれている</a:t>
            </a:r>
            <a:r>
              <a:rPr kumimoji="0" lang="ja-JP" altLang="en-US" sz="1800" b="0" i="0" u="none" strike="noStrike" kern="1200" cap="none" spc="0" normalizeH="0" baseline="0" noProof="0" dirty="0" err="1">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彼らが抱えている問題なんて</a:t>
            </a:r>
            <a:r>
              <a:rPr kumimoji="0" lang="ja-JP" altLang="en-US" sz="1800" b="0" i="0" u="none" strike="noStrike" kern="1200" cap="none" spc="0" normalizeH="0" baseline="0" noProof="0" dirty="0" err="1">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大した</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ことない</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a:t>
            </a:r>
          </a:p>
          <a:p>
            <a:pPr marL="361950" marR="0" lvl="0" indent="-361950" algn="l" defTabSz="914400" rtl="0" eaLnBrk="1" fontAlgn="base" latinLnBrk="0" hangingPunct="1">
              <a:lnSpc>
                <a:spcPct val="100000"/>
              </a:lnSpc>
              <a:spcBef>
                <a:spcPct val="0"/>
              </a:spcBef>
              <a:spcAft>
                <a:spcPct val="0"/>
              </a:spcAft>
              <a:buClr>
                <a:srgbClr val="006699"/>
              </a:buClr>
              <a:buSzTx/>
              <a:buFontTx/>
              <a:buNone/>
              <a:tabLst/>
              <a:defRPr/>
            </a:pPr>
            <a:endParaRPr kumimoji="0" 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endParaRPr>
          </a:p>
          <a:p>
            <a:pPr marL="0" marR="0" lvl="0" indent="0" algn="l" defTabSz="914400" rtl="0" eaLnBrk="1" fontAlgn="base" latinLnBrk="0" hangingPunct="1">
              <a:lnSpc>
                <a:spcPct val="100000"/>
              </a:lnSpc>
              <a:spcBef>
                <a:spcPct val="0"/>
              </a:spcBef>
              <a:spcAft>
                <a:spcPct val="0"/>
              </a:spcAft>
              <a:buClr>
                <a:srgbClr val="006699"/>
              </a:buClr>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・・・何かをする気力が</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無くなる</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a:t>
            </a:r>
          </a:p>
          <a:p>
            <a:pPr marL="342000" marR="0" lvl="0" indent="-342000" algn="l" defTabSz="914400" rtl="0" eaLnBrk="1" fontAlgn="base" latinLnBrk="0" hangingPunct="1">
              <a:lnSpc>
                <a:spcPct val="100000"/>
              </a:lnSpc>
              <a:spcBef>
                <a:spcPct val="0"/>
              </a:spcBef>
              <a:spcAft>
                <a:spcPct val="0"/>
              </a:spcAft>
              <a:buClr>
                <a:srgbClr val="006699"/>
              </a:buClr>
              <a:buSzTx/>
              <a:buFont typeface="Wingdings" pitchFamily="2" charset="2"/>
              <a:buChar char="Ø"/>
              <a:tabLst/>
              <a:defRPr/>
            </a:pPr>
            <a:endParaRPr kumimoji="0" 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endParaRPr>
          </a:p>
          <a:p>
            <a:pPr marL="0" marR="0" lvl="0" indent="0" algn="l" defTabSz="914400" rtl="0" eaLnBrk="1" fontAlgn="base" latinLnBrk="0" hangingPunct="1">
              <a:lnSpc>
                <a:spcPct val="100000"/>
              </a:lnSpc>
              <a:spcBef>
                <a:spcPct val="0"/>
              </a:spcBef>
              <a:spcAft>
                <a:spcPct val="0"/>
              </a:spcAft>
              <a:buClr>
                <a:srgbClr val="006699"/>
              </a:buClr>
              <a:buSzTx/>
              <a:buFontTx/>
              <a:buNone/>
              <a:tabLst/>
              <a:defRPr/>
            </a:pP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・・・他</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の</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人（と</a:t>
            </a:r>
            <a:r>
              <a:rPr kumimoji="0" lang="ja-JP" altLang="en-US"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それら</a:t>
            </a:r>
            <a:r>
              <a:rPr kumimoji="0" lang="x-none" sz="1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Verdana" pitchFamily="34" charset="0"/>
              </a:rPr>
              <a:t>の問題）への関心がしばしば低下する。</a:t>
            </a:r>
            <a:endParaRPr kumimoji="0" lang="en-US" sz="1800" b="0" i="0" u="none" strike="noStrike" kern="1200" cap="none" spc="0" normalizeH="0" baseline="0" noProof="0" dirty="0">
              <a:ln>
                <a:noFill/>
              </a:ln>
              <a:solidFill>
                <a:srgbClr val="646B86"/>
              </a:solidFill>
              <a:effectLst/>
              <a:uLnTx/>
              <a:uFillTx/>
              <a:latin typeface="ＭＳ Ｐゴシック" panose="020B0600070205080204" pitchFamily="50" charset="-128"/>
              <a:ea typeface="ＭＳ Ｐゴシック" panose="020B0600070205080204" pitchFamily="50" charset="-128"/>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引きこもり</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」は</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どのようにして起こるのでしょうか？ </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3414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0" name="Rectangle 29"/>
          <p:cNvSpPr>
            <a:spLocks noChangeArrowheads="1"/>
          </p:cNvSpPr>
          <p:nvPr/>
        </p:nvSpPr>
        <p:spPr bwMode="auto">
          <a:xfrm>
            <a:off x="-57150" y="6670675"/>
            <a:ext cx="22717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de-DE" sz="800" b="0" i="1" dirty="0">
                <a:latin typeface="+mj-lt"/>
              </a:rPr>
              <a:t>(“Life III Study - A5</a:t>
            </a:r>
            <a:r>
              <a:rPr lang="en-US" altLang="de-DE" sz="800" b="0" i="1" dirty="0">
                <a:latin typeface="+mj-lt"/>
              </a:rPr>
              <a:t>”</a:t>
            </a:r>
            <a:r>
              <a:rPr lang="de-DE" sz="800" b="0" i="1" dirty="0">
                <a:latin typeface="+mj-lt"/>
              </a:rPr>
              <a:t> </a:t>
            </a:r>
            <a:r>
              <a:rPr lang="de-DE" sz="800" b="0" i="1" dirty="0" err="1">
                <a:latin typeface="+mj-lt"/>
              </a:rPr>
              <a:t>by</a:t>
            </a:r>
            <a:r>
              <a:rPr lang="de-DE" sz="800" b="0" i="1" dirty="0">
                <a:latin typeface="+mj-lt"/>
              </a:rPr>
              <a:t> </a:t>
            </a:r>
            <a:r>
              <a:rPr lang="de-DE" sz="800" b="0" i="1" dirty="0" err="1">
                <a:latin typeface="+mj-lt"/>
              </a:rPr>
              <a:t>h.koppdelaney</a:t>
            </a:r>
            <a:r>
              <a:rPr lang="de-DE" sz="800" b="0" i="1" dirty="0">
                <a:latin typeface="+mj-lt"/>
              </a:rPr>
              <a:t>)</a:t>
            </a:r>
          </a:p>
        </p:txBody>
      </p:sp>
    </p:spTree>
    <p:extLst>
      <p:ext uri="{BB962C8B-B14F-4D97-AF65-F5344CB8AC3E}">
        <p14:creationId xmlns:p14="http://schemas.microsoft.com/office/powerpoint/2010/main" val="23884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6" name="Picture 3"/>
          <p:cNvPicPr>
            <a:picLocks noChangeAspect="1" noChangeArrowheads="1"/>
          </p:cNvPicPr>
          <p:nvPr/>
        </p:nvPicPr>
        <p:blipFill>
          <a:blip r:embed="rId2"/>
          <a:srcRect/>
          <a:stretch>
            <a:fillRect/>
          </a:stretch>
        </p:blipFill>
        <p:spPr bwMode="auto">
          <a:xfrm>
            <a:off x="7302500" y="5359400"/>
            <a:ext cx="1600200" cy="1079500"/>
          </a:xfrm>
          <a:prstGeom prst="rect">
            <a:avLst/>
          </a:prstGeom>
          <a:noFill/>
        </p:spPr>
      </p:pic>
      <p:sp>
        <p:nvSpPr>
          <p:cNvPr id="29" name="TextBox 1"/>
          <p:cNvSpPr txBox="1"/>
          <p:nvPr/>
        </p:nvSpPr>
        <p:spPr>
          <a:xfrm>
            <a:off x="1893021" y="1683893"/>
            <a:ext cx="5307543" cy="353943"/>
          </a:xfrm>
          <a:prstGeom prst="rect">
            <a:avLst/>
          </a:prstGeom>
          <a:noFill/>
        </p:spPr>
        <p:txBody>
          <a:bodyPr wrap="none" lIns="0" tIns="0" rIns="0" rtlCol="0">
            <a:spAutoFit/>
          </a:bodyPr>
          <a:lstStyle/>
          <a:p>
            <a:pPr>
              <a:lnSpc>
                <a:spcPts val="2400"/>
              </a:lnSpc>
              <a:tabLst>
                <a:tab pos="2641600" algn="l"/>
                <a:tab pos="2844800" algn="l"/>
                <a:tab pos="3035300" algn="l"/>
              </a:tabLst>
            </a:pPr>
            <a:r>
              <a:rPr lang="ja-JP" altLang="en-US" dirty="0">
                <a:latin typeface="MS PGothic" panose="020B0600070205080204" pitchFamily="34" charset="-128"/>
                <a:ea typeface="MS PGothic" panose="020B0600070205080204" pitchFamily="34" charset="-128"/>
              </a:rPr>
              <a:t>　「私はみじめだ。私はもはや立ち直ることができない」 </a:t>
            </a:r>
          </a:p>
        </p:txBody>
      </p:sp>
      <p:sp>
        <p:nvSpPr>
          <p:cNvPr id="30" name="TextBox 1"/>
          <p:cNvSpPr txBox="1"/>
          <p:nvPr/>
        </p:nvSpPr>
        <p:spPr>
          <a:xfrm>
            <a:off x="5701132" y="4216398"/>
            <a:ext cx="3329438" cy="315471"/>
          </a:xfrm>
          <a:prstGeom prst="rect">
            <a:avLst/>
          </a:prstGeom>
          <a:noFill/>
        </p:spPr>
        <p:txBody>
          <a:bodyPr wrap="none" lIns="0" tIns="0" rIns="0" rtlCol="0">
            <a:spAutoFit/>
          </a:bodyPr>
          <a:lstStyle/>
          <a:p>
            <a:pPr>
              <a:lnSpc>
                <a:spcPts val="2100"/>
              </a:lnSpc>
              <a:tabLst>
                <a:tab pos="114300" algn="l"/>
                <a:tab pos="317500" algn="l"/>
              </a:tabLst>
            </a:pPr>
            <a:r>
              <a:rPr lang="en-US" altLang="zh-CN"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「私の気分はどんどん悪くなる」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1" name="TextBox 1"/>
          <p:cNvSpPr txBox="1"/>
          <p:nvPr/>
        </p:nvSpPr>
        <p:spPr>
          <a:xfrm>
            <a:off x="215900" y="4203700"/>
            <a:ext cx="2531142" cy="315471"/>
          </a:xfrm>
          <a:prstGeom prst="rect">
            <a:avLst/>
          </a:prstGeom>
          <a:noFill/>
        </p:spPr>
        <p:txBody>
          <a:bodyPr wrap="none" lIns="0" tIns="0" rIns="0" rtlCol="0">
            <a:spAutoFit/>
          </a:bodyPr>
          <a:lstStyle/>
          <a:p>
            <a:pPr>
              <a:lnSpc>
                <a:spcPts val="2100"/>
              </a:lnSpc>
              <a:tabLst>
                <a:tab pos="863600" algn="l"/>
              </a:tabLst>
            </a:pPr>
            <a:r>
              <a:rPr lang="ja-JP" altLang="ja-JP" dirty="0">
                <a:latin typeface="MS PGothic" panose="020B0600070205080204" pitchFamily="34" charset="-128"/>
                <a:ea typeface="MS PGothic" panose="020B0600070205080204" pitchFamily="34" charset="-128"/>
              </a:rPr>
              <a:t>「私</a:t>
            </a:r>
            <a:r>
              <a:rPr lang="ja-JP" altLang="en-US" dirty="0">
                <a:latin typeface="MS PGothic" panose="020B0600070205080204" pitchFamily="34" charset="-128"/>
                <a:ea typeface="MS PGothic" panose="020B0600070205080204" pitchFamily="34" charset="-128"/>
              </a:rPr>
              <a:t>はますますひきこもる」</a:t>
            </a:r>
            <a:endParaRPr lang="en-US" altLang="ja-JP" dirty="0">
              <a:latin typeface="MS PGothic" panose="020B0600070205080204" pitchFamily="34" charset="-128"/>
              <a:ea typeface="MS PGothic" panose="020B0600070205080204" pitchFamily="34" charset="-128"/>
            </a:endParaRPr>
          </a:p>
        </p:txBody>
      </p:sp>
      <p:sp>
        <p:nvSpPr>
          <p:cNvPr id="3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34" name="Grafik 33"/>
          <p:cNvPicPr>
            <a:picLocks noChangeAspect="1"/>
          </p:cNvPicPr>
          <p:nvPr/>
        </p:nvPicPr>
        <p:blipFill rotWithShape="1">
          <a:blip r:embed="rId3"/>
          <a:srcRect l="1364" r="2300"/>
          <a:stretch/>
        </p:blipFill>
        <p:spPr>
          <a:xfrm>
            <a:off x="3030061" y="2470470"/>
            <a:ext cx="3033462" cy="3100669"/>
          </a:xfrm>
          <a:prstGeom prst="rect">
            <a:avLst/>
          </a:prstGeom>
        </p:spPr>
      </p:pic>
      <p:sp>
        <p:nvSpPr>
          <p:cNvPr id="2" name="TextBox 1"/>
          <p:cNvSpPr txBox="1"/>
          <p:nvPr/>
        </p:nvSpPr>
        <p:spPr>
          <a:xfrm>
            <a:off x="3433440" y="4318619"/>
            <a:ext cx="746999" cy="251351"/>
          </a:xfrm>
          <a:prstGeom prst="rect">
            <a:avLst/>
          </a:prstGeom>
          <a:noFill/>
        </p:spPr>
        <p:txBody>
          <a:bodyPr wrap="none" lIns="0" tIns="0" rIns="0" rtlCol="0">
            <a:spAutoFit/>
          </a:bodyPr>
          <a:lstStyle/>
          <a:p>
            <a:pPr>
              <a:lnSpc>
                <a:spcPts val="1600"/>
              </a:lnSpc>
              <a:tabLst/>
            </a:pPr>
            <a:r>
              <a:rPr lang="ja-JP" altLang="en-US" sz="1397" b="1" i="1" dirty="0">
                <a:solidFill>
                  <a:srgbClr val="000000"/>
                </a:solidFill>
                <a:latin typeface="Times New Roman" pitchFamily="18" charset="0"/>
                <a:cs typeface="Times New Roman" pitchFamily="18" charset="0"/>
              </a:rPr>
              <a:t>ひきこもり</a:t>
            </a:r>
            <a:endParaRPr lang="en-US" altLang="zh-CN" sz="1397" b="1" i="1" dirty="0">
              <a:solidFill>
                <a:srgbClr val="000000"/>
              </a:solidFill>
              <a:latin typeface="Times New Roman" pitchFamily="18" charset="0"/>
              <a:cs typeface="Times New Roman" pitchFamily="18" charset="0"/>
            </a:endParaRPr>
          </a:p>
        </p:txBody>
      </p:sp>
      <p:sp>
        <p:nvSpPr>
          <p:cNvPr id="27" name="TextBox 1"/>
          <p:cNvSpPr txBox="1"/>
          <p:nvPr/>
        </p:nvSpPr>
        <p:spPr>
          <a:xfrm>
            <a:off x="5020940" y="4318619"/>
            <a:ext cx="359073" cy="251351"/>
          </a:xfrm>
          <a:prstGeom prst="rect">
            <a:avLst/>
          </a:prstGeom>
          <a:noFill/>
        </p:spPr>
        <p:txBody>
          <a:bodyPr wrap="none" lIns="0" tIns="0" rIns="0" rtlCol="0">
            <a:spAutoFit/>
          </a:bodyPr>
          <a:lstStyle/>
          <a:p>
            <a:pPr>
              <a:lnSpc>
                <a:spcPts val="1600"/>
              </a:lnSpc>
              <a:tabLst/>
            </a:pPr>
            <a:r>
              <a:rPr lang="ja-JP" altLang="en-US" sz="1397" b="1" i="1" dirty="0">
                <a:solidFill>
                  <a:srgbClr val="000000"/>
                </a:solidFill>
                <a:latin typeface="Times New Roman" pitchFamily="18" charset="0"/>
                <a:cs typeface="Times New Roman" pitchFamily="18" charset="0"/>
              </a:rPr>
              <a:t>気分</a:t>
            </a:r>
            <a:endParaRPr lang="en-US" altLang="zh-CN" sz="1397" b="1" i="1" dirty="0">
              <a:solidFill>
                <a:srgbClr val="000000"/>
              </a:solidFill>
              <a:latin typeface="Times New Roman" pitchFamily="18" charset="0"/>
              <a:cs typeface="Times New Roman" pitchFamily="18" charset="0"/>
            </a:endParaRPr>
          </a:p>
        </p:txBody>
      </p:sp>
      <p:sp>
        <p:nvSpPr>
          <p:cNvPr id="33" name="正方形/長方形 32"/>
          <p:cNvSpPr/>
          <p:nvPr/>
        </p:nvSpPr>
        <p:spPr>
          <a:xfrm>
            <a:off x="4320177" y="3134030"/>
            <a:ext cx="543739" cy="400110"/>
          </a:xfrm>
          <a:prstGeom prst="rect">
            <a:avLst/>
          </a:prstGeom>
        </p:spPr>
        <p:txBody>
          <a:bodyPr wrap="none">
            <a:spAutoFit/>
          </a:bodyPr>
          <a:lstStyle/>
          <a:p>
            <a:pPr lvl="0">
              <a:lnSpc>
                <a:spcPts val="2400"/>
              </a:lnSpc>
              <a:tabLst>
                <a:tab pos="2641600" algn="l"/>
                <a:tab pos="2844800" algn="l"/>
                <a:tab pos="3035300" algn="l"/>
              </a:tabLst>
            </a:pPr>
            <a:r>
              <a:rPr lang="ja-JP" altLang="en-US" sz="1397" b="1" i="1" dirty="0">
                <a:solidFill>
                  <a:srgbClr val="000000"/>
                </a:solidFill>
                <a:latin typeface="Times New Roman" pitchFamily="18" charset="0"/>
                <a:cs typeface="Times New Roman" pitchFamily="18" charset="0"/>
              </a:rPr>
              <a:t>意欲</a:t>
            </a:r>
            <a:endParaRPr lang="en-US" altLang="zh-CN" sz="1397" b="1" i="1" dirty="0">
              <a:solidFill>
                <a:srgbClr val="000000"/>
              </a:solidFill>
              <a:latin typeface="Times New Roman" pitchFamily="18" charset="0"/>
              <a:cs typeface="Times New Roman" pitchFamily="18" charset="0"/>
            </a:endParaRPr>
          </a:p>
        </p:txBody>
      </p:sp>
      <p:sp>
        <p:nvSpPr>
          <p:cNvPr id="5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ja-JP" altLang="en-US" sz="2000" b="0" dirty="0">
                <a:solidFill>
                  <a:srgbClr val="D16349"/>
                </a:solidFill>
                <a:latin typeface="MS PGothic" panose="020B0600070205080204" pitchFamily="34" charset="-128"/>
                <a:ea typeface="MS PGothic" panose="020B0600070205080204" pitchFamily="34" charset="-128"/>
              </a:rPr>
              <a:t>悪循環</a:t>
            </a:r>
            <a:endParaRPr lang="ja-JP" altLang="en-US" sz="2000" b="0" dirty="0">
              <a:latin typeface="MS PGothic" panose="020B0600070205080204" pitchFamily="34" charset="-128"/>
              <a:ea typeface="MS PGothic" panose="020B0600070205080204" pitchFamily="34" charset="-128"/>
            </a:endParaRPr>
          </a:p>
        </p:txBody>
      </p:sp>
      <p:sp>
        <p:nvSpPr>
          <p:cNvPr id="23"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en-US"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de-DE" altLang="de-DE" sz="800" b="0" i="1" dirty="0" err="1" smtClean="0">
                <a:latin typeface="Verdana" panose="020B0604030504040204" pitchFamily="34" charset="0"/>
                <a:ea typeface="Verdana" panose="020B0604030504040204" pitchFamily="34" charset="0"/>
                <a:cs typeface="Verdana" panose="020B0604030504040204" pitchFamily="34" charset="0"/>
              </a:rPr>
              <a:t>circles</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a:latin typeface="Verdana" panose="020B0604030504040204" pitchFamily="34" charset="0"/>
                <a:ea typeface="Verdana" panose="020B0604030504040204" pitchFamily="34" charset="0"/>
                <a:cs typeface="Verdana" panose="020B0604030504040204" pitchFamily="34" charset="0"/>
              </a:rPr>
              <a:t>(</a:t>
            </a:r>
            <a:r>
              <a:rPr lang="de-DE" altLang="de-DE" sz="800" b="0" i="1" dirty="0" err="1">
                <a:latin typeface="Verdana" panose="020B0604030504040204" pitchFamily="34" charset="0"/>
                <a:ea typeface="Verdana" panose="020B0604030504040204" pitchFamily="34" charset="0"/>
                <a:cs typeface="Verdana" panose="020B0604030504040204" pitchFamily="34" charset="0"/>
              </a:rPr>
              <a:t>blue-green</a:t>
            </a:r>
            <a:r>
              <a:rPr lang="de-DE" altLang="de-DE" sz="800" b="0" i="1" dirty="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a:latin typeface="Verdana" panose="020B0604030504040204" pitchFamily="34" charset="0"/>
                <a:ea typeface="Verdana" panose="020B0604030504040204" pitchFamily="34" charset="0"/>
                <a:cs typeface="Verdana" panose="020B0604030504040204" pitchFamily="34" charset="0"/>
              </a:rPr>
              <a:t>dream</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en-US"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smtClean="0">
                <a:latin typeface="Verdana" panose="020B0604030504040204" pitchFamily="34" charset="0"/>
                <a:ea typeface="Verdana" panose="020B0604030504040204" pitchFamily="34" charset="0"/>
                <a:cs typeface="Verdana" panose="020B0604030504040204" pitchFamily="34" charset="0"/>
              </a:rPr>
              <a:t>by</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a:latin typeface="Verdana" panose="020B0604030504040204" pitchFamily="34" charset="0"/>
                <a:ea typeface="Verdana" panose="020B0604030504040204" pitchFamily="34" charset="0"/>
                <a:cs typeface="Verdana" panose="020B0604030504040204" pitchFamily="34" charset="0"/>
              </a:rPr>
              <a:t>POSITiv</a:t>
            </a:r>
            <a:r>
              <a:rPr lang="de-DE" altLang="de-DE" sz="800" b="0" i="1" dirty="0">
                <a:latin typeface="Verdana" panose="020B0604030504040204" pitchFamily="34" charset="0"/>
                <a:ea typeface="Verdana" panose="020B0604030504040204" pitchFamily="34" charset="0"/>
                <a:cs typeface="Verdana" panose="020B0604030504040204" pitchFamily="34" charset="0"/>
              </a:rPr>
              <a:t>)</a:t>
            </a:r>
            <a:endParaRPr lang="en-US" altLang="de-DE" sz="800" b="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4066933" y="2346071"/>
            <a:ext cx="289560" cy="358901"/>
          </a:xfrm>
          <a:custGeom>
            <a:avLst/>
            <a:gdLst>
              <a:gd name="connsiteX0" fmla="*/ 0 w 289560"/>
              <a:gd name="connsiteY0" fmla="*/ 268985 h 358901"/>
              <a:gd name="connsiteX1" fmla="*/ 72390 w 289560"/>
              <a:gd name="connsiteY1" fmla="*/ 268985 h 358901"/>
              <a:gd name="connsiteX2" fmla="*/ 72390 w 289560"/>
              <a:gd name="connsiteY2" fmla="*/ 0 h 358901"/>
              <a:gd name="connsiteX3" fmla="*/ 217170 w 289560"/>
              <a:gd name="connsiteY3" fmla="*/ 0 h 358901"/>
              <a:gd name="connsiteX4" fmla="*/ 217170 w 289560"/>
              <a:gd name="connsiteY4" fmla="*/ 268985 h 358901"/>
              <a:gd name="connsiteX5" fmla="*/ 289560 w 289560"/>
              <a:gd name="connsiteY5" fmla="*/ 268985 h 358901"/>
              <a:gd name="connsiteX6" fmla="*/ 144780 w 289560"/>
              <a:gd name="connsiteY6" fmla="*/ 358901 h 358901"/>
              <a:gd name="connsiteX7" fmla="*/ 0 w 289560"/>
              <a:gd name="connsiteY7" fmla="*/ 268985 h 3589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89560" h="358901">
                <a:moveTo>
                  <a:pt x="0" y="268985"/>
                </a:moveTo>
                <a:lnTo>
                  <a:pt x="72390" y="268985"/>
                </a:lnTo>
                <a:lnTo>
                  <a:pt x="72390" y="0"/>
                </a:lnTo>
                <a:lnTo>
                  <a:pt x="217170" y="0"/>
                </a:lnTo>
                <a:lnTo>
                  <a:pt x="217170" y="268985"/>
                </a:lnTo>
                <a:lnTo>
                  <a:pt x="289560" y="268985"/>
                </a:lnTo>
                <a:lnTo>
                  <a:pt x="144780" y="358901"/>
                </a:lnTo>
                <a:lnTo>
                  <a:pt x="0" y="268985"/>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060583" y="2339721"/>
            <a:ext cx="302260" cy="371601"/>
          </a:xfrm>
          <a:custGeom>
            <a:avLst/>
            <a:gdLst>
              <a:gd name="connsiteX0" fmla="*/ 6350 w 302260"/>
              <a:gd name="connsiteY0" fmla="*/ 275335 h 371601"/>
              <a:gd name="connsiteX1" fmla="*/ 78740 w 302260"/>
              <a:gd name="connsiteY1" fmla="*/ 275335 h 371601"/>
              <a:gd name="connsiteX2" fmla="*/ 78740 w 302260"/>
              <a:gd name="connsiteY2" fmla="*/ 6350 h 371601"/>
              <a:gd name="connsiteX3" fmla="*/ 223520 w 302260"/>
              <a:gd name="connsiteY3" fmla="*/ 6350 h 371601"/>
              <a:gd name="connsiteX4" fmla="*/ 223520 w 302260"/>
              <a:gd name="connsiteY4" fmla="*/ 275335 h 371601"/>
              <a:gd name="connsiteX5" fmla="*/ 295910 w 302260"/>
              <a:gd name="connsiteY5" fmla="*/ 275335 h 371601"/>
              <a:gd name="connsiteX6" fmla="*/ 151130 w 302260"/>
              <a:gd name="connsiteY6" fmla="*/ 365251 h 371601"/>
              <a:gd name="connsiteX7" fmla="*/ 6350 w 302260"/>
              <a:gd name="connsiteY7" fmla="*/ 275335 h 3716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302260" h="371601">
                <a:moveTo>
                  <a:pt x="6350" y="275335"/>
                </a:moveTo>
                <a:lnTo>
                  <a:pt x="78740" y="275335"/>
                </a:lnTo>
                <a:lnTo>
                  <a:pt x="78740" y="6350"/>
                </a:lnTo>
                <a:lnTo>
                  <a:pt x="223520" y="6350"/>
                </a:lnTo>
                <a:lnTo>
                  <a:pt x="223520" y="275335"/>
                </a:lnTo>
                <a:lnTo>
                  <a:pt x="295910" y="275335"/>
                </a:lnTo>
                <a:lnTo>
                  <a:pt x="151130" y="365251"/>
                </a:lnTo>
                <a:lnTo>
                  <a:pt x="6350" y="275335"/>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066933" y="3532061"/>
            <a:ext cx="289560" cy="358901"/>
          </a:xfrm>
          <a:custGeom>
            <a:avLst/>
            <a:gdLst>
              <a:gd name="connsiteX0" fmla="*/ 0 w 289560"/>
              <a:gd name="connsiteY0" fmla="*/ 268985 h 358901"/>
              <a:gd name="connsiteX1" fmla="*/ 72390 w 289560"/>
              <a:gd name="connsiteY1" fmla="*/ 268985 h 358901"/>
              <a:gd name="connsiteX2" fmla="*/ 72390 w 289560"/>
              <a:gd name="connsiteY2" fmla="*/ 0 h 358901"/>
              <a:gd name="connsiteX3" fmla="*/ 217170 w 289560"/>
              <a:gd name="connsiteY3" fmla="*/ 0 h 358901"/>
              <a:gd name="connsiteX4" fmla="*/ 217170 w 289560"/>
              <a:gd name="connsiteY4" fmla="*/ 268985 h 358901"/>
              <a:gd name="connsiteX5" fmla="*/ 289560 w 289560"/>
              <a:gd name="connsiteY5" fmla="*/ 268985 h 358901"/>
              <a:gd name="connsiteX6" fmla="*/ 144780 w 289560"/>
              <a:gd name="connsiteY6" fmla="*/ 358901 h 358901"/>
              <a:gd name="connsiteX7" fmla="*/ 0 w 289560"/>
              <a:gd name="connsiteY7" fmla="*/ 268985 h 3589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89560" h="358901">
                <a:moveTo>
                  <a:pt x="0" y="268985"/>
                </a:moveTo>
                <a:lnTo>
                  <a:pt x="72390" y="268985"/>
                </a:lnTo>
                <a:lnTo>
                  <a:pt x="72390" y="0"/>
                </a:lnTo>
                <a:lnTo>
                  <a:pt x="217170" y="0"/>
                </a:lnTo>
                <a:lnTo>
                  <a:pt x="217170" y="268985"/>
                </a:lnTo>
                <a:lnTo>
                  <a:pt x="289560" y="268985"/>
                </a:lnTo>
                <a:lnTo>
                  <a:pt x="144780" y="358901"/>
                </a:lnTo>
                <a:lnTo>
                  <a:pt x="0" y="268985"/>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4066933" y="3525712"/>
            <a:ext cx="302260" cy="371601"/>
          </a:xfrm>
          <a:custGeom>
            <a:avLst/>
            <a:gdLst>
              <a:gd name="connsiteX0" fmla="*/ 6350 w 302260"/>
              <a:gd name="connsiteY0" fmla="*/ 275335 h 371601"/>
              <a:gd name="connsiteX1" fmla="*/ 78740 w 302260"/>
              <a:gd name="connsiteY1" fmla="*/ 275335 h 371601"/>
              <a:gd name="connsiteX2" fmla="*/ 78740 w 302260"/>
              <a:gd name="connsiteY2" fmla="*/ 6350 h 371601"/>
              <a:gd name="connsiteX3" fmla="*/ 223520 w 302260"/>
              <a:gd name="connsiteY3" fmla="*/ 6350 h 371601"/>
              <a:gd name="connsiteX4" fmla="*/ 223520 w 302260"/>
              <a:gd name="connsiteY4" fmla="*/ 275335 h 371601"/>
              <a:gd name="connsiteX5" fmla="*/ 295910 w 302260"/>
              <a:gd name="connsiteY5" fmla="*/ 275335 h 371601"/>
              <a:gd name="connsiteX6" fmla="*/ 151130 w 302260"/>
              <a:gd name="connsiteY6" fmla="*/ 365251 h 371601"/>
              <a:gd name="connsiteX7" fmla="*/ 6350 w 302260"/>
              <a:gd name="connsiteY7" fmla="*/ 275335 h 3716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302260" h="371601">
                <a:moveTo>
                  <a:pt x="6350" y="275335"/>
                </a:moveTo>
                <a:lnTo>
                  <a:pt x="78740" y="275335"/>
                </a:lnTo>
                <a:lnTo>
                  <a:pt x="78740" y="6350"/>
                </a:lnTo>
                <a:lnTo>
                  <a:pt x="223520" y="6350"/>
                </a:lnTo>
                <a:lnTo>
                  <a:pt x="223520" y="275335"/>
                </a:lnTo>
                <a:lnTo>
                  <a:pt x="295910" y="275335"/>
                </a:lnTo>
                <a:lnTo>
                  <a:pt x="151130" y="365251"/>
                </a:lnTo>
                <a:lnTo>
                  <a:pt x="6350" y="275335"/>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4066933" y="4507102"/>
            <a:ext cx="289560" cy="358140"/>
          </a:xfrm>
          <a:custGeom>
            <a:avLst/>
            <a:gdLst>
              <a:gd name="connsiteX0" fmla="*/ 0 w 289560"/>
              <a:gd name="connsiteY0" fmla="*/ 268986 h 358140"/>
              <a:gd name="connsiteX1" fmla="*/ 72390 w 289560"/>
              <a:gd name="connsiteY1" fmla="*/ 268986 h 358140"/>
              <a:gd name="connsiteX2" fmla="*/ 72390 w 289560"/>
              <a:gd name="connsiteY2" fmla="*/ 0 h 358140"/>
              <a:gd name="connsiteX3" fmla="*/ 217170 w 289560"/>
              <a:gd name="connsiteY3" fmla="*/ 0 h 358140"/>
              <a:gd name="connsiteX4" fmla="*/ 217170 w 289560"/>
              <a:gd name="connsiteY4" fmla="*/ 268986 h 358140"/>
              <a:gd name="connsiteX5" fmla="*/ 289560 w 289560"/>
              <a:gd name="connsiteY5" fmla="*/ 268986 h 358140"/>
              <a:gd name="connsiteX6" fmla="*/ 144780 w 289560"/>
              <a:gd name="connsiteY6" fmla="*/ 358140 h 358140"/>
              <a:gd name="connsiteX7" fmla="*/ 0 w 289560"/>
              <a:gd name="connsiteY7" fmla="*/ 268986 h 3581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89560" h="358140">
                <a:moveTo>
                  <a:pt x="0" y="268986"/>
                </a:moveTo>
                <a:lnTo>
                  <a:pt x="72390" y="268986"/>
                </a:lnTo>
                <a:lnTo>
                  <a:pt x="72390" y="0"/>
                </a:lnTo>
                <a:lnTo>
                  <a:pt x="217170" y="0"/>
                </a:lnTo>
                <a:lnTo>
                  <a:pt x="217170" y="268986"/>
                </a:lnTo>
                <a:lnTo>
                  <a:pt x="289560" y="268986"/>
                </a:lnTo>
                <a:lnTo>
                  <a:pt x="144780" y="358140"/>
                </a:lnTo>
                <a:lnTo>
                  <a:pt x="0" y="268986"/>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4060583" y="4500752"/>
            <a:ext cx="302260" cy="370840"/>
          </a:xfrm>
          <a:custGeom>
            <a:avLst/>
            <a:gdLst>
              <a:gd name="connsiteX0" fmla="*/ 6350 w 302260"/>
              <a:gd name="connsiteY0" fmla="*/ 275336 h 370840"/>
              <a:gd name="connsiteX1" fmla="*/ 78740 w 302260"/>
              <a:gd name="connsiteY1" fmla="*/ 275336 h 370840"/>
              <a:gd name="connsiteX2" fmla="*/ 78740 w 302260"/>
              <a:gd name="connsiteY2" fmla="*/ 6350 h 370840"/>
              <a:gd name="connsiteX3" fmla="*/ 223520 w 302260"/>
              <a:gd name="connsiteY3" fmla="*/ 6350 h 370840"/>
              <a:gd name="connsiteX4" fmla="*/ 223520 w 302260"/>
              <a:gd name="connsiteY4" fmla="*/ 275336 h 370840"/>
              <a:gd name="connsiteX5" fmla="*/ 295910 w 302260"/>
              <a:gd name="connsiteY5" fmla="*/ 275336 h 370840"/>
              <a:gd name="connsiteX6" fmla="*/ 151130 w 302260"/>
              <a:gd name="connsiteY6" fmla="*/ 364490 h 370840"/>
              <a:gd name="connsiteX7" fmla="*/ 6350 w 302260"/>
              <a:gd name="connsiteY7" fmla="*/ 275336 h 3708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302260" h="370840">
                <a:moveTo>
                  <a:pt x="6350" y="275336"/>
                </a:moveTo>
                <a:lnTo>
                  <a:pt x="78740" y="275336"/>
                </a:lnTo>
                <a:lnTo>
                  <a:pt x="78740" y="6350"/>
                </a:lnTo>
                <a:lnTo>
                  <a:pt x="223520" y="6350"/>
                </a:lnTo>
                <a:lnTo>
                  <a:pt x="223520" y="275336"/>
                </a:lnTo>
                <a:lnTo>
                  <a:pt x="295910" y="275336"/>
                </a:lnTo>
                <a:lnTo>
                  <a:pt x="151130" y="364490"/>
                </a:lnTo>
                <a:lnTo>
                  <a:pt x="6350" y="275336"/>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3"/>
          <p:cNvPicPr>
            <a:picLocks noChangeAspect="1" noChangeArrowheads="1"/>
          </p:cNvPicPr>
          <p:nvPr/>
        </p:nvPicPr>
        <p:blipFill>
          <a:blip r:embed="rId2"/>
          <a:srcRect/>
          <a:stretch>
            <a:fillRect/>
          </a:stretch>
        </p:blipFill>
        <p:spPr bwMode="auto">
          <a:xfrm>
            <a:off x="7302500" y="5359400"/>
            <a:ext cx="1600200" cy="1079500"/>
          </a:xfrm>
          <a:prstGeom prst="rect">
            <a:avLst/>
          </a:prstGeom>
          <a:noFill/>
        </p:spPr>
      </p:pic>
      <p:sp>
        <p:nvSpPr>
          <p:cNvPr id="19" name="TextBox 1"/>
          <p:cNvSpPr txBox="1"/>
          <p:nvPr/>
        </p:nvSpPr>
        <p:spPr>
          <a:xfrm>
            <a:off x="508000" y="1905000"/>
            <a:ext cx="8106386"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言うは易く行うは</a:t>
            </a:r>
            <a:r>
              <a:rPr lang="ja-JP" altLang="en-US" dirty="0" err="1">
                <a:solidFill>
                  <a:srgbClr val="000000"/>
                </a:solidFill>
                <a:latin typeface="MS PGothic" panose="020B0600070205080204" pitchFamily="34" charset="-128"/>
                <a:ea typeface="MS PGothic" panose="020B0600070205080204" pitchFamily="34" charset="-128"/>
                <a:cs typeface="Times New Roman" pitchFamily="18" charset="0"/>
              </a:rPr>
              <a:t>難し</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しかし</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、少しずつ前進することによってこれを克服しましょう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1" name="TextBox 1"/>
          <p:cNvSpPr txBox="1"/>
          <p:nvPr/>
        </p:nvSpPr>
        <p:spPr>
          <a:xfrm>
            <a:off x="508000" y="2809492"/>
            <a:ext cx="8034251" cy="854080"/>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一歩一歩</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：小さな一歩（例えば、友だちに電話する）に続いて、もう少し大きな一歩</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（例えば、友だちに会う）に踏み出しましょう。でも無理はしないでください！気分は</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徐々に良くなっていくでしょう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508000" y="4089400"/>
            <a:ext cx="6610784"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日常的な務めを果たしましょう。でも、楽しむことも忘れないでください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6" name="TextBox 1"/>
          <p:cNvSpPr txBox="1"/>
          <p:nvPr/>
        </p:nvSpPr>
        <p:spPr>
          <a:xfrm>
            <a:off x="350520" y="1232799"/>
            <a:ext cx="2683427" cy="353943"/>
          </a:xfrm>
          <a:prstGeom prst="rect">
            <a:avLst/>
          </a:prstGeom>
          <a:noFill/>
        </p:spPr>
        <p:txBody>
          <a:bodyPr wrap="none" lIns="0" tIns="0" rIns="0" rtlCol="0">
            <a:spAutoFit/>
          </a:bodyPr>
          <a:lstStyle/>
          <a:p>
            <a:pPr>
              <a:lnSpc>
                <a:spcPts val="2400"/>
              </a:lnSpc>
              <a:tabLst>
                <a:tab pos="33909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悪循環を断ち切りましょう！</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1" name="Text Box 16"/>
          <p:cNvSpPr txBox="1">
            <a:spLocks noChangeArrowheads="1"/>
          </p:cNvSpPr>
          <p:nvPr/>
        </p:nvSpPr>
        <p:spPr bwMode="auto">
          <a:xfrm>
            <a:off x="508000" y="4953000"/>
            <a:ext cx="8793163" cy="54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lnSpc>
                <a:spcPct val="98000"/>
              </a:lnSpc>
            </a:pPr>
            <a:r>
              <a:rPr lang="ja-JP" altLang="en-US" dirty="0">
                <a:latin typeface="MS PGothic" panose="020B0600070205080204" pitchFamily="34" charset="-128"/>
                <a:ea typeface="MS PGothic" panose="020B0600070205080204" pitchFamily="34" charset="-128"/>
                <a:sym typeface="Wingdings" pitchFamily="2" charset="2"/>
              </a:rPr>
              <a:t>あなたは実感するでしょう：活動すればするほど気分は良くなり、活動しなければ</a:t>
            </a:r>
            <a:endParaRPr lang="en-US" altLang="ja-JP" dirty="0">
              <a:latin typeface="MS PGothic" panose="020B0600070205080204" pitchFamily="34" charset="-128"/>
              <a:ea typeface="MS PGothic" panose="020B0600070205080204" pitchFamily="34" charset="-128"/>
              <a:sym typeface="Wingdings" pitchFamily="2" charset="2"/>
            </a:endParaRPr>
          </a:p>
          <a:p>
            <a:pPr eaLnBrk="1" hangingPunct="1">
              <a:lnSpc>
                <a:spcPct val="98000"/>
              </a:lnSpc>
            </a:pPr>
            <a:r>
              <a:rPr lang="ja-JP" altLang="en-US" dirty="0">
                <a:latin typeface="MS PGothic" panose="020B0600070205080204" pitchFamily="34" charset="-128"/>
                <a:ea typeface="MS PGothic" panose="020B0600070205080204" pitchFamily="34" charset="-128"/>
                <a:sym typeface="Wingdings" pitchFamily="2" charset="2"/>
              </a:rPr>
              <a:t>気分が落ち込みます。</a:t>
            </a:r>
            <a:endParaRPr lang="ja-JP" altLang="en-US" sz="1700" dirty="0">
              <a:latin typeface="MS PGothic" panose="020B0600070205080204" pitchFamily="34" charset="-128"/>
              <a:ea typeface="MS PGothic" panose="020B0600070205080204" pitchFamily="34" charset="-128"/>
            </a:endParaRPr>
          </a:p>
        </p:txBody>
      </p:sp>
      <p:sp>
        <p:nvSpPr>
          <p:cNvPr id="3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32" name="グループ化 31"/>
          <p:cNvGrpSpPr/>
          <p:nvPr/>
        </p:nvGrpSpPr>
        <p:grpSpPr>
          <a:xfrm>
            <a:off x="88900" y="6096000"/>
            <a:ext cx="2425700" cy="487426"/>
            <a:chOff x="88900" y="5208524"/>
            <a:chExt cx="2425700" cy="487426"/>
          </a:xfrm>
        </p:grpSpPr>
        <p:sp>
          <p:nvSpPr>
            <p:cNvPr id="34" name="Freeform 3"/>
            <p:cNvSpPr/>
            <p:nvPr/>
          </p:nvSpPr>
          <p:spPr>
            <a:xfrm>
              <a:off x="88900" y="5208524"/>
              <a:ext cx="24257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a:lnSpc>
                  <a:spcPts val="1400"/>
                </a:lnSpc>
                <a:tabLst>
                  <a:tab pos="254000" algn="l"/>
                  <a:tab pos="266700" algn="l"/>
                </a:tabLst>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2</a:t>
              </a:r>
              <a:r>
                <a:rPr lang="en-US" altLang="zh-CN" sz="1200" i="1" dirty="0">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&amp;</a:t>
              </a:r>
              <a:r>
                <a:rPr lang="en-US" altLang="zh-CN" sz="1200" i="1" dirty="0">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9.</a:t>
              </a:r>
              <a:r>
                <a:rPr lang="en-US" altLang="ja-JP"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3</a:t>
              </a:r>
              <a:endPar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pic>
          <p:nvPicPr>
            <p:cNvPr id="35"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2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ja-JP" altLang="en-US" sz="2000" b="0" dirty="0">
                <a:solidFill>
                  <a:srgbClr val="D16349"/>
                </a:solidFill>
                <a:latin typeface="MS PGothic" panose="020B0600070205080204" pitchFamily="34" charset="-128"/>
                <a:ea typeface="MS PGothic" panose="020B0600070205080204" pitchFamily="34" charset="-128"/>
              </a:rPr>
              <a:t>悪循環</a:t>
            </a:r>
            <a:endParaRPr lang="ja-JP" altLang="en-US" sz="2000" b="0" dirty="0">
              <a:latin typeface="MS PGothic" panose="020B0600070205080204" pitchFamily="34" charset="-128"/>
              <a:ea typeface="MS PGothic" panose="020B0600070205080204" pitchFamily="34" charset="-128"/>
            </a:endParaRPr>
          </a:p>
        </p:txBody>
      </p:sp>
      <p:sp>
        <p:nvSpPr>
          <p:cNvPr id="28"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en-US"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de-DE" altLang="de-DE" sz="800" b="0" i="1" dirty="0" err="1" smtClean="0">
                <a:latin typeface="Verdana" panose="020B0604030504040204" pitchFamily="34" charset="0"/>
                <a:ea typeface="Verdana" panose="020B0604030504040204" pitchFamily="34" charset="0"/>
                <a:cs typeface="Verdana" panose="020B0604030504040204" pitchFamily="34" charset="0"/>
              </a:rPr>
              <a:t>circles</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a:latin typeface="Verdana" panose="020B0604030504040204" pitchFamily="34" charset="0"/>
                <a:ea typeface="Verdana" panose="020B0604030504040204" pitchFamily="34" charset="0"/>
                <a:cs typeface="Verdana" panose="020B0604030504040204" pitchFamily="34" charset="0"/>
              </a:rPr>
              <a:t>(</a:t>
            </a:r>
            <a:r>
              <a:rPr lang="de-DE" altLang="de-DE" sz="800" b="0" i="1" dirty="0" err="1">
                <a:latin typeface="Verdana" panose="020B0604030504040204" pitchFamily="34" charset="0"/>
                <a:ea typeface="Verdana" panose="020B0604030504040204" pitchFamily="34" charset="0"/>
                <a:cs typeface="Verdana" panose="020B0604030504040204" pitchFamily="34" charset="0"/>
              </a:rPr>
              <a:t>blue-green</a:t>
            </a:r>
            <a:r>
              <a:rPr lang="de-DE" altLang="de-DE" sz="800" b="0" i="1" dirty="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a:latin typeface="Verdana" panose="020B0604030504040204" pitchFamily="34" charset="0"/>
                <a:ea typeface="Verdana" panose="020B0604030504040204" pitchFamily="34" charset="0"/>
                <a:cs typeface="Verdana" panose="020B0604030504040204" pitchFamily="34" charset="0"/>
              </a:rPr>
              <a:t>dream</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en-US" altLang="de-DE" sz="800" b="0" i="1" dirty="0" smtClean="0">
                <a:latin typeface="Verdana" panose="020B0604030504040204" pitchFamily="34" charset="0"/>
                <a:ea typeface="Verdana" panose="020B0604030504040204" pitchFamily="34" charset="0"/>
                <a:cs typeface="Verdana" panose="020B0604030504040204" pitchFamily="34" charset="0"/>
              </a:rPr>
              <a:t>”</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smtClean="0">
                <a:latin typeface="Verdana" panose="020B0604030504040204" pitchFamily="34" charset="0"/>
                <a:ea typeface="Verdana" panose="020B0604030504040204" pitchFamily="34" charset="0"/>
                <a:cs typeface="Verdana" panose="020B0604030504040204" pitchFamily="34" charset="0"/>
              </a:rPr>
              <a:t>by</a:t>
            </a:r>
            <a:r>
              <a:rPr lang="de-DE" altLang="de-DE" sz="800" b="0" i="1" dirty="0" smtClean="0">
                <a:latin typeface="Verdana" panose="020B0604030504040204" pitchFamily="34" charset="0"/>
                <a:ea typeface="Verdana" panose="020B0604030504040204" pitchFamily="34" charset="0"/>
                <a:cs typeface="Verdana" panose="020B0604030504040204" pitchFamily="34" charset="0"/>
              </a:rPr>
              <a:t> </a:t>
            </a:r>
            <a:r>
              <a:rPr lang="de-DE" altLang="de-DE" sz="800" b="0" i="1" dirty="0" err="1">
                <a:latin typeface="Verdana" panose="020B0604030504040204" pitchFamily="34" charset="0"/>
                <a:ea typeface="Verdana" panose="020B0604030504040204" pitchFamily="34" charset="0"/>
                <a:cs typeface="Verdana" panose="020B0604030504040204" pitchFamily="34" charset="0"/>
              </a:rPr>
              <a:t>POSITiv</a:t>
            </a:r>
            <a:r>
              <a:rPr lang="de-DE" altLang="de-DE" sz="800" b="0" i="1" dirty="0">
                <a:latin typeface="Verdana" panose="020B0604030504040204" pitchFamily="34" charset="0"/>
                <a:ea typeface="Verdana" panose="020B0604030504040204" pitchFamily="34" charset="0"/>
                <a:cs typeface="Verdana" panose="020B0604030504040204" pitchFamily="34" charset="0"/>
              </a:rPr>
              <a:t>)</a:t>
            </a:r>
            <a:endParaRPr lang="en-US" altLang="de-DE" sz="800" b="0" i="1"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506281" y="1280248"/>
            <a:ext cx="8256719" cy="4625112"/>
          </a:xfrm>
          <a:prstGeom prst="rect">
            <a:avLst/>
          </a:prstGeom>
          <a:noFill/>
        </p:spPr>
        <p:txBody>
          <a:bodyPr wrap="square" lIns="0" tIns="0" rIns="0" rtlCol="0">
            <a:spAutoFit/>
          </a:bodyPr>
          <a:lstStyle/>
          <a:p>
            <a:pPr marL="285750" indent="-285750">
              <a:lnSpc>
                <a:spcPct val="108000"/>
              </a:lnSpc>
              <a:buClr>
                <a:srgbClr val="8CADAE"/>
              </a:buClr>
              <a:buFont typeface="Courier New" panose="02070309020205020404" pitchFamily="49" charset="0"/>
              <a:buChar char="o"/>
            </a:pPr>
            <a:r>
              <a:rPr lang="ja-JP" altLang="en-US" b="1" dirty="0">
                <a:latin typeface="MS PGothic" panose="020B0600070205080204" pitchFamily="34" charset="-128"/>
                <a:ea typeface="MS PGothic" panose="020B0600070205080204" pitchFamily="34" charset="-128"/>
                <a:sym typeface="Wingdings" pitchFamily="2" charset="2"/>
              </a:rPr>
              <a:t>毎晩</a:t>
            </a:r>
            <a:r>
              <a:rPr lang="ja-JP" altLang="en-US" dirty="0">
                <a:latin typeface="MS PGothic" panose="020B0600070205080204" pitchFamily="34" charset="-128"/>
                <a:ea typeface="MS PGothic" panose="020B0600070205080204" pitchFamily="34" charset="-128"/>
                <a:sym typeface="Wingdings" pitchFamily="2" charset="2"/>
              </a:rPr>
              <a:t>、その日のポジティブな出来事を２つか３つ（最大５つまで）書き出しましょう。</a:t>
            </a:r>
            <a:endParaRPr lang="en-US" altLang="ja-JP" dirty="0">
              <a:latin typeface="MS PGothic" panose="020B0600070205080204" pitchFamily="34" charset="-128"/>
              <a:ea typeface="MS PGothic" panose="020B0600070205080204" pitchFamily="34" charset="-128"/>
              <a:sym typeface="Wingdings" pitchFamily="2" charset="2"/>
            </a:endParaRPr>
          </a:p>
          <a:p>
            <a:pPr>
              <a:lnSpc>
                <a:spcPct val="108000"/>
              </a:lnSpc>
              <a:buClr>
                <a:srgbClr val="8CADAE"/>
              </a:buClr>
            </a:pPr>
            <a:r>
              <a:rPr lang="ja-JP" altLang="en-US" dirty="0">
                <a:latin typeface="MS PGothic" panose="020B0600070205080204" pitchFamily="34" charset="-128"/>
                <a:ea typeface="MS PGothic" panose="020B0600070205080204" pitchFamily="34" charset="-128"/>
                <a:sym typeface="Wingdings" pitchFamily="2" charset="2"/>
              </a:rPr>
              <a:t>　　そして、こころの中でそれを思い出してください。</a:t>
            </a:r>
            <a:endParaRPr lang="ja-JP" altLang="en-US" dirty="0">
              <a:latin typeface="MS PGothic" panose="020B0600070205080204" pitchFamily="34" charset="-128"/>
              <a:ea typeface="MS PGothic" panose="020B0600070205080204" pitchFamily="34" charset="-128"/>
            </a:endParaRPr>
          </a:p>
          <a:p>
            <a:pPr marL="285750" indent="-285750">
              <a:lnSpc>
                <a:spcPct val="41000"/>
              </a:lnSpc>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a:p>
            <a:pPr marL="285750" indent="-285750">
              <a:lnSpc>
                <a:spcPct val="41000"/>
              </a:lnSpc>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endParaRPr>
          </a:p>
          <a:p>
            <a:pPr marL="285750" indent="-285750">
              <a:lnSpc>
                <a:spcPct val="108000"/>
              </a:lnSpc>
              <a:spcBef>
                <a:spcPct val="25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ほめられたらそれを書き留め、つらいときにそれを財産として活用しましょう！</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あなたがとても満足した状況を思い出してみてください。そのときの全ての感覚</a:t>
            </a:r>
            <a:endParaRPr lang="en-US" altLang="ja-JP" dirty="0">
              <a:latin typeface="MS PGothic" panose="020B0600070205080204" pitchFamily="34" charset="-128"/>
              <a:ea typeface="MS PGothic" panose="020B0600070205080204" pitchFamily="34" charset="-128"/>
              <a:sym typeface="Wingdings" pitchFamily="2" charset="2"/>
            </a:endParaRPr>
          </a:p>
          <a:p>
            <a:pPr>
              <a:buClr>
                <a:srgbClr val="8CADAE"/>
              </a:buClr>
            </a:pPr>
            <a:r>
              <a:rPr lang="ja-JP" altLang="en-US" dirty="0">
                <a:latin typeface="MS PGothic" panose="020B0600070205080204" pitchFamily="34" charset="-128"/>
                <a:ea typeface="MS PGothic" panose="020B0600070205080204" pitchFamily="34" charset="-128"/>
                <a:sym typeface="Wingdings" pitchFamily="2" charset="2"/>
              </a:rPr>
              <a:t>　　（視覚、聴覚、嗅覚、触覚</a:t>
            </a:r>
            <a:r>
              <a:rPr lang="en-US" altLang="ja-JP" dirty="0">
                <a:latin typeface="MS PGothic" panose="020B0600070205080204" pitchFamily="34" charset="-128"/>
                <a:ea typeface="MS PGothic" panose="020B0600070205080204" pitchFamily="34" charset="-128"/>
                <a:sym typeface="Wingdings" pitchFamily="2" charset="2"/>
              </a:rPr>
              <a:t>…</a:t>
            </a:r>
            <a:r>
              <a:rPr lang="ja-JP" altLang="en-US" dirty="0">
                <a:latin typeface="MS PGothic" panose="020B0600070205080204" pitchFamily="34" charset="-128"/>
                <a:ea typeface="MS PGothic" panose="020B0600070205080204" pitchFamily="34" charset="-128"/>
                <a:sym typeface="Wingdings" pitchFamily="2" charset="2"/>
              </a:rPr>
              <a:t>）を思い出してください。そのときに撮った</a:t>
            </a:r>
            <a:r>
              <a:rPr lang="ja-JP" altLang="en-US" dirty="0" err="1">
                <a:latin typeface="MS PGothic" panose="020B0600070205080204" pitchFamily="34" charset="-128"/>
                <a:ea typeface="MS PGothic" panose="020B0600070205080204" pitchFamily="34" charset="-128"/>
                <a:sym typeface="Wingdings" pitchFamily="2" charset="2"/>
              </a:rPr>
              <a:t>写真などがあ</a:t>
            </a:r>
            <a:endParaRPr lang="en-US" altLang="ja-JP" dirty="0">
              <a:latin typeface="MS PGothic" panose="020B0600070205080204" pitchFamily="34" charset="-128"/>
              <a:ea typeface="MS PGothic" panose="020B0600070205080204" pitchFamily="34" charset="-128"/>
              <a:sym typeface="Wingdings" pitchFamily="2" charset="2"/>
            </a:endParaRPr>
          </a:p>
          <a:p>
            <a:pPr>
              <a:buClr>
                <a:srgbClr val="8CADAE"/>
              </a:buClr>
            </a:pPr>
            <a:r>
              <a:rPr lang="ja-JP" altLang="en-US" dirty="0">
                <a:latin typeface="MS PGothic" panose="020B0600070205080204" pitchFamily="34" charset="-128"/>
                <a:ea typeface="MS PGothic" panose="020B0600070205080204" pitchFamily="34" charset="-128"/>
                <a:sym typeface="Wingdings" pitchFamily="2" charset="2"/>
              </a:rPr>
              <a:t>　　　れば、それも使ってみてください</a:t>
            </a:r>
            <a:r>
              <a:rPr lang="ja-JP" altLang="en-US" dirty="0" smtClean="0">
                <a:latin typeface="MS PGothic" panose="020B0600070205080204" pitchFamily="34" charset="-128"/>
                <a:ea typeface="MS PGothic" panose="020B0600070205080204" pitchFamily="34" charset="-128"/>
                <a:sym typeface="Wingdings" pitchFamily="2" charset="2"/>
              </a:rPr>
              <a:t>。</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spcBef>
                <a:spcPct val="33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あなたが本当に楽しめることを、できれば他の人と一緒にしましょう</a:t>
            </a:r>
            <a:endParaRPr lang="en-US" altLang="ja-JP" dirty="0">
              <a:latin typeface="MS PGothic" panose="020B0600070205080204" pitchFamily="34" charset="-128"/>
              <a:ea typeface="MS PGothic" panose="020B0600070205080204" pitchFamily="34" charset="-128"/>
              <a:sym typeface="Wingdings" pitchFamily="2" charset="2"/>
            </a:endParaRPr>
          </a:p>
          <a:p>
            <a:pPr>
              <a:spcBef>
                <a:spcPct val="33000"/>
              </a:spcBef>
              <a:buClr>
                <a:srgbClr val="8CADAE"/>
              </a:buClr>
            </a:pPr>
            <a:r>
              <a:rPr lang="ja-JP" altLang="en-US" dirty="0">
                <a:latin typeface="MS PGothic" panose="020B0600070205080204" pitchFamily="34" charset="-128"/>
                <a:ea typeface="MS PGothic" panose="020B0600070205080204" pitchFamily="34" charset="-128"/>
                <a:sym typeface="Wingdings" pitchFamily="2" charset="2"/>
              </a:rPr>
              <a:t>　　（例：映画を観る、喫茶店に行く）。</a:t>
            </a:r>
            <a:endParaRPr lang="ja-JP" altLang="en-US" dirty="0">
              <a:latin typeface="MS PGothic" panose="020B0600070205080204" pitchFamily="34" charset="-128"/>
              <a:ea typeface="MS PGothic" panose="020B0600070205080204" pitchFamily="34" charset="-128"/>
            </a:endParaRPr>
          </a:p>
          <a:p>
            <a:pPr marL="285750" indent="-285750">
              <a:lnSpc>
                <a:spcPct val="41000"/>
              </a:lnSpc>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endParaRPr>
          </a:p>
          <a:p>
            <a:pPr marL="285750" indent="-285750">
              <a:lnSpc>
                <a:spcPct val="108000"/>
              </a:lnSpc>
              <a:spcBef>
                <a:spcPct val="25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運動しましょう（少なくとも</a:t>
            </a:r>
            <a:r>
              <a:rPr lang="en-US" altLang="ja-JP" dirty="0">
                <a:latin typeface="MS PGothic" panose="020B0600070205080204" pitchFamily="34" charset="-128"/>
                <a:ea typeface="MS PGothic" panose="020B0600070205080204" pitchFamily="34" charset="-128"/>
                <a:sym typeface="Wingdings" pitchFamily="2" charset="2"/>
              </a:rPr>
              <a:t>20</a:t>
            </a:r>
            <a:r>
              <a:rPr lang="ja-JP" altLang="en-US" dirty="0">
                <a:latin typeface="MS PGothic" panose="020B0600070205080204" pitchFamily="34" charset="-128"/>
                <a:ea typeface="MS PGothic" panose="020B0600070205080204" pitchFamily="34" charset="-128"/>
                <a:sym typeface="Wingdings" pitchFamily="2" charset="2"/>
              </a:rPr>
              <a:t>分）－でも、一所懸命でなくてもかまいません。もし可能なら、例えばジョギングや長時間のウォーキングをして持久力をつけましょう。</a:t>
            </a:r>
            <a:endParaRPr lang="ja-JP" altLang="en-US" dirty="0">
              <a:latin typeface="MS PGothic" panose="020B0600070205080204" pitchFamily="34" charset="-128"/>
              <a:ea typeface="MS PGothic" panose="020B0600070205080204" pitchFamily="34" charset="-128"/>
            </a:endParaRPr>
          </a:p>
          <a:p>
            <a:pPr marL="285750" indent="-285750">
              <a:lnSpc>
                <a:spcPct val="41000"/>
              </a:lnSpc>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endParaRPr>
          </a:p>
          <a:p>
            <a:pPr marL="285750" indent="-285750">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好きな音楽を聴きましょう。</a:t>
            </a:r>
            <a:endParaRPr lang="ja-JP" altLang="en-US" dirty="0">
              <a:latin typeface="MS PGothic" panose="020B0600070205080204" pitchFamily="34" charset="-128"/>
              <a:ea typeface="MS PGothic" panose="020B0600070205080204" pitchFamily="34" charset="-128"/>
            </a:endParaRPr>
          </a:p>
          <a:p>
            <a:pPr>
              <a:lnSpc>
                <a:spcPct val="108000"/>
              </a:lnSpc>
              <a:spcBef>
                <a:spcPct val="25000"/>
              </a:spcBef>
            </a:pPr>
            <a:endParaRPr lang="en-US" altLang="ja-JP" dirty="0">
              <a:latin typeface="MS PGothic" panose="020B0600070205080204" pitchFamily="34" charset="-128"/>
              <a:ea typeface="MS PGothic" panose="020B0600070205080204" pitchFamily="34" charset="-128"/>
              <a:sym typeface="Wingdings" pitchFamily="2" charset="2"/>
            </a:endParaRPr>
          </a:p>
        </p:txBody>
      </p:sp>
      <p:sp>
        <p:nvSpPr>
          <p:cNvPr id="15"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9"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a:lnSpc>
                <a:spcPts val="2400"/>
              </a:lnSpc>
              <a:tabLst>
                <a:tab pos="1231900" algn="l"/>
              </a:tabLst>
            </a:pPr>
            <a:r>
              <a:rPr lang="ja-JP" altLang="en-US" sz="2000" b="0" dirty="0">
                <a:solidFill>
                  <a:srgbClr val="D16349"/>
                </a:solidFill>
                <a:latin typeface="MS PGothic" panose="020B0600070205080204" pitchFamily="34" charset="-128"/>
                <a:ea typeface="MS PGothic" panose="020B0600070205080204" pitchFamily="34" charset="-128"/>
              </a:rPr>
              <a:t>抑うつ気分を改善するコツ</a:t>
            </a:r>
            <a:endParaRPr lang="en-US" altLang="zh-CN" sz="2000" b="0" dirty="0">
              <a:solidFill>
                <a:srgbClr val="D16349"/>
              </a:solidFill>
              <a:latin typeface="MS PGothic" panose="020B0600070205080204" pitchFamily="34" charset="-128"/>
              <a:ea typeface="MS PGothic" panose="020B0600070205080204" pitchFamily="34" charset="-128"/>
            </a:endParaRPr>
          </a:p>
        </p:txBody>
      </p:sp>
      <p:pic>
        <p:nvPicPr>
          <p:cNvPr id="20" name="Picture 14" descr="Smiley detail  - renaissancechambara - flickr -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550" y="5564188"/>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8"/>
          <p:cNvSpPr>
            <a:spLocks noChangeArrowheads="1"/>
          </p:cNvSpPr>
          <p:nvPr/>
        </p:nvSpPr>
        <p:spPr bwMode="auto">
          <a:xfrm>
            <a:off x="152400" y="6201376"/>
            <a:ext cx="1847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sz="800" i="1" dirty="0">
              <a:latin typeface="Verdana" panose="020B0604030504040204" pitchFamily="34" charset="0"/>
            </a:endParaRPr>
          </a:p>
        </p:txBody>
      </p:sp>
      <p:sp>
        <p:nvSpPr>
          <p:cNvPr id="23"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50000"/>
              </a:spcBef>
            </a:pPr>
            <a:r>
              <a:rPr lang="en-US" altLang="de-DE" sz="800" b="0" i="1" dirty="0">
                <a:latin typeface="Verdana" panose="020B0604030504040204" pitchFamily="34" charset="0"/>
                <a:cs typeface="Arial" panose="020B0604020202020204" pitchFamily="34" charset="0"/>
              </a:rPr>
              <a:t>(“Smiley detail” by </a:t>
            </a:r>
            <a:r>
              <a:rPr lang="en-US" altLang="de-DE" sz="800" b="0" i="1" dirty="0" err="1">
                <a:latin typeface="Verdana" panose="020B0604030504040204" pitchFamily="34" charset="0"/>
                <a:cs typeface="Arial" panose="020B0604020202020204" pitchFamily="34" charset="0"/>
              </a:rPr>
              <a:t>renaissancechambara</a:t>
            </a:r>
            <a:r>
              <a:rPr lang="en-US" altLang="de-DE" sz="800" b="0" i="1" dirty="0">
                <a:latin typeface="Verdana" panose="020B0604030504040204" pitchFamily="34" charset="0"/>
                <a:cs typeface="Arial" panose="020B0604020202020204" pitchFamily="34" charset="0"/>
              </a:rPr>
              <a:t>)</a:t>
            </a:r>
            <a:r>
              <a:rPr lang="en-US" altLang="de-DE" sz="800" i="1" dirty="0">
                <a:latin typeface="Verdana" panose="020B0604030504040204" pitchFamily="34" charset="0"/>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190500" y="1752600"/>
            <a:ext cx="8763000" cy="333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うつ病になることは、避けられない</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運命</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では</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ありません</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ここで触れた抑うつ的な思考の</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ゆがみ</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を意識して、それを変えてみ</a:t>
            </a:r>
            <a:r>
              <a:rPr lang="ja-JP" altLang="en-US" b="0" dirty="0">
                <a:solidFill>
                  <a:srgbClr val="000000"/>
                </a:solidFill>
                <a:latin typeface="MS PGothic" panose="020B0600070205080204" pitchFamily="34" charset="-128"/>
                <a:ea typeface="MS PGothic" panose="020B0600070205080204" pitchFamily="34" charset="-128"/>
              </a:rPr>
              <a:t>てください</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反</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すう</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やネガティブ思考を抑圧しようとすることは、問題解決に役立</a:t>
            </a:r>
            <a:r>
              <a:rPr kumimoji="0" lang="ja-JP" altLang="en-US" sz="1800" b="0" i="0" u="none" strike="noStrike" kern="1200" cap="none" spc="0" normalizeH="0" baseline="0" noProof="0" dirty="0" err="1">
                <a:ln>
                  <a:noFill/>
                </a:ln>
                <a:solidFill>
                  <a:srgbClr val="000000"/>
                </a:solidFill>
                <a:effectLst/>
                <a:uLnTx/>
                <a:uFillTx/>
                <a:latin typeface="MS PGothic" panose="020B0600070205080204" pitchFamily="34" charset="-128"/>
                <a:ea typeface="MS PGothic" panose="020B0600070205080204" pitchFamily="34" charset="-128"/>
              </a:rPr>
              <a:t>ちま</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せん</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。それどころか、この方法によってネガティブな思考と感情が増えてしま</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います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社会</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とかかわり</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活動</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すること</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は気分を改善</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します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。抑うつ</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のとき</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には、親しい人と連絡を取り合ったり、活動に参加し続けることが特に重要で</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－たとえそれが困難でも（小さな</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ことから始めましょう！</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これらの</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ヒントを少なくとも</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いく</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つか使用して気分を改善したり、安定させ</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てみてください。</a:t>
            </a:r>
            <a:endPar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285750" marR="0" lvl="0" indent="-285750" algn="l" defTabSz="914400" rtl="0" eaLnBrk="1" fontAlgn="base" latinLnBrk="0" hangingPunct="1">
              <a:lnSpc>
                <a:spcPct val="105000"/>
              </a:lnSpc>
              <a:spcBef>
                <a:spcPct val="20000"/>
              </a:spcBef>
              <a:spcAft>
                <a:spcPct val="0"/>
              </a:spcAft>
              <a:buClr>
                <a:srgbClr val="8CADAE"/>
              </a:buClr>
              <a:buSzPct val="100000"/>
              <a:buFont typeface="Courier New" panose="02070309020205020404" pitchFamily="49" charset="0"/>
              <a:buChar char="o"/>
              <a:tabLst/>
              <a:defRPr/>
            </a:pP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ずっと続く</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重</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抑うつ症状は治療者に報告</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してください</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361950" marR="0" lvl="0" indent="-361950" algn="l" defTabSz="914400" rtl="0" eaLnBrk="1" fontAlgn="base" latinLnBrk="0" hangingPunct="1">
              <a:lnSpc>
                <a:spcPct val="105000"/>
              </a:lnSpc>
              <a:spcBef>
                <a:spcPct val="20000"/>
              </a:spcBef>
              <a:spcAft>
                <a:spcPct val="0"/>
              </a:spcAft>
              <a:buClr>
                <a:srgbClr val="8CADAE"/>
              </a:buClr>
              <a:buSzPct val="85000"/>
              <a:buFontTx/>
              <a:buChar char="o"/>
              <a:tabLst/>
              <a:defRPr/>
            </a:pPr>
            <a:endParaRPr kumimoji="0" lang="en-US" altLang="de-DE" sz="1800" b="0" i="0" u="none" strike="noStrike" kern="1200" cap="none" spc="0" normalizeH="0" baseline="0" noProof="0" dirty="0">
              <a:ln>
                <a:noFill/>
              </a:ln>
              <a:solidFill>
                <a:srgbClr val="FF0000"/>
              </a:solidFill>
              <a:effectLst/>
              <a:uLnTx/>
              <a:uFillTx/>
              <a:latin typeface="MS PGothic" panose="020B0600070205080204" pitchFamily="34" charset="-128"/>
              <a:ea typeface="MS PGothic" panose="020B0600070205080204" pitchFamily="34" charset="-128"/>
            </a:endParaRPr>
          </a:p>
        </p:txBody>
      </p:sp>
      <p:sp>
        <p:nvSpPr>
          <p:cNvPr id="92163" name="Rectangle 3"/>
          <p:cNvSpPr>
            <a:spLocks noChangeArrowheads="1"/>
          </p:cNvSpPr>
          <p:nvPr/>
        </p:nvSpPr>
        <p:spPr bwMode="auto">
          <a:xfrm>
            <a:off x="0" y="908050"/>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x-none"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rPr>
              <a:t>学習目的</a:t>
            </a:r>
            <a:r>
              <a:rPr kumimoji="0" lang="x-none" sz="32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rPr>
              <a:t> </a:t>
            </a:r>
            <a:endParaRPr kumimoji="0" lang="en-US" altLang="de-DE" sz="32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endParaRPr>
          </a:p>
        </p:txBody>
      </p:sp>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日常生活におきかえてみましょう</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41889254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このことは、</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統合失調症とどのような</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関係があるのでしょうか？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94211" name="Text Box 9"/>
          <p:cNvSpPr txBox="1">
            <a:spLocks noChangeArrowheads="1"/>
          </p:cNvSpPr>
          <p:nvPr/>
        </p:nvSpPr>
        <p:spPr bwMode="auto">
          <a:xfrm>
            <a:off x="250825" y="1341438"/>
            <a:ext cx="8713663" cy="194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ct val="20000"/>
              </a:spcBef>
              <a:spcAft>
                <a:spcPct val="0"/>
              </a:spcAft>
              <a:buClr>
                <a:srgbClr val="D16349"/>
              </a:buClr>
              <a:buSzPct val="85000"/>
              <a:buFont typeface="Wingdings 2" panose="05020102010507070707" pitchFamily="18" charset="2"/>
              <a:buNone/>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精神的な問題を抱える多く（全てではない！）の人々は、自分を卑下し、典型的な抑うつ的思考スタイルを示し、反</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すう</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し、引きこも</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ります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。このような思考パターンと行動によって、しばしば感情的な問題のみならず精神的な問題も増加</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します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（社会的フィードバックが欠如していると、誤った考えに感情的になってしまう）。</a:t>
            </a:r>
          </a:p>
          <a:p>
            <a:pPr marL="0" marR="0" lvl="0" indent="0" algn="l" defTabSz="914400" rtl="0" eaLnBrk="1" fontAlgn="base" latinLnBrk="0" hangingPunct="1">
              <a:lnSpc>
                <a:spcPct val="105000"/>
              </a:lnSpc>
              <a:spcBef>
                <a:spcPct val="20000"/>
              </a:spcBef>
              <a:spcAft>
                <a:spcPct val="0"/>
              </a:spcAft>
              <a:buClr>
                <a:srgbClr val="D16349"/>
              </a:buClr>
              <a:buSzPct val="85000"/>
              <a:buFont typeface="Wingdings 2" panose="05020102010507070707" pitchFamily="18" charset="2"/>
              <a:buNone/>
              <a:tabLst/>
              <a:defRPr/>
            </a:pPr>
            <a:endPar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5000"/>
              </a:lnSpc>
              <a:spcBef>
                <a:spcPct val="20000"/>
              </a:spcBef>
              <a:spcAft>
                <a:spcPct val="0"/>
              </a:spcAft>
              <a:buClr>
                <a:srgbClr val="D16349"/>
              </a:buClr>
              <a:buSzPct val="85000"/>
              <a:buFont typeface="Wingdings 2" panose="05020102010507070707" pitchFamily="18" charset="2"/>
              <a:buNone/>
              <a:tabLst/>
              <a:defRPr/>
            </a:pP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ここで触れたテクニックは、感情的な問題を克服できるようにすることを意図して</a:t>
            </a:r>
            <a:r>
              <a:rPr kumimoji="0" lang="ja-JP" altLang="en-US"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います</a:t>
            </a:r>
            <a:r>
              <a:rPr kumimoji="0" lang="x-non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p:txBody>
      </p:sp>
      <p:sp>
        <p:nvSpPr>
          <p:cNvPr id="6" name="Rechteck 9"/>
          <p:cNvSpPr/>
          <p:nvPr/>
        </p:nvSpPr>
        <p:spPr>
          <a:xfrm>
            <a:off x="413792" y="4191000"/>
            <a:ext cx="8316416" cy="1231106"/>
          </a:xfrm>
          <a:prstGeom prst="rect">
            <a:avLst/>
          </a:prstGeom>
        </p:spPr>
        <p:txBody>
          <a:bodyPr wrap="square" rtlCol="0">
            <a:spAutoFit/>
          </a:bodyPr>
          <a:lstStyle/>
          <a:p>
            <a:pPr marL="180000" marR="0" lvl="0" defTabSz="914400" eaLnBrk="1" fontAlgn="auto" latinLnBrk="0" hangingPunct="1">
              <a:lnSpc>
                <a:spcPct val="100000"/>
              </a:lnSpc>
              <a:spcBef>
                <a:spcPts val="1200"/>
              </a:spcBef>
              <a:spcAft>
                <a:spcPts val="0"/>
              </a:spcAft>
              <a:buClr>
                <a:srgbClr val="8CADAE"/>
              </a:buClr>
              <a:buSzTx/>
              <a:tabLst/>
              <a:defRPr/>
            </a:pPr>
            <a:r>
              <a:rPr lang="ja-JP" altLang="en-US" kern="0" dirty="0">
                <a:solidFill>
                  <a:prstClr val="black"/>
                </a:solidFill>
                <a:latin typeface="MS PGothic" panose="020B0600070205080204" pitchFamily="34" charset="-128"/>
                <a:ea typeface="MS PGothic" panose="020B0600070205080204" pitchFamily="34" charset="-128"/>
              </a:rPr>
              <a:t>この</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ユニットのどの</a:t>
            </a:r>
            <a:r>
              <a:rPr kumimoji="0" lang="ja-JP" altLang="en-US" sz="1800" b="0" i="0" u="none" strike="noStrike" kern="0" cap="none" spc="0" normalizeH="0" baseline="0" noProof="0" dirty="0" err="1">
                <a:ln>
                  <a:noFill/>
                </a:ln>
                <a:solidFill>
                  <a:prstClr val="black"/>
                </a:solidFill>
                <a:effectLst/>
                <a:uLnTx/>
                <a:uFillTx/>
                <a:latin typeface="MS PGothic" panose="020B0600070205080204" pitchFamily="34" charset="-128"/>
                <a:ea typeface="MS PGothic" panose="020B0600070205080204" pitchFamily="34" charset="-128"/>
              </a:rPr>
              <a:t>ような</a:t>
            </a:r>
            <a:r>
              <a:rPr kumimoji="0" lang="ja-JP" altLang="en-US"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ところ</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が特に</a:t>
            </a:r>
            <a:r>
              <a:rPr kumimoji="0" lang="ja-JP" altLang="en-US"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役立つ／助けになる</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と思いますか？ </a:t>
            </a:r>
          </a:p>
          <a:p>
            <a:pPr marL="180000" marR="0" lvl="0" defTabSz="914400" eaLnBrk="1" fontAlgn="auto" latinLnBrk="0" hangingPunct="1">
              <a:lnSpc>
                <a:spcPct val="100000"/>
              </a:lnSpc>
              <a:spcBef>
                <a:spcPts val="1200"/>
              </a:spcBef>
              <a:spcAft>
                <a:spcPts val="0"/>
              </a:spcAft>
              <a:buClr>
                <a:srgbClr val="8CADAE"/>
              </a:buClr>
              <a:buSzTx/>
              <a:tabLst/>
              <a:defRPr/>
            </a:pP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近い将来、</a:t>
            </a:r>
            <a:r>
              <a:rPr lang="ja-JP" altLang="en-US" kern="0" dirty="0">
                <a:solidFill>
                  <a:prstClr val="black"/>
                </a:solidFill>
                <a:latin typeface="MS PGothic" panose="020B0600070205080204" pitchFamily="34" charset="-128"/>
                <a:ea typeface="MS PGothic" panose="020B0600070205080204" pitchFamily="34" charset="-128"/>
              </a:rPr>
              <a:t>このユニットで</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学んだことを</a:t>
            </a:r>
            <a:r>
              <a:rPr kumimoji="0" lang="ja-JP" altLang="en-US" sz="1800" b="0" i="0" u="none" strike="noStrike" kern="0" cap="none" spc="0" normalizeH="0" baseline="0" noProof="0" dirty="0" err="1">
                <a:ln>
                  <a:noFill/>
                </a:ln>
                <a:solidFill>
                  <a:prstClr val="black"/>
                </a:solidFill>
                <a:effectLst/>
                <a:uLnTx/>
                <a:uFillTx/>
                <a:latin typeface="MS PGothic" panose="020B0600070205080204" pitchFamily="34" charset="-128"/>
                <a:ea typeface="MS PGothic" panose="020B0600070205080204" pitchFamily="34" charset="-128"/>
              </a:rPr>
              <a:t>、</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いつ、どんな状況で実践したい</a:t>
            </a:r>
            <a:r>
              <a:rPr kumimoji="0" lang="ja-JP" altLang="en-US" sz="1800" b="0" i="0" u="none" strike="noStrike" kern="0" cap="none" spc="0" normalizeH="0" baseline="0" noProof="0" dirty="0" err="1">
                <a:ln>
                  <a:noFill/>
                </a:ln>
                <a:solidFill>
                  <a:prstClr val="black"/>
                </a:solidFill>
                <a:effectLst/>
                <a:uLnTx/>
                <a:uFillTx/>
                <a:latin typeface="MS PGothic" panose="020B0600070205080204" pitchFamily="34" charset="-128"/>
                <a:ea typeface="MS PGothic" panose="020B0600070205080204" pitchFamily="34" charset="-128"/>
              </a:rPr>
              <a:t>ですか</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a:t>
            </a:r>
            <a:endParaRPr kumimoji="0" lang="en-US"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a:p>
            <a:pPr marL="180000" marR="0" lvl="0" defTabSz="914400" eaLnBrk="1" fontAlgn="auto" latinLnBrk="0" hangingPunct="1">
              <a:lnSpc>
                <a:spcPct val="100000"/>
              </a:lnSpc>
              <a:spcBef>
                <a:spcPts val="1200"/>
              </a:spcBef>
              <a:spcAft>
                <a:spcPts val="0"/>
              </a:spcAft>
              <a:buClr>
                <a:srgbClr val="8CADAE"/>
              </a:buClr>
              <a:buSzTx/>
              <a:tabLst/>
              <a:defRPr/>
            </a:pP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その効果はどのように現れるでしょうか</a:t>
            </a:r>
            <a:r>
              <a:rPr kumimoji="0" lang="ja-JP" altLang="en-US"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a:t>
            </a:r>
            <a:r>
              <a:rPr kumimoji="0" lang="x-none" altLang="ja-JP"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（例：緊張を和らげる）</a:t>
            </a:r>
            <a:endParaRPr kumimoji="0" lang="en-US" altLang="de-DE" sz="1800" b="0" i="0"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3" name="グループ化 12"/>
          <p:cNvGrpSpPr/>
          <p:nvPr/>
        </p:nvGrpSpPr>
        <p:grpSpPr>
          <a:xfrm>
            <a:off x="88900" y="6096000"/>
            <a:ext cx="2197100" cy="487426"/>
            <a:chOff x="88900" y="5208524"/>
            <a:chExt cx="2197100" cy="487426"/>
          </a:xfrm>
        </p:grpSpPr>
        <p:sp>
          <p:nvSpPr>
            <p:cNvPr id="14"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9.4</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5"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Tree>
    <p:extLst>
      <p:ext uri="{BB962C8B-B14F-4D97-AF65-F5344CB8AC3E}">
        <p14:creationId xmlns:p14="http://schemas.microsoft.com/office/powerpoint/2010/main" val="11286341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357473" y="1600200"/>
            <a:ext cx="8429054" cy="408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ct val="10000"/>
              </a:spcBef>
              <a:spcAft>
                <a:spcPct val="0"/>
              </a:spcAft>
              <a:buClrTx/>
              <a:buSzTx/>
              <a:buFont typeface="Wingdings" panose="05000000000000000000" pitchFamily="2" charset="2"/>
              <a:buNone/>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例：</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マックス</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 は、父親との口論で不快なことを言い合って以来、非常に落ち込んでい</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ます。</a:t>
            </a:r>
            <a:endParaRPr kumimoji="0" 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5000"/>
              </a:lnSpc>
              <a:spcBef>
                <a:spcPct val="10000"/>
              </a:spcBef>
              <a:spcAft>
                <a:spcPct val="0"/>
              </a:spcAft>
              <a:buClrTx/>
              <a:buSzTx/>
              <a:buFont typeface="Wingdings" panose="05000000000000000000" pitchFamily="2" charset="2"/>
              <a:buNone/>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 </a:t>
            </a:r>
          </a:p>
          <a:p>
            <a:pPr marL="0" marR="0" lvl="0" indent="0" algn="l" defTabSz="914400" rtl="0" eaLnBrk="1" fontAlgn="base" latinLnBrk="0" hangingPunct="1">
              <a:lnSpc>
                <a:spcPct val="105000"/>
              </a:lnSpc>
              <a:spcBef>
                <a:spcPct val="20000"/>
              </a:spcBef>
              <a:spcAft>
                <a:spcPct val="0"/>
              </a:spcAft>
              <a:buClrTx/>
              <a:buSzTx/>
              <a:buFontTx/>
              <a:buNone/>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評価：</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マックス</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は父親に悪態をついたことで自分を責めてい</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ましたが</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その一方で</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プライドが高すぎて父親に歩み寄れ</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ません</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endParaRPr kumimoji="0" 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5000"/>
              </a:lnSpc>
              <a:spcBef>
                <a:spcPct val="20000"/>
              </a:spcBef>
              <a:spcAft>
                <a:spcPct val="0"/>
              </a:spcAft>
              <a:buClrTx/>
              <a:buSzTx/>
              <a:buFontTx/>
              <a:buNone/>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自分を</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悪い息子</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と考え、父親に勘当されるかもしれない、また家族全員に見捨てられるかもしれないという恐れまで抱いてい</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ます</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endParaRPr kumimoji="0" 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5000"/>
              </a:lnSpc>
              <a:spcBef>
                <a:spcPct val="20000"/>
              </a:spcBef>
              <a:spcAft>
                <a:spcPct val="0"/>
              </a:spcAft>
              <a:buClrTx/>
              <a:buSzTx/>
              <a:buFontTx/>
              <a:buNone/>
              <a:tabLst/>
              <a:defRPr/>
            </a:pP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反</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すう</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が多くなり、他人にも拒否されると恐れているため、人に会いたいとほとんど思わなくなって</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います</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a:p>
            <a:pPr marL="0" marR="0" lvl="0" indent="0" algn="l" defTabSz="914400" rtl="0" eaLnBrk="1" fontAlgn="base" latinLnBrk="0" hangingPunct="1">
              <a:lnSpc>
                <a:spcPct val="105000"/>
              </a:lnSpc>
              <a:spcBef>
                <a:spcPct val="1000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5000"/>
              </a:lnSpc>
              <a:spcBef>
                <a:spcPct val="10000"/>
              </a:spcBef>
              <a:spcAft>
                <a:spcPct val="0"/>
              </a:spcAft>
              <a:buClrTx/>
              <a:buSzTx/>
              <a:buFontTx/>
              <a:buNone/>
              <a:tabLst/>
              <a:defRPr/>
            </a:pPr>
            <a:r>
              <a:rPr kumimoji="0" lang="x-none" b="1"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しかし！：</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父親も悪いと感じており、ついに</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マックス</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に電話</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します</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。父親は、</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マックス</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があの出来事をどれほど気にしていたかを聞いて驚</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きました</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マックス</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は安心し、今後は引きこもらないようにしたいと思</a:t>
            </a:r>
            <a:r>
              <a:rPr kumimoji="0" lang="ja-JP" altLang="en-US"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いました</a:t>
            </a:r>
            <a:r>
              <a:rPr kumimoji="0" lang="x-none"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 </a:t>
            </a:r>
          </a:p>
        </p:txBody>
      </p:sp>
      <p:sp>
        <p:nvSpPr>
          <p:cNvPr id="6"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None/>
              <a:tabLst/>
              <a:defRPr/>
            </a:pP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このことは、</a:t>
            </a: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統合失調症</a:t>
            </a:r>
            <a:r>
              <a:rPr kumimoji="0" lang="x-non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とどんな関係があるのでしょうか？</a:t>
            </a:r>
            <a:endParaRPr kumimoji="0" lang="en-US"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抑うつと思考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56729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4178</Words>
  <Application>Microsoft Office PowerPoint</Application>
  <PresentationFormat>Bildschirmpräsentation (4:3)</PresentationFormat>
  <Paragraphs>529</Paragraphs>
  <Slides>43</Slides>
  <Notes>28</Notes>
  <HiddenSlides>0</HiddenSlides>
  <MMClips>0</MMClips>
  <ScaleCrop>false</ScaleCrop>
  <HeadingPairs>
    <vt:vector size="6" baseType="variant">
      <vt:variant>
        <vt:lpstr>Verwendete Schriftarten</vt:lpstr>
      </vt:variant>
      <vt:variant>
        <vt:i4>14</vt:i4>
      </vt:variant>
      <vt:variant>
        <vt:lpstr>Design</vt:lpstr>
      </vt:variant>
      <vt:variant>
        <vt:i4>3</vt:i4>
      </vt:variant>
      <vt:variant>
        <vt:lpstr>Folientitel</vt:lpstr>
      </vt:variant>
      <vt:variant>
        <vt:i4>43</vt:i4>
      </vt:variant>
    </vt:vector>
  </HeadingPairs>
  <TitlesOfParts>
    <vt:vector size="60" baseType="lpstr">
      <vt:lpstr>굴림</vt:lpstr>
      <vt:lpstr>ＭＳ ゴシック</vt:lpstr>
      <vt:lpstr>ＭＳ Ｐゴシック</vt:lpstr>
      <vt:lpstr>ＭＳ Ｐゴシック</vt:lpstr>
      <vt:lpstr>宋体</vt:lpstr>
      <vt:lpstr>Arial</vt:lpstr>
      <vt:lpstr>Calibri</vt:lpstr>
      <vt:lpstr>Courier New</vt:lpstr>
      <vt:lpstr>Georgia</vt:lpstr>
      <vt:lpstr>HGS創英角ｺﾞｼｯｸUB</vt:lpstr>
      <vt:lpstr>Times New Roman</vt:lpstr>
      <vt:lpstr>Verdana</vt:lpstr>
      <vt:lpstr>Wingdings</vt:lpstr>
      <vt:lpstr>Wingdings 2</vt:lpstr>
      <vt:lpstr>Office Theme</vt:lpstr>
      <vt:lpstr>3_Cronus</vt:lpstr>
      <vt:lpstr>4_Cronus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べき思考のその他の例</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あなたはネガティブな思考を繰り返しています（例：「敗者だ」、「失敗した」、「自分はとても愚かだ」）。   これを知っていますか。  このような思考をするとき、どうしていますか？   小さな実験：  少しの間、数字の8について決して考えないでください。  できましたか？ </vt:lpstr>
      <vt:lpstr>意識的に（動揺させるような）何かについて考えないようにしても、うまくいきません。 対照的に：意識的に何かを考えないようにすると、その考えが増えてしまいます。おそらく数字の8および/またはこの番号に関連した何かについて考えたでしょう（例：無限大の記号、他の数字など）。 自己非難のような動揺させるような何かについて意識的に考えないようにすると、この作用が遥かに大きくしてしまいます（「私は敗者だ」など）。 このような思考は、とても強くなるため、外部から「入り込んだ」思考のように見えてしまいます！</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129</cp:revision>
  <dcterms:created xsi:type="dcterms:W3CDTF">2006-08-16T00:00:00Z</dcterms:created>
  <dcterms:modified xsi:type="dcterms:W3CDTF">2017-07-03T13:20:39Z</dcterms:modified>
</cp:coreProperties>
</file>