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Lst>
  <p:notesMasterIdLst>
    <p:notesMasterId r:id="rId35"/>
  </p:notesMasterIdLst>
  <p:handoutMasterIdLst>
    <p:handoutMasterId r:id="rId36"/>
  </p:handoutMasterIdLst>
  <p:sldIdLst>
    <p:sldId id="798" r:id="rId9"/>
    <p:sldId id="807" r:id="rId10"/>
    <p:sldId id="809" r:id="rId11"/>
    <p:sldId id="812" r:id="rId12"/>
    <p:sldId id="813" r:id="rId13"/>
    <p:sldId id="815" r:id="rId14"/>
    <p:sldId id="818" r:id="rId15"/>
    <p:sldId id="819" r:id="rId16"/>
    <p:sldId id="800" r:id="rId17"/>
    <p:sldId id="826" r:id="rId18"/>
    <p:sldId id="829" r:id="rId19"/>
    <p:sldId id="840" r:id="rId20"/>
    <p:sldId id="843" r:id="rId21"/>
    <p:sldId id="831" r:id="rId22"/>
    <p:sldId id="841" r:id="rId23"/>
    <p:sldId id="833" r:id="rId24"/>
    <p:sldId id="842" r:id="rId25"/>
    <p:sldId id="837" r:id="rId26"/>
    <p:sldId id="796" r:id="rId27"/>
    <p:sldId id="803" r:id="rId28"/>
    <p:sldId id="804" r:id="rId29"/>
    <p:sldId id="797" r:id="rId30"/>
    <p:sldId id="802" r:id="rId31"/>
    <p:sldId id="838" r:id="rId32"/>
    <p:sldId id="839" r:id="rId33"/>
    <p:sldId id="836" r:id="rId34"/>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844">
          <p15:clr>
            <a:srgbClr val="A4A3A4"/>
          </p15:clr>
        </p15:guide>
        <p15:guide id="2" pos="5601">
          <p15:clr>
            <a:srgbClr val="A4A3A4"/>
          </p15:clr>
        </p15:guide>
        <p15:guide id="3" pos="158">
          <p15:clr>
            <a:srgbClr val="A4A3A4"/>
          </p15:clr>
        </p15:guide>
      </p15:sldGuideLst>
    </p:ext>
    <p:ext uri="{2D200454-40CA-4A62-9FC3-DE9A4176ACB9}">
      <p15:notesGuideLst xmlns:p15="http://schemas.microsoft.com/office/powerpoint/2012/main">
        <p15:guide id="1" orient="horz" pos="3126">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22" clrIdx="0">
    <p:extLst/>
  </p:cmAuthor>
  <p:cmAuthor id="2" name="Ryan Balzan" initials="RB"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CCFF66"/>
    <a:srgbClr val="FF9966"/>
    <a:srgbClr val="EAEAEA"/>
    <a:srgbClr val="FFCC99"/>
    <a:srgbClr val="8CADAE"/>
    <a:srgbClr val="D16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8" autoAdjust="0"/>
    <p:restoredTop sz="94660"/>
  </p:normalViewPr>
  <p:slideViewPr>
    <p:cSldViewPr showGuides="1">
      <p:cViewPr varScale="1">
        <p:scale>
          <a:sx n="122" d="100"/>
          <a:sy n="122" d="100"/>
        </p:scale>
        <p:origin x="1224" y="18"/>
      </p:cViewPr>
      <p:guideLst>
        <p:guide orient="horz" pos="844"/>
        <p:guide pos="5601"/>
        <p:guide pos="1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5/10/relationships/revisionInfo" Target="revisionInfo.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DA073867-496B-4749-A178-FC9EB58C57A1}" type="slidenum">
              <a:rPr lang="en-GB" altLang="de-DE"/>
              <a:pPr/>
              <a:t>‹Nr.›</a:t>
            </a:fld>
            <a:endParaRPr lang="en-GB" altLang="de-DE"/>
          </a:p>
        </p:txBody>
      </p:sp>
    </p:spTree>
    <p:extLst>
      <p:ext uri="{BB962C8B-B14F-4D97-AF65-F5344CB8AC3E}">
        <p14:creationId xmlns:p14="http://schemas.microsoft.com/office/powerpoint/2010/main" val="3585116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7EABDEF6-BB10-4FB8-916D-B2AFCB470E31}" type="slidenum">
              <a:rPr lang="en-US" altLang="de-DE"/>
              <a:pPr/>
              <a:t>‹Nr.›</a:t>
            </a:fld>
            <a:endParaRPr lang="en-US" altLang="de-DE"/>
          </a:p>
        </p:txBody>
      </p:sp>
    </p:spTree>
    <p:extLst>
      <p:ext uri="{BB962C8B-B14F-4D97-AF65-F5344CB8AC3E}">
        <p14:creationId xmlns:p14="http://schemas.microsoft.com/office/powerpoint/2010/main" val="863648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E2FD0620-7CD2-4C9C-B33F-872FD8F8FDC6}" type="slidenum">
              <a:rPr lang="en-US" altLang="de-DE">
                <a:cs typeface="Times New Roman" pitchFamily="18" charset="0"/>
              </a:rPr>
              <a:pPr/>
              <a:t>1</a:t>
            </a:fld>
            <a:endParaRPr lang="en-US" altLang="de-DE">
              <a:cs typeface="Times New Roman" pitchFamily="18" charset="0"/>
            </a:endParaRPr>
          </a:p>
        </p:txBody>
      </p:sp>
      <p:sp>
        <p:nvSpPr>
          <p:cNvPr id="12291" name="Rectangle 2"/>
          <p:cNvSpPr>
            <a:spLocks noGrp="1" noRot="1" noChangeAspect="1" noChangeArrowheads="1" noTextEdit="1"/>
          </p:cNvSpPr>
          <p:nvPr>
            <p:ph type="sldImg"/>
          </p:nvPr>
        </p:nvSpPr>
        <p:spPr>
          <a:xfrm>
            <a:off x="919163" y="746125"/>
            <a:ext cx="4960937" cy="3721100"/>
          </a:xfrm>
          <a:ln/>
        </p:spPr>
      </p:sp>
      <p:sp>
        <p:nvSpPr>
          <p:cNvPr id="1229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a:p>
        </p:txBody>
      </p:sp>
    </p:spTree>
    <p:extLst>
      <p:ext uri="{BB962C8B-B14F-4D97-AF65-F5344CB8AC3E}">
        <p14:creationId xmlns:p14="http://schemas.microsoft.com/office/powerpoint/2010/main" val="914390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p:cNvSpPr>
            <a:spLocks noGrp="1" noRot="1" noChangeAspect="1" noTextEdit="1"/>
          </p:cNvSpPr>
          <p:nvPr>
            <p:ph type="sldImg"/>
          </p:nvPr>
        </p:nvSpPr>
        <p:spPr>
          <a:xfrm>
            <a:off x="917575" y="744538"/>
            <a:ext cx="4962525" cy="3722687"/>
          </a:xfrm>
          <a:ln/>
        </p:spPr>
      </p:sp>
      <p:sp>
        <p:nvSpPr>
          <p:cNvPr id="14339" name="Notizenplatzhalter 2"/>
          <p:cNvSpPr>
            <a:spLocks noGrp="1"/>
          </p:cNvSpPr>
          <p:nvPr>
            <p:ph type="body" idx="1"/>
          </p:nvPr>
        </p:nvSpPr>
        <p:spPr>
          <a:noFill/>
          <a:ln/>
        </p:spPr>
        <p:txBody>
          <a:bodyPr/>
          <a:lstStyle/>
          <a:p>
            <a:endParaRPr lang="de-DE" altLang="de-DE"/>
          </a:p>
        </p:txBody>
      </p:sp>
      <p:sp>
        <p:nvSpPr>
          <p:cNvPr id="14340" name="Foliennummernplatzhalter 3"/>
          <p:cNvSpPr>
            <a:spLocks noGrp="1"/>
          </p:cNvSpPr>
          <p:nvPr>
            <p:ph type="sldNum" sz="quarter" idx="5"/>
          </p:nvPr>
        </p:nvSpPr>
        <p:spPr>
          <a:noFill/>
        </p:spPr>
        <p:txBody>
          <a:bodyPr/>
          <a:lstStyle/>
          <a:p>
            <a:fld id="{50DDAB54-CEC3-4C22-8136-4E6F1D173116}" type="slidenum">
              <a:rPr lang="de-DE" altLang="de-DE">
                <a:cs typeface="Times New Roman" pitchFamily="18" charset="0"/>
              </a:rPr>
              <a:pPr/>
              <a:t>2</a:t>
            </a:fld>
            <a:endParaRPr lang="de-DE" altLang="de-DE">
              <a:cs typeface="Times New Roman" pitchFamily="18" charset="0"/>
            </a:endParaRPr>
          </a:p>
        </p:txBody>
      </p:sp>
    </p:spTree>
    <p:extLst>
      <p:ext uri="{BB962C8B-B14F-4D97-AF65-F5344CB8AC3E}">
        <p14:creationId xmlns:p14="http://schemas.microsoft.com/office/powerpoint/2010/main" val="2491786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xfrm>
            <a:off x="917575" y="744538"/>
            <a:ext cx="4962525" cy="3722687"/>
          </a:xfrm>
          <a:ln/>
        </p:spPr>
      </p:sp>
      <p:sp>
        <p:nvSpPr>
          <p:cNvPr id="16387" name="Notizenplatzhalter 2"/>
          <p:cNvSpPr>
            <a:spLocks noGrp="1"/>
          </p:cNvSpPr>
          <p:nvPr>
            <p:ph type="body" idx="1"/>
          </p:nvPr>
        </p:nvSpPr>
        <p:spPr>
          <a:noFill/>
          <a:ln/>
        </p:spPr>
        <p:txBody>
          <a:bodyPr/>
          <a:lstStyle/>
          <a:p>
            <a:endParaRPr lang="de-DE" altLang="de-DE"/>
          </a:p>
        </p:txBody>
      </p:sp>
      <p:sp>
        <p:nvSpPr>
          <p:cNvPr id="16388" name="Foliennummernplatzhalter 3"/>
          <p:cNvSpPr>
            <a:spLocks noGrp="1"/>
          </p:cNvSpPr>
          <p:nvPr>
            <p:ph type="sldNum" sz="quarter" idx="5"/>
          </p:nvPr>
        </p:nvSpPr>
        <p:spPr>
          <a:noFill/>
        </p:spPr>
        <p:txBody>
          <a:bodyPr/>
          <a:lstStyle/>
          <a:p>
            <a:fld id="{C403DBD6-8194-41C4-A96D-3D2FF945A938}" type="slidenum">
              <a:rPr lang="de-DE" altLang="de-DE">
                <a:cs typeface="Times New Roman" pitchFamily="18" charset="0"/>
              </a:rPr>
              <a:pPr/>
              <a:t>3</a:t>
            </a:fld>
            <a:endParaRPr lang="de-DE" altLang="de-DE">
              <a:cs typeface="Times New Roman" pitchFamily="18" charset="0"/>
            </a:endParaRPr>
          </a:p>
        </p:txBody>
      </p:sp>
    </p:spTree>
    <p:extLst>
      <p:ext uri="{BB962C8B-B14F-4D97-AF65-F5344CB8AC3E}">
        <p14:creationId xmlns:p14="http://schemas.microsoft.com/office/powerpoint/2010/main" val="1023539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p:cNvSpPr>
            <a:spLocks noGrp="1" noRot="1" noChangeAspect="1" noTextEdit="1"/>
          </p:cNvSpPr>
          <p:nvPr>
            <p:ph type="sldImg"/>
          </p:nvPr>
        </p:nvSpPr>
        <p:spPr>
          <a:xfrm>
            <a:off x="917575" y="744538"/>
            <a:ext cx="4962525" cy="3722687"/>
          </a:xfrm>
          <a:ln/>
        </p:spPr>
      </p:sp>
      <p:sp>
        <p:nvSpPr>
          <p:cNvPr id="18435" name="Notizenplatzhalter 2"/>
          <p:cNvSpPr>
            <a:spLocks noGrp="1"/>
          </p:cNvSpPr>
          <p:nvPr>
            <p:ph type="body" idx="1"/>
          </p:nvPr>
        </p:nvSpPr>
        <p:spPr>
          <a:noFill/>
          <a:ln/>
        </p:spPr>
        <p:txBody>
          <a:bodyPr/>
          <a:lstStyle/>
          <a:p>
            <a:r>
              <a:rPr lang="de-DE" altLang="de-DE" dirty="0"/>
              <a:t>Steffen: </a:t>
            </a:r>
            <a:r>
              <a:rPr lang="de-DE" altLang="de-DE" dirty="0" err="1"/>
              <a:t>agree</a:t>
            </a:r>
            <a:r>
              <a:rPr lang="de-DE" altLang="de-DE" dirty="0"/>
              <a:t> </a:t>
            </a:r>
            <a:r>
              <a:rPr lang="de-DE" altLang="de-DE" dirty="0" err="1"/>
              <a:t>with</a:t>
            </a:r>
            <a:r>
              <a:rPr lang="de-DE" altLang="de-DE" dirty="0"/>
              <a:t> Ryan</a:t>
            </a:r>
          </a:p>
        </p:txBody>
      </p:sp>
      <p:sp>
        <p:nvSpPr>
          <p:cNvPr id="18436" name="Foliennummernplatzhalter 3"/>
          <p:cNvSpPr>
            <a:spLocks noGrp="1"/>
          </p:cNvSpPr>
          <p:nvPr>
            <p:ph type="sldNum" sz="quarter" idx="5"/>
          </p:nvPr>
        </p:nvSpPr>
        <p:spPr>
          <a:noFill/>
        </p:spPr>
        <p:txBody>
          <a:bodyPr/>
          <a:lstStyle/>
          <a:p>
            <a:fld id="{E6641657-B14B-4FA2-A1B9-E112C9351F42}" type="slidenum">
              <a:rPr lang="de-DE" altLang="de-DE">
                <a:cs typeface="Times New Roman" pitchFamily="18" charset="0"/>
              </a:rPr>
              <a:pPr/>
              <a:t>4</a:t>
            </a:fld>
            <a:endParaRPr lang="de-DE" altLang="de-DE">
              <a:cs typeface="Times New Roman" pitchFamily="18" charset="0"/>
            </a:endParaRPr>
          </a:p>
        </p:txBody>
      </p:sp>
    </p:spTree>
    <p:extLst>
      <p:ext uri="{BB962C8B-B14F-4D97-AF65-F5344CB8AC3E}">
        <p14:creationId xmlns:p14="http://schemas.microsoft.com/office/powerpoint/2010/main" val="2615144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EABDEF6-BB10-4FB8-916D-B2AFCB470E31}" type="slidenum">
              <a:rPr lang="en-US" altLang="de-DE" smtClean="0"/>
              <a:pPr/>
              <a:t>5</a:t>
            </a:fld>
            <a:endParaRPr lang="en-US" altLang="de-DE"/>
          </a:p>
        </p:txBody>
      </p:sp>
    </p:spTree>
    <p:extLst>
      <p:ext uri="{BB962C8B-B14F-4D97-AF65-F5344CB8AC3E}">
        <p14:creationId xmlns:p14="http://schemas.microsoft.com/office/powerpoint/2010/main" val="1504581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xfrm>
            <a:off x="917575" y="744538"/>
            <a:ext cx="4962525" cy="3722687"/>
          </a:xfrm>
          <a:ln/>
        </p:spPr>
      </p:sp>
      <p:sp>
        <p:nvSpPr>
          <p:cNvPr id="23555" name="Notizenplatzhalter 2"/>
          <p:cNvSpPr>
            <a:spLocks noGrp="1"/>
          </p:cNvSpPr>
          <p:nvPr>
            <p:ph type="body" idx="1"/>
          </p:nvPr>
        </p:nvSpPr>
        <p:spPr>
          <a:noFill/>
          <a:ln/>
        </p:spPr>
        <p:txBody>
          <a:bodyPr/>
          <a:lstStyle/>
          <a:p>
            <a:pPr marL="157163" indent="-157163"/>
            <a:endParaRPr lang="de-DE" altLang="de-DE"/>
          </a:p>
        </p:txBody>
      </p:sp>
      <p:sp>
        <p:nvSpPr>
          <p:cNvPr id="23556" name="Foliennummernplatzhalter 3"/>
          <p:cNvSpPr>
            <a:spLocks noGrp="1"/>
          </p:cNvSpPr>
          <p:nvPr>
            <p:ph type="sldNum" sz="quarter" idx="5"/>
          </p:nvPr>
        </p:nvSpPr>
        <p:spPr>
          <a:noFill/>
        </p:spPr>
        <p:txBody>
          <a:bodyPr/>
          <a:lstStyle/>
          <a:p>
            <a:fld id="{25A2E4C1-5EC4-4047-9A45-1D8D00457A54}" type="slidenum">
              <a:rPr lang="de-DE" altLang="de-DE">
                <a:cs typeface="Times New Roman" pitchFamily="18" charset="0"/>
              </a:rPr>
              <a:pPr/>
              <a:t>8</a:t>
            </a:fld>
            <a:endParaRPr lang="de-DE" altLang="de-DE">
              <a:cs typeface="Times New Roman" pitchFamily="18" charset="0"/>
            </a:endParaRPr>
          </a:p>
        </p:txBody>
      </p:sp>
    </p:spTree>
    <p:extLst>
      <p:ext uri="{BB962C8B-B14F-4D97-AF65-F5344CB8AC3E}">
        <p14:creationId xmlns:p14="http://schemas.microsoft.com/office/powerpoint/2010/main" val="4145923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p:spPr>
        <p:txBody>
          <a:bodyPr/>
          <a:lstStyle/>
          <a:p>
            <a:endParaRPr lang="en-GB" altLang="de-DE" dirty="0"/>
          </a:p>
        </p:txBody>
      </p:sp>
      <p:sp>
        <p:nvSpPr>
          <p:cNvPr id="25604" name="Foliennummernplatzhalter 3"/>
          <p:cNvSpPr>
            <a:spLocks noGrp="1"/>
          </p:cNvSpPr>
          <p:nvPr>
            <p:ph type="sldNum" sz="quarter" idx="5"/>
          </p:nvPr>
        </p:nvSpPr>
        <p:spPr>
          <a:noFill/>
        </p:spPr>
        <p:txBody>
          <a:bodyPr/>
          <a:lstStyle/>
          <a:p>
            <a:fld id="{F5A4BFAD-1216-4D7F-8428-1665B896F593}" type="slidenum">
              <a:rPr lang="en-US" altLang="de-DE"/>
              <a:pPr/>
              <a:t>9</a:t>
            </a:fld>
            <a:endParaRPr lang="en-US" altLang="de-DE"/>
          </a:p>
        </p:txBody>
      </p:sp>
    </p:spTree>
    <p:extLst>
      <p:ext uri="{BB962C8B-B14F-4D97-AF65-F5344CB8AC3E}">
        <p14:creationId xmlns:p14="http://schemas.microsoft.com/office/powerpoint/2010/main" val="515724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bildplatzhalter 1"/>
          <p:cNvSpPr>
            <a:spLocks noGrp="1" noRot="1" noChangeAspect="1" noTextEdit="1"/>
          </p:cNvSpPr>
          <p:nvPr>
            <p:ph type="sldImg"/>
          </p:nvPr>
        </p:nvSpPr>
        <p:spPr>
          <a:xfrm>
            <a:off x="917575" y="744538"/>
            <a:ext cx="4962525" cy="3722687"/>
          </a:xfrm>
          <a:ln/>
        </p:spPr>
      </p:sp>
      <p:sp>
        <p:nvSpPr>
          <p:cNvPr id="30723" name="Notizenplatzhalter 2"/>
          <p:cNvSpPr>
            <a:spLocks noGrp="1"/>
          </p:cNvSpPr>
          <p:nvPr>
            <p:ph type="body" idx="1"/>
          </p:nvPr>
        </p:nvSpPr>
        <p:spPr>
          <a:noFill/>
          <a:ln/>
        </p:spPr>
        <p:txBody>
          <a:bodyPr/>
          <a:lstStyle/>
          <a:p>
            <a:pPr marL="157163" indent="-157163">
              <a:buFontTx/>
              <a:buChar char="-"/>
            </a:pPr>
            <a:endParaRPr lang="de-DE" altLang="de-DE"/>
          </a:p>
        </p:txBody>
      </p:sp>
      <p:sp>
        <p:nvSpPr>
          <p:cNvPr id="30724" name="Foliennummernplatzhalter 3"/>
          <p:cNvSpPr>
            <a:spLocks noGrp="1"/>
          </p:cNvSpPr>
          <p:nvPr>
            <p:ph type="sldNum" sz="quarter" idx="5"/>
          </p:nvPr>
        </p:nvSpPr>
        <p:spPr>
          <a:noFill/>
        </p:spPr>
        <p:txBody>
          <a:bodyPr/>
          <a:lstStyle/>
          <a:p>
            <a:fld id="{8D047420-848C-4175-B177-109130F2C5B3}" type="slidenum">
              <a:rPr lang="de-DE" altLang="de-DE">
                <a:cs typeface="Times New Roman" pitchFamily="18" charset="0"/>
              </a:rPr>
              <a:pPr/>
              <a:t>11</a:t>
            </a:fld>
            <a:endParaRPr lang="de-DE" altLang="de-DE">
              <a:cs typeface="Times New Roman" pitchFamily="18" charset="0"/>
            </a:endParaRPr>
          </a:p>
        </p:txBody>
      </p:sp>
    </p:spTree>
    <p:extLst>
      <p:ext uri="{BB962C8B-B14F-4D97-AF65-F5344CB8AC3E}">
        <p14:creationId xmlns:p14="http://schemas.microsoft.com/office/powerpoint/2010/main" val="2021051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bildplatzhalter 1"/>
          <p:cNvSpPr>
            <a:spLocks noGrp="1" noRot="1" noChangeAspect="1" noTextEdit="1"/>
          </p:cNvSpPr>
          <p:nvPr>
            <p:ph type="sldImg"/>
          </p:nvPr>
        </p:nvSpPr>
        <p:spPr>
          <a:xfrm>
            <a:off x="917575" y="744538"/>
            <a:ext cx="4962525" cy="3722687"/>
          </a:xfrm>
          <a:ln/>
        </p:spPr>
      </p:sp>
      <p:sp>
        <p:nvSpPr>
          <p:cNvPr id="30723" name="Notizenplatzhalter 2"/>
          <p:cNvSpPr>
            <a:spLocks noGrp="1"/>
          </p:cNvSpPr>
          <p:nvPr>
            <p:ph type="body" idx="1"/>
          </p:nvPr>
        </p:nvSpPr>
        <p:spPr>
          <a:noFill/>
          <a:ln/>
        </p:spPr>
        <p:txBody>
          <a:bodyPr/>
          <a:lstStyle/>
          <a:p>
            <a:pPr marL="157163" indent="-157163">
              <a:buFontTx/>
              <a:buChar char="-"/>
            </a:pPr>
            <a:endParaRPr lang="de-DE" altLang="de-DE"/>
          </a:p>
        </p:txBody>
      </p:sp>
      <p:sp>
        <p:nvSpPr>
          <p:cNvPr id="30724" name="Foliennummernplatzhalter 3"/>
          <p:cNvSpPr>
            <a:spLocks noGrp="1"/>
          </p:cNvSpPr>
          <p:nvPr>
            <p:ph type="sldNum" sz="quarter" idx="5"/>
          </p:nvPr>
        </p:nvSpPr>
        <p:spPr>
          <a:noFill/>
        </p:spPr>
        <p:txBody>
          <a:bodyPr/>
          <a:lstStyle/>
          <a:p>
            <a:fld id="{8D047420-848C-4175-B177-109130F2C5B3}" type="slidenum">
              <a:rPr lang="de-DE" altLang="de-DE">
                <a:solidFill>
                  <a:srgbClr val="000000"/>
                </a:solidFill>
                <a:cs typeface="Times New Roman" pitchFamily="18" charset="0"/>
              </a:rPr>
              <a:pPr/>
              <a:t>12</a:t>
            </a:fld>
            <a:endParaRPr lang="de-DE" altLang="de-DE">
              <a:solidFill>
                <a:srgbClr val="000000"/>
              </a:solidFill>
              <a:cs typeface="Times New Roman" pitchFamily="18" charset="0"/>
            </a:endParaRPr>
          </a:p>
        </p:txBody>
      </p:sp>
    </p:spTree>
    <p:extLst>
      <p:ext uri="{BB962C8B-B14F-4D97-AF65-F5344CB8AC3E}">
        <p14:creationId xmlns:p14="http://schemas.microsoft.com/office/powerpoint/2010/main" val="2179775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917575" y="744538"/>
            <a:ext cx="4962525" cy="3722687"/>
          </a:xfrm>
          <a:ln/>
        </p:spPr>
      </p:sp>
      <p:sp>
        <p:nvSpPr>
          <p:cNvPr id="34819" name="Notizenplatzhalter 2"/>
          <p:cNvSpPr>
            <a:spLocks noGrp="1"/>
          </p:cNvSpPr>
          <p:nvPr>
            <p:ph type="body" idx="1"/>
          </p:nvPr>
        </p:nvSpPr>
        <p:spPr>
          <a:noFill/>
          <a:ln/>
        </p:spPr>
        <p:txBody>
          <a:bodyPr/>
          <a:lstStyle/>
          <a:p>
            <a:pPr marL="157163" indent="-157163">
              <a:buFontTx/>
              <a:buChar char="-"/>
            </a:pPr>
            <a:endParaRPr lang="de-DE" altLang="de-DE"/>
          </a:p>
        </p:txBody>
      </p:sp>
      <p:sp>
        <p:nvSpPr>
          <p:cNvPr id="34820" name="Foliennummernplatzhalter 3"/>
          <p:cNvSpPr>
            <a:spLocks noGrp="1"/>
          </p:cNvSpPr>
          <p:nvPr>
            <p:ph type="sldNum" sz="quarter" idx="5"/>
          </p:nvPr>
        </p:nvSpPr>
        <p:spPr>
          <a:noFill/>
        </p:spPr>
        <p:txBody>
          <a:bodyPr/>
          <a:lstStyle/>
          <a:p>
            <a:fld id="{6334A49A-E144-420E-B7AD-7D2AF4503874}" type="slidenum">
              <a:rPr lang="de-DE" altLang="de-DE">
                <a:solidFill>
                  <a:srgbClr val="000000"/>
                </a:solidFill>
                <a:cs typeface="Times New Roman" pitchFamily="18" charset="0"/>
              </a:rPr>
              <a:pPr/>
              <a:t>13</a:t>
            </a:fld>
            <a:endParaRPr lang="de-DE" altLang="de-DE">
              <a:solidFill>
                <a:srgbClr val="000000"/>
              </a:solidFill>
              <a:cs typeface="Times New Roman" pitchFamily="18" charset="0"/>
            </a:endParaRPr>
          </a:p>
        </p:txBody>
      </p:sp>
    </p:spTree>
    <p:extLst>
      <p:ext uri="{BB962C8B-B14F-4D97-AF65-F5344CB8AC3E}">
        <p14:creationId xmlns:p14="http://schemas.microsoft.com/office/powerpoint/2010/main" val="1254480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917575" y="744538"/>
            <a:ext cx="4962525" cy="3722687"/>
          </a:xfrm>
          <a:ln/>
        </p:spPr>
      </p:sp>
      <p:sp>
        <p:nvSpPr>
          <p:cNvPr id="34819" name="Notizenplatzhalter 2"/>
          <p:cNvSpPr>
            <a:spLocks noGrp="1"/>
          </p:cNvSpPr>
          <p:nvPr>
            <p:ph type="body" idx="1"/>
          </p:nvPr>
        </p:nvSpPr>
        <p:spPr>
          <a:noFill/>
          <a:ln/>
        </p:spPr>
        <p:txBody>
          <a:bodyPr/>
          <a:lstStyle/>
          <a:p>
            <a:pPr marL="157163" indent="-157163">
              <a:buFontTx/>
              <a:buChar char="-"/>
            </a:pPr>
            <a:endParaRPr lang="de-DE" altLang="de-DE"/>
          </a:p>
        </p:txBody>
      </p:sp>
      <p:sp>
        <p:nvSpPr>
          <p:cNvPr id="34820" name="Foliennummernplatzhalter 3"/>
          <p:cNvSpPr>
            <a:spLocks noGrp="1"/>
          </p:cNvSpPr>
          <p:nvPr>
            <p:ph type="sldNum" sz="quarter" idx="5"/>
          </p:nvPr>
        </p:nvSpPr>
        <p:spPr>
          <a:noFill/>
        </p:spPr>
        <p:txBody>
          <a:bodyPr/>
          <a:lstStyle/>
          <a:p>
            <a:fld id="{6334A49A-E144-420E-B7AD-7D2AF4503874}" type="slidenum">
              <a:rPr lang="de-DE" altLang="de-DE">
                <a:cs typeface="Times New Roman" pitchFamily="18" charset="0"/>
              </a:rPr>
              <a:pPr/>
              <a:t>14</a:t>
            </a:fld>
            <a:endParaRPr lang="de-DE" altLang="de-DE">
              <a:cs typeface="Times New Roman" pitchFamily="18" charset="0"/>
            </a:endParaRPr>
          </a:p>
        </p:txBody>
      </p:sp>
    </p:spTree>
    <p:extLst>
      <p:ext uri="{BB962C8B-B14F-4D97-AF65-F5344CB8AC3E}">
        <p14:creationId xmlns:p14="http://schemas.microsoft.com/office/powerpoint/2010/main" val="4258186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917575" y="744538"/>
            <a:ext cx="4962525" cy="3722687"/>
          </a:xfrm>
          <a:ln/>
        </p:spPr>
      </p:sp>
      <p:sp>
        <p:nvSpPr>
          <p:cNvPr id="38915" name="Notizenplatzhalter 2"/>
          <p:cNvSpPr>
            <a:spLocks noGrp="1"/>
          </p:cNvSpPr>
          <p:nvPr>
            <p:ph type="body" idx="1"/>
          </p:nvPr>
        </p:nvSpPr>
        <p:spPr>
          <a:noFill/>
          <a:ln/>
        </p:spPr>
        <p:txBody>
          <a:bodyPr/>
          <a:lstStyle/>
          <a:p>
            <a:pPr marL="157163" indent="-157163">
              <a:buFontTx/>
              <a:buChar char="-"/>
            </a:pPr>
            <a:endParaRPr lang="de-DE" altLang="de-DE"/>
          </a:p>
        </p:txBody>
      </p:sp>
      <p:sp>
        <p:nvSpPr>
          <p:cNvPr id="38916" name="Foliennummernplatzhalter 3"/>
          <p:cNvSpPr>
            <a:spLocks noGrp="1"/>
          </p:cNvSpPr>
          <p:nvPr>
            <p:ph type="sldNum" sz="quarter" idx="5"/>
          </p:nvPr>
        </p:nvSpPr>
        <p:spPr>
          <a:noFill/>
        </p:spPr>
        <p:txBody>
          <a:bodyPr/>
          <a:lstStyle/>
          <a:p>
            <a:fld id="{4A0C381D-0CC6-49F8-BF37-78B019829F9B}" type="slidenum">
              <a:rPr lang="de-DE" altLang="de-DE">
                <a:solidFill>
                  <a:srgbClr val="000000"/>
                </a:solidFill>
                <a:cs typeface="Times New Roman" pitchFamily="18" charset="0"/>
              </a:rPr>
              <a:pPr/>
              <a:t>15</a:t>
            </a:fld>
            <a:endParaRPr lang="de-DE" altLang="de-DE">
              <a:solidFill>
                <a:srgbClr val="000000"/>
              </a:solidFill>
              <a:cs typeface="Times New Roman" pitchFamily="18" charset="0"/>
            </a:endParaRPr>
          </a:p>
        </p:txBody>
      </p:sp>
    </p:spTree>
    <p:extLst>
      <p:ext uri="{BB962C8B-B14F-4D97-AF65-F5344CB8AC3E}">
        <p14:creationId xmlns:p14="http://schemas.microsoft.com/office/powerpoint/2010/main" val="3759516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917575" y="744538"/>
            <a:ext cx="4962525" cy="3722687"/>
          </a:xfrm>
          <a:ln/>
        </p:spPr>
      </p:sp>
      <p:sp>
        <p:nvSpPr>
          <p:cNvPr id="38915" name="Notizenplatzhalter 2"/>
          <p:cNvSpPr>
            <a:spLocks noGrp="1"/>
          </p:cNvSpPr>
          <p:nvPr>
            <p:ph type="body" idx="1"/>
          </p:nvPr>
        </p:nvSpPr>
        <p:spPr>
          <a:noFill/>
          <a:ln/>
        </p:spPr>
        <p:txBody>
          <a:bodyPr/>
          <a:lstStyle/>
          <a:p>
            <a:pPr marL="157163" indent="-157163">
              <a:buFontTx/>
              <a:buChar char="-"/>
            </a:pPr>
            <a:endParaRPr lang="de-DE" altLang="de-DE"/>
          </a:p>
        </p:txBody>
      </p:sp>
      <p:sp>
        <p:nvSpPr>
          <p:cNvPr id="38916" name="Foliennummernplatzhalter 3"/>
          <p:cNvSpPr>
            <a:spLocks noGrp="1"/>
          </p:cNvSpPr>
          <p:nvPr>
            <p:ph type="sldNum" sz="quarter" idx="5"/>
          </p:nvPr>
        </p:nvSpPr>
        <p:spPr>
          <a:noFill/>
        </p:spPr>
        <p:txBody>
          <a:bodyPr/>
          <a:lstStyle/>
          <a:p>
            <a:fld id="{4A0C381D-0CC6-49F8-BF37-78B019829F9B}" type="slidenum">
              <a:rPr lang="de-DE" altLang="de-DE">
                <a:cs typeface="Times New Roman" pitchFamily="18" charset="0"/>
              </a:rPr>
              <a:pPr/>
              <a:t>16</a:t>
            </a:fld>
            <a:endParaRPr lang="de-DE" altLang="de-DE">
              <a:cs typeface="Times New Roman" pitchFamily="18" charset="0"/>
            </a:endParaRPr>
          </a:p>
        </p:txBody>
      </p:sp>
    </p:spTree>
    <p:extLst>
      <p:ext uri="{BB962C8B-B14F-4D97-AF65-F5344CB8AC3E}">
        <p14:creationId xmlns:p14="http://schemas.microsoft.com/office/powerpoint/2010/main" val="3850339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bildplatzhalter 1"/>
          <p:cNvSpPr>
            <a:spLocks noGrp="1" noRot="1" noChangeAspect="1" noTextEdit="1"/>
          </p:cNvSpPr>
          <p:nvPr>
            <p:ph type="sldImg"/>
          </p:nvPr>
        </p:nvSpPr>
        <p:spPr>
          <a:ln/>
        </p:spPr>
      </p:sp>
      <p:sp>
        <p:nvSpPr>
          <p:cNvPr id="43011" name="Notizenplatzhalter 2"/>
          <p:cNvSpPr>
            <a:spLocks noGrp="1"/>
          </p:cNvSpPr>
          <p:nvPr>
            <p:ph type="body" idx="1"/>
          </p:nvPr>
        </p:nvSpPr>
        <p:spPr>
          <a:noFill/>
          <a:ln/>
        </p:spPr>
        <p:txBody>
          <a:bodyPr/>
          <a:lstStyle/>
          <a:p>
            <a:endParaRPr lang="en-GB" altLang="de-DE"/>
          </a:p>
        </p:txBody>
      </p:sp>
      <p:sp>
        <p:nvSpPr>
          <p:cNvPr id="43012" name="Foliennummernplatzhalter 3"/>
          <p:cNvSpPr>
            <a:spLocks noGrp="1"/>
          </p:cNvSpPr>
          <p:nvPr>
            <p:ph type="sldNum" sz="quarter" idx="5"/>
          </p:nvPr>
        </p:nvSpPr>
        <p:spPr>
          <a:noFill/>
        </p:spPr>
        <p:txBody>
          <a:bodyPr/>
          <a:lstStyle/>
          <a:p>
            <a:fld id="{9A2DCB50-E62C-4BB3-810C-2B2C5DDB4743}" type="slidenum">
              <a:rPr lang="en-US" altLang="de-DE"/>
              <a:pPr/>
              <a:t>19</a:t>
            </a:fld>
            <a:endParaRPr lang="en-US" altLang="de-DE"/>
          </a:p>
        </p:txBody>
      </p:sp>
    </p:spTree>
    <p:extLst>
      <p:ext uri="{BB962C8B-B14F-4D97-AF65-F5344CB8AC3E}">
        <p14:creationId xmlns:p14="http://schemas.microsoft.com/office/powerpoint/2010/main" val="226865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40E134F-1D39-44C6-B991-91363082C73C}" type="slidenum">
              <a:rPr lang="en-US" altLang="de-DE">
                <a:cs typeface="Times New Roman" pitchFamily="18" charset="0"/>
              </a:rPr>
              <a:pPr/>
              <a:t>21</a:t>
            </a:fld>
            <a:endParaRPr lang="en-US" altLang="de-DE">
              <a:cs typeface="Times New Roman" pitchFamily="18" charset="0"/>
            </a:endParaRPr>
          </a:p>
        </p:txBody>
      </p:sp>
      <p:sp>
        <p:nvSpPr>
          <p:cNvPr id="46083" name="Rectangle 2"/>
          <p:cNvSpPr>
            <a:spLocks noGrp="1" noRot="1" noChangeAspect="1" noChangeArrowheads="1" noTextEdit="1"/>
          </p:cNvSpPr>
          <p:nvPr>
            <p:ph type="sldImg"/>
          </p:nvPr>
        </p:nvSpPr>
        <p:spPr>
          <a:xfrm>
            <a:off x="919163" y="746125"/>
            <a:ext cx="4959350" cy="3719513"/>
          </a:xfrm>
          <a:ln w="12700" cap="flat"/>
        </p:spPr>
      </p:sp>
      <p:sp>
        <p:nvSpPr>
          <p:cNvPr id="46084" name="Rectangle 3"/>
          <p:cNvSpPr>
            <a:spLocks noGrp="1" noChangeArrowheads="1"/>
          </p:cNvSpPr>
          <p:nvPr>
            <p:ph type="body" idx="1"/>
          </p:nvPr>
        </p:nvSpPr>
        <p:spPr>
          <a:xfrm>
            <a:off x="906463" y="4714875"/>
            <a:ext cx="4984750" cy="4465638"/>
          </a:xfrm>
          <a:noFill/>
          <a:ln/>
        </p:spPr>
        <p:txBody>
          <a:bodyPr lIns="94242" tIns="47121" rIns="94242" bIns="47121"/>
          <a:lstStyle/>
          <a:p>
            <a:pPr eaLnBrk="1" hangingPunct="1"/>
            <a:endParaRPr lang="en-US" altLang="de-DE"/>
          </a:p>
        </p:txBody>
      </p:sp>
    </p:spTree>
    <p:extLst>
      <p:ext uri="{BB962C8B-B14F-4D97-AF65-F5344CB8AC3E}">
        <p14:creationId xmlns:p14="http://schemas.microsoft.com/office/powerpoint/2010/main" val="2451218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A8E0B01-E42B-4B5D-9F55-64C12D1425E0}" type="slidenum">
              <a:rPr lang="en-US" altLang="de-DE">
                <a:cs typeface="Times New Roman" pitchFamily="18" charset="0"/>
              </a:rPr>
              <a:pPr/>
              <a:t>22</a:t>
            </a:fld>
            <a:endParaRPr lang="en-US" altLang="de-DE">
              <a:cs typeface="Times New Roman" pitchFamily="18" charset="0"/>
            </a:endParaRPr>
          </a:p>
        </p:txBody>
      </p:sp>
      <p:sp>
        <p:nvSpPr>
          <p:cNvPr id="48131" name="Rectangle 2"/>
          <p:cNvSpPr>
            <a:spLocks noGrp="1" noRot="1" noChangeAspect="1" noChangeArrowheads="1" noTextEdit="1"/>
          </p:cNvSpPr>
          <p:nvPr>
            <p:ph type="sldImg"/>
          </p:nvPr>
        </p:nvSpPr>
        <p:spPr>
          <a:xfrm>
            <a:off x="919163" y="746125"/>
            <a:ext cx="4960937" cy="3721100"/>
          </a:xfrm>
          <a:ln/>
        </p:spPr>
      </p:sp>
      <p:sp>
        <p:nvSpPr>
          <p:cNvPr id="4813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dirty="0"/>
          </a:p>
        </p:txBody>
      </p:sp>
    </p:spTree>
    <p:extLst>
      <p:ext uri="{BB962C8B-B14F-4D97-AF65-F5344CB8AC3E}">
        <p14:creationId xmlns:p14="http://schemas.microsoft.com/office/powerpoint/2010/main" val="3592060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fld id="{7BF2FF19-ADFB-4AB2-97F2-B7C566594D3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C4EEFDF0-8C9E-44AB-859F-8990E68204DA}" type="slidenum">
              <a:rPr lang="de-DE" altLang="de-DE"/>
              <a:pPr/>
              <a:t>‹Nr.›</a:t>
            </a:fld>
            <a:endParaRPr lang="de-DE" altLang="de-D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F6E14119-E34F-4DED-826B-A5F35E591307}"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B688406D-40A0-4363-88F9-84EB2C2E164E}" type="slidenum">
              <a:rPr lang="de-DE" altLang="de-DE"/>
              <a:pPr/>
              <a:t>‹Nr.›</a:t>
            </a:fld>
            <a:endParaRPr lang="de-DE" alt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fld id="{C942FB80-4A1E-449D-8E4B-E93EB72F088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73652106-F9B3-4095-9FEE-5ABB90DC257E}" type="slidenum">
              <a:rPr lang="de-DE" altLang="de-DE"/>
              <a:pPr/>
              <a:t>‹Nr.›</a:t>
            </a:fld>
            <a:endParaRPr lang="de-DE" alt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fld id="{7D96140B-3259-47B0-AEBF-333028F56963}"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389F613D-F537-47B5-A96D-AA88D0DB7F74}" type="slidenum">
              <a:rPr lang="de-DE" altLang="de-DE"/>
              <a:pPr/>
              <a:t>‹Nr.›</a:t>
            </a:fld>
            <a:endParaRPr lang="de-DE" alt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fld id="{7E6A85CC-B178-4DEE-BE7A-148983B03053}" type="slidenum">
              <a:rPr lang="en-US" altLang="de-DE"/>
              <a:pPr/>
              <a:t>‹Nr.›</a:t>
            </a:fld>
            <a:endParaRPr lang="en-US" altLang="de-DE"/>
          </a:p>
        </p:txBody>
      </p:sp>
      <p:sp>
        <p:nvSpPr>
          <p:cNvPr id="8" name="Foliennummernplatzhalter 5"/>
          <p:cNvSpPr>
            <a:spLocks noGrp="1"/>
          </p:cNvSpPr>
          <p:nvPr>
            <p:ph type="sldNum" sz="quarter" idx="11"/>
          </p:nvPr>
        </p:nvSpPr>
        <p:spPr/>
        <p:txBody>
          <a:bodyPr/>
          <a:lstStyle>
            <a:lvl1pPr>
              <a:defRPr/>
            </a:lvl1pPr>
          </a:lstStyle>
          <a:p>
            <a:fld id="{6B9E4DC9-5A76-4103-B70B-D359F86CB569}" type="slidenum">
              <a:rPr lang="de-DE" altLang="de-DE"/>
              <a:pPr/>
              <a:t>‹Nr.›</a:t>
            </a:fld>
            <a:endParaRPr lang="de-DE" altLang="de-D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fld id="{43813FD1-A367-4A03-A641-345A5B9BB132}" type="slidenum">
              <a:rPr lang="en-US" altLang="de-DE"/>
              <a:pPr/>
              <a:t>‹Nr.›</a:t>
            </a:fld>
            <a:endParaRPr lang="en-US" altLang="de-DE"/>
          </a:p>
        </p:txBody>
      </p:sp>
      <p:sp>
        <p:nvSpPr>
          <p:cNvPr id="4" name="Foliennummernplatzhalter 5"/>
          <p:cNvSpPr>
            <a:spLocks noGrp="1"/>
          </p:cNvSpPr>
          <p:nvPr>
            <p:ph type="sldNum" sz="quarter" idx="11"/>
          </p:nvPr>
        </p:nvSpPr>
        <p:spPr/>
        <p:txBody>
          <a:bodyPr/>
          <a:lstStyle>
            <a:lvl1pPr>
              <a:defRPr/>
            </a:lvl1pPr>
          </a:lstStyle>
          <a:p>
            <a:fld id="{AC46F8E0-6CDD-4073-A5DE-7303BBCAC667}" type="slidenum">
              <a:rPr lang="de-DE" altLang="de-DE"/>
              <a:pPr/>
              <a:t>‹Nr.›</a:t>
            </a:fld>
            <a:endParaRPr lang="de-DE" altLang="de-D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fld id="{4630125B-4F1D-4E00-91A7-EF8AA44BC685}" type="slidenum">
              <a:rPr lang="en-US" altLang="de-DE"/>
              <a:pPr/>
              <a:t>‹Nr.›</a:t>
            </a:fld>
            <a:endParaRPr lang="en-US" altLang="de-DE"/>
          </a:p>
        </p:txBody>
      </p:sp>
      <p:sp>
        <p:nvSpPr>
          <p:cNvPr id="3" name="Foliennummernplatzhalter 5"/>
          <p:cNvSpPr>
            <a:spLocks noGrp="1"/>
          </p:cNvSpPr>
          <p:nvPr>
            <p:ph type="sldNum" sz="quarter" idx="11"/>
          </p:nvPr>
        </p:nvSpPr>
        <p:spPr/>
        <p:txBody>
          <a:bodyPr/>
          <a:lstStyle>
            <a:lvl1pPr>
              <a:defRPr/>
            </a:lvl1pPr>
          </a:lstStyle>
          <a:p>
            <a:fld id="{1A62FD68-E2A9-463A-BF76-02FA64B021AF}" type="slidenum">
              <a:rPr lang="de-DE" altLang="de-DE"/>
              <a:pPr/>
              <a:t>‹Nr.›</a:t>
            </a:fld>
            <a:endParaRPr lang="de-DE" altLang="de-D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fld id="{2D8C4689-838D-403A-A898-7350A05AA2E1}"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BBEC0B4-B7AE-4A07-8EF0-A29E17370A26}" type="slidenum">
              <a:rPr lang="de-DE" altLang="de-DE"/>
              <a:pPr/>
              <a:t>‹Nr.›</a:t>
            </a:fld>
            <a:endParaRPr lang="de-DE" alt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fld id="{2E178CD9-D6E5-4448-8D0E-CE71E452D832}"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549AA80-654D-4010-8A7B-B39F7A8A61E1}" type="slidenum">
              <a:rPr lang="de-DE" altLang="de-DE"/>
              <a:pPr/>
              <a:t>‹Nr.›</a:t>
            </a:fld>
            <a:endParaRPr lang="de-DE" alt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A9646B0B-ACB6-45A7-AD40-EDE07743B15A}"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E1F283C7-8FB3-40C4-A654-3797F9AC2939}" type="slidenum">
              <a:rPr lang="de-DE" altLang="de-DE"/>
              <a:pPr/>
              <a:t>‹Nr.›</a:t>
            </a:fld>
            <a:endParaRPr lang="de-DE"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6861824A-53BD-4BC8-92BE-3F19081189AE}"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984E014F-99B0-48EC-B5BA-BF68431FE15C}" type="slidenum">
              <a:rPr lang="de-DE" altLang="de-DE"/>
              <a:pPr/>
              <a:t>‹Nr.›</a:t>
            </a:fld>
            <a:endParaRPr lang="de-DE"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7ADD8C4C-6936-441D-AB2B-989B5F0344F8}" type="datetime1">
              <a:rPr lang="en-US" altLang="de-DE"/>
              <a:pPr>
                <a:defRPr/>
              </a:pPr>
              <a:t>11/8/2017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DF6D4AEC-6EA0-4A8C-81E7-7F1ECD2369D0}" type="slidenum">
              <a:rPr lang="en-US" altLang="de-DE"/>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EB14AF1-3EE2-4103-926E-B0A0B19BF47D}" type="datetime1">
              <a:rPr lang="en-US" altLang="de-DE"/>
              <a:pPr>
                <a:defRPr/>
              </a:pPr>
              <a:t>11/8/2017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94FB8648-AD3B-4FA3-B199-9E71A74F11D1}" type="slidenum">
              <a:rPr lang="en-US" altLang="de-DE"/>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ED8A2C51-F042-4833-BC2F-5A037E3ED25E}" type="datetime1">
              <a:rPr lang="en-US" altLang="de-DE"/>
              <a:pPr>
                <a:defRPr/>
              </a:pPr>
              <a:t>11/8/2017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B20E3F5D-F441-42AA-9925-AE0AB63DD2D0}" type="slidenum">
              <a:rPr lang="en-US" altLang="de-DE"/>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985CE5D7-FD96-4AA1-A939-D63F7CFB381E}" type="datetime1">
              <a:rPr lang="en-US" altLang="de-DE"/>
              <a:pPr>
                <a:defRPr/>
              </a:pPr>
              <a:t>11/8/2017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7DDF8412-9B6D-4274-8BC0-25F486A8933B}" type="slidenum">
              <a:rPr lang="en-US" altLang="de-DE"/>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EA418D4B-2A1D-4D39-BCED-D0D5716738AA}" type="datetime1">
              <a:rPr lang="en-US" altLang="de-DE"/>
              <a:pPr>
                <a:defRPr/>
              </a:pPr>
              <a:t>11/8/2017</a:t>
            </a:fld>
            <a:endParaRPr lang="en-US" altLang="de-DE"/>
          </a:p>
        </p:txBody>
      </p:sp>
      <p:sp>
        <p:nvSpPr>
          <p:cNvPr id="8" name="Fußzeilenplatzhalter 16"/>
          <p:cNvSpPr>
            <a:spLocks noGrp="1"/>
          </p:cNvSpPr>
          <p:nvPr>
            <p:ph type="ftr" sz="quarter" idx="11"/>
          </p:nvPr>
        </p:nvSpPr>
        <p:spPr/>
        <p:txBody>
          <a:bodyPr/>
          <a:lstStyle>
            <a:lvl1pPr>
              <a:defRPr/>
            </a:lvl1pPr>
          </a:lstStyle>
          <a:p>
            <a:pPr>
              <a:defRPr/>
            </a:pPr>
            <a:r>
              <a:rPr lang="en-US" altLang="de-DE"/>
              <a:t>‹Nr.›</a:t>
            </a:r>
          </a:p>
        </p:txBody>
      </p:sp>
      <p:sp>
        <p:nvSpPr>
          <p:cNvPr id="9" name="Foliennummernplatzhalter 28"/>
          <p:cNvSpPr>
            <a:spLocks noGrp="1"/>
          </p:cNvSpPr>
          <p:nvPr>
            <p:ph type="sldNum" sz="quarter" idx="12"/>
          </p:nvPr>
        </p:nvSpPr>
        <p:spPr/>
        <p:txBody>
          <a:bodyPr/>
          <a:lstStyle>
            <a:lvl1pPr>
              <a:defRPr/>
            </a:lvl1pPr>
          </a:lstStyle>
          <a:p>
            <a:fld id="{E8178BCB-2D06-4883-9439-94F9FB220E96}" type="slidenum">
              <a:rPr lang="en-US" altLang="de-DE"/>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45CE1C7D-0C58-4B45-A22E-7855B5B4198B}" type="datetime1">
              <a:rPr lang="en-US" altLang="de-DE"/>
              <a:pPr>
                <a:defRPr/>
              </a:pPr>
              <a:t>11/8/2017</a:t>
            </a:fld>
            <a:endParaRPr lang="en-US" altLang="de-DE"/>
          </a:p>
        </p:txBody>
      </p:sp>
      <p:sp>
        <p:nvSpPr>
          <p:cNvPr id="4" name="Fußzeilenplatzhalter 16"/>
          <p:cNvSpPr>
            <a:spLocks noGrp="1"/>
          </p:cNvSpPr>
          <p:nvPr>
            <p:ph type="ftr" sz="quarter" idx="11"/>
          </p:nvPr>
        </p:nvSpPr>
        <p:spPr/>
        <p:txBody>
          <a:bodyPr/>
          <a:lstStyle>
            <a:lvl1pPr>
              <a:defRPr/>
            </a:lvl1pPr>
          </a:lstStyle>
          <a:p>
            <a:pPr>
              <a:defRPr/>
            </a:pPr>
            <a:r>
              <a:rPr lang="en-US" altLang="de-DE"/>
              <a:t>‹Nr.›</a:t>
            </a:r>
          </a:p>
        </p:txBody>
      </p:sp>
      <p:sp>
        <p:nvSpPr>
          <p:cNvPr id="5" name="Foliennummernplatzhalter 28"/>
          <p:cNvSpPr>
            <a:spLocks noGrp="1"/>
          </p:cNvSpPr>
          <p:nvPr>
            <p:ph type="sldNum" sz="quarter" idx="12"/>
          </p:nvPr>
        </p:nvSpPr>
        <p:spPr/>
        <p:txBody>
          <a:bodyPr/>
          <a:lstStyle>
            <a:lvl1pPr>
              <a:defRPr/>
            </a:lvl1pPr>
          </a:lstStyle>
          <a:p>
            <a:fld id="{34D94BA0-E753-4EEC-B585-EF12F30AE104}" type="slidenum">
              <a:rPr lang="en-US" altLang="de-DE"/>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D6FB1CE2-2D70-4C82-ABA8-817B2232EFF4}" type="datetime1">
              <a:rPr lang="en-US" altLang="de-DE"/>
              <a:pPr>
                <a:defRPr/>
              </a:pPr>
              <a:t>11/8/2017</a:t>
            </a:fld>
            <a:endParaRPr lang="en-US" altLang="de-DE"/>
          </a:p>
        </p:txBody>
      </p:sp>
      <p:sp>
        <p:nvSpPr>
          <p:cNvPr id="3" name="Fußzeilenplatzhalter 16"/>
          <p:cNvSpPr>
            <a:spLocks noGrp="1"/>
          </p:cNvSpPr>
          <p:nvPr>
            <p:ph type="ftr" sz="quarter" idx="11"/>
          </p:nvPr>
        </p:nvSpPr>
        <p:spPr/>
        <p:txBody>
          <a:bodyPr/>
          <a:lstStyle>
            <a:lvl1pPr>
              <a:defRPr/>
            </a:lvl1pPr>
          </a:lstStyle>
          <a:p>
            <a:pPr>
              <a:defRPr/>
            </a:pPr>
            <a:r>
              <a:rPr lang="en-US" altLang="de-DE"/>
              <a:t>‹Nr.›</a:t>
            </a:r>
          </a:p>
        </p:txBody>
      </p:sp>
      <p:sp>
        <p:nvSpPr>
          <p:cNvPr id="4" name="Foliennummernplatzhalter 28"/>
          <p:cNvSpPr>
            <a:spLocks noGrp="1"/>
          </p:cNvSpPr>
          <p:nvPr>
            <p:ph type="sldNum" sz="quarter" idx="12"/>
          </p:nvPr>
        </p:nvSpPr>
        <p:spPr/>
        <p:txBody>
          <a:bodyPr/>
          <a:lstStyle>
            <a:lvl1pPr>
              <a:defRPr/>
            </a:lvl1pPr>
          </a:lstStyle>
          <a:p>
            <a:fld id="{B28B6A8A-A8EB-4805-BB15-61D4C9DFAD17}" type="slidenum">
              <a:rPr lang="en-US" altLang="de-DE"/>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EB5D764D-7D92-497B-926C-18238176F67D}" type="datetime1">
              <a:rPr lang="en-US" altLang="de-DE"/>
              <a:pPr>
                <a:defRPr/>
              </a:pPr>
              <a:t>11/8/2017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1996F288-CEE9-48EA-8D34-021042860736}" type="slidenum">
              <a:rPr lang="en-US" altLang="de-DE"/>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F8B5C56C-C17B-47FE-AC38-5E05FA990DD5}" type="datetime1">
              <a:rPr lang="en-US" altLang="de-DE"/>
              <a:pPr>
                <a:defRPr/>
              </a:pPr>
              <a:t>11/8/2017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D201629F-95FD-4A80-A8BB-8EC257613D03}" type="slidenum">
              <a:rPr lang="en-US" altLang="de-DE"/>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B949D992-38EF-4462-A6B7-43C7768D3FD0}" type="datetime1">
              <a:rPr lang="en-US" altLang="de-DE"/>
              <a:pPr>
                <a:defRPr/>
              </a:pPr>
              <a:t>11/8/2017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A34EB81C-809B-47A7-A3F3-9C596F233623}" type="slidenum">
              <a:rPr lang="en-US" altLang="de-DE"/>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7E16FD62-9317-4AAD-9DDB-324D8E6D80C1}" type="datetime1">
              <a:rPr lang="en-US" altLang="de-DE"/>
              <a:pPr>
                <a:defRPr/>
              </a:pPr>
              <a:t>11/8/2017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E8B21EFF-97ED-498D-87CB-FE42C873B4FB}" type="slidenum">
              <a:rPr lang="en-US" altLang="de-DE"/>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ea typeface="+mn-ea"/>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1"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2"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7173"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fld id="{01F750D7-DE96-4AA7-814F-FC94C2F17342}" type="slidenum">
              <a:rPr lang="en-US" altLang="de-DE"/>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544AD8C6-01F2-4446-9DE3-5595C90A5E66}" type="slidenum">
              <a:rPr lang="de-DE" altLang="de-DE"/>
              <a:pPr/>
              <a:t>‹Nr.›</a:t>
            </a:fld>
            <a:endParaRPr lang="de-DE" altLang="de-DE"/>
          </a:p>
        </p:txBody>
      </p:sp>
      <p:sp>
        <p:nvSpPr>
          <p:cNvPr id="7177"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a typeface="+mn-ea"/>
            </a:endParaRPr>
          </a:p>
        </p:txBody>
      </p:sp>
      <p:sp>
        <p:nvSpPr>
          <p:cNvPr id="7178" name="Gerade Verbindung 13"/>
          <p:cNvSpPr>
            <a:spLocks noChangeShapeType="1"/>
          </p:cNvSpPr>
          <p:nvPr userDrawn="1"/>
        </p:nvSpPr>
        <p:spPr bwMode="auto">
          <a:xfrm>
            <a:off x="0" y="889000"/>
            <a:ext cx="9144000" cy="0"/>
          </a:xfrm>
          <a:prstGeom prst="line">
            <a:avLst/>
          </a:prstGeom>
          <a:noFill/>
          <a:ln w="38100">
            <a:solidFill>
              <a:srgbClr val="BACECE"/>
            </a:solidFill>
            <a:round/>
            <a:headEnd/>
            <a:tailEnd/>
          </a:ln>
        </p:spPr>
        <p:txBody>
          <a:bodyPr wrap="none" anchor="ctr"/>
          <a:lstStyle/>
          <a:p>
            <a:endParaRPr lang="de-DE"/>
          </a:p>
        </p:txBody>
      </p:sp>
      <p:sp>
        <p:nvSpPr>
          <p:cNvPr id="7179" name="Gerade Verbindung 14"/>
          <p:cNvSpPr>
            <a:spLocks noChangeShapeType="1"/>
          </p:cNvSpPr>
          <p:nvPr userDrawn="1"/>
        </p:nvSpPr>
        <p:spPr bwMode="auto">
          <a:xfrm>
            <a:off x="0" y="908050"/>
            <a:ext cx="9144000" cy="0"/>
          </a:xfrm>
          <a:prstGeom prst="line">
            <a:avLst/>
          </a:prstGeom>
          <a:noFill/>
          <a:ln w="9525">
            <a:solidFill>
              <a:srgbClr val="61898A"/>
            </a:solidFill>
            <a:round/>
            <a:headEnd/>
            <a:tailEnd/>
          </a:ln>
        </p:spPr>
        <p:txBody>
          <a:bodyPr wrap="none" anchor="ctr"/>
          <a:lstStyle/>
          <a:p>
            <a:endParaRPr lang="de-DE"/>
          </a:p>
        </p:txBody>
      </p:sp>
      <p:sp>
        <p:nvSpPr>
          <p:cNvPr id="7180" name="Gerade Verbindung 15"/>
          <p:cNvSpPr>
            <a:spLocks noChangeShapeType="1"/>
          </p:cNvSpPr>
          <p:nvPr userDrawn="1"/>
        </p:nvSpPr>
        <p:spPr bwMode="auto">
          <a:xfrm>
            <a:off x="0" y="785813"/>
            <a:ext cx="9144000" cy="0"/>
          </a:xfrm>
          <a:prstGeom prst="line">
            <a:avLst/>
          </a:prstGeom>
          <a:noFill/>
          <a:ln w="9525">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mn-lt"/>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5"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6"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7"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ea typeface="+mn-ea"/>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203"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204"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FFFFFF"/>
                </a:solidFill>
                <a:cs typeface="Times New Roman" panose="02020603050405020304" pitchFamily="18" charset="0"/>
              </a:defRPr>
            </a:lvl1pPr>
          </a:lstStyle>
          <a:p>
            <a:pPr>
              <a:defRPr/>
            </a:pPr>
            <a:fld id="{C2F27933-8CA0-475C-B3E8-FEB140673432}" type="datetime1">
              <a:rPr lang="en-US" altLang="de-DE"/>
              <a:pPr>
                <a:defRPr/>
              </a:pPr>
              <a:t>11/8/2017</a:t>
            </a:fld>
            <a:endParaRPr lang="en-US" altLang="de-DE"/>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cs typeface="Times New Roman" panose="02020603050405020304" pitchFamily="18" charset="0"/>
              </a:defRPr>
            </a:lvl1pPr>
          </a:lstStyle>
          <a:p>
            <a:pPr>
              <a:defRPr/>
            </a:pPr>
            <a:r>
              <a:rPr lang="en-US" altLang="de-DE"/>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fld id="{BD98B04E-3E39-4C19-BBE4-1380243103B0}" type="slidenum">
              <a:rPr lang="en-US" altLang="de-DE"/>
              <a:pPr/>
              <a:t>‹Nr.›</a:t>
            </a:fld>
            <a:endParaRPr lang="en-US" altLang="de-DE"/>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4.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4.xml"/><Relationship Id="rId6" Type="http://schemas.openxmlformats.org/officeDocument/2006/relationships/image" Target="../media/image3.jpeg"/><Relationship Id="rId5" Type="http://schemas.openxmlformats.org/officeDocument/2006/relationships/image" Target="../media/image9.jpe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idx="4294967295"/>
          </p:nvPr>
        </p:nvSpPr>
        <p:spPr>
          <a:xfrm>
            <a:off x="1619250" y="2852738"/>
            <a:ext cx="5905500" cy="1636712"/>
          </a:xfrm>
        </p:spPr>
        <p:txBody>
          <a:bodyPr anchor="ctr"/>
          <a:lstStyle/>
          <a:p>
            <a:pPr eaLnBrk="1" hangingPunct="1">
              <a:lnSpc>
                <a:spcPct val="150000"/>
              </a:lnSpc>
            </a:pPr>
            <a:r>
              <a:rPr lang="pl-PL" altLang="de-DE" sz="1800" b="1" dirty="0">
                <a:solidFill>
                  <a:schemeClr val="tx2"/>
                </a:solidFill>
              </a:rPr>
              <a:t>Moduł</a:t>
            </a:r>
            <a:r>
              <a:rPr lang="en-US" altLang="de-DE" sz="1800" b="1" dirty="0">
                <a:solidFill>
                  <a:schemeClr val="tx2"/>
                </a:solidFill>
              </a:rPr>
              <a:t> 11:</a:t>
            </a:r>
            <a:br>
              <a:rPr lang="en-US" altLang="de-DE" sz="1800" b="1" dirty="0">
                <a:solidFill>
                  <a:schemeClr val="tx2"/>
                </a:solidFill>
              </a:rPr>
            </a:br>
            <a:r>
              <a:rPr lang="pl-PL" altLang="de-DE" sz="1800" b="1" dirty="0">
                <a:solidFill>
                  <a:schemeClr val="tx2"/>
                </a:solidFill>
              </a:rPr>
              <a:t>ŻYCIE Z PSYCHOZĄ I </a:t>
            </a:r>
            <a:br>
              <a:rPr lang="pl-PL" altLang="de-DE" sz="1800" b="1" dirty="0">
                <a:solidFill>
                  <a:schemeClr val="tx2"/>
                </a:solidFill>
              </a:rPr>
            </a:br>
            <a:r>
              <a:rPr lang="pl-PL" altLang="de-DE" sz="1800" b="1" dirty="0">
                <a:solidFill>
                  <a:schemeClr val="tx2"/>
                </a:solidFill>
              </a:rPr>
              <a:t>ZAPOBIEGANIE NAWROTOM</a:t>
            </a:r>
            <a:r>
              <a:rPr lang="en-US" altLang="de-DE" sz="1800" b="1" dirty="0">
                <a:solidFill>
                  <a:schemeClr val="tx2"/>
                </a:solidFill>
              </a:rPr>
              <a:t> </a:t>
            </a:r>
          </a:p>
        </p:txBody>
      </p:sp>
      <p:sp>
        <p:nvSpPr>
          <p:cNvPr id="11267" name="Text Box 7"/>
          <p:cNvSpPr txBox="1">
            <a:spLocks noChangeArrowheads="1"/>
          </p:cNvSpPr>
          <p:nvPr/>
        </p:nvSpPr>
        <p:spPr bwMode="auto">
          <a:xfrm>
            <a:off x="0" y="1516063"/>
            <a:ext cx="9144000" cy="641350"/>
          </a:xfrm>
          <a:prstGeom prst="rect">
            <a:avLst/>
          </a:prstGeom>
          <a:noFill/>
          <a:ln w="9525">
            <a:noFill/>
            <a:miter lim="800000"/>
            <a:headEnd/>
            <a:tailEnd/>
          </a:ln>
        </p:spPr>
        <p:txBody>
          <a:bodyPr>
            <a:spAutoFit/>
          </a:bodyPr>
          <a:lstStyle/>
          <a:p>
            <a:pPr algn="ctr" eaLnBrk="1" hangingPunct="1">
              <a:spcBef>
                <a:spcPct val="50000"/>
              </a:spcBef>
            </a:pPr>
            <a:r>
              <a:rPr lang="pl-PL" altLang="de-DE" sz="3600" dirty="0">
                <a:solidFill>
                  <a:schemeClr val="accent1"/>
                </a:solidFill>
                <a:cs typeface="Times New Roman" pitchFamily="18" charset="0"/>
              </a:rPr>
              <a:t>Terapia </a:t>
            </a:r>
            <a:r>
              <a:rPr lang="pl-PL" altLang="de-DE" sz="3600" dirty="0" err="1">
                <a:solidFill>
                  <a:schemeClr val="accent1"/>
                </a:solidFill>
                <a:cs typeface="Times New Roman" pitchFamily="18" charset="0"/>
              </a:rPr>
              <a:t>Metapoznawcza</a:t>
            </a:r>
            <a:endParaRPr lang="en-US" altLang="de-DE" sz="3600" dirty="0">
              <a:solidFill>
                <a:schemeClr val="accent1"/>
              </a:solidFill>
              <a:cs typeface="Times New Roman" pitchFamily="18" charset="0"/>
            </a:endParaRPr>
          </a:p>
        </p:txBody>
      </p:sp>
      <p:sp>
        <p:nvSpPr>
          <p:cNvPr id="11268" name="Text Box 9"/>
          <p:cNvSpPr txBox="1">
            <a:spLocks noChangeArrowheads="1"/>
          </p:cNvSpPr>
          <p:nvPr/>
        </p:nvSpPr>
        <p:spPr bwMode="auto">
          <a:xfrm>
            <a:off x="8366125" y="5899150"/>
            <a:ext cx="184150" cy="457200"/>
          </a:xfrm>
          <a:prstGeom prst="rect">
            <a:avLst/>
          </a:prstGeom>
          <a:noFill/>
          <a:ln w="9525">
            <a:noFill/>
            <a:miter lim="800000"/>
            <a:headEnd/>
            <a:tailEnd/>
          </a:ln>
        </p:spPr>
        <p:txBody>
          <a:bodyPr wrap="none">
            <a:spAutoFit/>
          </a:bodyPr>
          <a:lstStyle/>
          <a:p>
            <a:pPr eaLnBrk="1" hangingPunct="1"/>
            <a:endParaRPr lang="en-US" altLang="de-DE" sz="240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txBox="1">
            <a:spLocks/>
          </p:cNvSpPr>
          <p:nvPr/>
        </p:nvSpPr>
        <p:spPr bwMode="auto">
          <a:xfrm>
            <a:off x="252413" y="1341438"/>
            <a:ext cx="8639175" cy="2735262"/>
          </a:xfrm>
          <a:prstGeom prst="rect">
            <a:avLst/>
          </a:prstGeom>
          <a:noFill/>
          <a:ln w="9525">
            <a:noFill/>
            <a:miter lim="800000"/>
            <a:headEnd/>
            <a:tailEnd/>
          </a:ln>
        </p:spPr>
        <p:txBody>
          <a:bodyPr/>
          <a:lstStyle/>
          <a:p>
            <a:pPr algn="ctr">
              <a:spcBef>
                <a:spcPct val="20000"/>
              </a:spcBef>
              <a:spcAft>
                <a:spcPts val="2400"/>
              </a:spcAft>
              <a:buClr>
                <a:srgbClr val="006699"/>
              </a:buClr>
              <a:buFont typeface="Wingdings" pitchFamily="2" charset="2"/>
              <a:buNone/>
              <a:tabLst>
                <a:tab pos="84138" algn="l"/>
              </a:tabLst>
            </a:pPr>
            <a:r>
              <a:rPr lang="pl-PL" altLang="de-DE" dirty="0">
                <a:cs typeface="Times New Roman" pitchFamily="18" charset="0"/>
              </a:rPr>
              <a:t>Jak wiele osób choruje psychicznie</a:t>
            </a:r>
            <a:r>
              <a:rPr lang="en-US" altLang="de-DE" dirty="0">
                <a:cs typeface="Times New Roman" pitchFamily="18" charset="0"/>
              </a:rPr>
              <a:t>?</a:t>
            </a:r>
          </a:p>
          <a:p>
            <a:pPr algn="ctr">
              <a:spcBef>
                <a:spcPct val="20000"/>
              </a:spcBef>
              <a:spcAft>
                <a:spcPts val="2400"/>
              </a:spcAft>
              <a:buClr>
                <a:srgbClr val="006699"/>
              </a:buClr>
              <a:buFont typeface="Wingdings" pitchFamily="2" charset="2"/>
              <a:buNone/>
              <a:tabLst>
                <a:tab pos="84138" algn="l"/>
              </a:tabLst>
            </a:pPr>
            <a:endParaRPr lang="en-US" altLang="de-DE" dirty="0">
              <a:cs typeface="Times New Roman" pitchFamily="18" charset="0"/>
            </a:endParaRPr>
          </a:p>
          <a:p>
            <a:pPr algn="ctr">
              <a:spcBef>
                <a:spcPct val="20000"/>
              </a:spcBef>
              <a:spcAft>
                <a:spcPts val="2400"/>
              </a:spcAft>
              <a:buClr>
                <a:srgbClr val="006699"/>
              </a:buClr>
              <a:buFont typeface="Wingdings" pitchFamily="2" charset="2"/>
              <a:buNone/>
              <a:tabLst>
                <a:tab pos="84138" algn="l"/>
              </a:tabLst>
            </a:pPr>
            <a:r>
              <a:rPr lang="pl-PL" altLang="de-DE" dirty="0">
                <a:cs typeface="Times New Roman" pitchFamily="18" charset="0"/>
              </a:rPr>
              <a:t>Jak myślisz?</a:t>
            </a:r>
            <a:r>
              <a:rPr lang="en-US" altLang="de-DE" dirty="0">
                <a:cs typeface="Times New Roman" pitchFamily="18" charset="0"/>
              </a:rPr>
              <a:t/>
            </a:r>
            <a:br>
              <a:rPr lang="en-US" altLang="de-DE" dirty="0">
                <a:cs typeface="Times New Roman" pitchFamily="18" charset="0"/>
              </a:rPr>
            </a:br>
            <a:endParaRPr lang="en-US" altLang="de-DE" dirty="0">
              <a:cs typeface="Times New Roman" pitchFamily="18" charset="0"/>
            </a:endParaRPr>
          </a:p>
        </p:txBody>
      </p:sp>
      <p:sp>
        <p:nvSpPr>
          <p:cNvPr id="13315" name="Titel 1"/>
          <p:cNvSpPr>
            <a:spLocks noGrp="1"/>
          </p:cNvSpPr>
          <p:nvPr>
            <p:ph type="title"/>
          </p:nvPr>
        </p:nvSpPr>
        <p:spPr>
          <a:xfrm>
            <a:off x="0" y="0"/>
            <a:ext cx="9144000" cy="792163"/>
          </a:xfrm>
        </p:spPr>
        <p:txBody>
          <a:bodyPr anchor="ctr"/>
          <a:lstStyle/>
          <a:p>
            <a:r>
              <a:rPr lang="pl-PL" altLang="de-DE" dirty="0"/>
              <a:t>Czy to normalne, żeby mieć problemy psychologiczne?</a:t>
            </a:r>
            <a:endParaRPr lang="en-US" altLang="de-DE" dirty="0"/>
          </a:p>
        </p:txBody>
      </p:sp>
      <p:sp>
        <p:nvSpPr>
          <p:cNvPr id="5"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a:solidFill>
                  <a:srgbClr val="646B86"/>
                </a:solidFill>
                <a:cs typeface="Times New Roman" pitchFamily="18" charset="0"/>
              </a:rPr>
              <a:t>2</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txBox="1">
            <a:spLocks/>
          </p:cNvSpPr>
          <p:nvPr/>
        </p:nvSpPr>
        <p:spPr bwMode="auto">
          <a:xfrm>
            <a:off x="250825" y="1341438"/>
            <a:ext cx="8642350" cy="5400675"/>
          </a:xfrm>
          <a:prstGeom prst="rect">
            <a:avLst/>
          </a:prstGeom>
          <a:noFill/>
          <a:ln w="9525">
            <a:noFill/>
            <a:miter lim="800000"/>
            <a:headEnd/>
            <a:tailEnd/>
          </a:ln>
        </p:spPr>
        <p:txBody>
          <a:bodyPr/>
          <a:lstStyle/>
          <a:p>
            <a:pPr marL="179388">
              <a:spcBef>
                <a:spcPts val="1200"/>
              </a:spcBef>
              <a:buClr>
                <a:srgbClr val="006699"/>
              </a:buClr>
              <a:buFont typeface="Wingdings" pitchFamily="2" charset="2"/>
              <a:buNone/>
              <a:tabLst>
                <a:tab pos="84138" algn="l"/>
              </a:tabLst>
            </a:pPr>
            <a:r>
              <a:rPr lang="pl-PL" altLang="de-DE" dirty="0">
                <a:cs typeface="Times New Roman" pitchFamily="18" charset="0"/>
              </a:rPr>
              <a:t>Jak wiele osób choruje psychicznie?</a:t>
            </a:r>
            <a:endParaRPr lang="en-US" altLang="de-DE" dirty="0">
              <a:cs typeface="Times New Roman" pitchFamily="18" charset="0"/>
            </a:endParaRPr>
          </a:p>
          <a:p>
            <a:pPr marL="179388">
              <a:spcBef>
                <a:spcPts val="1200"/>
              </a:spcBef>
              <a:buClr>
                <a:srgbClr val="006699"/>
              </a:buClr>
              <a:buFont typeface="Wingdings" pitchFamily="2" charset="2"/>
              <a:buNone/>
              <a:tabLst>
                <a:tab pos="84138" algn="l"/>
              </a:tabLst>
            </a:pPr>
            <a:r>
              <a:rPr lang="pl-PL" altLang="de-DE" dirty="0">
                <a:cs typeface="Times New Roman" pitchFamily="18" charset="0"/>
              </a:rPr>
              <a:t>Badanie z </a:t>
            </a:r>
            <a:r>
              <a:rPr lang="en-US" altLang="de-DE" dirty="0">
                <a:cs typeface="Times New Roman" pitchFamily="18" charset="0"/>
              </a:rPr>
              <a:t>2014 (Jacobi et al., </a:t>
            </a:r>
            <a:r>
              <a:rPr lang="en-US" altLang="de-DE" i="1" dirty="0" err="1">
                <a:cs typeface="Times New Roman" pitchFamily="18" charset="0"/>
              </a:rPr>
              <a:t>Nervenarzt</a:t>
            </a:r>
            <a:r>
              <a:rPr lang="en-US" altLang="de-DE" i="1" dirty="0">
                <a:cs typeface="Times New Roman" pitchFamily="18" charset="0"/>
              </a:rPr>
              <a:t> 1</a:t>
            </a:r>
            <a:r>
              <a:rPr lang="en-US" altLang="de-DE" dirty="0">
                <a:cs typeface="Times New Roman" pitchFamily="18" charset="0"/>
              </a:rPr>
              <a:t>, 2014) </a:t>
            </a:r>
            <a:r>
              <a:rPr lang="pl-PL" altLang="de-DE" dirty="0">
                <a:cs typeface="Times New Roman" pitchFamily="18" charset="0"/>
              </a:rPr>
              <a:t>pokazuje, że</a:t>
            </a:r>
            <a:r>
              <a:rPr lang="en-US" altLang="de-DE" dirty="0">
                <a:cs typeface="Times New Roman" pitchFamily="18" charset="0"/>
              </a:rPr>
              <a:t>:</a:t>
            </a:r>
          </a:p>
          <a:p>
            <a:pPr marL="179388">
              <a:spcBef>
                <a:spcPts val="1200"/>
              </a:spcBef>
              <a:buClr>
                <a:srgbClr val="006699"/>
              </a:buClr>
              <a:buFont typeface="Wingdings" pitchFamily="2" charset="2"/>
              <a:buChar char="Ø"/>
              <a:tabLst>
                <a:tab pos="84138" algn="l"/>
              </a:tabLst>
            </a:pPr>
            <a:endParaRPr lang="en-US" altLang="de-DE" dirty="0">
              <a:cs typeface="Times New Roman" pitchFamily="18" charset="0"/>
            </a:endParaRPr>
          </a:p>
          <a:p>
            <a:pPr marL="179388">
              <a:spcBef>
                <a:spcPts val="1200"/>
              </a:spcBef>
              <a:buClr>
                <a:srgbClr val="006699"/>
              </a:buClr>
              <a:buFont typeface="Wingdings" pitchFamily="2" charset="2"/>
              <a:buChar char="Ø"/>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de-DE" altLang="de-DE" dirty="0" smtClean="0">
              <a:cs typeface="Times New Roman" pitchFamily="18" charset="0"/>
            </a:endParaRPr>
          </a:p>
          <a:p>
            <a:pPr marL="179388">
              <a:spcBef>
                <a:spcPts val="1200"/>
              </a:spcBef>
              <a:buClr>
                <a:srgbClr val="006699"/>
              </a:buClr>
              <a:tabLst>
                <a:tab pos="84138" algn="l"/>
              </a:tabLst>
            </a:pPr>
            <a:r>
              <a:rPr lang="pl-PL" altLang="de-DE" dirty="0" smtClean="0">
                <a:cs typeface="Times New Roman" pitchFamily="18" charset="0"/>
              </a:rPr>
              <a:t>Jeśli </a:t>
            </a:r>
            <a:r>
              <a:rPr lang="pl-PL" altLang="de-DE" dirty="0">
                <a:cs typeface="Times New Roman" pitchFamily="18" charset="0"/>
              </a:rPr>
              <a:t>wziąć pod uwagę osoby mają pojedyncze objawy zaburzeń psychicznych liczby te są zdecydowanie większe. </a:t>
            </a:r>
            <a:r>
              <a:rPr lang="en-US" altLang="de-DE" dirty="0">
                <a:cs typeface="Times New Roman" pitchFamily="18" charset="0"/>
              </a:rPr>
              <a:t/>
            </a:r>
            <a:br>
              <a:rPr lang="en-US" altLang="de-DE" dirty="0">
                <a:cs typeface="Times New Roman" pitchFamily="18" charset="0"/>
              </a:rPr>
            </a:br>
            <a:r>
              <a:rPr lang="en-US" altLang="de-DE" dirty="0">
                <a:cs typeface="Times New Roman" pitchFamily="18" charset="0"/>
              </a:rPr>
              <a:t/>
            </a:r>
            <a:br>
              <a:rPr lang="en-US" altLang="de-DE" dirty="0">
                <a:cs typeface="Times New Roman" pitchFamily="18" charset="0"/>
              </a:rPr>
            </a:br>
            <a:endParaRPr lang="en-US" altLang="de-DE" dirty="0">
              <a:solidFill>
                <a:srgbClr val="006699"/>
              </a:solidFill>
              <a:cs typeface="Times New Roman" pitchFamily="18" charset="0"/>
            </a:endParaRP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1294125483"/>
              </p:ext>
            </p:extLst>
          </p:nvPr>
        </p:nvGraphicFramePr>
        <p:xfrm>
          <a:off x="250825" y="2530475"/>
          <a:ext cx="8651875" cy="2255838"/>
        </p:xfrm>
        <a:graphic>
          <a:graphicData uri="http://schemas.openxmlformats.org/drawingml/2006/table">
            <a:tbl>
              <a:tblPr/>
              <a:tblGrid>
                <a:gridCol w="7650163">
                  <a:extLst>
                    <a:ext uri="{9D8B030D-6E8A-4147-A177-3AD203B41FA5}">
                      <a16:colId xmlns:a16="http://schemas.microsoft.com/office/drawing/2014/main" xmlns="" val="20000"/>
                    </a:ext>
                  </a:extLst>
                </a:gridCol>
                <a:gridCol w="1001712">
                  <a:extLst>
                    <a:ext uri="{9D8B030D-6E8A-4147-A177-3AD203B41FA5}">
                      <a16:colId xmlns:a16="http://schemas.microsoft.com/office/drawing/2014/main" xmlns="" val="20001"/>
                    </a:ext>
                  </a:extLst>
                </a:gridCol>
              </a:tblGrid>
              <a:tr h="46647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Procent osób mających zaburzenia psychiczne w ostatnim roku</a:t>
                      </a:r>
                      <a:endParaRPr kumimoji="0" lang="en-US"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28%</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0"/>
                  </a:ext>
                </a:extLst>
              </a:tr>
              <a:tr h="432034">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Depresja </a:t>
                      </a:r>
                      <a:r>
                        <a:rPr kumimoji="0" lang="en-US"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a:t>
                      </a:r>
                      <a:r>
                        <a:rPr kumimoji="0" lang="pl-PL"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najczęstsza)</a:t>
                      </a:r>
                      <a:endParaRPr kumimoji="0" lang="en-US"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7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10.6%</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1"/>
                  </a:ext>
                </a:extLst>
              </a:tr>
              <a:tr h="64805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Psychoza</a:t>
                      </a:r>
                      <a:r>
                        <a:rPr kumimoji="0" lang="en-US"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a:t>
                      </a:r>
                      <a:r>
                        <a:rPr kumimoji="0" lang="pl-PL"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zawiera: schizofrenię i psychozy organiczne</a:t>
                      </a:r>
                      <a:r>
                        <a:rPr kumimoji="0" lang="en-US"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2.6%</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2"/>
                  </a:ext>
                </a:extLst>
              </a:tr>
              <a:tr h="709275">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Procent osób, które cierpią na więcej zaburzeń psychicznych jednocześnie.</a:t>
                      </a:r>
                      <a:endParaRPr kumimoji="0" lang="en-US" altLang="de-DE" sz="18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50%</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3"/>
                  </a:ext>
                </a:extLst>
              </a:tr>
            </a:tbl>
          </a:graphicData>
        </a:graphic>
      </p:graphicFrame>
      <p:sp>
        <p:nvSpPr>
          <p:cNvPr id="9" name="Titel 1"/>
          <p:cNvSpPr>
            <a:spLocks noGrp="1"/>
          </p:cNvSpPr>
          <p:nvPr>
            <p:ph type="title"/>
          </p:nvPr>
        </p:nvSpPr>
        <p:spPr>
          <a:xfrm>
            <a:off x="0" y="0"/>
            <a:ext cx="9144000" cy="792163"/>
          </a:xfrm>
        </p:spPr>
        <p:txBody>
          <a:bodyPr anchor="ctr"/>
          <a:lstStyle/>
          <a:p>
            <a:r>
              <a:rPr lang="pl-PL" altLang="de-DE" dirty="0"/>
              <a:t>Czy to normalne, żeby mieć problemy psychologiczne?</a:t>
            </a:r>
            <a:endParaRPr lang="en-US" altLang="de-DE" dirty="0"/>
          </a:p>
        </p:txBody>
      </p:sp>
      <p:sp>
        <p:nvSpPr>
          <p:cNvPr id="8"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a:solidFill>
                  <a:srgbClr val="646B86"/>
                </a:solidFill>
                <a:cs typeface="Times New Roman" pitchFamily="18" charset="0"/>
              </a:rPr>
              <a:t>11.</a:t>
            </a:r>
            <a:r>
              <a:rPr lang="pl-PL" altLang="de-DE" sz="1200" b="1" dirty="0">
                <a:solidFill>
                  <a:srgbClr val="646B86"/>
                </a:solidFill>
                <a:cs typeface="Times New Roman" pitchFamily="18" charset="0"/>
              </a:rPr>
              <a:t>3</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a:xfrm>
            <a:off x="0" y="0"/>
            <a:ext cx="9144000" cy="792163"/>
          </a:xfrm>
        </p:spPr>
        <p:txBody>
          <a:bodyPr anchor="ctr"/>
          <a:lstStyle/>
          <a:p>
            <a:r>
              <a:rPr lang="pl-PL" altLang="de-DE" dirty="0"/>
              <a:t>Co to jest </a:t>
            </a:r>
            <a:r>
              <a:rPr lang="pl-PL" altLang="de-DE" dirty="0" err="1"/>
              <a:t>stygma</a:t>
            </a:r>
            <a:r>
              <a:rPr lang="pl-PL" altLang="de-DE" dirty="0"/>
              <a:t> i samo-stygmatyzacja?</a:t>
            </a:r>
            <a:endParaRPr lang="en-US" altLang="de-DE" dirty="0"/>
          </a:p>
        </p:txBody>
      </p:sp>
      <p:sp>
        <p:nvSpPr>
          <p:cNvPr id="17411" name="Inhaltsplatzhalter 2"/>
          <p:cNvSpPr>
            <a:spLocks noGrp="1"/>
          </p:cNvSpPr>
          <p:nvPr>
            <p:ph idx="1"/>
          </p:nvPr>
        </p:nvSpPr>
        <p:spPr>
          <a:xfrm>
            <a:off x="250825" y="1341438"/>
            <a:ext cx="8642350" cy="4525962"/>
          </a:xfrm>
        </p:spPr>
        <p:txBody>
          <a:bodyPr/>
          <a:lstStyle/>
          <a:p>
            <a:pPr marL="179388" indent="0">
              <a:spcBef>
                <a:spcPts val="1200"/>
              </a:spcBef>
            </a:pPr>
            <a:r>
              <a:rPr lang="pl-PL" altLang="de-DE" b="1" dirty="0" err="1">
                <a:solidFill>
                  <a:srgbClr val="006699"/>
                </a:solidFill>
              </a:rPr>
              <a:t>Stygma</a:t>
            </a:r>
            <a:r>
              <a:rPr lang="en-US" altLang="de-DE" b="1" dirty="0">
                <a:solidFill>
                  <a:srgbClr val="006699"/>
                </a:solidFill>
              </a:rPr>
              <a:t>= </a:t>
            </a:r>
            <a:r>
              <a:rPr lang="pl-PL" altLang="de-DE" b="1" dirty="0">
                <a:solidFill>
                  <a:srgbClr val="006699"/>
                </a:solidFill>
              </a:rPr>
              <a:t>dosłownie z Greki</a:t>
            </a:r>
            <a:r>
              <a:rPr lang="en-US" altLang="de-DE" b="1" dirty="0">
                <a:solidFill>
                  <a:srgbClr val="006699"/>
                </a:solidFill>
              </a:rPr>
              <a:t>: </a:t>
            </a:r>
            <a:r>
              <a:rPr lang="pl-PL" altLang="de-DE" dirty="0"/>
              <a:t>piętno, blizna</a:t>
            </a:r>
            <a:endParaRPr lang="en-US" altLang="de-DE" dirty="0"/>
          </a:p>
          <a:p>
            <a:pPr marL="179388" indent="0">
              <a:spcBef>
                <a:spcPts val="1200"/>
              </a:spcBef>
            </a:pPr>
            <a:r>
              <a:rPr lang="pl-PL" altLang="de-DE" b="1" dirty="0">
                <a:solidFill>
                  <a:srgbClr val="006699"/>
                </a:solidFill>
              </a:rPr>
              <a:t>Stygmatyzacja</a:t>
            </a:r>
            <a:r>
              <a:rPr lang="en-US" altLang="de-DE" b="1" dirty="0">
                <a:solidFill>
                  <a:srgbClr val="006699"/>
                </a:solidFill>
              </a:rPr>
              <a:t>= </a:t>
            </a:r>
            <a:r>
              <a:rPr lang="pl-PL" altLang="de-DE" dirty="0"/>
              <a:t>ludzie</a:t>
            </a:r>
            <a:r>
              <a:rPr lang="en-US" altLang="de-DE" dirty="0"/>
              <a:t>/</a:t>
            </a:r>
            <a:r>
              <a:rPr lang="pl-PL" altLang="de-DE" dirty="0"/>
              <a:t>grupy przypisują negatywne cechy</a:t>
            </a:r>
            <a:r>
              <a:rPr lang="en-US" altLang="de-DE" dirty="0"/>
              <a:t>. </a:t>
            </a:r>
          </a:p>
          <a:p>
            <a:pPr marL="719138" lvl="1" indent="-358775" eaLnBrk="1" hangingPunct="1">
              <a:spcBef>
                <a:spcPts val="1200"/>
              </a:spcBef>
              <a:buFontTx/>
              <a:buChar char="o"/>
            </a:pPr>
            <a:r>
              <a:rPr lang="pl-PL" altLang="de-DE" dirty="0">
                <a:cs typeface="Times New Roman" pitchFamily="18" charset="0"/>
              </a:rPr>
              <a:t>Dzieje się to bez weryfikacji czy przypisana cecha jest prawdziwa. </a:t>
            </a:r>
          </a:p>
          <a:p>
            <a:pPr marL="719138" lvl="1" indent="-358775" eaLnBrk="1" hangingPunct="1">
              <a:spcBef>
                <a:spcPts val="1200"/>
              </a:spcBef>
              <a:buFontTx/>
              <a:buChar char="o"/>
            </a:pPr>
            <a:r>
              <a:rPr lang="pl-PL" altLang="de-DE" dirty="0">
                <a:cs typeface="Times New Roman" pitchFamily="18" charset="0"/>
              </a:rPr>
              <a:t>Stygmatyzacja prowadzi do wykluczenia. </a:t>
            </a:r>
            <a:endParaRPr lang="en-US" altLang="de-DE" dirty="0">
              <a:cs typeface="Times New Roman" pitchFamily="18" charset="0"/>
            </a:endParaRPr>
          </a:p>
          <a:p>
            <a:pPr marL="719138" lvl="1" indent="-358775" eaLnBrk="1" hangingPunct="1">
              <a:spcBef>
                <a:spcPts val="1200"/>
              </a:spcBef>
              <a:buFontTx/>
              <a:buChar char="o"/>
            </a:pPr>
            <a:r>
              <a:rPr lang="pl-PL" altLang="de-DE" dirty="0">
                <a:cs typeface="Times New Roman" pitchFamily="18" charset="0"/>
              </a:rPr>
              <a:t>Stygmatyzacja często łączy się z niektórymi chorobami (np. HIV), widoczną niepełnosprawnością czy problemami zdrowia psychicznego. </a:t>
            </a:r>
            <a:endParaRPr lang="en-US" altLang="de-DE" dirty="0">
              <a:cs typeface="Times New Roman" pitchFamily="18" charset="0"/>
            </a:endParaRPr>
          </a:p>
          <a:p>
            <a:pPr marL="719138" lvl="1" indent="-358775" eaLnBrk="1" hangingPunct="1">
              <a:spcBef>
                <a:spcPts val="1200"/>
              </a:spcBef>
              <a:buFontTx/>
              <a:buChar char="o"/>
            </a:pPr>
            <a:r>
              <a:rPr lang="en-US" altLang="de-DE" dirty="0">
                <a:cs typeface="Times New Roman" pitchFamily="18" charset="0"/>
              </a:rPr>
              <a:t>“</a:t>
            </a:r>
            <a:r>
              <a:rPr lang="pl-PL" altLang="de-DE" dirty="0">
                <a:cs typeface="Times New Roman" pitchFamily="18" charset="0"/>
              </a:rPr>
              <a:t>Samo-stygmatyzacja</a:t>
            </a:r>
            <a:r>
              <a:rPr lang="en-US" altLang="de-DE" dirty="0">
                <a:cs typeface="Times New Roman" pitchFamily="18" charset="0"/>
              </a:rPr>
              <a:t>” </a:t>
            </a:r>
            <a:r>
              <a:rPr lang="pl-PL" altLang="de-DE" dirty="0">
                <a:cs typeface="Times New Roman" pitchFamily="18" charset="0"/>
              </a:rPr>
              <a:t>oznacza, iż osoba dotknięta </a:t>
            </a:r>
            <a:r>
              <a:rPr lang="pl-PL" altLang="de-DE" dirty="0" err="1">
                <a:cs typeface="Times New Roman" pitchFamily="18" charset="0"/>
              </a:rPr>
              <a:t>stygmą</a:t>
            </a:r>
            <a:r>
              <a:rPr lang="pl-PL" altLang="de-DE" dirty="0">
                <a:cs typeface="Times New Roman" pitchFamily="18" charset="0"/>
              </a:rPr>
              <a:t> sama zaczyna podzielać stygmatyzujące przekonania, aż do poczucia bycia kimś gorszym. </a:t>
            </a:r>
            <a:endParaRPr lang="en-US" altLang="de-DE" dirty="0"/>
          </a:p>
        </p:txBody>
      </p:sp>
      <p:pic>
        <p:nvPicPr>
          <p:cNvPr id="17412" name="Grafik 3"/>
          <p:cNvPicPr>
            <a:picLocks noChangeAspect="1"/>
          </p:cNvPicPr>
          <p:nvPr/>
        </p:nvPicPr>
        <p:blipFill>
          <a:blip r:embed="rId3"/>
          <a:srcRect/>
          <a:stretch>
            <a:fillRect/>
          </a:stretch>
        </p:blipFill>
        <p:spPr bwMode="auto">
          <a:xfrm>
            <a:off x="7681913" y="0"/>
            <a:ext cx="1462087" cy="1339850"/>
          </a:xfrm>
          <a:prstGeom prst="rect">
            <a:avLst/>
          </a:prstGeom>
          <a:noFill/>
          <a:ln w="9525">
            <a:noFill/>
            <a:miter lim="800000"/>
            <a:headEnd/>
            <a:tailEnd/>
          </a:ln>
        </p:spPr>
      </p:pic>
      <p:sp>
        <p:nvSpPr>
          <p:cNvPr id="6"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a:solidFill>
                  <a:srgbClr val="646B86"/>
                </a:solidFill>
                <a:cs typeface="Times New Roman" pitchFamily="18" charset="0"/>
              </a:rPr>
              <a:t>4</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0" y="0"/>
            <a:ext cx="9144000" cy="792163"/>
          </a:xfrm>
        </p:spPr>
        <p:txBody>
          <a:bodyPr anchor="ctr"/>
          <a:lstStyle/>
          <a:p>
            <a:r>
              <a:rPr lang="pl-PL" altLang="de-DE" dirty="0" err="1"/>
              <a:t>Stygma</a:t>
            </a:r>
            <a:r>
              <a:rPr lang="pl-PL" altLang="de-DE" dirty="0"/>
              <a:t> psychozy</a:t>
            </a:r>
            <a:endParaRPr lang="en-US" altLang="de-DE" dirty="0"/>
          </a:p>
        </p:txBody>
      </p:sp>
      <p:sp>
        <p:nvSpPr>
          <p:cNvPr id="19459" name="Inhaltsplatzhalter 2"/>
          <p:cNvSpPr>
            <a:spLocks noGrp="1"/>
          </p:cNvSpPr>
          <p:nvPr>
            <p:ph idx="1"/>
          </p:nvPr>
        </p:nvSpPr>
        <p:spPr>
          <a:xfrm>
            <a:off x="252413" y="1341438"/>
            <a:ext cx="8639175" cy="3887787"/>
          </a:xfrm>
        </p:spPr>
        <p:txBody>
          <a:bodyPr/>
          <a:lstStyle/>
          <a:p>
            <a:pPr marL="179388" indent="0">
              <a:spcBef>
                <a:spcPts val="1200"/>
              </a:spcBef>
            </a:pPr>
            <a:r>
              <a:rPr lang="pl-PL" altLang="de-DE" dirty="0"/>
              <a:t>Nazwa psychoza czy schizofrenii wywołuje błędne skojarzenia u wielu osób. Poprzez zniekształcony przekaz medialny, ludzie z psychozą często postrzegani są jako niebezpieczni i nieprzewidywalni. </a:t>
            </a:r>
            <a:endParaRPr lang="en-US" altLang="de-DE" dirty="0">
              <a:solidFill>
                <a:srgbClr val="006699"/>
              </a:solidFill>
            </a:endParaRPr>
          </a:p>
          <a:p>
            <a:pPr marL="179388" indent="0">
              <a:spcBef>
                <a:spcPts val="1200"/>
              </a:spcBef>
            </a:pPr>
            <a:r>
              <a:rPr lang="pl-PL" altLang="de-DE" dirty="0">
                <a:solidFill>
                  <a:srgbClr val="006699"/>
                </a:solidFill>
              </a:rPr>
              <a:t>Niektóre przekonania na temat osób z psychozą:</a:t>
            </a:r>
            <a:r>
              <a:rPr lang="en-US" altLang="de-DE" dirty="0">
                <a:solidFill>
                  <a:srgbClr val="006699"/>
                </a:solidFill>
              </a:rPr>
              <a:t> </a:t>
            </a:r>
          </a:p>
          <a:p>
            <a:pPr marL="179388" indent="0">
              <a:spcBef>
                <a:spcPts val="1200"/>
              </a:spcBef>
            </a:pPr>
            <a:r>
              <a:rPr lang="pl-PL" altLang="de-DE" dirty="0"/>
              <a:t>Oni są</a:t>
            </a:r>
            <a:r>
              <a:rPr lang="en-US" altLang="de-DE" dirty="0"/>
              <a:t>…</a:t>
            </a:r>
          </a:p>
          <a:p>
            <a:pPr marL="179388" indent="0">
              <a:spcBef>
                <a:spcPts val="1200"/>
              </a:spcBef>
            </a:pPr>
            <a:r>
              <a:rPr lang="en-US" altLang="de-DE" dirty="0"/>
              <a:t>…</a:t>
            </a:r>
            <a:r>
              <a:rPr lang="pl-PL" altLang="de-DE" dirty="0"/>
              <a:t>niebezpieczni i nieprzewidywalni</a:t>
            </a:r>
            <a:endParaRPr lang="en-US" altLang="de-DE" dirty="0"/>
          </a:p>
          <a:p>
            <a:pPr marL="179388" indent="0">
              <a:spcBef>
                <a:spcPts val="1200"/>
              </a:spcBef>
            </a:pPr>
            <a:r>
              <a:rPr lang="en-US" altLang="de-DE" dirty="0"/>
              <a:t>…</a:t>
            </a:r>
            <a:r>
              <a:rPr lang="pl-PL" altLang="de-DE" dirty="0"/>
              <a:t>wieloraka osobowość</a:t>
            </a:r>
            <a:r>
              <a:rPr lang="en-US" altLang="de-DE" dirty="0"/>
              <a:t> (psycho</a:t>
            </a:r>
            <a:r>
              <a:rPr lang="pl-PL" altLang="de-DE" dirty="0"/>
              <a:t>za</a:t>
            </a:r>
            <a:r>
              <a:rPr lang="en-US" altLang="de-DE" dirty="0"/>
              <a:t>)</a:t>
            </a:r>
          </a:p>
          <a:p>
            <a:pPr marL="179388" indent="0">
              <a:spcBef>
                <a:spcPts val="1200"/>
              </a:spcBef>
            </a:pPr>
            <a:r>
              <a:rPr lang="en-US" altLang="de-DE" dirty="0"/>
              <a:t>…</a:t>
            </a:r>
            <a:r>
              <a:rPr lang="pl-PL" altLang="de-DE" dirty="0"/>
              <a:t>mniej inteligentni</a:t>
            </a:r>
            <a:endParaRPr lang="en-US" altLang="de-DE" dirty="0"/>
          </a:p>
          <a:p>
            <a:pPr marL="179388" indent="0">
              <a:spcBef>
                <a:spcPts val="1200"/>
              </a:spcBef>
            </a:pPr>
            <a:r>
              <a:rPr lang="en-US" altLang="de-DE" dirty="0"/>
              <a:t>…</a:t>
            </a:r>
            <a:r>
              <a:rPr lang="pl-PL" altLang="de-DE" dirty="0"/>
              <a:t>nieuleczalnie chorzy</a:t>
            </a:r>
            <a:endParaRPr lang="en-US" altLang="de-DE" dirty="0"/>
          </a:p>
        </p:txBody>
      </p:sp>
      <p:pic>
        <p:nvPicPr>
          <p:cNvPr id="19460" name="Picture 6"/>
          <p:cNvPicPr>
            <a:picLocks noChangeAspect="1" noChangeArrowheads="1"/>
          </p:cNvPicPr>
          <p:nvPr/>
        </p:nvPicPr>
        <p:blipFill>
          <a:blip r:embed="rId3"/>
          <a:srcRect r="13127"/>
          <a:stretch>
            <a:fillRect/>
          </a:stretch>
        </p:blipFill>
        <p:spPr bwMode="auto">
          <a:xfrm>
            <a:off x="3938588" y="4365625"/>
            <a:ext cx="1268412" cy="1366838"/>
          </a:xfrm>
          <a:prstGeom prst="rect">
            <a:avLst/>
          </a:prstGeom>
          <a:noFill/>
          <a:ln w="9525">
            <a:noFill/>
            <a:miter lim="800000"/>
            <a:headEnd/>
            <a:tailEnd/>
          </a:ln>
        </p:spPr>
      </p:pic>
      <p:sp>
        <p:nvSpPr>
          <p:cNvPr id="19461" name="Rechteck 1"/>
          <p:cNvSpPr>
            <a:spLocks noChangeArrowheads="1"/>
          </p:cNvSpPr>
          <p:nvPr/>
        </p:nvSpPr>
        <p:spPr bwMode="auto">
          <a:xfrm>
            <a:off x="2925559" y="5842000"/>
            <a:ext cx="3292889" cy="313932"/>
          </a:xfrm>
          <a:prstGeom prst="rect">
            <a:avLst/>
          </a:prstGeom>
          <a:noFill/>
          <a:ln w="9525">
            <a:noFill/>
            <a:miter lim="800000"/>
            <a:headEnd/>
            <a:tailEnd/>
          </a:ln>
        </p:spPr>
        <p:txBody>
          <a:bodyPr wrap="none">
            <a:spAutoFit/>
          </a:bodyPr>
          <a:lstStyle/>
          <a:p>
            <a:pPr algn="ctr" eaLnBrk="1" hangingPunct="1">
              <a:lnSpc>
                <a:spcPct val="80000"/>
              </a:lnSpc>
              <a:spcAft>
                <a:spcPts val="600"/>
              </a:spcAft>
            </a:pPr>
            <a:r>
              <a:rPr lang="pl-PL" altLang="de-DE" b="1" dirty="0">
                <a:solidFill>
                  <a:srgbClr val="006699"/>
                </a:solidFill>
                <a:cs typeface="Times New Roman" pitchFamily="18" charset="0"/>
              </a:rPr>
              <a:t>Usprawiedliwione</a:t>
            </a:r>
            <a:r>
              <a:rPr lang="en-US" altLang="de-DE" b="1" dirty="0">
                <a:solidFill>
                  <a:srgbClr val="006699"/>
                </a:solidFill>
                <a:cs typeface="Times New Roman" pitchFamily="18" charset="0"/>
              </a:rPr>
              <a:t>? </a:t>
            </a:r>
            <a:r>
              <a:rPr lang="pl-PL" altLang="de-DE" b="1" dirty="0">
                <a:solidFill>
                  <a:srgbClr val="006699"/>
                </a:solidFill>
                <a:cs typeface="Times New Roman" pitchFamily="18" charset="0"/>
              </a:rPr>
              <a:t>NIE</a:t>
            </a:r>
            <a:r>
              <a:rPr lang="en-US" altLang="de-DE" b="1" dirty="0">
                <a:solidFill>
                  <a:srgbClr val="006699"/>
                </a:solidFill>
                <a:cs typeface="Times New Roman" pitchFamily="18" charset="0"/>
              </a:rPr>
              <a:t>!</a:t>
            </a:r>
          </a:p>
        </p:txBody>
      </p:sp>
      <p:sp>
        <p:nvSpPr>
          <p:cNvPr id="7"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a:solidFill>
                  <a:srgbClr val="646B86"/>
                </a:solidFill>
                <a:cs typeface="Times New Roman" pitchFamily="18" charset="0"/>
              </a:rPr>
              <a:t>5</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Inhaltsplatzhalter 2"/>
          <p:cNvSpPr>
            <a:spLocks noGrp="1"/>
          </p:cNvSpPr>
          <p:nvPr>
            <p:ph idx="1"/>
          </p:nvPr>
        </p:nvSpPr>
        <p:spPr>
          <a:xfrm>
            <a:off x="250825" y="1341438"/>
            <a:ext cx="8640763" cy="4895850"/>
          </a:xfrm>
        </p:spPr>
        <p:txBody>
          <a:bodyPr/>
          <a:lstStyle/>
          <a:p>
            <a:pPr marL="179388" indent="0">
              <a:spcBef>
                <a:spcPts val="1200"/>
              </a:spcBef>
            </a:pPr>
            <a:r>
              <a:rPr lang="en-US" altLang="de-DE" dirty="0">
                <a:solidFill>
                  <a:srgbClr val="006699"/>
                </a:solidFill>
              </a:rPr>
              <a:t>…</a:t>
            </a:r>
            <a:r>
              <a:rPr lang="pl-PL" altLang="de-DE" dirty="0">
                <a:solidFill>
                  <a:srgbClr val="006699"/>
                </a:solidFill>
              </a:rPr>
              <a:t>niebezpieczni i nieprzewidywalni</a:t>
            </a:r>
            <a:endParaRPr lang="en-US" altLang="de-DE" dirty="0">
              <a:solidFill>
                <a:srgbClr val="006699"/>
              </a:solidFill>
            </a:endParaRPr>
          </a:p>
          <a:p>
            <a:pPr marL="179388" indent="0">
              <a:spcBef>
                <a:spcPts val="1200"/>
              </a:spcBef>
            </a:pPr>
            <a:r>
              <a:rPr lang="pl-PL" altLang="de-DE" dirty="0"/>
              <a:t>Osoby z psychozą są częściej ofiarami niż sprawcami przemocy czy nadużyć.</a:t>
            </a:r>
            <a:r>
              <a:rPr lang="en-US" altLang="de-DE" dirty="0"/>
              <a:t> </a:t>
            </a:r>
          </a:p>
          <a:p>
            <a:pPr marL="179388" indent="0">
              <a:spcBef>
                <a:spcPts val="1200"/>
              </a:spcBef>
            </a:pPr>
            <a:r>
              <a:rPr lang="pl-PL" altLang="de-DE" u="sng" dirty="0"/>
              <a:t>Ale</a:t>
            </a:r>
            <a:r>
              <a:rPr lang="en-US" altLang="de-DE" dirty="0"/>
              <a:t>: </a:t>
            </a:r>
            <a:r>
              <a:rPr lang="pl-PL" altLang="de-DE" dirty="0"/>
              <a:t>Kiedy są sprawcami</a:t>
            </a:r>
            <a:r>
              <a:rPr lang="en-US" altLang="de-DE" dirty="0"/>
              <a:t>...</a:t>
            </a:r>
          </a:p>
          <a:p>
            <a:pPr marL="179388" indent="0">
              <a:spcBef>
                <a:spcPts val="1200"/>
              </a:spcBef>
            </a:pPr>
            <a:r>
              <a:rPr lang="en-US" altLang="de-DE" dirty="0"/>
              <a:t> … </a:t>
            </a:r>
            <a:r>
              <a:rPr lang="pl-PL" altLang="de-DE" dirty="0"/>
              <a:t>gazety częściej podają do wiadomości takie sytuacje, szczególnie jeśli przestępstwo wyróżnia się </a:t>
            </a:r>
            <a:r>
              <a:rPr lang="en-US" altLang="de-DE" dirty="0"/>
              <a:t>(</a:t>
            </a:r>
            <a:r>
              <a:rPr lang="pl-PL" altLang="de-DE" dirty="0" err="1"/>
              <a:t>np</a:t>
            </a:r>
            <a:r>
              <a:rPr lang="en-US" altLang="de-DE" dirty="0"/>
              <a:t>. </a:t>
            </a:r>
            <a:r>
              <a:rPr lang="pl-PL" altLang="de-DE" dirty="0"/>
              <a:t>atak na </a:t>
            </a:r>
            <a:r>
              <a:rPr lang="en-US" altLang="de-DE" dirty="0"/>
              <a:t>John</a:t>
            </a:r>
            <a:r>
              <a:rPr lang="pl-PL" altLang="de-DE" dirty="0"/>
              <a:t>a</a:t>
            </a:r>
            <a:r>
              <a:rPr lang="en-US" altLang="de-DE" dirty="0"/>
              <a:t> Lennon</a:t>
            </a:r>
            <a:r>
              <a:rPr lang="pl-PL" altLang="de-DE" dirty="0"/>
              <a:t>a przez psychicznie chorego sprawcę</a:t>
            </a:r>
            <a:r>
              <a:rPr lang="en-US" altLang="de-DE" dirty="0"/>
              <a:t>).</a:t>
            </a:r>
          </a:p>
          <a:p>
            <a:pPr marL="179388" indent="0">
              <a:spcBef>
                <a:spcPts val="1200"/>
              </a:spcBef>
            </a:pPr>
            <a:r>
              <a:rPr lang="pl-PL" altLang="de-DE" dirty="0"/>
              <a:t>Strategie prawników, którzy chcą usprawiedliwić akty przemocy chorobą psychiczną (prawdziwą lub nie) może wzmagać to wrażenie. </a:t>
            </a:r>
            <a:endParaRPr lang="en-US" altLang="de-DE" dirty="0"/>
          </a:p>
        </p:txBody>
      </p:sp>
      <p:sp>
        <p:nvSpPr>
          <p:cNvPr id="20484" name="Rechteck 9"/>
          <p:cNvSpPr>
            <a:spLocks noChangeArrowheads="1"/>
          </p:cNvSpPr>
          <p:nvPr/>
        </p:nvSpPr>
        <p:spPr bwMode="auto">
          <a:xfrm>
            <a:off x="2925559" y="5842000"/>
            <a:ext cx="3292889" cy="313932"/>
          </a:xfrm>
          <a:prstGeom prst="rect">
            <a:avLst/>
          </a:prstGeom>
          <a:noFill/>
          <a:ln w="9525">
            <a:noFill/>
            <a:miter lim="800000"/>
            <a:headEnd/>
            <a:tailEnd/>
          </a:ln>
        </p:spPr>
        <p:txBody>
          <a:bodyPr wrap="none">
            <a:spAutoFit/>
          </a:bodyPr>
          <a:lstStyle/>
          <a:p>
            <a:pPr algn="ctr" eaLnBrk="1" hangingPunct="1">
              <a:lnSpc>
                <a:spcPct val="80000"/>
              </a:lnSpc>
              <a:spcAft>
                <a:spcPts val="600"/>
              </a:spcAft>
            </a:pPr>
            <a:r>
              <a:rPr lang="pl-PL" altLang="de-DE" b="1" dirty="0">
                <a:solidFill>
                  <a:srgbClr val="006699"/>
                </a:solidFill>
                <a:cs typeface="Times New Roman" pitchFamily="18" charset="0"/>
              </a:rPr>
              <a:t>Usprawiedliwione</a:t>
            </a:r>
            <a:r>
              <a:rPr lang="en-US" altLang="de-DE" b="1" dirty="0">
                <a:solidFill>
                  <a:srgbClr val="006699"/>
                </a:solidFill>
                <a:cs typeface="Times New Roman" pitchFamily="18" charset="0"/>
              </a:rPr>
              <a:t>? </a:t>
            </a:r>
            <a:r>
              <a:rPr lang="pl-PL" altLang="de-DE" b="1" dirty="0">
                <a:solidFill>
                  <a:srgbClr val="006699"/>
                </a:solidFill>
                <a:cs typeface="Times New Roman" pitchFamily="18" charset="0"/>
              </a:rPr>
              <a:t>NIE</a:t>
            </a:r>
            <a:r>
              <a:rPr lang="en-US" altLang="de-DE" b="1" dirty="0">
                <a:solidFill>
                  <a:srgbClr val="006699"/>
                </a:solidFill>
                <a:cs typeface="Times New Roman" pitchFamily="18" charset="0"/>
              </a:rPr>
              <a:t>!</a:t>
            </a:r>
          </a:p>
        </p:txBody>
      </p:sp>
      <p:sp>
        <p:nvSpPr>
          <p:cNvPr id="8" name="Titel 1"/>
          <p:cNvSpPr>
            <a:spLocks noGrp="1"/>
          </p:cNvSpPr>
          <p:nvPr>
            <p:ph type="title"/>
          </p:nvPr>
        </p:nvSpPr>
        <p:spPr>
          <a:xfrm>
            <a:off x="0" y="0"/>
            <a:ext cx="9144000" cy="792163"/>
          </a:xfrm>
        </p:spPr>
        <p:txBody>
          <a:bodyPr anchor="ctr"/>
          <a:lstStyle/>
          <a:p>
            <a:r>
              <a:rPr lang="pl-PL" altLang="de-DE" dirty="0" err="1"/>
              <a:t>Stygma</a:t>
            </a:r>
            <a:r>
              <a:rPr lang="pl-PL" altLang="de-DE" dirty="0"/>
              <a:t> psychozy</a:t>
            </a:r>
            <a:endParaRPr lang="en-US" altLang="de-DE" dirty="0"/>
          </a:p>
        </p:txBody>
      </p:sp>
      <p:sp>
        <p:nvSpPr>
          <p:cNvPr id="6"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a:solidFill>
                  <a:srgbClr val="646B86"/>
                </a:solidFill>
                <a:cs typeface="Times New Roman" pitchFamily="18" charset="0"/>
              </a:rPr>
              <a:t>6</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a:spLocks noGrp="1"/>
          </p:cNvSpPr>
          <p:nvPr>
            <p:ph idx="1"/>
          </p:nvPr>
        </p:nvSpPr>
        <p:spPr>
          <a:xfrm>
            <a:off x="252413" y="1341438"/>
            <a:ext cx="8639175" cy="5472112"/>
          </a:xfrm>
        </p:spPr>
        <p:txBody>
          <a:bodyPr/>
          <a:lstStyle/>
          <a:p>
            <a:pPr marL="358775" indent="-179388" eaLnBrk="1" hangingPunct="1">
              <a:spcBef>
                <a:spcPts val="1200"/>
              </a:spcBef>
              <a:defRPr/>
            </a:pPr>
            <a:r>
              <a:rPr lang="de-DE" altLang="de-DE" dirty="0">
                <a:solidFill>
                  <a:srgbClr val="006699"/>
                </a:solidFill>
              </a:rPr>
              <a:t>…</a:t>
            </a:r>
            <a:r>
              <a:rPr lang="pl-PL" altLang="de-DE" dirty="0">
                <a:solidFill>
                  <a:srgbClr val="006699"/>
                </a:solidFill>
              </a:rPr>
              <a:t>wieloraka osobowość</a:t>
            </a:r>
            <a:r>
              <a:rPr lang="en-US" altLang="de-DE" dirty="0">
                <a:solidFill>
                  <a:srgbClr val="006699"/>
                </a:solidFill>
              </a:rPr>
              <a:t>: </a:t>
            </a:r>
            <a:r>
              <a:rPr lang="pl-PL" altLang="de-DE" dirty="0"/>
              <a:t>W potocznej opinii słowo </a:t>
            </a:r>
            <a:r>
              <a:rPr lang="pl-PL" altLang="de-DE" i="1" dirty="0"/>
              <a:t>schizofreniczny </a:t>
            </a:r>
            <a:r>
              <a:rPr lang="pl-PL" altLang="de-DE" dirty="0"/>
              <a:t>(greka: rozdzielać i umysł) jest często utożsamiany z „rozszczepieniem osobowości”, co jest </a:t>
            </a:r>
            <a:r>
              <a:rPr lang="pl-PL" altLang="de-DE" b="1" dirty="0"/>
              <a:t>błędnym</a:t>
            </a:r>
            <a:r>
              <a:rPr lang="pl-PL" altLang="de-DE" dirty="0"/>
              <a:t> użyciem tego słowa. </a:t>
            </a:r>
            <a:r>
              <a:rPr lang="pl-PL" altLang="de-DE" b="1" dirty="0"/>
              <a:t>To nie są </a:t>
            </a:r>
            <a:r>
              <a:rPr lang="pl-PL" altLang="de-DE" dirty="0"/>
              <a:t>te same zaburzenia! Co więcej, trwa debata czy w ogóle rozszczepienie czy wieloraka osobowość istnieje. </a:t>
            </a:r>
            <a:r>
              <a:rPr lang="en-US" altLang="ja-JP" dirty="0"/>
              <a:t> </a:t>
            </a:r>
            <a:endParaRPr lang="de-DE" altLang="ja-JP" dirty="0"/>
          </a:p>
          <a:p>
            <a:pPr marL="358775" indent="-179388" eaLnBrk="1" hangingPunct="1">
              <a:spcBef>
                <a:spcPts val="1200"/>
              </a:spcBef>
              <a:defRPr/>
            </a:pPr>
            <a:r>
              <a:rPr lang="en-US" altLang="de-DE" dirty="0">
                <a:solidFill>
                  <a:srgbClr val="006699"/>
                </a:solidFill>
              </a:rPr>
              <a:t>…</a:t>
            </a:r>
            <a:r>
              <a:rPr lang="pl-PL" altLang="de-DE" dirty="0">
                <a:solidFill>
                  <a:srgbClr val="006699"/>
                </a:solidFill>
              </a:rPr>
              <a:t>głupi</a:t>
            </a:r>
            <a:r>
              <a:rPr lang="en-US" altLang="de-DE" dirty="0">
                <a:solidFill>
                  <a:srgbClr val="006699"/>
                </a:solidFill>
              </a:rPr>
              <a:t>: </a:t>
            </a:r>
            <a:r>
              <a:rPr lang="pl-PL" altLang="de-DE" dirty="0"/>
              <a:t>Rozwój choroby psychicznej nie jest związane w żaden sposób z inteligencją. Są ludzie chorujących na psychozę, którzy są wybitnie inteligentni. </a:t>
            </a:r>
            <a:endParaRPr lang="en-US" altLang="de-DE" dirty="0"/>
          </a:p>
          <a:p>
            <a:pPr marL="358775" indent="-179388" eaLnBrk="1" hangingPunct="1">
              <a:spcBef>
                <a:spcPts val="1200"/>
              </a:spcBef>
              <a:defRPr/>
            </a:pPr>
            <a:r>
              <a:rPr lang="pl-PL" altLang="de-DE" b="1" dirty="0">
                <a:solidFill>
                  <a:srgbClr val="006699"/>
                </a:solidFill>
              </a:rPr>
              <a:t>Usprawiedliwione</a:t>
            </a:r>
            <a:r>
              <a:rPr lang="en-US" altLang="de-DE" b="1" dirty="0">
                <a:solidFill>
                  <a:srgbClr val="006699"/>
                </a:solidFill>
              </a:rPr>
              <a:t>? N</a:t>
            </a:r>
            <a:r>
              <a:rPr lang="pl-PL" altLang="de-DE" b="1" dirty="0">
                <a:solidFill>
                  <a:srgbClr val="006699"/>
                </a:solidFill>
              </a:rPr>
              <a:t>IE</a:t>
            </a:r>
            <a:r>
              <a:rPr lang="en-US" altLang="de-DE" b="1" dirty="0">
                <a:solidFill>
                  <a:srgbClr val="006699"/>
                </a:solidFill>
              </a:rPr>
              <a:t>!</a:t>
            </a:r>
          </a:p>
          <a:p>
            <a:pPr marL="358775" indent="-179388" eaLnBrk="1" hangingPunct="1">
              <a:spcBef>
                <a:spcPts val="1200"/>
              </a:spcBef>
              <a:defRPr/>
            </a:pPr>
            <a:r>
              <a:rPr lang="pl-PL" altLang="de-DE" dirty="0"/>
              <a:t>Główne objawy psychozy to:</a:t>
            </a:r>
            <a:endParaRPr lang="en-US" altLang="de-DE" dirty="0"/>
          </a:p>
          <a:p>
            <a:pPr marL="358775" indent="-179388" eaLnBrk="1" hangingPunct="1">
              <a:spcBef>
                <a:spcPts val="600"/>
              </a:spcBef>
              <a:defRPr/>
            </a:pPr>
            <a:r>
              <a:rPr lang="en-US" altLang="de-DE" b="1" dirty="0" err="1"/>
              <a:t>Haluc</a:t>
            </a:r>
            <a:r>
              <a:rPr lang="pl-PL" altLang="de-DE" b="1" dirty="0" err="1"/>
              <a:t>ynacje</a:t>
            </a:r>
            <a:r>
              <a:rPr lang="pl-PL" altLang="de-DE" b="1" dirty="0"/>
              <a:t>:</a:t>
            </a:r>
            <a:r>
              <a:rPr lang="en-US" altLang="de-DE" b="1" dirty="0"/>
              <a:t> </a:t>
            </a:r>
            <a:r>
              <a:rPr lang="en-US" altLang="de-DE" dirty="0"/>
              <a:t> </a:t>
            </a:r>
            <a:r>
              <a:rPr lang="pl-PL" altLang="de-DE" dirty="0"/>
              <a:t>np. słyszenie obraźliwych głosów</a:t>
            </a:r>
            <a:endParaRPr lang="en-US" altLang="de-DE" dirty="0">
              <a:solidFill>
                <a:srgbClr val="FF6600"/>
              </a:solidFill>
            </a:endParaRPr>
          </a:p>
          <a:p>
            <a:pPr marL="365125" indent="-182563" eaLnBrk="1" hangingPunct="1">
              <a:defRPr/>
            </a:pPr>
            <a:r>
              <a:rPr lang="pl-PL" altLang="de-DE" b="1" dirty="0"/>
              <a:t>Urojenia: </a:t>
            </a:r>
            <a:r>
              <a:rPr lang="pl-PL" altLang="de-DE" dirty="0"/>
              <a:t>np. przekonanie o byciu prześladowanym przez tajne służby lub też o byciu wybranym, aby zbawić świat</a:t>
            </a:r>
            <a:endParaRPr lang="en-US" altLang="de-DE" dirty="0"/>
          </a:p>
          <a:p>
            <a:pPr marL="365125" indent="-182563" eaLnBrk="1" hangingPunct="1">
              <a:defRPr/>
            </a:pPr>
            <a:r>
              <a:rPr lang="pl-PL" altLang="de-DE" b="1" dirty="0"/>
              <a:t>Inne </a:t>
            </a:r>
            <a:r>
              <a:rPr lang="en-US" altLang="de-DE" b="1" dirty="0"/>
              <a:t>(</a:t>
            </a:r>
            <a:r>
              <a:rPr lang="pl-PL" altLang="de-DE" b="1" dirty="0"/>
              <a:t>niespecyficzne</a:t>
            </a:r>
            <a:r>
              <a:rPr lang="en-US" altLang="de-DE" b="1" dirty="0"/>
              <a:t>) </a:t>
            </a:r>
            <a:r>
              <a:rPr lang="pl-PL" altLang="de-DE" b="1" dirty="0"/>
              <a:t>objawy:</a:t>
            </a:r>
            <a:r>
              <a:rPr lang="en-US" altLang="de-DE" dirty="0"/>
              <a:t> </a:t>
            </a:r>
            <a:r>
              <a:rPr lang="pl-PL" altLang="de-DE" dirty="0"/>
              <a:t>np. depresja, zaburzenia mowy czy uwagi</a:t>
            </a:r>
            <a:endParaRPr lang="en-US" altLang="de-DE" dirty="0"/>
          </a:p>
          <a:p>
            <a:pPr marL="358775" indent="-179388">
              <a:spcBef>
                <a:spcPts val="1200"/>
              </a:spcBef>
              <a:defRPr/>
            </a:pPr>
            <a:endParaRPr lang="de-DE" altLang="de-DE" dirty="0"/>
          </a:p>
        </p:txBody>
      </p:sp>
      <p:sp>
        <p:nvSpPr>
          <p:cNvPr id="7" name="Titel 1"/>
          <p:cNvSpPr>
            <a:spLocks noGrp="1"/>
          </p:cNvSpPr>
          <p:nvPr>
            <p:ph type="title"/>
          </p:nvPr>
        </p:nvSpPr>
        <p:spPr>
          <a:xfrm>
            <a:off x="0" y="0"/>
            <a:ext cx="9144000" cy="792163"/>
          </a:xfrm>
        </p:spPr>
        <p:txBody>
          <a:bodyPr anchor="ctr"/>
          <a:lstStyle/>
          <a:p>
            <a:r>
              <a:rPr lang="pl-PL" altLang="de-DE" dirty="0" err="1"/>
              <a:t>Stygma</a:t>
            </a:r>
            <a:r>
              <a:rPr lang="pl-PL" altLang="de-DE" dirty="0"/>
              <a:t> psychozy</a:t>
            </a:r>
            <a:endParaRPr lang="en-US" altLang="de-DE" dirty="0"/>
          </a:p>
        </p:txBody>
      </p:sp>
      <p:sp>
        <p:nvSpPr>
          <p:cNvPr id="5"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a:solidFill>
                  <a:srgbClr val="646B86"/>
                </a:solidFill>
                <a:cs typeface="Times New Roman" pitchFamily="18" charset="0"/>
              </a:rPr>
              <a:t>7</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0" y="0"/>
            <a:ext cx="9144000" cy="792163"/>
          </a:xfrm>
        </p:spPr>
        <p:txBody>
          <a:bodyPr anchor="ctr"/>
          <a:lstStyle/>
          <a:p>
            <a:r>
              <a:rPr lang="pl-PL" altLang="de-DE" dirty="0" err="1"/>
              <a:t>Stygmatyzaca</a:t>
            </a:r>
            <a:r>
              <a:rPr lang="pl-PL" altLang="de-DE" dirty="0"/>
              <a:t> </a:t>
            </a:r>
            <a:r>
              <a:rPr lang="en-US" altLang="de-DE" dirty="0"/>
              <a:t>– </a:t>
            </a:r>
            <a:r>
              <a:rPr lang="pl-PL" altLang="de-DE" dirty="0"/>
              <a:t>Co zrobić</a:t>
            </a:r>
            <a:r>
              <a:rPr lang="en-US" altLang="de-DE" dirty="0"/>
              <a:t>?</a:t>
            </a:r>
          </a:p>
        </p:txBody>
      </p:sp>
      <p:sp>
        <p:nvSpPr>
          <p:cNvPr id="22531" name="Inhaltsplatzhalter 2"/>
          <p:cNvSpPr>
            <a:spLocks noGrp="1"/>
          </p:cNvSpPr>
          <p:nvPr>
            <p:ph idx="1"/>
          </p:nvPr>
        </p:nvSpPr>
        <p:spPr>
          <a:xfrm>
            <a:off x="250825" y="1339850"/>
            <a:ext cx="8642350" cy="1944688"/>
          </a:xfrm>
        </p:spPr>
        <p:txBody>
          <a:bodyPr/>
          <a:lstStyle/>
          <a:p>
            <a:pPr marL="719138" lvl="1" indent="-358775" eaLnBrk="1" hangingPunct="1">
              <a:spcBef>
                <a:spcPts val="1200"/>
              </a:spcBef>
              <a:buFontTx/>
              <a:buChar char="o"/>
              <a:tabLst>
                <a:tab pos="722313" algn="l"/>
              </a:tabLst>
            </a:pPr>
            <a:r>
              <a:rPr lang="pl-PL" altLang="de-DE" dirty="0">
                <a:cs typeface="Times New Roman" pitchFamily="18" charset="0"/>
              </a:rPr>
              <a:t>Poprzez zniekształcony przekaz medialny, osoby doświadczone psychozą spostrzegane są czasami jako niebezpieczne i nieprzewidywalne (Generalizacja - „widzę jedno, wiem o wszystkim”).</a:t>
            </a:r>
            <a:endParaRPr lang="en-US" altLang="de-DE" dirty="0">
              <a:cs typeface="Times New Roman" pitchFamily="18" charset="0"/>
            </a:endParaRPr>
          </a:p>
          <a:p>
            <a:pPr marL="719138" lvl="1" indent="-358775" eaLnBrk="1" hangingPunct="1">
              <a:spcBef>
                <a:spcPts val="1200"/>
              </a:spcBef>
              <a:buFontTx/>
              <a:buChar char="o"/>
              <a:tabLst>
                <a:tab pos="722313" algn="l"/>
              </a:tabLst>
            </a:pPr>
            <a:r>
              <a:rPr lang="pl-PL" altLang="de-DE" dirty="0"/>
              <a:t>Staraj się dowiedzieć na temat psychozy. W ten sposób, odwołując się do sprawdzonej wiedz, możesz poprawić niewłaściwe przekonania innych osób</a:t>
            </a:r>
            <a:r>
              <a:rPr lang="en-US" altLang="de-DE" dirty="0"/>
              <a:t>.</a:t>
            </a:r>
            <a:endParaRPr lang="en-US" altLang="de-DE" dirty="0">
              <a:solidFill>
                <a:srgbClr val="006699"/>
              </a:solidFill>
            </a:endParaRPr>
          </a:p>
        </p:txBody>
      </p:sp>
      <p:sp>
        <p:nvSpPr>
          <p:cNvPr id="5"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a:solidFill>
                  <a:srgbClr val="646B86"/>
                </a:solidFill>
                <a:cs typeface="Times New Roman" pitchFamily="18" charset="0"/>
              </a:rPr>
              <a:t>8</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4294967295"/>
          </p:nvPr>
        </p:nvSpPr>
        <p:spPr>
          <a:xfrm>
            <a:off x="252413" y="1339850"/>
            <a:ext cx="8639175" cy="5184775"/>
          </a:xfrm>
        </p:spPr>
        <p:txBody>
          <a:bodyPr/>
          <a:lstStyle/>
          <a:p>
            <a:pPr marL="179388" indent="0" eaLnBrk="1" hangingPunct="1">
              <a:spcBef>
                <a:spcPts val="1200"/>
              </a:spcBef>
              <a:buFont typeface="Wingdings" pitchFamily="2" charset="2"/>
              <a:buNone/>
            </a:pPr>
            <a:r>
              <a:rPr lang="pl-PL" altLang="de-DE" dirty="0"/>
              <a:t>Schizofrenia nie jest łatwo zauważalną chorobą. To jest zawsze Twoja decyzja czy informować innych czy nie o diagnozie Szczególnie jeśli nie znasz kogoś dość dobrze możesz ogólni opisać swoje trudności, zamiast używać profesjonalnego nazewnictwa, które może prowadzić do nieporozumień. </a:t>
            </a:r>
            <a:endParaRPr lang="en-US" altLang="de-DE" dirty="0">
              <a:solidFill>
                <a:srgbClr val="006699"/>
              </a:solidFill>
            </a:endParaRPr>
          </a:p>
          <a:p>
            <a:pPr marL="179388" indent="0" eaLnBrk="1" hangingPunct="1">
              <a:spcBef>
                <a:spcPts val="1200"/>
              </a:spcBef>
              <a:buFont typeface="Wingdings" pitchFamily="2" charset="2"/>
              <a:buNone/>
            </a:pPr>
            <a:r>
              <a:rPr lang="pl-PL" altLang="de-DE" dirty="0"/>
              <a:t>Czasami mówienie wprost ma sens –</a:t>
            </a:r>
            <a:r>
              <a:rPr lang="en-US" altLang="de-DE" dirty="0"/>
              <a:t> </a:t>
            </a:r>
            <a:r>
              <a:rPr lang="pl-PL" altLang="de-DE" dirty="0"/>
              <a:t>np. kiedy pokłócisz się z kimś podczas ostrej fazy psychozy może być potrzeba, aby wyjaśnić swoje zachowanie. </a:t>
            </a:r>
            <a:endParaRPr lang="en-US" altLang="de-DE" dirty="0">
              <a:solidFill>
                <a:srgbClr val="FF0000"/>
              </a:solidFill>
              <a:sym typeface="Wingdings" pitchFamily="2" charset="2"/>
            </a:endParaRPr>
          </a:p>
          <a:p>
            <a:pPr marL="179388" indent="0" eaLnBrk="1" hangingPunct="1">
              <a:spcBef>
                <a:spcPts val="1200"/>
              </a:spcBef>
              <a:buFont typeface="Wingdings" pitchFamily="2" charset="2"/>
              <a:buNone/>
            </a:pPr>
            <a:r>
              <a:rPr lang="pl-PL" altLang="de-DE" dirty="0">
                <a:sym typeface="Wingdings" pitchFamily="2" charset="2"/>
              </a:rPr>
              <a:t>Mówienie o swoich trudnościach zaufanym i bliskim osobom może być dla Ciebie ważne ponieważ</a:t>
            </a:r>
            <a:r>
              <a:rPr lang="en-US" altLang="de-DE" dirty="0">
                <a:sym typeface="Wingdings" pitchFamily="2" charset="2"/>
              </a:rPr>
              <a:t>… </a:t>
            </a:r>
          </a:p>
          <a:p>
            <a:pPr marL="179388" indent="0" eaLnBrk="1" hangingPunct="1">
              <a:spcBef>
                <a:spcPts val="1200"/>
              </a:spcBef>
              <a:buFont typeface="Wingdings" pitchFamily="2" charset="2"/>
              <a:buNone/>
            </a:pPr>
            <a:r>
              <a:rPr lang="en-US" altLang="de-DE" dirty="0">
                <a:sym typeface="Wingdings" pitchFamily="2" charset="2"/>
              </a:rPr>
              <a:t>…</a:t>
            </a:r>
            <a:r>
              <a:rPr lang="pl-PL" altLang="de-DE" dirty="0">
                <a:sym typeface="Wingdings" pitchFamily="2" charset="2"/>
              </a:rPr>
              <a:t>to może przynieść ulgę</a:t>
            </a:r>
            <a:r>
              <a:rPr lang="en-US" altLang="de-DE" dirty="0">
                <a:sym typeface="Wingdings" pitchFamily="2" charset="2"/>
              </a:rPr>
              <a:t>. </a:t>
            </a:r>
          </a:p>
          <a:p>
            <a:pPr marL="179388" indent="0" eaLnBrk="1" hangingPunct="1">
              <a:spcBef>
                <a:spcPts val="600"/>
              </a:spcBef>
              <a:buFont typeface="Wingdings" pitchFamily="2" charset="2"/>
              <a:buNone/>
            </a:pPr>
            <a:r>
              <a:rPr lang="en-US" altLang="de-DE" dirty="0">
                <a:sym typeface="Wingdings" pitchFamily="2" charset="2"/>
              </a:rPr>
              <a:t>…</a:t>
            </a:r>
            <a:r>
              <a:rPr lang="pl-PL" altLang="de-DE" dirty="0">
                <a:sym typeface="Wingdings" pitchFamily="2" charset="2"/>
              </a:rPr>
              <a:t>inni często lepiej rozpoznają wczesne sygnały ostrzegawcze pojawiającego się epizody psychozy. </a:t>
            </a:r>
            <a:endParaRPr lang="en-US" altLang="de-DE" dirty="0">
              <a:sym typeface="Wingdings" pitchFamily="2" charset="2"/>
            </a:endParaRPr>
          </a:p>
        </p:txBody>
      </p:sp>
      <p:grpSp>
        <p:nvGrpSpPr>
          <p:cNvPr id="24579" name="Group 40"/>
          <p:cNvGrpSpPr>
            <a:grpSpLocks/>
          </p:cNvGrpSpPr>
          <p:nvPr/>
        </p:nvGrpSpPr>
        <p:grpSpPr bwMode="auto">
          <a:xfrm>
            <a:off x="0" y="6167438"/>
            <a:ext cx="2382838" cy="474662"/>
            <a:chOff x="0" y="3957"/>
            <a:chExt cx="1457" cy="299"/>
          </a:xfrm>
        </p:grpSpPr>
        <p:sp>
          <p:nvSpPr>
            <p:cNvPr id="2458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24583"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4584" name="Text Box 71"/>
            <p:cNvSpPr txBox="1">
              <a:spLocks noChangeArrowheads="1"/>
            </p:cNvSpPr>
            <p:nvPr/>
          </p:nvSpPr>
          <p:spPr bwMode="auto">
            <a:xfrm>
              <a:off x="143" y="4015"/>
              <a:ext cx="1314" cy="184"/>
            </a:xfrm>
            <a:prstGeom prst="rect">
              <a:avLst/>
            </a:prstGeom>
            <a:noFill/>
            <a:ln w="9525">
              <a:noFill/>
              <a:miter lim="800000"/>
              <a:headEnd/>
              <a:tailEnd/>
            </a:ln>
          </p:spPr>
          <p:txBody>
            <a:bodyPr>
              <a:spAutoFit/>
            </a:bodyPr>
            <a:lstStyle/>
            <a:p>
              <a:pPr algn="just" eaLnBrk="1" hangingPunct="1"/>
              <a:r>
                <a:rPr lang="de-DE" altLang="de-DE" sz="1300" dirty="0">
                  <a:cs typeface="Times New Roman" pitchFamily="18" charset="0"/>
                  <a:sym typeface="Wingdings" pitchFamily="2" charset="2"/>
                </a:rPr>
                <a:t>  </a:t>
              </a:r>
              <a:r>
                <a:rPr lang="de-DE" altLang="de-DE" sz="1300" dirty="0">
                  <a:cs typeface="Times New Roman" pitchFamily="18" charset="0"/>
                </a:rPr>
                <a:t> </a:t>
              </a:r>
              <a:r>
                <a:rPr lang="pl-PL" altLang="de-DE" sz="1300" i="1" dirty="0">
                  <a:cs typeface="Times New Roman" pitchFamily="18" charset="0"/>
                </a:rPr>
                <a:t>ćwiczenie </a:t>
              </a:r>
              <a:r>
                <a:rPr lang="de-DE" altLang="de-DE" sz="1300" i="1" dirty="0">
                  <a:cs typeface="Times New Roman" pitchFamily="18" charset="0"/>
                </a:rPr>
                <a:t>11.1</a:t>
              </a:r>
            </a:p>
          </p:txBody>
        </p:sp>
      </p:grpSp>
      <p:sp>
        <p:nvSpPr>
          <p:cNvPr id="9"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a:solidFill>
                  <a:srgbClr val="646B86"/>
                </a:solidFill>
                <a:cs typeface="Times New Roman" pitchFamily="18" charset="0"/>
              </a:rPr>
              <a:t>9</a:t>
            </a:r>
            <a:endParaRPr lang="en-US" altLang="de-DE" sz="1200" b="1" dirty="0">
              <a:solidFill>
                <a:srgbClr val="646B86"/>
              </a:solidFill>
              <a:cs typeface="Times New Roman" pitchFamily="18" charset="0"/>
            </a:endParaRPr>
          </a:p>
        </p:txBody>
      </p:sp>
      <p:sp>
        <p:nvSpPr>
          <p:cNvPr id="10"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pl-PL" altLang="de-DE" sz="2000" dirty="0">
                <a:solidFill>
                  <a:srgbClr val="D16349"/>
                </a:solidFill>
                <a:cs typeface="Times New Roman" pitchFamily="18" charset="0"/>
              </a:rPr>
              <a:t>Jak</a:t>
            </a:r>
            <a:r>
              <a:rPr lang="en-US" altLang="de-DE" sz="2000" dirty="0">
                <a:solidFill>
                  <a:srgbClr val="D16349"/>
                </a:solidFill>
                <a:cs typeface="Times New Roman" pitchFamily="18" charset="0"/>
              </a:rPr>
              <a:t>) </a:t>
            </a:r>
            <a:r>
              <a:rPr lang="pl-PL" altLang="de-DE" sz="2000" dirty="0">
                <a:solidFill>
                  <a:srgbClr val="D16349"/>
                </a:solidFill>
                <a:cs typeface="Times New Roman" pitchFamily="18" charset="0"/>
              </a:rPr>
              <a:t>rozmawiać na temat mojego zaburzenia</a:t>
            </a:r>
            <a:r>
              <a:rPr lang="en-US" altLang="de-DE" sz="2000" dirty="0">
                <a:solidFill>
                  <a:srgbClr val="D16349"/>
                </a:solidFill>
                <a:cs typeface="Times New Roman" pitchFamily="18" charset="0"/>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Inhaltsplatzhalter 2"/>
          <p:cNvSpPr>
            <a:spLocks noGrp="1"/>
          </p:cNvSpPr>
          <p:nvPr>
            <p:ph idx="1"/>
          </p:nvPr>
        </p:nvSpPr>
        <p:spPr>
          <a:xfrm>
            <a:off x="250825" y="1347788"/>
            <a:ext cx="8640763" cy="4752975"/>
          </a:xfrm>
        </p:spPr>
        <p:txBody>
          <a:bodyPr/>
          <a:lstStyle/>
          <a:p>
            <a:pPr marL="179388" indent="0">
              <a:spcBef>
                <a:spcPts val="1200"/>
              </a:spcBef>
            </a:pPr>
            <a:r>
              <a:rPr lang="pl-PL" altLang="de-DE" dirty="0">
                <a:solidFill>
                  <a:srgbClr val="006699"/>
                </a:solidFill>
              </a:rPr>
              <a:t>Sugestie</a:t>
            </a:r>
            <a:r>
              <a:rPr lang="de-DE" altLang="de-DE" dirty="0">
                <a:solidFill>
                  <a:srgbClr val="006699"/>
                </a:solidFill>
              </a:rPr>
              <a:t>: </a:t>
            </a:r>
            <a:r>
              <a:rPr lang="pl-PL" altLang="de-DE" dirty="0">
                <a:solidFill>
                  <a:srgbClr val="006699"/>
                </a:solidFill>
              </a:rPr>
              <a:t>wyjaśniaj objawy zamiast podawać nazwę diagnozy </a:t>
            </a:r>
          </a:p>
          <a:p>
            <a:pPr marL="179388" indent="0">
              <a:spcBef>
                <a:spcPts val="1200"/>
              </a:spcBef>
            </a:pPr>
            <a:r>
              <a:rPr lang="pl-PL" altLang="de-DE" dirty="0"/>
              <a:t>Lepiej ogólnie opisać objawy zamiast podawania profesjonalnych terminów (psychoza, schizofrenia), szczególnie kiedy nie znasz osoby dość dobrze. To pomoże uniknąć nieporozumień.</a:t>
            </a:r>
            <a:endParaRPr lang="en-US" altLang="de-DE" dirty="0">
              <a:solidFill>
                <a:srgbClr val="006699"/>
              </a:solidFill>
            </a:endParaRPr>
          </a:p>
          <a:p>
            <a:pPr marL="719138" lvl="1" indent="-358775" eaLnBrk="1" hangingPunct="1">
              <a:spcBef>
                <a:spcPts val="1200"/>
              </a:spcBef>
              <a:buFontTx/>
              <a:buChar char="o"/>
            </a:pPr>
            <a:r>
              <a:rPr lang="pl-PL" altLang="de-DE" dirty="0">
                <a:cs typeface="Times New Roman" pitchFamily="18" charset="0"/>
              </a:rPr>
              <a:t>Stań się ekspertem, abyś mógł lepiej wyjaśniać to, czego doświadczasz. </a:t>
            </a:r>
            <a:r>
              <a:rPr lang="en-US" altLang="de-DE" dirty="0">
                <a:cs typeface="Times New Roman" pitchFamily="18" charset="0"/>
              </a:rPr>
              <a:t> </a:t>
            </a:r>
            <a:endParaRPr lang="en-US" altLang="de-DE" dirty="0"/>
          </a:p>
          <a:p>
            <a:pPr marL="179388" indent="0"/>
            <a:endParaRPr lang="de-DE" altLang="de-DE" dirty="0"/>
          </a:p>
        </p:txBody>
      </p:sp>
      <p:sp>
        <p:nvSpPr>
          <p:cNvPr id="5"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10</a:t>
            </a:r>
            <a:endParaRPr lang="en-US" altLang="de-DE" sz="1200" b="1" dirty="0">
              <a:solidFill>
                <a:srgbClr val="646B86"/>
              </a:solidFill>
              <a:cs typeface="Times New Roman" pitchFamily="18" charset="0"/>
            </a:endParaRPr>
          </a:p>
        </p:txBody>
      </p:sp>
      <p:sp>
        <p:nvSpPr>
          <p:cNvPr id="6"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pl-PL" altLang="de-DE" sz="2000" dirty="0">
                <a:solidFill>
                  <a:srgbClr val="D16349"/>
                </a:solidFill>
                <a:cs typeface="Times New Roman" pitchFamily="18" charset="0"/>
              </a:rPr>
              <a:t>Jak</a:t>
            </a:r>
            <a:r>
              <a:rPr lang="en-US" altLang="de-DE" sz="2000" dirty="0">
                <a:solidFill>
                  <a:srgbClr val="D16349"/>
                </a:solidFill>
                <a:cs typeface="Times New Roman" pitchFamily="18" charset="0"/>
              </a:rPr>
              <a:t>) </a:t>
            </a:r>
            <a:r>
              <a:rPr lang="pl-PL" altLang="de-DE" sz="2000" dirty="0">
                <a:solidFill>
                  <a:srgbClr val="D16349"/>
                </a:solidFill>
                <a:cs typeface="Times New Roman" pitchFamily="18" charset="0"/>
              </a:rPr>
              <a:t>rozmawiać na temat mojego zaburzenia</a:t>
            </a:r>
            <a:r>
              <a:rPr lang="en-US" altLang="de-DE" sz="2000" dirty="0">
                <a:solidFill>
                  <a:srgbClr val="D16349"/>
                </a:solidFill>
                <a:cs typeface="Times New Roman" pitchFamily="18" charset="0"/>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llipse 4"/>
          <p:cNvSpPr>
            <a:spLocks noChangeArrowheads="1"/>
          </p:cNvSpPr>
          <p:nvPr/>
        </p:nvSpPr>
        <p:spPr bwMode="auto">
          <a:xfrm>
            <a:off x="2555875" y="1989138"/>
            <a:ext cx="4824413" cy="27352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9699" name="Inhaltsplatzhalter 2"/>
          <p:cNvSpPr txBox="1">
            <a:spLocks/>
          </p:cNvSpPr>
          <p:nvPr/>
        </p:nvSpPr>
        <p:spPr bwMode="auto">
          <a:xfrm>
            <a:off x="252413" y="1341438"/>
            <a:ext cx="8639175" cy="4491037"/>
          </a:xfrm>
          <a:prstGeom prst="rect">
            <a:avLst/>
          </a:prstGeom>
          <a:noFill/>
          <a:ln w="9525">
            <a:noFill/>
            <a:miter lim="800000"/>
            <a:headEnd/>
            <a:tailEnd/>
          </a:ln>
        </p:spPr>
        <p:txBody>
          <a:bodyPr/>
          <a:lstStyle/>
          <a:p>
            <a:pPr marL="179388">
              <a:spcBef>
                <a:spcPts val="1200"/>
              </a:spcBef>
              <a:buClr>
                <a:schemeClr val="accent1"/>
              </a:buClr>
              <a:buSzPct val="85000"/>
              <a:buFont typeface="Wingdings 2" pitchFamily="18" charset="2"/>
              <a:buNone/>
            </a:pPr>
            <a:r>
              <a:rPr lang="pl-PL" altLang="de-DE" dirty="0">
                <a:solidFill>
                  <a:srgbClr val="006699"/>
                </a:solidFill>
                <a:cs typeface="Times New Roman" pitchFamily="18" charset="0"/>
              </a:rPr>
              <a:t>Główne objawy psychozy i schizofrenii</a:t>
            </a:r>
            <a:r>
              <a:rPr lang="en-US" altLang="de-DE" dirty="0">
                <a:solidFill>
                  <a:srgbClr val="006699"/>
                </a:solidFill>
                <a:cs typeface="Times New Roman" pitchFamily="18" charset="0"/>
              </a:rPr>
              <a:t>:</a:t>
            </a:r>
          </a:p>
          <a:p>
            <a:pPr marL="179388" lvl="1" eaLnBrk="1" hangingPunct="1">
              <a:spcBef>
                <a:spcPts val="1200"/>
              </a:spcBef>
              <a:buClr>
                <a:srgbClr val="8CADAE"/>
              </a:buClr>
              <a:buSzPct val="85000"/>
              <a:buFont typeface="Courier New" pitchFamily="49" charset="0"/>
              <a:buNone/>
            </a:pPr>
            <a:r>
              <a:rPr lang="en-US" altLang="de-DE" b="1" dirty="0">
                <a:cs typeface="Times New Roman" pitchFamily="18" charset="0"/>
              </a:rPr>
              <a:t>Hal</a:t>
            </a:r>
            <a:r>
              <a:rPr lang="pl-PL" altLang="de-DE" b="1" dirty="0" err="1">
                <a:cs typeface="Times New Roman" pitchFamily="18" charset="0"/>
              </a:rPr>
              <a:t>ucynacje</a:t>
            </a:r>
            <a:r>
              <a:rPr lang="pl-PL" altLang="de-DE" b="1" dirty="0">
                <a:cs typeface="Times New Roman" pitchFamily="18" charset="0"/>
              </a:rPr>
              <a:t>: </a:t>
            </a:r>
            <a:r>
              <a:rPr lang="pl-PL" altLang="de-DE" dirty="0">
                <a:cs typeface="Times New Roman" pitchFamily="18" charset="0"/>
              </a:rPr>
              <a:t>słyszenie lub</a:t>
            </a:r>
            <a:r>
              <a:rPr lang="en-US" altLang="de-DE" dirty="0">
                <a:cs typeface="Times New Roman" pitchFamily="18" charset="0"/>
              </a:rPr>
              <a:t> (</a:t>
            </a:r>
            <a:r>
              <a:rPr lang="pl-PL" altLang="de-DE" dirty="0">
                <a:cs typeface="Times New Roman" pitchFamily="18" charset="0"/>
              </a:rPr>
              <a:t>znacznie rzadziej) widzenie, czucie rzeczy, których nie ma (np. słyszenie atakujących głosów)</a:t>
            </a:r>
            <a:endParaRPr lang="en-US" altLang="de-DE" dirty="0">
              <a:cs typeface="Times New Roman" pitchFamily="18" charset="0"/>
            </a:endParaRPr>
          </a:p>
          <a:p>
            <a:pPr marL="179388">
              <a:spcBef>
                <a:spcPct val="20000"/>
              </a:spcBef>
              <a:buClr>
                <a:schemeClr val="accent1"/>
              </a:buClr>
              <a:buSzPct val="85000"/>
              <a:buFont typeface="Wingdings" pitchFamily="2" charset="2"/>
              <a:buChar char="Ø"/>
            </a:pPr>
            <a:endParaRPr lang="en-US" altLang="de-DE" dirty="0">
              <a:cs typeface="Times New Roman" pitchFamily="18" charset="0"/>
            </a:endParaRPr>
          </a:p>
          <a:p>
            <a:pPr marL="179388">
              <a:spcBef>
                <a:spcPts val="1200"/>
              </a:spcBef>
              <a:buClr>
                <a:schemeClr val="accent1"/>
              </a:buClr>
              <a:buSzPct val="85000"/>
              <a:buFont typeface="Wingdings 2" pitchFamily="18" charset="2"/>
              <a:buNone/>
            </a:pPr>
            <a:r>
              <a:rPr lang="pl-PL" altLang="de-DE" dirty="0">
                <a:solidFill>
                  <a:srgbClr val="006699"/>
                </a:solidFill>
                <a:cs typeface="Times New Roman" pitchFamily="18" charset="0"/>
              </a:rPr>
              <a:t>Przykład komunikatu</a:t>
            </a:r>
            <a:r>
              <a:rPr lang="en-US" altLang="de-DE" dirty="0">
                <a:solidFill>
                  <a:srgbClr val="006699"/>
                </a:solidFill>
                <a:cs typeface="Times New Roman" pitchFamily="18" charset="0"/>
              </a:rPr>
              <a:t> :</a:t>
            </a:r>
          </a:p>
          <a:p>
            <a:pPr marL="179388" lvl="1" algn="ctr">
              <a:spcBef>
                <a:spcPts val="1200"/>
              </a:spcBef>
              <a:buClr>
                <a:schemeClr val="accent1"/>
              </a:buClr>
              <a:buSzPct val="85000"/>
              <a:buFont typeface="Courier New" pitchFamily="49" charset="0"/>
              <a:buNone/>
            </a:pPr>
            <a:r>
              <a:rPr lang="pl-PL" altLang="de-DE" dirty="0">
                <a:cs typeface="Times New Roman" pitchFamily="18" charset="0"/>
              </a:rPr>
              <a:t>???</a:t>
            </a:r>
            <a:endParaRPr lang="en-US" altLang="de-DE" dirty="0">
              <a:solidFill>
                <a:srgbClr val="006699"/>
              </a:solidFill>
              <a:cs typeface="Times New Roman" pitchFamily="18" charset="0"/>
            </a:endParaRPr>
          </a:p>
        </p:txBody>
      </p:sp>
      <p:sp>
        <p:nvSpPr>
          <p:cNvPr id="8"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pl-PL" altLang="de-DE" sz="2000" dirty="0">
                <a:solidFill>
                  <a:srgbClr val="D16349"/>
                </a:solidFill>
                <a:cs typeface="Times New Roman" pitchFamily="18" charset="0"/>
              </a:rPr>
              <a:t>Jak</a:t>
            </a:r>
            <a:r>
              <a:rPr lang="en-US" altLang="de-DE" sz="2000" dirty="0">
                <a:solidFill>
                  <a:srgbClr val="D16349"/>
                </a:solidFill>
                <a:cs typeface="Times New Roman" pitchFamily="18" charset="0"/>
              </a:rPr>
              <a:t>) </a:t>
            </a:r>
            <a:r>
              <a:rPr lang="pl-PL" altLang="de-DE" sz="2000" dirty="0">
                <a:solidFill>
                  <a:srgbClr val="D16349"/>
                </a:solidFill>
                <a:cs typeface="Times New Roman" pitchFamily="18" charset="0"/>
              </a:rPr>
              <a:t>rozmawiać na temat mojego zaburzenia</a:t>
            </a:r>
            <a:r>
              <a:rPr lang="en-US" altLang="de-DE" sz="2000" dirty="0">
                <a:solidFill>
                  <a:srgbClr val="D16349"/>
                </a:solidFill>
                <a:cs typeface="Times New Roman" pitchFamily="18" charset="0"/>
              </a:rPr>
              <a:t>?</a:t>
            </a:r>
          </a:p>
        </p:txBody>
      </p:sp>
      <p:sp>
        <p:nvSpPr>
          <p:cNvPr id="6"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11</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llipse 4"/>
          <p:cNvSpPr>
            <a:spLocks noChangeArrowheads="1"/>
          </p:cNvSpPr>
          <p:nvPr/>
        </p:nvSpPr>
        <p:spPr bwMode="auto">
          <a:xfrm>
            <a:off x="2555875" y="1989138"/>
            <a:ext cx="4824413" cy="2735262"/>
          </a:xfrm>
          <a:prstGeom prst="ellipse">
            <a:avLst/>
          </a:prstGeom>
          <a:noFill/>
          <a:ln w="9525">
            <a:noFill/>
            <a:round/>
            <a:headEnd/>
            <a:tailEnd/>
          </a:ln>
        </p:spPr>
        <p:txBody>
          <a:bodyPr wrap="none">
            <a:spAutoFit/>
          </a:bodyPr>
          <a:lstStyle/>
          <a:p>
            <a:pPr algn="ctr" eaLnBrk="1" hangingPunct="1"/>
            <a:endParaRPr lang="de-DE" altLang="de-DE" sz="4400">
              <a:solidFill>
                <a:srgbClr val="646B86"/>
              </a:solidFill>
              <a:cs typeface="Times New Roman" pitchFamily="18" charset="0"/>
            </a:endParaRPr>
          </a:p>
        </p:txBody>
      </p:sp>
      <p:sp>
        <p:nvSpPr>
          <p:cNvPr id="29699" name="Inhaltsplatzhalter 2"/>
          <p:cNvSpPr txBox="1">
            <a:spLocks/>
          </p:cNvSpPr>
          <p:nvPr/>
        </p:nvSpPr>
        <p:spPr bwMode="auto">
          <a:xfrm>
            <a:off x="252413" y="1341438"/>
            <a:ext cx="8639175" cy="4491037"/>
          </a:xfrm>
          <a:prstGeom prst="rect">
            <a:avLst/>
          </a:prstGeom>
          <a:noFill/>
          <a:ln w="9525">
            <a:noFill/>
            <a:miter lim="800000"/>
            <a:headEnd/>
            <a:tailEnd/>
          </a:ln>
        </p:spPr>
        <p:txBody>
          <a:bodyPr/>
          <a:lstStyle/>
          <a:p>
            <a:pPr marL="179388">
              <a:spcBef>
                <a:spcPts val="1200"/>
              </a:spcBef>
              <a:buClr>
                <a:srgbClr val="D16349"/>
              </a:buClr>
              <a:buSzPct val="85000"/>
              <a:buFont typeface="Wingdings 2" pitchFamily="18" charset="2"/>
              <a:buNone/>
            </a:pPr>
            <a:r>
              <a:rPr lang="pl-PL" altLang="de-DE" dirty="0">
                <a:solidFill>
                  <a:srgbClr val="006699"/>
                </a:solidFill>
                <a:cs typeface="Times New Roman" pitchFamily="18" charset="0"/>
              </a:rPr>
              <a:t>Główne objawy psychozy i schizofrenii</a:t>
            </a:r>
            <a:r>
              <a:rPr lang="en-US" altLang="de-DE" dirty="0">
                <a:solidFill>
                  <a:srgbClr val="006699"/>
                </a:solidFill>
                <a:cs typeface="Times New Roman" pitchFamily="18" charset="0"/>
              </a:rPr>
              <a:t>:</a:t>
            </a:r>
          </a:p>
          <a:p>
            <a:pPr marL="179388" lvl="1" eaLnBrk="1" hangingPunct="1">
              <a:spcBef>
                <a:spcPts val="1200"/>
              </a:spcBef>
              <a:buClr>
                <a:srgbClr val="8CADAE"/>
              </a:buClr>
              <a:buSzPct val="85000"/>
              <a:buFont typeface="Courier New" pitchFamily="49" charset="0"/>
              <a:buNone/>
            </a:pPr>
            <a:r>
              <a:rPr lang="en-US" altLang="de-DE" b="1" dirty="0">
                <a:solidFill>
                  <a:srgbClr val="000000"/>
                </a:solidFill>
                <a:cs typeface="Times New Roman" pitchFamily="18" charset="0"/>
              </a:rPr>
              <a:t>Hal</a:t>
            </a:r>
            <a:r>
              <a:rPr lang="pl-PL" altLang="de-DE" b="1" dirty="0" err="1">
                <a:solidFill>
                  <a:srgbClr val="000000"/>
                </a:solidFill>
                <a:cs typeface="Times New Roman" pitchFamily="18" charset="0"/>
              </a:rPr>
              <a:t>ucynacje</a:t>
            </a:r>
            <a:r>
              <a:rPr lang="pl-PL" altLang="de-DE" b="1" dirty="0">
                <a:solidFill>
                  <a:srgbClr val="000000"/>
                </a:solidFill>
                <a:cs typeface="Times New Roman" pitchFamily="18" charset="0"/>
              </a:rPr>
              <a:t>: </a:t>
            </a:r>
            <a:r>
              <a:rPr lang="pl-PL" altLang="de-DE" dirty="0">
                <a:solidFill>
                  <a:srgbClr val="000000"/>
                </a:solidFill>
                <a:cs typeface="Times New Roman" pitchFamily="18" charset="0"/>
              </a:rPr>
              <a:t>słyszenie lub</a:t>
            </a:r>
            <a:r>
              <a:rPr lang="en-US" altLang="de-DE" dirty="0">
                <a:solidFill>
                  <a:srgbClr val="000000"/>
                </a:solidFill>
                <a:cs typeface="Times New Roman" pitchFamily="18" charset="0"/>
              </a:rPr>
              <a:t> (</a:t>
            </a:r>
            <a:r>
              <a:rPr lang="pl-PL" altLang="de-DE" dirty="0">
                <a:solidFill>
                  <a:srgbClr val="000000"/>
                </a:solidFill>
                <a:cs typeface="Times New Roman" pitchFamily="18" charset="0"/>
              </a:rPr>
              <a:t>znacznie rzadziej) widzenie, czucie rzeczy, których nie ma (np. słyszenie atakujących głosów)</a:t>
            </a:r>
            <a:endParaRPr lang="en-US" altLang="de-DE" dirty="0">
              <a:solidFill>
                <a:srgbClr val="000000"/>
              </a:solidFill>
              <a:cs typeface="Times New Roman" pitchFamily="18" charset="0"/>
            </a:endParaRPr>
          </a:p>
          <a:p>
            <a:pPr marL="179388">
              <a:spcBef>
                <a:spcPct val="20000"/>
              </a:spcBef>
              <a:buClr>
                <a:srgbClr val="D16349"/>
              </a:buClr>
              <a:buSzPct val="85000"/>
              <a:buFont typeface="Wingdings" pitchFamily="2" charset="2"/>
              <a:buChar char="Ø"/>
            </a:pPr>
            <a:endParaRPr lang="en-US" altLang="de-DE" dirty="0">
              <a:solidFill>
                <a:srgbClr val="000000"/>
              </a:solidFill>
              <a:cs typeface="Times New Roman" pitchFamily="18" charset="0"/>
            </a:endParaRPr>
          </a:p>
          <a:p>
            <a:pPr marL="179388">
              <a:spcBef>
                <a:spcPts val="1200"/>
              </a:spcBef>
              <a:buClr>
                <a:srgbClr val="D16349"/>
              </a:buClr>
              <a:buSzPct val="85000"/>
              <a:buFont typeface="Wingdings 2" pitchFamily="18" charset="2"/>
              <a:buNone/>
            </a:pPr>
            <a:r>
              <a:rPr lang="pl-PL" altLang="de-DE" dirty="0">
                <a:solidFill>
                  <a:srgbClr val="006699"/>
                </a:solidFill>
                <a:cs typeface="Times New Roman" pitchFamily="18" charset="0"/>
              </a:rPr>
              <a:t>Przykład komunikatu</a:t>
            </a:r>
            <a:r>
              <a:rPr lang="en-US" altLang="de-DE" dirty="0">
                <a:solidFill>
                  <a:srgbClr val="006699"/>
                </a:solidFill>
                <a:cs typeface="Times New Roman" pitchFamily="18" charset="0"/>
              </a:rPr>
              <a:t> :</a:t>
            </a:r>
          </a:p>
          <a:p>
            <a:pPr marL="179388" lvl="1">
              <a:spcBef>
                <a:spcPts val="1200"/>
              </a:spcBef>
              <a:buClr>
                <a:srgbClr val="D16349"/>
              </a:buClr>
              <a:buSzPct val="85000"/>
              <a:buFont typeface="Courier New" pitchFamily="49" charset="0"/>
              <a:buNone/>
            </a:pPr>
            <a:r>
              <a:rPr lang="en-US" altLang="de-DE" i="1" dirty="0">
                <a:solidFill>
                  <a:srgbClr val="000000"/>
                </a:solidFill>
                <a:cs typeface="Times New Roman" pitchFamily="18" charset="0"/>
              </a:rPr>
              <a:t>“</a:t>
            </a:r>
            <a:r>
              <a:rPr lang="pl-PL" altLang="de-DE" i="1" dirty="0">
                <a:solidFill>
                  <a:srgbClr val="000000"/>
                </a:solidFill>
                <a:cs typeface="Times New Roman" pitchFamily="18" charset="0"/>
              </a:rPr>
              <a:t>Halucynacje są częstsze niż ludzie mogą myśleć. Około 15% osób z populacji zna doświadczenie słyszenia głosów lub innych halucynacji. Większość z tych osób nie ma zaburzeń psychicznych. Słyszenie głosów to forma „myślenia na głos”, podobna do doświadczenia ciągłego nucenia tej samej melodii w myślach. Zauważa się na przykład, iż matki często słyszą głos płaczącego dziecka, nawet wtedy, kiedy dziecko rzeczywiście śpi. Klasycznym przykładem jest również sytuacja, kiedy słyszysz dźwięk telefonu, czekając na ważną rozmowę mimo, iż rzeczywiście nikt nie dzwoni.</a:t>
            </a:r>
            <a:r>
              <a:rPr lang="en-US" altLang="de-DE" i="1" dirty="0">
                <a:solidFill>
                  <a:srgbClr val="000000"/>
                </a:solidFill>
                <a:cs typeface="Times New Roman" pitchFamily="18" charset="0"/>
              </a:rPr>
              <a:t>”</a:t>
            </a:r>
            <a:endParaRPr lang="en-US" altLang="de-DE" dirty="0">
              <a:solidFill>
                <a:srgbClr val="006699"/>
              </a:solidFill>
              <a:cs typeface="Times New Roman" pitchFamily="18" charset="0"/>
            </a:endParaRPr>
          </a:p>
        </p:txBody>
      </p:sp>
      <p:sp>
        <p:nvSpPr>
          <p:cNvPr id="8"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pl-PL" altLang="de-DE" sz="2000" dirty="0">
                <a:solidFill>
                  <a:srgbClr val="D16349"/>
                </a:solidFill>
                <a:cs typeface="Times New Roman" pitchFamily="18" charset="0"/>
              </a:rPr>
              <a:t>Jak</a:t>
            </a:r>
            <a:r>
              <a:rPr lang="en-US" altLang="de-DE" sz="2000" dirty="0">
                <a:solidFill>
                  <a:srgbClr val="D16349"/>
                </a:solidFill>
                <a:cs typeface="Times New Roman" pitchFamily="18" charset="0"/>
              </a:rPr>
              <a:t>) </a:t>
            </a:r>
            <a:r>
              <a:rPr lang="pl-PL" altLang="de-DE" sz="2000" dirty="0">
                <a:solidFill>
                  <a:srgbClr val="D16349"/>
                </a:solidFill>
                <a:cs typeface="Times New Roman" pitchFamily="18" charset="0"/>
              </a:rPr>
              <a:t>rozmawiać na temat mojego zaburzenia</a:t>
            </a:r>
            <a:r>
              <a:rPr lang="en-US" altLang="de-DE" sz="2000" dirty="0">
                <a:solidFill>
                  <a:srgbClr val="D16349"/>
                </a:solidFill>
                <a:cs typeface="Times New Roman" pitchFamily="18" charset="0"/>
              </a:rPr>
              <a:t>?</a:t>
            </a:r>
          </a:p>
        </p:txBody>
      </p:sp>
      <p:sp>
        <p:nvSpPr>
          <p:cNvPr id="6"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12</a:t>
            </a:r>
            <a:endParaRPr lang="en-US" altLang="de-DE" sz="1200" b="1" dirty="0">
              <a:solidFill>
                <a:srgbClr val="646B86"/>
              </a:solidFill>
              <a:cs typeface="Times New Roman" pitchFamily="18" charset="0"/>
            </a:endParaRPr>
          </a:p>
        </p:txBody>
      </p:sp>
    </p:spTree>
    <p:extLst>
      <p:ext uri="{BB962C8B-B14F-4D97-AF65-F5344CB8AC3E}">
        <p14:creationId xmlns:p14="http://schemas.microsoft.com/office/powerpoint/2010/main" val="34584587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Inhaltsplatzhalter 2"/>
          <p:cNvSpPr txBox="1">
            <a:spLocks/>
          </p:cNvSpPr>
          <p:nvPr/>
        </p:nvSpPr>
        <p:spPr bwMode="auto">
          <a:xfrm>
            <a:off x="252413" y="1341438"/>
            <a:ext cx="86391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lvl="1" eaLnBrk="1" hangingPunct="1">
              <a:spcBef>
                <a:spcPts val="1200"/>
              </a:spcBef>
              <a:buFont typeface="Courier New" panose="02070309020205020404" pitchFamily="49" charset="0"/>
              <a:buNone/>
              <a:defRPr/>
            </a:pPr>
            <a:r>
              <a:rPr lang="pl-PL" altLang="de-DE" b="1" dirty="0">
                <a:solidFill>
                  <a:srgbClr val="000000"/>
                </a:solidFill>
                <a:cs typeface="Times New Roman" panose="02020603050405020304" pitchFamily="18" charset="0"/>
              </a:rPr>
              <a:t>Urojenia</a:t>
            </a:r>
            <a:r>
              <a:rPr lang="en-US" altLang="de-DE" b="1" dirty="0">
                <a:solidFill>
                  <a:srgbClr val="000000"/>
                </a:solidFill>
                <a:cs typeface="Times New Roman" panose="02020603050405020304" pitchFamily="18" charset="0"/>
              </a:rPr>
              <a:t>: </a:t>
            </a:r>
            <a:r>
              <a:rPr lang="en-US" altLang="de-DE" dirty="0">
                <a:solidFill>
                  <a:srgbClr val="000000"/>
                </a:solidFill>
                <a:cs typeface="Times New Roman" panose="02020603050405020304" pitchFamily="18" charset="0"/>
              </a:rPr>
              <a:t>b</a:t>
            </a:r>
            <a:r>
              <a:rPr lang="pl-PL" altLang="de-DE" dirty="0" err="1">
                <a:solidFill>
                  <a:srgbClr val="000000"/>
                </a:solidFill>
                <a:cs typeface="Times New Roman" panose="02020603050405020304" pitchFamily="18" charset="0"/>
              </a:rPr>
              <a:t>ycie</a:t>
            </a:r>
            <a:r>
              <a:rPr lang="pl-PL" altLang="de-DE" dirty="0">
                <a:solidFill>
                  <a:srgbClr val="000000"/>
                </a:solidFill>
                <a:cs typeface="Times New Roman" panose="02020603050405020304" pitchFamily="18" charset="0"/>
              </a:rPr>
              <a:t> przekonanym o czymś co nie jest prawdą (np. przekonanie, iż jest się prześladowanym przez tajne służby lub, że jest się wybranym, aby zbawić świat).</a:t>
            </a:r>
            <a:endParaRPr lang="de-DE" altLang="de-DE" dirty="0">
              <a:solidFill>
                <a:srgbClr val="000000"/>
              </a:solidFill>
              <a:cs typeface="Times New Roman" panose="02020603050405020304" pitchFamily="18" charset="0"/>
            </a:endParaRPr>
          </a:p>
          <a:p>
            <a:pPr>
              <a:buClr>
                <a:srgbClr val="D16349"/>
              </a:buClr>
              <a:buFont typeface="Wingdings" panose="05000000000000000000" pitchFamily="2" charset="2"/>
              <a:buChar char="Ø"/>
              <a:defRPr/>
            </a:pPr>
            <a:endParaRPr lang="de-DE" altLang="de-DE" dirty="0">
              <a:solidFill>
                <a:srgbClr val="000000"/>
              </a:solidFill>
            </a:endParaRPr>
          </a:p>
          <a:p>
            <a:pPr indent="-90488">
              <a:spcBef>
                <a:spcPts val="1200"/>
              </a:spcBef>
              <a:buClr>
                <a:srgbClr val="D16349"/>
              </a:buClr>
              <a:defRPr/>
            </a:pPr>
            <a:r>
              <a:rPr lang="pl-PL" altLang="de-DE" dirty="0">
                <a:solidFill>
                  <a:srgbClr val="006699"/>
                </a:solidFill>
              </a:rPr>
              <a:t>Przykład komunikatu</a:t>
            </a:r>
            <a:r>
              <a:rPr lang="en-US" altLang="de-DE" dirty="0">
                <a:solidFill>
                  <a:srgbClr val="006699"/>
                </a:solidFill>
              </a:rPr>
              <a:t> </a:t>
            </a:r>
            <a:r>
              <a:rPr lang="de-DE" altLang="de-DE" dirty="0">
                <a:solidFill>
                  <a:srgbClr val="006699"/>
                </a:solidFill>
                <a:cs typeface="Times New Roman" panose="02020603050405020304" pitchFamily="18" charset="0"/>
              </a:rPr>
              <a:t>:</a:t>
            </a:r>
          </a:p>
          <a:p>
            <a:pPr lvl="1" algn="ctr">
              <a:buFont typeface="Courier New" panose="02070309020205020404" pitchFamily="49" charset="0"/>
              <a:buNone/>
              <a:defRPr/>
            </a:pPr>
            <a:r>
              <a:rPr lang="pl-PL" altLang="de-DE" dirty="0">
                <a:solidFill>
                  <a:srgbClr val="000000"/>
                </a:solidFill>
                <a:cs typeface="Times New Roman" panose="02020603050405020304" pitchFamily="18" charset="0"/>
              </a:rPr>
              <a:t>???</a:t>
            </a:r>
            <a:endParaRPr lang="en-US" altLang="de-DE" sz="2000" dirty="0">
              <a:solidFill>
                <a:srgbClr val="000000"/>
              </a:solidFill>
              <a:cs typeface="Times New Roman" panose="02020603050405020304" pitchFamily="18" charset="0"/>
            </a:endParaRPr>
          </a:p>
        </p:txBody>
      </p:sp>
      <p:sp>
        <p:nvSpPr>
          <p:cNvPr id="7"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pl-PL" altLang="de-DE" sz="2000" dirty="0">
                <a:solidFill>
                  <a:srgbClr val="D16349"/>
                </a:solidFill>
                <a:cs typeface="Times New Roman" pitchFamily="18" charset="0"/>
              </a:rPr>
              <a:t>Jak</a:t>
            </a:r>
            <a:r>
              <a:rPr lang="en-US" altLang="de-DE" sz="2000" dirty="0">
                <a:solidFill>
                  <a:srgbClr val="D16349"/>
                </a:solidFill>
                <a:cs typeface="Times New Roman" pitchFamily="18" charset="0"/>
              </a:rPr>
              <a:t>) </a:t>
            </a:r>
            <a:r>
              <a:rPr lang="pl-PL" altLang="de-DE" sz="2000" dirty="0">
                <a:solidFill>
                  <a:srgbClr val="D16349"/>
                </a:solidFill>
                <a:cs typeface="Times New Roman" pitchFamily="18" charset="0"/>
              </a:rPr>
              <a:t>rozmawiać na temat mojego zaburzenia</a:t>
            </a:r>
            <a:r>
              <a:rPr lang="en-US" altLang="de-DE" sz="2000" dirty="0">
                <a:solidFill>
                  <a:srgbClr val="D16349"/>
                </a:solidFill>
                <a:cs typeface="Times New Roman" pitchFamily="18" charset="0"/>
              </a:rPr>
              <a:t>?</a:t>
            </a:r>
          </a:p>
        </p:txBody>
      </p:sp>
      <p:sp>
        <p:nvSpPr>
          <p:cNvPr id="5"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13</a:t>
            </a:r>
            <a:endParaRPr lang="en-US" altLang="de-DE" sz="1200" b="1" dirty="0">
              <a:solidFill>
                <a:srgbClr val="646B86"/>
              </a:solidFill>
              <a:cs typeface="Times New Roman" pitchFamily="18" charset="0"/>
            </a:endParaRPr>
          </a:p>
        </p:txBody>
      </p:sp>
    </p:spTree>
    <p:extLst>
      <p:ext uri="{BB962C8B-B14F-4D97-AF65-F5344CB8AC3E}">
        <p14:creationId xmlns:p14="http://schemas.microsoft.com/office/powerpoint/2010/main" val="565301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Inhaltsplatzhalter 2"/>
          <p:cNvSpPr txBox="1">
            <a:spLocks/>
          </p:cNvSpPr>
          <p:nvPr/>
        </p:nvSpPr>
        <p:spPr bwMode="auto">
          <a:xfrm>
            <a:off x="252413" y="1341438"/>
            <a:ext cx="86391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lvl="1" eaLnBrk="1" hangingPunct="1">
              <a:spcBef>
                <a:spcPts val="1200"/>
              </a:spcBef>
              <a:buFont typeface="Courier New" panose="02070309020205020404" pitchFamily="49" charset="0"/>
              <a:buNone/>
              <a:defRPr/>
            </a:pPr>
            <a:r>
              <a:rPr lang="pl-PL" altLang="de-DE" b="1" dirty="0">
                <a:cs typeface="Times New Roman" panose="02020603050405020304" pitchFamily="18" charset="0"/>
              </a:rPr>
              <a:t>Urojenia</a:t>
            </a:r>
            <a:r>
              <a:rPr lang="en-US" altLang="de-DE" b="1" dirty="0">
                <a:cs typeface="Times New Roman" panose="02020603050405020304" pitchFamily="18" charset="0"/>
              </a:rPr>
              <a:t>: </a:t>
            </a:r>
            <a:r>
              <a:rPr lang="pl-PL" altLang="de-DE" dirty="0" smtClean="0">
                <a:cs typeface="Times New Roman" panose="02020603050405020304" pitchFamily="18" charset="0"/>
              </a:rPr>
              <a:t>bycie </a:t>
            </a:r>
            <a:r>
              <a:rPr lang="pl-PL" altLang="de-DE" dirty="0">
                <a:cs typeface="Times New Roman" panose="02020603050405020304" pitchFamily="18" charset="0"/>
              </a:rPr>
              <a:t>przekonanym o czymś co nie jest prawdą (np. przekonanie, iż jest się prześladowanym przez tajne służby lub, że jest się wybranym, aby zbawić świat).</a:t>
            </a:r>
            <a:endParaRPr lang="de-DE" altLang="de-DE" dirty="0">
              <a:cs typeface="Times New Roman" panose="02020603050405020304" pitchFamily="18" charset="0"/>
            </a:endParaRPr>
          </a:p>
          <a:p>
            <a:pPr>
              <a:buFont typeface="Wingdings" panose="05000000000000000000" pitchFamily="2" charset="2"/>
              <a:buChar char="Ø"/>
              <a:defRPr/>
            </a:pPr>
            <a:endParaRPr lang="de-DE" altLang="de-DE" dirty="0"/>
          </a:p>
          <a:p>
            <a:pPr indent="-90488">
              <a:spcBef>
                <a:spcPts val="1200"/>
              </a:spcBef>
              <a:defRPr/>
            </a:pPr>
            <a:r>
              <a:rPr lang="pl-PL" altLang="de-DE" dirty="0">
                <a:solidFill>
                  <a:srgbClr val="006699"/>
                </a:solidFill>
              </a:rPr>
              <a:t>Przykład komunikatu</a:t>
            </a:r>
            <a:r>
              <a:rPr lang="en-US" altLang="de-DE" dirty="0">
                <a:solidFill>
                  <a:srgbClr val="006699"/>
                </a:solidFill>
              </a:rPr>
              <a:t> </a:t>
            </a:r>
            <a:r>
              <a:rPr lang="de-DE" altLang="de-DE" dirty="0">
                <a:solidFill>
                  <a:srgbClr val="006699"/>
                </a:solidFill>
                <a:cs typeface="Times New Roman" panose="02020603050405020304" pitchFamily="18" charset="0"/>
              </a:rPr>
              <a:t>:</a:t>
            </a:r>
          </a:p>
          <a:p>
            <a:pPr lvl="1">
              <a:buFont typeface="Courier New" panose="02070309020205020404" pitchFamily="49" charset="0"/>
              <a:buNone/>
              <a:defRPr/>
            </a:pPr>
            <a:r>
              <a:rPr lang="en-US" altLang="de-DE" i="1" dirty="0">
                <a:cs typeface="Times New Roman" panose="02020603050405020304" pitchFamily="18" charset="0"/>
              </a:rPr>
              <a:t>“</a:t>
            </a:r>
            <a:r>
              <a:rPr lang="pl-PL" altLang="de-DE" i="1" dirty="0">
                <a:cs typeface="Times New Roman" panose="02020603050405020304" pitchFamily="18" charset="0"/>
              </a:rPr>
              <a:t>Prawie każdy miał kiedyś wrażenie, że cały świat jest przeciw niemu i, że ludzie na ulicy dziwnie patrzą.</a:t>
            </a:r>
            <a:r>
              <a:rPr lang="en-US" altLang="de-DE" i="1" dirty="0">
                <a:cs typeface="Times New Roman" panose="02020603050405020304" pitchFamily="18" charset="0"/>
              </a:rPr>
              <a:t> </a:t>
            </a:r>
            <a:r>
              <a:rPr lang="pl-PL" altLang="de-DE" i="1" dirty="0">
                <a:cs typeface="Times New Roman" panose="02020603050405020304" pitchFamily="18" charset="0"/>
              </a:rPr>
              <a:t>W moim przypadku to uczucie jest jeszcze silniejsze. Byłem całkowicie przekonany o tym, że ludzie chcą mnie skrzywdzić. Teraz wiem, że to nie była prawda”</a:t>
            </a:r>
            <a:endParaRPr lang="en-US" altLang="de-DE" i="1" dirty="0">
              <a:cs typeface="Times New Roman" panose="02020603050405020304" pitchFamily="18" charset="0"/>
            </a:endParaRPr>
          </a:p>
          <a:p>
            <a:pPr lvl="1">
              <a:buFont typeface="Courier New" panose="02070309020205020404" pitchFamily="49" charset="0"/>
              <a:buNone/>
              <a:defRPr/>
            </a:pPr>
            <a:r>
              <a:rPr lang="en-US" altLang="de-DE" i="1" dirty="0">
                <a:cs typeface="Times New Roman" panose="02020603050405020304" pitchFamily="18" charset="0"/>
              </a:rPr>
              <a:t>“</a:t>
            </a:r>
            <a:r>
              <a:rPr lang="pl-PL" altLang="de-DE" i="1" dirty="0">
                <a:cs typeface="Times New Roman" panose="02020603050405020304" pitchFamily="18" charset="0"/>
              </a:rPr>
              <a:t>Są takie dni, kiedy masz poczucie, że możesz zawładnąć całym światem. Myślisz, że możesz zrobić wszystko i nikt nie jest lepszy od ciebie. W moim przypadku to uczucie trwało dłużej i było silniejsze. Niestety przeceniałem znacznie siebie i swoje możliwości</a:t>
            </a:r>
            <a:r>
              <a:rPr lang="en-US" altLang="de-DE" i="1" dirty="0">
                <a:cs typeface="Times New Roman" panose="02020603050405020304" pitchFamily="18" charset="0"/>
              </a:rPr>
              <a:t>.”</a:t>
            </a:r>
            <a:endParaRPr lang="en-US" altLang="de-DE" sz="2000" i="1" dirty="0">
              <a:cs typeface="Times New Roman" panose="02020603050405020304" pitchFamily="18" charset="0"/>
            </a:endParaRPr>
          </a:p>
        </p:txBody>
      </p:sp>
      <p:sp>
        <p:nvSpPr>
          <p:cNvPr id="7"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pl-PL" altLang="de-DE" sz="2000" dirty="0">
                <a:solidFill>
                  <a:srgbClr val="D16349"/>
                </a:solidFill>
                <a:cs typeface="Times New Roman" pitchFamily="18" charset="0"/>
              </a:rPr>
              <a:t>Jak</a:t>
            </a:r>
            <a:r>
              <a:rPr lang="en-US" altLang="de-DE" sz="2000" dirty="0">
                <a:solidFill>
                  <a:srgbClr val="D16349"/>
                </a:solidFill>
                <a:cs typeface="Times New Roman" pitchFamily="18" charset="0"/>
              </a:rPr>
              <a:t>) </a:t>
            </a:r>
            <a:r>
              <a:rPr lang="pl-PL" altLang="de-DE" sz="2000" dirty="0">
                <a:solidFill>
                  <a:srgbClr val="D16349"/>
                </a:solidFill>
                <a:cs typeface="Times New Roman" pitchFamily="18" charset="0"/>
              </a:rPr>
              <a:t>rozmawiać na temat mojego zaburzenia</a:t>
            </a:r>
            <a:r>
              <a:rPr lang="en-US" altLang="de-DE" sz="2000" dirty="0">
                <a:solidFill>
                  <a:srgbClr val="D16349"/>
                </a:solidFill>
                <a:cs typeface="Times New Roman" pitchFamily="18" charset="0"/>
              </a:rPr>
              <a:t>?</a:t>
            </a:r>
          </a:p>
        </p:txBody>
      </p:sp>
      <p:sp>
        <p:nvSpPr>
          <p:cNvPr id="5"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14</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2413" y="1341438"/>
            <a:ext cx="8639175" cy="4491037"/>
          </a:xfrm>
        </p:spPr>
        <p:txBody>
          <a:bodyPr/>
          <a:lstStyle/>
          <a:p>
            <a:pPr marL="365125" indent="-182563" eaLnBrk="1" hangingPunct="1">
              <a:defRPr/>
            </a:pPr>
            <a:r>
              <a:rPr lang="pl-PL" altLang="de-DE" b="1" dirty="0">
                <a:cs typeface="Times New Roman" panose="02020603050405020304" pitchFamily="18" charset="0"/>
              </a:rPr>
              <a:t>Inne </a:t>
            </a:r>
            <a:r>
              <a:rPr lang="en-US" altLang="de-DE" b="1" dirty="0">
                <a:cs typeface="Times New Roman" panose="02020603050405020304" pitchFamily="18" charset="0"/>
              </a:rPr>
              <a:t>(</a:t>
            </a:r>
            <a:r>
              <a:rPr lang="pl-PL" altLang="de-DE" b="1" dirty="0">
                <a:cs typeface="Times New Roman" panose="02020603050405020304" pitchFamily="18" charset="0"/>
              </a:rPr>
              <a:t>niespecyficzne</a:t>
            </a:r>
            <a:r>
              <a:rPr lang="en-US" altLang="de-DE" b="1" dirty="0">
                <a:cs typeface="Times New Roman" panose="02020603050405020304" pitchFamily="18" charset="0"/>
              </a:rPr>
              <a:t>) </a:t>
            </a:r>
            <a:r>
              <a:rPr lang="pl-PL" altLang="de-DE" b="1" dirty="0">
                <a:cs typeface="Times New Roman" panose="02020603050405020304" pitchFamily="18" charset="0"/>
              </a:rPr>
              <a:t>objawy:</a:t>
            </a:r>
            <a:r>
              <a:rPr lang="de-DE" altLang="de-DE" b="1" dirty="0">
                <a:cs typeface="Times New Roman" panose="02020603050405020304" pitchFamily="18" charset="0"/>
              </a:rPr>
              <a:t> </a:t>
            </a:r>
            <a:r>
              <a:rPr lang="pl-PL" altLang="de-DE" dirty="0" err="1"/>
              <a:t>np</a:t>
            </a:r>
            <a:r>
              <a:rPr lang="en-US" altLang="de-DE" dirty="0"/>
              <a:t>. </a:t>
            </a:r>
            <a:r>
              <a:rPr lang="pl-PL" altLang="de-DE" dirty="0"/>
              <a:t>depresja, zaburzenia snu czy trudności w koncentracji</a:t>
            </a:r>
            <a:endParaRPr lang="en-US" altLang="de-DE" dirty="0"/>
          </a:p>
          <a:p>
            <a:pPr>
              <a:buFont typeface="Wingdings" panose="05000000000000000000" pitchFamily="2" charset="2"/>
              <a:buChar char="Ø"/>
              <a:tabLst>
                <a:tab pos="722313" algn="l"/>
              </a:tabLst>
              <a:defRPr/>
            </a:pPr>
            <a:endParaRPr lang="de-DE" altLang="de-DE" dirty="0"/>
          </a:p>
          <a:p>
            <a:pPr indent="-90488">
              <a:spcBef>
                <a:spcPts val="1200"/>
              </a:spcBef>
              <a:tabLst>
                <a:tab pos="722313" algn="l"/>
              </a:tabLst>
              <a:defRPr/>
            </a:pPr>
            <a:r>
              <a:rPr lang="pl-PL" altLang="de-DE" dirty="0">
                <a:solidFill>
                  <a:srgbClr val="006699"/>
                </a:solidFill>
              </a:rPr>
              <a:t>Przykład komunikatu: </a:t>
            </a:r>
            <a:endParaRPr lang="de-DE" altLang="de-DE" i="1" dirty="0"/>
          </a:p>
          <a:p>
            <a:pPr marL="179388" lvl="1" indent="0" algn="ctr">
              <a:buFont typeface="Courier New" pitchFamily="49" charset="0"/>
              <a:buNone/>
              <a:tabLst>
                <a:tab pos="722313" algn="l"/>
              </a:tabLst>
              <a:defRPr/>
            </a:pPr>
            <a:r>
              <a:rPr lang="pl-PL" altLang="de-DE" dirty="0"/>
              <a:t>???</a:t>
            </a:r>
            <a:endParaRPr lang="en-US" altLang="de-DE" dirty="0"/>
          </a:p>
        </p:txBody>
      </p:sp>
      <p:sp>
        <p:nvSpPr>
          <p:cNvPr id="7"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pl-PL" altLang="de-DE" sz="2000" dirty="0">
                <a:solidFill>
                  <a:srgbClr val="D16349"/>
                </a:solidFill>
                <a:cs typeface="Times New Roman" pitchFamily="18" charset="0"/>
              </a:rPr>
              <a:t>Jak</a:t>
            </a:r>
            <a:r>
              <a:rPr lang="en-US" altLang="de-DE" sz="2000" dirty="0">
                <a:solidFill>
                  <a:srgbClr val="D16349"/>
                </a:solidFill>
                <a:cs typeface="Times New Roman" pitchFamily="18" charset="0"/>
              </a:rPr>
              <a:t>) </a:t>
            </a:r>
            <a:r>
              <a:rPr lang="pl-PL" altLang="de-DE" sz="2000" dirty="0">
                <a:solidFill>
                  <a:srgbClr val="D16349"/>
                </a:solidFill>
                <a:cs typeface="Times New Roman" pitchFamily="18" charset="0"/>
              </a:rPr>
              <a:t>rozmawiać na temat mojego zaburzenia</a:t>
            </a:r>
            <a:r>
              <a:rPr lang="en-US" altLang="de-DE" sz="2000" dirty="0">
                <a:solidFill>
                  <a:srgbClr val="D16349"/>
                </a:solidFill>
                <a:cs typeface="Times New Roman" pitchFamily="18" charset="0"/>
              </a:rPr>
              <a:t>?</a:t>
            </a:r>
          </a:p>
        </p:txBody>
      </p:sp>
      <p:sp>
        <p:nvSpPr>
          <p:cNvPr id="5"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15</a:t>
            </a:r>
            <a:endParaRPr lang="en-US" altLang="de-DE" sz="1200" b="1" dirty="0">
              <a:solidFill>
                <a:srgbClr val="646B86"/>
              </a:solidFill>
              <a:cs typeface="Times New Roman" pitchFamily="18" charset="0"/>
            </a:endParaRPr>
          </a:p>
        </p:txBody>
      </p:sp>
    </p:spTree>
    <p:extLst>
      <p:ext uri="{BB962C8B-B14F-4D97-AF65-F5344CB8AC3E}">
        <p14:creationId xmlns:p14="http://schemas.microsoft.com/office/powerpoint/2010/main" val="3840801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2413" y="1341438"/>
            <a:ext cx="8639175" cy="4491037"/>
          </a:xfrm>
        </p:spPr>
        <p:txBody>
          <a:bodyPr/>
          <a:lstStyle/>
          <a:p>
            <a:pPr marL="365125" indent="-182563" eaLnBrk="1" hangingPunct="1">
              <a:defRPr/>
            </a:pPr>
            <a:r>
              <a:rPr lang="pl-PL" altLang="de-DE" b="1" dirty="0">
                <a:cs typeface="Times New Roman" panose="02020603050405020304" pitchFamily="18" charset="0"/>
              </a:rPr>
              <a:t>Inne </a:t>
            </a:r>
            <a:r>
              <a:rPr lang="en-US" altLang="de-DE" b="1" dirty="0">
                <a:cs typeface="Times New Roman" panose="02020603050405020304" pitchFamily="18" charset="0"/>
              </a:rPr>
              <a:t>(</a:t>
            </a:r>
            <a:r>
              <a:rPr lang="pl-PL" altLang="de-DE" b="1" dirty="0">
                <a:cs typeface="Times New Roman" panose="02020603050405020304" pitchFamily="18" charset="0"/>
              </a:rPr>
              <a:t>niespecyficzne</a:t>
            </a:r>
            <a:r>
              <a:rPr lang="en-US" altLang="de-DE" b="1" dirty="0">
                <a:cs typeface="Times New Roman" panose="02020603050405020304" pitchFamily="18" charset="0"/>
              </a:rPr>
              <a:t>) </a:t>
            </a:r>
            <a:r>
              <a:rPr lang="pl-PL" altLang="de-DE" b="1" dirty="0">
                <a:cs typeface="Times New Roman" panose="02020603050405020304" pitchFamily="18" charset="0"/>
              </a:rPr>
              <a:t>objawy:</a:t>
            </a:r>
            <a:r>
              <a:rPr lang="de-DE" altLang="de-DE" b="1" dirty="0">
                <a:cs typeface="Times New Roman" panose="02020603050405020304" pitchFamily="18" charset="0"/>
              </a:rPr>
              <a:t> </a:t>
            </a:r>
            <a:r>
              <a:rPr lang="pl-PL" altLang="de-DE" dirty="0" err="1"/>
              <a:t>np</a:t>
            </a:r>
            <a:r>
              <a:rPr lang="en-US" altLang="de-DE" dirty="0"/>
              <a:t>. </a:t>
            </a:r>
            <a:r>
              <a:rPr lang="pl-PL" altLang="de-DE" dirty="0"/>
              <a:t>depresja, zaburzenia snu czy trudności w koncentracji</a:t>
            </a:r>
            <a:endParaRPr lang="en-US" altLang="de-DE" dirty="0"/>
          </a:p>
          <a:p>
            <a:pPr>
              <a:buFont typeface="Wingdings" panose="05000000000000000000" pitchFamily="2" charset="2"/>
              <a:buChar char="Ø"/>
              <a:tabLst>
                <a:tab pos="722313" algn="l"/>
              </a:tabLst>
              <a:defRPr/>
            </a:pPr>
            <a:endParaRPr lang="de-DE" altLang="de-DE" dirty="0"/>
          </a:p>
          <a:p>
            <a:pPr indent="-90488">
              <a:spcBef>
                <a:spcPts val="1200"/>
              </a:spcBef>
              <a:tabLst>
                <a:tab pos="722313" algn="l"/>
              </a:tabLst>
              <a:defRPr/>
            </a:pPr>
            <a:r>
              <a:rPr lang="pl-PL" altLang="de-DE" dirty="0">
                <a:solidFill>
                  <a:srgbClr val="006699"/>
                </a:solidFill>
              </a:rPr>
              <a:t>Przykład komunikatu: </a:t>
            </a:r>
            <a:endParaRPr lang="de-DE" altLang="de-DE" i="1" dirty="0"/>
          </a:p>
          <a:p>
            <a:pPr marL="179388" lvl="1" indent="0">
              <a:buFont typeface="Courier New" pitchFamily="49" charset="0"/>
              <a:buNone/>
              <a:tabLst>
                <a:tab pos="722313" algn="l"/>
              </a:tabLst>
              <a:defRPr/>
            </a:pPr>
            <a:r>
              <a:rPr lang="en-US" altLang="de-DE" i="1" dirty="0"/>
              <a:t>“</a:t>
            </a:r>
            <a:r>
              <a:rPr lang="pl-PL" altLang="de-DE" i="1" dirty="0"/>
              <a:t>Każdy czasem jest smutny. Niestety w moim przypadku smutek utrzymuje się znacznie dłużej. Czułem/łam się bardzo źle i traciłem/łam nadzieję, że kiedykolwiek będzie lepiej. Nic nie było w stanie mnie pocieszyć; trudno było mi cokolwiek robić i po prostu zamknąłem/łam się w domu. Moja samoocena była wtedy naprawdę niska. Na szczęście mój stan poprawił się po jakimś czasie</a:t>
            </a:r>
            <a:r>
              <a:rPr lang="en-US" altLang="de-DE" i="1" dirty="0"/>
              <a:t>!”</a:t>
            </a:r>
          </a:p>
        </p:txBody>
      </p:sp>
      <p:sp>
        <p:nvSpPr>
          <p:cNvPr id="7"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dirty="0">
                <a:solidFill>
                  <a:srgbClr val="D16349"/>
                </a:solidFill>
                <a:cs typeface="Times New Roman" pitchFamily="18" charset="0"/>
              </a:rPr>
              <a:t>(</a:t>
            </a:r>
            <a:r>
              <a:rPr lang="pl-PL" altLang="de-DE" sz="2000" dirty="0">
                <a:solidFill>
                  <a:srgbClr val="D16349"/>
                </a:solidFill>
                <a:cs typeface="Times New Roman" pitchFamily="18" charset="0"/>
              </a:rPr>
              <a:t>Jak</a:t>
            </a:r>
            <a:r>
              <a:rPr lang="en-US" altLang="de-DE" sz="2000" dirty="0">
                <a:solidFill>
                  <a:srgbClr val="D16349"/>
                </a:solidFill>
                <a:cs typeface="Times New Roman" pitchFamily="18" charset="0"/>
              </a:rPr>
              <a:t>) </a:t>
            </a:r>
            <a:r>
              <a:rPr lang="pl-PL" altLang="de-DE" sz="2000" dirty="0">
                <a:solidFill>
                  <a:srgbClr val="D16349"/>
                </a:solidFill>
                <a:cs typeface="Times New Roman" pitchFamily="18" charset="0"/>
              </a:rPr>
              <a:t>rozmawiać na temat mojego zaburzenia</a:t>
            </a:r>
            <a:r>
              <a:rPr lang="en-US" altLang="de-DE" sz="2000" dirty="0">
                <a:solidFill>
                  <a:srgbClr val="D16349"/>
                </a:solidFill>
                <a:cs typeface="Times New Roman" pitchFamily="18" charset="0"/>
              </a:rPr>
              <a:t>?</a:t>
            </a:r>
          </a:p>
        </p:txBody>
      </p:sp>
      <p:sp>
        <p:nvSpPr>
          <p:cNvPr id="5"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16</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27" name="Group 47"/>
          <p:cNvGraphicFramePr>
            <a:graphicFrameLocks noGrp="1"/>
          </p:cNvGraphicFramePr>
          <p:nvPr>
            <p:ph idx="4294967295"/>
            <p:extLst>
              <p:ext uri="{D42A27DB-BD31-4B8C-83A1-F6EECF244321}">
                <p14:modId xmlns:p14="http://schemas.microsoft.com/office/powerpoint/2010/main" val="1540156165"/>
              </p:ext>
            </p:extLst>
          </p:nvPr>
        </p:nvGraphicFramePr>
        <p:xfrm>
          <a:off x="107950" y="2287588"/>
          <a:ext cx="8928100" cy="3700112"/>
        </p:xfrm>
        <a:graphic>
          <a:graphicData uri="http://schemas.openxmlformats.org/drawingml/2006/table">
            <a:tbl>
              <a:tblPr/>
              <a:tblGrid>
                <a:gridCol w="7789863">
                  <a:extLst>
                    <a:ext uri="{9D8B030D-6E8A-4147-A177-3AD203B41FA5}">
                      <a16:colId xmlns:a16="http://schemas.microsoft.com/office/drawing/2014/main" xmlns="" val="20000"/>
                    </a:ext>
                  </a:extLst>
                </a:gridCol>
                <a:gridCol w="1138237">
                  <a:extLst>
                    <a:ext uri="{9D8B030D-6E8A-4147-A177-3AD203B41FA5}">
                      <a16:colId xmlns:a16="http://schemas.microsoft.com/office/drawing/2014/main" xmlns="" val="20001"/>
                    </a:ext>
                  </a:extLst>
                </a:gridCol>
              </a:tblGrid>
              <a:tr h="518018">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1" i="0" u="none" strike="noStrike" cap="none" normalizeH="0" baseline="0" noProof="0" dirty="0">
                          <a:ln>
                            <a:noFill/>
                          </a:ln>
                          <a:solidFill>
                            <a:srgbClr val="000000"/>
                          </a:solidFill>
                          <a:effectLst/>
                          <a:latin typeface="Verdana" pitchFamily="34" charset="0"/>
                          <a:cs typeface="Arial" charset="0"/>
                        </a:rPr>
                        <a:t>Doświadczenia, które mają osoby bez zaburzeń psychotycznych</a:t>
                      </a:r>
                      <a:endParaRPr kumimoji="0" lang="en-US" sz="1400" b="1" i="0" u="none" strike="noStrike" cap="none" normalizeH="0" baseline="0" noProof="0" dirty="0">
                        <a:ln>
                          <a:noFill/>
                        </a:ln>
                        <a:solidFill>
                          <a:srgbClr val="000000"/>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tak</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kiedykolwiek myślałeś/łaś, że ludzie mogą komunikować się telepatycznie?</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17406">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wierzysz w moc czarów, </a:t>
                      </a:r>
                      <a:r>
                        <a:rPr kumimoji="0" lang="pl-PL" sz="1400" b="0" i="0" u="none" strike="noStrike" cap="none" normalizeH="0" baseline="0" noProof="0" dirty="0" err="1">
                          <a:ln>
                            <a:noFill/>
                          </a:ln>
                          <a:solidFill>
                            <a:schemeClr val="tx1"/>
                          </a:solidFill>
                          <a:effectLst/>
                          <a:latin typeface="Verdana" pitchFamily="34" charset="0"/>
                          <a:cs typeface="Arial" charset="0"/>
                        </a:rPr>
                        <a:t>voodoo</a:t>
                      </a:r>
                      <a:r>
                        <a:rPr kumimoji="0" lang="pl-PL" sz="1400" b="0" i="0" u="none" strike="noStrike" cap="none" normalizeH="0" baseline="0" noProof="0" dirty="0">
                          <a:ln>
                            <a:noFill/>
                          </a:ln>
                          <a:solidFill>
                            <a:schemeClr val="tx1"/>
                          </a:solidFill>
                          <a:effectLst/>
                          <a:latin typeface="Verdana" pitchFamily="34" charset="0"/>
                          <a:cs typeface="Arial" charset="0"/>
                        </a:rPr>
                        <a:t> czy okultyzmu</a:t>
                      </a:r>
                      <a:r>
                        <a:rPr kumimoji="0" lang="en-US" sz="1400" b="0" i="0" u="none" strike="noStrike" cap="none" normalizeH="0" baseline="0" noProof="0" dirty="0">
                          <a:ln>
                            <a:noFill/>
                          </a:ln>
                          <a:solidFill>
                            <a:schemeClr val="tx1"/>
                          </a:solidFill>
                          <a:effectLst/>
                          <a:latin typeface="Verdana" pitchFamily="34" charset="0"/>
                          <a:cs typeface="Arial"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kiedykolwiek czułeś/łaś, że inni mogą czytać w Twoich myślach?</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kiedykolwiek myślałeś/łaś, że ludzie plotkują o Tobie?</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rPr>
                        <a:t>Czy miałeś/łaś kiedykolwiek doświadczenie z siłami nadnaturalnymi?</a:t>
                      </a:r>
                      <a:endParaRPr kumimoji="0" lang="en-US" sz="1400" b="0" i="0" u="none" strike="noStrike" cap="none" normalizeH="0" baseline="0" noProof="0" dirty="0">
                        <a:ln>
                          <a:noFill/>
                        </a:ln>
                        <a:solidFill>
                          <a:schemeClr val="tx1"/>
                        </a:solidFill>
                        <a:effectLst/>
                        <a:latin typeface="Verdana" pitchFamily="34"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31080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rzeczy obok Ciebie wydawały Ci się kiedykolwiek nienaturalne, tak jakby były częścią jakiegoś eksperymentu?</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kiedykolwiek czułeś/łaś, że jesteś prześladowany/a w jakikolwiek sposób?</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51801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kiedykolwiek czułeś/łaś, że wiadomości z gazet czy TV są skierowane specjalnie do Ciebie?</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zdarza Ci się słyszeć głosy, mimo, iż nikogo nie ma w pobliżu?</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bl>
          </a:graphicData>
        </a:graphic>
      </p:graphicFrame>
      <p:sp>
        <p:nvSpPr>
          <p:cNvPr id="40997" name="Rectangle 37"/>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pl-PL" altLang="de-DE" sz="2000" dirty="0">
                <a:solidFill>
                  <a:srgbClr val="D16349"/>
                </a:solidFill>
                <a:cs typeface="Times New Roman" pitchFamily="18" charset="0"/>
              </a:rPr>
              <a:t>Wyniki badań na populacji ogólnej</a:t>
            </a:r>
            <a:r>
              <a:rPr lang="en-US" altLang="de-DE" sz="2000" dirty="0">
                <a:solidFill>
                  <a:srgbClr val="D16349"/>
                </a:solidFill>
                <a:cs typeface="Times New Roman" pitchFamily="18" charset="0"/>
              </a:rPr>
              <a:t>*</a:t>
            </a:r>
          </a:p>
        </p:txBody>
      </p:sp>
      <p:sp>
        <p:nvSpPr>
          <p:cNvPr id="40998" name="Text Box 38"/>
          <p:cNvSpPr txBox="1">
            <a:spLocks noChangeArrowheads="1"/>
          </p:cNvSpPr>
          <p:nvPr/>
        </p:nvSpPr>
        <p:spPr bwMode="auto">
          <a:xfrm>
            <a:off x="34925" y="6381750"/>
            <a:ext cx="4824413" cy="307777"/>
          </a:xfrm>
          <a:prstGeom prst="rect">
            <a:avLst/>
          </a:prstGeom>
          <a:noFill/>
          <a:ln w="9525">
            <a:noFill/>
            <a:miter lim="800000"/>
            <a:headEnd/>
            <a:tailEnd/>
          </a:ln>
        </p:spPr>
        <p:txBody>
          <a:bodyPr>
            <a:spAutoFit/>
          </a:bodyPr>
          <a:lstStyle/>
          <a:p>
            <a:pPr eaLnBrk="1" hangingPunct="1">
              <a:spcBef>
                <a:spcPct val="50000"/>
              </a:spcBef>
            </a:pPr>
            <a:r>
              <a:rPr lang="de-DE" altLang="de-DE" sz="1400" dirty="0">
                <a:solidFill>
                  <a:srgbClr val="000000"/>
                </a:solidFill>
                <a:latin typeface="Arial" charset="0"/>
                <a:cs typeface="Times New Roman" pitchFamily="18" charset="0"/>
              </a:rPr>
              <a:t>* </a:t>
            </a:r>
            <a:r>
              <a:rPr lang="pl-PL" altLang="de-DE" sz="800" i="1" dirty="0">
                <a:solidFill>
                  <a:srgbClr val="000000"/>
                </a:solidFill>
                <a:cs typeface="Times New Roman" pitchFamily="18" charset="0"/>
              </a:rPr>
              <a:t>źródło</a:t>
            </a:r>
            <a:r>
              <a:rPr lang="de-DE" altLang="de-DE" sz="800" i="1" dirty="0">
                <a:solidFill>
                  <a:srgbClr val="000000"/>
                </a:solidFill>
                <a:cs typeface="Times New Roman" pitchFamily="18" charset="0"/>
              </a:rPr>
              <a:t>: Emmanuelle R. Peters (</a:t>
            </a:r>
            <a:r>
              <a:rPr lang="pl-PL" altLang="de-DE" sz="800" i="1" dirty="0">
                <a:solidFill>
                  <a:srgbClr val="000000"/>
                </a:solidFill>
                <a:cs typeface="Times New Roman" pitchFamily="18" charset="0"/>
              </a:rPr>
              <a:t>narzędzie</a:t>
            </a:r>
            <a:r>
              <a:rPr lang="de-DE" altLang="de-DE" sz="800" i="1" dirty="0">
                <a:solidFill>
                  <a:srgbClr val="000000"/>
                </a:solidFill>
                <a:cs typeface="Times New Roman" pitchFamily="18" charset="0"/>
              </a:rPr>
              <a:t>: PDI), Steffen Moritz (</a:t>
            </a:r>
            <a:r>
              <a:rPr lang="pl-PL" altLang="de-DE" sz="800" i="1" dirty="0">
                <a:solidFill>
                  <a:srgbClr val="000000"/>
                </a:solidFill>
                <a:cs typeface="Times New Roman" pitchFamily="18" charset="0"/>
              </a:rPr>
              <a:t>narzędzie</a:t>
            </a:r>
            <a:r>
              <a:rPr lang="de-DE" altLang="de-DE" sz="800" i="1" dirty="0">
                <a:solidFill>
                  <a:srgbClr val="000000"/>
                </a:solidFill>
                <a:cs typeface="Times New Roman" pitchFamily="18" charset="0"/>
              </a:rPr>
              <a:t>: KSF)</a:t>
            </a:r>
          </a:p>
        </p:txBody>
      </p:sp>
      <p:sp>
        <p:nvSpPr>
          <p:cNvPr id="40999" name="Text Box 39"/>
          <p:cNvSpPr txBox="1">
            <a:spLocks noChangeArrowheads="1"/>
          </p:cNvSpPr>
          <p:nvPr/>
        </p:nvSpPr>
        <p:spPr bwMode="auto">
          <a:xfrm>
            <a:off x="107950" y="1052513"/>
            <a:ext cx="8928100" cy="1200329"/>
          </a:xfrm>
          <a:prstGeom prst="rect">
            <a:avLst/>
          </a:prstGeom>
          <a:noFill/>
          <a:ln w="9525">
            <a:noFill/>
            <a:miter lim="800000"/>
            <a:headEnd/>
            <a:tailEnd/>
          </a:ln>
        </p:spPr>
        <p:txBody>
          <a:bodyPr>
            <a:spAutoFit/>
          </a:bodyPr>
          <a:lstStyle/>
          <a:p>
            <a:pPr eaLnBrk="1" hangingPunct="1">
              <a:spcBef>
                <a:spcPts val="1200"/>
              </a:spcBef>
            </a:pPr>
            <a:r>
              <a:rPr lang="pl-PL" altLang="de-DE" dirty="0">
                <a:solidFill>
                  <a:srgbClr val="000000"/>
                </a:solidFill>
                <a:cs typeface="Times New Roman" pitchFamily="18" charset="0"/>
              </a:rPr>
              <a:t>Niektóre doświadczenia psychiczne podobne do objawów psychotycznych są całkiem powszechne w populacji ogólnej.</a:t>
            </a:r>
            <a:r>
              <a:rPr lang="en-US" altLang="de-DE" dirty="0">
                <a:solidFill>
                  <a:srgbClr val="000000"/>
                </a:solidFill>
                <a:cs typeface="Times New Roman" pitchFamily="18" charset="0"/>
              </a:rPr>
              <a:t> </a:t>
            </a:r>
            <a:r>
              <a:rPr lang="pl-PL" altLang="de-DE" dirty="0">
                <a:solidFill>
                  <a:srgbClr val="000000"/>
                </a:solidFill>
                <a:cs typeface="Times New Roman" pitchFamily="18" charset="0"/>
              </a:rPr>
              <a:t>Inaczej niż w psychozie doświadczenia te nie powodują trudności w codziennym życiu, a wiara w nie rzadko osiąga 100% pewność. </a:t>
            </a:r>
            <a:r>
              <a:rPr lang="en-US" altLang="de-DE" dirty="0">
                <a:solidFill>
                  <a:srgbClr val="000000"/>
                </a:solidFill>
                <a:cs typeface="Times New Roman" pitchFamily="18" charset="0"/>
              </a:rPr>
              <a:t> </a:t>
            </a:r>
          </a:p>
        </p:txBody>
      </p:sp>
      <p:sp>
        <p:nvSpPr>
          <p:cNvPr id="7"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17</a:t>
            </a:r>
            <a:endParaRPr lang="en-US" altLang="de-DE" sz="1200" b="1" dirty="0">
              <a:solidFill>
                <a:srgbClr val="646B86"/>
              </a:solidFill>
              <a:cs typeface="Times New Roman" pitchFamily="18" charset="0"/>
            </a:endParaRPr>
          </a:p>
        </p:txBody>
      </p:sp>
    </p:spTree>
    <p:extLst>
      <p:ext uri="{BB962C8B-B14F-4D97-AF65-F5344CB8AC3E}">
        <p14:creationId xmlns:p14="http://schemas.microsoft.com/office/powerpoint/2010/main" val="25189233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27" name="Group 47"/>
          <p:cNvGraphicFramePr>
            <a:graphicFrameLocks noGrp="1"/>
          </p:cNvGraphicFramePr>
          <p:nvPr>
            <p:ph idx="4294967295"/>
            <p:extLst>
              <p:ext uri="{D42A27DB-BD31-4B8C-83A1-F6EECF244321}">
                <p14:modId xmlns:p14="http://schemas.microsoft.com/office/powerpoint/2010/main" val="167851889"/>
              </p:ext>
            </p:extLst>
          </p:nvPr>
        </p:nvGraphicFramePr>
        <p:xfrm>
          <a:off x="107950" y="2287588"/>
          <a:ext cx="8928100" cy="3700112"/>
        </p:xfrm>
        <a:graphic>
          <a:graphicData uri="http://schemas.openxmlformats.org/drawingml/2006/table">
            <a:tbl>
              <a:tblPr/>
              <a:tblGrid>
                <a:gridCol w="7789863">
                  <a:extLst>
                    <a:ext uri="{9D8B030D-6E8A-4147-A177-3AD203B41FA5}">
                      <a16:colId xmlns:a16="http://schemas.microsoft.com/office/drawing/2014/main" xmlns="" val="20000"/>
                    </a:ext>
                  </a:extLst>
                </a:gridCol>
                <a:gridCol w="1138237">
                  <a:extLst>
                    <a:ext uri="{9D8B030D-6E8A-4147-A177-3AD203B41FA5}">
                      <a16:colId xmlns:a16="http://schemas.microsoft.com/office/drawing/2014/main" xmlns="" val="20001"/>
                    </a:ext>
                  </a:extLst>
                </a:gridCol>
              </a:tblGrid>
              <a:tr h="518018">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1" i="0" u="none" strike="noStrike" cap="none" normalizeH="0" baseline="0" noProof="0" dirty="0">
                          <a:ln>
                            <a:noFill/>
                          </a:ln>
                          <a:solidFill>
                            <a:srgbClr val="000000"/>
                          </a:solidFill>
                          <a:effectLst/>
                          <a:latin typeface="Verdana" pitchFamily="34" charset="0"/>
                          <a:cs typeface="Arial" charset="0"/>
                        </a:rPr>
                        <a:t>Doświadczenia, które mają osoby bez zaburzeń psychotycznych</a:t>
                      </a:r>
                      <a:endParaRPr kumimoji="0" lang="en-US" sz="1400" b="1" i="0" u="none" strike="noStrike" cap="none" normalizeH="0" baseline="0" noProof="0" dirty="0">
                        <a:ln>
                          <a:noFill/>
                        </a:ln>
                        <a:solidFill>
                          <a:srgbClr val="000000"/>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tak</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kiedykolwiek myślałeś/łaś, że ludzie mogą komunikować się telepatycznie?</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61%</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17406">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wierzysz w moc czarów, </a:t>
                      </a:r>
                      <a:r>
                        <a:rPr kumimoji="0" lang="pl-PL" sz="1400" b="0" i="0" u="none" strike="noStrike" cap="none" normalizeH="0" baseline="0" noProof="0" dirty="0" err="1">
                          <a:ln>
                            <a:noFill/>
                          </a:ln>
                          <a:solidFill>
                            <a:schemeClr val="tx1"/>
                          </a:solidFill>
                          <a:effectLst/>
                          <a:latin typeface="Verdana" pitchFamily="34" charset="0"/>
                          <a:cs typeface="Arial" charset="0"/>
                        </a:rPr>
                        <a:t>voodoo</a:t>
                      </a:r>
                      <a:r>
                        <a:rPr kumimoji="0" lang="pl-PL" sz="1400" b="0" i="0" u="none" strike="noStrike" cap="none" normalizeH="0" baseline="0" noProof="0" dirty="0">
                          <a:ln>
                            <a:noFill/>
                          </a:ln>
                          <a:solidFill>
                            <a:schemeClr val="tx1"/>
                          </a:solidFill>
                          <a:effectLst/>
                          <a:latin typeface="Verdana" pitchFamily="34" charset="0"/>
                          <a:cs typeface="Arial" charset="0"/>
                        </a:rPr>
                        <a:t> czy okultyzmu</a:t>
                      </a:r>
                      <a:r>
                        <a:rPr kumimoji="0" lang="en-US" sz="1400" b="0" i="0" u="none" strike="noStrike" cap="none" normalizeH="0" baseline="0" noProof="0" dirty="0">
                          <a:ln>
                            <a:noFill/>
                          </a:ln>
                          <a:solidFill>
                            <a:schemeClr val="tx1"/>
                          </a:solidFill>
                          <a:effectLst/>
                          <a:latin typeface="Verdana" pitchFamily="34" charset="0"/>
                          <a:cs typeface="Arial"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44%</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kiedykolwiek czułeś/łaś, że inni mogą czytać w Twoich myślach?</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33%</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kiedykolwiek myślałeś/łaś, że ludzie plotkują o Tobie?</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32%</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rPr>
                        <a:t>Czy miałeś/łaś kiedykolwiek doświadczenie z siłami nadnaturalnymi?</a:t>
                      </a:r>
                      <a:endParaRPr kumimoji="0" lang="en-US" sz="1400" b="0" i="0" u="none" strike="noStrike" cap="none" normalizeH="0" baseline="0" noProof="0" dirty="0">
                        <a:ln>
                          <a:noFill/>
                        </a:ln>
                        <a:solidFill>
                          <a:schemeClr val="tx1"/>
                        </a:solidFill>
                        <a:effectLst/>
                        <a:latin typeface="Verdana" pitchFamily="34"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26%</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31080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rzeczy obok Ciebie wydawały Ci się kiedykolwiek nienaturalne, tak jakby były częścią jakiegoś eksperymentu?</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26%</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kiedykolwiek czułeś/łaś, że jesteś prześladowany/a w jakikolwiek sposób?</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19%</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51801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kiedykolwiek czułeś/łaś, że wiadomości z gazet czy TV są skierowane specjalnie do Ciebie?</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16%</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a:ln>
                            <a:noFill/>
                          </a:ln>
                          <a:solidFill>
                            <a:schemeClr val="tx1"/>
                          </a:solidFill>
                          <a:effectLst/>
                          <a:latin typeface="Verdana" pitchFamily="34" charset="0"/>
                          <a:cs typeface="Arial" charset="0"/>
                        </a:rPr>
                        <a:t>Czy zdarza Ci się słyszeć głosy, mimo, iż nikogo nie ma w pobliżu?</a:t>
                      </a:r>
                      <a:endParaRPr kumimoji="0" lang="en-US" sz="1400" b="0" i="0" u="none" strike="noStrike" cap="none" normalizeH="0" baseline="0" noProof="0" dirty="0">
                        <a:ln>
                          <a:noFill/>
                        </a:ln>
                        <a:solidFill>
                          <a:schemeClr val="tx1"/>
                        </a:solidFill>
                        <a:effectLst/>
                        <a:latin typeface="Verdana" pitchFamily="34" charset="0"/>
                        <a:cs typeface="Arial" charset="0"/>
                      </a:endParaRP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15%</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bl>
          </a:graphicData>
        </a:graphic>
      </p:graphicFrame>
      <p:sp>
        <p:nvSpPr>
          <p:cNvPr id="40997" name="Rectangle 37"/>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pl-PL" altLang="de-DE" sz="2000" dirty="0">
                <a:solidFill>
                  <a:srgbClr val="D16349"/>
                </a:solidFill>
                <a:cs typeface="Times New Roman" pitchFamily="18" charset="0"/>
              </a:rPr>
              <a:t>Wyniki badań na populacji ogólnej</a:t>
            </a:r>
            <a:r>
              <a:rPr lang="en-US" altLang="de-DE" sz="2000" dirty="0">
                <a:solidFill>
                  <a:srgbClr val="D16349"/>
                </a:solidFill>
                <a:cs typeface="Times New Roman" pitchFamily="18" charset="0"/>
              </a:rPr>
              <a:t>*</a:t>
            </a:r>
          </a:p>
        </p:txBody>
      </p:sp>
      <p:sp>
        <p:nvSpPr>
          <p:cNvPr id="40998" name="Text Box 38"/>
          <p:cNvSpPr txBox="1">
            <a:spLocks noChangeArrowheads="1"/>
          </p:cNvSpPr>
          <p:nvPr/>
        </p:nvSpPr>
        <p:spPr bwMode="auto">
          <a:xfrm>
            <a:off x="34925" y="6381750"/>
            <a:ext cx="4824413" cy="307777"/>
          </a:xfrm>
          <a:prstGeom prst="rect">
            <a:avLst/>
          </a:prstGeom>
          <a:noFill/>
          <a:ln w="9525">
            <a:noFill/>
            <a:miter lim="800000"/>
            <a:headEnd/>
            <a:tailEnd/>
          </a:ln>
        </p:spPr>
        <p:txBody>
          <a:bodyPr>
            <a:spAutoFit/>
          </a:bodyPr>
          <a:lstStyle/>
          <a:p>
            <a:pPr eaLnBrk="1" hangingPunct="1">
              <a:spcBef>
                <a:spcPct val="50000"/>
              </a:spcBef>
            </a:pPr>
            <a:r>
              <a:rPr lang="de-DE" altLang="de-DE" sz="1400" dirty="0">
                <a:latin typeface="Arial" charset="0"/>
                <a:cs typeface="Times New Roman" pitchFamily="18" charset="0"/>
              </a:rPr>
              <a:t>* </a:t>
            </a:r>
            <a:r>
              <a:rPr lang="pl-PL" altLang="de-DE" sz="800" i="1" dirty="0">
                <a:cs typeface="Times New Roman" pitchFamily="18" charset="0"/>
              </a:rPr>
              <a:t>źródło</a:t>
            </a:r>
            <a:r>
              <a:rPr lang="de-DE" altLang="de-DE" sz="800" i="1" dirty="0">
                <a:cs typeface="Times New Roman" pitchFamily="18" charset="0"/>
              </a:rPr>
              <a:t>: Emmanuelle R. Peters (</a:t>
            </a:r>
            <a:r>
              <a:rPr lang="pl-PL" altLang="de-DE" sz="800" i="1" dirty="0">
                <a:cs typeface="Times New Roman" pitchFamily="18" charset="0"/>
              </a:rPr>
              <a:t>narzędzie</a:t>
            </a:r>
            <a:r>
              <a:rPr lang="de-DE" altLang="de-DE" sz="800" i="1" dirty="0">
                <a:cs typeface="Times New Roman" pitchFamily="18" charset="0"/>
              </a:rPr>
              <a:t>: PDI), Steffen Moritz (</a:t>
            </a:r>
            <a:r>
              <a:rPr lang="pl-PL" altLang="de-DE" sz="800" i="1" dirty="0">
                <a:cs typeface="Times New Roman" pitchFamily="18" charset="0"/>
              </a:rPr>
              <a:t>narzędzie</a:t>
            </a:r>
            <a:r>
              <a:rPr lang="de-DE" altLang="de-DE" sz="800" i="1" dirty="0">
                <a:cs typeface="Times New Roman" pitchFamily="18" charset="0"/>
              </a:rPr>
              <a:t>: KSF)</a:t>
            </a:r>
          </a:p>
        </p:txBody>
      </p:sp>
      <p:sp>
        <p:nvSpPr>
          <p:cNvPr id="40999" name="Text Box 39"/>
          <p:cNvSpPr txBox="1">
            <a:spLocks noChangeArrowheads="1"/>
          </p:cNvSpPr>
          <p:nvPr/>
        </p:nvSpPr>
        <p:spPr bwMode="auto">
          <a:xfrm>
            <a:off x="107950" y="1052513"/>
            <a:ext cx="8928100" cy="1200329"/>
          </a:xfrm>
          <a:prstGeom prst="rect">
            <a:avLst/>
          </a:prstGeom>
          <a:noFill/>
          <a:ln w="9525">
            <a:noFill/>
            <a:miter lim="800000"/>
            <a:headEnd/>
            <a:tailEnd/>
          </a:ln>
        </p:spPr>
        <p:txBody>
          <a:bodyPr>
            <a:spAutoFit/>
          </a:bodyPr>
          <a:lstStyle/>
          <a:p>
            <a:pPr eaLnBrk="1" hangingPunct="1">
              <a:spcBef>
                <a:spcPts val="1200"/>
              </a:spcBef>
            </a:pPr>
            <a:r>
              <a:rPr lang="pl-PL" altLang="de-DE" dirty="0">
                <a:cs typeface="Times New Roman" pitchFamily="18" charset="0"/>
              </a:rPr>
              <a:t>Niektóre doświadczenia psychiczne podobne do objawów psychotycznych są całkiem powszechne w populacji ogólnej.</a:t>
            </a:r>
            <a:r>
              <a:rPr lang="en-US" altLang="de-DE" dirty="0">
                <a:cs typeface="Times New Roman" pitchFamily="18" charset="0"/>
              </a:rPr>
              <a:t> </a:t>
            </a:r>
            <a:r>
              <a:rPr lang="pl-PL" altLang="de-DE" dirty="0">
                <a:cs typeface="Times New Roman" pitchFamily="18" charset="0"/>
              </a:rPr>
              <a:t>Inaczej niż w psychozie doświadczenia te nie powodują trudności w codziennym życiu, a wiara w nie rzadko osiąga 100% pewność. </a:t>
            </a:r>
            <a:r>
              <a:rPr lang="en-US" altLang="de-DE" dirty="0">
                <a:cs typeface="Times New Roman" pitchFamily="18" charset="0"/>
              </a:rPr>
              <a:t> </a:t>
            </a:r>
          </a:p>
        </p:txBody>
      </p:sp>
      <p:sp>
        <p:nvSpPr>
          <p:cNvPr id="7"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18</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0" y="0"/>
            <a:ext cx="9144000" cy="765175"/>
          </a:xfrm>
        </p:spPr>
        <p:txBody>
          <a:bodyPr anchor="ctr"/>
          <a:lstStyle/>
          <a:p>
            <a:pPr eaLnBrk="1" hangingPunct="1"/>
            <a:r>
              <a:rPr lang="pl-PL" altLang="de-DE" dirty="0"/>
              <a:t>Zapobieganie nawrotom</a:t>
            </a:r>
            <a:endParaRPr lang="en-US" altLang="de-DE" dirty="0"/>
          </a:p>
        </p:txBody>
      </p:sp>
      <p:grpSp>
        <p:nvGrpSpPr>
          <p:cNvPr id="41987" name="Gruppierung 1"/>
          <p:cNvGrpSpPr>
            <a:grpSpLocks/>
          </p:cNvGrpSpPr>
          <p:nvPr/>
        </p:nvGrpSpPr>
        <p:grpSpPr bwMode="auto">
          <a:xfrm>
            <a:off x="0" y="1196975"/>
            <a:ext cx="5761038" cy="5416550"/>
            <a:chOff x="0" y="1323752"/>
            <a:chExt cx="5761038" cy="5416550"/>
          </a:xfrm>
        </p:grpSpPr>
        <p:graphicFrame>
          <p:nvGraphicFramePr>
            <p:cNvPr id="41995" name="Object 47"/>
            <p:cNvGraphicFramePr>
              <a:graphicFrameLocks noChangeAspect="1"/>
            </p:cNvGraphicFramePr>
            <p:nvPr/>
          </p:nvGraphicFramePr>
          <p:xfrm>
            <a:off x="0" y="1339627"/>
            <a:ext cx="5761038" cy="5400675"/>
          </p:xfrm>
          <a:graphic>
            <a:graphicData uri="http://schemas.openxmlformats.org/presentationml/2006/ole">
              <mc:AlternateContent xmlns:mc="http://schemas.openxmlformats.org/markup-compatibility/2006">
                <mc:Choice xmlns:v="urn:schemas-microsoft-com:vml" Requires="v">
                  <p:oleObj spid="_x0000_s42030" name="Acrobat Document" r:id="rId4" imgW="5355000" imgH="7578000" progId="AcroExch.Document.DC">
                    <p:embed/>
                  </p:oleObj>
                </mc:Choice>
                <mc:Fallback>
                  <p:oleObj name="Acrobat Document" r:id="rId4" imgW="5355000" imgH="7578000" progId="AcroExch.Document.DC">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t="6502" r="9895" b="42929"/>
                        <a:stretch>
                          <a:fillRect/>
                        </a:stretch>
                      </p:blipFill>
                      <p:spPr bwMode="auto">
                        <a:xfrm>
                          <a:off x="0" y="1339627"/>
                          <a:ext cx="5761038" cy="5400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996" name="Picture 5" descr="Wanderer039"/>
            <p:cNvPicPr>
              <a:picLocks noChangeAspect="1" noChangeArrowheads="1"/>
            </p:cNvPicPr>
            <p:nvPr/>
          </p:nvPicPr>
          <p:blipFill>
            <a:blip r:embed="rId6"/>
            <a:srcRect/>
            <a:stretch>
              <a:fillRect/>
            </a:stretch>
          </p:blipFill>
          <p:spPr bwMode="auto">
            <a:xfrm>
              <a:off x="1547813" y="1323752"/>
              <a:ext cx="307975" cy="647700"/>
            </a:xfrm>
            <a:prstGeom prst="rect">
              <a:avLst/>
            </a:prstGeom>
            <a:noFill/>
            <a:ln w="9525">
              <a:noFill/>
              <a:miter lim="800000"/>
              <a:headEnd/>
              <a:tailEnd/>
            </a:ln>
          </p:spPr>
        </p:pic>
        <p:pic>
          <p:nvPicPr>
            <p:cNvPr id="41997" name="Picture 6" descr="Wanderer039"/>
            <p:cNvPicPr>
              <a:picLocks noChangeAspect="1" noChangeArrowheads="1"/>
            </p:cNvPicPr>
            <p:nvPr/>
          </p:nvPicPr>
          <p:blipFill>
            <a:blip r:embed="rId6"/>
            <a:srcRect/>
            <a:stretch>
              <a:fillRect/>
            </a:stretch>
          </p:blipFill>
          <p:spPr bwMode="auto">
            <a:xfrm>
              <a:off x="1744663" y="4214589"/>
              <a:ext cx="307975" cy="647700"/>
            </a:xfrm>
            <a:prstGeom prst="rect">
              <a:avLst/>
            </a:prstGeom>
            <a:noFill/>
            <a:ln w="9525">
              <a:noFill/>
              <a:miter lim="800000"/>
              <a:headEnd/>
              <a:tailEnd/>
            </a:ln>
          </p:spPr>
        </p:pic>
        <p:pic>
          <p:nvPicPr>
            <p:cNvPr id="41998" name="Picture 8" descr="Wanderer039"/>
            <p:cNvPicPr>
              <a:picLocks noChangeAspect="1" noChangeArrowheads="1"/>
            </p:cNvPicPr>
            <p:nvPr/>
          </p:nvPicPr>
          <p:blipFill>
            <a:blip r:embed="rId6"/>
            <a:srcRect/>
            <a:stretch>
              <a:fillRect/>
            </a:stretch>
          </p:blipFill>
          <p:spPr bwMode="auto">
            <a:xfrm>
              <a:off x="1595438" y="2849339"/>
              <a:ext cx="307975" cy="647700"/>
            </a:xfrm>
            <a:prstGeom prst="rect">
              <a:avLst/>
            </a:prstGeom>
            <a:noFill/>
            <a:ln w="9525">
              <a:noFill/>
              <a:miter lim="800000"/>
              <a:headEnd/>
              <a:tailEnd/>
            </a:ln>
          </p:spPr>
        </p:pic>
        <p:pic>
          <p:nvPicPr>
            <p:cNvPr id="41999" name="Picture 9" descr="Wanderer039"/>
            <p:cNvPicPr>
              <a:picLocks noChangeAspect="1" noChangeArrowheads="1"/>
            </p:cNvPicPr>
            <p:nvPr/>
          </p:nvPicPr>
          <p:blipFill>
            <a:blip r:embed="rId6"/>
            <a:srcRect/>
            <a:stretch>
              <a:fillRect/>
            </a:stretch>
          </p:blipFill>
          <p:spPr bwMode="auto">
            <a:xfrm>
              <a:off x="2843213" y="5494114"/>
              <a:ext cx="307975" cy="647700"/>
            </a:xfrm>
            <a:prstGeom prst="rect">
              <a:avLst/>
            </a:prstGeom>
            <a:noFill/>
            <a:ln w="9525">
              <a:noFill/>
              <a:miter lim="800000"/>
              <a:headEnd/>
              <a:tailEnd/>
            </a:ln>
          </p:spPr>
        </p:pic>
      </p:grpSp>
      <p:sp>
        <p:nvSpPr>
          <p:cNvPr id="41988" name="Text Box 10"/>
          <p:cNvSpPr txBox="1">
            <a:spLocks noChangeArrowheads="1"/>
          </p:cNvSpPr>
          <p:nvPr/>
        </p:nvSpPr>
        <p:spPr bwMode="auto">
          <a:xfrm>
            <a:off x="2195513" y="1362075"/>
            <a:ext cx="1879041" cy="369332"/>
          </a:xfrm>
          <a:prstGeom prst="rect">
            <a:avLst/>
          </a:prstGeom>
          <a:noFill/>
          <a:ln w="9525">
            <a:noFill/>
            <a:miter lim="800000"/>
            <a:headEnd/>
            <a:tailEnd/>
          </a:ln>
        </p:spPr>
        <p:txBody>
          <a:bodyPr wrap="none">
            <a:spAutoFit/>
          </a:bodyPr>
          <a:lstStyle/>
          <a:p>
            <a:pPr eaLnBrk="1" hangingPunct="1"/>
            <a:r>
              <a:rPr lang="pl-PL" altLang="de-DE" b="1" dirty="0">
                <a:cs typeface="Times New Roman" pitchFamily="18" charset="0"/>
              </a:rPr>
              <a:t>Jeden epizod</a:t>
            </a:r>
            <a:endParaRPr lang="en-US" altLang="de-DE" b="1" dirty="0">
              <a:cs typeface="Times New Roman" pitchFamily="18" charset="0"/>
            </a:endParaRPr>
          </a:p>
        </p:txBody>
      </p:sp>
      <p:sp>
        <p:nvSpPr>
          <p:cNvPr id="41989" name="Text Box 11"/>
          <p:cNvSpPr txBox="1">
            <a:spLocks noChangeArrowheads="1"/>
          </p:cNvSpPr>
          <p:nvPr/>
        </p:nvSpPr>
        <p:spPr bwMode="auto">
          <a:xfrm>
            <a:off x="735380" y="2352987"/>
            <a:ext cx="2145139" cy="369332"/>
          </a:xfrm>
          <a:prstGeom prst="rect">
            <a:avLst/>
          </a:prstGeom>
          <a:noFill/>
          <a:ln w="9525">
            <a:noFill/>
            <a:miter lim="800000"/>
            <a:headEnd/>
            <a:tailEnd/>
          </a:ln>
        </p:spPr>
        <p:txBody>
          <a:bodyPr wrap="none">
            <a:spAutoFit/>
          </a:bodyPr>
          <a:lstStyle/>
          <a:p>
            <a:pPr eaLnBrk="1" hangingPunct="1"/>
            <a:r>
              <a:rPr lang="pl-PL" altLang="de-DE" b="1" dirty="0">
                <a:cs typeface="Times New Roman" pitchFamily="18" charset="0"/>
              </a:rPr>
              <a:t>Kilka epizodów</a:t>
            </a:r>
            <a:endParaRPr lang="en-US" altLang="de-DE" b="1" dirty="0">
              <a:cs typeface="Times New Roman" pitchFamily="18" charset="0"/>
            </a:endParaRPr>
          </a:p>
        </p:txBody>
      </p:sp>
      <p:sp>
        <p:nvSpPr>
          <p:cNvPr id="41990" name="Text Box 12"/>
          <p:cNvSpPr txBox="1">
            <a:spLocks noChangeArrowheads="1"/>
          </p:cNvSpPr>
          <p:nvPr/>
        </p:nvSpPr>
        <p:spPr bwMode="auto">
          <a:xfrm>
            <a:off x="471644" y="3767889"/>
            <a:ext cx="7738016" cy="369332"/>
          </a:xfrm>
          <a:prstGeom prst="rect">
            <a:avLst/>
          </a:prstGeom>
          <a:noFill/>
          <a:ln w="9525">
            <a:noFill/>
            <a:miter lim="800000"/>
            <a:headEnd/>
            <a:tailEnd/>
          </a:ln>
        </p:spPr>
        <p:txBody>
          <a:bodyPr wrap="none">
            <a:spAutoFit/>
          </a:bodyPr>
          <a:lstStyle/>
          <a:p>
            <a:pPr eaLnBrk="1" hangingPunct="1"/>
            <a:r>
              <a:rPr lang="pl-PL" altLang="de-DE" b="1" dirty="0">
                <a:cs typeface="Times New Roman" pitchFamily="18" charset="0"/>
              </a:rPr>
              <a:t>Kilka epizodów z utrzymującymi się niektórymi objawami </a:t>
            </a:r>
            <a:endParaRPr lang="en-US" altLang="de-DE" b="1" dirty="0">
              <a:cs typeface="Times New Roman" pitchFamily="18" charset="0"/>
            </a:endParaRPr>
          </a:p>
        </p:txBody>
      </p:sp>
      <p:sp>
        <p:nvSpPr>
          <p:cNvPr id="41991" name="Text Box 13"/>
          <p:cNvSpPr txBox="1">
            <a:spLocks noChangeArrowheads="1"/>
          </p:cNvSpPr>
          <p:nvPr/>
        </p:nvSpPr>
        <p:spPr bwMode="auto">
          <a:xfrm>
            <a:off x="398411" y="5209459"/>
            <a:ext cx="8754320" cy="369332"/>
          </a:xfrm>
          <a:prstGeom prst="rect">
            <a:avLst/>
          </a:prstGeom>
          <a:noFill/>
          <a:ln w="9525">
            <a:noFill/>
            <a:miter lim="800000"/>
            <a:headEnd/>
            <a:tailEnd/>
          </a:ln>
        </p:spPr>
        <p:txBody>
          <a:bodyPr wrap="none">
            <a:spAutoFit/>
          </a:bodyPr>
          <a:lstStyle/>
          <a:p>
            <a:pPr eaLnBrk="1" hangingPunct="1">
              <a:spcBef>
                <a:spcPct val="20000"/>
              </a:spcBef>
              <a:buClr>
                <a:schemeClr val="accent1"/>
              </a:buClr>
              <a:buSzPct val="85000"/>
              <a:buFont typeface="Wingdings 2" pitchFamily="18" charset="2"/>
              <a:buNone/>
            </a:pPr>
            <a:r>
              <a:rPr lang="pl-PL" altLang="de-DE" b="1" dirty="0">
                <a:cs typeface="Times New Roman" pitchFamily="18" charset="0"/>
              </a:rPr>
              <a:t>Kilka epizodów z coraz silniejszymi objawami pomiędzy epizodami</a:t>
            </a:r>
            <a:endParaRPr lang="en-US" altLang="de-DE" b="1" dirty="0">
              <a:cs typeface="Times New Roman" pitchFamily="18" charset="0"/>
            </a:endParaRPr>
          </a:p>
        </p:txBody>
      </p:sp>
      <p:sp>
        <p:nvSpPr>
          <p:cNvPr id="41992" name="Text Box 15"/>
          <p:cNvSpPr txBox="1">
            <a:spLocks noChangeArrowheads="1"/>
          </p:cNvSpPr>
          <p:nvPr/>
        </p:nvSpPr>
        <p:spPr bwMode="auto">
          <a:xfrm>
            <a:off x="-224" y="6670675"/>
            <a:ext cx="2339976" cy="214313"/>
          </a:xfrm>
          <a:prstGeom prst="rect">
            <a:avLst/>
          </a:prstGeom>
          <a:noFill/>
          <a:ln w="9525">
            <a:noFill/>
            <a:miter lim="800000"/>
            <a:headEnd/>
            <a:tailEnd/>
          </a:ln>
        </p:spPr>
        <p:txBody>
          <a:bodyPr>
            <a:spAutoFit/>
          </a:bodyPr>
          <a:lstStyle/>
          <a:p>
            <a:pPr eaLnBrk="1" hangingPunct="1"/>
            <a:r>
              <a:rPr lang="en-US" altLang="de-DE" sz="800" i="1">
                <a:cs typeface="Times New Roman" pitchFamily="18" charset="0"/>
              </a:rPr>
              <a:t>(</a:t>
            </a:r>
            <a:r>
              <a:rPr lang="en-US" altLang="de-DE" sz="800" i="1">
                <a:latin typeface="Arial" charset="0"/>
                <a:cs typeface="Times New Roman" pitchFamily="18" charset="0"/>
              </a:rPr>
              <a:t>“</a:t>
            </a:r>
            <a:r>
              <a:rPr lang="en-US" altLang="de-DE" sz="800" i="1">
                <a:cs typeface="Times New Roman" pitchFamily="18" charset="0"/>
              </a:rPr>
              <a:t>Verlauf Symptomatik” by</a:t>
            </a:r>
            <a:r>
              <a:rPr lang="en-US" altLang="ja-JP" sz="800" i="1">
                <a:cs typeface="Times New Roman" pitchFamily="18" charset="0"/>
              </a:rPr>
              <a:t> Ruth Klinge)</a:t>
            </a:r>
            <a:endParaRPr lang="en-US" altLang="de-DE" sz="800" i="1">
              <a:cs typeface="Times New Roman" pitchFamily="18" charset="0"/>
            </a:endParaRPr>
          </a:p>
        </p:txBody>
      </p:sp>
      <p:sp>
        <p:nvSpPr>
          <p:cNvPr id="41993" name="Text Box 7"/>
          <p:cNvSpPr txBox="1">
            <a:spLocks noChangeArrowheads="1"/>
          </p:cNvSpPr>
          <p:nvPr/>
        </p:nvSpPr>
        <p:spPr bwMode="auto">
          <a:xfrm>
            <a:off x="5219700" y="1341438"/>
            <a:ext cx="3673475" cy="1477328"/>
          </a:xfrm>
          <a:prstGeom prst="rect">
            <a:avLst/>
          </a:prstGeom>
          <a:noFill/>
          <a:ln w="9525">
            <a:noFill/>
            <a:miter lim="800000"/>
            <a:headEnd/>
            <a:tailEnd/>
          </a:ln>
        </p:spPr>
        <p:txBody>
          <a:bodyPr>
            <a:spAutoFit/>
          </a:bodyPr>
          <a:lstStyle/>
          <a:p>
            <a:pPr eaLnBrk="1" hangingPunct="1">
              <a:spcBef>
                <a:spcPct val="20000"/>
              </a:spcBef>
              <a:buClr>
                <a:srgbClr val="336699"/>
              </a:buClr>
              <a:buSzPct val="85000"/>
              <a:buFont typeface="Wingdings 2" pitchFamily="18" charset="2"/>
              <a:buNone/>
            </a:pPr>
            <a:r>
              <a:rPr lang="pl-PL" altLang="de-DE" dirty="0">
                <a:cs typeface="Times New Roman" pitchFamily="18" charset="0"/>
              </a:rPr>
              <a:t>Zaburzenia psychiczne (np. psychoza) mogą, ale nie muszą, nawracać</a:t>
            </a:r>
            <a:r>
              <a:rPr lang="en-US" altLang="de-DE" dirty="0">
                <a:cs typeface="Times New Roman" pitchFamily="18" charset="0"/>
              </a:rPr>
              <a:t>. </a:t>
            </a:r>
            <a:r>
              <a:rPr lang="pl-PL" altLang="de-DE" dirty="0">
                <a:cs typeface="Times New Roman" pitchFamily="18" charset="0"/>
              </a:rPr>
              <a:t>Indywidualny przebieg może być bardzo różny</a:t>
            </a:r>
            <a:r>
              <a:rPr lang="en-US" altLang="de-DE" dirty="0">
                <a:cs typeface="Times New Roman" pitchFamily="18" charset="0"/>
              </a:rPr>
              <a:t>:</a:t>
            </a:r>
          </a:p>
        </p:txBody>
      </p:sp>
      <p:sp>
        <p:nvSpPr>
          <p:cNvPr id="16"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19</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0" y="0"/>
            <a:ext cx="9144000" cy="765175"/>
          </a:xfrm>
        </p:spPr>
        <p:txBody>
          <a:bodyPr anchor="ctr"/>
          <a:lstStyle/>
          <a:p>
            <a:pPr eaLnBrk="1" hangingPunct="1"/>
            <a:r>
              <a:rPr lang="en-US" altLang="de-DE" dirty="0"/>
              <a:t>S</a:t>
            </a:r>
            <a:r>
              <a:rPr lang="pl-PL" altLang="de-DE" dirty="0"/>
              <a:t>kala stresu</a:t>
            </a:r>
            <a:endParaRPr lang="en-US" altLang="de-DE" dirty="0"/>
          </a:p>
        </p:txBody>
      </p:sp>
      <p:sp>
        <p:nvSpPr>
          <p:cNvPr id="44036" name="Text Box 28"/>
          <p:cNvSpPr txBox="1">
            <a:spLocks noChangeArrowheads="1"/>
          </p:cNvSpPr>
          <p:nvPr/>
        </p:nvSpPr>
        <p:spPr bwMode="auto">
          <a:xfrm>
            <a:off x="250825" y="1268413"/>
            <a:ext cx="8640763" cy="923330"/>
          </a:xfrm>
          <a:prstGeom prst="rect">
            <a:avLst/>
          </a:prstGeom>
          <a:noFill/>
          <a:ln w="9525">
            <a:noFill/>
            <a:miter lim="800000"/>
            <a:headEnd/>
            <a:tailEnd/>
          </a:ln>
        </p:spPr>
        <p:txBody>
          <a:bodyPr>
            <a:spAutoFit/>
          </a:bodyPr>
          <a:lstStyle/>
          <a:p>
            <a:pPr marL="179388" eaLnBrk="1" hangingPunct="1">
              <a:buFont typeface="Wingdings 2" pitchFamily="18" charset="2"/>
              <a:buNone/>
            </a:pPr>
            <a:r>
              <a:rPr lang="pl-PL" altLang="de-DE" dirty="0">
                <a:cs typeface="Times New Roman" pitchFamily="18" charset="0"/>
              </a:rPr>
              <a:t>Aby czuć się dobrze powinniśmy zachowywać równowagę między stresem i relaksem. Jeśli napięcie przeważa równowaga zostaje zachwiania. Rośnie wtedy ryzyko nawrotu.</a:t>
            </a:r>
            <a:endParaRPr lang="en-US" altLang="de-DE" dirty="0">
              <a:cs typeface="Times New Roman" pitchFamily="18" charset="0"/>
            </a:endParaRPr>
          </a:p>
        </p:txBody>
      </p:sp>
      <p:grpSp>
        <p:nvGrpSpPr>
          <p:cNvPr id="44037" name="Gruppierung 1"/>
          <p:cNvGrpSpPr>
            <a:grpSpLocks/>
          </p:cNvGrpSpPr>
          <p:nvPr/>
        </p:nvGrpSpPr>
        <p:grpSpPr bwMode="auto">
          <a:xfrm>
            <a:off x="1028700" y="2565400"/>
            <a:ext cx="7089775" cy="3419475"/>
            <a:chOff x="900113" y="2924175"/>
            <a:chExt cx="7089396" cy="3419475"/>
          </a:xfrm>
        </p:grpSpPr>
        <p:sp>
          <p:nvSpPr>
            <p:cNvPr id="44043" name="AutoShape 37"/>
            <p:cNvSpPr>
              <a:spLocks noChangeAspect="1" noChangeArrowheads="1"/>
            </p:cNvSpPr>
            <p:nvPr/>
          </p:nvSpPr>
          <p:spPr bwMode="auto">
            <a:xfrm>
              <a:off x="900113" y="3024188"/>
              <a:ext cx="6913562" cy="3319462"/>
            </a:xfrm>
            <a:prstGeom prst="rect">
              <a:avLst/>
            </a:prstGeom>
            <a:noFill/>
            <a:ln w="9525">
              <a:noFill/>
              <a:miter lim="800000"/>
              <a:headEnd/>
              <a:tailEnd/>
            </a:ln>
          </p:spPr>
          <p:txBody>
            <a:bodyPr/>
            <a:lstStyle/>
            <a:p>
              <a:pPr eaLnBrk="1" hangingPunct="1"/>
              <a:endParaRPr lang="de-DE" altLang="de-DE">
                <a:cs typeface="Times New Roman" pitchFamily="18" charset="0"/>
              </a:endParaRPr>
            </a:p>
          </p:txBody>
        </p:sp>
        <p:sp>
          <p:nvSpPr>
            <p:cNvPr id="44044" name="Line 38"/>
            <p:cNvSpPr>
              <a:spLocks noChangeShapeType="1"/>
            </p:cNvSpPr>
            <p:nvPr/>
          </p:nvSpPr>
          <p:spPr bwMode="auto">
            <a:xfrm>
              <a:off x="900113" y="5751513"/>
              <a:ext cx="6913562" cy="1587"/>
            </a:xfrm>
            <a:prstGeom prst="line">
              <a:avLst/>
            </a:prstGeom>
            <a:noFill/>
            <a:ln w="9525">
              <a:solidFill>
                <a:srgbClr val="000000"/>
              </a:solidFill>
              <a:round/>
              <a:headEnd/>
              <a:tailEnd/>
            </a:ln>
          </p:spPr>
          <p:txBody>
            <a:bodyPr/>
            <a:lstStyle/>
            <a:p>
              <a:endParaRPr lang="de-DE"/>
            </a:p>
          </p:txBody>
        </p:sp>
        <p:grpSp>
          <p:nvGrpSpPr>
            <p:cNvPr id="44045" name="Group 39"/>
            <p:cNvGrpSpPr>
              <a:grpSpLocks/>
            </p:cNvGrpSpPr>
            <p:nvPr/>
          </p:nvGrpSpPr>
          <p:grpSpPr bwMode="auto">
            <a:xfrm>
              <a:off x="3924300" y="5751513"/>
              <a:ext cx="865188" cy="492125"/>
              <a:chOff x="1248" y="240"/>
              <a:chExt cx="4176" cy="3600"/>
            </a:xfrm>
          </p:grpSpPr>
          <p:sp>
            <p:nvSpPr>
              <p:cNvPr id="44064" name="Pyr1"/>
              <p:cNvSpPr>
                <a:spLocks noEditPoints="1" noChangeArrowheads="1"/>
              </p:cNvSpPr>
              <p:nvPr/>
            </p:nvSpPr>
            <p:spPr bwMode="auto">
              <a:xfrm>
                <a:off x="2873" y="240"/>
                <a:ext cx="936" cy="7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noFill/>
              <a:ln w="9525">
                <a:solidFill>
                  <a:srgbClr val="000000"/>
                </a:solidFill>
                <a:miter lim="800000"/>
                <a:headEnd/>
                <a:tailEnd/>
              </a:ln>
            </p:spPr>
            <p:txBody>
              <a:bodyPr/>
              <a:lstStyle/>
              <a:p>
                <a:endParaRPr lang="de-DE"/>
              </a:p>
            </p:txBody>
          </p:sp>
          <p:sp>
            <p:nvSpPr>
              <p:cNvPr id="44065" name="Pyr2"/>
              <p:cNvSpPr>
                <a:spLocks noEditPoints="1" noChangeArrowheads="1"/>
              </p:cNvSpPr>
              <p:nvPr/>
            </p:nvSpPr>
            <p:spPr bwMode="auto">
              <a:xfrm>
                <a:off x="2331" y="1038"/>
                <a:ext cx="2015"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noFill/>
              <a:ln w="9525">
                <a:solidFill>
                  <a:srgbClr val="000000"/>
                </a:solidFill>
                <a:miter lim="800000"/>
                <a:headEnd/>
                <a:tailEnd/>
              </a:ln>
            </p:spPr>
            <p:txBody>
              <a:bodyPr/>
              <a:lstStyle/>
              <a:p>
                <a:endParaRPr lang="de-DE"/>
              </a:p>
            </p:txBody>
          </p:sp>
          <p:sp>
            <p:nvSpPr>
              <p:cNvPr id="44066" name="Pyr3"/>
              <p:cNvSpPr>
                <a:spLocks noEditPoints="1" noChangeArrowheads="1"/>
              </p:cNvSpPr>
              <p:nvPr/>
            </p:nvSpPr>
            <p:spPr bwMode="auto">
              <a:xfrm>
                <a:off x="1795" y="1974"/>
                <a:ext cx="3087" cy="9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noFill/>
              <a:ln w="9525">
                <a:solidFill>
                  <a:srgbClr val="000000"/>
                </a:solidFill>
                <a:miter lim="800000"/>
                <a:headEnd/>
                <a:tailEnd/>
              </a:ln>
            </p:spPr>
            <p:txBody>
              <a:bodyPr/>
              <a:lstStyle/>
              <a:p>
                <a:endParaRPr lang="de-DE"/>
              </a:p>
            </p:txBody>
          </p:sp>
          <p:sp>
            <p:nvSpPr>
              <p:cNvPr id="44067" name="Pyr4"/>
              <p:cNvSpPr>
                <a:spLocks noEditPoints="1" noChangeArrowheads="1"/>
              </p:cNvSpPr>
              <p:nvPr/>
            </p:nvSpPr>
            <p:spPr bwMode="auto">
              <a:xfrm>
                <a:off x="1248" y="2904"/>
                <a:ext cx="4176"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noFill/>
              <a:ln w="9525">
                <a:solidFill>
                  <a:srgbClr val="000000"/>
                </a:solidFill>
                <a:miter lim="800000"/>
                <a:headEnd/>
                <a:tailEnd/>
              </a:ln>
            </p:spPr>
            <p:txBody>
              <a:bodyPr/>
              <a:lstStyle/>
              <a:p>
                <a:endParaRPr lang="de-DE"/>
              </a:p>
            </p:txBody>
          </p:sp>
        </p:grpSp>
        <p:sp>
          <p:nvSpPr>
            <p:cNvPr id="44046" name="Rectangle 44"/>
            <p:cNvSpPr>
              <a:spLocks noChangeArrowheads="1"/>
            </p:cNvSpPr>
            <p:nvPr/>
          </p:nvSpPr>
          <p:spPr bwMode="auto">
            <a:xfrm>
              <a:off x="957263" y="5068888"/>
              <a:ext cx="1325562" cy="682625"/>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47" name="Rectangle 45"/>
            <p:cNvSpPr>
              <a:spLocks noChangeArrowheads="1"/>
            </p:cNvSpPr>
            <p:nvPr/>
          </p:nvSpPr>
          <p:spPr bwMode="auto">
            <a:xfrm>
              <a:off x="2339975" y="4503738"/>
              <a:ext cx="865188" cy="1247775"/>
            </a:xfrm>
            <a:prstGeom prst="rect">
              <a:avLst/>
            </a:prstGeom>
            <a:solidFill>
              <a:srgbClr val="FFF8C2"/>
            </a:solidFill>
            <a:ln w="9525">
              <a:solidFill>
                <a:schemeClr val="tx1"/>
              </a:solidFill>
              <a:miter lim="800000"/>
              <a:headEnd/>
              <a:tailEnd/>
            </a:ln>
          </p:spPr>
          <p:txBody>
            <a:bodyPr wrap="none" lIns="90000" tIns="46800" rIns="90000" bIns="46800" anchor="ctr"/>
            <a:lstStyle/>
            <a:p>
              <a:pPr eaLnBrk="1" hangingPunct="1"/>
              <a:endParaRPr lang="de-DE" altLang="de-DE">
                <a:latin typeface="Georgia" pitchFamily="18" charset="0"/>
                <a:cs typeface="Times New Roman" pitchFamily="18" charset="0"/>
              </a:endParaRPr>
            </a:p>
          </p:txBody>
        </p:sp>
        <p:sp>
          <p:nvSpPr>
            <p:cNvPr id="44048" name="Rectangle 46"/>
            <p:cNvSpPr>
              <a:spLocks noChangeArrowheads="1"/>
            </p:cNvSpPr>
            <p:nvPr/>
          </p:nvSpPr>
          <p:spPr bwMode="auto">
            <a:xfrm>
              <a:off x="1131888" y="4389438"/>
              <a:ext cx="1208087" cy="679450"/>
            </a:xfrm>
            <a:prstGeom prst="rect">
              <a:avLst/>
            </a:prstGeom>
            <a:solidFill>
              <a:srgbClr val="D16349"/>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49" name="Rectangle 47"/>
            <p:cNvSpPr>
              <a:spLocks noChangeArrowheads="1"/>
            </p:cNvSpPr>
            <p:nvPr/>
          </p:nvSpPr>
          <p:spPr bwMode="auto">
            <a:xfrm>
              <a:off x="320516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0" name="Rectangle 48"/>
            <p:cNvSpPr>
              <a:spLocks noChangeArrowheads="1"/>
            </p:cNvSpPr>
            <p:nvPr/>
          </p:nvSpPr>
          <p:spPr bwMode="auto">
            <a:xfrm>
              <a:off x="320516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1" name="Rectangle 49"/>
            <p:cNvSpPr>
              <a:spLocks noChangeArrowheads="1"/>
            </p:cNvSpPr>
            <p:nvPr/>
          </p:nvSpPr>
          <p:spPr bwMode="auto">
            <a:xfrm>
              <a:off x="1247775" y="3835400"/>
              <a:ext cx="1841500" cy="554038"/>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2" name="Rectangle 50"/>
            <p:cNvSpPr>
              <a:spLocks noChangeArrowheads="1"/>
            </p:cNvSpPr>
            <p:nvPr/>
          </p:nvSpPr>
          <p:spPr bwMode="auto">
            <a:xfrm>
              <a:off x="153352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3" name="Rectangle 51"/>
            <p:cNvSpPr>
              <a:spLocks noChangeArrowheads="1"/>
            </p:cNvSpPr>
            <p:nvPr/>
          </p:nvSpPr>
          <p:spPr bwMode="auto">
            <a:xfrm>
              <a:off x="2801938" y="2924175"/>
              <a:ext cx="1150937" cy="908050"/>
            </a:xfrm>
            <a:prstGeom prst="rect">
              <a:avLst/>
            </a:prstGeom>
            <a:solidFill>
              <a:srgbClr val="008080"/>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4" name="Rectangle 52"/>
            <p:cNvSpPr>
              <a:spLocks noChangeArrowheads="1"/>
            </p:cNvSpPr>
            <p:nvPr/>
          </p:nvSpPr>
          <p:spPr bwMode="auto">
            <a:xfrm>
              <a:off x="4416425" y="5068888"/>
              <a:ext cx="1327150" cy="682625"/>
            </a:xfrm>
            <a:prstGeom prst="rect">
              <a:avLst/>
            </a:prstGeom>
            <a:solidFill>
              <a:srgbClr val="FF9966"/>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5" name="Rectangle 53"/>
            <p:cNvSpPr>
              <a:spLocks noChangeArrowheads="1"/>
            </p:cNvSpPr>
            <p:nvPr/>
          </p:nvSpPr>
          <p:spPr bwMode="auto">
            <a:xfrm>
              <a:off x="5800725" y="4503738"/>
              <a:ext cx="865188" cy="1247775"/>
            </a:xfrm>
            <a:prstGeom prst="rect">
              <a:avLst/>
            </a:prstGeom>
            <a:solidFill>
              <a:srgbClr val="EAEAEA"/>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6" name="Rectangle 54"/>
            <p:cNvSpPr>
              <a:spLocks noChangeArrowheads="1"/>
            </p:cNvSpPr>
            <p:nvPr/>
          </p:nvSpPr>
          <p:spPr bwMode="auto">
            <a:xfrm>
              <a:off x="4591050" y="4389438"/>
              <a:ext cx="1209675" cy="6794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7" name="Rectangle 55"/>
            <p:cNvSpPr>
              <a:spLocks noChangeArrowheads="1"/>
            </p:cNvSpPr>
            <p:nvPr/>
          </p:nvSpPr>
          <p:spPr bwMode="auto">
            <a:xfrm>
              <a:off x="666591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8" name="Rectangle 56"/>
            <p:cNvSpPr>
              <a:spLocks noChangeArrowheads="1"/>
            </p:cNvSpPr>
            <p:nvPr/>
          </p:nvSpPr>
          <p:spPr bwMode="auto">
            <a:xfrm>
              <a:off x="666591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9" name="Rectangle 57"/>
            <p:cNvSpPr>
              <a:spLocks noChangeArrowheads="1"/>
            </p:cNvSpPr>
            <p:nvPr/>
          </p:nvSpPr>
          <p:spPr bwMode="auto">
            <a:xfrm>
              <a:off x="4708525" y="3835400"/>
              <a:ext cx="1841500" cy="554038"/>
            </a:xfrm>
            <a:prstGeom prst="rect">
              <a:avLst/>
            </a:prstGeom>
            <a:solidFill>
              <a:srgbClr val="8CADAE"/>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0" name="Rectangle 58"/>
            <p:cNvSpPr>
              <a:spLocks noChangeArrowheads="1"/>
            </p:cNvSpPr>
            <p:nvPr/>
          </p:nvSpPr>
          <p:spPr bwMode="auto">
            <a:xfrm>
              <a:off x="499427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1" name="Rectangle 59"/>
            <p:cNvSpPr>
              <a:spLocks noChangeArrowheads="1"/>
            </p:cNvSpPr>
            <p:nvPr/>
          </p:nvSpPr>
          <p:spPr bwMode="auto">
            <a:xfrm>
              <a:off x="6261100" y="2924175"/>
              <a:ext cx="1152525" cy="9080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2" name="Text Box 60"/>
            <p:cNvSpPr txBox="1">
              <a:spLocks noChangeArrowheads="1"/>
            </p:cNvSpPr>
            <p:nvPr/>
          </p:nvSpPr>
          <p:spPr bwMode="auto">
            <a:xfrm>
              <a:off x="927100" y="5784850"/>
              <a:ext cx="1123950" cy="312738"/>
            </a:xfrm>
            <a:prstGeom prst="rect">
              <a:avLst/>
            </a:prstGeom>
            <a:noFill/>
            <a:ln w="9525">
              <a:noFill/>
              <a:miter lim="800000"/>
              <a:headEnd/>
              <a:tailEnd/>
            </a:ln>
          </p:spPr>
          <p:txBody>
            <a:bodyPr/>
            <a:lstStyle/>
            <a:p>
              <a:pPr eaLnBrk="1" hangingPunct="1"/>
              <a:r>
                <a:rPr lang="de-DE" altLang="de-DE" dirty="0" err="1">
                  <a:solidFill>
                    <a:srgbClr val="000000"/>
                  </a:solidFill>
                  <a:cs typeface="Times New Roman" pitchFamily="18" charset="0"/>
                </a:rPr>
                <a:t>Stres</a:t>
              </a:r>
              <a:endParaRPr lang="en-US" altLang="de-DE" dirty="0">
                <a:cs typeface="Times New Roman" pitchFamily="18" charset="0"/>
              </a:endParaRPr>
            </a:p>
          </p:txBody>
        </p:sp>
        <p:sp>
          <p:nvSpPr>
            <p:cNvPr id="44063" name="Text Box 61"/>
            <p:cNvSpPr txBox="1">
              <a:spLocks noChangeArrowheads="1"/>
            </p:cNvSpPr>
            <p:nvPr/>
          </p:nvSpPr>
          <p:spPr bwMode="auto">
            <a:xfrm>
              <a:off x="6495132" y="5776913"/>
              <a:ext cx="1494377" cy="320675"/>
            </a:xfrm>
            <a:prstGeom prst="rect">
              <a:avLst/>
            </a:prstGeom>
            <a:noFill/>
            <a:ln w="9525">
              <a:noFill/>
              <a:miter lim="800000"/>
              <a:headEnd/>
              <a:tailEnd/>
            </a:ln>
          </p:spPr>
          <p:txBody>
            <a:bodyPr/>
            <a:lstStyle/>
            <a:p>
              <a:pPr eaLnBrk="1" hangingPunct="1"/>
              <a:r>
                <a:rPr lang="en-US" altLang="de-DE" dirty="0" err="1">
                  <a:solidFill>
                    <a:srgbClr val="000000"/>
                  </a:solidFill>
                  <a:cs typeface="Times New Roman" pitchFamily="18" charset="0"/>
                </a:rPr>
                <a:t>Rela</a:t>
              </a:r>
              <a:r>
                <a:rPr lang="pl-PL" altLang="de-DE" dirty="0" err="1">
                  <a:solidFill>
                    <a:srgbClr val="000000"/>
                  </a:solidFill>
                  <a:cs typeface="Times New Roman" pitchFamily="18" charset="0"/>
                </a:rPr>
                <a:t>ks</a:t>
              </a:r>
              <a:endParaRPr lang="en-US" altLang="de-DE" dirty="0">
                <a:cs typeface="Times New Roman" pitchFamily="18" charset="0"/>
              </a:endParaRPr>
            </a:p>
          </p:txBody>
        </p:sp>
      </p:grpSp>
      <p:grpSp>
        <p:nvGrpSpPr>
          <p:cNvPr id="44038" name="Group 38"/>
          <p:cNvGrpSpPr>
            <a:grpSpLocks/>
          </p:cNvGrpSpPr>
          <p:nvPr/>
        </p:nvGrpSpPr>
        <p:grpSpPr bwMode="auto">
          <a:xfrm>
            <a:off x="0" y="6167438"/>
            <a:ext cx="2328863" cy="474662"/>
            <a:chOff x="0" y="3957"/>
            <a:chExt cx="1424" cy="299"/>
          </a:xfrm>
        </p:grpSpPr>
        <p:sp>
          <p:nvSpPr>
            <p:cNvPr id="4404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4041"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44042" name="Text Box 71"/>
            <p:cNvSpPr txBox="1">
              <a:spLocks noChangeArrowheads="1"/>
            </p:cNvSpPr>
            <p:nvPr/>
          </p:nvSpPr>
          <p:spPr bwMode="auto">
            <a:xfrm>
              <a:off x="110" y="4001"/>
              <a:ext cx="1314" cy="194"/>
            </a:xfrm>
            <a:prstGeom prst="rect">
              <a:avLst/>
            </a:prstGeom>
            <a:noFill/>
            <a:ln w="9525">
              <a:noFill/>
              <a:miter lim="800000"/>
              <a:headEnd/>
              <a:tailEnd/>
            </a:ln>
          </p:spPr>
          <p:txBody>
            <a:bodyPr>
              <a:spAutoFit/>
            </a:bodyPr>
            <a:lstStyle/>
            <a:p>
              <a:pPr eaLnBrk="1" hangingPunct="1"/>
              <a:r>
                <a:rPr lang="en-US" altLang="de-DE" sz="1400" dirty="0">
                  <a:cs typeface="Times New Roman" pitchFamily="18" charset="0"/>
                  <a:sym typeface="Wingdings" pitchFamily="2" charset="2"/>
                </a:rPr>
                <a:t>  </a:t>
              </a:r>
              <a:r>
                <a:rPr lang="en-US" altLang="de-DE" sz="1200" dirty="0">
                  <a:cs typeface="Times New Roman" pitchFamily="18" charset="0"/>
                  <a:sym typeface="Wingdings" pitchFamily="2" charset="2"/>
                </a:rPr>
                <a:t></a:t>
              </a:r>
              <a:r>
                <a:rPr lang="en-US" altLang="de-DE" sz="1200" dirty="0">
                  <a:cs typeface="Times New Roman" pitchFamily="18" charset="0"/>
                </a:rPr>
                <a:t> </a:t>
              </a:r>
              <a:r>
                <a:rPr lang="pl-PL" altLang="de-DE" sz="1300" i="1" dirty="0">
                  <a:cs typeface="Times New Roman" pitchFamily="18" charset="0"/>
                </a:rPr>
                <a:t>ćwiczenia </a:t>
              </a:r>
              <a:r>
                <a:rPr lang="en-US" altLang="de-DE" sz="1300" i="1" dirty="0">
                  <a:cs typeface="Times New Roman" pitchFamily="18" charset="0"/>
                </a:rPr>
                <a:t>11.2</a:t>
              </a:r>
            </a:p>
          </p:txBody>
        </p:sp>
      </p:grpSp>
      <p:sp>
        <p:nvSpPr>
          <p:cNvPr id="36"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20</a:t>
            </a:r>
            <a:endParaRPr lang="en-US" altLang="de-DE" sz="1200" b="1" dirty="0">
              <a:solidFill>
                <a:srgbClr val="646B86"/>
              </a:solidFill>
              <a:cs typeface="Times New Roman" pitchFamily="18" charset="0"/>
            </a:endParaRPr>
          </a:p>
        </p:txBody>
      </p:sp>
      <p:sp>
        <p:nvSpPr>
          <p:cNvPr id="37" name="Text Box 15"/>
          <p:cNvSpPr txBox="1">
            <a:spLocks noChangeArrowheads="1"/>
          </p:cNvSpPr>
          <p:nvPr/>
        </p:nvSpPr>
        <p:spPr bwMode="auto">
          <a:xfrm>
            <a:off x="-224" y="6670675"/>
            <a:ext cx="2339976" cy="214313"/>
          </a:xfrm>
          <a:prstGeom prst="rect">
            <a:avLst/>
          </a:prstGeom>
          <a:noFill/>
          <a:ln w="9525">
            <a:noFill/>
            <a:miter lim="800000"/>
            <a:headEnd/>
            <a:tailEnd/>
          </a:ln>
        </p:spPr>
        <p:txBody>
          <a:bodyPr>
            <a:spAutoFit/>
          </a:bodyPr>
          <a:lstStyle/>
          <a:p>
            <a:pPr eaLnBrk="1" hangingPunct="1">
              <a:spcBef>
                <a:spcPct val="50000"/>
              </a:spcBef>
            </a:pPr>
            <a:r>
              <a:rPr lang="de-DE" altLang="de-DE" sz="800" i="1" dirty="0">
                <a:cs typeface="Times New Roman" pitchFamily="18" charset="0"/>
              </a:rPr>
              <a:t>(</a:t>
            </a:r>
            <a:r>
              <a:rPr lang="de-DE" altLang="de-DE" sz="800" i="1" dirty="0" err="1">
                <a:cs typeface="Times New Roman" pitchFamily="18" charset="0"/>
              </a:rPr>
              <a:t>adapted</a:t>
            </a:r>
            <a:r>
              <a:rPr lang="de-DE" altLang="de-DE" sz="800" i="1" dirty="0">
                <a:cs typeface="Times New Roman" pitchFamily="18" charset="0"/>
              </a:rPr>
              <a:t> </a:t>
            </a:r>
            <a:r>
              <a:rPr lang="de-DE" altLang="de-DE" sz="800" i="1" dirty="0" err="1">
                <a:cs typeface="Times New Roman" pitchFamily="18" charset="0"/>
              </a:rPr>
              <a:t>from</a:t>
            </a:r>
            <a:r>
              <a:rPr lang="de-DE" altLang="de-DE" sz="800" i="1" dirty="0">
                <a:cs typeface="Times New Roman" pitchFamily="18" charset="0"/>
              </a:rPr>
              <a:t> Behrendt, 2001)</a:t>
            </a:r>
            <a:endParaRPr lang="en-US" altLang="de-DE" sz="800" i="1" dirty="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0" y="0"/>
            <a:ext cx="9144000" cy="765175"/>
          </a:xfrm>
        </p:spPr>
        <p:txBody>
          <a:bodyPr lIns="92075" tIns="46038" rIns="92075" bIns="46038" anchor="ctr"/>
          <a:lstStyle/>
          <a:p>
            <a:pPr eaLnBrk="1" hangingPunct="1"/>
            <a:r>
              <a:rPr lang="pl-PL" altLang="de-DE" dirty="0"/>
              <a:t>Redukcja stresu</a:t>
            </a:r>
            <a:endParaRPr lang="en-US" altLang="de-DE" dirty="0"/>
          </a:p>
        </p:txBody>
      </p:sp>
      <p:sp>
        <p:nvSpPr>
          <p:cNvPr id="29699" name="Rectangle 3"/>
          <p:cNvSpPr>
            <a:spLocks noGrp="1" noChangeArrowheads="1"/>
          </p:cNvSpPr>
          <p:nvPr>
            <p:ph type="body" idx="4294967295"/>
          </p:nvPr>
        </p:nvSpPr>
        <p:spPr>
          <a:xfrm>
            <a:off x="611188" y="4221163"/>
            <a:ext cx="8280400" cy="2160587"/>
          </a:xfrm>
        </p:spPr>
        <p:txBody>
          <a:bodyPr lIns="92075" tIns="46038" rIns="92075" bIns="46038"/>
          <a:lstStyle/>
          <a:p>
            <a:pPr marL="714375" indent="-352425" eaLnBrk="1" hangingPunct="1">
              <a:lnSpc>
                <a:spcPct val="80000"/>
              </a:lnSpc>
              <a:defRPr/>
            </a:pPr>
            <a:endParaRPr lang="en-US" altLang="de-DE" sz="1200" dirty="0"/>
          </a:p>
          <a:p>
            <a:pPr marL="363538" indent="-363538" eaLnBrk="1" hangingPunct="1">
              <a:buClr>
                <a:srgbClr val="8CADAE"/>
              </a:buClr>
              <a:buFontTx/>
              <a:buChar char="o"/>
              <a:defRPr/>
            </a:pPr>
            <a:r>
              <a:rPr lang="pl-PL" altLang="de-DE" dirty="0"/>
              <a:t>Pozwalaj sobie na przerwy</a:t>
            </a:r>
            <a:endParaRPr lang="en-US" altLang="de-DE" dirty="0"/>
          </a:p>
          <a:p>
            <a:pPr marL="363538" indent="-363538" eaLnBrk="1" hangingPunct="1">
              <a:buClr>
                <a:srgbClr val="8CADAE"/>
              </a:buClr>
              <a:buFontTx/>
              <a:buChar char="o"/>
              <a:defRPr/>
            </a:pPr>
            <a:r>
              <a:rPr lang="pl-PL" altLang="de-DE" dirty="0"/>
              <a:t>Rób rzeczy, które lubisz</a:t>
            </a:r>
            <a:endParaRPr lang="en-US" altLang="de-DE" dirty="0"/>
          </a:p>
          <a:p>
            <a:pPr marL="363538" indent="-363538" eaLnBrk="1" hangingPunct="1">
              <a:buClr>
                <a:srgbClr val="8CADAE"/>
              </a:buClr>
              <a:buFontTx/>
              <a:buChar char="o"/>
              <a:defRPr/>
            </a:pPr>
            <a:r>
              <a:rPr lang="pl-PL" altLang="de-DE" dirty="0"/>
              <a:t>Naucz się technik relaksacji</a:t>
            </a:r>
            <a:endParaRPr lang="en-US" altLang="de-DE" dirty="0"/>
          </a:p>
          <a:p>
            <a:pPr marL="363538" indent="-363538" eaLnBrk="1" hangingPunct="1">
              <a:buClr>
                <a:srgbClr val="8CADAE"/>
              </a:buClr>
              <a:buFontTx/>
              <a:buChar char="o"/>
              <a:defRPr/>
            </a:pPr>
            <a:r>
              <a:rPr lang="pl-PL" altLang="de-DE" dirty="0"/>
              <a:t>Pozwól przyjaciołom sobie pomóc</a:t>
            </a:r>
            <a:r>
              <a:rPr lang="en-US" altLang="de-DE" dirty="0"/>
              <a:t> </a:t>
            </a:r>
          </a:p>
          <a:p>
            <a:pPr marL="363538" indent="-363538" eaLnBrk="1" hangingPunct="1">
              <a:buClr>
                <a:srgbClr val="8CADAE"/>
              </a:buClr>
              <a:buFontTx/>
              <a:buChar char="o"/>
              <a:defRPr/>
            </a:pPr>
            <a:r>
              <a:rPr lang="pl-PL" altLang="de-DE" dirty="0"/>
              <a:t>Planuj ostrożnie, przemyśl swoje działania od A do Z</a:t>
            </a:r>
            <a:endParaRPr lang="en-US" altLang="de-DE" dirty="0"/>
          </a:p>
        </p:txBody>
      </p:sp>
      <p:pic>
        <p:nvPicPr>
          <p:cNvPr id="45061" name="Picture 5" descr="A Spot to Relax - xtacocorex - flickr - ccc"/>
          <p:cNvPicPr>
            <a:picLocks noChangeAspect="1" noChangeArrowheads="1"/>
          </p:cNvPicPr>
          <p:nvPr/>
        </p:nvPicPr>
        <p:blipFill>
          <a:blip r:embed="rId3"/>
          <a:srcRect/>
          <a:stretch>
            <a:fillRect/>
          </a:stretch>
        </p:blipFill>
        <p:spPr bwMode="auto">
          <a:xfrm>
            <a:off x="2592388" y="1341438"/>
            <a:ext cx="3960812" cy="2674937"/>
          </a:xfrm>
          <a:prstGeom prst="rect">
            <a:avLst/>
          </a:prstGeom>
          <a:noFill/>
          <a:ln w="9525">
            <a:noFill/>
            <a:miter lim="800000"/>
            <a:headEnd/>
            <a:tailEnd/>
          </a:ln>
        </p:spPr>
      </p:pic>
      <p:sp>
        <p:nvSpPr>
          <p:cNvPr id="7"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a:solidFill>
                  <a:srgbClr val="646B86"/>
                </a:solidFill>
                <a:cs typeface="Times New Roman" pitchFamily="18" charset="0"/>
              </a:rPr>
              <a:t>2</a:t>
            </a:r>
            <a:r>
              <a:rPr lang="de-DE" altLang="de-DE" sz="1200" b="1" dirty="0" smtClean="0">
                <a:solidFill>
                  <a:srgbClr val="646B86"/>
                </a:solidFill>
                <a:cs typeface="Times New Roman" pitchFamily="18" charset="0"/>
              </a:rPr>
              <a:t>1</a:t>
            </a:r>
            <a:endParaRPr lang="en-US" altLang="de-DE" sz="1200" b="1" dirty="0">
              <a:solidFill>
                <a:srgbClr val="646B86"/>
              </a:solidFill>
              <a:cs typeface="Times New Roman" pitchFamily="18" charset="0"/>
            </a:endParaRPr>
          </a:p>
        </p:txBody>
      </p:sp>
      <p:sp>
        <p:nvSpPr>
          <p:cNvPr id="8" name="Text Box 15"/>
          <p:cNvSpPr txBox="1">
            <a:spLocks noChangeArrowheads="1"/>
          </p:cNvSpPr>
          <p:nvPr/>
        </p:nvSpPr>
        <p:spPr bwMode="auto">
          <a:xfrm>
            <a:off x="-224" y="6670675"/>
            <a:ext cx="2339976" cy="214313"/>
          </a:xfrm>
          <a:prstGeom prst="rect">
            <a:avLst/>
          </a:prstGeom>
          <a:noFill/>
          <a:ln w="9525">
            <a:noFill/>
            <a:miter lim="800000"/>
            <a:headEnd/>
            <a:tailEnd/>
          </a:ln>
        </p:spPr>
        <p:txBody>
          <a:bodyPr>
            <a:spAutoFit/>
          </a:bodyPr>
          <a:lstStyle/>
          <a:p>
            <a:pPr eaLnBrk="1" hangingPunct="1">
              <a:spcBef>
                <a:spcPct val="50000"/>
              </a:spcBef>
            </a:pPr>
            <a:r>
              <a:rPr lang="en-US" altLang="de-DE" sz="800" i="1" dirty="0">
                <a:cs typeface="Times New Roman" pitchFamily="18" charset="0"/>
              </a:rPr>
              <a:t>(</a:t>
            </a:r>
            <a:r>
              <a:rPr lang="en-US" altLang="de-DE" sz="800" i="1" dirty="0">
                <a:latin typeface="Arial" charset="0"/>
                <a:cs typeface="Times New Roman" pitchFamily="18" charset="0"/>
              </a:rPr>
              <a:t>“</a:t>
            </a:r>
            <a:r>
              <a:rPr lang="en-US" altLang="de-DE" sz="800" i="1" dirty="0">
                <a:cs typeface="Times New Roman" pitchFamily="18" charset="0"/>
              </a:rPr>
              <a:t>A Spot to Relax</a:t>
            </a:r>
            <a:r>
              <a:rPr lang="en-US" altLang="de-DE" sz="800" i="1" dirty="0">
                <a:latin typeface="Arial" charset="0"/>
                <a:cs typeface="Times New Roman" pitchFamily="18" charset="0"/>
              </a:rPr>
              <a:t>” by</a:t>
            </a:r>
            <a:r>
              <a:rPr lang="en-US" altLang="de-DE" sz="800" i="1" dirty="0">
                <a:cs typeface="Times New Roman" pitchFamily="18" charset="0"/>
              </a:rPr>
              <a:t> </a:t>
            </a:r>
            <a:r>
              <a:rPr lang="en-US" altLang="de-DE" sz="800" i="1" dirty="0" err="1">
                <a:cs typeface="Times New Roman" pitchFamily="18" charset="0"/>
              </a:rPr>
              <a:t>xtacocorex</a:t>
            </a:r>
            <a:r>
              <a:rPr lang="en-US" altLang="de-DE" sz="800" i="1" dirty="0">
                <a:cs typeface="Times New Roman" pitchFamily="18" charset="0"/>
              </a:rPr>
              <a:t>)</a:t>
            </a:r>
            <a:endParaRPr lang="en-US" altLang="de-DE" sz="800" i="1" dirty="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4466006" y="1268760"/>
            <a:ext cx="3284418" cy="4330446"/>
          </a:xfrm>
          <a:prstGeom prst="rect">
            <a:avLst/>
          </a:prstGeom>
        </p:spPr>
      </p:pic>
      <p:pic>
        <p:nvPicPr>
          <p:cNvPr id="2" name="Grafik 1"/>
          <p:cNvPicPr>
            <a:picLocks noChangeAspect="1"/>
          </p:cNvPicPr>
          <p:nvPr/>
        </p:nvPicPr>
        <p:blipFill>
          <a:blip r:embed="rId4"/>
          <a:stretch>
            <a:fillRect/>
          </a:stretch>
        </p:blipFill>
        <p:spPr>
          <a:xfrm>
            <a:off x="1289640" y="1281356"/>
            <a:ext cx="2974992" cy="4204119"/>
          </a:xfrm>
          <a:prstGeom prst="rect">
            <a:avLst/>
          </a:prstGeom>
        </p:spPr>
      </p:pic>
      <p:sp>
        <p:nvSpPr>
          <p:cNvPr id="47108" name="Text Box 2"/>
          <p:cNvSpPr txBox="1">
            <a:spLocks noChangeArrowheads="1"/>
          </p:cNvSpPr>
          <p:nvPr/>
        </p:nvSpPr>
        <p:spPr bwMode="auto">
          <a:xfrm>
            <a:off x="1336583" y="2266076"/>
            <a:ext cx="7239000" cy="1323439"/>
          </a:xfrm>
          <a:prstGeom prst="rect">
            <a:avLst/>
          </a:prstGeom>
          <a:noFill/>
          <a:ln w="9525">
            <a:noFill/>
            <a:miter lim="800000"/>
            <a:headEnd/>
            <a:tailEnd/>
          </a:ln>
        </p:spPr>
        <p:txBody>
          <a:bodyPr>
            <a:spAutoFit/>
          </a:bodyPr>
          <a:lstStyle/>
          <a:p>
            <a:pPr algn="ctr" eaLnBrk="1" hangingPunct="1">
              <a:spcBef>
                <a:spcPct val="50000"/>
              </a:spcBef>
            </a:pPr>
            <a:endParaRPr lang="de-DE" altLang="de-DE" sz="4400" dirty="0">
              <a:cs typeface="Times New Roman" pitchFamily="18" charset="0"/>
            </a:endParaRPr>
          </a:p>
          <a:p>
            <a:pPr eaLnBrk="1" hangingPunct="1">
              <a:spcBef>
                <a:spcPct val="50000"/>
              </a:spcBef>
            </a:pPr>
            <a:endParaRPr lang="en-US" altLang="de-DE" sz="2400" dirty="0">
              <a:cs typeface="Times New Roman" pitchFamily="18" charset="0"/>
            </a:endParaRPr>
          </a:p>
        </p:txBody>
      </p:sp>
      <p:sp>
        <p:nvSpPr>
          <p:cNvPr id="47109" name="Text Box 11"/>
          <p:cNvSpPr txBox="1">
            <a:spLocks noChangeArrowheads="1"/>
          </p:cNvSpPr>
          <p:nvPr/>
        </p:nvSpPr>
        <p:spPr bwMode="auto">
          <a:xfrm>
            <a:off x="0" y="196027"/>
            <a:ext cx="9144000" cy="400110"/>
          </a:xfrm>
          <a:prstGeom prst="rect">
            <a:avLst/>
          </a:prstGeom>
          <a:noFill/>
          <a:ln w="9525">
            <a:noFill/>
            <a:miter lim="800000"/>
            <a:headEnd/>
            <a:tailEnd/>
          </a:ln>
        </p:spPr>
        <p:txBody>
          <a:bodyPr anchor="ctr">
            <a:spAutoFit/>
          </a:bodyPr>
          <a:lstStyle/>
          <a:p>
            <a:pPr algn="ctr" eaLnBrk="1" hangingPunct="1"/>
            <a:r>
              <a:rPr lang="pl-PL" altLang="de-DE" sz="2000" dirty="0">
                <a:solidFill>
                  <a:srgbClr val="D16349"/>
                </a:solidFill>
                <a:cs typeface="Times New Roman" pitchFamily="18" charset="0"/>
              </a:rPr>
              <a:t>Wczesne sygnały ostrzegawcze: przykład z listy</a:t>
            </a:r>
            <a:endParaRPr lang="en-US" altLang="de-DE" sz="2000" dirty="0">
              <a:solidFill>
                <a:srgbClr val="FFFFFF"/>
              </a:solidFill>
              <a:cs typeface="Times New Roman" pitchFamily="18" charset="0"/>
            </a:endParaRPr>
          </a:p>
        </p:txBody>
      </p:sp>
      <p:pic>
        <p:nvPicPr>
          <p:cNvPr id="47111" name="Picture 19" descr="Checklist - akaalias - flickr - ccc"/>
          <p:cNvPicPr>
            <a:picLocks noGrp="1" noChangeAspect="1" noChangeArrowheads="1"/>
          </p:cNvPicPr>
          <p:nvPr>
            <p:ph idx="4294967295"/>
          </p:nvPr>
        </p:nvPicPr>
        <p:blipFill>
          <a:blip r:embed="rId5"/>
          <a:srcRect/>
          <a:stretch>
            <a:fillRect/>
          </a:stretch>
        </p:blipFill>
        <p:spPr>
          <a:xfrm>
            <a:off x="7810500" y="4821238"/>
            <a:ext cx="1333500" cy="1847850"/>
          </a:xfrm>
        </p:spPr>
      </p:pic>
      <p:grpSp>
        <p:nvGrpSpPr>
          <p:cNvPr id="47112" name="Group 30"/>
          <p:cNvGrpSpPr>
            <a:grpSpLocks/>
          </p:cNvGrpSpPr>
          <p:nvPr/>
        </p:nvGrpSpPr>
        <p:grpSpPr bwMode="auto">
          <a:xfrm>
            <a:off x="0" y="6165850"/>
            <a:ext cx="2411413" cy="531813"/>
            <a:chOff x="0" y="3957"/>
            <a:chExt cx="1474" cy="335"/>
          </a:xfrm>
        </p:grpSpPr>
        <p:sp>
          <p:nvSpPr>
            <p:cNvPr id="4711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7118" name="Picture 70" descr="Notizen2"/>
            <p:cNvPicPr>
              <a:picLocks noChangeAspect="1" noChangeArrowheads="1"/>
            </p:cNvPicPr>
            <p:nvPr/>
          </p:nvPicPr>
          <p:blipFill>
            <a:blip r:embed="rId6"/>
            <a:srcRect/>
            <a:stretch>
              <a:fillRect/>
            </a:stretch>
          </p:blipFill>
          <p:spPr bwMode="auto">
            <a:xfrm>
              <a:off x="37" y="3996"/>
              <a:ext cx="212" cy="219"/>
            </a:xfrm>
            <a:prstGeom prst="rect">
              <a:avLst/>
            </a:prstGeom>
            <a:noFill/>
            <a:ln w="9525">
              <a:noFill/>
              <a:miter lim="800000"/>
              <a:headEnd/>
              <a:tailEnd/>
            </a:ln>
          </p:spPr>
        </p:pic>
        <p:sp>
          <p:nvSpPr>
            <p:cNvPr id="47119" name="Text Box 71"/>
            <p:cNvSpPr txBox="1">
              <a:spLocks noChangeArrowheads="1"/>
            </p:cNvSpPr>
            <p:nvPr/>
          </p:nvSpPr>
          <p:spPr bwMode="auto">
            <a:xfrm>
              <a:off x="160" y="3985"/>
              <a:ext cx="1314" cy="307"/>
            </a:xfrm>
            <a:prstGeom prst="rect">
              <a:avLst/>
            </a:prstGeom>
            <a:noFill/>
            <a:ln w="9525">
              <a:noFill/>
              <a:miter lim="800000"/>
              <a:headEnd/>
              <a:tailEnd/>
            </a:ln>
          </p:spPr>
          <p:txBody>
            <a:bodyPr>
              <a:spAutoFit/>
            </a:bodyPr>
            <a:lstStyle/>
            <a:p>
              <a:pPr eaLnBrk="1" hangingPunct="1"/>
              <a:r>
                <a:rPr lang="de-DE" altLang="de-DE" sz="1400">
                  <a:cs typeface="Times New Roman" pitchFamily="18" charset="0"/>
                  <a:sym typeface="Wingdings" pitchFamily="2" charset="2"/>
                </a:rPr>
                <a:t>  </a:t>
              </a:r>
              <a:endParaRPr lang="de-DE" altLang="de-DE" sz="1200">
                <a:cs typeface="Times New Roman" pitchFamily="18" charset="0"/>
              </a:endParaRPr>
            </a:p>
            <a:p>
              <a:pPr eaLnBrk="1" hangingPunct="1"/>
              <a:r>
                <a:rPr lang="de-DE" altLang="de-DE" sz="1200">
                  <a:cs typeface="Times New Roman" pitchFamily="18" charset="0"/>
                </a:rPr>
                <a:t>     </a:t>
              </a:r>
            </a:p>
          </p:txBody>
        </p:sp>
      </p:grpSp>
      <p:sp>
        <p:nvSpPr>
          <p:cNvPr id="47113" name="Text Box 35"/>
          <p:cNvSpPr txBox="1">
            <a:spLocks noChangeArrowheads="1"/>
          </p:cNvSpPr>
          <p:nvPr/>
        </p:nvSpPr>
        <p:spPr bwMode="auto">
          <a:xfrm>
            <a:off x="467432" y="6176917"/>
            <a:ext cx="1242648" cy="492443"/>
          </a:xfrm>
          <a:prstGeom prst="rect">
            <a:avLst/>
          </a:prstGeom>
          <a:noFill/>
          <a:ln w="9525">
            <a:noFill/>
            <a:miter lim="800000"/>
            <a:headEnd/>
            <a:tailEnd/>
          </a:ln>
        </p:spPr>
        <p:txBody>
          <a:bodyPr wrap="none">
            <a:spAutoFit/>
          </a:bodyPr>
          <a:lstStyle/>
          <a:p>
            <a:pPr eaLnBrk="1" hangingPunct="1"/>
            <a:r>
              <a:rPr lang="en-US" altLang="de-DE" sz="1300" i="1" dirty="0">
                <a:cs typeface="Times New Roman" pitchFamily="18" charset="0"/>
                <a:sym typeface="Wingdings" pitchFamily="2" charset="2"/>
              </a:rPr>
              <a:t></a:t>
            </a:r>
            <a:r>
              <a:rPr lang="en-US" altLang="de-DE" sz="1300" i="1" dirty="0">
                <a:cs typeface="Times New Roman" pitchFamily="18" charset="0"/>
              </a:rPr>
              <a:t> </a:t>
            </a:r>
            <a:r>
              <a:rPr lang="pl-PL" altLang="de-DE" sz="1300" i="1" dirty="0">
                <a:cs typeface="Times New Roman" pitchFamily="18" charset="0"/>
              </a:rPr>
              <a:t>ćwiczenia</a:t>
            </a:r>
            <a:endParaRPr lang="en-US" altLang="de-DE" sz="1300" i="1" dirty="0">
              <a:cs typeface="Times New Roman" pitchFamily="18" charset="0"/>
            </a:endParaRPr>
          </a:p>
          <a:p>
            <a:pPr eaLnBrk="1" hangingPunct="1"/>
            <a:r>
              <a:rPr lang="en-US" altLang="de-DE" sz="1300" i="1" dirty="0">
                <a:cs typeface="Times New Roman" pitchFamily="18" charset="0"/>
              </a:rPr>
              <a:t>     11.3 a, b</a:t>
            </a:r>
          </a:p>
        </p:txBody>
      </p:sp>
      <p:sp>
        <p:nvSpPr>
          <p:cNvPr id="15" name="Textfeld 3"/>
          <p:cNvSpPr txBox="1"/>
          <p:nvPr/>
        </p:nvSpPr>
        <p:spPr>
          <a:xfrm rot="19806148">
            <a:off x="1562076" y="3157977"/>
            <a:ext cx="2274888" cy="461962"/>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defRPr/>
            </a:pPr>
            <a:r>
              <a:rPr lang="pl-PL" altLang="de-DE" b="1" dirty="0">
                <a:solidFill>
                  <a:srgbClr val="D9D9D9"/>
                </a:solidFill>
                <a:effectLst>
                  <a:outerShdw blurRad="38100" dist="38100" dir="2700000" algn="tl">
                    <a:srgbClr val="C0C0C0"/>
                  </a:outerShdw>
                </a:effectLst>
                <a:cs typeface="Times New Roman" panose="02020603050405020304" pitchFamily="18" charset="0"/>
              </a:rPr>
              <a:t>Ćwiczenie</a:t>
            </a:r>
            <a:endParaRPr lang="en-US" altLang="de-DE" b="1" dirty="0">
              <a:solidFill>
                <a:srgbClr val="D9D9D9"/>
              </a:solidFill>
              <a:effectLst>
                <a:outerShdw blurRad="38100" dist="38100" dir="2700000" algn="tl">
                  <a:srgbClr val="C0C0C0"/>
                </a:outerShdw>
              </a:effectLst>
              <a:cs typeface="Times New Roman" panose="02020603050405020304" pitchFamily="18" charset="0"/>
            </a:endParaRPr>
          </a:p>
        </p:txBody>
      </p:sp>
      <p:sp>
        <p:nvSpPr>
          <p:cNvPr id="16" name="Textfeld 3"/>
          <p:cNvSpPr txBox="1"/>
          <p:nvPr/>
        </p:nvSpPr>
        <p:spPr>
          <a:xfrm rot="19806148">
            <a:off x="5000487" y="3150012"/>
            <a:ext cx="2274887" cy="461963"/>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defRPr/>
            </a:pPr>
            <a:r>
              <a:rPr lang="pl-PL" altLang="de-DE" b="1" dirty="0">
                <a:solidFill>
                  <a:srgbClr val="D9D9D9"/>
                </a:solidFill>
                <a:effectLst>
                  <a:outerShdw blurRad="38100" dist="38100" dir="2700000" algn="tl">
                    <a:srgbClr val="C0C0C0"/>
                  </a:outerShdw>
                </a:effectLst>
                <a:cs typeface="Times New Roman" panose="02020603050405020304" pitchFamily="18" charset="0"/>
              </a:rPr>
              <a:t>Ćwiczenie</a:t>
            </a:r>
            <a:endParaRPr lang="en-US" altLang="de-DE" b="1" dirty="0">
              <a:solidFill>
                <a:srgbClr val="D9D9D9"/>
              </a:solidFill>
              <a:effectLst>
                <a:outerShdw blurRad="38100" dist="38100" dir="2700000" algn="tl">
                  <a:srgbClr val="C0C0C0"/>
                </a:outerShdw>
              </a:effectLst>
              <a:cs typeface="Times New Roman" panose="02020603050405020304" pitchFamily="18" charset="0"/>
            </a:endParaRPr>
          </a:p>
        </p:txBody>
      </p:sp>
      <p:sp>
        <p:nvSpPr>
          <p:cNvPr id="17"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22</a:t>
            </a:r>
            <a:endParaRPr lang="en-US" altLang="de-DE" sz="1200" b="1" dirty="0">
              <a:solidFill>
                <a:srgbClr val="646B86"/>
              </a:solidFill>
              <a:cs typeface="Times New Roman" pitchFamily="18" charset="0"/>
            </a:endParaRPr>
          </a:p>
        </p:txBody>
      </p:sp>
      <p:sp>
        <p:nvSpPr>
          <p:cNvPr id="18" name="Text Box 15"/>
          <p:cNvSpPr txBox="1">
            <a:spLocks noChangeArrowheads="1"/>
          </p:cNvSpPr>
          <p:nvPr/>
        </p:nvSpPr>
        <p:spPr bwMode="auto">
          <a:xfrm>
            <a:off x="-224" y="6670675"/>
            <a:ext cx="4068168" cy="215444"/>
          </a:xfrm>
          <a:prstGeom prst="rect">
            <a:avLst/>
          </a:prstGeom>
          <a:noFill/>
          <a:ln w="9525">
            <a:noFill/>
            <a:miter lim="800000"/>
            <a:headEnd/>
            <a:tailEnd/>
          </a:ln>
        </p:spPr>
        <p:txBody>
          <a:bodyPr wrap="square">
            <a:spAutoFit/>
          </a:bodyPr>
          <a:lstStyle/>
          <a:p>
            <a:pPr eaLnBrk="1" hangingPunct="1"/>
            <a:r>
              <a:rPr lang="en-US" altLang="de-DE" sz="800" i="1" dirty="0">
                <a:cs typeface="Times New Roman" pitchFamily="18" charset="0"/>
              </a:rPr>
              <a:t>(Checklist in dependence on Dr. med. T. </a:t>
            </a:r>
            <a:r>
              <a:rPr lang="en-US" altLang="de-DE" sz="800" i="1" dirty="0" err="1">
                <a:cs typeface="Times New Roman" pitchFamily="18" charset="0"/>
              </a:rPr>
              <a:t>Wobrock</a:t>
            </a:r>
            <a:r>
              <a:rPr lang="en-US" altLang="de-DE" sz="800" i="1" dirty="0">
                <a:cs typeface="Times New Roman" pitchFamily="18" charset="0"/>
              </a:rPr>
              <a:t>, </a:t>
            </a:r>
            <a:r>
              <a:rPr lang="en-US" altLang="de-DE" sz="800" i="1" dirty="0">
                <a:latin typeface="Arial" charset="0"/>
                <a:cs typeface="Times New Roman" pitchFamily="18" charset="0"/>
              </a:rPr>
              <a:t>“Checklist” by </a:t>
            </a:r>
            <a:r>
              <a:rPr lang="en-US" altLang="de-DE" sz="800" i="1" dirty="0" err="1">
                <a:latin typeface="Arial" charset="0"/>
                <a:cs typeface="Times New Roman" pitchFamily="18" charset="0"/>
              </a:rPr>
              <a:t>akaalias</a:t>
            </a:r>
            <a:r>
              <a:rPr lang="en-US" altLang="de-DE" sz="800" i="1" dirty="0">
                <a:cs typeface="Times New Roman" pitchFamily="18" charset="0"/>
              </a:rPr>
              <a:t>)</a:t>
            </a:r>
            <a:r>
              <a:rPr lang="en-US" altLang="de-DE" sz="800" b="1" i="1" dirty="0">
                <a:cs typeface="Times New Roman" pitchFamily="18" charset="0"/>
              </a:rPr>
              <a:t> </a:t>
            </a:r>
            <a:endParaRPr lang="en-US" altLang="de-DE" sz="800" b="1" i="1" dirty="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0"/>
            <a:ext cx="9144000" cy="765175"/>
          </a:xfrm>
        </p:spPr>
        <p:txBody>
          <a:bodyPr anchor="ctr"/>
          <a:lstStyle/>
          <a:p>
            <a:pPr eaLnBrk="1" hangingPunct="1"/>
            <a:r>
              <a:rPr lang="pl-PL" altLang="de-DE" dirty="0"/>
              <a:t>Plan awaryjny</a:t>
            </a:r>
            <a:r>
              <a:rPr lang="en-US" altLang="de-DE" dirty="0"/>
              <a:t/>
            </a:r>
            <a:br>
              <a:rPr lang="en-US" altLang="de-DE" dirty="0"/>
            </a:br>
            <a:r>
              <a:rPr lang="pl-PL" altLang="de-DE" sz="1600" dirty="0"/>
              <a:t>Co zrobić, kiedy zauważę wczesne sygnały ostrzegawcze psychozy</a:t>
            </a:r>
            <a:r>
              <a:rPr lang="en-US" altLang="de-DE" sz="1600" dirty="0"/>
              <a:t>?</a:t>
            </a:r>
          </a:p>
        </p:txBody>
      </p:sp>
      <p:graphicFrame>
        <p:nvGraphicFramePr>
          <p:cNvPr id="78914" name="Group 66"/>
          <p:cNvGraphicFramePr>
            <a:graphicFrameLocks noGrp="1"/>
          </p:cNvGraphicFramePr>
          <p:nvPr>
            <p:extLst>
              <p:ext uri="{D42A27DB-BD31-4B8C-83A1-F6EECF244321}">
                <p14:modId xmlns:p14="http://schemas.microsoft.com/office/powerpoint/2010/main" val="3221410191"/>
              </p:ext>
            </p:extLst>
          </p:nvPr>
        </p:nvGraphicFramePr>
        <p:xfrm>
          <a:off x="250825" y="1339850"/>
          <a:ext cx="8640763" cy="4176714"/>
        </p:xfrm>
        <a:graphic>
          <a:graphicData uri="http://schemas.openxmlformats.org/drawingml/2006/table">
            <a:tbl>
              <a:tblPr/>
              <a:tblGrid>
                <a:gridCol w="3910013">
                  <a:extLst>
                    <a:ext uri="{9D8B030D-6E8A-4147-A177-3AD203B41FA5}">
                      <a16:colId xmlns:a16="http://schemas.microsoft.com/office/drawing/2014/main" xmlns="" val="20000"/>
                    </a:ext>
                  </a:extLst>
                </a:gridCol>
                <a:gridCol w="4730750">
                  <a:extLst>
                    <a:ext uri="{9D8B030D-6E8A-4147-A177-3AD203B41FA5}">
                      <a16:colId xmlns:a16="http://schemas.microsoft.com/office/drawing/2014/main" xmlns="" val="20001"/>
                    </a:ext>
                  </a:extLst>
                </a:gridCol>
              </a:tblGrid>
              <a:tr h="34287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6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rPr>
                        <a:t>Objawy</a:t>
                      </a:r>
                      <a:endParaRPr kumimoji="0" lang="de-DE" altLang="de-DE" sz="16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6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rPr>
                        <a:t>Co robić</a:t>
                      </a:r>
                      <a:r>
                        <a:rPr kumimoji="0" lang="de-DE" altLang="de-DE" sz="16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rPr>
                        <a:t>:</a:t>
                      </a:r>
                      <a:endParaRPr kumimoji="0" lang="de-DE" altLang="de-DE" sz="1600" b="1" i="0" u="none" strike="noStrike" cap="none" normalizeH="0" baseline="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025980">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Wczesne sygnały ostrzegawcze:</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Np.. Rozdrażnienie, trudności w pracy, częstsze kłótnie/sprzeczki z innymi</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err="1">
                          <a:ln>
                            <a:noFill/>
                          </a:ln>
                          <a:solidFill>
                            <a:schemeClr val="tx1"/>
                          </a:solidFill>
                          <a:effectLst/>
                          <a:latin typeface="Verdana" panose="020B0604030504040204" pitchFamily="34" charset="0"/>
                          <a:ea typeface="MS PGothic" panose="020B0600070205080204" pitchFamily="34" charset="-128"/>
                        </a:rPr>
                        <a:t>np</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 </a:t>
                      </a: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zadbaj bardziej o siebie; spróbuj zredukować stres; wykorzystaj techniki relaksacyjne. Zapytaj osoby, którym ufasz czy zauważyły jakąś zmianę u Ciebie</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86395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Późne sygnały ostrzegawcze</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 </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np. Problemy ze snem; poczucie, że inni śmieją się lub rozmawiają o Tobie</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dirty="0" err="1">
                          <a:ln>
                            <a:noFill/>
                          </a:ln>
                          <a:solidFill>
                            <a:schemeClr val="tx1"/>
                          </a:solidFill>
                          <a:effectLst/>
                          <a:latin typeface="Verdana" panose="020B0604030504040204" pitchFamily="34" charset="0"/>
                          <a:ea typeface="MS PGothic" panose="020B0600070205080204" pitchFamily="34" charset="-128"/>
                        </a:rPr>
                        <a:t>np</a:t>
                      </a:r>
                      <a:r>
                        <a:rPr kumimoji="0" lang="de-DE" altLang="de-DE" sz="1400" b="0" i="0" u="none" strike="noStrike" cap="none" normalizeH="0" baseline="0" dirty="0">
                          <a:ln>
                            <a:noFill/>
                          </a:ln>
                          <a:solidFill>
                            <a:schemeClr val="tx1"/>
                          </a:solidFill>
                          <a:effectLst/>
                          <a:latin typeface="Verdana" panose="020B0604030504040204" pitchFamily="34" charset="0"/>
                          <a:ea typeface="MS PGothic" panose="020B0600070205080204" pitchFamily="34" charset="-128"/>
                        </a:rPr>
                        <a:t>.: </a:t>
                      </a:r>
                      <a:r>
                        <a:rPr kumimoji="0" lang="pl-PL" altLang="de-DE" sz="1400" b="0" i="0" u="none" strike="noStrike" cap="none" normalizeH="0" baseline="0" dirty="0">
                          <a:ln>
                            <a:noFill/>
                          </a:ln>
                          <a:solidFill>
                            <a:schemeClr val="tx1"/>
                          </a:solidFill>
                          <a:effectLst/>
                          <a:latin typeface="Verdana" panose="020B0604030504040204" pitchFamily="34" charset="0"/>
                          <a:ea typeface="MS PGothic" panose="020B0600070205080204" pitchFamily="34" charset="-128"/>
                        </a:rPr>
                        <a:t>Przeczytaj materiały z Terapii </a:t>
                      </a:r>
                      <a:r>
                        <a:rPr kumimoji="0" lang="pl-PL" altLang="de-DE" sz="1400" b="0" i="0" u="none" strike="noStrike" cap="none" normalizeH="0" baseline="0" dirty="0" err="1">
                          <a:ln>
                            <a:noFill/>
                          </a:ln>
                          <a:solidFill>
                            <a:schemeClr val="tx1"/>
                          </a:solidFill>
                          <a:effectLst/>
                          <a:latin typeface="Verdana" panose="020B0604030504040204" pitchFamily="34" charset="0"/>
                          <a:ea typeface="MS PGothic" panose="020B0600070205080204" pitchFamily="34" charset="-128"/>
                        </a:rPr>
                        <a:t>Metapoznawczej</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 (</a:t>
                      </a:r>
                      <a:r>
                        <a:rPr kumimoji="0" lang="pl-PL" altLang="de-DE" sz="1400" b="0" i="0" u="none" strike="noStrike" cap="none" normalizeH="0" baseline="0" noProof="0" dirty="0" err="1">
                          <a:ln>
                            <a:noFill/>
                          </a:ln>
                          <a:solidFill>
                            <a:schemeClr val="tx1"/>
                          </a:solidFill>
                          <a:effectLst/>
                          <a:latin typeface="Verdana" panose="020B0604030504040204" pitchFamily="34" charset="0"/>
                          <a:ea typeface="MS PGothic" panose="020B0600070205080204" pitchFamily="34" charset="-128"/>
                        </a:rPr>
                        <a:t>np</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a:t>
                      </a: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 żółtą kartę</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 </a:t>
                      </a: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i pomyśl o możliwych, alternatywnych wyjaśnieniach. </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649507">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Pierwsze objaw psychotyczne</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err="1">
                          <a:ln>
                            <a:noFill/>
                          </a:ln>
                          <a:solidFill>
                            <a:schemeClr val="tx1"/>
                          </a:solidFill>
                          <a:effectLst/>
                          <a:latin typeface="Verdana" panose="020B0604030504040204" pitchFamily="34" charset="0"/>
                          <a:ea typeface="MS PGothic" panose="020B0600070205080204" pitchFamily="34" charset="-128"/>
                        </a:rPr>
                        <a:t>np</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 </a:t>
                      </a: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słyszenie obraźliwych głosów</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err="1">
                          <a:ln>
                            <a:noFill/>
                          </a:ln>
                          <a:solidFill>
                            <a:schemeClr val="tx1"/>
                          </a:solidFill>
                          <a:effectLst/>
                          <a:latin typeface="Verdana" panose="020B0604030504040204" pitchFamily="34" charset="0"/>
                          <a:ea typeface="MS PGothic" panose="020B0600070205080204" pitchFamily="34" charset="-128"/>
                        </a:rPr>
                        <a:t>np</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 </a:t>
                      </a: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Zadzwoń do swojego terapeuty i umów się na spotkanie. </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129439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Poważne objawy psychotyczne</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pl-PL" altLang="de-DE" sz="1400" b="0" i="0" u="none" strike="noStrike" cap="none" normalizeH="0" baseline="0" noProof="0" dirty="0" err="1">
                          <a:ln>
                            <a:noFill/>
                          </a:ln>
                          <a:solidFill>
                            <a:schemeClr val="tx1"/>
                          </a:solidFill>
                          <a:effectLst/>
                          <a:latin typeface="Verdana" panose="020B0604030504040204" pitchFamily="34" charset="0"/>
                          <a:ea typeface="MS PGothic" panose="020B0600070205080204" pitchFamily="34" charset="-128"/>
                        </a:rPr>
                        <a:t>np</a:t>
                      </a:r>
                      <a:r>
                        <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 </a:t>
                      </a:r>
                      <a:r>
                        <a:rPr kumimoji="0" lang="pl-PL"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rPr>
                        <a:t>przekonanie o byciu obserwowanym przez kamery w domu</a:t>
                      </a:r>
                      <a:endParaRPr kumimoji="0" lang="en-US" altLang="de-DE" sz="1400" b="0" i="0" u="none" strike="noStrike" cap="none" normalizeH="0" baseline="0" noProof="0" dirty="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pl-PL" sz="1400" b="0" i="0" u="none" strike="noStrike" cap="none" normalizeH="0" baseline="0" noProof="0" dirty="0" err="1">
                          <a:ln>
                            <a:noFill/>
                          </a:ln>
                          <a:solidFill>
                            <a:schemeClr val="tx1"/>
                          </a:solidFill>
                          <a:effectLst/>
                          <a:latin typeface="Verdana" pitchFamily="34" charset="0"/>
                        </a:rPr>
                        <a:t>np</a:t>
                      </a:r>
                      <a:r>
                        <a:rPr kumimoji="0" lang="en-US" sz="1400" b="0" i="0" u="none" strike="noStrike" cap="none" normalizeH="0" baseline="0" noProof="0" dirty="0">
                          <a:ln>
                            <a:noFill/>
                          </a:ln>
                          <a:solidFill>
                            <a:schemeClr val="tx1"/>
                          </a:solidFill>
                          <a:effectLst/>
                          <a:latin typeface="Verdana" pitchFamily="34" charset="0"/>
                        </a:rPr>
                        <a:t>.</a:t>
                      </a:r>
                      <a:r>
                        <a:rPr kumimoji="0" lang="pl-PL" sz="1400" b="0" i="0" u="none" strike="noStrike" cap="none" normalizeH="0" baseline="0" noProof="0" dirty="0">
                          <a:ln>
                            <a:noFill/>
                          </a:ln>
                          <a:solidFill>
                            <a:schemeClr val="tx1"/>
                          </a:solidFill>
                          <a:effectLst/>
                          <a:latin typeface="Verdana" pitchFamily="34" charset="0"/>
                        </a:rPr>
                        <a:t>: Zwróć się do osoby, której ufasz i która wie o Twoich problemach, aby pomogła Ci dotrzeć do szpitala. Wskazane może być podanie leków (lub zwiększenie dawki). </a:t>
                      </a:r>
                      <a:endParaRPr kumimoji="0" lang="en-US" sz="1400" b="0" i="0" u="none" strike="noStrike" cap="none" normalizeH="0" baseline="0" noProof="0" dirty="0">
                        <a:ln>
                          <a:noFill/>
                        </a:ln>
                        <a:solidFill>
                          <a:schemeClr val="tx1"/>
                        </a:solidFill>
                        <a:effectLst/>
                        <a:latin typeface="Verdan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grpSp>
        <p:nvGrpSpPr>
          <p:cNvPr id="49175" name="Group 40"/>
          <p:cNvGrpSpPr>
            <a:grpSpLocks/>
          </p:cNvGrpSpPr>
          <p:nvPr/>
        </p:nvGrpSpPr>
        <p:grpSpPr bwMode="auto">
          <a:xfrm>
            <a:off x="0" y="6167438"/>
            <a:ext cx="2328863" cy="474662"/>
            <a:chOff x="0" y="3957"/>
            <a:chExt cx="1424" cy="299"/>
          </a:xfrm>
        </p:grpSpPr>
        <p:sp>
          <p:nvSpPr>
            <p:cNvPr id="4917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9178"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49179" name="Text Box 71"/>
            <p:cNvSpPr txBox="1">
              <a:spLocks noChangeArrowheads="1"/>
            </p:cNvSpPr>
            <p:nvPr/>
          </p:nvSpPr>
          <p:spPr bwMode="auto">
            <a:xfrm>
              <a:off x="110" y="4001"/>
              <a:ext cx="1314" cy="184"/>
            </a:xfrm>
            <a:prstGeom prst="rect">
              <a:avLst/>
            </a:prstGeom>
            <a:noFill/>
            <a:ln w="9525">
              <a:noFill/>
              <a:miter lim="800000"/>
              <a:headEnd/>
              <a:tailEnd/>
            </a:ln>
          </p:spPr>
          <p:txBody>
            <a:bodyPr>
              <a:spAutoFit/>
            </a:bodyPr>
            <a:lstStyle/>
            <a:p>
              <a:pPr eaLnBrk="1" hangingPunct="1"/>
              <a:r>
                <a:rPr lang="de-DE" altLang="de-DE" sz="1300" dirty="0">
                  <a:cs typeface="Times New Roman" pitchFamily="18" charset="0"/>
                  <a:sym typeface="Wingdings" pitchFamily="2" charset="2"/>
                </a:rPr>
                <a:t>  </a:t>
              </a:r>
              <a:r>
                <a:rPr lang="de-DE" altLang="de-DE" sz="1300" dirty="0">
                  <a:cs typeface="Times New Roman" pitchFamily="18" charset="0"/>
                </a:rPr>
                <a:t> </a:t>
              </a:r>
              <a:r>
                <a:rPr lang="pl-PL" altLang="de-DE" sz="1300" i="1" dirty="0">
                  <a:cs typeface="Times New Roman" pitchFamily="18" charset="0"/>
                </a:rPr>
                <a:t>ćwiczenia </a:t>
              </a:r>
              <a:r>
                <a:rPr lang="de-DE" altLang="de-DE" sz="1300" i="1" dirty="0">
                  <a:cs typeface="Times New Roman" pitchFamily="18" charset="0"/>
                </a:rPr>
                <a:t>11.4</a:t>
              </a:r>
            </a:p>
          </p:txBody>
        </p:sp>
      </p:grpSp>
      <p:sp>
        <p:nvSpPr>
          <p:cNvPr id="9"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23</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p:cNvSpPr>
            <a:spLocks noGrp="1" noChangeArrowheads="1"/>
          </p:cNvSpPr>
          <p:nvPr>
            <p:ph type="title" idx="4294967295"/>
          </p:nvPr>
        </p:nvSpPr>
        <p:spPr>
          <a:xfrm>
            <a:off x="0" y="0"/>
            <a:ext cx="9144000" cy="765175"/>
          </a:xfrm>
        </p:spPr>
        <p:txBody>
          <a:bodyPr anchor="ctr"/>
          <a:lstStyle/>
          <a:p>
            <a:pPr eaLnBrk="1" hangingPunct="1"/>
            <a:r>
              <a:rPr lang="pl-PL" altLang="de-DE" dirty="0"/>
              <a:t>Zastosowanie w życiu codziennym – radzenie sobie ze stereotypami</a:t>
            </a:r>
            <a:endParaRPr lang="en-US" altLang="de-DE" dirty="0"/>
          </a:p>
        </p:txBody>
      </p:sp>
      <p:sp>
        <p:nvSpPr>
          <p:cNvPr id="50179" name="Inhaltsplatzhalter 2"/>
          <p:cNvSpPr txBox="1">
            <a:spLocks/>
          </p:cNvSpPr>
          <p:nvPr/>
        </p:nvSpPr>
        <p:spPr bwMode="auto">
          <a:xfrm>
            <a:off x="252413" y="1330325"/>
            <a:ext cx="8639175" cy="5295900"/>
          </a:xfrm>
          <a:prstGeom prst="rect">
            <a:avLst/>
          </a:prstGeom>
          <a:noFill/>
          <a:ln w="9525">
            <a:noFill/>
            <a:miter lim="800000"/>
            <a:headEnd/>
            <a:tailEnd/>
          </a:ln>
        </p:spPr>
        <p:txBody>
          <a:bodyPr/>
          <a:lstStyle/>
          <a:p>
            <a:pPr marL="273050" indent="-273050" algn="ctr">
              <a:spcBef>
                <a:spcPts val="1200"/>
              </a:spcBef>
              <a:buClr>
                <a:srgbClr val="D16349"/>
              </a:buClr>
              <a:buSzPct val="85000"/>
              <a:buFont typeface="Wingdings 2" pitchFamily="18" charset="2"/>
              <a:buNone/>
            </a:pPr>
            <a:r>
              <a:rPr lang="pl-PL" altLang="de-DE" b="1" dirty="0">
                <a:solidFill>
                  <a:srgbClr val="000000"/>
                </a:solidFill>
                <a:cs typeface="Times New Roman" pitchFamily="18" charset="0"/>
              </a:rPr>
              <a:t>Zapamiętaj</a:t>
            </a:r>
            <a:r>
              <a:rPr lang="en-US" altLang="de-DE" b="1" dirty="0">
                <a:solidFill>
                  <a:srgbClr val="000000"/>
                </a:solidFill>
                <a:cs typeface="Times New Roman" pitchFamily="18" charset="0"/>
              </a:rPr>
              <a:t>:</a:t>
            </a:r>
            <a:endParaRPr lang="en-US" altLang="de-DE" b="1" dirty="0">
              <a:solidFill>
                <a:srgbClr val="646B86"/>
              </a:solidFill>
              <a:cs typeface="Times New Roman" pitchFamily="18" charset="0"/>
            </a:endParaRPr>
          </a:p>
          <a:p>
            <a:pPr marL="719138" lvl="1" indent="-358775" eaLnBrk="1" hangingPunct="1">
              <a:spcBef>
                <a:spcPts val="1200"/>
              </a:spcBef>
              <a:buClr>
                <a:srgbClr val="8CADAE"/>
              </a:buClr>
              <a:buSzPct val="85000"/>
              <a:buFontTx/>
              <a:buChar char="o"/>
            </a:pPr>
            <a:r>
              <a:rPr lang="pl-PL" altLang="de-DE" dirty="0">
                <a:cs typeface="Times New Roman" pitchFamily="18" charset="0"/>
              </a:rPr>
              <a:t>Psychoza/schizofrenia nie jest chorobą, o której musisz oficjalnie poinformować. To jest Twoja decyzja komu i jak powiesz o swoich trudnościach. Staraj się jednak być całkowicie szczery z osobami, które profesjonalnie zajmują się pomocą (lekarze, psycholodzy), tak aby możliwe było udzielenie najlepszej pomocy i wsparcia. </a:t>
            </a:r>
            <a:endParaRPr lang="en-US" altLang="de-DE" dirty="0">
              <a:solidFill>
                <a:srgbClr val="000000"/>
              </a:solidFill>
              <a:cs typeface="Times New Roman" pitchFamily="18" charset="0"/>
            </a:endParaRPr>
          </a:p>
          <a:p>
            <a:pPr marL="719138" lvl="1" indent="-358775" eaLnBrk="1" hangingPunct="1">
              <a:spcBef>
                <a:spcPts val="1200"/>
              </a:spcBef>
              <a:buClr>
                <a:srgbClr val="8CADAE"/>
              </a:buClr>
              <a:buSzPct val="85000"/>
              <a:buFontTx/>
              <a:buChar char="o"/>
            </a:pPr>
            <a:r>
              <a:rPr lang="pl-PL" altLang="de-DE" dirty="0">
                <a:solidFill>
                  <a:srgbClr val="000000"/>
                </a:solidFill>
                <a:cs typeface="Times New Roman" pitchFamily="18" charset="0"/>
              </a:rPr>
              <a:t>Zaburzenia psychiczne występują częściej niż ludzie sądzą. Mimo to nadal jest wiele stereotypów na ich temat oraz na temat osób, które cierpią z powodu trudności psychicznych. </a:t>
            </a:r>
            <a:endParaRPr lang="en-US" altLang="de-DE" dirty="0">
              <a:solidFill>
                <a:srgbClr val="000000"/>
              </a:solidFill>
              <a:cs typeface="Times New Roman" pitchFamily="18" charset="0"/>
            </a:endParaRPr>
          </a:p>
          <a:p>
            <a:pPr marL="719138" lvl="1" indent="-358775" eaLnBrk="1" hangingPunct="1">
              <a:spcBef>
                <a:spcPts val="1200"/>
              </a:spcBef>
              <a:buClr>
                <a:srgbClr val="8CADAE"/>
              </a:buClr>
              <a:buSzPct val="85000"/>
              <a:buFontTx/>
              <a:buChar char="o"/>
            </a:pPr>
            <a:r>
              <a:rPr lang="pl-PL" altLang="de-DE" dirty="0">
                <a:solidFill>
                  <a:srgbClr val="000000"/>
                </a:solidFill>
                <a:cs typeface="Times New Roman" pitchFamily="18" charset="0"/>
              </a:rPr>
              <a:t>Staraj się korygować stereotypy czy też błędne informacje na temat psychozy, jeśli jest to w zgodzie z Tobą i uważasz, że może być pomocne. </a:t>
            </a:r>
            <a:r>
              <a:rPr lang="en-US" altLang="de-DE" dirty="0">
                <a:solidFill>
                  <a:srgbClr val="000000"/>
                </a:solidFill>
                <a:cs typeface="Times New Roman" pitchFamily="18" charset="0"/>
              </a:rPr>
              <a:t> </a:t>
            </a:r>
          </a:p>
          <a:p>
            <a:pPr marL="273050" indent="-273050">
              <a:spcBef>
                <a:spcPts val="1200"/>
              </a:spcBef>
              <a:buClr>
                <a:srgbClr val="D16349"/>
              </a:buClr>
              <a:buSzPct val="85000"/>
              <a:buFont typeface="Arial" charset="0"/>
              <a:buChar char="•"/>
            </a:pPr>
            <a:endParaRPr lang="de-DE" altLang="de-DE" dirty="0">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p:txBody>
      </p:sp>
      <p:sp>
        <p:nvSpPr>
          <p:cNvPr id="5"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24</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pl-PL" altLang="de-DE" sz="2000" dirty="0">
                <a:solidFill>
                  <a:srgbClr val="D16349"/>
                </a:solidFill>
                <a:cs typeface="Times New Roman" pitchFamily="18" charset="0"/>
              </a:rPr>
              <a:t>Zastosowanie w życiu codziennym – zapobieganie nawrotom</a:t>
            </a:r>
            <a:endParaRPr lang="en-US" altLang="de-DE" sz="2000" dirty="0">
              <a:solidFill>
                <a:srgbClr val="D16349"/>
              </a:solidFill>
              <a:cs typeface="Times New Roman" pitchFamily="18" charset="0"/>
            </a:endParaRPr>
          </a:p>
        </p:txBody>
      </p:sp>
      <p:sp>
        <p:nvSpPr>
          <p:cNvPr id="51203" name="Inhaltsplatzhalter 2"/>
          <p:cNvSpPr txBox="1">
            <a:spLocks/>
          </p:cNvSpPr>
          <p:nvPr/>
        </p:nvSpPr>
        <p:spPr bwMode="auto">
          <a:xfrm>
            <a:off x="252413" y="1330325"/>
            <a:ext cx="8639175" cy="5295900"/>
          </a:xfrm>
          <a:prstGeom prst="rect">
            <a:avLst/>
          </a:prstGeom>
          <a:noFill/>
          <a:ln w="9525">
            <a:noFill/>
            <a:miter lim="800000"/>
            <a:headEnd/>
            <a:tailEnd/>
          </a:ln>
        </p:spPr>
        <p:txBody>
          <a:bodyPr/>
          <a:lstStyle/>
          <a:p>
            <a:pPr marL="273050" indent="-273050" algn="ctr">
              <a:spcBef>
                <a:spcPts val="1200"/>
              </a:spcBef>
              <a:buClr>
                <a:srgbClr val="D16349"/>
              </a:buClr>
              <a:buSzPct val="85000"/>
              <a:buFont typeface="Wingdings 2" pitchFamily="18" charset="2"/>
              <a:buNone/>
            </a:pPr>
            <a:r>
              <a:rPr lang="pl-PL" altLang="de-DE" b="1" dirty="0">
                <a:solidFill>
                  <a:srgbClr val="000000"/>
                </a:solidFill>
                <a:cs typeface="Times New Roman" pitchFamily="18" charset="0"/>
              </a:rPr>
              <a:t>Zapamiętaj:</a:t>
            </a:r>
            <a:endParaRPr lang="en-US" altLang="de-DE" b="1" dirty="0">
              <a:solidFill>
                <a:srgbClr val="646B86"/>
              </a:solidFill>
              <a:cs typeface="Times New Roman" pitchFamily="18" charset="0"/>
            </a:endParaRPr>
          </a:p>
          <a:p>
            <a:pPr marL="719138" lvl="1" indent="-358775" eaLnBrk="1" hangingPunct="1">
              <a:spcBef>
                <a:spcPts val="1200"/>
              </a:spcBef>
              <a:buClr>
                <a:srgbClr val="8CADAE"/>
              </a:buClr>
              <a:buSzPct val="85000"/>
              <a:buFontTx/>
              <a:buChar char="o"/>
            </a:pPr>
            <a:r>
              <a:rPr lang="pl-PL" altLang="de-DE" dirty="0">
                <a:cs typeface="Times New Roman" pitchFamily="18" charset="0"/>
              </a:rPr>
              <a:t>Uważaj na objawy stresu, które ekstremalnych przypadkach mogą przyczyniać się do rozwoju zaburzeń psychicznych. </a:t>
            </a:r>
            <a:endParaRPr lang="en-US" altLang="de-DE" dirty="0">
              <a:solidFill>
                <a:srgbClr val="000000"/>
              </a:solidFill>
              <a:cs typeface="Times New Roman" pitchFamily="18" charset="0"/>
            </a:endParaRPr>
          </a:p>
          <a:p>
            <a:pPr marL="719138" lvl="1" indent="-358775" eaLnBrk="1" hangingPunct="1">
              <a:spcBef>
                <a:spcPts val="1200"/>
              </a:spcBef>
              <a:buClr>
                <a:srgbClr val="8CADAE"/>
              </a:buClr>
              <a:buSzPct val="85000"/>
              <a:buFontTx/>
              <a:buChar char="o"/>
            </a:pPr>
            <a:r>
              <a:rPr lang="pl-PL" altLang="de-DE" dirty="0">
                <a:cs typeface="Times New Roman" pitchFamily="18" charset="0"/>
              </a:rPr>
              <a:t>Pozwalaj sobie na odpoczynek oraz wykorzystuj strategie radzenia sobie ze stresem</a:t>
            </a:r>
            <a:r>
              <a:rPr lang="en-US" altLang="de-DE" dirty="0">
                <a:solidFill>
                  <a:srgbClr val="000000"/>
                </a:solidFill>
                <a:cs typeface="Times New Roman" pitchFamily="18" charset="0"/>
              </a:rPr>
              <a:t>.</a:t>
            </a:r>
          </a:p>
          <a:p>
            <a:pPr marL="719138" lvl="1" indent="-358775" eaLnBrk="1" hangingPunct="1">
              <a:spcBef>
                <a:spcPts val="1200"/>
              </a:spcBef>
              <a:buClr>
                <a:srgbClr val="8CADAE"/>
              </a:buClr>
              <a:buSzPct val="85000"/>
              <a:buFontTx/>
              <a:buChar char="o"/>
            </a:pPr>
            <a:r>
              <a:rPr lang="pl-PL" altLang="de-DE" dirty="0">
                <a:cs typeface="Times New Roman" pitchFamily="18" charset="0"/>
              </a:rPr>
              <a:t>Nawrót nie przychodzi nagle. Poprzedzają go różne (wczesne) sygnały ostrzegawcze (np. rozdrażnienie; problemy ze snem). Zwracaj uwagę na te wczesne sygnały i wykorzystać Twój plan awaryjny w razie ich zauważenia. </a:t>
            </a:r>
            <a:endParaRPr lang="en-US" altLang="de-DE" dirty="0">
              <a:cs typeface="Times New Roman" pitchFamily="18" charset="0"/>
            </a:endParaRPr>
          </a:p>
          <a:p>
            <a:pPr marL="719138" lvl="1" indent="-358775" eaLnBrk="1" hangingPunct="1">
              <a:spcBef>
                <a:spcPts val="1200"/>
              </a:spcBef>
              <a:buClr>
                <a:srgbClr val="8CADAE"/>
              </a:buClr>
              <a:buSzPct val="85000"/>
              <a:buFont typeface="Wingdings" pitchFamily="2" charset="2"/>
              <a:buNone/>
            </a:pPr>
            <a:endParaRPr lang="en-US" altLang="de-DE" dirty="0">
              <a:solidFill>
                <a:srgbClr val="000000"/>
              </a:solidFill>
              <a:cs typeface="Times New Roman" pitchFamily="18" charset="0"/>
            </a:endParaRPr>
          </a:p>
          <a:p>
            <a:pPr marL="273050" indent="-273050">
              <a:spcBef>
                <a:spcPts val="1200"/>
              </a:spcBef>
              <a:buClr>
                <a:srgbClr val="D16349"/>
              </a:buClr>
              <a:buSzPct val="85000"/>
              <a:buFont typeface="Arial" charset="0"/>
              <a:buChar char="•"/>
            </a:pPr>
            <a:endParaRPr lang="de-DE" altLang="de-DE" dirty="0">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p:txBody>
      </p:sp>
      <p:sp>
        <p:nvSpPr>
          <p:cNvPr id="5"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25</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7"/>
          <p:cNvSpPr txBox="1">
            <a:spLocks noChangeArrowheads="1"/>
          </p:cNvSpPr>
          <p:nvPr/>
        </p:nvSpPr>
        <p:spPr bwMode="auto">
          <a:xfrm>
            <a:off x="0" y="196027"/>
            <a:ext cx="9144000" cy="400110"/>
          </a:xfrm>
          <a:prstGeom prst="rect">
            <a:avLst/>
          </a:prstGeom>
          <a:noFill/>
          <a:ln w="9525">
            <a:noFill/>
            <a:miter lim="800000"/>
            <a:headEnd/>
            <a:tailEnd/>
          </a:ln>
        </p:spPr>
        <p:txBody>
          <a:bodyPr anchor="ctr">
            <a:spAutoFit/>
          </a:bodyPr>
          <a:lstStyle/>
          <a:p>
            <a:pPr algn="ctr" eaLnBrk="1" hangingPunct="1"/>
            <a:r>
              <a:rPr lang="pl-PL" altLang="de-DE" sz="2000" dirty="0">
                <a:solidFill>
                  <a:schemeClr val="accent1"/>
                </a:solidFill>
                <a:cs typeface="Times New Roman" pitchFamily="18" charset="0"/>
              </a:rPr>
              <a:t>Co to na wspólnego z psychozą</a:t>
            </a:r>
            <a:r>
              <a:rPr lang="en-US" altLang="de-DE" sz="2000" dirty="0">
                <a:solidFill>
                  <a:schemeClr val="accent1"/>
                </a:solidFill>
                <a:cs typeface="Times New Roman" pitchFamily="18" charset="0"/>
              </a:rPr>
              <a:t>?</a:t>
            </a:r>
            <a:endParaRPr lang="en-US" altLang="de-DE" sz="2000" b="1" dirty="0">
              <a:solidFill>
                <a:schemeClr val="accent1"/>
              </a:solidFill>
              <a:cs typeface="Times New Roman" pitchFamily="18" charset="0"/>
            </a:endParaRPr>
          </a:p>
        </p:txBody>
      </p:sp>
      <p:grpSp>
        <p:nvGrpSpPr>
          <p:cNvPr id="52227" name="Group 40"/>
          <p:cNvGrpSpPr>
            <a:grpSpLocks/>
          </p:cNvGrpSpPr>
          <p:nvPr/>
        </p:nvGrpSpPr>
        <p:grpSpPr bwMode="auto">
          <a:xfrm>
            <a:off x="0" y="6167438"/>
            <a:ext cx="2328863" cy="561975"/>
            <a:chOff x="0" y="3957"/>
            <a:chExt cx="1424" cy="354"/>
          </a:xfrm>
        </p:grpSpPr>
        <p:sp>
          <p:nvSpPr>
            <p:cNvPr id="5223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52231"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52232" name="Text Box 71"/>
            <p:cNvSpPr txBox="1">
              <a:spLocks noChangeArrowheads="1"/>
            </p:cNvSpPr>
            <p:nvPr/>
          </p:nvSpPr>
          <p:spPr bwMode="auto">
            <a:xfrm>
              <a:off x="110" y="4001"/>
              <a:ext cx="1314" cy="310"/>
            </a:xfrm>
            <a:prstGeom prst="rect">
              <a:avLst/>
            </a:prstGeom>
            <a:noFill/>
            <a:ln w="9525">
              <a:noFill/>
              <a:miter lim="800000"/>
              <a:headEnd/>
              <a:tailEnd/>
            </a:ln>
          </p:spPr>
          <p:txBody>
            <a:bodyPr>
              <a:spAutoFit/>
            </a:bodyPr>
            <a:lstStyle/>
            <a:p>
              <a:pPr eaLnBrk="1" hangingPunct="1"/>
              <a:r>
                <a:rPr lang="en-US" altLang="de-DE" sz="1300" dirty="0">
                  <a:cs typeface="Times New Roman" pitchFamily="18" charset="0"/>
                  <a:sym typeface="Wingdings" pitchFamily="2" charset="2"/>
                </a:rPr>
                <a:t>  </a:t>
              </a:r>
              <a:r>
                <a:rPr lang="en-US" altLang="de-DE" sz="1300" dirty="0">
                  <a:cs typeface="Times New Roman" pitchFamily="18" charset="0"/>
                </a:rPr>
                <a:t> </a:t>
              </a:r>
              <a:r>
                <a:rPr lang="pl-PL" altLang="de-DE" sz="1300" i="1" dirty="0">
                  <a:cs typeface="Times New Roman" pitchFamily="18" charset="0"/>
                </a:rPr>
                <a:t>ćwiczenia </a:t>
              </a:r>
              <a:r>
                <a:rPr lang="en-US" altLang="de-DE" sz="1300" i="1" dirty="0">
                  <a:cs typeface="Times New Roman" pitchFamily="18" charset="0"/>
                </a:rPr>
                <a:t>11.5</a:t>
              </a:r>
            </a:p>
            <a:p>
              <a:pPr eaLnBrk="1" hangingPunct="1"/>
              <a:r>
                <a:rPr lang="de-DE" altLang="de-DE" sz="1200" dirty="0">
                  <a:cs typeface="Times New Roman" pitchFamily="18" charset="0"/>
                </a:rPr>
                <a:t>     </a:t>
              </a:r>
            </a:p>
          </p:txBody>
        </p:sp>
      </p:grpSp>
      <p:sp>
        <p:nvSpPr>
          <p:cNvPr id="52228" name="Textfeld 11"/>
          <p:cNvSpPr txBox="1">
            <a:spLocks noChangeArrowheads="1"/>
          </p:cNvSpPr>
          <p:nvPr/>
        </p:nvSpPr>
        <p:spPr bwMode="auto">
          <a:xfrm>
            <a:off x="250825" y="1323975"/>
            <a:ext cx="8640763" cy="4185761"/>
          </a:xfrm>
          <a:prstGeom prst="rect">
            <a:avLst/>
          </a:prstGeom>
          <a:noFill/>
          <a:ln w="9525">
            <a:noFill/>
            <a:miter lim="800000"/>
            <a:headEnd/>
            <a:tailEnd/>
          </a:ln>
        </p:spPr>
        <p:txBody>
          <a:bodyPr>
            <a:spAutoFit/>
          </a:bodyPr>
          <a:lstStyle/>
          <a:p>
            <a:pPr marL="179388" eaLnBrk="1" hangingPunct="1">
              <a:spcBef>
                <a:spcPts val="1200"/>
              </a:spcBef>
            </a:pPr>
            <a:r>
              <a:rPr lang="pl-PL" altLang="de-DE" dirty="0">
                <a:cs typeface="Times New Roman" pitchFamily="18" charset="0"/>
              </a:rPr>
              <a:t>Nazwy takie jak schizofrenia i psychoza często wywołują błędne skojarzenia u wielu osób. Stań się ekspertem od własnych trudności (psychoza).</a:t>
            </a:r>
            <a:r>
              <a:rPr lang="en-US" altLang="de-DE" dirty="0">
                <a:cs typeface="Times New Roman" pitchFamily="18" charset="0"/>
              </a:rPr>
              <a:t> </a:t>
            </a:r>
          </a:p>
          <a:p>
            <a:pPr marL="179388" eaLnBrk="1" hangingPunct="1">
              <a:spcBef>
                <a:spcPts val="1200"/>
              </a:spcBef>
            </a:pPr>
            <a:r>
              <a:rPr lang="pl-PL" altLang="de-DE" dirty="0">
                <a:cs typeface="Times New Roman" pitchFamily="18" charset="0"/>
              </a:rPr>
              <a:t>To może pomóc w radzeniu sobie z uprzedzeniami i stygmatyzacją, ale również w zapobieganiu nawrotom. </a:t>
            </a:r>
            <a:endParaRPr lang="en-US" altLang="de-DE" dirty="0">
              <a:cs typeface="Times New Roman" pitchFamily="18" charset="0"/>
            </a:endParaRPr>
          </a:p>
          <a:p>
            <a:pPr marL="179388" eaLnBrk="1" hangingPunct="1">
              <a:spcBef>
                <a:spcPts val="1200"/>
              </a:spcBef>
            </a:pPr>
            <a:endParaRPr lang="en-US" altLang="de-DE" dirty="0">
              <a:cs typeface="Times New Roman" pitchFamily="18" charset="0"/>
            </a:endParaRPr>
          </a:p>
          <a:p>
            <a:pPr marL="179388" eaLnBrk="1" hangingPunct="1">
              <a:spcBef>
                <a:spcPts val="1200"/>
              </a:spcBef>
            </a:pPr>
            <a:endParaRPr lang="en-US" altLang="de-DE" dirty="0">
              <a:cs typeface="Times New Roman" pitchFamily="18" charset="0"/>
            </a:endParaRPr>
          </a:p>
          <a:p>
            <a:pPr marL="179388" eaLnBrk="1" hangingPunct="1">
              <a:spcBef>
                <a:spcPts val="1200"/>
              </a:spcBef>
            </a:pPr>
            <a:r>
              <a:rPr lang="pl-PL" altLang="de-DE" i="1" dirty="0">
                <a:cs typeface="Times New Roman" pitchFamily="18" charset="0"/>
              </a:rPr>
              <a:t>Jakie części tego modułu terapeutycznego były dla Ciebie szczególnie użyteczne i pomocne?</a:t>
            </a:r>
            <a:endParaRPr lang="en-US" altLang="de-DE" i="1" dirty="0">
              <a:cs typeface="Times New Roman" pitchFamily="18" charset="0"/>
            </a:endParaRPr>
          </a:p>
          <a:p>
            <a:pPr marL="179388" eaLnBrk="1" hangingPunct="1">
              <a:spcBef>
                <a:spcPts val="1200"/>
              </a:spcBef>
            </a:pPr>
            <a:r>
              <a:rPr lang="pl-PL" altLang="de-DE" i="1" dirty="0">
                <a:cs typeface="Times New Roman" pitchFamily="18" charset="0"/>
              </a:rPr>
              <a:t>Kiedy i w jakich sytuacjach mógłbyś/</a:t>
            </a:r>
            <a:r>
              <a:rPr lang="pl-PL" altLang="de-DE" i="1" dirty="0" err="1">
                <a:cs typeface="Times New Roman" pitchFamily="18" charset="0"/>
              </a:rPr>
              <a:t>łabyś</a:t>
            </a:r>
            <a:r>
              <a:rPr lang="pl-PL" altLang="de-DE" i="1" dirty="0">
                <a:cs typeface="Times New Roman" pitchFamily="18" charset="0"/>
              </a:rPr>
              <a:t> wykorzystać zdobytą wiedzę? Co mogłoby Ci pomóc </a:t>
            </a:r>
            <a:r>
              <a:rPr lang="en-US" altLang="de-DE" i="1" dirty="0">
                <a:cs typeface="Times New Roman" pitchFamily="18" charset="0"/>
              </a:rPr>
              <a:t>(</a:t>
            </a:r>
            <a:r>
              <a:rPr lang="pl-PL" altLang="de-DE" i="1" dirty="0">
                <a:cs typeface="Times New Roman" pitchFamily="18" charset="0"/>
              </a:rPr>
              <a:t>np. odczuwać mniejsze napięcie</a:t>
            </a:r>
            <a:r>
              <a:rPr lang="en-US" altLang="de-DE" i="1" dirty="0">
                <a:cs typeface="Times New Roman" pitchFamily="18" charset="0"/>
              </a:rPr>
              <a:t>?</a:t>
            </a:r>
          </a:p>
          <a:p>
            <a:pPr marL="179388" eaLnBrk="1" hangingPunct="1"/>
            <a:endParaRPr lang="de-DE" altLang="de-DE" dirty="0">
              <a:cs typeface="Times New Roman" pitchFamily="18" charset="0"/>
            </a:endParaRPr>
          </a:p>
        </p:txBody>
      </p:sp>
      <p:sp>
        <p:nvSpPr>
          <p:cNvPr id="9" name="Text Box 11"/>
          <p:cNvSpPr txBox="1">
            <a:spLocks noChangeArrowheads="1"/>
          </p:cNvSpPr>
          <p:nvPr/>
        </p:nvSpPr>
        <p:spPr bwMode="auto">
          <a:xfrm>
            <a:off x="3132000" y="6642000"/>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pl-PL" altLang="de-DE" sz="1200" b="1" dirty="0">
                <a:solidFill>
                  <a:srgbClr val="646B86"/>
                </a:solidFill>
                <a:cs typeface="Times New Roman" pitchFamily="18" charset="0"/>
              </a:rPr>
              <a:t>Życie z psychozą i zapobieganie nawrotom</a:t>
            </a:r>
            <a:r>
              <a:rPr lang="en-US" altLang="de-DE" sz="1200" b="1" dirty="0">
                <a:solidFill>
                  <a:srgbClr val="646B86"/>
                </a:solidFill>
                <a:cs typeface="Times New Roman" pitchFamily="18" charset="0"/>
              </a:rPr>
              <a:t>	</a:t>
            </a:r>
            <a:r>
              <a:rPr lang="pl-PL"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a:t>
            </a:r>
            <a:r>
              <a:rPr lang="de-DE" altLang="de-DE" sz="1200" b="1" dirty="0" smtClean="0">
                <a:solidFill>
                  <a:srgbClr val="646B86"/>
                </a:solidFill>
                <a:cs typeface="Times New Roman" pitchFamily="18" charset="0"/>
              </a:rPr>
              <a:t>26</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2360</Words>
  <Application>Microsoft Office PowerPoint</Application>
  <PresentationFormat>Bildschirmpräsentation (4:3)</PresentationFormat>
  <Paragraphs>258</Paragraphs>
  <Slides>26</Slides>
  <Notes>16</Notes>
  <HiddenSlides>0</HiddenSlides>
  <MMClips>0</MMClips>
  <ScaleCrop>false</ScaleCrop>
  <HeadingPairs>
    <vt:vector size="8" baseType="variant">
      <vt:variant>
        <vt:lpstr>Verwendete Schriftarten</vt:lpstr>
      </vt:variant>
      <vt:variant>
        <vt:i4>9</vt:i4>
      </vt:variant>
      <vt:variant>
        <vt:lpstr>Design</vt:lpstr>
      </vt:variant>
      <vt:variant>
        <vt:i4>8</vt:i4>
      </vt:variant>
      <vt:variant>
        <vt:lpstr>Eingebettete OLE-Server</vt:lpstr>
      </vt:variant>
      <vt:variant>
        <vt:i4>1</vt:i4>
      </vt:variant>
      <vt:variant>
        <vt:lpstr>Folientitel</vt:lpstr>
      </vt:variant>
      <vt:variant>
        <vt:i4>26</vt:i4>
      </vt:variant>
    </vt:vector>
  </HeadingPairs>
  <TitlesOfParts>
    <vt:vector size="44" baseType="lpstr">
      <vt:lpstr>ＭＳ Ｐゴシック</vt:lpstr>
      <vt:lpstr>ＭＳ Ｐゴシック</vt:lpstr>
      <vt:lpstr>Arial</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3_Cronus</vt:lpstr>
      <vt:lpstr>2_Cronus</vt:lpstr>
      <vt:lpstr>Acrobat Document</vt:lpstr>
      <vt:lpstr>Moduł 11: ŻYCIE Z PSYCHOZĄ I  ZAPOBIEGANIE NAWROTOM </vt:lpstr>
      <vt:lpstr>Czy to normalne, żeby mieć problemy psychologiczne?</vt:lpstr>
      <vt:lpstr>Czy to normalne, żeby mieć problemy psychologiczne?</vt:lpstr>
      <vt:lpstr>Co to jest stygma i samo-stygmatyzacja?</vt:lpstr>
      <vt:lpstr>Stygma psychozy</vt:lpstr>
      <vt:lpstr>Stygma psychozy</vt:lpstr>
      <vt:lpstr>Stygma psychozy</vt:lpstr>
      <vt:lpstr>Stygmatyzaca – Co zrobić?</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Zapobieganie nawrotom</vt:lpstr>
      <vt:lpstr>Skala stresu</vt:lpstr>
      <vt:lpstr>Redukcja stresu</vt:lpstr>
      <vt:lpstr>PowerPoint-Präsentation</vt:lpstr>
      <vt:lpstr>Plan awaryjny Co zrobić, kiedy zauważę wczesne sygnały ostrzegawcze psychozy?</vt:lpstr>
      <vt:lpstr>Zastosowanie w życiu codziennym – radzenie sobie ze stereotypami</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921</cp:revision>
  <dcterms:created xsi:type="dcterms:W3CDTF">2010-08-11T09:59:54Z</dcterms:created>
  <dcterms:modified xsi:type="dcterms:W3CDTF">2017-11-08T10:40:39Z</dcterms:modified>
</cp:coreProperties>
</file>