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 id="2147483657" r:id="rId8"/>
    <p:sldMasterId id="2147483658" r:id="rId9"/>
    <p:sldMasterId id="2147483659" r:id="rId10"/>
  </p:sldMasterIdLst>
  <p:notesMasterIdLst>
    <p:notesMasterId r:id="rId45"/>
  </p:notesMasterIdLst>
  <p:handoutMasterIdLst>
    <p:handoutMasterId r:id="rId46"/>
  </p:handoutMasterIdLst>
  <p:sldIdLst>
    <p:sldId id="745" r:id="rId11"/>
    <p:sldId id="755" r:id="rId12"/>
    <p:sldId id="758" r:id="rId13"/>
    <p:sldId id="760" r:id="rId14"/>
    <p:sldId id="815" r:id="rId15"/>
    <p:sldId id="761" r:id="rId16"/>
    <p:sldId id="762" r:id="rId17"/>
    <p:sldId id="812" r:id="rId18"/>
    <p:sldId id="811" r:id="rId19"/>
    <p:sldId id="792" r:id="rId20"/>
    <p:sldId id="793" r:id="rId21"/>
    <p:sldId id="764" r:id="rId22"/>
    <p:sldId id="767" r:id="rId23"/>
    <p:sldId id="769" r:id="rId24"/>
    <p:sldId id="770" r:id="rId25"/>
    <p:sldId id="771" r:id="rId26"/>
    <p:sldId id="773" r:id="rId27"/>
    <p:sldId id="816" r:id="rId28"/>
    <p:sldId id="804" r:id="rId29"/>
    <p:sldId id="807" r:id="rId30"/>
    <p:sldId id="806" r:id="rId31"/>
    <p:sldId id="814" r:id="rId32"/>
    <p:sldId id="808" r:id="rId33"/>
    <p:sldId id="817" r:id="rId34"/>
    <p:sldId id="772" r:id="rId35"/>
    <p:sldId id="801" r:id="rId36"/>
    <p:sldId id="794" r:id="rId37"/>
    <p:sldId id="795" r:id="rId38"/>
    <p:sldId id="796" r:id="rId39"/>
    <p:sldId id="797" r:id="rId40"/>
    <p:sldId id="778" r:id="rId41"/>
    <p:sldId id="780" r:id="rId42"/>
    <p:sldId id="810" r:id="rId43"/>
    <p:sldId id="802" r:id="rId44"/>
  </p:sldIdLst>
  <p:sldSz cx="9144000" cy="6858000" type="screen4x3"/>
  <p:notesSz cx="6735763" cy="9866313"/>
  <p:defaultTextStyle>
    <a:defPPr>
      <a:defRPr lang="de-DE"/>
    </a:defPPr>
    <a:lvl1pPr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1pPr>
    <a:lvl2pPr marL="4572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2pPr>
    <a:lvl3pPr marL="9144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3pPr>
    <a:lvl4pPr marL="13716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4pPr>
    <a:lvl5pPr marL="18288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1" orient="horz" pos="1162">
          <p15:clr>
            <a:srgbClr val="A4A3A4"/>
          </p15:clr>
        </p15:guide>
        <p15:guide id="2" orient="horz" pos="436">
          <p15:clr>
            <a:srgbClr val="A4A3A4"/>
          </p15:clr>
        </p15:guide>
        <p15:guide id="3" pos="158">
          <p15:clr>
            <a:srgbClr val="A4A3A4"/>
          </p15:clr>
        </p15:guide>
        <p15:guide id="4" pos="5465">
          <p15:clr>
            <a:srgbClr val="A4A3A4"/>
          </p15:clr>
        </p15:guide>
        <p15:guide id="5" orient="horz" pos="844">
          <p15:clr>
            <a:srgbClr val="A4A3A4"/>
          </p15:clr>
        </p15:guide>
        <p15:guide id="6" pos="5601">
          <p15:clr>
            <a:srgbClr val="A4A3A4"/>
          </p15:clr>
        </p15:guide>
        <p15:guide id="7" pos="159">
          <p15:clr>
            <a:srgbClr val="A4A3A4"/>
          </p15:clr>
        </p15:guide>
        <p15:guide id="8" orient="horz" pos="845">
          <p15:clr>
            <a:srgbClr val="A4A3A4"/>
          </p15:clr>
        </p15:guide>
      </p15:sldGuideLst>
    </p:ext>
    <p:ext uri="{2D200454-40CA-4A62-9FC3-DE9A4176ACB9}">
      <p15:notesGuideLst xmlns:p15="http://schemas.microsoft.com/office/powerpoint/2012/main">
        <p15:guide id="1" orient="horz" pos="3107">
          <p15:clr>
            <a:srgbClr val="A4A3A4"/>
          </p15:clr>
        </p15:guide>
        <p15:guide id="2" pos="212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va" initials="e" lastIdx="1" clrIdx="0">
    <p:extLst/>
  </p:cmAuthor>
  <p:cmAuthor id="2" name="Birgit" initials="BH" lastIdx="16" clrIdx="1">
    <p:extLst/>
  </p:cmAuthor>
  <p:cmAuthor id="3" name="Eva Krieger" initials="EK" lastIdx="2" clrIdx="2"/>
  <p:cmAuthor id="4" name="Janne Hottenrott" initials="JH" lastIdx="35" clrIdx="3">
    <p:extLst/>
  </p:cmAuthor>
  <p:cmAuthor id="5" name="Ryan Balzan" initials="RB" lastIdx="6" clrIdx="4"/>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F3300"/>
    <a:srgbClr val="66CCFF"/>
    <a:srgbClr val="33CCFF"/>
    <a:srgbClr val="CCFF66"/>
    <a:srgbClr val="FF5050"/>
    <a:srgbClr val="FF6600"/>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0481" autoAdjust="0"/>
  </p:normalViewPr>
  <p:slideViewPr>
    <p:cSldViewPr snapToObjects="1" showGuides="1">
      <p:cViewPr varScale="1">
        <p:scale>
          <a:sx n="129" d="100"/>
          <a:sy n="129" d="100"/>
        </p:scale>
        <p:origin x="1032" y="96"/>
      </p:cViewPr>
      <p:guideLst>
        <p:guide orient="horz" pos="1162"/>
        <p:guide orient="horz" pos="436"/>
        <p:guide pos="158"/>
        <p:guide pos="5465"/>
        <p:guide orient="horz" pos="844"/>
        <p:guide pos="5601"/>
        <p:guide pos="159"/>
        <p:guide orient="horz" pos="845"/>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howGuides="1">
      <p:cViewPr varScale="1">
        <p:scale>
          <a:sx n="47" d="100"/>
          <a:sy n="47" d="100"/>
        </p:scale>
        <p:origin x="-1890" y="-114"/>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handoutMaster" Target="handoutMasters/handoutMaster1.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1635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algn="r" defTabSz="94932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1635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algn="r" defTabSz="949325" eaLnBrk="1" hangingPunct="1">
              <a:defRPr sz="1300">
                <a:latin typeface="Arial" charset="0"/>
              </a:defRPr>
            </a:lvl1pPr>
          </a:lstStyle>
          <a:p>
            <a:pPr>
              <a:defRPr/>
            </a:pPr>
            <a:fld id="{EAA168B9-98A2-486E-8CA2-DE7708E38926}" type="slidenum">
              <a:rPr lang="en-GB" altLang="de-DE"/>
              <a:pPr>
                <a:defRPr/>
              </a:pPr>
              <a:t>‹Nr.›</a:t>
            </a:fld>
            <a:endParaRPr lang="en-GB" altLang="de-DE"/>
          </a:p>
        </p:txBody>
      </p:sp>
    </p:spTree>
    <p:extLst>
      <p:ext uri="{BB962C8B-B14F-4D97-AF65-F5344CB8AC3E}">
        <p14:creationId xmlns:p14="http://schemas.microsoft.com/office/powerpoint/2010/main" val="36772608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1635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algn="r" defTabSz="949325" eaLnBrk="1" hangingPunct="1">
              <a:defRPr sz="1300">
                <a:latin typeface="Arial" charset="0"/>
                <a:ea typeface="+mn-ea"/>
                <a:cs typeface="+mn-cs"/>
              </a:defRPr>
            </a:lvl1pPr>
          </a:lstStyle>
          <a:p>
            <a:pPr>
              <a:defRPr/>
            </a:pPr>
            <a:endParaRPr lang="en-US"/>
          </a:p>
        </p:txBody>
      </p:sp>
      <p:sp>
        <p:nvSpPr>
          <p:cNvPr id="45060" name="Rectangle 4"/>
          <p:cNvSpPr>
            <a:spLocks noGrp="1" noRot="1" noChangeAspect="1" noChangeArrowheads="1" noTextEdit="1"/>
          </p:cNvSpPr>
          <p:nvPr>
            <p:ph type="sldImg" idx="2"/>
          </p:nvPr>
        </p:nvSpPr>
        <p:spPr bwMode="auto">
          <a:xfrm>
            <a:off x="901700" y="739775"/>
            <a:ext cx="4933950" cy="3700463"/>
          </a:xfrm>
          <a:prstGeom prst="rect">
            <a:avLst/>
          </a:prstGeom>
          <a:noFill/>
          <a:ln w="9525">
            <a:solidFill>
              <a:srgbClr val="000000"/>
            </a:solidFill>
            <a:miter lim="800000"/>
            <a:headEnd/>
            <a:tailEnd/>
          </a:ln>
        </p:spPr>
      </p:sp>
      <p:sp>
        <p:nvSpPr>
          <p:cNvPr id="142341" name="Rectangle 5"/>
          <p:cNvSpPr>
            <a:spLocks noGrp="1" noChangeArrowheads="1"/>
          </p:cNvSpPr>
          <p:nvPr>
            <p:ph type="body" sz="quarter" idx="3"/>
          </p:nvPr>
        </p:nvSpPr>
        <p:spPr bwMode="auto">
          <a:xfrm>
            <a:off x="898525" y="4686300"/>
            <a:ext cx="4938713" cy="4440238"/>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42342" name="Rectangle 6"/>
          <p:cNvSpPr>
            <a:spLocks noGrp="1" noChangeArrowheads="1"/>
          </p:cNvSpPr>
          <p:nvPr>
            <p:ph type="ftr" sz="quarter" idx="4"/>
          </p:nvPr>
        </p:nvSpPr>
        <p:spPr bwMode="auto">
          <a:xfrm>
            <a:off x="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1635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algn="r" defTabSz="949325" eaLnBrk="1" hangingPunct="1">
              <a:defRPr sz="1300">
                <a:latin typeface="Arial" charset="0"/>
              </a:defRPr>
            </a:lvl1pPr>
          </a:lstStyle>
          <a:p>
            <a:pPr>
              <a:defRPr/>
            </a:pPr>
            <a:fld id="{D4387797-398C-43BF-8D44-5AA63FA3909A}" type="slidenum">
              <a:rPr lang="en-US" altLang="de-DE"/>
              <a:pPr>
                <a:defRPr/>
              </a:pPr>
              <a:t>‹Nr.›</a:t>
            </a:fld>
            <a:endParaRPr lang="en-US" altLang="de-DE"/>
          </a:p>
        </p:txBody>
      </p:sp>
    </p:spTree>
    <p:extLst>
      <p:ext uri="{BB962C8B-B14F-4D97-AF65-F5344CB8AC3E}">
        <p14:creationId xmlns:p14="http://schemas.microsoft.com/office/powerpoint/2010/main" val="41946779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C2BD0195-DEDE-4E24-9A1D-7F15CEC04B01}" type="slidenum">
              <a:rPr lang="en-US" altLang="de-DE" smtClean="0">
                <a:ea typeface="ＭＳ Ｐゴシック" charset="-128"/>
              </a:rPr>
              <a:pPr/>
              <a:t>1</a:t>
            </a:fld>
            <a:endParaRPr lang="en-US" altLang="de-DE">
              <a:ea typeface="ＭＳ Ｐゴシック" charset="-128"/>
            </a:endParaRPr>
          </a:p>
        </p:txBody>
      </p:sp>
      <p:sp>
        <p:nvSpPr>
          <p:cNvPr id="46083"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val="2009690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pPr defTabSz="947738"/>
            <a:fld id="{E4E6C185-0394-4DDF-B13E-E3EB22ECE265}" type="slidenum">
              <a:rPr lang="de-DE" altLang="de-DE" smtClean="0">
                <a:ea typeface="ＭＳ Ｐゴシック" charset="-128"/>
              </a:rPr>
              <a:pPr defTabSz="947738"/>
              <a:t>9</a:t>
            </a:fld>
            <a:endParaRPr lang="de-DE" altLang="de-DE">
              <a:ea typeface="ＭＳ Ｐゴシック"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2432288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pPr defTabSz="947738"/>
            <a:fld id="{E4E6C185-0394-4DDF-B13E-E3EB22ECE265}" type="slidenum">
              <a:rPr lang="de-DE" altLang="de-DE" smtClean="0">
                <a:ea typeface="ＭＳ Ｐゴシック" charset="-128"/>
              </a:rPr>
              <a:pPr defTabSz="947738"/>
              <a:t>10</a:t>
            </a:fld>
            <a:endParaRPr lang="de-DE" altLang="de-DE">
              <a:ea typeface="ＭＳ Ｐゴシック"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1493993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pPr defTabSz="947738"/>
            <a:fld id="{3B15A0DE-1C52-4820-A8C5-90ABFE36B5E0}" type="slidenum">
              <a:rPr lang="de-DE" altLang="de-DE" smtClean="0">
                <a:ea typeface="ＭＳ Ｐゴシック" charset="-128"/>
              </a:rPr>
              <a:pPr defTabSz="947738"/>
              <a:t>11</a:t>
            </a:fld>
            <a:endParaRPr lang="de-DE" altLang="de-DE">
              <a:ea typeface="ＭＳ Ｐゴシック" charset="-128"/>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1903382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lienbildplatzhalter 1"/>
          <p:cNvSpPr>
            <a:spLocks noGrp="1" noRot="1" noChangeAspect="1" noTextEdit="1"/>
          </p:cNvSpPr>
          <p:nvPr>
            <p:ph type="sldImg"/>
          </p:nvPr>
        </p:nvSpPr>
        <p:spPr>
          <a:xfrm>
            <a:off x="903288" y="741363"/>
            <a:ext cx="4929187" cy="3698875"/>
          </a:xfrm>
          <a:ln/>
        </p:spPr>
      </p:sp>
      <p:sp>
        <p:nvSpPr>
          <p:cNvPr id="49155" name="Notizenplatzhalter 2"/>
          <p:cNvSpPr>
            <a:spLocks noGrp="1"/>
          </p:cNvSpPr>
          <p:nvPr>
            <p:ph type="body" idx="1"/>
          </p:nvPr>
        </p:nvSpPr>
        <p:spPr>
          <a:noFill/>
          <a:ln/>
        </p:spPr>
        <p:txBody>
          <a:bodyPr/>
          <a:lstStyle/>
          <a:p>
            <a:endParaRPr lang="de-DE" altLang="de-DE" b="1"/>
          </a:p>
        </p:txBody>
      </p:sp>
      <p:sp>
        <p:nvSpPr>
          <p:cNvPr id="49156" name="Foliennummernplatzhalter 3"/>
          <p:cNvSpPr>
            <a:spLocks noGrp="1"/>
          </p:cNvSpPr>
          <p:nvPr>
            <p:ph type="sldNum" sz="quarter" idx="5"/>
          </p:nvPr>
        </p:nvSpPr>
        <p:spPr>
          <a:noFill/>
        </p:spPr>
        <p:txBody>
          <a:bodyPr/>
          <a:lstStyle/>
          <a:p>
            <a:fld id="{6338C05A-E8A0-42A0-A0E4-11D4C550F023}" type="slidenum">
              <a:rPr lang="de-DE" altLang="de-DE" smtClean="0">
                <a:solidFill>
                  <a:srgbClr val="000000"/>
                </a:solidFill>
                <a:ea typeface="ＭＳ Ｐゴシック" charset="-128"/>
              </a:rPr>
              <a:pPr/>
              <a:t>14</a:t>
            </a:fld>
            <a:endParaRPr lang="de-DE" altLang="de-DE">
              <a:solidFill>
                <a:srgbClr val="000000"/>
              </a:solidFill>
              <a:ea typeface="ＭＳ Ｐゴシック" charset="-128"/>
            </a:endParaRPr>
          </a:p>
        </p:txBody>
      </p:sp>
    </p:spTree>
    <p:extLst>
      <p:ext uri="{BB962C8B-B14F-4D97-AF65-F5344CB8AC3E}">
        <p14:creationId xmlns:p14="http://schemas.microsoft.com/office/powerpoint/2010/main" val="488440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a:noFill/>
          <a:ln/>
        </p:spPr>
        <p:txBody>
          <a:bodyPr/>
          <a:lstStyle/>
          <a:p>
            <a:r>
              <a:rPr lang="de-DE" altLang="de-DE"/>
              <a:t>Ruth: Verweis auf Arbeitsblatt einbauen</a:t>
            </a:r>
          </a:p>
        </p:txBody>
      </p:sp>
      <p:sp>
        <p:nvSpPr>
          <p:cNvPr id="50180" name="Foliennummernplatzhalter 3"/>
          <p:cNvSpPr>
            <a:spLocks noGrp="1"/>
          </p:cNvSpPr>
          <p:nvPr>
            <p:ph type="sldNum" sz="quarter" idx="5"/>
          </p:nvPr>
        </p:nvSpPr>
        <p:spPr>
          <a:noFill/>
        </p:spPr>
        <p:txBody>
          <a:bodyPr/>
          <a:lstStyle/>
          <a:p>
            <a:fld id="{91F40F81-4679-41DD-B4EB-51B5A1102FF1}" type="slidenum">
              <a:rPr lang="en-US" altLang="de-DE" smtClean="0"/>
              <a:pPr/>
              <a:t>16</a:t>
            </a:fld>
            <a:endParaRPr lang="en-US" altLang="de-DE"/>
          </a:p>
        </p:txBody>
      </p:sp>
    </p:spTree>
    <p:extLst>
      <p:ext uri="{BB962C8B-B14F-4D97-AF65-F5344CB8AC3E}">
        <p14:creationId xmlns:p14="http://schemas.microsoft.com/office/powerpoint/2010/main" val="1239128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bildplatzhalter 1"/>
          <p:cNvSpPr>
            <a:spLocks noGrp="1" noRot="1" noChangeAspect="1" noTextEdit="1"/>
          </p:cNvSpPr>
          <p:nvPr>
            <p:ph type="sldImg"/>
          </p:nvPr>
        </p:nvSpPr>
        <p:spPr>
          <a:xfrm>
            <a:off x="903288" y="741363"/>
            <a:ext cx="4929187" cy="3698875"/>
          </a:xfrm>
          <a:ln/>
        </p:spPr>
      </p:sp>
      <p:sp>
        <p:nvSpPr>
          <p:cNvPr id="51203" name="Notizenplatzhalter 2"/>
          <p:cNvSpPr>
            <a:spLocks noGrp="1"/>
          </p:cNvSpPr>
          <p:nvPr>
            <p:ph type="body" idx="1"/>
          </p:nvPr>
        </p:nvSpPr>
        <p:spPr>
          <a:noFill/>
          <a:ln/>
        </p:spPr>
        <p:txBody>
          <a:bodyPr/>
          <a:lstStyle/>
          <a:p>
            <a:endParaRPr lang="de-DE" altLang="de-DE"/>
          </a:p>
        </p:txBody>
      </p:sp>
      <p:sp>
        <p:nvSpPr>
          <p:cNvPr id="51204" name="Foliennummernplatzhalter 3"/>
          <p:cNvSpPr>
            <a:spLocks noGrp="1"/>
          </p:cNvSpPr>
          <p:nvPr>
            <p:ph type="sldNum" sz="quarter" idx="5"/>
          </p:nvPr>
        </p:nvSpPr>
        <p:spPr>
          <a:noFill/>
        </p:spPr>
        <p:txBody>
          <a:bodyPr/>
          <a:lstStyle/>
          <a:p>
            <a:fld id="{E54DE86E-97C4-4783-85F2-274DABDF619E}" type="slidenum">
              <a:rPr lang="de-DE" altLang="de-DE" smtClean="0">
                <a:ea typeface="ＭＳ Ｐゴシック" charset="-128"/>
              </a:rPr>
              <a:pPr/>
              <a:t>17</a:t>
            </a:fld>
            <a:endParaRPr lang="de-DE" altLang="de-DE">
              <a:ea typeface="ＭＳ Ｐゴシック" charset="-128"/>
            </a:endParaRPr>
          </a:p>
        </p:txBody>
      </p:sp>
    </p:spTree>
    <p:extLst>
      <p:ext uri="{BB962C8B-B14F-4D97-AF65-F5344CB8AC3E}">
        <p14:creationId xmlns:p14="http://schemas.microsoft.com/office/powerpoint/2010/main" val="2199249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bildplatzhalter 1"/>
          <p:cNvSpPr>
            <a:spLocks noGrp="1" noRot="1" noChangeAspect="1" noTextEdit="1"/>
          </p:cNvSpPr>
          <p:nvPr>
            <p:ph type="sldImg"/>
          </p:nvPr>
        </p:nvSpPr>
        <p:spPr>
          <a:xfrm>
            <a:off x="903288" y="741363"/>
            <a:ext cx="4929187" cy="3698875"/>
          </a:xfrm>
          <a:ln/>
        </p:spPr>
      </p:sp>
      <p:sp>
        <p:nvSpPr>
          <p:cNvPr id="51203" name="Notizenplatzhalter 2"/>
          <p:cNvSpPr>
            <a:spLocks noGrp="1"/>
          </p:cNvSpPr>
          <p:nvPr>
            <p:ph type="body" idx="1"/>
          </p:nvPr>
        </p:nvSpPr>
        <p:spPr>
          <a:noFill/>
          <a:ln/>
        </p:spPr>
        <p:txBody>
          <a:bodyPr/>
          <a:lstStyle/>
          <a:p>
            <a:endParaRPr lang="de-DE" altLang="de-DE"/>
          </a:p>
        </p:txBody>
      </p:sp>
      <p:sp>
        <p:nvSpPr>
          <p:cNvPr id="51204" name="Foliennummernplatzhalter 3"/>
          <p:cNvSpPr>
            <a:spLocks noGrp="1"/>
          </p:cNvSpPr>
          <p:nvPr>
            <p:ph type="sldNum" sz="quarter" idx="5"/>
          </p:nvPr>
        </p:nvSpPr>
        <p:spPr>
          <a:noFill/>
        </p:spPr>
        <p:txBody>
          <a:bodyPr/>
          <a:lstStyle/>
          <a:p>
            <a:fld id="{E54DE86E-97C4-4783-85F2-274DABDF619E}" type="slidenum">
              <a:rPr lang="de-DE" altLang="de-DE" smtClean="0">
                <a:ea typeface="ＭＳ Ｐゴシック" charset="-128"/>
              </a:rPr>
              <a:pPr/>
              <a:t>18</a:t>
            </a:fld>
            <a:endParaRPr lang="de-DE" altLang="de-DE">
              <a:ea typeface="ＭＳ Ｐゴシック" charset="-128"/>
            </a:endParaRPr>
          </a:p>
        </p:txBody>
      </p:sp>
    </p:spTree>
    <p:extLst>
      <p:ext uri="{BB962C8B-B14F-4D97-AF65-F5344CB8AC3E}">
        <p14:creationId xmlns:p14="http://schemas.microsoft.com/office/powerpoint/2010/main" val="2100172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p:nvPr>
        </p:nvSpPr>
        <p:spPr>
          <a:xfrm>
            <a:off x="903288" y="741363"/>
            <a:ext cx="4929187" cy="3698875"/>
          </a:xfrm>
          <a:ln/>
        </p:spPr>
      </p:sp>
      <p:sp>
        <p:nvSpPr>
          <p:cNvPr id="53251" name="Notizenplatzhalter 2"/>
          <p:cNvSpPr>
            <a:spLocks noGrp="1"/>
          </p:cNvSpPr>
          <p:nvPr>
            <p:ph type="body" idx="1"/>
          </p:nvPr>
        </p:nvSpPr>
        <p:spPr>
          <a:noFill/>
          <a:ln/>
        </p:spPr>
        <p:txBody>
          <a:bodyPr/>
          <a:lstStyle/>
          <a:p>
            <a:endParaRPr lang="de-DE" altLang="de-DE"/>
          </a:p>
        </p:txBody>
      </p:sp>
      <p:sp>
        <p:nvSpPr>
          <p:cNvPr id="53252" name="Foliennummernplatzhalter 3"/>
          <p:cNvSpPr>
            <a:spLocks noGrp="1"/>
          </p:cNvSpPr>
          <p:nvPr>
            <p:ph type="sldNum" sz="quarter" idx="5"/>
          </p:nvPr>
        </p:nvSpPr>
        <p:spPr>
          <a:noFill/>
        </p:spPr>
        <p:txBody>
          <a:bodyPr/>
          <a:lstStyle/>
          <a:p>
            <a:fld id="{B4EEBF9A-4FB2-4FBF-B6E5-701CCC592C35}" type="slidenum">
              <a:rPr lang="de-DE" altLang="de-DE" smtClean="0">
                <a:ea typeface="ＭＳ Ｐゴシック" charset="-128"/>
              </a:rPr>
              <a:pPr/>
              <a:t>19</a:t>
            </a:fld>
            <a:endParaRPr lang="de-DE" altLang="de-DE">
              <a:ea typeface="ＭＳ Ｐゴシック" charset="-128"/>
            </a:endParaRPr>
          </a:p>
        </p:txBody>
      </p:sp>
    </p:spTree>
    <p:extLst>
      <p:ext uri="{BB962C8B-B14F-4D97-AF65-F5344CB8AC3E}">
        <p14:creationId xmlns:p14="http://schemas.microsoft.com/office/powerpoint/2010/main" val="3840482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a:xfrm>
            <a:off x="903288" y="741363"/>
            <a:ext cx="4929187" cy="3698875"/>
          </a:xfrm>
          <a:ln/>
        </p:spPr>
      </p:sp>
      <p:sp>
        <p:nvSpPr>
          <p:cNvPr id="54275" name="Notizenplatzhalter 2"/>
          <p:cNvSpPr>
            <a:spLocks noGrp="1"/>
          </p:cNvSpPr>
          <p:nvPr>
            <p:ph type="body" idx="1"/>
          </p:nvPr>
        </p:nvSpPr>
        <p:spPr>
          <a:noFill/>
          <a:ln/>
        </p:spPr>
        <p:txBody>
          <a:bodyPr/>
          <a:lstStyle/>
          <a:p>
            <a:endParaRPr lang="de-DE" altLang="de-DE"/>
          </a:p>
        </p:txBody>
      </p:sp>
      <p:sp>
        <p:nvSpPr>
          <p:cNvPr id="54276" name="Foliennummernplatzhalter 3"/>
          <p:cNvSpPr>
            <a:spLocks noGrp="1"/>
          </p:cNvSpPr>
          <p:nvPr>
            <p:ph type="sldNum" sz="quarter" idx="5"/>
          </p:nvPr>
        </p:nvSpPr>
        <p:spPr>
          <a:noFill/>
        </p:spPr>
        <p:txBody>
          <a:bodyPr/>
          <a:lstStyle/>
          <a:p>
            <a:fld id="{11C039A2-B71C-41C1-A8CE-E460561B6E56}" type="slidenum">
              <a:rPr lang="de-DE" altLang="de-DE" smtClean="0">
                <a:ea typeface="ＭＳ Ｐゴシック" charset="-128"/>
              </a:rPr>
              <a:pPr/>
              <a:t>20</a:t>
            </a:fld>
            <a:endParaRPr lang="de-DE" altLang="de-DE">
              <a:ea typeface="ＭＳ Ｐゴシック" charset="-128"/>
            </a:endParaRPr>
          </a:p>
        </p:txBody>
      </p:sp>
    </p:spTree>
    <p:extLst>
      <p:ext uri="{BB962C8B-B14F-4D97-AF65-F5344CB8AC3E}">
        <p14:creationId xmlns:p14="http://schemas.microsoft.com/office/powerpoint/2010/main" val="2534498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16350" y="9374188"/>
            <a:ext cx="2919413" cy="492125"/>
          </a:xfrm>
          <a:prstGeom prst="rect">
            <a:avLst/>
          </a:prstGeom>
          <a:noFill/>
          <a:ln w="9525">
            <a:noFill/>
            <a:miter lim="800000"/>
            <a:headEnd/>
            <a:tailEnd/>
          </a:ln>
        </p:spPr>
        <p:txBody>
          <a:bodyPr lIns="94849" tIns="47425" rIns="94849" bIns="47425" anchor="b"/>
          <a:lstStyle/>
          <a:p>
            <a:pPr algn="r" defTabSz="990600" eaLnBrk="1" hangingPunct="1"/>
            <a:fld id="{8CEA197C-9908-46AC-87F7-9FF3B688DD49}" type="slidenum">
              <a:rPr lang="de-DE" altLang="de-DE" sz="1200" b="1">
                <a:solidFill>
                  <a:srgbClr val="000000"/>
                </a:solidFill>
                <a:latin typeface="Arial" charset="0"/>
                <a:ea typeface="ＭＳ Ｐゴシック" charset="-128"/>
              </a:rPr>
              <a:pPr algn="r" defTabSz="990600" eaLnBrk="1" hangingPunct="1"/>
              <a:t>25</a:t>
            </a:fld>
            <a:endParaRPr lang="de-DE" altLang="de-DE" sz="1200" b="1">
              <a:solidFill>
                <a:srgbClr val="000000"/>
              </a:solidFill>
              <a:latin typeface="Arial" charset="0"/>
              <a:ea typeface="ＭＳ Ｐゴシック" charset="-128"/>
            </a:endParaRPr>
          </a:p>
        </p:txBody>
      </p:sp>
      <p:sp>
        <p:nvSpPr>
          <p:cNvPr id="56323" name="Rectangle 2"/>
          <p:cNvSpPr>
            <a:spLocks noGrp="1" noRot="1" noChangeAspect="1" noChangeArrowheads="1" noTextEdit="1"/>
          </p:cNvSpPr>
          <p:nvPr>
            <p:ph type="sldImg"/>
          </p:nvPr>
        </p:nvSpPr>
        <p:spPr>
          <a:xfrm>
            <a:off x="903288" y="741363"/>
            <a:ext cx="4929187" cy="3698875"/>
          </a:xfrm>
          <a:ln/>
        </p:spPr>
      </p:sp>
      <p:sp>
        <p:nvSpPr>
          <p:cNvPr id="56324"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1721949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defTabSz="946150"/>
            <a:fld id="{6CA44C68-FACC-44DB-B0F8-63CF4C3582BD}" type="slidenum">
              <a:rPr lang="de-DE" altLang="de-DE" smtClean="0">
                <a:solidFill>
                  <a:srgbClr val="000000"/>
                </a:solidFill>
                <a:ea typeface="ＭＳ Ｐゴシック" charset="-128"/>
              </a:rPr>
              <a:pPr defTabSz="946150"/>
              <a:t>26</a:t>
            </a:fld>
            <a:endParaRPr lang="de-DE" altLang="de-DE">
              <a:solidFill>
                <a:srgbClr val="000000"/>
              </a:solidFill>
              <a:ea typeface="ＭＳ Ｐゴシック" charset="-128"/>
            </a:endParaRPr>
          </a:p>
        </p:txBody>
      </p:sp>
      <p:sp>
        <p:nvSpPr>
          <p:cNvPr id="57347" name="Rectangle 2"/>
          <p:cNvSpPr>
            <a:spLocks noGrp="1" noRot="1" noChangeAspect="1" noChangeArrowheads="1" noTextEdit="1"/>
          </p:cNvSpPr>
          <p:nvPr>
            <p:ph type="sldImg"/>
          </p:nvPr>
        </p:nvSpPr>
        <p:spPr>
          <a:xfrm>
            <a:off x="901700" y="739775"/>
            <a:ext cx="4932363" cy="3700463"/>
          </a:xfrm>
          <a:ln/>
        </p:spPr>
      </p:sp>
      <p:sp>
        <p:nvSpPr>
          <p:cNvPr id="57348"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1607780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776621F9-D784-4E11-A828-4B45F91777B9}" type="slidenum">
              <a:rPr lang="de-DE" altLang="de-DE" smtClean="0">
                <a:ea typeface="ＭＳ Ｐゴシック" charset="-128"/>
              </a:rPr>
              <a:pPr/>
              <a:t>27</a:t>
            </a:fld>
            <a:endParaRPr lang="de-DE" altLang="de-DE">
              <a:ea typeface="ＭＳ Ｐゴシック" charset="-128"/>
            </a:endParaRPr>
          </a:p>
        </p:txBody>
      </p:sp>
      <p:sp>
        <p:nvSpPr>
          <p:cNvPr id="58371" name="Rectangle 2"/>
          <p:cNvSpPr>
            <a:spLocks noGrp="1" noRot="1" noChangeAspect="1" noChangeArrowheads="1" noTextEdit="1"/>
          </p:cNvSpPr>
          <p:nvPr>
            <p:ph type="sldImg"/>
          </p:nvPr>
        </p:nvSpPr>
        <p:spPr>
          <a:xfrm>
            <a:off x="901700" y="739775"/>
            <a:ext cx="4932363" cy="3700463"/>
          </a:xfrm>
          <a:ln/>
        </p:spPr>
      </p:sp>
      <p:sp>
        <p:nvSpPr>
          <p:cNvPr id="58372"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288184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DE1116A9-30CF-46E8-AEFD-4DDF63BB2760}" type="slidenum">
              <a:rPr lang="de-DE" altLang="de-DE" smtClean="0">
                <a:ea typeface="ＭＳ Ｐゴシック" charset="-128"/>
              </a:rPr>
              <a:pPr/>
              <a:t>28</a:t>
            </a:fld>
            <a:endParaRPr lang="de-DE" altLang="de-DE">
              <a:ea typeface="ＭＳ Ｐゴシック"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1892981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F7DC68EE-AC06-4B1B-B8C5-6D4BD52E3E49}" type="slidenum">
              <a:rPr lang="de-DE" altLang="de-DE" smtClean="0">
                <a:ea typeface="ＭＳ Ｐゴシック" charset="-128"/>
              </a:rPr>
              <a:pPr/>
              <a:t>29</a:t>
            </a:fld>
            <a:endParaRPr lang="de-DE" altLang="de-DE">
              <a:ea typeface="ＭＳ Ｐゴシック" charset="-128"/>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204706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661B10C6-9AFA-4624-85FC-DB274AC72485}" type="slidenum">
              <a:rPr lang="de-DE" altLang="de-DE" smtClean="0">
                <a:ea typeface="ＭＳ Ｐゴシック" charset="-128"/>
              </a:rPr>
              <a:pPr/>
              <a:t>30</a:t>
            </a:fld>
            <a:endParaRPr lang="de-DE" altLang="de-DE">
              <a:ea typeface="ＭＳ Ｐゴシック" charset="-128"/>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1815157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C9E992FD-A52C-47D4-BA2C-E7D85E690AAD}" type="slidenum">
              <a:rPr lang="de-DE" altLang="de-DE" smtClean="0">
                <a:ea typeface="ＭＳ Ｐゴシック" charset="-128"/>
              </a:rPr>
              <a:pPr/>
              <a:t>34</a:t>
            </a:fld>
            <a:endParaRPr lang="de-DE" altLang="de-DE">
              <a:ea typeface="ＭＳ Ｐゴシック" charset="-128"/>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4059045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333375"/>
            <a:ext cx="2286000" cy="6335713"/>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333375"/>
            <a:ext cx="6705600" cy="633571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Datumsplatzhalter 27"/>
          <p:cNvSpPr>
            <a:spLocks noGrp="1"/>
          </p:cNvSpPr>
          <p:nvPr>
            <p:ph type="dt" sz="half" idx="10"/>
          </p:nvPr>
        </p:nvSpPr>
        <p:spPr/>
        <p:txBody>
          <a:bodyPr/>
          <a:lstStyle>
            <a:lvl1pPr>
              <a:defRPr/>
            </a:lvl1pPr>
          </a:lstStyle>
          <a:p>
            <a:pPr>
              <a:defRPr/>
            </a:pPr>
            <a:fld id="{AD7B8542-99AE-4B6A-B8CE-B21BF9CB20B2}" type="datetime1">
              <a:rPr lang="en-US"/>
              <a:pPr>
                <a:defRPr/>
              </a:pPr>
              <a:t>11/8/2017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7D48F8D-E640-4F5A-916A-F559A9E184B5}" type="slidenum">
              <a:rPr lang="en-US" altLang="de-DE"/>
              <a:pPr>
                <a:defRPr/>
              </a:pPr>
              <a:t>‹Nr.›</a:t>
            </a:fld>
            <a:endParaRPr lang="en-US" altLang="de-D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C06A99A8-F8E1-471C-A0C0-1A012A807D82}" type="datetime1">
              <a:rPr lang="en-US"/>
              <a:pPr>
                <a:defRPr/>
              </a:pPr>
              <a:t>11/8/2017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B8D4674-5CA0-4042-9771-26FF73977A5B}" type="slidenum">
              <a:rPr lang="en-US" altLang="de-DE"/>
              <a:pPr>
                <a:defRPr/>
              </a:pPr>
              <a:t>‹Nr.›</a:t>
            </a:fld>
            <a:endParaRPr lang="en-US" alt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27"/>
          <p:cNvSpPr>
            <a:spLocks noGrp="1"/>
          </p:cNvSpPr>
          <p:nvPr>
            <p:ph type="dt" sz="half" idx="10"/>
          </p:nvPr>
        </p:nvSpPr>
        <p:spPr/>
        <p:txBody>
          <a:bodyPr/>
          <a:lstStyle>
            <a:lvl1pPr>
              <a:defRPr/>
            </a:lvl1pPr>
          </a:lstStyle>
          <a:p>
            <a:pPr>
              <a:defRPr/>
            </a:pPr>
            <a:fld id="{ED3B8DBC-0079-4069-AB9D-683AC79B093B}" type="datetime1">
              <a:rPr lang="en-US"/>
              <a:pPr>
                <a:defRPr/>
              </a:pPr>
              <a:t>11/8/2017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BEEEA8D-C444-43A2-B585-28CBE20802FB}" type="slidenum">
              <a:rPr lang="en-US" altLang="de-DE"/>
              <a:pPr>
                <a:defRPr/>
              </a:pPr>
              <a:t>‹Nr.›</a:t>
            </a:fld>
            <a:endParaRPr lang="en-US" alt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27"/>
          <p:cNvSpPr>
            <a:spLocks noGrp="1"/>
          </p:cNvSpPr>
          <p:nvPr>
            <p:ph type="dt" sz="half" idx="10"/>
          </p:nvPr>
        </p:nvSpPr>
        <p:spPr/>
        <p:txBody>
          <a:bodyPr/>
          <a:lstStyle>
            <a:lvl1pPr>
              <a:defRPr/>
            </a:lvl1pPr>
          </a:lstStyle>
          <a:p>
            <a:pPr>
              <a:defRPr/>
            </a:pPr>
            <a:fld id="{385200C7-46DB-4BC0-B330-987DABE6F76D}" type="datetime1">
              <a:rPr lang="en-US"/>
              <a:pPr>
                <a:defRPr/>
              </a:pPr>
              <a:t>11/8/2017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D4F26F75-F299-4E65-856B-A74EE8A24125}" type="slidenum">
              <a:rPr lang="en-US" altLang="de-DE"/>
              <a:pPr>
                <a:defRPr/>
              </a:pPr>
              <a:t>‹Nr.›</a:t>
            </a:fld>
            <a:endParaRPr lang="en-US" alt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27"/>
          <p:cNvSpPr>
            <a:spLocks noGrp="1"/>
          </p:cNvSpPr>
          <p:nvPr>
            <p:ph type="dt" sz="half" idx="10"/>
          </p:nvPr>
        </p:nvSpPr>
        <p:spPr/>
        <p:txBody>
          <a:bodyPr/>
          <a:lstStyle>
            <a:lvl1pPr>
              <a:defRPr/>
            </a:lvl1pPr>
          </a:lstStyle>
          <a:p>
            <a:pPr>
              <a:defRPr/>
            </a:pPr>
            <a:fld id="{85456AE2-F34F-42CA-9DD4-217A7BBD505F}" type="datetime1">
              <a:rPr lang="en-US"/>
              <a:pPr>
                <a:defRPr/>
              </a:pPr>
              <a:t>11/8/2017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EB2BF8ED-8A55-4011-936F-AA53AD7B0026}" type="slidenum">
              <a:rPr lang="en-US" altLang="de-DE"/>
              <a:pPr>
                <a:defRPr/>
              </a:pPr>
              <a:t>‹Nr.›</a:t>
            </a:fld>
            <a:endParaRPr lang="en-US" alt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7"/>
          <p:cNvSpPr>
            <a:spLocks noGrp="1"/>
          </p:cNvSpPr>
          <p:nvPr>
            <p:ph type="dt" sz="half" idx="10"/>
          </p:nvPr>
        </p:nvSpPr>
        <p:spPr/>
        <p:txBody>
          <a:bodyPr/>
          <a:lstStyle>
            <a:lvl1pPr>
              <a:defRPr/>
            </a:lvl1pPr>
          </a:lstStyle>
          <a:p>
            <a:pPr>
              <a:defRPr/>
            </a:pPr>
            <a:fld id="{338BD804-E404-43B9-8185-980D50DF7E7B}" type="datetime1">
              <a:rPr lang="en-US"/>
              <a:pPr>
                <a:defRPr/>
              </a:pPr>
              <a:t>11/8/2017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90BA029C-209E-4D25-B1AA-9E11566CA696}" type="slidenum">
              <a:rPr lang="en-US" altLang="de-DE"/>
              <a:pPr>
                <a:defRPr/>
              </a:pPr>
              <a:t>‹Nr.›</a:t>
            </a:fld>
            <a:endParaRPr lang="en-US" alt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629A96A3-B83D-4EBA-A672-0A431376CB26}" type="datetime1">
              <a:rPr lang="en-US"/>
              <a:pPr>
                <a:defRPr/>
              </a:pPr>
              <a:t>11/8/2017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75138D8E-C65E-4AC9-86F5-ED198944AF63}" type="slidenum">
              <a:rPr lang="en-US" altLang="de-DE"/>
              <a:pPr>
                <a:defRPr/>
              </a:pPr>
              <a:t>‹Nr.›</a:t>
            </a:fld>
            <a:endParaRPr lang="en-US" alt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A2732ED4-4218-4CCD-89A8-5FCFAD74446A}" type="datetime1">
              <a:rPr lang="en-US"/>
              <a:pPr>
                <a:defRPr/>
              </a:pPr>
              <a:t>11/8/2017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2365E77-C4EF-44A3-906E-91F0A8E918C8}" type="slidenum">
              <a:rPr lang="en-US" altLang="de-DE"/>
              <a:pPr>
                <a:defRPr/>
              </a:pPr>
              <a:t>‹Nr.›</a:t>
            </a:fld>
            <a:endParaRPr lang="en-US" alt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F67421F7-9499-4272-8588-642A0F2C5574}" type="datetime1">
              <a:rPr lang="en-US"/>
              <a:pPr>
                <a:defRPr/>
              </a:pPr>
              <a:t>11/8/2017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976D437-B3D5-489D-BAD3-60B8649DF220}" type="slidenum">
              <a:rPr lang="en-US" altLang="de-DE"/>
              <a:pPr>
                <a:defRPr/>
              </a:pPr>
              <a:t>‹Nr.›</a:t>
            </a:fld>
            <a:endParaRPr lang="en-US" alt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41DAE8B9-1764-47C4-BB1F-A3644762A3DC}" type="datetime1">
              <a:rPr lang="en-US"/>
              <a:pPr>
                <a:defRPr/>
              </a:pPr>
              <a:t>11/8/2017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7101E09-3D02-4406-BF24-6FB761514877}" type="slidenum">
              <a:rPr lang="en-US" altLang="de-DE"/>
              <a:pPr>
                <a:defRPr/>
              </a:pPr>
              <a:t>‹Nr.›</a:t>
            </a:fld>
            <a:endParaRPr lang="en-US" altLang="de-D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1625" y="228600"/>
            <a:ext cx="6248400" cy="58943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58F71095-AA5D-49E2-AA1C-26F06916C639}" type="datetime1">
              <a:rPr lang="en-US"/>
              <a:pPr>
                <a:defRPr/>
              </a:pPr>
              <a:t>11/8/2017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A93500B8-9B15-4B10-8DAB-51F4A7050769}" type="slidenum">
              <a:rPr lang="en-US" altLang="de-DE"/>
              <a:pPr>
                <a:defRPr/>
              </a:pPr>
              <a:t>‹Nr.›</a:t>
            </a:fld>
            <a:endParaRPr lang="en-US" alt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75113201-3D5E-475D-A731-4C7DA1AAFAC9}" type="slidenum">
              <a:rPr lang="en-US" altLang="de-DE"/>
              <a:pPr>
                <a:defRPr/>
              </a:pPr>
              <a:t>‹Nr.›</a:t>
            </a:fld>
            <a:endParaRPr lang="en-US" alt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DA1BBB40-710E-4179-9807-5755E7299459}" type="slidenum">
              <a:rPr lang="en-US" altLang="de-DE"/>
              <a:pPr>
                <a:defRPr/>
              </a:pPr>
              <a:t>‹Nr.›</a:t>
            </a:fld>
            <a:endParaRPr lang="en-US" altLang="de-D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EF7D439E-3418-47AE-9215-D35041BAA0D4}" type="slidenum">
              <a:rPr lang="en-US" altLang="de-DE"/>
              <a:pPr>
                <a:defRPr/>
              </a:pPr>
              <a:t>‹Nr.›</a:t>
            </a:fld>
            <a:endParaRPr lang="en-US" altLang="de-D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E6695966-6D75-4897-B3B3-781001677E06}" type="slidenum">
              <a:rPr lang="en-US" altLang="de-DE"/>
              <a:pPr>
                <a:defRPr/>
              </a:pPr>
              <a:t>‹Nr.›</a:t>
            </a:fld>
            <a:endParaRPr lang="en-US" altLang="de-D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C5D9CEF1-441A-4E86-B1EB-719DF2E01CF0}" type="slidenum">
              <a:rPr lang="en-US" altLang="de-DE"/>
              <a:pPr>
                <a:defRPr/>
              </a:pPr>
              <a:t>‹Nr.›</a:t>
            </a:fld>
            <a:endParaRPr lang="en-US" altLang="de-D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CF978A6B-16E1-4508-828D-383B42476917}" type="slidenum">
              <a:rPr lang="en-US" altLang="de-DE"/>
              <a:pPr>
                <a:defRPr/>
              </a:pPr>
              <a:t>‹Nr.›</a:t>
            </a:fld>
            <a:endParaRPr lang="en-US" altLang="de-D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5F0F9168-88B7-48F8-945D-4A4FED152113}" type="slidenum">
              <a:rPr lang="en-US" altLang="de-DE"/>
              <a:pPr>
                <a:defRPr/>
              </a:pPr>
              <a:t>‹Nr.›</a:t>
            </a:fld>
            <a:endParaRPr lang="en-US" altLang="de-D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96EAEA46-248E-4A00-A240-947C8DE075CB}" type="slidenum">
              <a:rPr lang="en-US" altLang="de-DE"/>
              <a:pPr>
                <a:defRPr/>
              </a:pPr>
              <a:t>‹Nr.›</a:t>
            </a:fld>
            <a:endParaRPr lang="en-US" altLang="de-D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0740372C-1E5B-4612-A64E-840CF6DD37F6}" type="slidenum">
              <a:rPr lang="en-US" altLang="de-DE"/>
              <a:pPr>
                <a:defRPr/>
              </a:pPr>
              <a:t>‹Nr.›</a:t>
            </a:fld>
            <a:endParaRPr lang="en-US" altLang="de-D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7FEFA3B4-79C7-4E2E-9127-D6B22FDE6D5B}" type="slidenum">
              <a:rPr lang="en-US" altLang="de-DE"/>
              <a:pPr>
                <a:defRPr/>
              </a:pPr>
              <a:t>‹Nr.›</a:t>
            </a:fld>
            <a:endParaRPr lang="en-US" altLang="de-D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1625" y="228600"/>
            <a:ext cx="6248400" cy="58943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ED4592C0-236B-4120-88CE-E4909CA2DBEA}" type="slidenum">
              <a:rPr lang="en-US" altLang="de-DE"/>
              <a:pPr>
                <a:defRPr/>
              </a:pPr>
              <a:t>‹Nr.›</a:t>
            </a:fld>
            <a:endParaRPr lang="en-US" altLang="de-D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fourObj">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457200" y="274638"/>
            <a:ext cx="8229600" cy="1143000"/>
          </a:xfrm>
        </p:spPr>
        <p:txBody>
          <a:bodyPr/>
          <a:lstStyle/>
          <a:p>
            <a:r>
              <a:rPr lang="de-DE"/>
              <a:t>Titelmasterformat durch Klicken bearbeiten</a:t>
            </a:r>
          </a:p>
        </p:txBody>
      </p:sp>
      <p:sp>
        <p:nvSpPr>
          <p:cNvPr id="3" name="Inhaltsplatzhalter 2"/>
          <p:cNvSpPr>
            <a:spLocks noGrp="1"/>
          </p:cNvSpPr>
          <p:nvPr>
            <p:ph sz="quarter" idx="1"/>
          </p:nvPr>
        </p:nvSpPr>
        <p:spPr>
          <a:xfrm>
            <a:off x="457200" y="1600200"/>
            <a:ext cx="4038600" cy="21859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4648200" y="1600200"/>
            <a:ext cx="4038600" cy="21859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457200" y="3938588"/>
            <a:ext cx="4038600" cy="218757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Inhaltsplatzhalter 5"/>
          <p:cNvSpPr>
            <a:spLocks noGrp="1"/>
          </p:cNvSpPr>
          <p:nvPr>
            <p:ph sz="quarter" idx="4"/>
          </p:nvPr>
        </p:nvSpPr>
        <p:spPr>
          <a:xfrm>
            <a:off x="4648200" y="3938588"/>
            <a:ext cx="4038600" cy="218757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000000"/>
                </a:solidFill>
              </a:defRPr>
            </a:lvl1pPr>
          </a:lstStyle>
          <a:p>
            <a:pPr>
              <a:defRPr/>
            </a:pPr>
            <a:endParaRPr lang="de-DE"/>
          </a:p>
        </p:txBody>
      </p:sp>
      <p:sp>
        <p:nvSpPr>
          <p:cNvPr id="8"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ea typeface="Verdana" pitchFamily="34" charset="0"/>
                <a:cs typeface="Verdana" pitchFamily="34" charset="0"/>
              </a:defRPr>
            </a:lvl1pPr>
          </a:lstStyle>
          <a:p>
            <a:pPr>
              <a:defRPr/>
            </a:pPr>
            <a:endParaRPr lang="de-DE"/>
          </a:p>
        </p:txBody>
      </p:sp>
      <p:sp>
        <p:nvSpPr>
          <p:cNvPr id="9"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pPr>
              <a:defRPr/>
            </a:pPr>
            <a:fld id="{D79E4B46-84F7-4257-A755-11F4D3DD85A4}" type="slidenum">
              <a:rPr lang="de-DE" altLang="de-DE"/>
              <a:pPr>
                <a:defRPr/>
              </a:pPr>
              <a:t>‹Nr.›</a:t>
            </a:fld>
            <a:endParaRPr lang="de-DE" altLang="de-D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1472F9A5-8680-4FCA-A034-608D4286DEC5}"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C8163E6A-78B9-4297-96E1-42E864ADB062}" type="slidenum">
              <a:rPr lang="de-DE" altLang="de-DE"/>
              <a:pPr>
                <a:defRPr/>
              </a:pPr>
              <a:t>‹Nr.›</a:t>
            </a:fld>
            <a:endParaRPr lang="de-DE" altLang="de-D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96C11201-6FFF-46A5-B1F3-ECE5C1EF3D08}"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1E1D2E7B-C6F6-4A4F-9226-460F10F4EC07}" type="slidenum">
              <a:rPr lang="de-DE" altLang="de-DE"/>
              <a:pPr>
                <a:defRPr/>
              </a:pPr>
              <a:t>‹Nr.›</a:t>
            </a:fld>
            <a:endParaRPr lang="de-DE" altLang="de-D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4143F434-89D6-4098-A329-E07DD525ACA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E6000D1E-D540-459A-B31A-B6ED622AA46D}" type="slidenum">
              <a:rPr lang="de-DE" altLang="de-DE"/>
              <a:pPr>
                <a:defRPr/>
              </a:pPr>
              <a:t>‹Nr.›</a:t>
            </a:fld>
            <a:endParaRPr lang="de-DE" altLang="de-D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25E6FD8E-DCB0-4C6B-8572-7812B4B8E2B4}"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A73126C3-AD88-497D-A09A-06EE538A0822}" type="slidenum">
              <a:rPr lang="de-DE" altLang="de-DE"/>
              <a:pPr>
                <a:defRPr/>
              </a:pPr>
              <a:t>‹Nr.›</a:t>
            </a:fld>
            <a:endParaRPr lang="de-DE" altLang="de-D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6E1FD110-81EC-411E-AD5C-C7A16845D436}"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70A7DBAE-4B11-4EEE-A318-B3A3CA722CCB}" type="slidenum">
              <a:rPr lang="de-DE" altLang="de-DE"/>
              <a:pPr>
                <a:defRPr/>
              </a:pPr>
              <a:t>‹Nr.›</a:t>
            </a:fld>
            <a:endParaRPr lang="de-DE" altLang="de-D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2CC0DCD8-9160-4E2F-9687-4D1802E7155D}"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EAF576F0-DBE3-48BA-B7E6-A526DDD682B5}" type="slidenum">
              <a:rPr lang="de-DE" altLang="de-DE"/>
              <a:pPr>
                <a:defRPr/>
              </a:pPr>
              <a:t>‹Nr.›</a:t>
            </a:fld>
            <a:endParaRPr lang="de-DE" altLang="de-D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5D8702A3-C04B-48E2-83ED-5F5162C96703}"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41C6238B-6099-495B-AE46-782DF3E9A4FD}" type="slidenum">
              <a:rPr lang="de-DE" altLang="de-DE"/>
              <a:pPr>
                <a:defRPr/>
              </a:pPr>
              <a:t>‹Nr.›</a:t>
            </a:fld>
            <a:endParaRPr lang="de-DE" altLang="de-D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57F43EC9-C176-49D1-B16F-0E71051223BF}"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B51650D6-7DA9-462F-B6AE-C59136FDEE3B}" type="slidenum">
              <a:rPr lang="de-DE" altLang="de-DE"/>
              <a:pPr>
                <a:defRPr/>
              </a:pPr>
              <a:t>‹Nr.›</a:t>
            </a:fld>
            <a:endParaRPr lang="de-DE" altLang="de-D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A5D00265-EB02-47FB-A036-C0F4CFAADEDA}"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F47622B4-BF8D-48A4-AABB-CA0B8C88F10F}" type="slidenum">
              <a:rPr lang="de-DE" altLang="de-DE"/>
              <a:pPr>
                <a:defRPr/>
              </a:pPr>
              <a:t>‹Nr.›</a:t>
            </a:fld>
            <a:endParaRPr lang="de-DE" altLang="de-D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DD495D81-661A-4497-9799-B176ED514590}"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B6835298-3EB5-4411-9E41-0A49D21C2D36}" type="slidenum">
              <a:rPr lang="de-DE" altLang="de-DE"/>
              <a:pPr>
                <a:defRPr/>
              </a:pPr>
              <a:t>‹Nr.›</a:t>
            </a:fld>
            <a:endParaRPr lang="de-DE" altLang="de-D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C5812570-FA6E-427F-B8E5-B3730181A7C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CB442760-34D5-40E8-BD3D-C0FDEE7AF86C}" type="slidenum">
              <a:rPr lang="de-DE" altLang="de-DE"/>
              <a:pPr>
                <a:defRPr/>
              </a:pPr>
              <a:t>‹Nr.›</a:t>
            </a:fld>
            <a:endParaRPr lang="de-DE" altLang="de-D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Datumsplatzhalter 27"/>
          <p:cNvSpPr>
            <a:spLocks noGrp="1"/>
          </p:cNvSpPr>
          <p:nvPr>
            <p:ph type="dt" sz="half" idx="10"/>
          </p:nvPr>
        </p:nvSpPr>
        <p:spPr/>
        <p:txBody>
          <a:bodyPr/>
          <a:lstStyle>
            <a:lvl1pPr>
              <a:defRPr/>
            </a:lvl1pPr>
          </a:lstStyle>
          <a:p>
            <a:pPr>
              <a:defRPr/>
            </a:pPr>
            <a:fld id="{71DF3E4B-A27C-4FF8-B6FD-603126EA9BA3}" type="datetime1">
              <a:rPr lang="en-US"/>
              <a:pPr>
                <a:defRPr/>
              </a:pPr>
              <a:t>11/8/2017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1833D74-FC5C-4888-8B16-7425D8F79DA9}" type="slidenum">
              <a:rPr lang="en-US" altLang="de-DE"/>
              <a:pPr>
                <a:defRPr/>
              </a:pPr>
              <a:t>‹Nr.›</a:t>
            </a:fld>
            <a:endParaRPr lang="en-US" altLang="de-D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E20DFE07-EC43-4118-B2A5-F0310FAD101C}" type="datetime1">
              <a:rPr lang="en-US"/>
              <a:pPr>
                <a:defRPr/>
              </a:pPr>
              <a:t>11/8/2017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CBCDECC-9EEA-4848-8388-16CAD8943895}" type="slidenum">
              <a:rPr lang="en-US" altLang="de-DE"/>
              <a:pPr>
                <a:defRPr/>
              </a:pPr>
              <a:t>‹Nr.›</a:t>
            </a:fld>
            <a:endParaRPr lang="en-US" altLang="de-D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27"/>
          <p:cNvSpPr>
            <a:spLocks noGrp="1"/>
          </p:cNvSpPr>
          <p:nvPr>
            <p:ph type="dt" sz="half" idx="10"/>
          </p:nvPr>
        </p:nvSpPr>
        <p:spPr/>
        <p:txBody>
          <a:bodyPr/>
          <a:lstStyle>
            <a:lvl1pPr>
              <a:defRPr/>
            </a:lvl1pPr>
          </a:lstStyle>
          <a:p>
            <a:pPr>
              <a:defRPr/>
            </a:pPr>
            <a:fld id="{3B290BEC-2EE4-4B41-A135-1F4F1C42501F}" type="datetime1">
              <a:rPr lang="en-US"/>
              <a:pPr>
                <a:defRPr/>
              </a:pPr>
              <a:t>11/8/2017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12D8069D-FC63-40F1-8271-64B1C48404CC}" type="slidenum">
              <a:rPr lang="en-US" altLang="de-DE"/>
              <a:pPr>
                <a:defRPr/>
              </a:pPr>
              <a:t>‹Nr.›</a:t>
            </a:fld>
            <a:endParaRPr lang="en-US" altLang="de-D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27"/>
          <p:cNvSpPr>
            <a:spLocks noGrp="1"/>
          </p:cNvSpPr>
          <p:nvPr>
            <p:ph type="dt" sz="half" idx="10"/>
          </p:nvPr>
        </p:nvSpPr>
        <p:spPr/>
        <p:txBody>
          <a:bodyPr/>
          <a:lstStyle>
            <a:lvl1pPr>
              <a:defRPr/>
            </a:lvl1pPr>
          </a:lstStyle>
          <a:p>
            <a:pPr>
              <a:defRPr/>
            </a:pPr>
            <a:fld id="{4E7F9182-D5A3-41B5-BDEB-EB3CB47BCD28}" type="datetime1">
              <a:rPr lang="en-US"/>
              <a:pPr>
                <a:defRPr/>
              </a:pPr>
              <a:t>11/8/2017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1BC58E44-B339-4B08-AC80-7F17E593FF10}" type="slidenum">
              <a:rPr lang="en-US" altLang="de-DE"/>
              <a:pPr>
                <a:defRPr/>
              </a:pPr>
              <a:t>‹Nr.›</a:t>
            </a:fld>
            <a:endParaRPr lang="en-US" altLang="de-D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27"/>
          <p:cNvSpPr>
            <a:spLocks noGrp="1"/>
          </p:cNvSpPr>
          <p:nvPr>
            <p:ph type="dt" sz="half" idx="10"/>
          </p:nvPr>
        </p:nvSpPr>
        <p:spPr/>
        <p:txBody>
          <a:bodyPr/>
          <a:lstStyle>
            <a:lvl1pPr>
              <a:defRPr/>
            </a:lvl1pPr>
          </a:lstStyle>
          <a:p>
            <a:pPr>
              <a:defRPr/>
            </a:pPr>
            <a:fld id="{860D20B9-582E-4C5C-82E6-4BDCC9A31D6D}" type="datetime1">
              <a:rPr lang="en-US"/>
              <a:pPr>
                <a:defRPr/>
              </a:pPr>
              <a:t>11/8/2017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296E293B-E24D-4057-9398-436AA9E4093C}" type="slidenum">
              <a:rPr lang="en-US" altLang="de-DE"/>
              <a:pPr>
                <a:defRPr/>
              </a:pPr>
              <a:t>‹Nr.›</a:t>
            </a:fld>
            <a:endParaRPr lang="en-US" altLang="de-D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7"/>
          <p:cNvSpPr>
            <a:spLocks noGrp="1"/>
          </p:cNvSpPr>
          <p:nvPr>
            <p:ph type="dt" sz="half" idx="10"/>
          </p:nvPr>
        </p:nvSpPr>
        <p:spPr/>
        <p:txBody>
          <a:bodyPr/>
          <a:lstStyle>
            <a:lvl1pPr>
              <a:defRPr/>
            </a:lvl1pPr>
          </a:lstStyle>
          <a:p>
            <a:pPr>
              <a:defRPr/>
            </a:pPr>
            <a:fld id="{5FD7F006-95C5-401F-8180-8F8F7E017600}" type="datetime1">
              <a:rPr lang="en-US"/>
              <a:pPr>
                <a:defRPr/>
              </a:pPr>
              <a:t>11/8/2017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29F4F39-9514-4BD0-BFAF-414D0D4E62B4}" type="slidenum">
              <a:rPr lang="en-US" altLang="de-DE"/>
              <a:pPr>
                <a:defRPr/>
              </a:pPr>
              <a:t>‹Nr.›</a:t>
            </a:fld>
            <a:endParaRPr lang="en-US" altLang="de-D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28345E26-057E-4422-8191-DC5E0E46D5EB}" type="datetime1">
              <a:rPr lang="en-US"/>
              <a:pPr>
                <a:defRPr/>
              </a:pPr>
              <a:t>11/8/2017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F87FE789-F889-422C-81EC-6DF1BF00311A}" type="slidenum">
              <a:rPr lang="en-US" altLang="de-DE"/>
              <a:pPr>
                <a:defRPr/>
              </a:pPr>
              <a:t>‹Nr.›</a:t>
            </a:fld>
            <a:endParaRPr lang="en-US" altLang="de-D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63294FA7-4ED6-4A67-AB27-5342EA09F545}" type="datetime1">
              <a:rPr lang="en-US"/>
              <a:pPr>
                <a:defRPr/>
              </a:pPr>
              <a:t>11/8/2017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35C9CA7C-AC7D-45CD-9A35-CC8842AC921C}" type="slidenum">
              <a:rPr lang="en-US" altLang="de-DE"/>
              <a:pPr>
                <a:defRPr/>
              </a:pPr>
              <a:t>‹Nr.›</a:t>
            </a:fld>
            <a:endParaRPr lang="en-US" altLang="de-D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EC3F09BF-A1AB-4762-B8C2-603D4000BD1B}" type="datetime1">
              <a:rPr lang="en-US"/>
              <a:pPr>
                <a:defRPr/>
              </a:pPr>
              <a:t>11/8/2017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F52DDFB8-844F-4725-83E5-E1AEA1743C81}" type="slidenum">
              <a:rPr lang="en-US" altLang="de-DE"/>
              <a:pPr>
                <a:defRPr/>
              </a:pPr>
              <a:t>‹Nr.›</a:t>
            </a:fld>
            <a:endParaRPr lang="en-US" altLang="de-D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A03CAA6D-7895-46E9-AFEB-8B0EA5BD1EEC}" type="datetime1">
              <a:rPr lang="en-US"/>
              <a:pPr>
                <a:defRPr/>
              </a:pPr>
              <a:t>11/8/2017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CCF16D57-8EAB-442F-8AFA-F7D25FA077E7}" type="slidenum">
              <a:rPr lang="en-US" altLang="de-DE"/>
              <a:pPr>
                <a:defRPr/>
              </a:pPr>
              <a:t>‹Nr.›</a:t>
            </a:fld>
            <a:endParaRPr lang="en-US" altLang="de-D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40EA0870-81AD-4CDD-BF12-084007C532B8}" type="datetime1">
              <a:rPr lang="en-US"/>
              <a:pPr>
                <a:defRPr/>
              </a:pPr>
              <a:t>11/8/2017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9FA2E7A-9045-404F-AAD5-79AC3BFA0EEF}" type="slidenum">
              <a:rPr lang="en-US" altLang="de-DE"/>
              <a:pPr>
                <a:defRPr/>
              </a:pPr>
              <a:t>‹Nr.›</a:t>
            </a:fld>
            <a:endParaRPr lang="en-US" alt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8.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684" r:id="rId1"/>
    <p:sldLayoutId id="2147485685" r:id="rId2"/>
    <p:sldLayoutId id="2147485686" r:id="rId3"/>
    <p:sldLayoutId id="2147485687" r:id="rId4"/>
    <p:sldLayoutId id="2147485688" r:id="rId5"/>
    <p:sldLayoutId id="2147485689" r:id="rId6"/>
    <p:sldLayoutId id="2147485690" r:id="rId7"/>
    <p:sldLayoutId id="2147485691" r:id="rId8"/>
    <p:sldLayoutId id="2147485692" r:id="rId9"/>
    <p:sldLayoutId id="2147485693" r:id="rId10"/>
    <p:sldLayoutId id="214748569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82842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cs typeface="+mn-cs"/>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695" r:id="rId1"/>
    <p:sldLayoutId id="2147485696" r:id="rId2"/>
    <p:sldLayoutId id="2147485697" r:id="rId3"/>
    <p:sldLayoutId id="2147485698" r:id="rId4"/>
    <p:sldLayoutId id="2147485699" r:id="rId5"/>
    <p:sldLayoutId id="2147485700" r:id="rId6"/>
    <p:sldLayoutId id="2147485701" r:id="rId7"/>
    <p:sldLayoutId id="2147485702" r:id="rId8"/>
    <p:sldLayoutId id="2147485703" r:id="rId9"/>
    <p:sldLayoutId id="2147485704" r:id="rId10"/>
    <p:sldLayoutId id="214748570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solidFill>
            <a:srgbClr val="FFFF00"/>
          </a:soli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3076" name="Rectangle 4"/>
          <p:cNvSpPr>
            <a:spLocks noChangeArrowheads="1"/>
          </p:cNvSpPr>
          <p:nvPr userDrawn="1"/>
        </p:nvSpPr>
        <p:spPr bwMode="auto">
          <a:xfrm>
            <a:off x="0" y="260350"/>
            <a:ext cx="9144000" cy="1152525"/>
          </a:xfrm>
          <a:prstGeom prst="rect">
            <a:avLst/>
          </a:prstGeom>
          <a:solidFill>
            <a:srgbClr val="FFFF00"/>
          </a:soli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3077" name="Rectangle 5"/>
          <p:cNvSpPr>
            <a:spLocks noGrp="1" noChangeArrowheads="1"/>
          </p:cNvSpPr>
          <p:nvPr>
            <p:ph type="title"/>
          </p:nvPr>
        </p:nvSpPr>
        <p:spPr bwMode="auto">
          <a:xfrm>
            <a:off x="0" y="333375"/>
            <a:ext cx="9144000" cy="1143000"/>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706" r:id="rId1"/>
    <p:sldLayoutId id="2147485707" r:id="rId2"/>
    <p:sldLayoutId id="2147485708" r:id="rId3"/>
    <p:sldLayoutId id="2147485709" r:id="rId4"/>
    <p:sldLayoutId id="2147485710" r:id="rId5"/>
    <p:sldLayoutId id="2147485711" r:id="rId6"/>
    <p:sldLayoutId id="2147485712" r:id="rId7"/>
    <p:sldLayoutId id="2147485713" r:id="rId8"/>
    <p:sldLayoutId id="2147485714" r:id="rId9"/>
    <p:sldLayoutId id="2147485715" r:id="rId10"/>
    <p:sldLayoutId id="214748571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4101"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717" r:id="rId1"/>
    <p:sldLayoutId id="2147485718" r:id="rId2"/>
    <p:sldLayoutId id="2147485719" r:id="rId3"/>
    <p:sldLayoutId id="2147485720" r:id="rId4"/>
    <p:sldLayoutId id="2147485721" r:id="rId5"/>
    <p:sldLayoutId id="2147485722" r:id="rId6"/>
    <p:sldLayoutId id="2147485723" r:id="rId7"/>
    <p:sldLayoutId id="2147485724" r:id="rId8"/>
    <p:sldLayoutId id="2147485725" r:id="rId9"/>
    <p:sldLayoutId id="2147485726" r:id="rId10"/>
    <p:sldLayoutId id="214748572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5125"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728" r:id="rId1"/>
    <p:sldLayoutId id="2147485729" r:id="rId2"/>
    <p:sldLayoutId id="2147485730" r:id="rId3"/>
    <p:sldLayoutId id="2147485731" r:id="rId4"/>
    <p:sldLayoutId id="2147485732" r:id="rId5"/>
    <p:sldLayoutId id="2147485733" r:id="rId6"/>
    <p:sldLayoutId id="2147485734" r:id="rId7"/>
    <p:sldLayoutId id="2147485735" r:id="rId8"/>
    <p:sldLayoutId id="2147485736" r:id="rId9"/>
    <p:sldLayoutId id="2147485737" r:id="rId10"/>
    <p:sldLayoutId id="214748573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6149"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739" r:id="rId1"/>
    <p:sldLayoutId id="2147485740" r:id="rId2"/>
    <p:sldLayoutId id="2147485741" r:id="rId3"/>
    <p:sldLayoutId id="2147485742" r:id="rId4"/>
    <p:sldLayoutId id="2147485743" r:id="rId5"/>
    <p:sldLayoutId id="2147485744" r:id="rId6"/>
    <p:sldLayoutId id="2147485745" r:id="rId7"/>
    <p:sldLayoutId id="2147485746" r:id="rId8"/>
    <p:sldLayoutId id="2147485747" r:id="rId9"/>
    <p:sldLayoutId id="2147485748" r:id="rId10"/>
    <p:sldLayoutId id="214748574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179"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7180"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6F0F5B5B-D308-49CC-9905-EFF953EB4BAE}" type="datetime1">
              <a:rPr lang="en-US"/>
              <a:pPr>
                <a:defRPr/>
              </a:pPr>
              <a:t>11/8/2017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latin typeface="Georgia" pitchFamily="18" charset="0"/>
              </a:defRPr>
            </a:lvl1pPr>
          </a:lstStyle>
          <a:p>
            <a:pPr>
              <a:defRPr/>
            </a:pPr>
            <a:fld id="{02D7B623-9862-4619-9001-175C24A28C3D}"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750" r:id="rId1"/>
    <p:sldLayoutId id="2147485751" r:id="rId2"/>
    <p:sldLayoutId id="2147485752" r:id="rId3"/>
    <p:sldLayoutId id="2147485753" r:id="rId4"/>
    <p:sldLayoutId id="2147485754" r:id="rId5"/>
    <p:sldLayoutId id="2147485755" r:id="rId6"/>
    <p:sldLayoutId id="2147485756" r:id="rId7"/>
    <p:sldLayoutId id="2147485757" r:id="rId8"/>
    <p:sldLayoutId id="2147485758" r:id="rId9"/>
    <p:sldLayoutId id="2147485759" r:id="rId10"/>
    <p:sldLayoutId id="2147485760" r:id="rId11"/>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8196"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pPr>
              <a:defRPr/>
            </a:pPr>
            <a:fld id="{95513DEA-C792-45F4-BAA2-A4ABC8AB3BE9}"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761" r:id="rId1"/>
    <p:sldLayoutId id="2147485762" r:id="rId2"/>
    <p:sldLayoutId id="2147485763" r:id="rId3"/>
    <p:sldLayoutId id="2147485764" r:id="rId4"/>
    <p:sldLayoutId id="2147485765" r:id="rId5"/>
    <p:sldLayoutId id="2147485766" r:id="rId6"/>
    <p:sldLayoutId id="2147485767" r:id="rId7"/>
    <p:sldLayoutId id="2147485768" r:id="rId8"/>
    <p:sldLayoutId id="2147485769" r:id="rId9"/>
    <p:sldLayoutId id="2147485770" r:id="rId10"/>
    <p:sldLayoutId id="2147485771" r:id="rId11"/>
    <p:sldLayoutId id="2147485794" r:id="rId12"/>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eaLnBrk="0" fontAlgn="base" hangingPunct="0">
        <a:spcBef>
          <a:spcPct val="0"/>
        </a:spcBef>
        <a:spcAft>
          <a:spcPct val="0"/>
        </a:spcAft>
        <a:defRPr sz="3300">
          <a:solidFill>
            <a:srgbClr val="7B9899"/>
          </a:solidFill>
          <a:latin typeface="Georgia" pitchFamily="18" charset="0"/>
        </a:defRPr>
      </a:lvl6pPr>
      <a:lvl7pPr marL="914400" algn="ctr" rtl="0" eaLnBrk="0" fontAlgn="base" hangingPunct="0">
        <a:spcBef>
          <a:spcPct val="0"/>
        </a:spcBef>
        <a:spcAft>
          <a:spcPct val="0"/>
        </a:spcAft>
        <a:defRPr sz="3300">
          <a:solidFill>
            <a:srgbClr val="7B9899"/>
          </a:solidFill>
          <a:latin typeface="Georgia" pitchFamily="18" charset="0"/>
        </a:defRPr>
      </a:lvl7pPr>
      <a:lvl8pPr marL="1371600" algn="ctr" rtl="0" eaLnBrk="0" fontAlgn="base" hangingPunct="0">
        <a:spcBef>
          <a:spcPct val="0"/>
        </a:spcBef>
        <a:spcAft>
          <a:spcPct val="0"/>
        </a:spcAft>
        <a:defRPr sz="3300">
          <a:solidFill>
            <a:srgbClr val="7B9899"/>
          </a:solidFill>
          <a:latin typeface="Georgia" pitchFamily="18" charset="0"/>
        </a:defRPr>
      </a:lvl8pPr>
      <a:lvl9pPr marL="1828800" algn="ctr" rtl="0" eaLnBrk="0" fontAlgn="base" hangingPunct="0">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9219"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9220"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9221"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pPr>
              <a:defRPr/>
            </a:pPr>
            <a:fld id="{BE6C5505-0B00-47C9-8E0B-D63006DA8BEF}"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pPr>
              <a:defRPr/>
            </a:pPr>
            <a:fld id="{8F130D59-4B29-4B1E-8352-414E7B9F0D03}" type="slidenum">
              <a:rPr lang="de-DE" altLang="de-DE"/>
              <a:pPr>
                <a:defRPr/>
              </a:pPr>
              <a:t>‹Nr.›</a:t>
            </a:fld>
            <a:endParaRPr lang="de-DE" altLang="de-DE"/>
          </a:p>
        </p:txBody>
      </p:sp>
      <p:sp>
        <p:nvSpPr>
          <p:cNvPr id="9225"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solidFill>
                <a:srgbClr val="000000"/>
              </a:solidFill>
              <a:latin typeface="Georgia" pitchFamily="18" charset="0"/>
            </a:endParaRPr>
          </a:p>
        </p:txBody>
      </p:sp>
      <p:sp>
        <p:nvSpPr>
          <p:cNvPr id="9226"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endParaRPr lang="de-DE"/>
          </a:p>
        </p:txBody>
      </p:sp>
      <p:sp>
        <p:nvSpPr>
          <p:cNvPr id="9227"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endParaRPr lang="de-DE"/>
          </a:p>
        </p:txBody>
      </p:sp>
      <p:sp>
        <p:nvSpPr>
          <p:cNvPr id="9228"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772" r:id="rId1"/>
    <p:sldLayoutId id="2147485773" r:id="rId2"/>
    <p:sldLayoutId id="2147485774" r:id="rId3"/>
    <p:sldLayoutId id="2147485775" r:id="rId4"/>
    <p:sldLayoutId id="2147485776" r:id="rId5"/>
    <p:sldLayoutId id="2147485777" r:id="rId6"/>
    <p:sldLayoutId id="2147485778" r:id="rId7"/>
    <p:sldLayoutId id="2147485779" r:id="rId8"/>
    <p:sldLayoutId id="2147485780" r:id="rId9"/>
    <p:sldLayoutId id="2147485781" r:id="rId10"/>
    <p:sldLayoutId id="2147485782"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10243"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10244"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10245"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251"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10252"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D7B50B0A-93FD-4695-9779-98A872C12433}" type="datetime1">
              <a:rPr lang="en-US"/>
              <a:pPr>
                <a:defRPr/>
              </a:pPr>
              <a:t>11/8/2017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defRPr>
            </a:lvl1pPr>
          </a:lstStyle>
          <a:p>
            <a:pPr>
              <a:defRPr/>
            </a:pPr>
            <a:fld id="{7275D528-2F96-48D9-96AF-BCD70B7D58B4}"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783" r:id="rId1"/>
    <p:sldLayoutId id="2147485784" r:id="rId2"/>
    <p:sldLayoutId id="2147485785" r:id="rId3"/>
    <p:sldLayoutId id="2147485786" r:id="rId4"/>
    <p:sldLayoutId id="2147485787" r:id="rId5"/>
    <p:sldLayoutId id="2147485788" r:id="rId6"/>
    <p:sldLayoutId id="2147485789" r:id="rId7"/>
    <p:sldLayoutId id="2147485790" r:id="rId8"/>
    <p:sldLayoutId id="2147485791" r:id="rId9"/>
    <p:sldLayoutId id="2147485792" r:id="rId10"/>
    <p:sldLayoutId id="214748579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9.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84.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4.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9.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9.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9.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8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9.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9.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89.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4.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8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8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8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idx="4294967295"/>
          </p:nvPr>
        </p:nvSpPr>
        <p:spPr>
          <a:xfrm>
            <a:off x="685800" y="2852738"/>
            <a:ext cx="7772400" cy="1223962"/>
          </a:xfrm>
        </p:spPr>
        <p:txBody>
          <a:bodyPr anchor="ctr"/>
          <a:lstStyle/>
          <a:p>
            <a:pPr eaLnBrk="1" hangingPunct="1">
              <a:lnSpc>
                <a:spcPct val="150000"/>
              </a:lnSpc>
            </a:pPr>
            <a:r>
              <a:rPr lang="pl-PL" altLang="de-DE" sz="1800" b="1" dirty="0">
                <a:solidFill>
                  <a:schemeClr val="tx2"/>
                </a:solidFill>
              </a:rPr>
              <a:t>Moduł </a:t>
            </a:r>
            <a:r>
              <a:rPr lang="de-DE" altLang="de-DE" sz="1800" b="1" dirty="0">
                <a:solidFill>
                  <a:schemeClr val="tx2"/>
                </a:solidFill>
              </a:rPr>
              <a:t>10:</a:t>
            </a:r>
            <a:br>
              <a:rPr lang="de-DE" altLang="de-DE" sz="1800" b="1" dirty="0">
                <a:solidFill>
                  <a:schemeClr val="tx2"/>
                </a:solidFill>
              </a:rPr>
            </a:br>
            <a:r>
              <a:rPr lang="pl-PL" altLang="de-DE" sz="1800" b="1" dirty="0">
                <a:solidFill>
                  <a:schemeClr val="tx2"/>
                </a:solidFill>
              </a:rPr>
              <a:t>Samoocena </a:t>
            </a:r>
            <a:endParaRPr lang="en-US" altLang="de-DE" sz="1800" b="1" dirty="0">
              <a:solidFill>
                <a:schemeClr val="tx2"/>
              </a:solidFill>
            </a:endParaRPr>
          </a:p>
        </p:txBody>
      </p:sp>
      <p:sp>
        <p:nvSpPr>
          <p:cNvPr id="12293" name="Titel 2"/>
          <p:cNvSpPr>
            <a:spLocks/>
          </p:cNvSpPr>
          <p:nvPr/>
        </p:nvSpPr>
        <p:spPr bwMode="auto">
          <a:xfrm>
            <a:off x="685800" y="381000"/>
            <a:ext cx="7772400" cy="1752600"/>
          </a:xfrm>
          <a:prstGeom prst="rect">
            <a:avLst/>
          </a:prstGeom>
          <a:noFill/>
          <a:ln w="9525">
            <a:noFill/>
            <a:miter lim="800000"/>
            <a:headEnd/>
            <a:tailEnd/>
          </a:ln>
        </p:spPr>
        <p:txBody>
          <a:bodyPr anchor="b"/>
          <a:lstStyle/>
          <a:p>
            <a:pPr algn="ctr" eaLnBrk="1" hangingPunct="1"/>
            <a:r>
              <a:rPr lang="pl-PL" altLang="de-DE" sz="3600" dirty="0">
                <a:solidFill>
                  <a:schemeClr val="accent1"/>
                </a:solidFill>
              </a:rPr>
              <a:t>Terapia </a:t>
            </a:r>
            <a:r>
              <a:rPr lang="pl-PL" altLang="de-DE" sz="3600" dirty="0" err="1">
                <a:solidFill>
                  <a:schemeClr val="accent1"/>
                </a:solidFill>
              </a:rPr>
              <a:t>metapoznawcza</a:t>
            </a:r>
            <a:endParaRPr lang="en-GB" altLang="de-DE" sz="3600" dirty="0">
              <a:solidFill>
                <a:schemeClr val="accent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254521" y="1339850"/>
            <a:ext cx="4821783" cy="2845238"/>
          </a:xfrm>
        </p:spPr>
        <p:txBody>
          <a:bodyPr anchor="ctr"/>
          <a:lstStyle/>
          <a:p>
            <a:pPr marL="0" indent="0" algn="ctr">
              <a:buFont typeface="Wingdings 2" pitchFamily="18" charset="2"/>
              <a:buNone/>
              <a:defRPr/>
            </a:pPr>
            <a:r>
              <a:rPr lang="de-DE" sz="2800" dirty="0">
                <a:latin typeface="Verdana" pitchFamily="34" charset="0"/>
                <a:ea typeface="Verdana" pitchFamily="34" charset="0"/>
                <a:cs typeface="Verdana" pitchFamily="34" charset="0"/>
              </a:rPr>
              <a:t>???</a:t>
            </a:r>
          </a:p>
        </p:txBody>
      </p:sp>
      <p:pic>
        <p:nvPicPr>
          <p:cNvPr id="13317" name="Grafik 1"/>
          <p:cNvPicPr>
            <a:picLocks noChangeAspect="1"/>
          </p:cNvPicPr>
          <p:nvPr/>
        </p:nvPicPr>
        <p:blipFill>
          <a:blip r:embed="rId2"/>
          <a:srcRect/>
          <a:stretch>
            <a:fillRect/>
          </a:stretch>
        </p:blipFill>
        <p:spPr bwMode="auto">
          <a:xfrm>
            <a:off x="5111751" y="1340768"/>
            <a:ext cx="3779837" cy="2835275"/>
          </a:xfrm>
          <a:prstGeom prst="rect">
            <a:avLst/>
          </a:prstGeom>
          <a:noFill/>
          <a:ln w="9525">
            <a:noFill/>
            <a:miter lim="800000"/>
            <a:headEnd/>
            <a:tailEnd/>
          </a:ln>
        </p:spPr>
      </p:pic>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10.2</a:t>
            </a:r>
          </a:p>
        </p:txBody>
      </p:sp>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latin typeface="Verdana"/>
                <a:ea typeface="+mj-ea"/>
                <a:cs typeface="Verdana"/>
              </a:rPr>
              <a:t>Samoocena: co to takiego? </a:t>
            </a:r>
            <a:endParaRPr lang="en-GB" altLang="de-DE" sz="2000" dirty="0">
              <a:solidFill>
                <a:schemeClr val="accent1"/>
              </a:solidFill>
              <a:latin typeface="Verdana"/>
              <a:cs typeface="Verdana"/>
            </a:endParaRPr>
          </a:p>
        </p:txBody>
      </p:sp>
      <p:sp>
        <p:nvSpPr>
          <p:cNvPr id="9" name="Text Box 6"/>
          <p:cNvSpPr txBox="1">
            <a:spLocks noChangeArrowheads="1"/>
          </p:cNvSpPr>
          <p:nvPr/>
        </p:nvSpPr>
        <p:spPr bwMode="auto">
          <a:xfrm>
            <a:off x="6688520" y="481013"/>
            <a:ext cx="2215030" cy="276999"/>
          </a:xfrm>
          <a:prstGeom prst="rect">
            <a:avLst/>
          </a:prstGeom>
          <a:noFill/>
          <a:ln w="9525">
            <a:noFill/>
            <a:miter lim="800000"/>
            <a:headEnd/>
            <a:tailEnd/>
          </a:ln>
        </p:spPr>
        <p:txBody>
          <a:bodyPr wrap="none">
            <a:spAutoFit/>
          </a:bodyPr>
          <a:lstStyle/>
          <a:p>
            <a:pPr eaLnBrk="1" hangingPunct="1"/>
            <a:r>
              <a:rPr lang="pl-PL" altLang="de-DE" sz="1200" dirty="0">
                <a:solidFill>
                  <a:schemeClr val="accent1"/>
                </a:solidFill>
              </a:rPr>
              <a:t>źródło</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
        <p:nvSpPr>
          <p:cNvPr id="11"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Pile of Euro Notes” from Images </a:t>
            </a:r>
            <a:r>
              <a:rPr lang="en-US" altLang="de-DE" sz="800" i="1" dirty="0" smtClean="0"/>
              <a:t>Money) </a:t>
            </a:r>
            <a:endParaRPr lang="en-US" altLang="de-DE" sz="8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251520" y="1340768"/>
            <a:ext cx="4824536" cy="4159250"/>
          </a:xfrm>
        </p:spPr>
        <p:txBody>
          <a:bodyPr/>
          <a:lstStyle/>
          <a:p>
            <a:pPr marL="720000" indent="-360000" eaLnBrk="1" hangingPunct="1">
              <a:spcBef>
                <a:spcPts val="1200"/>
              </a:spcBef>
              <a:buClr>
                <a:srgbClr val="8CADAE"/>
              </a:buClr>
              <a:buFontTx/>
              <a:buChar char="o"/>
              <a:tabLst>
                <a:tab pos="722313" algn="l"/>
              </a:tabLst>
              <a:defRPr/>
            </a:pPr>
            <a:r>
              <a:rPr lang="pl-PL" sz="1800" i="1" kern="1200" dirty="0">
                <a:latin typeface="Verdana" pitchFamily="34" charset="0"/>
                <a:cs typeface="Times New Roman" pitchFamily="18" charset="0"/>
              </a:rPr>
              <a:t>Wartość </a:t>
            </a:r>
            <a:r>
              <a:rPr lang="pl-PL" sz="1800" kern="1200" dirty="0">
                <a:latin typeface="Verdana" pitchFamily="34" charset="0"/>
                <a:cs typeface="Times New Roman" pitchFamily="18" charset="0"/>
              </a:rPr>
              <a:t>jaką ktoś przypisuje sobie</a:t>
            </a:r>
            <a:endParaRPr lang="en-GB" sz="1800" i="1" kern="1200" dirty="0">
              <a:latin typeface="Verdana" pitchFamily="34" charset="0"/>
              <a:cs typeface="Times New Roman" pitchFamily="18" charset="0"/>
            </a:endParaRPr>
          </a:p>
          <a:p>
            <a:pPr marL="720000" indent="-360000" eaLnBrk="1" hangingPunct="1">
              <a:spcBef>
                <a:spcPts val="1200"/>
              </a:spcBef>
              <a:buClr>
                <a:srgbClr val="8CADAE"/>
              </a:buClr>
              <a:buFontTx/>
              <a:buChar char="o"/>
              <a:tabLst>
                <a:tab pos="722313" algn="l"/>
              </a:tabLst>
              <a:defRPr/>
            </a:pPr>
            <a:r>
              <a:rPr lang="en-GB" sz="1800" i="1" dirty="0">
                <a:latin typeface="Verdana" pitchFamily="34" charset="0"/>
                <a:ea typeface="Verdana" pitchFamily="34" charset="0"/>
                <a:cs typeface="Verdana" pitchFamily="34" charset="0"/>
              </a:rPr>
              <a:t>S</a:t>
            </a:r>
            <a:r>
              <a:rPr lang="pl-PL" sz="1800" i="1" dirty="0" err="1">
                <a:latin typeface="Verdana" pitchFamily="34" charset="0"/>
                <a:ea typeface="Verdana" pitchFamily="34" charset="0"/>
                <a:cs typeface="Verdana" pitchFamily="34" charset="0"/>
              </a:rPr>
              <a:t>ubiektywna</a:t>
            </a:r>
            <a:r>
              <a:rPr lang="pl-PL" sz="1800" i="1" dirty="0">
                <a:latin typeface="Verdana" pitchFamily="34" charset="0"/>
                <a:ea typeface="Verdana" pitchFamily="34" charset="0"/>
                <a:cs typeface="Verdana" pitchFamily="34" charset="0"/>
              </a:rPr>
              <a:t> ocena samego siebie</a:t>
            </a:r>
            <a:endParaRPr lang="en-GB" sz="1800" dirty="0">
              <a:latin typeface="Verdana" pitchFamily="34" charset="0"/>
              <a:ea typeface="Verdana" pitchFamily="34" charset="0"/>
              <a:cs typeface="Verdana" pitchFamily="34" charset="0"/>
            </a:endParaRPr>
          </a:p>
          <a:p>
            <a:pPr marL="720000" indent="-360000" eaLnBrk="1" hangingPunct="1">
              <a:spcBef>
                <a:spcPts val="1200"/>
              </a:spcBef>
              <a:buClr>
                <a:srgbClr val="8CADAE"/>
              </a:buClr>
              <a:buFontTx/>
              <a:buChar char="o"/>
              <a:tabLst>
                <a:tab pos="722313" algn="l"/>
              </a:tabLst>
              <a:defRPr/>
            </a:pPr>
            <a:r>
              <a:rPr lang="pl-PL" sz="1800" dirty="0">
                <a:latin typeface="Verdana" pitchFamily="34" charset="0"/>
                <a:ea typeface="Verdana" pitchFamily="34" charset="0"/>
                <a:cs typeface="Verdana" pitchFamily="34" charset="0"/>
              </a:rPr>
              <a:t>Nie musi być tożsama z tym, jak inni Cię oceniają czy przeżywają</a:t>
            </a:r>
            <a:endParaRPr lang="de-DE" dirty="0">
              <a:solidFill>
                <a:srgbClr val="FF0000"/>
              </a:solidFill>
              <a:latin typeface="Verdana" pitchFamily="34" charset="0"/>
            </a:endParaRPr>
          </a:p>
        </p:txBody>
      </p:sp>
      <p:sp>
        <p:nvSpPr>
          <p:cNvPr id="14342"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Pile of Euro Notes” from Images </a:t>
            </a:r>
            <a:r>
              <a:rPr lang="en-US" altLang="de-DE" sz="800" i="1" dirty="0" smtClean="0"/>
              <a:t>Money) </a:t>
            </a:r>
            <a:endParaRPr lang="en-US" altLang="de-DE" sz="800" i="1" dirty="0"/>
          </a:p>
        </p:txBody>
      </p:sp>
      <p:sp>
        <p:nvSpPr>
          <p:cNvPr id="1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latin typeface="Verdana"/>
                <a:ea typeface="+mj-ea"/>
                <a:cs typeface="Verdana"/>
              </a:rPr>
              <a:t>Samoocena: co to takiego?</a:t>
            </a:r>
            <a:endParaRPr lang="en-GB" altLang="de-DE" sz="2000" dirty="0">
              <a:solidFill>
                <a:schemeClr val="accent1"/>
              </a:solidFill>
              <a:latin typeface="Verdana"/>
              <a:cs typeface="Verdana"/>
            </a:endParaRPr>
          </a:p>
        </p:txBody>
      </p:sp>
      <p:sp>
        <p:nvSpPr>
          <p:cNvPr id="11" name="Text Box 6"/>
          <p:cNvSpPr txBox="1">
            <a:spLocks noChangeArrowheads="1"/>
          </p:cNvSpPr>
          <p:nvPr/>
        </p:nvSpPr>
        <p:spPr bwMode="auto">
          <a:xfrm>
            <a:off x="6688520" y="481013"/>
            <a:ext cx="2215030" cy="276999"/>
          </a:xfrm>
          <a:prstGeom prst="rect">
            <a:avLst/>
          </a:prstGeom>
          <a:noFill/>
          <a:ln w="9525">
            <a:noFill/>
            <a:miter lim="800000"/>
            <a:headEnd/>
            <a:tailEnd/>
          </a:ln>
        </p:spPr>
        <p:txBody>
          <a:bodyPr wrap="none">
            <a:spAutoFit/>
          </a:bodyPr>
          <a:lstStyle/>
          <a:p>
            <a:pPr eaLnBrk="1" hangingPunct="1"/>
            <a:r>
              <a:rPr lang="pl-PL" altLang="de-DE" sz="1200" dirty="0">
                <a:solidFill>
                  <a:schemeClr val="accent1"/>
                </a:solidFill>
              </a:rPr>
              <a:t>źródło</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pic>
        <p:nvPicPr>
          <p:cNvPr id="12" name="Grafik 1"/>
          <p:cNvPicPr>
            <a:picLocks noChangeAspect="1"/>
          </p:cNvPicPr>
          <p:nvPr/>
        </p:nvPicPr>
        <p:blipFill>
          <a:blip r:embed="rId2"/>
          <a:srcRect/>
          <a:stretch>
            <a:fillRect/>
          </a:stretch>
        </p:blipFill>
        <p:spPr bwMode="auto">
          <a:xfrm>
            <a:off x="5111751" y="1340768"/>
            <a:ext cx="3779837" cy="2835275"/>
          </a:xfrm>
          <a:prstGeom prst="rect">
            <a:avLst/>
          </a:prstGeom>
          <a:noFill/>
          <a:ln w="9525">
            <a:noFill/>
            <a:miter lim="800000"/>
            <a:headEnd/>
            <a:tailEnd/>
          </a:ln>
        </p:spPr>
      </p:pic>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3</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Obserwowalne zewnętrznie cechy zdrowej samooceny</a:t>
            </a:r>
            <a:endParaRPr lang="en-GB" altLang="de-DE" sz="2000" dirty="0">
              <a:solidFill>
                <a:schemeClr val="accent1"/>
              </a:solidFill>
            </a:endParaRPr>
          </a:p>
        </p:txBody>
      </p:sp>
      <p:sp>
        <p:nvSpPr>
          <p:cNvPr id="16390"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Goodbye Beach!” from </a:t>
            </a:r>
            <a:r>
              <a:rPr lang="en-US" altLang="de-DE" sz="800" i="1" dirty="0" err="1" smtClean="0"/>
              <a:t>thephotographymuse</a:t>
            </a:r>
            <a:r>
              <a:rPr lang="en-US" altLang="de-DE" sz="800" i="1" dirty="0" smtClean="0"/>
              <a:t>) </a:t>
            </a:r>
            <a:endParaRPr lang="de-DE" altLang="de-DE" sz="800" i="1" dirty="0"/>
          </a:p>
        </p:txBody>
      </p:sp>
      <p:sp>
        <p:nvSpPr>
          <p:cNvPr id="10" name="Rectangle 3"/>
          <p:cNvSpPr txBox="1">
            <a:spLocks noChangeArrowheads="1"/>
          </p:cNvSpPr>
          <p:nvPr/>
        </p:nvSpPr>
        <p:spPr bwMode="auto">
          <a:xfrm>
            <a:off x="251520" y="1340768"/>
            <a:ext cx="4813300" cy="32400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a:lnSpc>
                <a:spcPct val="80000"/>
              </a:lnSpc>
              <a:buFont typeface="Wingdings" pitchFamily="2" charset="2"/>
              <a:buNone/>
              <a:defRPr/>
            </a:pPr>
            <a:endParaRPr lang="de-DE" sz="1800" kern="0"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10.4</a:t>
            </a:r>
          </a:p>
        </p:txBody>
      </p:sp>
      <p:sp>
        <p:nvSpPr>
          <p:cNvPr id="8" name="Rectangle 3">
            <a:extLst>
              <a:ext uri="{FF2B5EF4-FFF2-40B4-BE49-F238E27FC236}">
                <a16:creationId xmlns:a16="http://schemas.microsoft.com/office/drawing/2014/main" xmlns="" id="{B29B25F2-E51A-4653-8E72-4D0FD0E80195}"/>
              </a:ext>
            </a:extLst>
          </p:cNvPr>
          <p:cNvSpPr>
            <a:spLocks noGrp="1" noChangeArrowheads="1"/>
          </p:cNvSpPr>
          <p:nvPr>
            <p:ph idx="1"/>
          </p:nvPr>
        </p:nvSpPr>
        <p:spPr>
          <a:xfrm>
            <a:off x="251520" y="1340768"/>
            <a:ext cx="4824536" cy="4159250"/>
          </a:xfrm>
        </p:spPr>
        <p:txBody>
          <a:bodyPr/>
          <a:lstStyle/>
          <a:p>
            <a:pPr marL="720000" indent="-360000" eaLnBrk="1" hangingPunct="1">
              <a:spcBef>
                <a:spcPts val="1200"/>
              </a:spcBef>
              <a:buClr>
                <a:srgbClr val="8CADAE"/>
              </a:buClr>
              <a:buFontTx/>
              <a:buChar char="o"/>
              <a:tabLst>
                <a:tab pos="722313" algn="l"/>
              </a:tabLst>
              <a:defRPr/>
            </a:pPr>
            <a:r>
              <a:rPr lang="pl-PL" sz="1800" kern="1200" dirty="0">
                <a:solidFill>
                  <a:srgbClr val="000000"/>
                </a:solidFill>
                <a:latin typeface="Verdana" panose="020B0604030504040204" pitchFamily="34" charset="0"/>
                <a:cs typeface="Times New Roman" panose="02020603050405020304" pitchFamily="18" charset="0"/>
              </a:rPr>
              <a:t>głos</a:t>
            </a:r>
            <a:r>
              <a:rPr lang="en-GB" sz="1800" kern="1200" dirty="0">
                <a:solidFill>
                  <a:srgbClr val="000000"/>
                </a:solidFill>
                <a:latin typeface="Verdana" panose="020B0604030504040204" pitchFamily="34" charset="0"/>
                <a:cs typeface="Times New Roman" panose="02020603050405020304" pitchFamily="18" charset="0"/>
              </a:rPr>
              <a:t>: </a:t>
            </a:r>
            <a:r>
              <a:rPr lang="en-GB" sz="1800" kern="1200" dirty="0">
                <a:solidFill>
                  <a:srgbClr val="006699"/>
                </a:solidFill>
                <a:latin typeface="Verdana" panose="020B0604030504040204" pitchFamily="34" charset="0"/>
                <a:cs typeface="Verdana" panose="020B0604030504040204" pitchFamily="34" charset="0"/>
              </a:rPr>
              <a:t>???</a:t>
            </a:r>
            <a:r>
              <a:rPr lang="en-GB" sz="1800" kern="1200" dirty="0">
                <a:solidFill>
                  <a:srgbClr val="000000"/>
                </a:solidFill>
                <a:latin typeface="Verdana" panose="020B0604030504040204" pitchFamily="34" charset="0"/>
                <a:cs typeface="Times New Roman" panose="02020603050405020304" pitchFamily="18" charset="0"/>
              </a:rPr>
              <a:t> </a:t>
            </a:r>
            <a:r>
              <a:rPr lang="pl-PL" sz="1800" kern="1200" dirty="0">
                <a:solidFill>
                  <a:schemeClr val="bg1"/>
                </a:solidFill>
                <a:latin typeface="Verdana" panose="020B0604030504040204" pitchFamily="34" charset="0"/>
                <a:cs typeface="Verdana" panose="020B0604030504040204" pitchFamily="34" charset="0"/>
              </a:rPr>
              <a:t>wyraźny, dobrze artykułowany, odpowiednia siła głosu</a:t>
            </a:r>
            <a:endParaRPr lang="en-GB" sz="1800" dirty="0">
              <a:solidFill>
                <a:schemeClr val="bg1"/>
              </a:solidFill>
              <a:latin typeface="Verdana" pitchFamily="34" charset="0"/>
              <a:ea typeface="Verdana" pitchFamily="34" charset="0"/>
              <a:cs typeface="Verdana" pitchFamily="34" charset="0"/>
            </a:endParaRPr>
          </a:p>
          <a:p>
            <a:pPr marL="720000" indent="-360000" eaLnBrk="1" hangingPunct="1">
              <a:spcBef>
                <a:spcPts val="1200"/>
              </a:spcBef>
              <a:buClr>
                <a:srgbClr val="8CADAE"/>
              </a:buClr>
              <a:buFontTx/>
              <a:buChar char="o"/>
              <a:tabLst>
                <a:tab pos="722313" algn="l"/>
              </a:tabLst>
              <a:defRPr/>
            </a:pPr>
            <a:r>
              <a:rPr lang="pl-PL" sz="1800" kern="1200" dirty="0">
                <a:solidFill>
                  <a:srgbClr val="000000"/>
                </a:solidFill>
                <a:latin typeface="Verdana" panose="020B0604030504040204" pitchFamily="34" charset="0"/>
                <a:cs typeface="Times New Roman" panose="02020603050405020304" pitchFamily="18" charset="0"/>
              </a:rPr>
              <a:t>Mimika</a:t>
            </a:r>
            <a:r>
              <a:rPr lang="en-GB" sz="1800" kern="1200" dirty="0">
                <a:solidFill>
                  <a:srgbClr val="000000"/>
                </a:solidFill>
                <a:latin typeface="Verdana" panose="020B0604030504040204" pitchFamily="34" charset="0"/>
                <a:cs typeface="Times New Roman" panose="02020603050405020304" pitchFamily="18" charset="0"/>
              </a:rPr>
              <a:t>/gest</a:t>
            </a:r>
            <a:r>
              <a:rPr lang="pl-PL" sz="1800" kern="1200" dirty="0">
                <a:solidFill>
                  <a:srgbClr val="000000"/>
                </a:solidFill>
                <a:latin typeface="Verdana" panose="020B0604030504040204" pitchFamily="34" charset="0"/>
                <a:cs typeface="Times New Roman" panose="02020603050405020304" pitchFamily="18" charset="0"/>
              </a:rPr>
              <a:t>y</a:t>
            </a:r>
            <a:r>
              <a:rPr lang="en-GB" sz="1800" kern="1200" dirty="0">
                <a:solidFill>
                  <a:srgbClr val="000000"/>
                </a:solidFill>
                <a:latin typeface="Verdana" panose="020B0604030504040204" pitchFamily="34" charset="0"/>
                <a:cs typeface="Times New Roman" panose="02020603050405020304" pitchFamily="18" charset="0"/>
              </a:rPr>
              <a:t>: </a:t>
            </a:r>
            <a:r>
              <a:rPr lang="en-GB" sz="1800" kern="1200" dirty="0">
                <a:solidFill>
                  <a:srgbClr val="006699"/>
                </a:solidFill>
                <a:latin typeface="Verdana" panose="020B0604030504040204" pitchFamily="34" charset="0"/>
                <a:cs typeface="Verdana" panose="020B0604030504040204" pitchFamily="34" charset="0"/>
              </a:rPr>
              <a:t>???</a:t>
            </a:r>
            <a:r>
              <a:rPr lang="en-GB" sz="1800" kern="1200" dirty="0">
                <a:solidFill>
                  <a:srgbClr val="000000"/>
                </a:solidFill>
                <a:latin typeface="Verdana" panose="020B0604030504040204" pitchFamily="34" charset="0"/>
                <a:cs typeface="Times New Roman" panose="02020603050405020304" pitchFamily="18" charset="0"/>
              </a:rPr>
              <a:t> </a:t>
            </a:r>
            <a:r>
              <a:rPr lang="pl-PL" sz="1800" kern="1200" dirty="0">
                <a:solidFill>
                  <a:schemeClr val="bg1"/>
                </a:solidFill>
                <a:latin typeface="Verdana" panose="020B0604030504040204" pitchFamily="34" charset="0"/>
                <a:cs typeface="Verdana" panose="020B0604030504040204" pitchFamily="34" charset="0"/>
              </a:rPr>
              <a:t>kontakt wzrokowy, używanie gestów by podkreślić swoją wypowiedź</a:t>
            </a:r>
            <a:r>
              <a:rPr lang="en-GB" sz="1800" kern="1200" dirty="0">
                <a:solidFill>
                  <a:schemeClr val="bg1"/>
                </a:solidFill>
                <a:latin typeface="Verdana" panose="020B0604030504040204" pitchFamily="34" charset="0"/>
                <a:cs typeface="Verdana" panose="020B0604030504040204" pitchFamily="34" charset="0"/>
              </a:rPr>
              <a:t> </a:t>
            </a:r>
          </a:p>
          <a:p>
            <a:pPr marL="720000" indent="-360000" eaLnBrk="1" hangingPunct="1">
              <a:spcBef>
                <a:spcPts val="1200"/>
              </a:spcBef>
              <a:buClr>
                <a:srgbClr val="8CADAE"/>
              </a:buClr>
              <a:buFontTx/>
              <a:buChar char="o"/>
              <a:tabLst>
                <a:tab pos="722313" algn="l"/>
              </a:tabLst>
              <a:defRPr/>
            </a:pPr>
            <a:r>
              <a:rPr lang="en-GB" sz="1800" kern="1200" dirty="0" err="1">
                <a:latin typeface="Verdana" panose="020B0604030504040204" pitchFamily="34" charset="0"/>
                <a:cs typeface="Verdana" panose="020B0604030504040204" pitchFamily="34" charset="0"/>
              </a:rPr>
              <a:t>Postawa</a:t>
            </a:r>
            <a:r>
              <a:rPr lang="en-GB" sz="1800" kern="1200" dirty="0">
                <a:latin typeface="Verdana" panose="020B0604030504040204" pitchFamily="34" charset="0"/>
                <a:cs typeface="Verdana" panose="020B0604030504040204" pitchFamily="34" charset="0"/>
              </a:rPr>
              <a:t>: </a:t>
            </a:r>
            <a:r>
              <a:rPr lang="en-GB" sz="1800" kern="1200" dirty="0">
                <a:solidFill>
                  <a:srgbClr val="006699"/>
                </a:solidFill>
                <a:latin typeface="Verdana" panose="020B0604030504040204" pitchFamily="34" charset="0"/>
                <a:cs typeface="Verdana" panose="020B0604030504040204" pitchFamily="34" charset="0"/>
              </a:rPr>
              <a:t>??? </a:t>
            </a:r>
            <a:r>
              <a:rPr lang="en-GB" sz="1800" kern="1200" dirty="0" err="1">
                <a:solidFill>
                  <a:schemeClr val="bg1"/>
                </a:solidFill>
                <a:latin typeface="Verdana" panose="020B0604030504040204" pitchFamily="34" charset="0"/>
                <a:cs typeface="Verdana" panose="020B0604030504040204" pitchFamily="34" charset="0"/>
              </a:rPr>
              <a:t>prosta</a:t>
            </a:r>
            <a:r>
              <a:rPr lang="en-GB" sz="1800" kern="1200" dirty="0">
                <a:solidFill>
                  <a:schemeClr val="bg1"/>
                </a:solidFill>
                <a:latin typeface="Verdana" panose="020B0604030504040204" pitchFamily="34" charset="0"/>
                <a:cs typeface="Verdana" panose="020B0604030504040204" pitchFamily="34" charset="0"/>
              </a:rPr>
              <a:t>, </a:t>
            </a:r>
            <a:r>
              <a:rPr lang="en-GB" sz="1800" kern="1200" dirty="0" err="1">
                <a:solidFill>
                  <a:schemeClr val="bg1"/>
                </a:solidFill>
                <a:latin typeface="Verdana" panose="020B0604030504040204" pitchFamily="34" charset="0"/>
                <a:cs typeface="Verdana" panose="020B0604030504040204" pitchFamily="34" charset="0"/>
              </a:rPr>
              <a:t>pionowa</a:t>
            </a:r>
            <a:endParaRPr lang="en-GB" sz="1800" kern="1200" dirty="0">
              <a:solidFill>
                <a:schemeClr val="bg1"/>
              </a:solidFill>
              <a:latin typeface="Verdana" panose="020B0604030504040204" pitchFamily="34" charset="0"/>
              <a:cs typeface="Verdana" panose="020B0604030504040204" pitchFamily="34" charset="0"/>
            </a:endParaRPr>
          </a:p>
          <a:p>
            <a:pPr marL="720000" indent="-360000" eaLnBrk="1" hangingPunct="1">
              <a:spcBef>
                <a:spcPts val="1200"/>
              </a:spcBef>
              <a:buClr>
                <a:srgbClr val="8CADAE"/>
              </a:buClr>
              <a:buFontTx/>
              <a:buChar char="o"/>
              <a:tabLst>
                <a:tab pos="722313" algn="l"/>
              </a:tabLst>
              <a:defRPr/>
            </a:pPr>
            <a:endParaRPr lang="de-DE" dirty="0">
              <a:solidFill>
                <a:srgbClr val="FF0000"/>
              </a:solidFill>
              <a:latin typeface="Verdana" pitchFamily="34" charset="0"/>
            </a:endParaRPr>
          </a:p>
        </p:txBody>
      </p:sp>
      <p:pic>
        <p:nvPicPr>
          <p:cNvPr id="11" name="Grafik 1">
            <a:extLst>
              <a:ext uri="{FF2B5EF4-FFF2-40B4-BE49-F238E27FC236}">
                <a16:creationId xmlns:a16="http://schemas.microsoft.com/office/drawing/2014/main" xmlns="" id="{D9CCF3E5-38F5-47E8-92A6-B0B395E75554}"/>
              </a:ext>
            </a:extLst>
          </p:cNvPr>
          <p:cNvPicPr>
            <a:picLocks noChangeAspect="1"/>
          </p:cNvPicPr>
          <p:nvPr/>
        </p:nvPicPr>
        <p:blipFill>
          <a:blip r:embed="rId2"/>
          <a:srcRect/>
          <a:stretch>
            <a:fillRect/>
          </a:stretch>
        </p:blipFill>
        <p:spPr bwMode="auto">
          <a:xfrm>
            <a:off x="5112480" y="1340768"/>
            <a:ext cx="3780000" cy="34484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feld 4"/>
          <p:cNvSpPr txBox="1">
            <a:spLocks noChangeArrowheads="1"/>
          </p:cNvSpPr>
          <p:nvPr/>
        </p:nvSpPr>
        <p:spPr bwMode="auto">
          <a:xfrm>
            <a:off x="1706563" y="4293096"/>
            <a:ext cx="5730875" cy="923330"/>
          </a:xfrm>
          <a:prstGeom prst="rect">
            <a:avLst/>
          </a:prstGeom>
          <a:noFill/>
          <a:ln w="9525">
            <a:noFill/>
            <a:miter lim="800000"/>
            <a:headEnd/>
            <a:tailEnd/>
          </a:ln>
        </p:spPr>
        <p:txBody>
          <a:bodyPr>
            <a:spAutoFit/>
          </a:bodyPr>
          <a:lstStyle/>
          <a:p>
            <a:pPr eaLnBrk="1" hangingPunct="1">
              <a:spcBef>
                <a:spcPts val="1200"/>
              </a:spcBef>
            </a:pPr>
            <a:r>
              <a:rPr lang="en-GB" altLang="de-DE" dirty="0">
                <a:solidFill>
                  <a:srgbClr val="006699"/>
                </a:solidFill>
              </a:rPr>
              <a:t>…</a:t>
            </a:r>
            <a:r>
              <a:rPr lang="pl-PL" altLang="de-DE" dirty="0">
                <a:solidFill>
                  <a:srgbClr val="006699"/>
                </a:solidFill>
              </a:rPr>
              <a:t>jak z wszystkim: nie przesadzaj (wpatrywanie się w innych, ciągłe przerywanie innym, zachowywanie się zawsze jak „samiec alfa”</a:t>
            </a:r>
            <a:r>
              <a:rPr lang="en-GB" altLang="de-DE" dirty="0">
                <a:solidFill>
                  <a:srgbClr val="006699"/>
                </a:solidFill>
              </a:rPr>
              <a:t>!)</a:t>
            </a:r>
          </a:p>
        </p:txBody>
      </p:sp>
      <p:sp>
        <p:nvSpPr>
          <p:cNvPr id="1638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Obserwowalne zewnętrznie cechy zdrowej samooceny</a:t>
            </a:r>
            <a:endParaRPr lang="en-GB" altLang="de-DE" sz="2000" dirty="0">
              <a:solidFill>
                <a:schemeClr val="accent1"/>
              </a:solidFill>
            </a:endParaRPr>
          </a:p>
        </p:txBody>
      </p:sp>
      <p:pic>
        <p:nvPicPr>
          <p:cNvPr id="16389" name="Grafik 1"/>
          <p:cNvPicPr>
            <a:picLocks noChangeAspect="1"/>
          </p:cNvPicPr>
          <p:nvPr/>
        </p:nvPicPr>
        <p:blipFill>
          <a:blip r:embed="rId2"/>
          <a:srcRect/>
          <a:stretch>
            <a:fillRect/>
          </a:stretch>
        </p:blipFill>
        <p:spPr bwMode="auto">
          <a:xfrm>
            <a:off x="5112000" y="1340768"/>
            <a:ext cx="3778963" cy="2480887"/>
          </a:xfrm>
          <a:prstGeom prst="rect">
            <a:avLst/>
          </a:prstGeom>
          <a:noFill/>
          <a:ln w="9525">
            <a:noFill/>
            <a:miter lim="800000"/>
            <a:headEnd/>
            <a:tailEnd/>
          </a:ln>
        </p:spPr>
      </p:pic>
      <p:sp>
        <p:nvSpPr>
          <p:cNvPr id="16390"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a:t>(</a:t>
            </a:r>
            <a:r>
              <a:rPr lang="en-US" altLang="de-DE" sz="800" i="1" dirty="0" smtClean="0"/>
              <a:t>“</a:t>
            </a:r>
            <a:r>
              <a:rPr lang="en-US" altLang="de-DE" sz="800" i="1" dirty="0"/>
              <a:t>Goodbye Beach!” from </a:t>
            </a:r>
            <a:r>
              <a:rPr lang="en-US" altLang="de-DE" sz="800" i="1" dirty="0" err="1" smtClean="0"/>
              <a:t>thephotographymuse</a:t>
            </a:r>
            <a:r>
              <a:rPr lang="en-US" altLang="de-DE" sz="800" i="1" dirty="0" smtClean="0"/>
              <a:t>) </a:t>
            </a:r>
            <a:endParaRPr lang="de-DE" altLang="de-DE" sz="800" i="1" dirty="0"/>
          </a:p>
        </p:txBody>
      </p:sp>
      <p:sp>
        <p:nvSpPr>
          <p:cNvPr id="10" name="Rectangle 3"/>
          <p:cNvSpPr txBox="1">
            <a:spLocks noChangeArrowheads="1"/>
          </p:cNvSpPr>
          <p:nvPr/>
        </p:nvSpPr>
        <p:spPr bwMode="auto">
          <a:xfrm>
            <a:off x="251520" y="1340768"/>
            <a:ext cx="4813300" cy="32400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a:lnSpc>
                <a:spcPct val="80000"/>
              </a:lnSpc>
              <a:buFont typeface="Wingdings" pitchFamily="2" charset="2"/>
              <a:buNone/>
              <a:defRPr/>
            </a:pPr>
            <a:endParaRPr lang="de-DE" sz="1800" kern="0"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5</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8" name="Rectangle 3">
            <a:extLst>
              <a:ext uri="{FF2B5EF4-FFF2-40B4-BE49-F238E27FC236}">
                <a16:creationId xmlns:a16="http://schemas.microsoft.com/office/drawing/2014/main" xmlns="" id="{B29B25F2-E51A-4653-8E72-4D0FD0E80195}"/>
              </a:ext>
            </a:extLst>
          </p:cNvPr>
          <p:cNvSpPr>
            <a:spLocks noGrp="1" noChangeArrowheads="1"/>
          </p:cNvSpPr>
          <p:nvPr>
            <p:ph idx="1"/>
          </p:nvPr>
        </p:nvSpPr>
        <p:spPr>
          <a:xfrm>
            <a:off x="251520" y="1340768"/>
            <a:ext cx="4824536" cy="4159250"/>
          </a:xfrm>
        </p:spPr>
        <p:txBody>
          <a:bodyPr/>
          <a:lstStyle/>
          <a:p>
            <a:pPr marL="720000" indent="-360000" eaLnBrk="1" hangingPunct="1">
              <a:spcBef>
                <a:spcPts val="1200"/>
              </a:spcBef>
              <a:buClr>
                <a:srgbClr val="8CADAE"/>
              </a:buClr>
              <a:buFontTx/>
              <a:buChar char="o"/>
              <a:tabLst>
                <a:tab pos="722313" algn="l"/>
              </a:tabLst>
              <a:defRPr/>
            </a:pPr>
            <a:r>
              <a:rPr lang="pl-PL" sz="1800" kern="1200" dirty="0">
                <a:solidFill>
                  <a:srgbClr val="000000"/>
                </a:solidFill>
                <a:latin typeface="Verdana" panose="020B0604030504040204" pitchFamily="34" charset="0"/>
                <a:cs typeface="Times New Roman" panose="02020603050405020304" pitchFamily="18" charset="0"/>
              </a:rPr>
              <a:t>głos</a:t>
            </a:r>
            <a:r>
              <a:rPr lang="en-GB" sz="1800" kern="1200" dirty="0">
                <a:solidFill>
                  <a:srgbClr val="000000"/>
                </a:solidFill>
                <a:latin typeface="Verdana" panose="020B0604030504040204" pitchFamily="34" charset="0"/>
                <a:cs typeface="Times New Roman" panose="02020603050405020304" pitchFamily="18" charset="0"/>
              </a:rPr>
              <a:t>: </a:t>
            </a:r>
            <a:r>
              <a:rPr lang="pl-PL" sz="1800" kern="1200" dirty="0">
                <a:solidFill>
                  <a:srgbClr val="006699"/>
                </a:solidFill>
                <a:latin typeface="Verdana" panose="020B0604030504040204" pitchFamily="34" charset="0"/>
                <a:cs typeface="Verdana" panose="020B0604030504040204" pitchFamily="34" charset="0"/>
              </a:rPr>
              <a:t>wyraźny, dobrze artykułowany, odpowiednia siła głosu</a:t>
            </a:r>
            <a:endParaRPr lang="en-GB" sz="1800" dirty="0">
              <a:latin typeface="Verdana" pitchFamily="34" charset="0"/>
              <a:ea typeface="Verdana" pitchFamily="34" charset="0"/>
              <a:cs typeface="Verdana" pitchFamily="34" charset="0"/>
            </a:endParaRPr>
          </a:p>
          <a:p>
            <a:pPr marL="720000" indent="-360000" eaLnBrk="1" hangingPunct="1">
              <a:spcBef>
                <a:spcPts val="1200"/>
              </a:spcBef>
              <a:buClr>
                <a:srgbClr val="8CADAE"/>
              </a:buClr>
              <a:buFontTx/>
              <a:buChar char="o"/>
              <a:tabLst>
                <a:tab pos="722313" algn="l"/>
              </a:tabLst>
              <a:defRPr/>
            </a:pPr>
            <a:r>
              <a:rPr lang="pl-PL" sz="1800" kern="1200" dirty="0">
                <a:solidFill>
                  <a:srgbClr val="000000"/>
                </a:solidFill>
                <a:latin typeface="Verdana" panose="020B0604030504040204" pitchFamily="34" charset="0"/>
                <a:cs typeface="Times New Roman" panose="02020603050405020304" pitchFamily="18" charset="0"/>
              </a:rPr>
              <a:t>Mimika</a:t>
            </a:r>
            <a:r>
              <a:rPr lang="en-GB" sz="1800" kern="1200" dirty="0">
                <a:solidFill>
                  <a:srgbClr val="000000"/>
                </a:solidFill>
                <a:latin typeface="Verdana" panose="020B0604030504040204" pitchFamily="34" charset="0"/>
                <a:cs typeface="Times New Roman" panose="02020603050405020304" pitchFamily="18" charset="0"/>
              </a:rPr>
              <a:t>/gest</a:t>
            </a:r>
            <a:r>
              <a:rPr lang="pl-PL" sz="1800" kern="1200" dirty="0">
                <a:solidFill>
                  <a:srgbClr val="000000"/>
                </a:solidFill>
                <a:latin typeface="Verdana" panose="020B0604030504040204" pitchFamily="34" charset="0"/>
                <a:cs typeface="Times New Roman" panose="02020603050405020304" pitchFamily="18" charset="0"/>
              </a:rPr>
              <a:t>y</a:t>
            </a:r>
            <a:r>
              <a:rPr lang="en-GB" sz="1800" kern="1200" dirty="0">
                <a:solidFill>
                  <a:srgbClr val="000000"/>
                </a:solidFill>
                <a:latin typeface="Verdana" panose="020B0604030504040204" pitchFamily="34" charset="0"/>
                <a:cs typeface="Times New Roman" panose="02020603050405020304" pitchFamily="18" charset="0"/>
              </a:rPr>
              <a:t>: </a:t>
            </a:r>
            <a:r>
              <a:rPr lang="pl-PL" sz="1800" kern="1200" dirty="0">
                <a:solidFill>
                  <a:srgbClr val="006699"/>
                </a:solidFill>
                <a:latin typeface="Verdana" panose="020B0604030504040204" pitchFamily="34" charset="0"/>
                <a:cs typeface="Verdana" panose="020B0604030504040204" pitchFamily="34" charset="0"/>
              </a:rPr>
              <a:t>kontakt wzrokowy, używanie gestów by podkreślić swoją wypowiedź</a:t>
            </a:r>
            <a:r>
              <a:rPr lang="en-GB" sz="1800" kern="1200" dirty="0">
                <a:solidFill>
                  <a:srgbClr val="006699"/>
                </a:solidFill>
                <a:latin typeface="Verdana" panose="020B0604030504040204" pitchFamily="34" charset="0"/>
                <a:cs typeface="Verdana" panose="020B0604030504040204" pitchFamily="34" charset="0"/>
              </a:rPr>
              <a:t> </a:t>
            </a:r>
          </a:p>
          <a:p>
            <a:pPr marL="720000" indent="-360000" eaLnBrk="1" hangingPunct="1">
              <a:spcBef>
                <a:spcPts val="1200"/>
              </a:spcBef>
              <a:buClr>
                <a:srgbClr val="8CADAE"/>
              </a:buClr>
              <a:buFontTx/>
              <a:buChar char="o"/>
              <a:tabLst>
                <a:tab pos="722313" algn="l"/>
              </a:tabLst>
              <a:defRPr/>
            </a:pPr>
            <a:r>
              <a:rPr lang="en-GB" sz="1800" kern="1200" dirty="0" err="1">
                <a:latin typeface="Verdana" panose="020B0604030504040204" pitchFamily="34" charset="0"/>
                <a:cs typeface="Verdana" panose="020B0604030504040204" pitchFamily="34" charset="0"/>
              </a:rPr>
              <a:t>Postawa</a:t>
            </a:r>
            <a:r>
              <a:rPr lang="en-GB" sz="1800" kern="1200" dirty="0">
                <a:latin typeface="Verdana" panose="020B0604030504040204" pitchFamily="34" charset="0"/>
                <a:cs typeface="Verdana" panose="020B0604030504040204" pitchFamily="34" charset="0"/>
              </a:rPr>
              <a:t>: </a:t>
            </a:r>
            <a:r>
              <a:rPr lang="en-GB" sz="1800" kern="1200" dirty="0" err="1">
                <a:solidFill>
                  <a:srgbClr val="006699"/>
                </a:solidFill>
                <a:latin typeface="Verdana" panose="020B0604030504040204" pitchFamily="34" charset="0"/>
                <a:cs typeface="Verdana" panose="020B0604030504040204" pitchFamily="34" charset="0"/>
              </a:rPr>
              <a:t>prosta</a:t>
            </a:r>
            <a:r>
              <a:rPr lang="en-GB" sz="1800" kern="1200" dirty="0">
                <a:solidFill>
                  <a:srgbClr val="006699"/>
                </a:solidFill>
                <a:latin typeface="Verdana" panose="020B0604030504040204" pitchFamily="34" charset="0"/>
                <a:cs typeface="Verdana" panose="020B0604030504040204" pitchFamily="34" charset="0"/>
              </a:rPr>
              <a:t>, </a:t>
            </a:r>
            <a:r>
              <a:rPr lang="en-GB" sz="1800" kern="1200" dirty="0" err="1">
                <a:solidFill>
                  <a:srgbClr val="006699"/>
                </a:solidFill>
                <a:latin typeface="Verdana" panose="020B0604030504040204" pitchFamily="34" charset="0"/>
                <a:cs typeface="Verdana" panose="020B0604030504040204" pitchFamily="34" charset="0"/>
              </a:rPr>
              <a:t>pionowa</a:t>
            </a:r>
            <a:endParaRPr lang="en-GB" sz="1800" kern="1200" dirty="0">
              <a:solidFill>
                <a:srgbClr val="006699"/>
              </a:solidFill>
              <a:latin typeface="Verdana" panose="020B0604030504040204" pitchFamily="34" charset="0"/>
              <a:cs typeface="Verdana" panose="020B0604030504040204" pitchFamily="34" charset="0"/>
            </a:endParaRPr>
          </a:p>
          <a:p>
            <a:pPr marL="720000" indent="-360000" eaLnBrk="1" hangingPunct="1">
              <a:spcBef>
                <a:spcPts val="1200"/>
              </a:spcBef>
              <a:buClr>
                <a:srgbClr val="8CADAE"/>
              </a:buClr>
              <a:buFontTx/>
              <a:buChar char="o"/>
              <a:tabLst>
                <a:tab pos="722313" algn="l"/>
              </a:tabLst>
              <a:defRPr/>
            </a:pPr>
            <a:endParaRPr lang="de-DE" dirty="0">
              <a:solidFill>
                <a:srgbClr val="FF0000"/>
              </a:solidFill>
              <a:latin typeface="Verdana" pitchFamily="34" charset="0"/>
            </a:endParaRPr>
          </a:p>
        </p:txBody>
      </p:sp>
    </p:spTree>
    <p:extLst>
      <p:ext uri="{BB962C8B-B14F-4D97-AF65-F5344CB8AC3E}">
        <p14:creationId xmlns:p14="http://schemas.microsoft.com/office/powerpoint/2010/main" val="35092127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Nie dające się bezpośrednio obserwować cechy zdrowej samooceny </a:t>
            </a:r>
            <a:endParaRPr lang="en-GB" altLang="de-DE" sz="2000" dirty="0">
              <a:solidFill>
                <a:schemeClr val="accent1"/>
              </a:solidFill>
            </a:endParaRPr>
          </a:p>
        </p:txBody>
      </p:sp>
      <p:sp>
        <p:nvSpPr>
          <p:cNvPr id="17413"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Tenzin </a:t>
            </a:r>
            <a:r>
              <a:rPr lang="en-US" altLang="de-DE" sz="800" i="1" dirty="0" err="1"/>
              <a:t>Gyatso</a:t>
            </a:r>
            <a:r>
              <a:rPr lang="en-US" altLang="de-DE" sz="800" i="1" dirty="0"/>
              <a:t> - 14th Dalai Lama” by </a:t>
            </a:r>
            <a:r>
              <a:rPr lang="en-US" altLang="de-DE" sz="800" i="1" dirty="0" err="1"/>
              <a:t>Chistopher</a:t>
            </a:r>
            <a:r>
              <a:rPr lang="en-US" altLang="de-DE" sz="800" i="1" dirty="0"/>
              <a:t> </a:t>
            </a:r>
            <a:r>
              <a:rPr lang="en-US" altLang="de-DE" sz="800" i="1" dirty="0" smtClean="0"/>
              <a:t>Michel) </a:t>
            </a:r>
            <a:endParaRPr lang="de-DE" altLang="de-DE" sz="800" i="1" dirty="0"/>
          </a:p>
        </p:txBody>
      </p:sp>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000" y="1340769"/>
            <a:ext cx="3779998" cy="4443791"/>
          </a:xfrm>
          <a:prstGeom prst="rect">
            <a:avLst/>
          </a:prstGeom>
        </p:spPr>
      </p:pic>
      <p:sp>
        <p:nvSpPr>
          <p:cNvPr id="11" name="Rectangle 3"/>
          <p:cNvSpPr>
            <a:spLocks noGrp="1" noChangeArrowheads="1"/>
          </p:cNvSpPr>
          <p:nvPr>
            <p:ph idx="1"/>
          </p:nvPr>
        </p:nvSpPr>
        <p:spPr>
          <a:xfrm>
            <a:off x="254521" y="1339850"/>
            <a:ext cx="4821783" cy="4464000"/>
          </a:xfrm>
        </p:spPr>
        <p:txBody>
          <a:bodyPr anchor="ctr"/>
          <a:lstStyle/>
          <a:p>
            <a:pPr marL="0" indent="0" algn="ctr">
              <a:buFont typeface="Wingdings 2" pitchFamily="18" charset="2"/>
              <a:buNone/>
              <a:defRPr/>
            </a:pPr>
            <a:r>
              <a:rPr lang="de-DE" sz="2800" dirty="0">
                <a:latin typeface="Verdana" pitchFamily="34" charset="0"/>
                <a:ea typeface="Verdana" pitchFamily="34" charset="0"/>
                <a:cs typeface="Verdana" pitchFamily="34" charset="0"/>
              </a:rPr>
              <a:t>???</a:t>
            </a: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6</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Tenzin </a:t>
            </a:r>
            <a:r>
              <a:rPr lang="en-US" altLang="de-DE" sz="800" i="1" dirty="0" err="1"/>
              <a:t>Gyatso</a:t>
            </a:r>
            <a:r>
              <a:rPr lang="en-US" altLang="de-DE" sz="800" i="1" dirty="0"/>
              <a:t> - 14th Dalai Lama” by </a:t>
            </a:r>
            <a:r>
              <a:rPr lang="en-US" altLang="de-DE" sz="800" i="1" dirty="0" err="1"/>
              <a:t>Chistopher</a:t>
            </a:r>
            <a:r>
              <a:rPr lang="en-US" altLang="de-DE" sz="800" i="1" dirty="0"/>
              <a:t> </a:t>
            </a:r>
            <a:r>
              <a:rPr lang="en-US" altLang="de-DE" sz="800" i="1" dirty="0" smtClean="0"/>
              <a:t>Michel)</a:t>
            </a:r>
            <a:endParaRPr lang="de-DE" altLang="de-DE" sz="800" i="1" dirty="0"/>
          </a:p>
        </p:txBody>
      </p:sp>
      <p:sp>
        <p:nvSpPr>
          <p:cNvPr id="1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Nie dające się bezpośrednio obserwować cechy zdrowej samooceny </a:t>
            </a:r>
            <a:endParaRPr lang="en-GB" altLang="de-DE" sz="2000" dirty="0">
              <a:solidFill>
                <a:schemeClr val="accent1"/>
              </a:solidFill>
            </a:endParaRPr>
          </a:p>
        </p:txBody>
      </p:sp>
      <p:pic>
        <p:nvPicPr>
          <p:cNvPr id="1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000" y="1340769"/>
            <a:ext cx="3779998" cy="4443791"/>
          </a:xfrm>
          <a:prstGeom prst="rect">
            <a:avLst/>
          </a:prstGeom>
        </p:spPr>
      </p:pic>
      <p:sp>
        <p:nvSpPr>
          <p:cNvPr id="13"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pl-PL" sz="1800" dirty="0">
                <a:ea typeface="+mn-ea"/>
                <a:cs typeface="Times New Roman" pitchFamily="18" charset="0"/>
              </a:rPr>
              <a:t>Pewność własnych możliwość, nawet jak coś nie idzie po myśli</a:t>
            </a:r>
            <a:endParaRPr lang="en-GB" sz="1800" dirty="0">
              <a:ea typeface="+mn-ea"/>
              <a:cs typeface="Times New Roman" pitchFamily="18" charset="0"/>
            </a:endParaRPr>
          </a:p>
          <a:p>
            <a:pPr marL="720000" indent="-360000">
              <a:spcBef>
                <a:spcPts val="1200"/>
              </a:spcBef>
              <a:buClr>
                <a:srgbClr val="8CADAE"/>
              </a:buClr>
              <a:buSzPct val="85000"/>
              <a:buFontTx/>
              <a:buChar char="o"/>
              <a:tabLst>
                <a:tab pos="722313" algn="l"/>
              </a:tabLst>
              <a:defRPr/>
            </a:pPr>
            <a:r>
              <a:rPr lang="pl-PL" sz="1800" dirty="0">
                <a:ea typeface="+mn-ea"/>
                <a:cs typeface="Times New Roman" pitchFamily="18" charset="0"/>
              </a:rPr>
              <a:t>Akceptacja błędów i porażek (bez dewaluacji samego siebie)</a:t>
            </a:r>
            <a:endParaRPr lang="en-GB" sz="1800" dirty="0">
              <a:ea typeface="+mn-ea"/>
              <a:cs typeface="Times New Roman" pitchFamily="18" charset="0"/>
            </a:endParaRPr>
          </a:p>
          <a:p>
            <a:pPr marL="720000" indent="-360000">
              <a:spcBef>
                <a:spcPts val="1200"/>
              </a:spcBef>
              <a:buClr>
                <a:srgbClr val="8CADAE"/>
              </a:buClr>
              <a:buSzPct val="85000"/>
              <a:buFontTx/>
              <a:buChar char="o"/>
              <a:tabLst>
                <a:tab pos="722313" algn="l"/>
              </a:tabLst>
              <a:defRPr/>
            </a:pPr>
            <a:r>
              <a:rPr lang="pl-PL" sz="1800" dirty="0">
                <a:ea typeface="+mn-ea"/>
                <a:cs typeface="Times New Roman" pitchFamily="18" charset="0"/>
              </a:rPr>
              <a:t>Wgląd wewnątrz siebie; gotowość do uczenia się na błędach i porażkach</a:t>
            </a:r>
            <a:endParaRPr lang="en-GB" sz="1800" dirty="0">
              <a:ea typeface="+mn-ea"/>
              <a:cs typeface="Times New Roman" pitchFamily="18" charset="0"/>
            </a:endParaRPr>
          </a:p>
          <a:p>
            <a:pPr marL="720000" indent="-360000">
              <a:spcBef>
                <a:spcPts val="1200"/>
              </a:spcBef>
              <a:buClr>
                <a:srgbClr val="8CADAE"/>
              </a:buClr>
              <a:buSzPct val="85000"/>
              <a:buFontTx/>
              <a:buChar char="o"/>
              <a:tabLst>
                <a:tab pos="722313" algn="l"/>
              </a:tabLst>
              <a:defRPr/>
            </a:pPr>
            <a:r>
              <a:rPr lang="pl-PL" sz="1800" dirty="0">
                <a:ea typeface="+mn-ea"/>
                <a:cs typeface="Times New Roman" pitchFamily="18" charset="0"/>
              </a:rPr>
              <a:t>Pozytywne nastawienie do samego siebie; na przykład chwalenie się za sukcesy</a:t>
            </a:r>
            <a:endParaRPr lang="de-DE" sz="1800" kern="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7</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0"/>
          </p:nvPr>
        </p:nvSpPr>
        <p:spPr/>
        <p:txBody>
          <a:bodyPr/>
          <a:lstStyle/>
          <a:p>
            <a:pPr>
              <a:defRPr/>
            </a:pPr>
            <a:fld id="{DA1BBB40-710E-4179-9807-5755E7299459}" type="slidenum">
              <a:rPr lang="en-US" altLang="de-DE" smtClean="0"/>
              <a:pPr>
                <a:defRPr/>
              </a:pPr>
              <a:t>8</a:t>
            </a:fld>
            <a:endParaRPr lang="en-US" altLang="de-DE"/>
          </a:p>
        </p:txBody>
      </p:sp>
      <p:sp>
        <p:nvSpPr>
          <p:cNvPr id="5"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pl-PL" altLang="de-DE" sz="2000" b="0" dirty="0">
                <a:solidFill>
                  <a:srgbClr val="D16349"/>
                </a:solidFill>
                <a:latin typeface="Verdana" panose="020B0604030504040204" pitchFamily="34" charset="0"/>
              </a:rPr>
              <a:t>Dlaczego o tym mówimy</a:t>
            </a:r>
            <a:r>
              <a:rPr lang="en-GB" altLang="de-DE" sz="2000" b="0" dirty="0">
                <a:solidFill>
                  <a:srgbClr val="D16349"/>
                </a:solidFill>
                <a:latin typeface="Verdana" panose="020B0604030504040204" pitchFamily="34" charset="0"/>
              </a:rPr>
              <a:t>?</a:t>
            </a:r>
          </a:p>
        </p:txBody>
      </p:sp>
      <p:sp>
        <p:nvSpPr>
          <p:cNvPr id="6" name="Text Box 4"/>
          <p:cNvSpPr txBox="1">
            <a:spLocks noChangeArrowheads="1"/>
          </p:cNvSpPr>
          <p:nvPr/>
        </p:nvSpPr>
        <p:spPr bwMode="auto">
          <a:xfrm>
            <a:off x="323528" y="1341438"/>
            <a:ext cx="8568060" cy="374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20000"/>
              </a:spcBef>
            </a:pPr>
            <a:r>
              <a:rPr lang="pl-PL" altLang="de-DE" b="0" dirty="0">
                <a:latin typeface="Verdana" panose="020B0604030504040204" pitchFamily="34" charset="0"/>
              </a:rPr>
              <a:t>Badania pokazują, iż wiele osób (ale nie wszystkie) z psychozą mają</a:t>
            </a:r>
            <a:r>
              <a:rPr lang="en-GB" altLang="de-DE" dirty="0">
                <a:latin typeface="Verdana" panose="020B0604030504040204" pitchFamily="34" charset="0"/>
              </a:rPr>
              <a:t> </a:t>
            </a:r>
            <a:r>
              <a:rPr lang="pl-PL" altLang="de-DE" dirty="0">
                <a:latin typeface="Verdana" panose="020B0604030504040204" pitchFamily="34" charset="0"/>
              </a:rPr>
              <a:t>niską samoocenę.</a:t>
            </a:r>
            <a:endParaRPr lang="en-GB" altLang="de-DE" dirty="0">
              <a:latin typeface="Verdana" panose="020B0604030504040204" pitchFamily="34" charset="0"/>
            </a:endParaRPr>
          </a:p>
          <a:p>
            <a:pPr eaLnBrk="1" hangingPunct="1">
              <a:spcBef>
                <a:spcPct val="20000"/>
              </a:spcBef>
            </a:pPr>
            <a:endParaRPr lang="de-DE" altLang="de-DE" b="0" dirty="0">
              <a:latin typeface="Verdana" panose="020B0604030504040204" pitchFamily="34" charset="0"/>
            </a:endParaRPr>
          </a:p>
          <a:p>
            <a:pPr eaLnBrk="1" hangingPunct="1">
              <a:spcBef>
                <a:spcPct val="20000"/>
              </a:spcBef>
            </a:pPr>
            <a:r>
              <a:rPr lang="pl-PL" altLang="de-DE" b="0" dirty="0">
                <a:latin typeface="Verdana" panose="020B0604030504040204" pitchFamily="34" charset="0"/>
              </a:rPr>
              <a:t>Często trudno o tym mówić w trakcie terapii, dlatego, że inne dolegliwości są często omawiane w pierwszej kolejności (np. słyszenie niepokojących głosów; doświadczanie zagrożenia). </a:t>
            </a:r>
          </a:p>
          <a:p>
            <a:pPr eaLnBrk="1" hangingPunct="1">
              <a:spcBef>
                <a:spcPct val="20000"/>
              </a:spcBef>
            </a:pPr>
            <a:endParaRPr lang="en-GB" altLang="de-DE" b="0" dirty="0">
              <a:latin typeface="Verdana" panose="020B0604030504040204" pitchFamily="34" charset="0"/>
            </a:endParaRPr>
          </a:p>
          <a:p>
            <a:pPr eaLnBrk="1" hangingPunct="1">
              <a:spcBef>
                <a:spcPct val="20000"/>
              </a:spcBef>
            </a:pPr>
            <a:r>
              <a:rPr lang="pl-PL" altLang="de-DE" b="0" dirty="0">
                <a:latin typeface="Verdana" panose="020B0604030504040204" pitchFamily="34" charset="0"/>
              </a:rPr>
              <a:t>Jednak wielu pacjentów przyznaje, iż cierpi z powodu niskiej samoceny znacznie bardziej i dłużej niż z powodu innych objawów psychozy. </a:t>
            </a:r>
          </a:p>
          <a:p>
            <a:pPr eaLnBrk="1" hangingPunct="1">
              <a:spcBef>
                <a:spcPct val="20000"/>
              </a:spcBef>
            </a:pPr>
            <a:endParaRPr lang="en-GB" altLang="de-DE" b="0" dirty="0">
              <a:latin typeface="Verdana" panose="020B0604030504040204" pitchFamily="34" charset="0"/>
            </a:endParaRPr>
          </a:p>
          <a:p>
            <a:pPr eaLnBrk="1" hangingPunct="1">
              <a:spcBef>
                <a:spcPct val="20000"/>
              </a:spcBef>
            </a:pPr>
            <a:r>
              <a:rPr lang="pl-PL" altLang="de-DE" b="0" dirty="0">
                <a:latin typeface="Verdana" panose="020B0604030504040204" pitchFamily="34" charset="0"/>
              </a:rPr>
              <a:t>Wykorzystując niektóre techniki, można skutecznie poprawiać samoocenę</a:t>
            </a:r>
            <a:r>
              <a:rPr lang="en-GB" altLang="de-DE" b="0" dirty="0">
                <a:latin typeface="Verdana" panose="020B0604030504040204" pitchFamily="34" charset="0"/>
              </a:rPr>
              <a:t>!</a:t>
            </a: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8</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extLst>
      <p:ext uri="{BB962C8B-B14F-4D97-AF65-F5344CB8AC3E}">
        <p14:creationId xmlns:p14="http://schemas.microsoft.com/office/powerpoint/2010/main" val="5600863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0411" name="Group 59"/>
          <p:cNvGraphicFramePr>
            <a:graphicFrameLocks noGrp="1"/>
          </p:cNvGraphicFramePr>
          <p:nvPr>
            <p:extLst>
              <p:ext uri="{D42A27DB-BD31-4B8C-83A1-F6EECF244321}">
                <p14:modId xmlns:p14="http://schemas.microsoft.com/office/powerpoint/2010/main" val="1170508488"/>
              </p:ext>
            </p:extLst>
          </p:nvPr>
        </p:nvGraphicFramePr>
        <p:xfrm>
          <a:off x="71438" y="1339200"/>
          <a:ext cx="9001125" cy="1188836"/>
        </p:xfrm>
        <a:graphic>
          <a:graphicData uri="http://schemas.openxmlformats.org/drawingml/2006/table">
            <a:tbl>
              <a:tblPr/>
              <a:tblGrid>
                <a:gridCol w="4340225">
                  <a:extLst>
                    <a:ext uri="{9D8B030D-6E8A-4147-A177-3AD203B41FA5}">
                      <a16:colId xmlns:a16="http://schemas.microsoft.com/office/drawing/2014/main" xmlns="" val="20000"/>
                    </a:ext>
                  </a:extLst>
                </a:gridCol>
                <a:gridCol w="4660900">
                  <a:extLst>
                    <a:ext uri="{9D8B030D-6E8A-4147-A177-3AD203B41FA5}">
                      <a16:colId xmlns:a16="http://schemas.microsoft.com/office/drawing/2014/main" xmlns="" val="20001"/>
                    </a:ext>
                  </a:extLst>
                </a:gridCol>
              </a:tblGrid>
              <a:tr h="1188836">
                <a:tc>
                  <a:txBody>
                    <a:bodyPr/>
                    <a:lstStyle>
                      <a:lvl1pPr marL="8937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8937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pl-PL" altLang="de-DE" sz="1800" b="1" i="0" u="none" strike="noStrike" cap="none" normalizeH="0" baseline="0" noProof="0" dirty="0">
                          <a:ln>
                            <a:noFill/>
                          </a:ln>
                          <a:solidFill>
                            <a:schemeClr val="tx1"/>
                          </a:solidFill>
                          <a:effectLst/>
                          <a:latin typeface="Verdana" panose="020B0604030504040204" pitchFamily="34" charset="0"/>
                        </a:rPr>
                        <a:t>Negatywny wpływ psychozy na (nastrój) i samoocenę</a:t>
                      </a:r>
                      <a:endParaRPr kumimoji="0" lang="en-GB" altLang="de-DE" sz="1800" b="1" i="0" u="none" strike="noStrike" cap="none" normalizeH="0" baseline="0" noProof="0" dirty="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7159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7159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pl-PL" altLang="de-DE" sz="1800" b="1" i="1" u="sng" strike="noStrike" cap="none" normalizeH="0" baseline="0" noProof="0" dirty="0">
                          <a:ln>
                            <a:noFill/>
                          </a:ln>
                          <a:solidFill>
                            <a:schemeClr val="tx1"/>
                          </a:solidFill>
                          <a:effectLst/>
                          <a:latin typeface="Verdana" panose="020B0604030504040204" pitchFamily="34" charset="0"/>
                        </a:rPr>
                        <a:t>Krótkoterminowe </a:t>
                      </a:r>
                      <a:r>
                        <a:rPr kumimoji="0" lang="pl-PL" altLang="de-DE" sz="1800" b="1" i="0" u="none" strike="noStrike" cap="none" normalizeH="0" baseline="0" noProof="0" dirty="0">
                          <a:ln>
                            <a:noFill/>
                          </a:ln>
                          <a:solidFill>
                            <a:schemeClr val="tx1"/>
                          </a:solidFill>
                          <a:effectLst/>
                          <a:latin typeface="Verdana" panose="020B0604030504040204" pitchFamily="34" charset="0"/>
                        </a:rPr>
                        <a:t>pozytywne konsekwencje psychozy na (nastrój) samoocenę </a:t>
                      </a:r>
                      <a:endParaRPr kumimoji="0" lang="en-GB" altLang="de-DE" sz="1800" b="1" i="0" u="none" strike="noStrike" cap="none" normalizeH="0" baseline="0" noProof="0" dirty="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bl>
          </a:graphicData>
        </a:graphic>
      </p:graphicFrame>
      <p:pic>
        <p:nvPicPr>
          <p:cNvPr id="19476" name="Picture 22" descr="nachteil"/>
          <p:cNvPicPr>
            <a:picLocks noChangeAspect="1" noChangeArrowheads="1"/>
          </p:cNvPicPr>
          <p:nvPr/>
        </p:nvPicPr>
        <p:blipFill>
          <a:blip r:embed="rId3"/>
          <a:srcRect/>
          <a:stretch>
            <a:fillRect/>
          </a:stretch>
        </p:blipFill>
        <p:spPr bwMode="auto">
          <a:xfrm>
            <a:off x="249238" y="1628775"/>
            <a:ext cx="409575" cy="503238"/>
          </a:xfrm>
          <a:prstGeom prst="rect">
            <a:avLst/>
          </a:prstGeom>
          <a:noFill/>
          <a:ln w="9525">
            <a:noFill/>
            <a:miter lim="800000"/>
            <a:headEnd/>
            <a:tailEnd/>
          </a:ln>
        </p:spPr>
      </p:pic>
      <p:pic>
        <p:nvPicPr>
          <p:cNvPr id="19477" name="Picture 23" descr="daumen"/>
          <p:cNvPicPr>
            <a:picLocks noChangeAspect="1" noChangeArrowheads="1"/>
          </p:cNvPicPr>
          <p:nvPr/>
        </p:nvPicPr>
        <p:blipFill>
          <a:blip r:embed="rId4"/>
          <a:srcRect/>
          <a:stretch>
            <a:fillRect/>
          </a:stretch>
        </p:blipFill>
        <p:spPr bwMode="auto">
          <a:xfrm>
            <a:off x="4505325" y="1557338"/>
            <a:ext cx="546100" cy="546100"/>
          </a:xfrm>
          <a:prstGeom prst="rect">
            <a:avLst/>
          </a:prstGeom>
          <a:noFill/>
          <a:ln w="9525">
            <a:noFill/>
            <a:miter lim="800000"/>
            <a:headEnd/>
            <a:tailEnd/>
          </a:ln>
        </p:spPr>
      </p:pic>
      <p:sp>
        <p:nvSpPr>
          <p:cNvPr id="19478" name="Text Box 122"/>
          <p:cNvSpPr txBox="1">
            <a:spLocks noChangeArrowheads="1"/>
          </p:cNvSpPr>
          <p:nvPr/>
        </p:nvSpPr>
        <p:spPr bwMode="auto">
          <a:xfrm>
            <a:off x="0" y="65140"/>
            <a:ext cx="9144000" cy="661720"/>
          </a:xfrm>
          <a:prstGeom prst="rect">
            <a:avLst/>
          </a:prstGeom>
          <a:noFill/>
          <a:ln w="9525">
            <a:noFill/>
            <a:miter lim="800000"/>
            <a:headEnd/>
            <a:tailEnd/>
          </a:ln>
        </p:spPr>
        <p:txBody>
          <a:bodyPr anchor="ctr">
            <a:spAutoFit/>
          </a:bodyPr>
          <a:lstStyle/>
          <a:p>
            <a:pPr algn="ctr" eaLnBrk="1" hangingPunct="1"/>
            <a:r>
              <a:rPr lang="pl-PL" altLang="de-DE" sz="2000" dirty="0">
                <a:solidFill>
                  <a:srgbClr val="D16349"/>
                </a:solidFill>
              </a:rPr>
              <a:t>Psychoza i samoocena</a:t>
            </a:r>
            <a:endParaRPr lang="en-GB" altLang="de-DE" sz="2000" dirty="0">
              <a:solidFill>
                <a:srgbClr val="D16349"/>
              </a:solidFill>
            </a:endParaRPr>
          </a:p>
          <a:p>
            <a:pPr algn="ctr" eaLnBrk="1" hangingPunct="1"/>
            <a:r>
              <a:rPr lang="pl-PL" altLang="de-DE" sz="1700" dirty="0">
                <a:solidFill>
                  <a:srgbClr val="D16349"/>
                </a:solidFill>
              </a:rPr>
              <a:t>Psychoza może mieć różny wpływ na stan emocjonalny</a:t>
            </a:r>
            <a:endParaRPr lang="en-GB" altLang="de-DE" sz="1700" dirty="0">
              <a:solidFill>
                <a:srgbClr val="D16349"/>
              </a:solidFill>
            </a:endParaRP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9</a:t>
            </a:r>
            <a:endParaRPr kumimoji="0" lang="en-AU" altLang="de-DE" sz="1200" b="1" i="0" u="none" strike="noStrike" kern="0" cap="none" spc="0" normalizeH="0" baseline="0" noProof="0" dirty="0">
              <a:ln>
                <a:noFill/>
              </a:ln>
              <a:solidFill>
                <a:srgbClr val="646B86"/>
              </a:solidFill>
              <a:effectLst/>
              <a:uLnTx/>
              <a:uFillTx/>
              <a:latin typeface="Verdana"/>
            </a:endParaRPr>
          </a:p>
        </p:txBody>
      </p:sp>
      <p:grpSp>
        <p:nvGrpSpPr>
          <p:cNvPr id="11" name="Group 35"/>
          <p:cNvGrpSpPr>
            <a:grpSpLocks/>
          </p:cNvGrpSpPr>
          <p:nvPr/>
        </p:nvGrpSpPr>
        <p:grpSpPr bwMode="auto">
          <a:xfrm>
            <a:off x="0" y="6167432"/>
            <a:ext cx="2265363" cy="561974"/>
            <a:chOff x="0" y="3957"/>
            <a:chExt cx="1427" cy="354"/>
          </a:xfrm>
        </p:grpSpPr>
        <p:sp>
          <p:nvSpPr>
            <p:cNvPr id="12"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4" name="Picture 70" descr="Notizen2"/>
            <p:cNvPicPr>
              <a:picLocks noChangeAspect="1" noChangeArrowheads="1"/>
            </p:cNvPicPr>
            <p:nvPr/>
          </p:nvPicPr>
          <p:blipFill>
            <a:blip r:embed="rId5"/>
            <a:srcRect/>
            <a:stretch>
              <a:fillRect/>
            </a:stretch>
          </p:blipFill>
          <p:spPr bwMode="auto">
            <a:xfrm>
              <a:off x="37" y="3996"/>
              <a:ext cx="212" cy="219"/>
            </a:xfrm>
            <a:prstGeom prst="rect">
              <a:avLst/>
            </a:prstGeom>
            <a:noFill/>
            <a:ln w="9525">
              <a:noFill/>
              <a:miter lim="800000"/>
              <a:headEnd/>
              <a:tailEnd/>
            </a:ln>
          </p:spPr>
        </p:pic>
        <p:sp>
          <p:nvSpPr>
            <p:cNvPr id="15"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pl-PL" altLang="de-DE" sz="1200" i="1" dirty="0"/>
                <a:t>ćwiczenie </a:t>
              </a:r>
              <a:r>
                <a:rPr lang="de-DE" altLang="de-DE" sz="1200" i="1" dirty="0" smtClean="0"/>
                <a:t>10.1</a:t>
              </a:r>
              <a:endParaRPr lang="de-DE" altLang="de-DE" sz="1200" i="1" dirty="0"/>
            </a:p>
            <a:p>
              <a:pPr eaLnBrk="1" hangingPunct="1"/>
              <a:r>
                <a:rPr lang="de-DE" altLang="de-DE" sz="1200" dirty="0"/>
                <a:t>     </a:t>
              </a: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0411" name="Group 59"/>
          <p:cNvGraphicFramePr>
            <a:graphicFrameLocks noGrp="1"/>
          </p:cNvGraphicFramePr>
          <p:nvPr>
            <p:extLst>
              <p:ext uri="{D42A27DB-BD31-4B8C-83A1-F6EECF244321}">
                <p14:modId xmlns:p14="http://schemas.microsoft.com/office/powerpoint/2010/main" val="3791781236"/>
              </p:ext>
            </p:extLst>
          </p:nvPr>
        </p:nvGraphicFramePr>
        <p:xfrm>
          <a:off x="71438" y="1339200"/>
          <a:ext cx="9001125" cy="4481100"/>
        </p:xfrm>
        <a:graphic>
          <a:graphicData uri="http://schemas.openxmlformats.org/drawingml/2006/table">
            <a:tbl>
              <a:tblPr/>
              <a:tblGrid>
                <a:gridCol w="4340225">
                  <a:extLst>
                    <a:ext uri="{9D8B030D-6E8A-4147-A177-3AD203B41FA5}">
                      <a16:colId xmlns:a16="http://schemas.microsoft.com/office/drawing/2014/main" xmlns="" val="20000"/>
                    </a:ext>
                  </a:extLst>
                </a:gridCol>
                <a:gridCol w="4660900">
                  <a:extLst>
                    <a:ext uri="{9D8B030D-6E8A-4147-A177-3AD203B41FA5}">
                      <a16:colId xmlns:a16="http://schemas.microsoft.com/office/drawing/2014/main" xmlns="" val="20001"/>
                    </a:ext>
                  </a:extLst>
                </a:gridCol>
              </a:tblGrid>
              <a:tr h="1188836">
                <a:tc>
                  <a:txBody>
                    <a:bodyPr/>
                    <a:lstStyle>
                      <a:lvl1pPr marL="8937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8937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pl-PL" altLang="de-DE" sz="1800" b="1" i="0" u="none" strike="noStrike" cap="none" normalizeH="0" baseline="0" noProof="0" dirty="0">
                          <a:ln>
                            <a:noFill/>
                          </a:ln>
                          <a:solidFill>
                            <a:schemeClr val="tx1"/>
                          </a:solidFill>
                          <a:effectLst/>
                          <a:latin typeface="Verdana" panose="020B0604030504040204" pitchFamily="34" charset="0"/>
                        </a:rPr>
                        <a:t>Negatywny wpływ psychozy na (nastrój) i samoocenę</a:t>
                      </a:r>
                      <a:endParaRPr kumimoji="0" lang="en-GB" altLang="de-DE" sz="1800" b="1" i="0" u="none" strike="noStrike" cap="none" normalizeH="0" baseline="0" noProof="0" dirty="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7159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7159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pl-PL" altLang="de-DE" sz="1800" b="1" i="1" u="sng" strike="noStrike" cap="none" normalizeH="0" baseline="0" noProof="0" dirty="0">
                          <a:ln>
                            <a:noFill/>
                          </a:ln>
                          <a:solidFill>
                            <a:schemeClr val="tx1"/>
                          </a:solidFill>
                          <a:effectLst/>
                          <a:latin typeface="Verdana" panose="020B0604030504040204" pitchFamily="34" charset="0"/>
                        </a:rPr>
                        <a:t>Krótkoterminowe </a:t>
                      </a:r>
                      <a:r>
                        <a:rPr kumimoji="0" lang="pl-PL" altLang="de-DE" sz="1800" b="1" i="0" u="none" strike="noStrike" cap="none" normalizeH="0" baseline="0" noProof="0" dirty="0">
                          <a:ln>
                            <a:noFill/>
                          </a:ln>
                          <a:solidFill>
                            <a:schemeClr val="tx1"/>
                          </a:solidFill>
                          <a:effectLst/>
                          <a:latin typeface="Verdana" panose="020B0604030504040204" pitchFamily="34" charset="0"/>
                        </a:rPr>
                        <a:t>pozytywne konsekwencje psychozy na (nastrój) samoocenę </a:t>
                      </a:r>
                      <a:endParaRPr kumimoji="0" lang="en-GB" altLang="de-DE" sz="1800" b="1" i="0" u="none" strike="noStrike" cap="none" normalizeH="0" baseline="0" noProof="0" dirty="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64019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pl-PL" altLang="de-DE" sz="1800" b="0" i="0" u="none" strike="noStrike" cap="none" normalizeH="0" baseline="0" noProof="0" dirty="0">
                          <a:ln>
                            <a:noFill/>
                          </a:ln>
                          <a:solidFill>
                            <a:schemeClr val="tx1"/>
                          </a:solidFill>
                          <a:effectLst/>
                          <a:latin typeface="Verdana" panose="020B0604030504040204" pitchFamily="34" charset="0"/>
                        </a:rPr>
                        <a:t>Podczas psychozy</a:t>
                      </a:r>
                      <a:r>
                        <a:rPr kumimoji="0" lang="en-GB" altLang="de-DE" sz="1800" b="0" i="0" u="none" strike="noStrike" cap="none" normalizeH="0" baseline="0" noProof="0" dirty="0">
                          <a:ln>
                            <a:noFill/>
                          </a:ln>
                          <a:solidFill>
                            <a:schemeClr val="tx1"/>
                          </a:solidFill>
                          <a:effectLst/>
                          <a:latin typeface="Verdana" panose="020B0604030504040204" pitchFamily="34" charset="0"/>
                        </a:rPr>
                        <a:t>: </a:t>
                      </a:r>
                      <a:r>
                        <a:rPr kumimoji="0" lang="pl-PL" altLang="de-DE" sz="1800" b="0" i="0" u="none" strike="noStrike" cap="none" normalizeH="0" baseline="0" noProof="0" dirty="0">
                          <a:ln>
                            <a:noFill/>
                          </a:ln>
                          <a:solidFill>
                            <a:schemeClr val="tx1"/>
                          </a:solidFill>
                          <a:effectLst/>
                          <a:latin typeface="Verdana" panose="020B0604030504040204" pitchFamily="34" charset="0"/>
                        </a:rPr>
                        <a:t>poczucie zagrożenia, lęk</a:t>
                      </a:r>
                      <a:endParaRPr kumimoji="0" lang="en-GB" altLang="de-DE" sz="1800" b="0" i="0" u="none" strike="noStrike" cap="none" normalizeH="0" baseline="0" noProof="0" dirty="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pl-PL" altLang="de-DE" sz="18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Podczas psychozy</a:t>
                      </a:r>
                      <a:r>
                        <a:rPr kumimoji="0" lang="en-GB" altLang="de-DE" sz="1800" b="0" i="0" u="none" strike="noStrike" cap="none" normalizeH="0" baseline="0" noProof="0" dirty="0">
                          <a:ln>
                            <a:noFill/>
                          </a:ln>
                          <a:solidFill>
                            <a:schemeClr val="tx1"/>
                          </a:solidFill>
                          <a:effectLst/>
                          <a:latin typeface="Verdana" panose="020B0604030504040204" pitchFamily="34" charset="0"/>
                        </a:rPr>
                        <a:t>: </a:t>
                      </a:r>
                      <a:r>
                        <a:rPr kumimoji="0" lang="pl-PL" altLang="de-DE" sz="1800" b="0" i="0" u="none" strike="noStrike" cap="none" normalizeH="0" baseline="0" noProof="0" dirty="0">
                          <a:ln>
                            <a:noFill/>
                          </a:ln>
                          <a:solidFill>
                            <a:schemeClr val="tx1"/>
                          </a:solidFill>
                          <a:effectLst/>
                          <a:latin typeface="Verdana" panose="020B0604030504040204" pitchFamily="34" charset="0"/>
                        </a:rPr>
                        <a:t>pośpiech, ekscytacja, „poczucie, że coś wreszcie się dzieje”</a:t>
                      </a:r>
                      <a:endParaRPr kumimoji="0" lang="en-GB" altLang="de-DE" sz="1800" b="0" i="0" u="none" strike="noStrike" cap="none" normalizeH="0" baseline="0" noProof="0" dirty="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188924">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pl-PL" altLang="de-DE" sz="18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Podczas psychozy</a:t>
                      </a:r>
                      <a:r>
                        <a:rPr kumimoji="0" lang="en-GB" altLang="de-DE" sz="1800" b="0" i="0" u="none" strike="noStrike" cap="none" normalizeH="0" baseline="0" noProof="0" dirty="0">
                          <a:ln>
                            <a:noFill/>
                          </a:ln>
                          <a:solidFill>
                            <a:schemeClr val="tx1"/>
                          </a:solidFill>
                          <a:effectLst/>
                          <a:latin typeface="Verdana" panose="020B0604030504040204" pitchFamily="34" charset="0"/>
                        </a:rPr>
                        <a:t>: </a:t>
                      </a:r>
                      <a:r>
                        <a:rPr kumimoji="0" lang="pl-PL" altLang="de-DE" sz="1800" b="0" i="0" u="none" strike="noStrike" cap="none" normalizeH="0" baseline="0" noProof="0" dirty="0">
                          <a:ln>
                            <a:noFill/>
                          </a:ln>
                          <a:solidFill>
                            <a:schemeClr val="tx1"/>
                          </a:solidFill>
                          <a:effectLst/>
                          <a:latin typeface="Verdana" panose="020B0604030504040204" pitchFamily="34" charset="0"/>
                        </a:rPr>
                        <a:t>słyszenie obraźliwych głosów. W konsekwencji czujemy się bezwartościowi i obrażani. </a:t>
                      </a:r>
                      <a:endParaRPr kumimoji="0" lang="en-GB" altLang="de-DE" sz="1800" b="0" i="0" u="none" strike="noStrike" cap="none" normalizeH="0" baseline="0" noProof="0" dirty="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pl-PL" altLang="de-DE" sz="18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Podczas psychozy</a:t>
                      </a:r>
                      <a:r>
                        <a:rPr kumimoji="0" lang="en-GB" altLang="de-DE" sz="1800" b="0" i="0" u="none" strike="noStrike" cap="none" normalizeH="0" baseline="0" noProof="0" dirty="0">
                          <a:ln>
                            <a:noFill/>
                          </a:ln>
                          <a:solidFill>
                            <a:schemeClr val="tx1"/>
                          </a:solidFill>
                          <a:effectLst/>
                          <a:latin typeface="Verdana" panose="020B0604030504040204" pitchFamily="34" charset="0"/>
                        </a:rPr>
                        <a:t>: </a:t>
                      </a:r>
                      <a:r>
                        <a:rPr kumimoji="0" lang="pl-PL" altLang="de-DE" sz="1800" b="0" i="0" u="none" strike="noStrike" cap="none" normalizeH="0" baseline="0" noProof="0" dirty="0">
                          <a:ln>
                            <a:noFill/>
                          </a:ln>
                          <a:solidFill>
                            <a:schemeClr val="tx1"/>
                          </a:solidFill>
                          <a:effectLst/>
                          <a:latin typeface="Verdana" panose="020B0604030504040204" pitchFamily="34" charset="0"/>
                        </a:rPr>
                        <a:t>słyszenie pochlebnych głosów. Ktoś może czuć się przez to mniej samotny. </a:t>
                      </a:r>
                      <a:endParaRPr kumimoji="0" lang="en-GB" altLang="de-DE" sz="1800" b="0" i="0" u="none" strike="noStrike" cap="none" normalizeH="0" baseline="0" noProof="0" dirty="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2"/>
                  </a:ext>
                </a:extLst>
              </a:tr>
              <a:tr h="1188924">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pl-PL" altLang="de-DE" sz="1800" b="0" i="0" u="none" strike="noStrike" cap="none" normalizeH="0" baseline="0" noProof="0" dirty="0">
                          <a:ln>
                            <a:noFill/>
                          </a:ln>
                          <a:solidFill>
                            <a:schemeClr val="tx1"/>
                          </a:solidFill>
                          <a:effectLst/>
                          <a:latin typeface="Verdana" panose="020B0604030504040204" pitchFamily="34" charset="0"/>
                        </a:rPr>
                        <a:t>Po psychozie</a:t>
                      </a:r>
                      <a:r>
                        <a:rPr kumimoji="0" lang="en-GB" altLang="de-DE" sz="1800" b="0" i="0" u="none" strike="noStrike" cap="none" normalizeH="0" baseline="0" noProof="0" dirty="0">
                          <a:ln>
                            <a:noFill/>
                          </a:ln>
                          <a:solidFill>
                            <a:schemeClr val="tx1"/>
                          </a:solidFill>
                          <a:effectLst/>
                          <a:latin typeface="Verdana" panose="020B0604030504040204" pitchFamily="34" charset="0"/>
                        </a:rPr>
                        <a:t>: </a:t>
                      </a:r>
                      <a:r>
                        <a:rPr kumimoji="0" lang="pl-PL" altLang="de-DE" sz="1800" b="0" i="0" u="none" strike="noStrike" cap="none" normalizeH="0" baseline="0" noProof="0" dirty="0">
                          <a:ln>
                            <a:noFill/>
                          </a:ln>
                          <a:solidFill>
                            <a:schemeClr val="tx1"/>
                          </a:solidFill>
                          <a:effectLst/>
                          <a:latin typeface="Verdana" panose="020B0604030504040204" pitchFamily="34" charset="0"/>
                        </a:rPr>
                        <a:t>poczucie wstydu; przyszłość widziana w czarnych barwach (np. odrzucenie przez przyjaciół czy rodzinę)</a:t>
                      </a:r>
                      <a:endParaRPr kumimoji="0" lang="en-GB" altLang="de-DE" sz="1800" b="0" i="0" u="none" strike="noStrike" cap="none" normalizeH="0" baseline="0" noProof="0" dirty="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pl-PL" altLang="de-DE" sz="18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Podczas psychozy</a:t>
                      </a:r>
                      <a:r>
                        <a:rPr kumimoji="0" lang="en-GB" altLang="de-DE" sz="1800" b="0" i="0" u="none" strike="noStrike" cap="none" normalizeH="0" baseline="0" noProof="0" dirty="0">
                          <a:ln>
                            <a:noFill/>
                          </a:ln>
                          <a:solidFill>
                            <a:schemeClr val="tx1"/>
                          </a:solidFill>
                          <a:effectLst/>
                          <a:latin typeface="Verdana" panose="020B0604030504040204" pitchFamily="34" charset="0"/>
                        </a:rPr>
                        <a:t>: feeling of power, talent, importance (powerful enemies) and destiny</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pic>
        <p:nvPicPr>
          <p:cNvPr id="19476" name="Picture 22" descr="nachteil"/>
          <p:cNvPicPr>
            <a:picLocks noChangeAspect="1" noChangeArrowheads="1"/>
          </p:cNvPicPr>
          <p:nvPr/>
        </p:nvPicPr>
        <p:blipFill>
          <a:blip r:embed="rId3"/>
          <a:srcRect/>
          <a:stretch>
            <a:fillRect/>
          </a:stretch>
        </p:blipFill>
        <p:spPr bwMode="auto">
          <a:xfrm>
            <a:off x="249238" y="1628775"/>
            <a:ext cx="409575" cy="503238"/>
          </a:xfrm>
          <a:prstGeom prst="rect">
            <a:avLst/>
          </a:prstGeom>
          <a:noFill/>
          <a:ln w="9525">
            <a:noFill/>
            <a:miter lim="800000"/>
            <a:headEnd/>
            <a:tailEnd/>
          </a:ln>
        </p:spPr>
      </p:pic>
      <p:pic>
        <p:nvPicPr>
          <p:cNvPr id="19477" name="Picture 23" descr="daumen"/>
          <p:cNvPicPr>
            <a:picLocks noChangeAspect="1" noChangeArrowheads="1"/>
          </p:cNvPicPr>
          <p:nvPr/>
        </p:nvPicPr>
        <p:blipFill>
          <a:blip r:embed="rId4"/>
          <a:srcRect/>
          <a:stretch>
            <a:fillRect/>
          </a:stretch>
        </p:blipFill>
        <p:spPr bwMode="auto">
          <a:xfrm>
            <a:off x="4505325" y="1557338"/>
            <a:ext cx="546100" cy="546100"/>
          </a:xfrm>
          <a:prstGeom prst="rect">
            <a:avLst/>
          </a:prstGeom>
          <a:noFill/>
          <a:ln w="9525">
            <a:noFill/>
            <a:miter lim="800000"/>
            <a:headEnd/>
            <a:tailEnd/>
          </a:ln>
        </p:spPr>
      </p:pic>
      <p:sp>
        <p:nvSpPr>
          <p:cNvPr id="12" name="Text Box 122"/>
          <p:cNvSpPr txBox="1">
            <a:spLocks noChangeArrowheads="1"/>
          </p:cNvSpPr>
          <p:nvPr/>
        </p:nvSpPr>
        <p:spPr bwMode="auto">
          <a:xfrm>
            <a:off x="0" y="65140"/>
            <a:ext cx="9144000" cy="661720"/>
          </a:xfrm>
          <a:prstGeom prst="rect">
            <a:avLst/>
          </a:prstGeom>
          <a:noFill/>
          <a:ln w="9525">
            <a:noFill/>
            <a:miter lim="800000"/>
            <a:headEnd/>
            <a:tailEnd/>
          </a:ln>
        </p:spPr>
        <p:txBody>
          <a:bodyPr anchor="ctr">
            <a:spAutoFit/>
          </a:bodyPr>
          <a:lstStyle/>
          <a:p>
            <a:pPr algn="ctr" eaLnBrk="1" hangingPunct="1"/>
            <a:r>
              <a:rPr lang="pl-PL" altLang="de-DE" sz="2000" dirty="0">
                <a:solidFill>
                  <a:srgbClr val="D16349"/>
                </a:solidFill>
              </a:rPr>
              <a:t>Psychoza i samoocena</a:t>
            </a:r>
            <a:endParaRPr lang="en-GB" altLang="de-DE" sz="2000" dirty="0">
              <a:solidFill>
                <a:srgbClr val="D16349"/>
              </a:solidFill>
            </a:endParaRPr>
          </a:p>
          <a:p>
            <a:pPr algn="ctr" eaLnBrk="1" hangingPunct="1"/>
            <a:r>
              <a:rPr lang="pl-PL" altLang="de-DE" sz="1700" dirty="0">
                <a:solidFill>
                  <a:srgbClr val="D16349"/>
                </a:solidFill>
              </a:rPr>
              <a:t>Psychoza może mieć różny wpływ na stan emocjonalny</a:t>
            </a:r>
            <a:endParaRPr lang="en-GB" altLang="de-DE" sz="1700" dirty="0">
              <a:solidFill>
                <a:srgbClr val="D16349"/>
              </a:solidFill>
            </a:endParaRPr>
          </a:p>
        </p:txBody>
      </p:sp>
      <p:sp>
        <p:nvSpPr>
          <p:cNvPr id="1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10</a:t>
            </a:r>
            <a:endParaRPr kumimoji="0" lang="en-AU" altLang="de-DE" sz="1200" b="1" i="0" u="none" strike="noStrike" kern="0" cap="none" spc="0" normalizeH="0" baseline="0" noProof="0" dirty="0">
              <a:ln>
                <a:noFill/>
              </a:ln>
              <a:solidFill>
                <a:srgbClr val="646B86"/>
              </a:solidFill>
              <a:effectLst/>
              <a:uLnTx/>
              <a:uFillTx/>
              <a:latin typeface="Verdana"/>
            </a:endParaRPr>
          </a:p>
        </p:txBody>
      </p:sp>
      <p:grpSp>
        <p:nvGrpSpPr>
          <p:cNvPr id="21" name="Group 35"/>
          <p:cNvGrpSpPr>
            <a:grpSpLocks/>
          </p:cNvGrpSpPr>
          <p:nvPr/>
        </p:nvGrpSpPr>
        <p:grpSpPr bwMode="auto">
          <a:xfrm>
            <a:off x="0" y="6167432"/>
            <a:ext cx="2265363" cy="561974"/>
            <a:chOff x="0" y="3957"/>
            <a:chExt cx="1427" cy="354"/>
          </a:xfrm>
        </p:grpSpPr>
        <p:sp>
          <p:nvSpPr>
            <p:cNvPr id="22"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23" name="Picture 70" descr="Notizen2"/>
            <p:cNvPicPr>
              <a:picLocks noChangeAspect="1" noChangeArrowheads="1"/>
            </p:cNvPicPr>
            <p:nvPr/>
          </p:nvPicPr>
          <p:blipFill>
            <a:blip r:embed="rId5"/>
            <a:srcRect/>
            <a:stretch>
              <a:fillRect/>
            </a:stretch>
          </p:blipFill>
          <p:spPr bwMode="auto">
            <a:xfrm>
              <a:off x="37" y="3996"/>
              <a:ext cx="212" cy="219"/>
            </a:xfrm>
            <a:prstGeom prst="rect">
              <a:avLst/>
            </a:prstGeom>
            <a:noFill/>
            <a:ln w="9525">
              <a:noFill/>
              <a:miter lim="800000"/>
              <a:headEnd/>
              <a:tailEnd/>
            </a:ln>
          </p:spPr>
        </p:pic>
        <p:sp>
          <p:nvSpPr>
            <p:cNvPr id="24"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pl-PL" altLang="de-DE" sz="1200" i="1" dirty="0"/>
                <a:t>ćwiczenie </a:t>
              </a:r>
              <a:r>
                <a:rPr lang="de-DE" altLang="de-DE" sz="1200" i="1" dirty="0" smtClean="0"/>
                <a:t>10.1</a:t>
              </a:r>
              <a:endParaRPr lang="de-DE" altLang="de-DE" sz="1200" i="1" dirty="0"/>
            </a:p>
            <a:p>
              <a:pPr eaLnBrk="1" hangingPunct="1"/>
              <a:r>
                <a:rPr lang="de-DE" altLang="de-DE" sz="1200" dirty="0"/>
                <a:t>     </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ext Box 20"/>
          <p:cNvSpPr txBox="1">
            <a:spLocks noChangeArrowheads="1"/>
          </p:cNvSpPr>
          <p:nvPr/>
        </p:nvSpPr>
        <p:spPr bwMode="auto">
          <a:xfrm>
            <a:off x="914400" y="1339200"/>
            <a:ext cx="7315200" cy="2169825"/>
          </a:xfrm>
          <a:prstGeom prst="rect">
            <a:avLst/>
          </a:prstGeom>
          <a:noFill/>
          <a:ln w="9525">
            <a:noFill/>
            <a:miter lim="800000"/>
            <a:headEnd/>
            <a:tailEnd/>
          </a:ln>
        </p:spPr>
        <p:txBody>
          <a:bodyPr>
            <a:spAutoFit/>
          </a:bodyPr>
          <a:lstStyle/>
          <a:p>
            <a:pPr eaLnBrk="1" hangingPunct="1">
              <a:spcBef>
                <a:spcPct val="50000"/>
              </a:spcBef>
            </a:pPr>
            <a:r>
              <a:rPr lang="pl-PL" altLang="de-DE" b="1" i="1" dirty="0"/>
              <a:t>Krótkotrwały pozytywny wpływ </a:t>
            </a:r>
            <a:r>
              <a:rPr lang="pl-PL" altLang="de-DE" dirty="0"/>
              <a:t>objawów psychotycznych na samocenę ustępuje najczęściej </a:t>
            </a:r>
            <a:r>
              <a:rPr lang="pl-PL" altLang="de-DE" b="1" i="1" dirty="0"/>
              <a:t>długotrwałym, negatywnym konsekwencjom.</a:t>
            </a:r>
            <a:r>
              <a:rPr lang="en-GB" altLang="de-DE" dirty="0"/>
              <a:t> </a:t>
            </a:r>
          </a:p>
          <a:p>
            <a:pPr eaLnBrk="1" hangingPunct="1">
              <a:spcBef>
                <a:spcPct val="50000"/>
              </a:spcBef>
            </a:pPr>
            <a:r>
              <a:rPr lang="pl-PL" altLang="de-DE" dirty="0"/>
              <a:t>Nagłe przerywanie leczenie po to, żeby powrócił ekscytujący świat doznań psychotycznych może być igraniem z ogniem. Bowiem najczęstszym doświadczeniem podczas psychozy jest lęk. </a:t>
            </a:r>
            <a:endParaRPr lang="en-GB" altLang="de-DE" dirty="0"/>
          </a:p>
        </p:txBody>
      </p:sp>
      <p:sp>
        <p:nvSpPr>
          <p:cNvPr id="7" name="Text Box 122"/>
          <p:cNvSpPr txBox="1">
            <a:spLocks noChangeArrowheads="1"/>
          </p:cNvSpPr>
          <p:nvPr/>
        </p:nvSpPr>
        <p:spPr bwMode="auto">
          <a:xfrm>
            <a:off x="0" y="65140"/>
            <a:ext cx="9144000" cy="661720"/>
          </a:xfrm>
          <a:prstGeom prst="rect">
            <a:avLst/>
          </a:prstGeom>
          <a:noFill/>
          <a:ln w="9525">
            <a:noFill/>
            <a:miter lim="800000"/>
            <a:headEnd/>
            <a:tailEnd/>
          </a:ln>
        </p:spPr>
        <p:txBody>
          <a:bodyPr anchor="ctr">
            <a:spAutoFit/>
          </a:bodyPr>
          <a:lstStyle/>
          <a:p>
            <a:pPr algn="ctr" eaLnBrk="1" hangingPunct="1"/>
            <a:r>
              <a:rPr lang="pl-PL" altLang="de-DE" sz="2000" dirty="0">
                <a:solidFill>
                  <a:srgbClr val="D16349"/>
                </a:solidFill>
              </a:rPr>
              <a:t>Psychoza i samoocena</a:t>
            </a:r>
            <a:endParaRPr lang="en-GB" altLang="de-DE" sz="2000" dirty="0">
              <a:solidFill>
                <a:srgbClr val="D16349"/>
              </a:solidFill>
            </a:endParaRPr>
          </a:p>
          <a:p>
            <a:pPr algn="ctr" eaLnBrk="1" hangingPunct="1"/>
            <a:r>
              <a:rPr lang="pl-PL" altLang="de-DE" sz="1700" dirty="0">
                <a:solidFill>
                  <a:srgbClr val="D16349"/>
                </a:solidFill>
              </a:rPr>
              <a:t>Psychoza może mieć różny wpływ na stan emocjonalny</a:t>
            </a:r>
            <a:endParaRPr lang="en-GB" altLang="de-DE" sz="1700" dirty="0">
              <a:solidFill>
                <a:srgbClr val="D16349"/>
              </a:solidFill>
            </a:endParaRPr>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11</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Źródła samooceny</a:t>
            </a:r>
            <a:endParaRPr lang="en-GB" altLang="de-DE" sz="2000" dirty="0">
              <a:solidFill>
                <a:schemeClr val="accent1"/>
              </a:solidFill>
            </a:endParaRPr>
          </a:p>
        </p:txBody>
      </p:sp>
      <p:sp>
        <p:nvSpPr>
          <p:cNvPr id="21509"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a:t>Neues</a:t>
            </a:r>
            <a:r>
              <a:rPr lang="en-US" altLang="de-DE" sz="800" i="1" dirty="0"/>
              <a:t> Regal” by Michael </a:t>
            </a:r>
            <a:r>
              <a:rPr lang="en-US" altLang="de-DE" sz="800" i="1" dirty="0" err="1" smtClean="0"/>
              <a:t>Fielitz</a:t>
            </a:r>
            <a:r>
              <a:rPr lang="en-US" altLang="de-DE" sz="800" i="1" dirty="0" smtClean="0"/>
              <a:t>)</a:t>
            </a:r>
            <a:endParaRPr lang="de-DE" altLang="de-DE" sz="800" i="1" dirty="0"/>
          </a:p>
        </p:txBody>
      </p:sp>
      <p:grpSp>
        <p:nvGrpSpPr>
          <p:cNvPr id="2" name="Gruppierung 1"/>
          <p:cNvGrpSpPr>
            <a:grpSpLocks noChangeAspect="1"/>
          </p:cNvGrpSpPr>
          <p:nvPr/>
        </p:nvGrpSpPr>
        <p:grpSpPr>
          <a:xfrm>
            <a:off x="5199745" y="1340768"/>
            <a:ext cx="3692254" cy="3069911"/>
            <a:chOff x="5220072" y="2132856"/>
            <a:chExt cx="3030031" cy="2519308"/>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26" name="Textfeld 11"/>
            <p:cNvSpPr txBox="1">
              <a:spLocks noChangeArrowheads="1"/>
            </p:cNvSpPr>
            <p:nvPr/>
          </p:nvSpPr>
          <p:spPr bwMode="auto">
            <a:xfrm>
              <a:off x="5267672" y="2996952"/>
              <a:ext cx="1375892" cy="277833"/>
            </a:xfrm>
            <a:prstGeom prst="rect">
              <a:avLst/>
            </a:prstGeom>
            <a:noFill/>
            <a:ln w="9525">
              <a:noFill/>
              <a:miter lim="800000"/>
              <a:headEnd/>
              <a:tailEnd/>
            </a:ln>
          </p:spPr>
          <p:txBody>
            <a:bodyPr wrap="square">
              <a:spAutoFit/>
            </a:bodyPr>
            <a:lstStyle/>
            <a:p>
              <a:r>
                <a:rPr lang="pl-PL" altLang="de-DE" sz="1600" b="1" dirty="0">
                  <a:solidFill>
                    <a:srgbClr val="C00000"/>
                  </a:solidFill>
                </a:rPr>
                <a:t>Relacje</a:t>
              </a:r>
              <a:endParaRPr lang="de-DE" altLang="de-DE" sz="1600" b="1" dirty="0">
                <a:solidFill>
                  <a:srgbClr val="C00000"/>
                </a:solidFill>
              </a:endParaRPr>
            </a:p>
          </p:txBody>
        </p:sp>
        <p:sp>
          <p:nvSpPr>
            <p:cNvPr id="27" name="Textfeld 26"/>
            <p:cNvSpPr txBox="1"/>
            <p:nvPr/>
          </p:nvSpPr>
          <p:spPr>
            <a:xfrm>
              <a:off x="5267672" y="3559681"/>
              <a:ext cx="1799341" cy="303091"/>
            </a:xfrm>
            <a:prstGeom prst="rect">
              <a:avLst/>
            </a:prstGeom>
            <a:noFill/>
          </p:spPr>
          <p:txBody>
            <a:bodyPr wrap="square" rtlCol="0">
              <a:spAutoFit/>
            </a:bodyPr>
            <a:lstStyle/>
            <a:p>
              <a:r>
                <a:rPr lang="pl-PL" altLang="de-DE" b="1" dirty="0">
                  <a:solidFill>
                    <a:srgbClr val="C00000"/>
                  </a:solidFill>
                </a:rPr>
                <a:t>Zdolności</a:t>
              </a:r>
              <a:endParaRPr lang="de-DE" altLang="de-DE" b="1" dirty="0">
                <a:solidFill>
                  <a:srgbClr val="C00000"/>
                </a:solidFill>
              </a:endParaRPr>
            </a:p>
          </p:txBody>
        </p:sp>
        <p:sp>
          <p:nvSpPr>
            <p:cNvPr id="28" name="Textfeld 13"/>
            <p:cNvSpPr txBox="1">
              <a:spLocks noChangeArrowheads="1"/>
            </p:cNvSpPr>
            <p:nvPr/>
          </p:nvSpPr>
          <p:spPr bwMode="auto">
            <a:xfrm>
              <a:off x="5267672" y="4267026"/>
              <a:ext cx="1408897" cy="277833"/>
            </a:xfrm>
            <a:prstGeom prst="rect">
              <a:avLst/>
            </a:prstGeom>
            <a:noFill/>
            <a:ln w="9525">
              <a:noFill/>
              <a:miter lim="800000"/>
              <a:headEnd/>
              <a:tailEnd/>
            </a:ln>
          </p:spPr>
          <p:txBody>
            <a:bodyPr wrap="square">
              <a:spAutoFit/>
            </a:bodyPr>
            <a:lstStyle/>
            <a:p>
              <a:r>
                <a:rPr lang="pl-PL" altLang="de-DE" sz="1600" b="1" dirty="0">
                  <a:solidFill>
                    <a:srgbClr val="C00000"/>
                  </a:solidFill>
                </a:rPr>
                <a:t>Wygląd</a:t>
              </a:r>
              <a:endParaRPr lang="de-DE" altLang="de-DE" sz="1600" b="1" dirty="0">
                <a:solidFill>
                  <a:srgbClr val="C00000"/>
                </a:solidFill>
              </a:endParaRPr>
            </a:p>
          </p:txBody>
        </p:sp>
        <p:sp>
          <p:nvSpPr>
            <p:cNvPr id="29" name="Textfeld 27"/>
            <p:cNvSpPr txBox="1">
              <a:spLocks noChangeArrowheads="1"/>
            </p:cNvSpPr>
            <p:nvPr/>
          </p:nvSpPr>
          <p:spPr bwMode="auto">
            <a:xfrm>
              <a:off x="7132150" y="2691861"/>
              <a:ext cx="1117953" cy="277833"/>
            </a:xfrm>
            <a:prstGeom prst="rect">
              <a:avLst/>
            </a:prstGeom>
            <a:noFill/>
            <a:ln w="9525">
              <a:noFill/>
              <a:miter lim="800000"/>
              <a:headEnd/>
              <a:tailEnd/>
            </a:ln>
          </p:spPr>
          <p:txBody>
            <a:bodyPr wrap="square">
              <a:spAutoFit/>
            </a:bodyPr>
            <a:lstStyle/>
            <a:p>
              <a:r>
                <a:rPr lang="pl-PL" altLang="de-DE" sz="1600" b="1" dirty="0">
                  <a:solidFill>
                    <a:srgbClr val="C00000"/>
                  </a:solidFill>
                </a:rPr>
                <a:t>Hobby</a:t>
              </a:r>
              <a:endParaRPr lang="de-DE" altLang="de-DE" sz="1600" dirty="0">
                <a:solidFill>
                  <a:schemeClr val="bg1"/>
                </a:solidFill>
              </a:endParaRPr>
            </a:p>
          </p:txBody>
        </p:sp>
        <p:sp>
          <p:nvSpPr>
            <p:cNvPr id="30" name="Textfeld 12"/>
            <p:cNvSpPr txBox="1">
              <a:spLocks noChangeArrowheads="1"/>
            </p:cNvSpPr>
            <p:nvPr/>
          </p:nvSpPr>
          <p:spPr bwMode="auto">
            <a:xfrm>
              <a:off x="7126828" y="3485701"/>
              <a:ext cx="858103" cy="277833"/>
            </a:xfrm>
            <a:prstGeom prst="rect">
              <a:avLst/>
            </a:prstGeom>
            <a:noFill/>
            <a:ln w="9525">
              <a:noFill/>
              <a:miter lim="800000"/>
              <a:headEnd/>
              <a:tailEnd/>
            </a:ln>
          </p:spPr>
          <p:txBody>
            <a:bodyPr wrap="square">
              <a:spAutoFit/>
            </a:bodyPr>
            <a:lstStyle/>
            <a:p>
              <a:r>
                <a:rPr lang="pl-PL" altLang="de-DE" sz="1600" b="1" dirty="0">
                  <a:solidFill>
                    <a:srgbClr val="C00000"/>
                  </a:solidFill>
                </a:rPr>
                <a:t>Sport</a:t>
              </a:r>
              <a:endParaRPr lang="de-DE" altLang="de-DE" sz="1600" b="1" dirty="0">
                <a:solidFill>
                  <a:srgbClr val="C00000"/>
                </a:solidFill>
              </a:endParaRPr>
            </a:p>
          </p:txBody>
        </p:sp>
        <p:sp>
          <p:nvSpPr>
            <p:cNvPr id="31" name="Textfeld 14"/>
            <p:cNvSpPr txBox="1">
              <a:spLocks noChangeArrowheads="1"/>
            </p:cNvSpPr>
            <p:nvPr/>
          </p:nvSpPr>
          <p:spPr bwMode="auto">
            <a:xfrm>
              <a:off x="7132150" y="4267025"/>
              <a:ext cx="849793" cy="277833"/>
            </a:xfrm>
            <a:prstGeom prst="rect">
              <a:avLst/>
            </a:prstGeom>
            <a:noFill/>
            <a:ln w="9525">
              <a:noFill/>
              <a:miter lim="800000"/>
              <a:headEnd/>
              <a:tailEnd/>
            </a:ln>
          </p:spPr>
          <p:txBody>
            <a:bodyPr>
              <a:spAutoFit/>
            </a:bodyPr>
            <a:lstStyle/>
            <a:p>
              <a:r>
                <a:rPr lang="pl-PL" altLang="de-DE" sz="1600" b="1" dirty="0">
                  <a:solidFill>
                    <a:srgbClr val="C00000"/>
                  </a:solidFill>
                </a:rPr>
                <a:t>Praca</a:t>
              </a:r>
              <a:endParaRPr lang="de-DE" altLang="de-DE" sz="1600" b="1" dirty="0">
                <a:solidFill>
                  <a:srgbClr val="C00000"/>
                </a:solidFill>
              </a:endParaRPr>
            </a:p>
          </p:txBody>
        </p:sp>
      </p:grpSp>
      <p:sp>
        <p:nvSpPr>
          <p:cNvPr id="17"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pl-PL" sz="1800" dirty="0">
                <a:ea typeface="+mn-ea"/>
                <a:cs typeface="Times New Roman" pitchFamily="18" charset="0"/>
              </a:rPr>
              <a:t>Samoocena nie jest stała; może wahać się w zależności od różnych aktywność (przedstawione z prawej, jako regał z książkami)</a:t>
            </a:r>
            <a:endParaRPr lang="en-GB" sz="1800" dirty="0">
              <a:ea typeface="+mn-ea"/>
              <a:cs typeface="Times New Roman" pitchFamily="18" charset="0"/>
            </a:endParaRPr>
          </a:p>
          <a:p>
            <a:pPr marL="720000" indent="-360000">
              <a:spcBef>
                <a:spcPts val="1200"/>
              </a:spcBef>
              <a:buClr>
                <a:srgbClr val="8CADAE"/>
              </a:buClr>
              <a:buSzPct val="85000"/>
              <a:buFontTx/>
              <a:buChar char="o"/>
              <a:tabLst>
                <a:tab pos="722313" algn="l"/>
              </a:tabLst>
              <a:defRPr/>
            </a:pPr>
            <a:r>
              <a:rPr lang="pl-PL" sz="1800" dirty="0">
                <a:ea typeface="+mn-ea"/>
                <a:cs typeface="Times New Roman" pitchFamily="18" charset="0"/>
              </a:rPr>
              <a:t>Kluczowe jest czy zwracamy uwagę jedynie na słabości (= puste półki) czy też na możne strony i umiejętności (= pełne półki)</a:t>
            </a:r>
            <a:endParaRPr lang="en-GB" sz="1800" dirty="0">
              <a:ea typeface="+mn-ea"/>
              <a:cs typeface="Times New Roman" pitchFamily="18" charset="0"/>
            </a:endParaRPr>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1</a:t>
            </a:r>
            <a:r>
              <a:rPr kumimoji="0" lang="en-AU" altLang="de-DE" sz="1200" b="1" i="0" u="none" strike="noStrike" kern="0" cap="none" spc="0" normalizeH="0" baseline="0" noProof="0" dirty="0">
                <a:ln>
                  <a:noFill/>
                </a:ln>
                <a:solidFill>
                  <a:srgbClr val="646B86"/>
                </a:solidFill>
                <a:effectLst/>
                <a:uLnTx/>
                <a:uFillTx/>
                <a:latin typeface="Verdana"/>
              </a:rPr>
              <a:t>2</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Ludzie z niską samooceną…</a:t>
            </a:r>
            <a:endParaRPr lang="en-GB" altLang="de-DE" sz="2000" dirty="0">
              <a:solidFill>
                <a:schemeClr val="accent1"/>
              </a:solidFill>
            </a:endParaRPr>
          </a:p>
        </p:txBody>
      </p:sp>
      <p:sp>
        <p:nvSpPr>
          <p:cNvPr id="14" name="Wolkenförmige Legende 2"/>
          <p:cNvSpPr>
            <a:spLocks noChangeArrowheads="1"/>
          </p:cNvSpPr>
          <p:nvPr/>
        </p:nvSpPr>
        <p:spPr bwMode="auto">
          <a:xfrm>
            <a:off x="5959807" y="5085184"/>
            <a:ext cx="2605425" cy="527075"/>
          </a:xfrm>
          <a:prstGeom prst="cloudCallout">
            <a:avLst>
              <a:gd name="adj1" fmla="val -43296"/>
              <a:gd name="adj2" fmla="val -305403"/>
            </a:avLst>
          </a:prstGeom>
          <a:solidFill>
            <a:schemeClr val="accent3"/>
          </a:solidFill>
          <a:ln w="9525" algn="ctr">
            <a:solidFill>
              <a:schemeClr val="tx1"/>
            </a:solidFill>
            <a:round/>
            <a:headEnd/>
            <a:tailEnd/>
          </a:ln>
        </p:spPr>
        <p:txBody>
          <a:bodyPr wrap="square" lIns="68580" tIns="34290" rIns="68580" bIns="34290">
            <a:spAutoFit/>
          </a:bodyPr>
          <a:lstStyle>
            <a:lvl1pPr>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ctr" eaLnBrk="1" hangingPunct="1">
              <a:spcBef>
                <a:spcPct val="0"/>
              </a:spcBef>
              <a:buClrTx/>
              <a:buSzTx/>
              <a:buFontTx/>
              <a:buNone/>
              <a:defRPr/>
            </a:pPr>
            <a:r>
              <a:rPr lang="pl-PL" altLang="de-DE" sz="1800" dirty="0">
                <a:solidFill>
                  <a:srgbClr val="000000"/>
                </a:solidFill>
                <a:latin typeface="Verdana" pitchFamily="34" charset="0"/>
              </a:rPr>
              <a:t>Nieudacznik</a:t>
            </a:r>
            <a:r>
              <a:rPr lang="de-DE" altLang="de-DE" sz="1800" dirty="0">
                <a:solidFill>
                  <a:srgbClr val="000000"/>
                </a:solidFill>
                <a:latin typeface="Verdana" pitchFamily="34" charset="0"/>
              </a:rPr>
              <a:t>!</a:t>
            </a:r>
          </a:p>
        </p:txBody>
      </p:sp>
      <p:sp>
        <p:nvSpPr>
          <p:cNvPr id="18"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a:t>Neues</a:t>
            </a:r>
            <a:r>
              <a:rPr lang="en-US" altLang="de-DE" sz="800" i="1" dirty="0"/>
              <a:t> Regal” by Michael </a:t>
            </a:r>
            <a:r>
              <a:rPr lang="en-US" altLang="de-DE" sz="800" i="1" dirty="0" err="1" smtClean="0"/>
              <a:t>Fielitz</a:t>
            </a:r>
            <a:r>
              <a:rPr lang="en-US" altLang="de-DE" sz="800" i="1" dirty="0" smtClean="0"/>
              <a:t>)</a:t>
            </a:r>
            <a:endParaRPr lang="de-DE" altLang="de-DE" sz="800" i="1" dirty="0"/>
          </a:p>
        </p:txBody>
      </p:sp>
      <p:grpSp>
        <p:nvGrpSpPr>
          <p:cNvPr id="21" name="Gruppierung 20"/>
          <p:cNvGrpSpPr>
            <a:grpSpLocks noChangeAspect="1"/>
          </p:cNvGrpSpPr>
          <p:nvPr/>
        </p:nvGrpSpPr>
        <p:grpSpPr>
          <a:xfrm>
            <a:off x="5112000" y="1340768"/>
            <a:ext cx="3780000" cy="3069911"/>
            <a:chOff x="5148064" y="2132856"/>
            <a:chExt cx="3102039" cy="2519308"/>
          </a:xfrm>
        </p:grpSpPr>
        <p:pic>
          <p:nvPicPr>
            <p:cNvPr id="22"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23" name="Textfeld 11"/>
            <p:cNvSpPr txBox="1">
              <a:spLocks noChangeArrowheads="1"/>
            </p:cNvSpPr>
            <p:nvPr/>
          </p:nvSpPr>
          <p:spPr bwMode="auto">
            <a:xfrm>
              <a:off x="5267672" y="2996952"/>
              <a:ext cx="1375892" cy="338554"/>
            </a:xfrm>
            <a:prstGeom prst="rect">
              <a:avLst/>
            </a:prstGeom>
            <a:noFill/>
            <a:ln w="9525">
              <a:noFill/>
              <a:miter lim="800000"/>
              <a:headEnd/>
              <a:tailEnd/>
            </a:ln>
          </p:spPr>
          <p:txBody>
            <a:bodyPr wrap="square">
              <a:spAutoFit/>
            </a:bodyPr>
            <a:lstStyle/>
            <a:p>
              <a:r>
                <a:rPr lang="de-DE" altLang="de-DE" sz="1600" b="1" dirty="0">
                  <a:solidFill>
                    <a:srgbClr val="C00000"/>
                  </a:solidFill>
                </a:rPr>
                <a:t>Beziehung</a:t>
              </a:r>
            </a:p>
          </p:txBody>
        </p:sp>
        <p:sp>
          <p:nvSpPr>
            <p:cNvPr id="28" name="Textfeld 27"/>
            <p:cNvSpPr txBox="1"/>
            <p:nvPr/>
          </p:nvSpPr>
          <p:spPr>
            <a:xfrm>
              <a:off x="5148064" y="3601802"/>
              <a:ext cx="1799341" cy="369332"/>
            </a:xfrm>
            <a:prstGeom prst="rect">
              <a:avLst/>
            </a:prstGeom>
            <a:noFill/>
          </p:spPr>
          <p:txBody>
            <a:bodyPr wrap="square" rtlCol="0">
              <a:spAutoFit/>
            </a:bodyPr>
            <a:lstStyle/>
            <a:p>
              <a:r>
                <a:rPr lang="de-DE" altLang="de-DE" b="1" dirty="0">
                  <a:solidFill>
                    <a:srgbClr val="C00000"/>
                  </a:solidFill>
                </a:rPr>
                <a:t>Fertigkeiten</a:t>
              </a:r>
            </a:p>
          </p:txBody>
        </p:sp>
        <p:sp>
          <p:nvSpPr>
            <p:cNvPr id="31" name="Textfeld 13"/>
            <p:cNvSpPr txBox="1">
              <a:spLocks noChangeArrowheads="1"/>
            </p:cNvSpPr>
            <p:nvPr/>
          </p:nvSpPr>
          <p:spPr bwMode="auto">
            <a:xfrm>
              <a:off x="5267672" y="4267026"/>
              <a:ext cx="1408897" cy="338554"/>
            </a:xfrm>
            <a:prstGeom prst="rect">
              <a:avLst/>
            </a:prstGeom>
            <a:noFill/>
            <a:ln w="9525">
              <a:noFill/>
              <a:miter lim="800000"/>
              <a:headEnd/>
              <a:tailEnd/>
            </a:ln>
          </p:spPr>
          <p:txBody>
            <a:bodyPr wrap="square">
              <a:spAutoFit/>
            </a:bodyPr>
            <a:lstStyle/>
            <a:p>
              <a:r>
                <a:rPr lang="de-DE" altLang="de-DE" sz="1600" b="1" dirty="0">
                  <a:solidFill>
                    <a:srgbClr val="C00000"/>
                  </a:solidFill>
                </a:rPr>
                <a:t>Aussehen</a:t>
              </a:r>
            </a:p>
          </p:txBody>
        </p:sp>
        <p:sp>
          <p:nvSpPr>
            <p:cNvPr id="32" name="Textfeld 27"/>
            <p:cNvSpPr txBox="1">
              <a:spLocks noChangeArrowheads="1"/>
            </p:cNvSpPr>
            <p:nvPr/>
          </p:nvSpPr>
          <p:spPr bwMode="auto">
            <a:xfrm>
              <a:off x="7132150" y="2691861"/>
              <a:ext cx="1117953" cy="338554"/>
            </a:xfrm>
            <a:prstGeom prst="rect">
              <a:avLst/>
            </a:prstGeom>
            <a:noFill/>
            <a:ln w="9525">
              <a:noFill/>
              <a:miter lim="800000"/>
              <a:headEnd/>
              <a:tailEnd/>
            </a:ln>
          </p:spPr>
          <p:txBody>
            <a:bodyPr wrap="square">
              <a:spAutoFit/>
            </a:bodyPr>
            <a:lstStyle/>
            <a:p>
              <a:r>
                <a:rPr lang="de-DE" altLang="de-DE" sz="1600" b="1" dirty="0">
                  <a:solidFill>
                    <a:srgbClr val="C00000"/>
                  </a:solidFill>
                </a:rPr>
                <a:t>Hobbies</a:t>
              </a:r>
              <a:r>
                <a:rPr lang="de-DE" altLang="de-DE" sz="1600" dirty="0">
                  <a:solidFill>
                    <a:schemeClr val="bg1"/>
                  </a:solidFill>
                </a:rPr>
                <a:t> </a:t>
              </a:r>
            </a:p>
          </p:txBody>
        </p:sp>
        <p:sp>
          <p:nvSpPr>
            <p:cNvPr id="33"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34" name="Textfeld 14"/>
            <p:cNvSpPr txBox="1">
              <a:spLocks noChangeArrowheads="1"/>
            </p:cNvSpPr>
            <p:nvPr/>
          </p:nvSpPr>
          <p:spPr bwMode="auto">
            <a:xfrm>
              <a:off x="7190396" y="4267025"/>
              <a:ext cx="849793" cy="338609"/>
            </a:xfrm>
            <a:prstGeom prst="rect">
              <a:avLst/>
            </a:prstGeom>
            <a:noFill/>
            <a:ln w="9525">
              <a:noFill/>
              <a:miter lim="800000"/>
              <a:headEnd/>
              <a:tailEnd/>
            </a:ln>
          </p:spPr>
          <p:txBody>
            <a:bodyPr>
              <a:spAutoFit/>
            </a:bodyPr>
            <a:lstStyle/>
            <a:p>
              <a:r>
                <a:rPr lang="de-DE" altLang="de-DE" sz="1600" b="1" dirty="0">
                  <a:solidFill>
                    <a:srgbClr val="C00000"/>
                  </a:solidFill>
                </a:rPr>
                <a:t>Beruf</a:t>
              </a:r>
            </a:p>
          </p:txBody>
        </p:sp>
      </p:grpSp>
      <p:sp>
        <p:nvSpPr>
          <p:cNvPr id="35"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n-GB" sz="1800" dirty="0">
                <a:ea typeface="+mn-ea"/>
                <a:cs typeface="Times New Roman" pitchFamily="18" charset="0"/>
              </a:rPr>
              <a:t>… </a:t>
            </a:r>
            <a:r>
              <a:rPr lang="pl-PL" sz="1800" dirty="0">
                <a:ea typeface="+mn-ea"/>
                <a:cs typeface="Times New Roman" pitchFamily="18" charset="0"/>
              </a:rPr>
              <a:t>mają tendencje do zwracania uwagi na puste półki; jednocześnie mają wrażenie, że u innych półki te są pełne. </a:t>
            </a:r>
            <a:endParaRPr lang="en-GB" sz="1800" dirty="0">
              <a:ea typeface="+mn-ea"/>
              <a:cs typeface="Times New Roman" pitchFamily="18" charset="0"/>
            </a:endParaRPr>
          </a:p>
          <a:p>
            <a:pPr marL="720000" indent="-360000">
              <a:spcBef>
                <a:spcPts val="1200"/>
              </a:spcBef>
              <a:buClr>
                <a:srgbClr val="8CADAE"/>
              </a:buClr>
              <a:buSzPct val="85000"/>
              <a:buFontTx/>
              <a:buChar char="o"/>
              <a:tabLst>
                <a:tab pos="722313" algn="l"/>
              </a:tabLst>
              <a:defRPr/>
            </a:pPr>
            <a:r>
              <a:rPr lang="en-GB" sz="1800" dirty="0">
                <a:ea typeface="+mn-ea"/>
                <a:cs typeface="Times New Roman" pitchFamily="18" charset="0"/>
              </a:rPr>
              <a:t>… </a:t>
            </a:r>
            <a:r>
              <a:rPr lang="pl-PL" sz="1800" dirty="0">
                <a:ea typeface="+mn-ea"/>
                <a:cs typeface="Times New Roman" pitchFamily="18" charset="0"/>
              </a:rPr>
              <a:t>mają tendencje do negatywny i globalnych ocen samych siebie (np. „jestem bezwartościowy”). </a:t>
            </a:r>
          </a:p>
          <a:p>
            <a:pPr marL="720000" indent="-360000">
              <a:spcBef>
                <a:spcPts val="1200"/>
              </a:spcBef>
              <a:buClr>
                <a:srgbClr val="8CADAE"/>
              </a:buClr>
              <a:buSzPct val="85000"/>
              <a:buFontTx/>
              <a:buChar char="o"/>
              <a:tabLst>
                <a:tab pos="722313" algn="l"/>
              </a:tabLst>
              <a:defRPr/>
            </a:pPr>
            <a:r>
              <a:rPr lang="en-GB" sz="1800" dirty="0">
                <a:ea typeface="+mn-ea"/>
                <a:cs typeface="Times New Roman" pitchFamily="18" charset="0"/>
              </a:rPr>
              <a:t>… </a:t>
            </a:r>
            <a:r>
              <a:rPr lang="pl-PL" sz="1800" dirty="0">
                <a:ea typeface="+mn-ea"/>
                <a:cs typeface="Times New Roman" pitchFamily="18" charset="0"/>
              </a:rPr>
              <a:t>utożsamianie zachowania z osobą </a:t>
            </a:r>
            <a:r>
              <a:rPr lang="en-GB" sz="1800" dirty="0">
                <a:ea typeface="+mn-ea"/>
                <a:cs typeface="Times New Roman" pitchFamily="18" charset="0"/>
              </a:rPr>
              <a:t>(</a:t>
            </a:r>
            <a:r>
              <a:rPr lang="pl-PL" sz="1800" dirty="0">
                <a:ea typeface="+mn-ea"/>
                <a:cs typeface="Times New Roman" pitchFamily="18" charset="0"/>
              </a:rPr>
              <a:t>coś się nie udaje = jestem do niczego</a:t>
            </a:r>
            <a:r>
              <a:rPr lang="en-GB" sz="1800" dirty="0">
                <a:ea typeface="+mn-ea"/>
                <a:cs typeface="Times New Roman" pitchFamily="18" charset="0"/>
              </a:rPr>
              <a:t>) </a:t>
            </a:r>
          </a:p>
        </p:txBody>
      </p:sp>
      <p:grpSp>
        <p:nvGrpSpPr>
          <p:cNvPr id="15" name="Gruppierung 1"/>
          <p:cNvGrpSpPr>
            <a:grpSpLocks noChangeAspect="1"/>
          </p:cNvGrpSpPr>
          <p:nvPr/>
        </p:nvGrpSpPr>
        <p:grpSpPr>
          <a:xfrm>
            <a:off x="5199745" y="1340768"/>
            <a:ext cx="3692254" cy="3069911"/>
            <a:chOff x="5220072" y="2132856"/>
            <a:chExt cx="3030031" cy="2519308"/>
          </a:xfrm>
        </p:grpSpPr>
        <p:pic>
          <p:nvPicPr>
            <p:cNvPr id="16" name="Grafik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17" name="Textfeld 11"/>
            <p:cNvSpPr txBox="1">
              <a:spLocks noChangeArrowheads="1"/>
            </p:cNvSpPr>
            <p:nvPr/>
          </p:nvSpPr>
          <p:spPr bwMode="auto">
            <a:xfrm>
              <a:off x="5267672" y="2996952"/>
              <a:ext cx="1375892" cy="277833"/>
            </a:xfrm>
            <a:prstGeom prst="rect">
              <a:avLst/>
            </a:prstGeom>
            <a:noFill/>
            <a:ln w="9525">
              <a:noFill/>
              <a:miter lim="800000"/>
              <a:headEnd/>
              <a:tailEnd/>
            </a:ln>
          </p:spPr>
          <p:txBody>
            <a:bodyPr wrap="square">
              <a:spAutoFit/>
            </a:bodyPr>
            <a:lstStyle/>
            <a:p>
              <a:r>
                <a:rPr lang="pl-PL" altLang="de-DE" sz="1600" b="1" dirty="0">
                  <a:solidFill>
                    <a:srgbClr val="C00000"/>
                  </a:solidFill>
                </a:rPr>
                <a:t>Relacje</a:t>
              </a:r>
              <a:endParaRPr lang="de-DE" altLang="de-DE" sz="1600" b="1" dirty="0">
                <a:solidFill>
                  <a:srgbClr val="C00000"/>
                </a:solidFill>
              </a:endParaRPr>
            </a:p>
          </p:txBody>
        </p:sp>
        <p:sp>
          <p:nvSpPr>
            <p:cNvPr id="20" name="Textfeld 19"/>
            <p:cNvSpPr txBox="1"/>
            <p:nvPr/>
          </p:nvSpPr>
          <p:spPr>
            <a:xfrm>
              <a:off x="5267672" y="3559681"/>
              <a:ext cx="1799341" cy="303091"/>
            </a:xfrm>
            <a:prstGeom prst="rect">
              <a:avLst/>
            </a:prstGeom>
            <a:noFill/>
          </p:spPr>
          <p:txBody>
            <a:bodyPr wrap="square" rtlCol="0">
              <a:spAutoFit/>
            </a:bodyPr>
            <a:lstStyle/>
            <a:p>
              <a:r>
                <a:rPr lang="pl-PL" altLang="de-DE" b="1" dirty="0">
                  <a:solidFill>
                    <a:srgbClr val="C00000"/>
                  </a:solidFill>
                </a:rPr>
                <a:t>Zdolności</a:t>
              </a:r>
              <a:endParaRPr lang="de-DE" altLang="de-DE" b="1" dirty="0">
                <a:solidFill>
                  <a:srgbClr val="C00000"/>
                </a:solidFill>
              </a:endParaRPr>
            </a:p>
          </p:txBody>
        </p:sp>
        <p:sp>
          <p:nvSpPr>
            <p:cNvPr id="24" name="Textfeld 13"/>
            <p:cNvSpPr txBox="1">
              <a:spLocks noChangeArrowheads="1"/>
            </p:cNvSpPr>
            <p:nvPr/>
          </p:nvSpPr>
          <p:spPr bwMode="auto">
            <a:xfrm>
              <a:off x="5267672" y="4267026"/>
              <a:ext cx="1408897" cy="277833"/>
            </a:xfrm>
            <a:prstGeom prst="rect">
              <a:avLst/>
            </a:prstGeom>
            <a:noFill/>
            <a:ln w="9525">
              <a:noFill/>
              <a:miter lim="800000"/>
              <a:headEnd/>
              <a:tailEnd/>
            </a:ln>
          </p:spPr>
          <p:txBody>
            <a:bodyPr wrap="square">
              <a:spAutoFit/>
            </a:bodyPr>
            <a:lstStyle/>
            <a:p>
              <a:r>
                <a:rPr lang="pl-PL" altLang="de-DE" sz="1600" b="1" dirty="0">
                  <a:solidFill>
                    <a:srgbClr val="C00000"/>
                  </a:solidFill>
                </a:rPr>
                <a:t>Wygląd</a:t>
              </a:r>
              <a:endParaRPr lang="de-DE" altLang="de-DE" sz="1600" b="1" dirty="0">
                <a:solidFill>
                  <a:srgbClr val="C00000"/>
                </a:solidFill>
              </a:endParaRPr>
            </a:p>
          </p:txBody>
        </p:sp>
        <p:sp>
          <p:nvSpPr>
            <p:cNvPr id="25" name="Textfeld 27"/>
            <p:cNvSpPr txBox="1">
              <a:spLocks noChangeArrowheads="1"/>
            </p:cNvSpPr>
            <p:nvPr/>
          </p:nvSpPr>
          <p:spPr bwMode="auto">
            <a:xfrm>
              <a:off x="7132150" y="2691861"/>
              <a:ext cx="1117953" cy="277833"/>
            </a:xfrm>
            <a:prstGeom prst="rect">
              <a:avLst/>
            </a:prstGeom>
            <a:noFill/>
            <a:ln w="9525">
              <a:noFill/>
              <a:miter lim="800000"/>
              <a:headEnd/>
              <a:tailEnd/>
            </a:ln>
          </p:spPr>
          <p:txBody>
            <a:bodyPr wrap="square">
              <a:spAutoFit/>
            </a:bodyPr>
            <a:lstStyle/>
            <a:p>
              <a:r>
                <a:rPr lang="pl-PL" altLang="de-DE" sz="1600" b="1" dirty="0">
                  <a:solidFill>
                    <a:srgbClr val="C00000"/>
                  </a:solidFill>
                </a:rPr>
                <a:t>Hobby</a:t>
              </a:r>
              <a:endParaRPr lang="de-DE" altLang="de-DE" sz="1600" dirty="0">
                <a:solidFill>
                  <a:schemeClr val="bg1"/>
                </a:solidFill>
              </a:endParaRPr>
            </a:p>
          </p:txBody>
        </p:sp>
        <p:sp>
          <p:nvSpPr>
            <p:cNvPr id="26" name="Textfeld 12"/>
            <p:cNvSpPr txBox="1">
              <a:spLocks noChangeArrowheads="1"/>
            </p:cNvSpPr>
            <p:nvPr/>
          </p:nvSpPr>
          <p:spPr bwMode="auto">
            <a:xfrm>
              <a:off x="7126828" y="3485701"/>
              <a:ext cx="858103" cy="277833"/>
            </a:xfrm>
            <a:prstGeom prst="rect">
              <a:avLst/>
            </a:prstGeom>
            <a:noFill/>
            <a:ln w="9525">
              <a:noFill/>
              <a:miter lim="800000"/>
              <a:headEnd/>
              <a:tailEnd/>
            </a:ln>
          </p:spPr>
          <p:txBody>
            <a:bodyPr wrap="square">
              <a:spAutoFit/>
            </a:bodyPr>
            <a:lstStyle/>
            <a:p>
              <a:r>
                <a:rPr lang="pl-PL" altLang="de-DE" sz="1600" b="1" dirty="0">
                  <a:solidFill>
                    <a:srgbClr val="C00000"/>
                  </a:solidFill>
                </a:rPr>
                <a:t>Sport</a:t>
              </a:r>
              <a:endParaRPr lang="de-DE" altLang="de-DE" sz="1600" b="1" dirty="0">
                <a:solidFill>
                  <a:srgbClr val="C00000"/>
                </a:solidFill>
              </a:endParaRPr>
            </a:p>
          </p:txBody>
        </p:sp>
        <p:sp>
          <p:nvSpPr>
            <p:cNvPr id="27" name="Textfeld 14"/>
            <p:cNvSpPr txBox="1">
              <a:spLocks noChangeArrowheads="1"/>
            </p:cNvSpPr>
            <p:nvPr/>
          </p:nvSpPr>
          <p:spPr bwMode="auto">
            <a:xfrm>
              <a:off x="7132150" y="4267025"/>
              <a:ext cx="849793" cy="277833"/>
            </a:xfrm>
            <a:prstGeom prst="rect">
              <a:avLst/>
            </a:prstGeom>
            <a:noFill/>
            <a:ln w="9525">
              <a:noFill/>
              <a:miter lim="800000"/>
              <a:headEnd/>
              <a:tailEnd/>
            </a:ln>
          </p:spPr>
          <p:txBody>
            <a:bodyPr>
              <a:spAutoFit/>
            </a:bodyPr>
            <a:lstStyle/>
            <a:p>
              <a:r>
                <a:rPr lang="pl-PL" altLang="de-DE" sz="1600" b="1" dirty="0">
                  <a:solidFill>
                    <a:srgbClr val="C00000"/>
                  </a:solidFill>
                </a:rPr>
                <a:t>Praca</a:t>
              </a:r>
              <a:endParaRPr lang="de-DE" altLang="de-DE" sz="1600" b="1" dirty="0">
                <a:solidFill>
                  <a:srgbClr val="C00000"/>
                </a:solidFill>
              </a:endParaRPr>
            </a:p>
          </p:txBody>
        </p:sp>
      </p:grpSp>
      <p:sp>
        <p:nvSpPr>
          <p:cNvPr id="3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13</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hteck 1"/>
          <p:cNvSpPr>
            <a:spLocks noChangeArrowheads="1"/>
          </p:cNvSpPr>
          <p:nvPr/>
        </p:nvSpPr>
        <p:spPr bwMode="auto">
          <a:xfrm>
            <a:off x="1187624" y="4942909"/>
            <a:ext cx="6405389" cy="646331"/>
          </a:xfrm>
          <a:prstGeom prst="rect">
            <a:avLst/>
          </a:prstGeom>
          <a:noFill/>
          <a:ln w="9525">
            <a:noFill/>
            <a:miter lim="800000"/>
            <a:headEnd/>
            <a:tailEnd/>
          </a:ln>
        </p:spPr>
        <p:txBody>
          <a:bodyPr wrap="square" anchor="ctr">
            <a:spAutoFit/>
          </a:bodyPr>
          <a:lstStyle/>
          <a:p>
            <a:pPr algn="ctr" eaLnBrk="1" hangingPunct="1"/>
            <a:r>
              <a:rPr lang="pl-PL" altLang="de-DE" dirty="0">
                <a:solidFill>
                  <a:srgbClr val="006699"/>
                </a:solidFill>
              </a:rPr>
              <a:t>Do której z półek nie zaglądałeś/łaś już dłuższy czas? </a:t>
            </a:r>
            <a:r>
              <a:rPr lang="en-GB" altLang="de-DE" dirty="0">
                <a:solidFill>
                  <a:srgbClr val="006699"/>
                </a:solidFill>
              </a:rPr>
              <a:t> </a:t>
            </a:r>
            <a:r>
              <a:rPr lang="pl-PL" altLang="de-DE" dirty="0">
                <a:solidFill>
                  <a:srgbClr val="006699"/>
                </a:solidFill>
              </a:rPr>
              <a:t>Jakie ukryte skarby możesz tam znaleźć?</a:t>
            </a:r>
            <a:endParaRPr lang="en-GB" altLang="de-DE" dirty="0">
              <a:solidFill>
                <a:srgbClr val="006699"/>
              </a:solidFill>
            </a:endParaRPr>
          </a:p>
        </p:txBody>
      </p:sp>
      <p:sp>
        <p:nvSpPr>
          <p:cNvPr id="23555"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Nic się nie ukryje</a:t>
            </a:r>
            <a:r>
              <a:rPr lang="en-GB" altLang="de-DE" sz="2000" dirty="0">
                <a:solidFill>
                  <a:schemeClr val="accent1"/>
                </a:solidFill>
              </a:rPr>
              <a:t>…</a:t>
            </a:r>
          </a:p>
        </p:txBody>
      </p:sp>
      <p:sp>
        <p:nvSpPr>
          <p:cNvPr id="18" name="AutoShape 7"/>
          <p:cNvSpPr>
            <a:spLocks noChangeArrowheads="1"/>
          </p:cNvSpPr>
          <p:nvPr/>
        </p:nvSpPr>
        <p:spPr bwMode="auto">
          <a:xfrm>
            <a:off x="6861373" y="1412775"/>
            <a:ext cx="1743075" cy="1576507"/>
          </a:xfrm>
          <a:prstGeom prst="wedgeRoundRectCallout">
            <a:avLst>
              <a:gd name="adj1" fmla="val -69277"/>
              <a:gd name="adj2" fmla="val 10436"/>
              <a:gd name="adj3" fmla="val 16667"/>
            </a:avLst>
          </a:prstGeom>
          <a:solidFill>
            <a:schemeClr val="bg1"/>
          </a:solidFill>
          <a:ln w="9525">
            <a:solidFill>
              <a:srgbClr val="00FF00"/>
            </a:solidFill>
            <a:miter lim="800000"/>
            <a:headEnd/>
            <a:tailEnd/>
          </a:ln>
          <a:effectLst/>
          <a:extLst/>
        </p:spPr>
        <p:txBody>
          <a:bodyPr/>
          <a:lstStyle/>
          <a:p>
            <a:pPr algn="ctr" eaLnBrk="1" hangingPunct="1">
              <a:defRPr/>
            </a:pPr>
            <a:r>
              <a:rPr lang="pl-PL" sz="1000" i="1" dirty="0">
                <a:solidFill>
                  <a:srgbClr val="000000"/>
                </a:solidFill>
              </a:rPr>
              <a:t>Potrafię całkiem nieźle gotować</a:t>
            </a:r>
            <a:r>
              <a:rPr lang="en-GB" sz="1000" i="1" dirty="0">
                <a:solidFill>
                  <a:srgbClr val="000000"/>
                </a:solidFill>
              </a:rPr>
              <a:t>; </a:t>
            </a:r>
            <a:r>
              <a:rPr lang="pl-PL" sz="1000" i="1" dirty="0">
                <a:solidFill>
                  <a:srgbClr val="000000"/>
                </a:solidFill>
              </a:rPr>
              <a:t>mam niezłą wiedzę na temat światowej polityki; Słabo tańczę, ale i tak sprawia mi to przyjemność; interesuję się kinem…</a:t>
            </a:r>
            <a:endParaRPr lang="de-DE" sz="1000" i="1" dirty="0">
              <a:solidFill>
                <a:srgbClr val="000000"/>
              </a:solidFill>
            </a:endParaRPr>
          </a:p>
        </p:txBody>
      </p:sp>
      <p:sp>
        <p:nvSpPr>
          <p:cNvPr id="19" name="AutoShape 8"/>
          <p:cNvSpPr>
            <a:spLocks noChangeArrowheads="1"/>
          </p:cNvSpPr>
          <p:nvPr/>
        </p:nvSpPr>
        <p:spPr bwMode="auto">
          <a:xfrm>
            <a:off x="490299" y="1845435"/>
            <a:ext cx="1636712" cy="760985"/>
          </a:xfrm>
          <a:prstGeom prst="wedgeRoundRectCallout">
            <a:avLst>
              <a:gd name="adj1" fmla="val 88048"/>
              <a:gd name="adj2" fmla="val 5584"/>
              <a:gd name="adj3" fmla="val 16667"/>
            </a:avLst>
          </a:prstGeom>
          <a:solidFill>
            <a:schemeClr val="bg1"/>
          </a:solidFill>
          <a:ln w="9525">
            <a:solidFill>
              <a:srgbClr val="00FF00"/>
            </a:solidFill>
            <a:miter lim="800000"/>
            <a:headEnd/>
            <a:tailEnd/>
          </a:ln>
          <a:effectLst/>
          <a:extLst/>
        </p:spPr>
        <p:txBody>
          <a:bodyPr/>
          <a:lstStyle/>
          <a:p>
            <a:pPr algn="ctr" eaLnBrk="1" hangingPunct="1">
              <a:defRPr/>
            </a:pPr>
            <a:r>
              <a:rPr lang="pl-PL" sz="1000" i="1" dirty="0">
                <a:solidFill>
                  <a:srgbClr val="000000"/>
                </a:solidFill>
              </a:rPr>
              <a:t>Jestem rodzinną osobą i potrafię rozbawić innych</a:t>
            </a:r>
            <a:r>
              <a:rPr lang="en-GB" sz="1000" i="1" dirty="0">
                <a:solidFill>
                  <a:srgbClr val="000000"/>
                </a:solidFill>
              </a:rPr>
              <a:t>…</a:t>
            </a:r>
            <a:endParaRPr lang="en-GB" sz="1000" dirty="0">
              <a:solidFill>
                <a:srgbClr val="000000"/>
              </a:solidFill>
            </a:endParaRPr>
          </a:p>
        </p:txBody>
      </p:sp>
      <p:sp>
        <p:nvSpPr>
          <p:cNvPr id="20" name="AutoShape 9"/>
          <p:cNvSpPr>
            <a:spLocks noChangeArrowheads="1"/>
          </p:cNvSpPr>
          <p:nvPr/>
        </p:nvSpPr>
        <p:spPr bwMode="auto">
          <a:xfrm>
            <a:off x="6882895" y="3941367"/>
            <a:ext cx="1744662" cy="981029"/>
          </a:xfrm>
          <a:prstGeom prst="wedgeRoundRectCallout">
            <a:avLst>
              <a:gd name="adj1" fmla="val -69516"/>
              <a:gd name="adj2" fmla="val -82353"/>
              <a:gd name="adj3" fmla="val 16667"/>
            </a:avLst>
          </a:prstGeom>
          <a:solidFill>
            <a:schemeClr val="bg1"/>
          </a:solidFill>
          <a:ln w="9525">
            <a:solidFill>
              <a:srgbClr val="FF0000"/>
            </a:solidFill>
            <a:miter lim="800000"/>
            <a:headEnd/>
            <a:tailEnd/>
          </a:ln>
          <a:effectLst/>
          <a:extLst/>
        </p:spPr>
        <p:txBody>
          <a:bodyPr/>
          <a:lstStyle/>
          <a:p>
            <a:pPr algn="ctr" eaLnBrk="1" hangingPunct="1">
              <a:defRPr/>
            </a:pPr>
            <a:r>
              <a:rPr lang="pl-PL" sz="1000" i="1" dirty="0">
                <a:solidFill>
                  <a:srgbClr val="000000"/>
                </a:solidFill>
              </a:rPr>
              <a:t>Czuję się przepracowany;</a:t>
            </a:r>
            <a:r>
              <a:rPr lang="en-GB" sz="1000" i="1" dirty="0">
                <a:solidFill>
                  <a:srgbClr val="000000"/>
                </a:solidFill>
              </a:rPr>
              <a:t> </a:t>
            </a:r>
            <a:r>
              <a:rPr lang="pl-PL" sz="1000" i="1" dirty="0">
                <a:solidFill>
                  <a:srgbClr val="000000"/>
                </a:solidFill>
              </a:rPr>
              <a:t>oblałem egzamin; mam trudności z kolegami w pracy</a:t>
            </a:r>
            <a:r>
              <a:rPr lang="en-GB" sz="1000" i="1" dirty="0">
                <a:solidFill>
                  <a:srgbClr val="000000"/>
                </a:solidFill>
              </a:rPr>
              <a:t>…   </a:t>
            </a:r>
          </a:p>
        </p:txBody>
      </p:sp>
      <p:sp>
        <p:nvSpPr>
          <p:cNvPr id="21" name="AutoShape 10"/>
          <p:cNvSpPr>
            <a:spLocks noChangeArrowheads="1"/>
          </p:cNvSpPr>
          <p:nvPr/>
        </p:nvSpPr>
        <p:spPr bwMode="auto">
          <a:xfrm>
            <a:off x="490299" y="3402377"/>
            <a:ext cx="1636712" cy="877545"/>
          </a:xfrm>
          <a:prstGeom prst="wedgeRoundRectCallout">
            <a:avLst>
              <a:gd name="adj1" fmla="val 91052"/>
              <a:gd name="adj2" fmla="val -3254"/>
              <a:gd name="adj3" fmla="val 16667"/>
            </a:avLst>
          </a:prstGeom>
          <a:solidFill>
            <a:schemeClr val="bg1"/>
          </a:solidFill>
          <a:ln w="9525">
            <a:solidFill>
              <a:srgbClr val="3366FF"/>
            </a:solidFill>
            <a:miter lim="800000"/>
            <a:headEnd/>
            <a:tailEnd/>
          </a:ln>
          <a:effectLst/>
          <a:extLst/>
        </p:spPr>
        <p:txBody>
          <a:bodyPr/>
          <a:lstStyle/>
          <a:p>
            <a:pPr algn="ctr" eaLnBrk="1" hangingPunct="1">
              <a:defRPr/>
            </a:pPr>
            <a:r>
              <a:rPr lang="pl-PL" sz="1000" i="1" dirty="0">
                <a:solidFill>
                  <a:srgbClr val="000000"/>
                </a:solidFill>
              </a:rPr>
              <a:t>Lubię moje włosy, jestem zadowolony z mojej skóry ale jestem nieco pucułowaty…</a:t>
            </a:r>
            <a:endParaRPr lang="en-GB" sz="1000" i="1" dirty="0">
              <a:solidFill>
                <a:srgbClr val="000000"/>
              </a:solidFill>
            </a:endParaRPr>
          </a:p>
        </p:txBody>
      </p:sp>
      <p:grpSp>
        <p:nvGrpSpPr>
          <p:cNvPr id="26" name="Group 35"/>
          <p:cNvGrpSpPr>
            <a:grpSpLocks/>
          </p:cNvGrpSpPr>
          <p:nvPr/>
        </p:nvGrpSpPr>
        <p:grpSpPr bwMode="auto">
          <a:xfrm>
            <a:off x="0" y="6167432"/>
            <a:ext cx="2265363" cy="561974"/>
            <a:chOff x="0" y="3957"/>
            <a:chExt cx="1427" cy="354"/>
          </a:xfrm>
        </p:grpSpPr>
        <p:sp>
          <p:nvSpPr>
            <p:cNvPr id="27"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28"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29"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pl-PL" altLang="de-DE" sz="1200" i="1" dirty="0" smtClean="0"/>
                <a:t>ćwiczenia</a:t>
              </a:r>
              <a:r>
                <a:rPr lang="de-DE" altLang="de-DE" sz="1200" i="1" dirty="0" smtClean="0"/>
                <a:t> 10.2</a:t>
              </a:r>
              <a:endParaRPr lang="de-DE" altLang="de-DE" sz="1200" i="1" dirty="0"/>
            </a:p>
            <a:p>
              <a:pPr eaLnBrk="1" hangingPunct="1"/>
              <a:r>
                <a:rPr lang="de-DE" altLang="de-DE" sz="1200" dirty="0"/>
                <a:t>     </a:t>
              </a:r>
            </a:p>
          </p:txBody>
        </p:sp>
      </p:grpSp>
      <p:sp>
        <p:nvSpPr>
          <p:cNvPr id="34"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a:t>Neues</a:t>
            </a:r>
            <a:r>
              <a:rPr lang="en-US" altLang="de-DE" sz="800" i="1" dirty="0"/>
              <a:t> Regal” by Michael </a:t>
            </a:r>
            <a:r>
              <a:rPr lang="en-US" altLang="de-DE" sz="800" i="1" dirty="0" err="1" smtClean="0"/>
              <a:t>Fielitz</a:t>
            </a:r>
            <a:r>
              <a:rPr lang="en-US" altLang="de-DE" sz="800" i="1" dirty="0" smtClean="0"/>
              <a:t>)</a:t>
            </a:r>
            <a:endParaRPr lang="de-DE" altLang="de-DE" sz="800" i="1" dirty="0"/>
          </a:p>
        </p:txBody>
      </p:sp>
      <p:grpSp>
        <p:nvGrpSpPr>
          <p:cNvPr id="37" name="Gruppierung 36"/>
          <p:cNvGrpSpPr>
            <a:grpSpLocks noChangeAspect="1"/>
          </p:cNvGrpSpPr>
          <p:nvPr/>
        </p:nvGrpSpPr>
        <p:grpSpPr>
          <a:xfrm>
            <a:off x="2682000" y="1340768"/>
            <a:ext cx="3780000" cy="3069911"/>
            <a:chOff x="5148064" y="2132856"/>
            <a:chExt cx="3102039" cy="2519308"/>
          </a:xfrm>
        </p:grpSpPr>
        <p:pic>
          <p:nvPicPr>
            <p:cNvPr id="38"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39" name="Textfeld 11"/>
            <p:cNvSpPr txBox="1">
              <a:spLocks noChangeArrowheads="1"/>
            </p:cNvSpPr>
            <p:nvPr/>
          </p:nvSpPr>
          <p:spPr bwMode="auto">
            <a:xfrm>
              <a:off x="5267672" y="2996952"/>
              <a:ext cx="1375892" cy="338554"/>
            </a:xfrm>
            <a:prstGeom prst="rect">
              <a:avLst/>
            </a:prstGeom>
            <a:noFill/>
            <a:ln w="9525">
              <a:noFill/>
              <a:miter lim="800000"/>
              <a:headEnd/>
              <a:tailEnd/>
            </a:ln>
          </p:spPr>
          <p:txBody>
            <a:bodyPr wrap="square">
              <a:spAutoFit/>
            </a:bodyPr>
            <a:lstStyle/>
            <a:p>
              <a:r>
                <a:rPr lang="de-DE" altLang="de-DE" sz="1600" b="1" dirty="0">
                  <a:solidFill>
                    <a:srgbClr val="C00000"/>
                  </a:solidFill>
                </a:rPr>
                <a:t>Beziehung</a:t>
              </a:r>
            </a:p>
          </p:txBody>
        </p:sp>
        <p:sp>
          <p:nvSpPr>
            <p:cNvPr id="40" name="Textfeld 39"/>
            <p:cNvSpPr txBox="1"/>
            <p:nvPr/>
          </p:nvSpPr>
          <p:spPr>
            <a:xfrm>
              <a:off x="5148064" y="3601802"/>
              <a:ext cx="1799341" cy="369332"/>
            </a:xfrm>
            <a:prstGeom prst="rect">
              <a:avLst/>
            </a:prstGeom>
            <a:noFill/>
          </p:spPr>
          <p:txBody>
            <a:bodyPr wrap="square" rtlCol="0">
              <a:spAutoFit/>
            </a:bodyPr>
            <a:lstStyle/>
            <a:p>
              <a:r>
                <a:rPr lang="de-DE" altLang="de-DE" b="1" dirty="0">
                  <a:solidFill>
                    <a:srgbClr val="C00000"/>
                  </a:solidFill>
                </a:rPr>
                <a:t>Fertigkeiten</a:t>
              </a:r>
            </a:p>
          </p:txBody>
        </p:sp>
        <p:sp>
          <p:nvSpPr>
            <p:cNvPr id="41" name="Textfeld 13"/>
            <p:cNvSpPr txBox="1">
              <a:spLocks noChangeArrowheads="1"/>
            </p:cNvSpPr>
            <p:nvPr/>
          </p:nvSpPr>
          <p:spPr bwMode="auto">
            <a:xfrm>
              <a:off x="5267672" y="4267026"/>
              <a:ext cx="1408897" cy="338554"/>
            </a:xfrm>
            <a:prstGeom prst="rect">
              <a:avLst/>
            </a:prstGeom>
            <a:noFill/>
            <a:ln w="9525">
              <a:noFill/>
              <a:miter lim="800000"/>
              <a:headEnd/>
              <a:tailEnd/>
            </a:ln>
          </p:spPr>
          <p:txBody>
            <a:bodyPr wrap="square">
              <a:spAutoFit/>
            </a:bodyPr>
            <a:lstStyle/>
            <a:p>
              <a:r>
                <a:rPr lang="de-DE" altLang="de-DE" sz="1600" b="1" dirty="0">
                  <a:solidFill>
                    <a:srgbClr val="C00000"/>
                  </a:solidFill>
                </a:rPr>
                <a:t>Aussehen</a:t>
              </a:r>
            </a:p>
          </p:txBody>
        </p:sp>
        <p:sp>
          <p:nvSpPr>
            <p:cNvPr id="42" name="Textfeld 27"/>
            <p:cNvSpPr txBox="1">
              <a:spLocks noChangeArrowheads="1"/>
            </p:cNvSpPr>
            <p:nvPr/>
          </p:nvSpPr>
          <p:spPr bwMode="auto">
            <a:xfrm>
              <a:off x="7132150" y="2691861"/>
              <a:ext cx="1117953" cy="338554"/>
            </a:xfrm>
            <a:prstGeom prst="rect">
              <a:avLst/>
            </a:prstGeom>
            <a:noFill/>
            <a:ln w="9525">
              <a:noFill/>
              <a:miter lim="800000"/>
              <a:headEnd/>
              <a:tailEnd/>
            </a:ln>
          </p:spPr>
          <p:txBody>
            <a:bodyPr wrap="square">
              <a:spAutoFit/>
            </a:bodyPr>
            <a:lstStyle/>
            <a:p>
              <a:r>
                <a:rPr lang="de-DE" altLang="de-DE" sz="1600" b="1" dirty="0">
                  <a:solidFill>
                    <a:srgbClr val="C00000"/>
                  </a:solidFill>
                </a:rPr>
                <a:t>Hobbies</a:t>
              </a:r>
              <a:r>
                <a:rPr lang="de-DE" altLang="de-DE" sz="1600" dirty="0">
                  <a:solidFill>
                    <a:schemeClr val="bg1"/>
                  </a:solidFill>
                </a:rPr>
                <a:t> </a:t>
              </a:r>
            </a:p>
          </p:txBody>
        </p:sp>
        <p:sp>
          <p:nvSpPr>
            <p:cNvPr id="43"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44" name="Textfeld 14"/>
            <p:cNvSpPr txBox="1">
              <a:spLocks noChangeArrowheads="1"/>
            </p:cNvSpPr>
            <p:nvPr/>
          </p:nvSpPr>
          <p:spPr bwMode="auto">
            <a:xfrm>
              <a:off x="7190396" y="4267025"/>
              <a:ext cx="849793" cy="338609"/>
            </a:xfrm>
            <a:prstGeom prst="rect">
              <a:avLst/>
            </a:prstGeom>
            <a:noFill/>
            <a:ln w="9525">
              <a:noFill/>
              <a:miter lim="800000"/>
              <a:headEnd/>
              <a:tailEnd/>
            </a:ln>
          </p:spPr>
          <p:txBody>
            <a:bodyPr>
              <a:spAutoFit/>
            </a:bodyPr>
            <a:lstStyle/>
            <a:p>
              <a:r>
                <a:rPr lang="de-DE" altLang="de-DE" sz="1600" b="1" dirty="0">
                  <a:solidFill>
                    <a:srgbClr val="C00000"/>
                  </a:solidFill>
                </a:rPr>
                <a:t>Beruf</a:t>
              </a:r>
            </a:p>
          </p:txBody>
        </p:sp>
      </p:grpSp>
      <p:grpSp>
        <p:nvGrpSpPr>
          <p:cNvPr id="22" name="Gruppierung 1"/>
          <p:cNvGrpSpPr>
            <a:grpSpLocks noChangeAspect="1"/>
          </p:cNvGrpSpPr>
          <p:nvPr/>
        </p:nvGrpSpPr>
        <p:grpSpPr>
          <a:xfrm>
            <a:off x="2771800" y="1340768"/>
            <a:ext cx="3692254" cy="3069911"/>
            <a:chOff x="5220072" y="2132856"/>
            <a:chExt cx="3030031" cy="2519308"/>
          </a:xfrm>
        </p:grpSpPr>
        <p:pic>
          <p:nvPicPr>
            <p:cNvPr id="23" name="Grafik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24" name="Textfeld 11"/>
            <p:cNvSpPr txBox="1">
              <a:spLocks noChangeArrowheads="1"/>
            </p:cNvSpPr>
            <p:nvPr/>
          </p:nvSpPr>
          <p:spPr bwMode="auto">
            <a:xfrm>
              <a:off x="5267672" y="2996952"/>
              <a:ext cx="1375892" cy="277833"/>
            </a:xfrm>
            <a:prstGeom prst="rect">
              <a:avLst/>
            </a:prstGeom>
            <a:noFill/>
            <a:ln w="9525">
              <a:noFill/>
              <a:miter lim="800000"/>
              <a:headEnd/>
              <a:tailEnd/>
            </a:ln>
          </p:spPr>
          <p:txBody>
            <a:bodyPr wrap="square">
              <a:spAutoFit/>
            </a:bodyPr>
            <a:lstStyle/>
            <a:p>
              <a:r>
                <a:rPr lang="pl-PL" altLang="de-DE" sz="1600" b="1" dirty="0">
                  <a:solidFill>
                    <a:srgbClr val="C00000"/>
                  </a:solidFill>
                </a:rPr>
                <a:t>Relacje</a:t>
              </a:r>
              <a:endParaRPr lang="de-DE" altLang="de-DE" sz="1600" b="1" dirty="0">
                <a:solidFill>
                  <a:srgbClr val="C00000"/>
                </a:solidFill>
              </a:endParaRPr>
            </a:p>
          </p:txBody>
        </p:sp>
        <p:sp>
          <p:nvSpPr>
            <p:cNvPr id="25" name="Textfeld 24"/>
            <p:cNvSpPr txBox="1"/>
            <p:nvPr/>
          </p:nvSpPr>
          <p:spPr>
            <a:xfrm>
              <a:off x="5267672" y="3559681"/>
              <a:ext cx="1799341" cy="303091"/>
            </a:xfrm>
            <a:prstGeom prst="rect">
              <a:avLst/>
            </a:prstGeom>
            <a:noFill/>
          </p:spPr>
          <p:txBody>
            <a:bodyPr wrap="square" rtlCol="0">
              <a:spAutoFit/>
            </a:bodyPr>
            <a:lstStyle/>
            <a:p>
              <a:r>
                <a:rPr lang="pl-PL" altLang="de-DE" b="1" dirty="0">
                  <a:solidFill>
                    <a:srgbClr val="C00000"/>
                  </a:solidFill>
                </a:rPr>
                <a:t>Zdolności</a:t>
              </a:r>
              <a:endParaRPr lang="de-DE" altLang="de-DE" b="1" dirty="0">
                <a:solidFill>
                  <a:srgbClr val="C00000"/>
                </a:solidFill>
              </a:endParaRPr>
            </a:p>
          </p:txBody>
        </p:sp>
        <p:sp>
          <p:nvSpPr>
            <p:cNvPr id="30" name="Textfeld 13"/>
            <p:cNvSpPr txBox="1">
              <a:spLocks noChangeArrowheads="1"/>
            </p:cNvSpPr>
            <p:nvPr/>
          </p:nvSpPr>
          <p:spPr bwMode="auto">
            <a:xfrm>
              <a:off x="5267672" y="4267026"/>
              <a:ext cx="1408897" cy="277833"/>
            </a:xfrm>
            <a:prstGeom prst="rect">
              <a:avLst/>
            </a:prstGeom>
            <a:noFill/>
            <a:ln w="9525">
              <a:noFill/>
              <a:miter lim="800000"/>
              <a:headEnd/>
              <a:tailEnd/>
            </a:ln>
          </p:spPr>
          <p:txBody>
            <a:bodyPr wrap="square">
              <a:spAutoFit/>
            </a:bodyPr>
            <a:lstStyle/>
            <a:p>
              <a:r>
                <a:rPr lang="pl-PL" altLang="de-DE" sz="1600" b="1" dirty="0">
                  <a:solidFill>
                    <a:srgbClr val="C00000"/>
                  </a:solidFill>
                </a:rPr>
                <a:t>Wygląd</a:t>
              </a:r>
              <a:endParaRPr lang="de-DE" altLang="de-DE" sz="1600" b="1" dirty="0">
                <a:solidFill>
                  <a:srgbClr val="C00000"/>
                </a:solidFill>
              </a:endParaRPr>
            </a:p>
          </p:txBody>
        </p:sp>
        <p:sp>
          <p:nvSpPr>
            <p:cNvPr id="31" name="Textfeld 27"/>
            <p:cNvSpPr txBox="1">
              <a:spLocks noChangeArrowheads="1"/>
            </p:cNvSpPr>
            <p:nvPr/>
          </p:nvSpPr>
          <p:spPr bwMode="auto">
            <a:xfrm>
              <a:off x="7132150" y="2691861"/>
              <a:ext cx="1117953" cy="277833"/>
            </a:xfrm>
            <a:prstGeom prst="rect">
              <a:avLst/>
            </a:prstGeom>
            <a:noFill/>
            <a:ln w="9525">
              <a:noFill/>
              <a:miter lim="800000"/>
              <a:headEnd/>
              <a:tailEnd/>
            </a:ln>
          </p:spPr>
          <p:txBody>
            <a:bodyPr wrap="square">
              <a:spAutoFit/>
            </a:bodyPr>
            <a:lstStyle/>
            <a:p>
              <a:r>
                <a:rPr lang="pl-PL" altLang="de-DE" sz="1600" b="1" dirty="0">
                  <a:solidFill>
                    <a:srgbClr val="C00000"/>
                  </a:solidFill>
                </a:rPr>
                <a:t>Hobby</a:t>
              </a:r>
              <a:endParaRPr lang="de-DE" altLang="de-DE" sz="1600" dirty="0">
                <a:solidFill>
                  <a:schemeClr val="bg1"/>
                </a:solidFill>
              </a:endParaRPr>
            </a:p>
          </p:txBody>
        </p:sp>
        <p:sp>
          <p:nvSpPr>
            <p:cNvPr id="32"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33" name="Textfeld 14"/>
            <p:cNvSpPr txBox="1">
              <a:spLocks noChangeArrowheads="1"/>
            </p:cNvSpPr>
            <p:nvPr/>
          </p:nvSpPr>
          <p:spPr bwMode="auto">
            <a:xfrm>
              <a:off x="7132150" y="4267025"/>
              <a:ext cx="849793" cy="277833"/>
            </a:xfrm>
            <a:prstGeom prst="rect">
              <a:avLst/>
            </a:prstGeom>
            <a:noFill/>
            <a:ln w="9525">
              <a:noFill/>
              <a:miter lim="800000"/>
              <a:headEnd/>
              <a:tailEnd/>
            </a:ln>
          </p:spPr>
          <p:txBody>
            <a:bodyPr>
              <a:spAutoFit/>
            </a:bodyPr>
            <a:lstStyle/>
            <a:p>
              <a:r>
                <a:rPr lang="pl-PL" altLang="de-DE" sz="1600" b="1" dirty="0">
                  <a:solidFill>
                    <a:srgbClr val="C00000"/>
                  </a:solidFill>
                </a:rPr>
                <a:t>Praca</a:t>
              </a:r>
              <a:endParaRPr lang="de-DE" altLang="de-DE" sz="1600" b="1" dirty="0">
                <a:solidFill>
                  <a:srgbClr val="C00000"/>
                </a:solidFill>
              </a:endParaRPr>
            </a:p>
          </p:txBody>
        </p:sp>
      </p:grpSp>
      <p:sp>
        <p:nvSpPr>
          <p:cNvPr id="3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14</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50824" y="1339200"/>
            <a:ext cx="8640763" cy="4598988"/>
          </a:xfrm>
        </p:spPr>
        <p:txBody>
          <a:bodyPr/>
          <a:lstStyle/>
          <a:p>
            <a:pPr marL="180000" indent="0">
              <a:spcBef>
                <a:spcPts val="1200"/>
              </a:spcBef>
              <a:buFont typeface="Wingdings 2" pitchFamily="18" charset="2"/>
              <a:buNone/>
            </a:pPr>
            <a:r>
              <a:rPr lang="pl-PL" altLang="de-DE" sz="1800" dirty="0">
                <a:latin typeface="Verdana" pitchFamily="34" charset="0"/>
                <a:ea typeface="Verdana" pitchFamily="34" charset="0"/>
                <a:cs typeface="Verdana" pitchFamily="34" charset="0"/>
              </a:rPr>
              <a:t>Dlaczego czasami trudno nazwać swoje mocje strony?</a:t>
            </a:r>
            <a:endParaRPr lang="en-GB" altLang="de-DE" sz="1800" dirty="0">
              <a:latin typeface="Verdana" pitchFamily="34" charset="0"/>
              <a:ea typeface="Verdana" pitchFamily="34" charset="0"/>
              <a:cs typeface="Verdana" pitchFamily="34" charset="0"/>
            </a:endParaRPr>
          </a:p>
          <a:p>
            <a:pPr marL="180000" indent="0">
              <a:spcBef>
                <a:spcPts val="1200"/>
              </a:spcBef>
              <a:buFont typeface="Wingdings 2" pitchFamily="18" charset="2"/>
              <a:buNone/>
            </a:pPr>
            <a:endParaRPr lang="en-GB" altLang="de-DE" sz="1800" dirty="0">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pl-PL" altLang="de-DE" sz="1800" kern="1200" dirty="0">
                <a:solidFill>
                  <a:schemeClr val="tx1"/>
                </a:solidFill>
                <a:latin typeface="Verdana" pitchFamily="34" charset="0"/>
                <a:ea typeface="+mn-ea"/>
                <a:cs typeface="Times New Roman" pitchFamily="18" charset="0"/>
              </a:rPr>
              <a:t>Utrudniające założenia</a:t>
            </a:r>
            <a:r>
              <a:rPr lang="en-GB" altLang="de-DE" sz="1800" kern="1200" dirty="0">
                <a:solidFill>
                  <a:schemeClr val="tx1"/>
                </a:solidFill>
                <a:latin typeface="Verdana" pitchFamily="34" charset="0"/>
                <a:ea typeface="+mn-ea"/>
                <a:cs typeface="Times New Roman" pitchFamily="18" charset="0"/>
              </a:rPr>
              <a:t>: “</a:t>
            </a:r>
            <a:r>
              <a:rPr lang="pl-PL" altLang="de-DE" sz="1800" kern="1200" dirty="0">
                <a:solidFill>
                  <a:schemeClr val="tx1"/>
                </a:solidFill>
                <a:latin typeface="Verdana" pitchFamily="34" charset="0"/>
                <a:ea typeface="+mn-ea"/>
                <a:cs typeface="Times New Roman" pitchFamily="18" charset="0"/>
              </a:rPr>
              <a:t>Powinienem być skromny</a:t>
            </a:r>
            <a:r>
              <a:rPr lang="en-GB" altLang="de-DE" sz="1800" kern="1200" dirty="0">
                <a:solidFill>
                  <a:schemeClr val="tx1"/>
                </a:solidFill>
                <a:latin typeface="Verdana" pitchFamily="34" charset="0"/>
                <a:ea typeface="+mn-ea"/>
                <a:cs typeface="Times New Roman" pitchFamily="18" charset="0"/>
              </a:rPr>
              <a:t>.”</a:t>
            </a:r>
          </a:p>
          <a:p>
            <a:pPr marL="720000" lvl="1" indent="-360000" eaLnBrk="1" hangingPunct="1">
              <a:spcBef>
                <a:spcPts val="1200"/>
              </a:spcBef>
              <a:buClr>
                <a:srgbClr val="8CADAE"/>
              </a:buClr>
              <a:buSzPct val="85000"/>
              <a:buFontTx/>
              <a:buChar char="o"/>
              <a:tabLst>
                <a:tab pos="722313" algn="l"/>
              </a:tabLst>
              <a:defRPr/>
            </a:pPr>
            <a:r>
              <a:rPr lang="pl-PL" altLang="de-DE" sz="1800" kern="1200" dirty="0">
                <a:solidFill>
                  <a:schemeClr val="tx1"/>
                </a:solidFill>
                <a:latin typeface="Verdana" pitchFamily="34" charset="0"/>
                <a:ea typeface="+mn-ea"/>
                <a:cs typeface="Times New Roman" pitchFamily="18" charset="0"/>
              </a:rPr>
              <a:t>Podczas ostrej fazy choroby trudniej jest pokazywać i zauważać u siebie mocne strony</a:t>
            </a:r>
            <a:r>
              <a:rPr lang="en-GB" altLang="de-DE" sz="1800" kern="1200" dirty="0">
                <a:solidFill>
                  <a:schemeClr val="tx1"/>
                </a:solidFill>
                <a:latin typeface="Verdana" pitchFamily="34" charset="0"/>
                <a:ea typeface="+mn-ea"/>
                <a:cs typeface="Times New Roman" pitchFamily="18" charset="0"/>
              </a:rPr>
              <a:t>.</a:t>
            </a:r>
          </a:p>
        </p:txBody>
      </p:sp>
      <p:sp>
        <p:nvSpPr>
          <p:cNvPr id="24581"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treasure chest” by </a:t>
            </a:r>
            <a:r>
              <a:rPr lang="en-US" altLang="de-DE" sz="800" i="1" dirty="0" err="1" smtClean="0"/>
              <a:t>burnbless</a:t>
            </a:r>
            <a:r>
              <a:rPr lang="en-US" altLang="de-DE" sz="800" i="1" dirty="0" smtClean="0"/>
              <a:t>) </a:t>
            </a:r>
            <a:endParaRPr lang="de-DE" altLang="de-DE" sz="800" i="1" dirty="0"/>
          </a:p>
        </p:txBody>
      </p:sp>
      <p:pic>
        <p:nvPicPr>
          <p:cNvPr id="18" name="Grafik 5"/>
          <p:cNvPicPr>
            <a:picLocks noChangeAspect="1"/>
          </p:cNvPicPr>
          <p:nvPr/>
        </p:nvPicPr>
        <p:blipFill>
          <a:blip r:embed="rId2"/>
          <a:srcRect/>
          <a:stretch>
            <a:fillRect/>
          </a:stretch>
        </p:blipFill>
        <p:spPr bwMode="auto">
          <a:xfrm>
            <a:off x="7620000" y="5753100"/>
            <a:ext cx="1524000" cy="917575"/>
          </a:xfrm>
          <a:prstGeom prst="rect">
            <a:avLst/>
          </a:prstGeom>
          <a:noFill/>
          <a:ln w="9525">
            <a:noFill/>
            <a:miter lim="800000"/>
            <a:headEnd/>
            <a:tailEnd/>
          </a:ln>
        </p:spPr>
      </p:pic>
      <p:sp>
        <p:nvSpPr>
          <p:cNvPr id="7"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Pamiętaj o swoich mocnych stronach</a:t>
            </a:r>
            <a:endParaRPr lang="en-GB" altLang="de-DE" sz="2000" dirty="0">
              <a:solidFill>
                <a:schemeClr val="accent1"/>
              </a:solidFill>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15</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295805" y="5623272"/>
            <a:ext cx="6650037" cy="261610"/>
          </a:xfrm>
          <a:prstGeom prst="rect">
            <a:avLst/>
          </a:prstGeom>
          <a:noFill/>
        </p:spPr>
        <p:txBody>
          <a:bodyPr>
            <a:spAutoFit/>
          </a:bodyPr>
          <a:lstStyle/>
          <a:p>
            <a:pPr eaLnBrk="1" hangingPunct="1">
              <a:defRPr/>
            </a:pPr>
            <a:r>
              <a:rPr lang="en-GB" sz="1100" dirty="0">
                <a:ea typeface="Verdana" pitchFamily="34" charset="0"/>
                <a:cs typeface="Verdana" pitchFamily="34" charset="0"/>
              </a:rPr>
              <a:t>* </a:t>
            </a:r>
            <a:r>
              <a:rPr lang="pl-PL" sz="1100" dirty="0">
                <a:ea typeface="Verdana" pitchFamily="34" charset="0"/>
                <a:cs typeface="Verdana" pitchFamily="34" charset="0"/>
              </a:rPr>
              <a:t>W dzienniczku, zapisuj tylko pozytywne wydarzenia z dnia. </a:t>
            </a:r>
            <a:endParaRPr lang="en-GB" sz="1100" dirty="0">
              <a:ea typeface="Verdana" pitchFamily="34" charset="0"/>
              <a:cs typeface="Verdana" pitchFamily="34" charset="0"/>
            </a:endParaRPr>
          </a:p>
        </p:txBody>
      </p:sp>
      <p:pic>
        <p:nvPicPr>
          <p:cNvPr id="25605" name="Grafik 5"/>
          <p:cNvPicPr>
            <a:picLocks noChangeAspect="1"/>
          </p:cNvPicPr>
          <p:nvPr/>
        </p:nvPicPr>
        <p:blipFill>
          <a:blip r:embed="rId3"/>
          <a:srcRect/>
          <a:stretch>
            <a:fillRect/>
          </a:stretch>
        </p:blipFill>
        <p:spPr bwMode="auto">
          <a:xfrm>
            <a:off x="7620000" y="5753100"/>
            <a:ext cx="1524000" cy="917575"/>
          </a:xfrm>
          <a:prstGeom prst="rect">
            <a:avLst/>
          </a:prstGeom>
          <a:noFill/>
          <a:ln w="9525">
            <a:noFill/>
            <a:miter lim="800000"/>
            <a:headEnd/>
            <a:tailEnd/>
          </a:ln>
        </p:spPr>
      </p:pic>
      <p:sp>
        <p:nvSpPr>
          <p:cNvPr id="25606" name="Textfeld 6"/>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treasure chest” by </a:t>
            </a:r>
            <a:r>
              <a:rPr lang="en-US" altLang="de-DE" sz="800" i="1" dirty="0" err="1" smtClean="0"/>
              <a:t>burnbless</a:t>
            </a:r>
            <a:r>
              <a:rPr lang="en-US" altLang="de-DE" sz="800" i="1" dirty="0"/>
              <a:t>)</a:t>
            </a:r>
            <a:r>
              <a:rPr lang="en-US" altLang="de-DE" sz="800" i="1" dirty="0" smtClean="0"/>
              <a:t> </a:t>
            </a:r>
            <a:endParaRPr lang="de-DE" altLang="de-DE" sz="800" i="1" dirty="0"/>
          </a:p>
        </p:txBody>
      </p:sp>
      <p:grpSp>
        <p:nvGrpSpPr>
          <p:cNvPr id="15" name="Group 35"/>
          <p:cNvGrpSpPr>
            <a:grpSpLocks/>
          </p:cNvGrpSpPr>
          <p:nvPr/>
        </p:nvGrpSpPr>
        <p:grpSpPr bwMode="auto">
          <a:xfrm>
            <a:off x="0" y="6167432"/>
            <a:ext cx="2265363" cy="561974"/>
            <a:chOff x="0" y="3957"/>
            <a:chExt cx="1427" cy="354"/>
          </a:xfrm>
        </p:grpSpPr>
        <p:sp>
          <p:nvSpPr>
            <p:cNvPr id="16"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7" name="Picture 70" descr="Notizen2"/>
            <p:cNvPicPr>
              <a:picLocks noChangeAspect="1" noChangeArrowheads="1"/>
            </p:cNvPicPr>
            <p:nvPr/>
          </p:nvPicPr>
          <p:blipFill>
            <a:blip r:embed="rId4"/>
            <a:srcRect/>
            <a:stretch>
              <a:fillRect/>
            </a:stretch>
          </p:blipFill>
          <p:spPr bwMode="auto">
            <a:xfrm>
              <a:off x="37" y="3996"/>
              <a:ext cx="212" cy="219"/>
            </a:xfrm>
            <a:prstGeom prst="rect">
              <a:avLst/>
            </a:prstGeom>
            <a:noFill/>
            <a:ln w="9525">
              <a:noFill/>
              <a:miter lim="800000"/>
              <a:headEnd/>
              <a:tailEnd/>
            </a:ln>
          </p:spPr>
        </p:pic>
        <p:sp>
          <p:nvSpPr>
            <p:cNvPr id="18"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pl-PL" altLang="de-DE" sz="1200" i="1" dirty="0"/>
                <a:t>ćwiczenia </a:t>
              </a:r>
              <a:r>
                <a:rPr lang="de-DE" altLang="de-DE" sz="1200" i="1" dirty="0"/>
                <a:t>10.3</a:t>
              </a:r>
            </a:p>
            <a:p>
              <a:pPr eaLnBrk="1" hangingPunct="1"/>
              <a:r>
                <a:rPr lang="de-DE" altLang="de-DE" sz="1200" dirty="0"/>
                <a:t>     </a:t>
              </a:r>
            </a:p>
          </p:txBody>
        </p:sp>
      </p:grpSp>
      <p:sp>
        <p:nvSpPr>
          <p:cNvPr id="20" name="Inhaltsplatzhalter 2"/>
          <p:cNvSpPr txBox="1">
            <a:spLocks/>
          </p:cNvSpPr>
          <p:nvPr/>
        </p:nvSpPr>
        <p:spPr bwMode="auto">
          <a:xfrm>
            <a:off x="250824" y="1339200"/>
            <a:ext cx="8640763" cy="34579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marL="180000" indent="0">
              <a:spcBef>
                <a:spcPts val="1200"/>
              </a:spcBef>
              <a:buNone/>
            </a:pPr>
            <a:r>
              <a:rPr lang="pl-PL" altLang="de-DE" sz="1800" dirty="0">
                <a:latin typeface="Verdana" pitchFamily="34" charset="0"/>
                <a:ea typeface="Verdana" pitchFamily="34" charset="0"/>
                <a:cs typeface="Verdana" pitchFamily="34" charset="0"/>
              </a:rPr>
              <a:t>Znajdować „ukryte skarby”</a:t>
            </a:r>
          </a:p>
          <a:p>
            <a:pPr marL="180000" indent="0">
              <a:spcBef>
                <a:spcPts val="1200"/>
              </a:spcBef>
              <a:buNone/>
            </a:pPr>
            <a:endParaRPr lang="en-GB" altLang="de-DE" sz="1800" dirty="0">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pl-PL" altLang="de-DE" sz="1800" dirty="0">
                <a:solidFill>
                  <a:schemeClr val="tx1"/>
                </a:solidFill>
                <a:latin typeface="Verdana" pitchFamily="34" charset="0"/>
              </a:rPr>
              <a:t>Zapytaj przyjaciół i rodzinę jakie są twoje mocne strony i co w Tobie cenią.</a:t>
            </a:r>
            <a:r>
              <a:rPr lang="en-GB" altLang="de-DE" sz="1800" dirty="0">
                <a:solidFill>
                  <a:schemeClr val="tx1"/>
                </a:solidFill>
                <a:latin typeface="Verdana" pitchFamily="34" charset="0"/>
              </a:rPr>
              <a:t>.</a:t>
            </a:r>
          </a:p>
          <a:p>
            <a:pPr marL="720000" lvl="1" indent="-360000" eaLnBrk="1" hangingPunct="1">
              <a:spcBef>
                <a:spcPts val="1200"/>
              </a:spcBef>
              <a:buClr>
                <a:srgbClr val="8CADAE"/>
              </a:buClr>
              <a:buSzPct val="85000"/>
              <a:buFontTx/>
              <a:buChar char="o"/>
              <a:tabLst>
                <a:tab pos="722313" algn="l"/>
              </a:tabLst>
              <a:defRPr/>
            </a:pPr>
            <a:r>
              <a:rPr lang="pl-PL" altLang="de-DE" sz="1800" dirty="0">
                <a:solidFill>
                  <a:schemeClr val="tx1"/>
                </a:solidFill>
                <a:latin typeface="Verdana" pitchFamily="34" charset="0"/>
              </a:rPr>
              <a:t>Pomyśl o</a:t>
            </a:r>
            <a:r>
              <a:rPr lang="en-GB" altLang="de-DE" sz="1800" dirty="0">
                <a:solidFill>
                  <a:schemeClr val="tx1"/>
                </a:solidFill>
                <a:latin typeface="Verdana" pitchFamily="34" charset="0"/>
              </a:rPr>
              <a:t> </a:t>
            </a:r>
            <a:r>
              <a:rPr lang="pl-PL" altLang="de-DE" sz="1800" u="sng" dirty="0">
                <a:solidFill>
                  <a:schemeClr val="tx1"/>
                </a:solidFill>
                <a:latin typeface="Verdana" pitchFamily="34" charset="0"/>
              </a:rPr>
              <a:t>konkretnych</a:t>
            </a:r>
            <a:r>
              <a:rPr lang="en-GB" altLang="de-DE" sz="1800" dirty="0">
                <a:solidFill>
                  <a:schemeClr val="tx1"/>
                </a:solidFill>
                <a:latin typeface="Verdana" pitchFamily="34" charset="0"/>
              </a:rPr>
              <a:t> </a:t>
            </a:r>
            <a:r>
              <a:rPr lang="pl-PL" altLang="de-DE" sz="1800" dirty="0">
                <a:solidFill>
                  <a:schemeClr val="tx1"/>
                </a:solidFill>
                <a:latin typeface="Verdana" pitchFamily="34" charset="0"/>
              </a:rPr>
              <a:t>sytuacjach, w których coś osiągnąłeś lub może otrzymałeś za coś komplement – mogą to być również małe rzeczy. </a:t>
            </a:r>
            <a:endParaRPr lang="en-GB" altLang="de-DE" sz="1800" dirty="0">
              <a:solidFill>
                <a:schemeClr val="tx1"/>
              </a:solidFill>
              <a:latin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n-GB" altLang="de-DE" sz="1800" dirty="0">
                <a:solidFill>
                  <a:schemeClr val="tx1"/>
                </a:solidFill>
                <a:latin typeface="Verdana" pitchFamily="34" charset="0"/>
              </a:rPr>
              <a:t>…</a:t>
            </a:r>
            <a:r>
              <a:rPr lang="pl-PL" altLang="de-DE" sz="1800" dirty="0">
                <a:solidFill>
                  <a:schemeClr val="tx1"/>
                </a:solidFill>
                <a:latin typeface="Verdana" pitchFamily="34" charset="0"/>
              </a:rPr>
              <a:t>napisz swoje doświadczenia w „dzienniczku-zadowolenia”. Powoli Ci to wrócić do nich w czasie, kiedy będziesz się gorzej czuł/a. </a:t>
            </a:r>
            <a:endParaRPr lang="en-GB" altLang="de-DE" sz="1800" dirty="0">
              <a:solidFill>
                <a:schemeClr val="tx1"/>
              </a:solidFill>
              <a:latin typeface="Verdana" pitchFamily="34" charset="0"/>
            </a:endParaRPr>
          </a:p>
        </p:txBody>
      </p:sp>
      <p:sp>
        <p:nvSpPr>
          <p:cNvPr id="13"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Pamiętaj o swoich mocnych stronach</a:t>
            </a:r>
            <a:endParaRPr lang="en-GB" altLang="de-DE" sz="2000" dirty="0">
              <a:solidFill>
                <a:schemeClr val="accent1"/>
              </a:solidFill>
            </a:endParaRPr>
          </a:p>
        </p:txBody>
      </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16</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uppieren 36"/>
          <p:cNvGrpSpPr>
            <a:grpSpLocks/>
          </p:cNvGrpSpPr>
          <p:nvPr/>
        </p:nvGrpSpPr>
        <p:grpSpPr bwMode="auto">
          <a:xfrm>
            <a:off x="3708325" y="2941885"/>
            <a:ext cx="1655763" cy="2965450"/>
            <a:chOff x="2483768" y="2420888"/>
            <a:chExt cx="1656184" cy="2965418"/>
          </a:xfrm>
        </p:grpSpPr>
        <p:sp>
          <p:nvSpPr>
            <p:cNvPr id="26634" name="Ellipse 37"/>
            <p:cNvSpPr>
              <a:spLocks noChangeArrowheads="1"/>
            </p:cNvSpPr>
            <p:nvPr/>
          </p:nvSpPr>
          <p:spPr bwMode="auto">
            <a:xfrm>
              <a:off x="2843808" y="2420888"/>
              <a:ext cx="792088" cy="720080"/>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6635" name="Freihandform 38"/>
            <p:cNvSpPr>
              <a:spLocks/>
            </p:cNvSpPr>
            <p:nvPr/>
          </p:nvSpPr>
          <p:spPr bwMode="auto">
            <a:xfrm>
              <a:off x="3128534" y="2830594"/>
              <a:ext cx="222637" cy="159096"/>
            </a:xfrm>
            <a:custGeom>
              <a:avLst/>
              <a:gdLst>
                <a:gd name="T0" fmla="*/ 0 w 222637"/>
                <a:gd name="T1" fmla="*/ 143194 h 159096"/>
                <a:gd name="T2" fmla="*/ 119270 w 222637"/>
                <a:gd name="T3" fmla="*/ 70 h 159096"/>
                <a:gd name="T4" fmla="*/ 222637 w 222637"/>
                <a:gd name="T5" fmla="*/ 159096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6636" name="Ellipse 39"/>
            <p:cNvSpPr>
              <a:spLocks noChangeArrowheads="1"/>
            </p:cNvSpPr>
            <p:nvPr/>
          </p:nvSpPr>
          <p:spPr bwMode="auto">
            <a:xfrm>
              <a:off x="31497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6637" name="Ellipse 40"/>
            <p:cNvSpPr>
              <a:spLocks noChangeArrowheads="1"/>
            </p:cNvSpPr>
            <p:nvPr/>
          </p:nvSpPr>
          <p:spPr bwMode="auto">
            <a:xfrm>
              <a:off x="33021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6638" name="Gerader Verbinder 41"/>
            <p:cNvCxnSpPr>
              <a:cxnSpLocks noChangeShapeType="1"/>
              <a:stCxn id="26634" idx="4"/>
            </p:cNvCxnSpPr>
            <p:nvPr/>
          </p:nvCxnSpPr>
          <p:spPr bwMode="auto">
            <a:xfrm>
              <a:off x="3239852" y="3140968"/>
              <a:ext cx="0" cy="1296144"/>
            </a:xfrm>
            <a:prstGeom prst="line">
              <a:avLst/>
            </a:prstGeom>
            <a:noFill/>
            <a:ln w="9525" algn="ctr">
              <a:solidFill>
                <a:schemeClr val="tx1"/>
              </a:solidFill>
              <a:round/>
              <a:headEnd/>
              <a:tailEnd/>
            </a:ln>
          </p:spPr>
        </p:cxnSp>
        <p:cxnSp>
          <p:nvCxnSpPr>
            <p:cNvPr id="26639" name="Gerader Verbinder 42"/>
            <p:cNvCxnSpPr>
              <a:cxnSpLocks noChangeShapeType="1"/>
            </p:cNvCxnSpPr>
            <p:nvPr/>
          </p:nvCxnSpPr>
          <p:spPr bwMode="auto">
            <a:xfrm>
              <a:off x="3239852" y="3429000"/>
              <a:ext cx="252028" cy="144016"/>
            </a:xfrm>
            <a:prstGeom prst="line">
              <a:avLst/>
            </a:prstGeom>
            <a:noFill/>
            <a:ln w="9525" algn="ctr">
              <a:solidFill>
                <a:schemeClr val="tx1"/>
              </a:solidFill>
              <a:round/>
              <a:headEnd/>
              <a:tailEnd/>
            </a:ln>
          </p:spPr>
        </p:cxnSp>
        <p:cxnSp>
          <p:nvCxnSpPr>
            <p:cNvPr id="26640" name="Gerader Verbinder 43"/>
            <p:cNvCxnSpPr>
              <a:cxnSpLocks noChangeShapeType="1"/>
            </p:cNvCxnSpPr>
            <p:nvPr/>
          </p:nvCxnSpPr>
          <p:spPr bwMode="auto">
            <a:xfrm flipH="1">
              <a:off x="3302145" y="3573016"/>
              <a:ext cx="189735" cy="360040"/>
            </a:xfrm>
            <a:prstGeom prst="line">
              <a:avLst/>
            </a:prstGeom>
            <a:noFill/>
            <a:ln w="9525" algn="ctr">
              <a:solidFill>
                <a:schemeClr val="tx1"/>
              </a:solidFill>
              <a:round/>
              <a:headEnd/>
              <a:tailEnd/>
            </a:ln>
          </p:spPr>
        </p:cxnSp>
        <p:cxnSp>
          <p:nvCxnSpPr>
            <p:cNvPr id="26641" name="Gerader Verbinder 44"/>
            <p:cNvCxnSpPr>
              <a:cxnSpLocks noChangeShapeType="1"/>
            </p:cNvCxnSpPr>
            <p:nvPr/>
          </p:nvCxnSpPr>
          <p:spPr bwMode="auto">
            <a:xfrm flipH="1">
              <a:off x="2915816" y="3429000"/>
              <a:ext cx="324036" cy="144016"/>
            </a:xfrm>
            <a:prstGeom prst="line">
              <a:avLst/>
            </a:prstGeom>
            <a:noFill/>
            <a:ln w="9525" algn="ctr">
              <a:solidFill>
                <a:schemeClr val="tx1"/>
              </a:solidFill>
              <a:round/>
              <a:headEnd/>
              <a:tailEnd/>
            </a:ln>
          </p:spPr>
        </p:cxnSp>
        <p:cxnSp>
          <p:nvCxnSpPr>
            <p:cNvPr id="26642" name="Gerader Verbinder 45"/>
            <p:cNvCxnSpPr>
              <a:cxnSpLocks noChangeShapeType="1"/>
            </p:cNvCxnSpPr>
            <p:nvPr/>
          </p:nvCxnSpPr>
          <p:spPr bwMode="auto">
            <a:xfrm>
              <a:off x="2915816" y="3550674"/>
              <a:ext cx="233929" cy="382382"/>
            </a:xfrm>
            <a:prstGeom prst="line">
              <a:avLst/>
            </a:prstGeom>
            <a:noFill/>
            <a:ln w="9525" algn="ctr">
              <a:solidFill>
                <a:schemeClr val="tx1"/>
              </a:solidFill>
              <a:round/>
              <a:headEnd/>
              <a:tailEnd/>
            </a:ln>
          </p:spPr>
        </p:cxnSp>
        <p:cxnSp>
          <p:nvCxnSpPr>
            <p:cNvPr id="26643" name="Gerader Verbinder 46"/>
            <p:cNvCxnSpPr>
              <a:cxnSpLocks noChangeShapeType="1"/>
            </p:cNvCxnSpPr>
            <p:nvPr/>
          </p:nvCxnSpPr>
          <p:spPr bwMode="auto">
            <a:xfrm>
              <a:off x="3239852" y="4437112"/>
              <a:ext cx="612068" cy="936104"/>
            </a:xfrm>
            <a:prstGeom prst="line">
              <a:avLst/>
            </a:prstGeom>
            <a:noFill/>
            <a:ln w="9525" algn="ctr">
              <a:solidFill>
                <a:schemeClr val="tx1"/>
              </a:solidFill>
              <a:round/>
              <a:headEnd/>
              <a:tailEnd/>
            </a:ln>
          </p:spPr>
        </p:cxnSp>
        <p:cxnSp>
          <p:nvCxnSpPr>
            <p:cNvPr id="26644" name="Gerader Verbinder 47"/>
            <p:cNvCxnSpPr>
              <a:cxnSpLocks noChangeShapeType="1"/>
            </p:cNvCxnSpPr>
            <p:nvPr/>
          </p:nvCxnSpPr>
          <p:spPr bwMode="auto">
            <a:xfrm flipH="1">
              <a:off x="2771800" y="4437112"/>
              <a:ext cx="468052" cy="936104"/>
            </a:xfrm>
            <a:prstGeom prst="line">
              <a:avLst/>
            </a:prstGeom>
            <a:noFill/>
            <a:ln w="9525" algn="ctr">
              <a:solidFill>
                <a:schemeClr val="tx1"/>
              </a:solidFill>
              <a:round/>
              <a:headEnd/>
              <a:tailEnd/>
            </a:ln>
          </p:spPr>
        </p:cxnSp>
        <p:cxnSp>
          <p:nvCxnSpPr>
            <p:cNvPr id="26645" name="Gerader Verbinder 48"/>
            <p:cNvCxnSpPr>
              <a:cxnSpLocks noChangeShapeType="1"/>
            </p:cNvCxnSpPr>
            <p:nvPr/>
          </p:nvCxnSpPr>
          <p:spPr bwMode="auto">
            <a:xfrm>
              <a:off x="2483768" y="5373216"/>
              <a:ext cx="288032" cy="0"/>
            </a:xfrm>
            <a:prstGeom prst="line">
              <a:avLst/>
            </a:prstGeom>
            <a:noFill/>
            <a:ln w="9525" algn="ctr">
              <a:solidFill>
                <a:schemeClr val="tx1"/>
              </a:solidFill>
              <a:round/>
              <a:headEnd/>
              <a:tailEnd/>
            </a:ln>
          </p:spPr>
        </p:cxnSp>
        <p:cxnSp>
          <p:nvCxnSpPr>
            <p:cNvPr id="26646" name="Gerader Verbinder 49"/>
            <p:cNvCxnSpPr>
              <a:cxnSpLocks noChangeShapeType="1"/>
            </p:cNvCxnSpPr>
            <p:nvPr/>
          </p:nvCxnSpPr>
          <p:spPr bwMode="auto">
            <a:xfrm>
              <a:off x="3851920" y="5386306"/>
              <a:ext cx="288032" cy="0"/>
            </a:xfrm>
            <a:prstGeom prst="line">
              <a:avLst/>
            </a:prstGeom>
            <a:noFill/>
            <a:ln w="9525" algn="ctr">
              <a:solidFill>
                <a:schemeClr val="tx1"/>
              </a:solidFill>
              <a:round/>
              <a:headEnd/>
              <a:tailEnd/>
            </a:ln>
          </p:spPr>
        </p:cxnSp>
      </p:grpSp>
      <p:sp>
        <p:nvSpPr>
          <p:cNvPr id="26627" name="Abgerundete rechteckige Legende 50"/>
          <p:cNvSpPr>
            <a:spLocks noChangeArrowheads="1"/>
          </p:cNvSpPr>
          <p:nvPr/>
        </p:nvSpPr>
        <p:spPr bwMode="auto">
          <a:xfrm>
            <a:off x="129126" y="2776923"/>
            <a:ext cx="3290746" cy="646986"/>
          </a:xfrm>
          <a:prstGeom prst="wedgeRoundRectCallout">
            <a:avLst>
              <a:gd name="adj1" fmla="val 72081"/>
              <a:gd name="adj2" fmla="val 63247"/>
              <a:gd name="adj3" fmla="val 16667"/>
            </a:avLst>
          </a:prstGeom>
          <a:noFill/>
          <a:ln w="9525" algn="ctr">
            <a:solidFill>
              <a:schemeClr val="tx1"/>
            </a:solidFill>
            <a:round/>
            <a:headEnd/>
            <a:tailEnd/>
          </a:ln>
        </p:spPr>
        <p:txBody>
          <a:bodyPr wrap="none">
            <a:spAutoFit/>
          </a:bodyPr>
          <a:lstStyle/>
          <a:p>
            <a:pPr algn="ctr" eaLnBrk="1" hangingPunct="1"/>
            <a:r>
              <a:rPr lang="pl-PL" altLang="de-DE" sz="1600" dirty="0">
                <a:solidFill>
                  <a:srgbClr val="006699"/>
                </a:solidFill>
              </a:rPr>
              <a:t>Jesteś kiepski we wszystkim</a:t>
            </a:r>
            <a:r>
              <a:rPr lang="en-GB" altLang="de-DE" sz="1600" dirty="0">
                <a:solidFill>
                  <a:srgbClr val="006699"/>
                </a:solidFill>
              </a:rPr>
              <a:t>! </a:t>
            </a:r>
          </a:p>
          <a:p>
            <a:pPr algn="ctr" eaLnBrk="1" hangingPunct="1"/>
            <a:r>
              <a:rPr lang="pl-PL" altLang="de-DE" sz="1600" dirty="0">
                <a:solidFill>
                  <a:srgbClr val="006699"/>
                </a:solidFill>
              </a:rPr>
              <a:t>Jesteś bezwartościowy</a:t>
            </a:r>
            <a:r>
              <a:rPr lang="en-GB" altLang="de-DE" sz="1600" dirty="0">
                <a:solidFill>
                  <a:srgbClr val="006699"/>
                </a:solidFill>
              </a:rPr>
              <a:t>.</a:t>
            </a:r>
          </a:p>
        </p:txBody>
      </p:sp>
      <p:sp>
        <p:nvSpPr>
          <p:cNvPr id="26628" name="Textfeld 66"/>
          <p:cNvSpPr txBox="1">
            <a:spLocks noChangeArrowheads="1"/>
          </p:cNvSpPr>
          <p:nvPr/>
        </p:nvSpPr>
        <p:spPr bwMode="auto">
          <a:xfrm>
            <a:off x="899319" y="6165850"/>
            <a:ext cx="7345362" cy="369332"/>
          </a:xfrm>
          <a:prstGeom prst="rect">
            <a:avLst/>
          </a:prstGeom>
          <a:noFill/>
          <a:ln w="9525">
            <a:noFill/>
            <a:miter lim="800000"/>
            <a:headEnd/>
            <a:tailEnd/>
          </a:ln>
        </p:spPr>
        <p:txBody>
          <a:bodyPr>
            <a:spAutoFit/>
          </a:bodyPr>
          <a:lstStyle/>
          <a:p>
            <a:pPr algn="ctr" eaLnBrk="1" hangingPunct="1"/>
            <a:r>
              <a:rPr lang="pl-PL" altLang="de-DE" dirty="0">
                <a:solidFill>
                  <a:srgbClr val="006699"/>
                </a:solidFill>
              </a:rPr>
              <a:t>Jaka jest funkcja wewnętrznego krytyka?</a:t>
            </a:r>
            <a:endParaRPr lang="en-GB" altLang="de-DE" dirty="0">
              <a:solidFill>
                <a:srgbClr val="006699"/>
              </a:solidFill>
            </a:endParaRPr>
          </a:p>
        </p:txBody>
      </p:sp>
      <p:sp>
        <p:nvSpPr>
          <p:cNvPr id="3380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defRPr/>
            </a:pPr>
            <a:r>
              <a:rPr lang="pl-PL" altLang="de-DE" sz="2000" dirty="0">
                <a:solidFill>
                  <a:schemeClr val="accent1"/>
                </a:solidFill>
              </a:rPr>
              <a:t>Wewnętrzny krytyk</a:t>
            </a:r>
            <a:endParaRPr lang="en-GB" altLang="de-DE" sz="2000" strike="sngStrike" dirty="0">
              <a:solidFill>
                <a:srgbClr val="FF3300"/>
              </a:solidFill>
            </a:endParaRPr>
          </a:p>
        </p:txBody>
      </p:sp>
      <p:sp>
        <p:nvSpPr>
          <p:cNvPr id="26630" name="Textfeld 35"/>
          <p:cNvSpPr txBox="1">
            <a:spLocks noChangeArrowheads="1"/>
          </p:cNvSpPr>
          <p:nvPr/>
        </p:nvSpPr>
        <p:spPr bwMode="auto">
          <a:xfrm>
            <a:off x="252480" y="1087576"/>
            <a:ext cx="8640000" cy="1754326"/>
          </a:xfrm>
          <a:prstGeom prst="rect">
            <a:avLst/>
          </a:prstGeom>
          <a:noFill/>
          <a:ln w="9525">
            <a:noFill/>
            <a:miter lim="800000"/>
            <a:headEnd/>
            <a:tailEnd/>
          </a:ln>
        </p:spPr>
        <p:txBody>
          <a:bodyPr>
            <a:spAutoFit/>
          </a:bodyPr>
          <a:lstStyle/>
          <a:p>
            <a:pPr marL="180000"/>
            <a:r>
              <a:rPr lang="pl-PL" altLang="de-DE" dirty="0"/>
              <a:t>Większość ludzi ma </a:t>
            </a:r>
            <a:r>
              <a:rPr lang="pl-PL" altLang="de-DE" i="1" dirty="0"/>
              <a:t>„wewnętrzny głos”, </a:t>
            </a:r>
            <a:r>
              <a:rPr lang="pl-PL" altLang="de-DE" dirty="0"/>
              <a:t>który nazywany jest często „wewnętrznym krytykiem”.</a:t>
            </a:r>
            <a:r>
              <a:rPr lang="en-GB" altLang="de-DE" dirty="0"/>
              <a:t> </a:t>
            </a:r>
            <a:r>
              <a:rPr lang="pl-PL" altLang="de-DE" dirty="0"/>
              <a:t>Głos ten mówi nam często rzeczy, które słyszeliśmy od innych (np. surowy nauczyciel, ambitni rodzice)</a:t>
            </a:r>
            <a:r>
              <a:rPr lang="en-GB" altLang="de-DE" dirty="0"/>
              <a:t>. </a:t>
            </a:r>
            <a:r>
              <a:rPr lang="pl-PL" altLang="de-DE" dirty="0"/>
              <a:t>Wewnętrzny krytyk nie jest realną osobą czy też wrogiem, a raczej pokazuje jak bardzo pochłonięci jesteśmy tą krytyką i nadmiernymi oczekiwaniami. </a:t>
            </a:r>
            <a:endParaRPr lang="en-GB" altLang="de-DE" dirty="0"/>
          </a:p>
        </p:txBody>
      </p:sp>
      <p:sp>
        <p:nvSpPr>
          <p:cNvPr id="26631" name="Textfeld 3"/>
          <p:cNvSpPr txBox="1">
            <a:spLocks noChangeArrowheads="1"/>
          </p:cNvSpPr>
          <p:nvPr/>
        </p:nvSpPr>
        <p:spPr bwMode="auto">
          <a:xfrm>
            <a:off x="5435600" y="3685946"/>
            <a:ext cx="3168848" cy="1200329"/>
          </a:xfrm>
          <a:prstGeom prst="rect">
            <a:avLst/>
          </a:prstGeom>
          <a:noFill/>
          <a:ln w="9525">
            <a:noFill/>
            <a:miter lim="800000"/>
            <a:headEnd/>
            <a:tailEnd/>
          </a:ln>
        </p:spPr>
        <p:txBody>
          <a:bodyPr wrap="square">
            <a:spAutoFit/>
          </a:bodyPr>
          <a:lstStyle/>
          <a:p>
            <a:r>
              <a:rPr lang="pl-PL" altLang="de-DE" dirty="0"/>
              <a:t>Wewnętrzny krytyk:</a:t>
            </a:r>
          </a:p>
          <a:p>
            <a:r>
              <a:rPr lang="pl-PL" altLang="de-DE" dirty="0"/>
              <a:t>wszystkowiedzący; „</a:t>
            </a:r>
            <a:r>
              <a:rPr lang="pl-PL" altLang="de-DE" dirty="0" err="1"/>
              <a:t>dokuczacz</a:t>
            </a:r>
            <a:r>
              <a:rPr lang="pl-PL" altLang="de-DE" dirty="0"/>
              <a:t>”;</a:t>
            </a:r>
            <a:r>
              <a:rPr lang="pl-PL" altLang="de-DE" dirty="0" err="1"/>
              <a:t>wywywołuje</a:t>
            </a:r>
            <a:r>
              <a:rPr lang="pl-PL" altLang="de-DE" dirty="0"/>
              <a:t> presję; dogmatyczny</a:t>
            </a:r>
            <a:endParaRPr lang="en-GB" altLang="de-DE" dirty="0"/>
          </a:p>
        </p:txBody>
      </p:sp>
      <p:sp>
        <p:nvSpPr>
          <p:cNvPr id="22" name="Text Box 6"/>
          <p:cNvSpPr txBox="1">
            <a:spLocks noChangeArrowheads="1"/>
          </p:cNvSpPr>
          <p:nvPr/>
        </p:nvSpPr>
        <p:spPr bwMode="auto">
          <a:xfrm>
            <a:off x="6732240" y="481013"/>
            <a:ext cx="2215030" cy="276999"/>
          </a:xfrm>
          <a:prstGeom prst="rect">
            <a:avLst/>
          </a:prstGeom>
          <a:noFill/>
          <a:ln w="9525">
            <a:noFill/>
            <a:miter lim="800000"/>
            <a:headEnd/>
            <a:tailEnd/>
          </a:ln>
        </p:spPr>
        <p:txBody>
          <a:bodyPr wrap="none">
            <a:spAutoFit/>
          </a:bodyPr>
          <a:lstStyle/>
          <a:p>
            <a:pPr eaLnBrk="1" hangingPunct="1"/>
            <a:r>
              <a:rPr lang="pl-PL" altLang="de-DE" sz="1200" dirty="0">
                <a:solidFill>
                  <a:schemeClr val="accent1"/>
                </a:solidFill>
              </a:rPr>
              <a:t>źródło</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
        <p:nvSpPr>
          <p:cNvPr id="2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17</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defRPr/>
            </a:pPr>
            <a:r>
              <a:rPr lang="pl-PL" altLang="de-DE" sz="2000" dirty="0">
                <a:solidFill>
                  <a:schemeClr val="accent1"/>
                </a:solidFill>
              </a:rPr>
              <a:t>Wewnętrzny krytyk</a:t>
            </a:r>
            <a:endParaRPr lang="en-GB" altLang="de-DE" sz="2000" strike="sngStrike" dirty="0">
              <a:solidFill>
                <a:srgbClr val="FF3300"/>
              </a:solidFill>
            </a:endParaRPr>
          </a:p>
        </p:txBody>
      </p:sp>
      <p:sp>
        <p:nvSpPr>
          <p:cNvPr id="22" name="Text Box 6"/>
          <p:cNvSpPr txBox="1">
            <a:spLocks noChangeArrowheads="1"/>
          </p:cNvSpPr>
          <p:nvPr/>
        </p:nvSpPr>
        <p:spPr bwMode="auto">
          <a:xfrm>
            <a:off x="6732240" y="481013"/>
            <a:ext cx="2215030" cy="276999"/>
          </a:xfrm>
          <a:prstGeom prst="rect">
            <a:avLst/>
          </a:prstGeom>
          <a:noFill/>
          <a:ln w="9525">
            <a:noFill/>
            <a:miter lim="800000"/>
            <a:headEnd/>
            <a:tailEnd/>
          </a:ln>
        </p:spPr>
        <p:txBody>
          <a:bodyPr wrap="none">
            <a:spAutoFit/>
          </a:bodyPr>
          <a:lstStyle/>
          <a:p>
            <a:pPr eaLnBrk="1" hangingPunct="1"/>
            <a:r>
              <a:rPr lang="pl-PL" altLang="de-DE" sz="1200" dirty="0">
                <a:solidFill>
                  <a:schemeClr val="accent1"/>
                </a:solidFill>
              </a:rPr>
              <a:t>źródło</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
        <p:nvSpPr>
          <p:cNvPr id="2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1</a:t>
            </a:r>
            <a:r>
              <a:rPr kumimoji="0" lang="de-DE" altLang="de-DE" sz="1200" b="1" i="0" u="none" strike="noStrike" kern="0" cap="none" spc="0" normalizeH="0" baseline="0" noProof="0" dirty="0">
                <a:ln>
                  <a:noFill/>
                </a:ln>
                <a:solidFill>
                  <a:srgbClr val="646B86"/>
                </a:solidFill>
                <a:effectLst/>
                <a:uLnTx/>
                <a:uFillTx/>
                <a:latin typeface="Verdana"/>
              </a:rPr>
              <a:t>8</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23" name="Inhaltsplatzhalter 2">
            <a:extLst>
              <a:ext uri="{FF2B5EF4-FFF2-40B4-BE49-F238E27FC236}">
                <a16:creationId xmlns:a16="http://schemas.microsoft.com/office/drawing/2014/main" xmlns="" id="{9FA8CC55-1535-4B27-B74F-148860F1F76A}"/>
              </a:ext>
            </a:extLst>
          </p:cNvPr>
          <p:cNvSpPr>
            <a:spLocks noGrp="1"/>
          </p:cNvSpPr>
          <p:nvPr>
            <p:ph sz="quarter" idx="1"/>
          </p:nvPr>
        </p:nvSpPr>
        <p:spPr>
          <a:xfrm>
            <a:off x="252000" y="1339200"/>
            <a:ext cx="8640000" cy="4637088"/>
          </a:xfrm>
        </p:spPr>
        <p:txBody>
          <a:bodyPr/>
          <a:lstStyle/>
          <a:p>
            <a:pPr marL="180000" indent="0">
              <a:spcBef>
                <a:spcPts val="600"/>
              </a:spcBef>
              <a:spcAft>
                <a:spcPts val="0"/>
              </a:spcAft>
              <a:buFont typeface="Wingdings 2" pitchFamily="18" charset="2"/>
              <a:buNone/>
            </a:pPr>
            <a:r>
              <a:rPr lang="en-GB" altLang="de-DE" sz="1800" b="1" dirty="0">
                <a:latin typeface="Verdana"/>
                <a:ea typeface="Verdana" pitchFamily="34" charset="0"/>
                <a:cs typeface="Verdana"/>
              </a:rPr>
              <a:t>Fun</a:t>
            </a:r>
            <a:r>
              <a:rPr lang="pl-PL" altLang="de-DE" sz="1800" b="1" dirty="0" err="1">
                <a:latin typeface="Verdana"/>
                <a:ea typeface="Verdana" pitchFamily="34" charset="0"/>
                <a:cs typeface="Verdana"/>
              </a:rPr>
              <a:t>kcja</a:t>
            </a:r>
            <a:r>
              <a:rPr lang="pl-PL" altLang="de-DE" sz="1800" b="1" dirty="0">
                <a:latin typeface="Verdana"/>
                <a:ea typeface="Verdana" pitchFamily="34" charset="0"/>
                <a:cs typeface="Verdana"/>
              </a:rPr>
              <a:t> wewnętrznego krytyka:</a:t>
            </a:r>
            <a:endParaRPr lang="en-GB" altLang="de-DE" sz="1800" b="1" dirty="0">
              <a:latin typeface="Verdana"/>
              <a:ea typeface="Verdana" pitchFamily="34" charset="0"/>
              <a:cs typeface="Verdana"/>
            </a:endParaRPr>
          </a:p>
          <a:p>
            <a:pPr marL="180000" indent="0">
              <a:spcBef>
                <a:spcPts val="0"/>
              </a:spcBef>
              <a:spcAft>
                <a:spcPts val="0"/>
              </a:spcAft>
              <a:buFont typeface="Wingdings 2" pitchFamily="18" charset="2"/>
              <a:buNone/>
            </a:pPr>
            <a:r>
              <a:rPr lang="pl-PL" altLang="de-DE" sz="1800" dirty="0">
                <a:latin typeface="Verdana"/>
                <a:ea typeface="Verdana" pitchFamily="34" charset="0"/>
                <a:cs typeface="Verdana"/>
              </a:rPr>
              <a:t>Zachęca nas; pomaga działać sprawniej i stawiać czoła wyzwaniom.</a:t>
            </a:r>
            <a:endParaRPr lang="en-GB" altLang="de-DE" sz="1800" dirty="0">
              <a:latin typeface="Verdana"/>
              <a:ea typeface="Verdana" pitchFamily="34" charset="0"/>
              <a:cs typeface="Verdana"/>
            </a:endParaRPr>
          </a:p>
          <a:p>
            <a:pPr marL="180000" indent="0">
              <a:spcBef>
                <a:spcPts val="0"/>
              </a:spcBef>
              <a:spcAft>
                <a:spcPts val="0"/>
              </a:spcAft>
              <a:buFont typeface="Wingdings 2" pitchFamily="18" charset="2"/>
              <a:buNone/>
            </a:pPr>
            <a:endParaRPr lang="en-GB" altLang="de-DE" sz="1800" b="1" dirty="0">
              <a:latin typeface="Verdana"/>
              <a:ea typeface="Verdana" pitchFamily="34" charset="0"/>
              <a:cs typeface="Verdana"/>
            </a:endParaRPr>
          </a:p>
          <a:p>
            <a:pPr marL="180000" indent="0">
              <a:spcBef>
                <a:spcPts val="0"/>
              </a:spcBef>
              <a:spcAft>
                <a:spcPts val="0"/>
              </a:spcAft>
              <a:buFont typeface="Wingdings 2" pitchFamily="18" charset="2"/>
              <a:buNone/>
            </a:pPr>
            <a:r>
              <a:rPr lang="pl-PL" altLang="de-DE" sz="1800" b="1" dirty="0">
                <a:latin typeface="Verdana"/>
                <a:ea typeface="Verdana" pitchFamily="34" charset="0"/>
                <a:cs typeface="Verdana"/>
              </a:rPr>
              <a:t>Niebezpieczeństwo</a:t>
            </a:r>
            <a:r>
              <a:rPr lang="en-GB" altLang="de-DE" sz="1800" b="1" dirty="0">
                <a:latin typeface="Verdana"/>
                <a:ea typeface="Verdana" pitchFamily="34" charset="0"/>
                <a:cs typeface="Verdana"/>
              </a:rPr>
              <a:t>:</a:t>
            </a:r>
          </a:p>
          <a:p>
            <a:pPr marL="180000" indent="0">
              <a:spcBef>
                <a:spcPts val="0"/>
              </a:spcBef>
              <a:spcAft>
                <a:spcPts val="0"/>
              </a:spcAft>
              <a:buFont typeface="Wingdings 2" pitchFamily="18" charset="2"/>
              <a:buNone/>
            </a:pPr>
            <a:r>
              <a:rPr lang="pl-PL" altLang="de-DE" sz="1800" dirty="0">
                <a:latin typeface="Verdana"/>
                <a:ea typeface="Verdana" pitchFamily="34" charset="0"/>
                <a:cs typeface="Verdana"/>
              </a:rPr>
              <a:t>Osoby z niską samooceną mają bardzo dominującego i często zbyt wymagającego wewnętrznego krytyka.</a:t>
            </a:r>
            <a:endParaRPr lang="en-GB" altLang="de-DE" sz="1800" dirty="0">
              <a:latin typeface="Verdana"/>
              <a:ea typeface="Verdana" pitchFamily="34" charset="0"/>
              <a:cs typeface="Verdana"/>
            </a:endParaRPr>
          </a:p>
          <a:p>
            <a:pPr marL="180000" indent="0">
              <a:spcBef>
                <a:spcPts val="1200"/>
              </a:spcBef>
              <a:spcAft>
                <a:spcPts val="0"/>
              </a:spcAft>
              <a:buFont typeface="Wingdings 2" pitchFamily="18" charset="2"/>
              <a:buNone/>
            </a:pPr>
            <a:r>
              <a:rPr lang="pl-PL" altLang="de-DE" sz="1800" dirty="0">
                <a:latin typeface="Verdana"/>
                <a:ea typeface="Verdana" pitchFamily="34" charset="0"/>
                <a:cs typeface="Verdana"/>
              </a:rPr>
              <a:t>Wewnętrzny krytyk powinien mieć swoje miejsce, ale nie powinien zawładnąć naszym całym życiem.</a:t>
            </a:r>
            <a:endParaRPr lang="en-GB" altLang="de-DE" sz="1800" dirty="0">
              <a:latin typeface="Verdana"/>
              <a:ea typeface="Verdana" pitchFamily="34" charset="0"/>
              <a:cs typeface="Verdana"/>
            </a:endParaRPr>
          </a:p>
          <a:p>
            <a:pPr marL="0" indent="0">
              <a:spcBef>
                <a:spcPct val="0"/>
              </a:spcBef>
              <a:spcAft>
                <a:spcPts val="1000"/>
              </a:spcAft>
              <a:buFont typeface="Wingdings 2" pitchFamily="18" charset="2"/>
              <a:buNone/>
            </a:pPr>
            <a:endParaRPr lang="en-GB" altLang="de-DE" sz="1800" dirty="0">
              <a:solidFill>
                <a:schemeClr val="tx2"/>
              </a:solidFill>
              <a:latin typeface="Verdana"/>
              <a:cs typeface="Verdana"/>
            </a:endParaRPr>
          </a:p>
          <a:p>
            <a:pPr marL="0" indent="0">
              <a:buFont typeface="Wingdings 2" pitchFamily="18" charset="2"/>
              <a:buNone/>
            </a:pPr>
            <a:r>
              <a:rPr lang="en-GB" altLang="de-DE" sz="1800" dirty="0">
                <a:solidFill>
                  <a:srgbClr val="006699"/>
                </a:solidFill>
                <a:latin typeface="Verdana"/>
                <a:cs typeface="Verdana"/>
              </a:rPr>
              <a:t> </a:t>
            </a:r>
          </a:p>
        </p:txBody>
      </p:sp>
      <p:pic>
        <p:nvPicPr>
          <p:cNvPr id="24" name="Picture 6" descr="Kopf Finger2">
            <a:extLst>
              <a:ext uri="{FF2B5EF4-FFF2-40B4-BE49-F238E27FC236}">
                <a16:creationId xmlns:a16="http://schemas.microsoft.com/office/drawing/2014/main" xmlns="" id="{AF336575-1E1F-47D1-A92C-F857C52B2B2F}"/>
              </a:ext>
            </a:extLst>
          </p:cNvPr>
          <p:cNvPicPr preferRelativeResize="0">
            <a:picLocks noChangeArrowheads="1"/>
          </p:cNvPicPr>
          <p:nvPr/>
        </p:nvPicPr>
        <p:blipFill>
          <a:blip r:embed="rId3"/>
          <a:srcRect/>
          <a:stretch>
            <a:fillRect/>
          </a:stretch>
        </p:blipFill>
        <p:spPr bwMode="auto">
          <a:xfrm>
            <a:off x="7667625" y="4716636"/>
            <a:ext cx="1476375" cy="1943100"/>
          </a:xfrm>
          <a:prstGeom prst="rect">
            <a:avLst/>
          </a:prstGeom>
          <a:noFill/>
          <a:ln w="9525">
            <a:noFill/>
            <a:miter lim="800000"/>
            <a:headEnd/>
            <a:tailEnd/>
          </a:ln>
        </p:spPr>
      </p:pic>
    </p:spTree>
    <p:extLst>
      <p:ext uri="{BB962C8B-B14F-4D97-AF65-F5344CB8AC3E}">
        <p14:creationId xmlns:p14="http://schemas.microsoft.com/office/powerpoint/2010/main" val="23338449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Inhaltsplatzhalter 5"/>
          <p:cNvSpPr>
            <a:spLocks noGrp="1"/>
          </p:cNvSpPr>
          <p:nvPr>
            <p:ph sz="quarter" idx="4"/>
          </p:nvPr>
        </p:nvSpPr>
        <p:spPr>
          <a:xfrm>
            <a:off x="6732240" y="4149080"/>
            <a:ext cx="2304256" cy="2043013"/>
          </a:xfrm>
        </p:spPr>
        <p:txBody>
          <a:bodyPr/>
          <a:lstStyle/>
          <a:p>
            <a:pPr marL="0" indent="0">
              <a:buFont typeface="Wingdings 2" pitchFamily="18" charset="2"/>
              <a:buNone/>
            </a:pPr>
            <a:r>
              <a:rPr lang="pl-PL" altLang="de-DE" sz="1800" dirty="0">
                <a:latin typeface="Verdana" pitchFamily="34" charset="0"/>
                <a:ea typeface="Verdana" pitchFamily="34" charset="0"/>
                <a:cs typeface="Verdana" pitchFamily="34" charset="0"/>
              </a:rPr>
              <a:t>Miły towarzysz:</a:t>
            </a:r>
            <a:r>
              <a:rPr lang="en-GB" altLang="de-DE" sz="1800" dirty="0">
                <a:latin typeface="Verdana" pitchFamily="34" charset="0"/>
                <a:ea typeface="Verdana" pitchFamily="34" charset="0"/>
                <a:cs typeface="Verdana" pitchFamily="34" charset="0"/>
              </a:rPr>
              <a:t> </a:t>
            </a:r>
            <a:r>
              <a:rPr lang="pl-PL" altLang="de-DE" sz="1800" dirty="0">
                <a:latin typeface="Verdana" pitchFamily="34" charset="0"/>
                <a:ea typeface="Verdana" pitchFamily="34" charset="0"/>
                <a:cs typeface="Verdana" pitchFamily="34" charset="0"/>
              </a:rPr>
              <a:t>docenia to, co zrobiłeś/łaś dobrze; troskliwy; ocenia łagodnie</a:t>
            </a:r>
            <a:endParaRPr lang="en-GB" altLang="de-DE" sz="1800" dirty="0">
              <a:latin typeface="Verdana" pitchFamily="34" charset="0"/>
              <a:ea typeface="Verdana" pitchFamily="34" charset="0"/>
              <a:cs typeface="Verdana" pitchFamily="34" charset="0"/>
            </a:endParaRPr>
          </a:p>
        </p:txBody>
      </p:sp>
      <p:sp>
        <p:nvSpPr>
          <p:cNvPr id="28675" name="Inhaltsplatzhalter 34"/>
          <p:cNvSpPr>
            <a:spLocks noGrp="1"/>
          </p:cNvSpPr>
          <p:nvPr>
            <p:ph sz="quarter" idx="3"/>
          </p:nvPr>
        </p:nvSpPr>
        <p:spPr>
          <a:xfrm>
            <a:off x="683568" y="4437112"/>
            <a:ext cx="2010054" cy="1754326"/>
          </a:xfrm>
        </p:spPr>
        <p:txBody>
          <a:bodyPr wrap="square">
            <a:spAutoFit/>
          </a:bodyPr>
          <a:lstStyle/>
          <a:p>
            <a:pPr marL="0" indent="0">
              <a:buNone/>
            </a:pPr>
            <a:r>
              <a:rPr lang="pl-PL" altLang="de-DE" sz="1800" dirty="0">
                <a:latin typeface="Verdana" panose="020B0604030504040204" pitchFamily="34" charset="0"/>
                <a:ea typeface="Verdana" panose="020B0604030504040204" pitchFamily="34" charset="0"/>
                <a:cs typeface="Verdana" panose="020B0604030504040204" pitchFamily="34" charset="0"/>
              </a:rPr>
              <a:t>Wewnętrzny </a:t>
            </a:r>
            <a:r>
              <a:rPr lang="pl-PL" altLang="de-DE" sz="1800" dirty="0" err="1">
                <a:latin typeface="Verdana" panose="020B0604030504040204" pitchFamily="34" charset="0"/>
                <a:ea typeface="Verdana" panose="020B0604030504040204" pitchFamily="34" charset="0"/>
                <a:cs typeface="Verdana" panose="020B0604030504040204" pitchFamily="34" charset="0"/>
              </a:rPr>
              <a:t>krytyk:wszystkowiedzący</a:t>
            </a:r>
            <a:r>
              <a:rPr lang="pl-PL" altLang="de-DE" sz="1800" dirty="0">
                <a:latin typeface="Verdana" panose="020B0604030504040204" pitchFamily="34" charset="0"/>
                <a:ea typeface="Verdana" panose="020B0604030504040204" pitchFamily="34" charset="0"/>
                <a:cs typeface="Verdana" panose="020B0604030504040204" pitchFamily="34" charset="0"/>
              </a:rPr>
              <a:t>; </a:t>
            </a:r>
            <a:r>
              <a:rPr lang="pl-PL" altLang="de-DE" sz="1800" dirty="0" err="1">
                <a:latin typeface="Verdana" panose="020B0604030504040204" pitchFamily="34" charset="0"/>
                <a:ea typeface="Verdana" panose="020B0604030504040204" pitchFamily="34" charset="0"/>
                <a:cs typeface="Verdana" panose="020B0604030504040204" pitchFamily="34" charset="0"/>
              </a:rPr>
              <a:t>dokuczacz;wywywołuje</a:t>
            </a:r>
            <a:r>
              <a:rPr lang="pl-PL" altLang="de-DE" sz="1800" dirty="0">
                <a:latin typeface="Verdana" panose="020B0604030504040204" pitchFamily="34" charset="0"/>
                <a:ea typeface="Verdana" panose="020B0604030504040204" pitchFamily="34" charset="0"/>
                <a:cs typeface="Verdana" panose="020B0604030504040204" pitchFamily="34" charset="0"/>
              </a:rPr>
              <a:t> presję; dogmatyczny</a:t>
            </a:r>
            <a:endParaRPr lang="en-GB" altLang="de-DE" sz="1800" dirty="0">
              <a:latin typeface="Verdana" panose="020B0604030504040204" pitchFamily="34" charset="0"/>
              <a:ea typeface="Verdana" panose="020B0604030504040204" pitchFamily="34" charset="0"/>
              <a:cs typeface="Verdana" panose="020B0604030504040204" pitchFamily="34" charset="0"/>
            </a:endParaRPr>
          </a:p>
        </p:txBody>
      </p:sp>
      <p:grpSp>
        <p:nvGrpSpPr>
          <p:cNvPr id="28676" name="Gruppieren 36"/>
          <p:cNvGrpSpPr>
            <a:grpSpLocks/>
          </p:cNvGrpSpPr>
          <p:nvPr/>
        </p:nvGrpSpPr>
        <p:grpSpPr bwMode="auto">
          <a:xfrm>
            <a:off x="3060253" y="3200400"/>
            <a:ext cx="1655763" cy="2965450"/>
            <a:chOff x="2483768" y="2420888"/>
            <a:chExt cx="1656184" cy="2965418"/>
          </a:xfrm>
        </p:grpSpPr>
        <p:sp>
          <p:nvSpPr>
            <p:cNvPr id="28697" name="Ellipse 37"/>
            <p:cNvSpPr>
              <a:spLocks noChangeArrowheads="1"/>
            </p:cNvSpPr>
            <p:nvPr/>
          </p:nvSpPr>
          <p:spPr bwMode="auto">
            <a:xfrm>
              <a:off x="2843808" y="2420888"/>
              <a:ext cx="792088" cy="720080"/>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98" name="Freihandform 38"/>
            <p:cNvSpPr>
              <a:spLocks/>
            </p:cNvSpPr>
            <p:nvPr/>
          </p:nvSpPr>
          <p:spPr bwMode="auto">
            <a:xfrm>
              <a:off x="3128534" y="2830594"/>
              <a:ext cx="222637" cy="159096"/>
            </a:xfrm>
            <a:custGeom>
              <a:avLst/>
              <a:gdLst>
                <a:gd name="T0" fmla="*/ 0 w 222637"/>
                <a:gd name="T1" fmla="*/ 143194 h 159096"/>
                <a:gd name="T2" fmla="*/ 119270 w 222637"/>
                <a:gd name="T3" fmla="*/ 70 h 159096"/>
                <a:gd name="T4" fmla="*/ 222637 w 222637"/>
                <a:gd name="T5" fmla="*/ 159096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8699" name="Ellipse 39"/>
            <p:cNvSpPr>
              <a:spLocks noChangeArrowheads="1"/>
            </p:cNvSpPr>
            <p:nvPr/>
          </p:nvSpPr>
          <p:spPr bwMode="auto">
            <a:xfrm>
              <a:off x="31497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700" name="Ellipse 40"/>
            <p:cNvSpPr>
              <a:spLocks noChangeArrowheads="1"/>
            </p:cNvSpPr>
            <p:nvPr/>
          </p:nvSpPr>
          <p:spPr bwMode="auto">
            <a:xfrm>
              <a:off x="33021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8701" name="Gerader Verbinder 41"/>
            <p:cNvCxnSpPr>
              <a:cxnSpLocks noChangeShapeType="1"/>
              <a:stCxn id="28697" idx="4"/>
            </p:cNvCxnSpPr>
            <p:nvPr/>
          </p:nvCxnSpPr>
          <p:spPr bwMode="auto">
            <a:xfrm>
              <a:off x="3239852" y="3140968"/>
              <a:ext cx="0" cy="1296144"/>
            </a:xfrm>
            <a:prstGeom prst="line">
              <a:avLst/>
            </a:prstGeom>
            <a:noFill/>
            <a:ln w="9525" algn="ctr">
              <a:solidFill>
                <a:schemeClr val="tx1"/>
              </a:solidFill>
              <a:round/>
              <a:headEnd/>
              <a:tailEnd/>
            </a:ln>
          </p:spPr>
        </p:cxnSp>
        <p:cxnSp>
          <p:nvCxnSpPr>
            <p:cNvPr id="28702" name="Gerader Verbinder 42"/>
            <p:cNvCxnSpPr>
              <a:cxnSpLocks noChangeShapeType="1"/>
            </p:cNvCxnSpPr>
            <p:nvPr/>
          </p:nvCxnSpPr>
          <p:spPr bwMode="auto">
            <a:xfrm>
              <a:off x="3239852" y="3429000"/>
              <a:ext cx="252028" cy="144016"/>
            </a:xfrm>
            <a:prstGeom prst="line">
              <a:avLst/>
            </a:prstGeom>
            <a:noFill/>
            <a:ln w="9525" algn="ctr">
              <a:solidFill>
                <a:schemeClr val="tx1"/>
              </a:solidFill>
              <a:round/>
              <a:headEnd/>
              <a:tailEnd/>
            </a:ln>
          </p:spPr>
        </p:cxnSp>
        <p:cxnSp>
          <p:nvCxnSpPr>
            <p:cNvPr id="28703" name="Gerader Verbinder 43"/>
            <p:cNvCxnSpPr>
              <a:cxnSpLocks noChangeShapeType="1"/>
            </p:cNvCxnSpPr>
            <p:nvPr/>
          </p:nvCxnSpPr>
          <p:spPr bwMode="auto">
            <a:xfrm flipH="1">
              <a:off x="3302145" y="3573016"/>
              <a:ext cx="189735" cy="360040"/>
            </a:xfrm>
            <a:prstGeom prst="line">
              <a:avLst/>
            </a:prstGeom>
            <a:noFill/>
            <a:ln w="9525" algn="ctr">
              <a:solidFill>
                <a:schemeClr val="tx1"/>
              </a:solidFill>
              <a:round/>
              <a:headEnd/>
              <a:tailEnd/>
            </a:ln>
          </p:spPr>
        </p:cxnSp>
        <p:cxnSp>
          <p:nvCxnSpPr>
            <p:cNvPr id="28704" name="Gerader Verbinder 44"/>
            <p:cNvCxnSpPr>
              <a:cxnSpLocks noChangeShapeType="1"/>
            </p:cNvCxnSpPr>
            <p:nvPr/>
          </p:nvCxnSpPr>
          <p:spPr bwMode="auto">
            <a:xfrm flipH="1">
              <a:off x="2915816" y="3429000"/>
              <a:ext cx="324036" cy="144016"/>
            </a:xfrm>
            <a:prstGeom prst="line">
              <a:avLst/>
            </a:prstGeom>
            <a:noFill/>
            <a:ln w="9525" algn="ctr">
              <a:solidFill>
                <a:schemeClr val="tx1"/>
              </a:solidFill>
              <a:round/>
              <a:headEnd/>
              <a:tailEnd/>
            </a:ln>
          </p:spPr>
        </p:cxnSp>
        <p:cxnSp>
          <p:nvCxnSpPr>
            <p:cNvPr id="28705" name="Gerader Verbinder 45"/>
            <p:cNvCxnSpPr>
              <a:cxnSpLocks noChangeShapeType="1"/>
            </p:cNvCxnSpPr>
            <p:nvPr/>
          </p:nvCxnSpPr>
          <p:spPr bwMode="auto">
            <a:xfrm>
              <a:off x="2915816" y="3550674"/>
              <a:ext cx="233929" cy="382382"/>
            </a:xfrm>
            <a:prstGeom prst="line">
              <a:avLst/>
            </a:prstGeom>
            <a:noFill/>
            <a:ln w="9525" algn="ctr">
              <a:solidFill>
                <a:schemeClr val="tx1"/>
              </a:solidFill>
              <a:round/>
              <a:headEnd/>
              <a:tailEnd/>
            </a:ln>
          </p:spPr>
        </p:cxnSp>
        <p:cxnSp>
          <p:nvCxnSpPr>
            <p:cNvPr id="28706" name="Gerader Verbinder 46"/>
            <p:cNvCxnSpPr>
              <a:cxnSpLocks noChangeShapeType="1"/>
            </p:cNvCxnSpPr>
            <p:nvPr/>
          </p:nvCxnSpPr>
          <p:spPr bwMode="auto">
            <a:xfrm>
              <a:off x="3239852" y="4437112"/>
              <a:ext cx="612068" cy="936104"/>
            </a:xfrm>
            <a:prstGeom prst="line">
              <a:avLst/>
            </a:prstGeom>
            <a:noFill/>
            <a:ln w="9525" algn="ctr">
              <a:solidFill>
                <a:schemeClr val="tx1"/>
              </a:solidFill>
              <a:round/>
              <a:headEnd/>
              <a:tailEnd/>
            </a:ln>
          </p:spPr>
        </p:cxnSp>
        <p:cxnSp>
          <p:nvCxnSpPr>
            <p:cNvPr id="28707" name="Gerader Verbinder 47"/>
            <p:cNvCxnSpPr>
              <a:cxnSpLocks noChangeShapeType="1"/>
            </p:cNvCxnSpPr>
            <p:nvPr/>
          </p:nvCxnSpPr>
          <p:spPr bwMode="auto">
            <a:xfrm flipH="1">
              <a:off x="2771800" y="4437112"/>
              <a:ext cx="468052" cy="936104"/>
            </a:xfrm>
            <a:prstGeom prst="line">
              <a:avLst/>
            </a:prstGeom>
            <a:noFill/>
            <a:ln w="9525" algn="ctr">
              <a:solidFill>
                <a:schemeClr val="tx1"/>
              </a:solidFill>
              <a:round/>
              <a:headEnd/>
              <a:tailEnd/>
            </a:ln>
          </p:spPr>
        </p:cxnSp>
        <p:cxnSp>
          <p:nvCxnSpPr>
            <p:cNvPr id="28708" name="Gerader Verbinder 48"/>
            <p:cNvCxnSpPr>
              <a:cxnSpLocks noChangeShapeType="1"/>
            </p:cNvCxnSpPr>
            <p:nvPr/>
          </p:nvCxnSpPr>
          <p:spPr bwMode="auto">
            <a:xfrm>
              <a:off x="2483768" y="5373216"/>
              <a:ext cx="288032" cy="0"/>
            </a:xfrm>
            <a:prstGeom prst="line">
              <a:avLst/>
            </a:prstGeom>
            <a:noFill/>
            <a:ln w="9525" algn="ctr">
              <a:solidFill>
                <a:schemeClr val="tx1"/>
              </a:solidFill>
              <a:round/>
              <a:headEnd/>
              <a:tailEnd/>
            </a:ln>
          </p:spPr>
        </p:cxnSp>
        <p:cxnSp>
          <p:nvCxnSpPr>
            <p:cNvPr id="28709" name="Gerader Verbinder 49"/>
            <p:cNvCxnSpPr>
              <a:cxnSpLocks noChangeShapeType="1"/>
            </p:cNvCxnSpPr>
            <p:nvPr/>
          </p:nvCxnSpPr>
          <p:spPr bwMode="auto">
            <a:xfrm>
              <a:off x="3851920" y="5386306"/>
              <a:ext cx="288032" cy="0"/>
            </a:xfrm>
            <a:prstGeom prst="line">
              <a:avLst/>
            </a:prstGeom>
            <a:noFill/>
            <a:ln w="9525" algn="ctr">
              <a:solidFill>
                <a:schemeClr val="tx1"/>
              </a:solidFill>
              <a:round/>
              <a:headEnd/>
              <a:tailEnd/>
            </a:ln>
          </p:spPr>
        </p:cxnSp>
      </p:grpSp>
      <p:sp>
        <p:nvSpPr>
          <p:cNvPr id="28677" name="Abgerundete rechteckige Legende 50"/>
          <p:cNvSpPr>
            <a:spLocks noChangeArrowheads="1"/>
          </p:cNvSpPr>
          <p:nvPr/>
        </p:nvSpPr>
        <p:spPr bwMode="auto">
          <a:xfrm>
            <a:off x="107504" y="2589954"/>
            <a:ext cx="3322268" cy="919401"/>
          </a:xfrm>
          <a:prstGeom prst="wedgeRoundRectCallout">
            <a:avLst>
              <a:gd name="adj1" fmla="val 54788"/>
              <a:gd name="adj2" fmla="val 82233"/>
              <a:gd name="adj3" fmla="val 16667"/>
            </a:avLst>
          </a:prstGeom>
          <a:noFill/>
          <a:ln w="9525" algn="ctr">
            <a:solidFill>
              <a:schemeClr val="tx1"/>
            </a:solidFill>
            <a:round/>
            <a:headEnd/>
            <a:tailEnd/>
          </a:ln>
        </p:spPr>
        <p:txBody>
          <a:bodyPr wrap="none">
            <a:spAutoFit/>
          </a:bodyPr>
          <a:lstStyle/>
          <a:p>
            <a:pPr algn="ctr" eaLnBrk="1" hangingPunct="1"/>
            <a:r>
              <a:rPr lang="pl-PL" altLang="de-DE" sz="1600" dirty="0">
                <a:solidFill>
                  <a:srgbClr val="006699"/>
                </a:solidFill>
              </a:rPr>
              <a:t>Jesteś kiepski we wszystkim</a:t>
            </a:r>
            <a:r>
              <a:rPr lang="en-GB" altLang="de-DE" sz="1600" dirty="0">
                <a:solidFill>
                  <a:srgbClr val="006699"/>
                </a:solidFill>
              </a:rPr>
              <a:t>! </a:t>
            </a:r>
          </a:p>
          <a:p>
            <a:pPr algn="ctr" eaLnBrk="1" hangingPunct="1"/>
            <a:r>
              <a:rPr lang="pl-PL" altLang="de-DE" sz="1600" dirty="0">
                <a:solidFill>
                  <a:srgbClr val="006699"/>
                </a:solidFill>
              </a:rPr>
              <a:t>Jesteś bezwartościowy</a:t>
            </a:r>
            <a:r>
              <a:rPr lang="en-GB" altLang="de-DE" sz="1600" dirty="0">
                <a:solidFill>
                  <a:srgbClr val="006699"/>
                </a:solidFill>
              </a:rPr>
              <a:t>.</a:t>
            </a:r>
          </a:p>
          <a:p>
            <a:pPr algn="ctr" eaLnBrk="1" hangingPunct="1"/>
            <a:endParaRPr lang="en-GB" altLang="de-DE" sz="1600" dirty="0">
              <a:solidFill>
                <a:srgbClr val="006699"/>
              </a:solidFill>
            </a:endParaRPr>
          </a:p>
        </p:txBody>
      </p:sp>
      <p:grpSp>
        <p:nvGrpSpPr>
          <p:cNvPr id="28678" name="Gruppieren 51"/>
          <p:cNvGrpSpPr>
            <a:grpSpLocks/>
          </p:cNvGrpSpPr>
          <p:nvPr/>
        </p:nvGrpSpPr>
        <p:grpSpPr bwMode="auto">
          <a:xfrm>
            <a:off x="5364088" y="4330700"/>
            <a:ext cx="1011238" cy="1835150"/>
            <a:chOff x="4932040" y="3732533"/>
            <a:chExt cx="867403" cy="1835632"/>
          </a:xfrm>
        </p:grpSpPr>
        <p:sp>
          <p:nvSpPr>
            <p:cNvPr id="28684" name="Ellipse 52"/>
            <p:cNvSpPr>
              <a:spLocks noChangeArrowheads="1"/>
            </p:cNvSpPr>
            <p:nvPr/>
          </p:nvSpPr>
          <p:spPr bwMode="auto">
            <a:xfrm>
              <a:off x="5120606" y="3732533"/>
              <a:ext cx="414845" cy="445739"/>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85" name="Freihandform 53"/>
            <p:cNvSpPr>
              <a:spLocks/>
            </p:cNvSpPr>
            <p:nvPr/>
          </p:nvSpPr>
          <p:spPr bwMode="auto">
            <a:xfrm rot="10800000">
              <a:off x="5269727" y="3986146"/>
              <a:ext cx="116603" cy="98482"/>
            </a:xfrm>
            <a:custGeom>
              <a:avLst/>
              <a:gdLst>
                <a:gd name="T0" fmla="*/ 0 w 222637"/>
                <a:gd name="T1" fmla="*/ 25 h 159096"/>
                <a:gd name="T2" fmla="*/ 1 w 222637"/>
                <a:gd name="T3" fmla="*/ 1 h 159096"/>
                <a:gd name="T4" fmla="*/ 2 w 222637"/>
                <a:gd name="T5" fmla="*/ 28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8686" name="Ellipse 54"/>
            <p:cNvSpPr>
              <a:spLocks noChangeArrowheads="1"/>
            </p:cNvSpPr>
            <p:nvPr/>
          </p:nvSpPr>
          <p:spPr bwMode="auto">
            <a:xfrm>
              <a:off x="5280836"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87" name="Ellipse 55"/>
            <p:cNvSpPr>
              <a:spLocks noChangeArrowheads="1"/>
            </p:cNvSpPr>
            <p:nvPr/>
          </p:nvSpPr>
          <p:spPr bwMode="auto">
            <a:xfrm>
              <a:off x="5360653"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8688" name="Gerader Verbinder 56"/>
            <p:cNvCxnSpPr>
              <a:cxnSpLocks noChangeShapeType="1"/>
              <a:stCxn id="28684" idx="4"/>
            </p:cNvCxnSpPr>
            <p:nvPr/>
          </p:nvCxnSpPr>
          <p:spPr bwMode="auto">
            <a:xfrm>
              <a:off x="5328028" y="4178272"/>
              <a:ext cx="0" cy="802330"/>
            </a:xfrm>
            <a:prstGeom prst="line">
              <a:avLst/>
            </a:prstGeom>
            <a:noFill/>
            <a:ln w="9525" algn="ctr">
              <a:solidFill>
                <a:schemeClr val="tx1"/>
              </a:solidFill>
              <a:round/>
              <a:headEnd/>
              <a:tailEnd/>
            </a:ln>
          </p:spPr>
        </p:cxnSp>
        <p:cxnSp>
          <p:nvCxnSpPr>
            <p:cNvPr id="28689" name="Gerader Verbinder 57"/>
            <p:cNvCxnSpPr>
              <a:cxnSpLocks noChangeShapeType="1"/>
            </p:cNvCxnSpPr>
            <p:nvPr/>
          </p:nvCxnSpPr>
          <p:spPr bwMode="auto">
            <a:xfrm>
              <a:off x="5328028" y="4356567"/>
              <a:ext cx="131996" cy="89148"/>
            </a:xfrm>
            <a:prstGeom prst="line">
              <a:avLst/>
            </a:prstGeom>
            <a:noFill/>
            <a:ln w="9525" algn="ctr">
              <a:solidFill>
                <a:schemeClr val="tx1"/>
              </a:solidFill>
              <a:round/>
              <a:headEnd/>
              <a:tailEnd/>
            </a:ln>
          </p:spPr>
        </p:cxnSp>
        <p:cxnSp>
          <p:nvCxnSpPr>
            <p:cNvPr id="28690" name="Gerader Verbinder 58"/>
            <p:cNvCxnSpPr>
              <a:cxnSpLocks noChangeShapeType="1"/>
            </p:cNvCxnSpPr>
            <p:nvPr/>
          </p:nvCxnSpPr>
          <p:spPr bwMode="auto">
            <a:xfrm flipH="1">
              <a:off x="5360653" y="4445715"/>
              <a:ext cx="99371" cy="222869"/>
            </a:xfrm>
            <a:prstGeom prst="line">
              <a:avLst/>
            </a:prstGeom>
            <a:noFill/>
            <a:ln w="9525" algn="ctr">
              <a:solidFill>
                <a:schemeClr val="tx1"/>
              </a:solidFill>
              <a:round/>
              <a:headEnd/>
              <a:tailEnd/>
            </a:ln>
          </p:spPr>
        </p:cxnSp>
        <p:cxnSp>
          <p:nvCxnSpPr>
            <p:cNvPr id="28691" name="Gerader Verbinder 59"/>
            <p:cNvCxnSpPr>
              <a:cxnSpLocks noChangeShapeType="1"/>
            </p:cNvCxnSpPr>
            <p:nvPr/>
          </p:nvCxnSpPr>
          <p:spPr bwMode="auto">
            <a:xfrm flipH="1">
              <a:off x="5158319" y="4356567"/>
              <a:ext cx="169709" cy="89148"/>
            </a:xfrm>
            <a:prstGeom prst="line">
              <a:avLst/>
            </a:prstGeom>
            <a:noFill/>
            <a:ln w="9525" algn="ctr">
              <a:solidFill>
                <a:schemeClr val="tx1"/>
              </a:solidFill>
              <a:round/>
              <a:headEnd/>
              <a:tailEnd/>
            </a:ln>
          </p:spPr>
        </p:cxnSp>
        <p:cxnSp>
          <p:nvCxnSpPr>
            <p:cNvPr id="28692" name="Gerader Verbinder 60"/>
            <p:cNvCxnSpPr>
              <a:cxnSpLocks noChangeShapeType="1"/>
            </p:cNvCxnSpPr>
            <p:nvPr/>
          </p:nvCxnSpPr>
          <p:spPr bwMode="auto">
            <a:xfrm>
              <a:off x="5158319" y="4431885"/>
              <a:ext cx="122517" cy="236699"/>
            </a:xfrm>
            <a:prstGeom prst="line">
              <a:avLst/>
            </a:prstGeom>
            <a:noFill/>
            <a:ln w="9525" algn="ctr">
              <a:solidFill>
                <a:schemeClr val="tx1"/>
              </a:solidFill>
              <a:round/>
              <a:headEnd/>
              <a:tailEnd/>
            </a:ln>
          </p:spPr>
        </p:cxnSp>
        <p:cxnSp>
          <p:nvCxnSpPr>
            <p:cNvPr id="28693" name="Gerader Verbinder 61"/>
            <p:cNvCxnSpPr>
              <a:cxnSpLocks noChangeShapeType="1"/>
            </p:cNvCxnSpPr>
            <p:nvPr/>
          </p:nvCxnSpPr>
          <p:spPr bwMode="auto">
            <a:xfrm>
              <a:off x="5328028" y="4980602"/>
              <a:ext cx="320562" cy="579460"/>
            </a:xfrm>
            <a:prstGeom prst="line">
              <a:avLst/>
            </a:prstGeom>
            <a:noFill/>
            <a:ln w="9525" algn="ctr">
              <a:solidFill>
                <a:schemeClr val="tx1"/>
              </a:solidFill>
              <a:round/>
              <a:headEnd/>
              <a:tailEnd/>
            </a:ln>
          </p:spPr>
        </p:cxnSp>
        <p:cxnSp>
          <p:nvCxnSpPr>
            <p:cNvPr id="28694" name="Gerader Verbinder 62"/>
            <p:cNvCxnSpPr>
              <a:cxnSpLocks noChangeShapeType="1"/>
            </p:cNvCxnSpPr>
            <p:nvPr/>
          </p:nvCxnSpPr>
          <p:spPr bwMode="auto">
            <a:xfrm flipH="1">
              <a:off x="5082893" y="4980602"/>
              <a:ext cx="245136" cy="579460"/>
            </a:xfrm>
            <a:prstGeom prst="line">
              <a:avLst/>
            </a:prstGeom>
            <a:noFill/>
            <a:ln w="9525" algn="ctr">
              <a:solidFill>
                <a:schemeClr val="tx1"/>
              </a:solidFill>
              <a:round/>
              <a:headEnd/>
              <a:tailEnd/>
            </a:ln>
          </p:spPr>
        </p:cxnSp>
        <p:cxnSp>
          <p:nvCxnSpPr>
            <p:cNvPr id="28695" name="Gerader Verbinder 63"/>
            <p:cNvCxnSpPr>
              <a:cxnSpLocks noChangeShapeType="1"/>
            </p:cNvCxnSpPr>
            <p:nvPr/>
          </p:nvCxnSpPr>
          <p:spPr bwMode="auto">
            <a:xfrm>
              <a:off x="4932040" y="5560062"/>
              <a:ext cx="150853" cy="0"/>
            </a:xfrm>
            <a:prstGeom prst="line">
              <a:avLst/>
            </a:prstGeom>
            <a:noFill/>
            <a:ln w="9525" algn="ctr">
              <a:solidFill>
                <a:schemeClr val="tx1"/>
              </a:solidFill>
              <a:round/>
              <a:headEnd/>
              <a:tailEnd/>
            </a:ln>
          </p:spPr>
        </p:cxnSp>
        <p:cxnSp>
          <p:nvCxnSpPr>
            <p:cNvPr id="28696" name="Gerader Verbinder 64"/>
            <p:cNvCxnSpPr>
              <a:cxnSpLocks noChangeShapeType="1"/>
            </p:cNvCxnSpPr>
            <p:nvPr/>
          </p:nvCxnSpPr>
          <p:spPr bwMode="auto">
            <a:xfrm>
              <a:off x="5648590" y="5568165"/>
              <a:ext cx="150853" cy="0"/>
            </a:xfrm>
            <a:prstGeom prst="line">
              <a:avLst/>
            </a:prstGeom>
            <a:noFill/>
            <a:ln w="9525" algn="ctr">
              <a:solidFill>
                <a:schemeClr val="tx1"/>
              </a:solidFill>
              <a:round/>
              <a:headEnd/>
              <a:tailEnd/>
            </a:ln>
          </p:spPr>
        </p:cxnSp>
      </p:grpSp>
      <p:sp>
        <p:nvSpPr>
          <p:cNvPr id="28679" name="Abgerundete rechteckige Legende 65"/>
          <p:cNvSpPr>
            <a:spLocks noChangeArrowheads="1"/>
          </p:cNvSpPr>
          <p:nvPr/>
        </p:nvSpPr>
        <p:spPr bwMode="auto">
          <a:xfrm>
            <a:off x="5784680" y="2987323"/>
            <a:ext cx="1595632" cy="919401"/>
          </a:xfrm>
          <a:prstGeom prst="wedgeRoundRectCallout">
            <a:avLst>
              <a:gd name="adj1" fmla="val -35880"/>
              <a:gd name="adj2" fmla="val 105454"/>
              <a:gd name="adj3" fmla="val 16667"/>
            </a:avLst>
          </a:prstGeom>
          <a:noFill/>
          <a:ln w="9525" algn="ctr">
            <a:solidFill>
              <a:schemeClr val="tx1"/>
            </a:solidFill>
            <a:round/>
            <a:headEnd/>
            <a:tailEnd/>
          </a:ln>
        </p:spPr>
        <p:txBody>
          <a:bodyPr wrap="square">
            <a:spAutoFit/>
          </a:bodyPr>
          <a:lstStyle/>
          <a:p>
            <a:pPr algn="ctr" eaLnBrk="1" hangingPunct="1"/>
            <a:r>
              <a:rPr lang="pl-PL" altLang="de-DE" sz="1200" dirty="0">
                <a:solidFill>
                  <a:srgbClr val="006699"/>
                </a:solidFill>
              </a:rPr>
              <a:t>Dobrze to zrobiłeś/łaś, możesz być z siebie dumny/a</a:t>
            </a:r>
            <a:r>
              <a:rPr lang="en-GB" altLang="de-DE" sz="1200" dirty="0">
                <a:solidFill>
                  <a:srgbClr val="006699"/>
                </a:solidFill>
              </a:rPr>
              <a:t>.</a:t>
            </a:r>
          </a:p>
        </p:txBody>
      </p:sp>
      <p:sp>
        <p:nvSpPr>
          <p:cNvPr id="28680" name="Rectangle 3"/>
          <p:cNvSpPr>
            <a:spLocks noChangeArrowheads="1"/>
          </p:cNvSpPr>
          <p:nvPr/>
        </p:nvSpPr>
        <p:spPr bwMode="auto">
          <a:xfrm>
            <a:off x="3175" y="-7938"/>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Wewnętrzny krytyk i miły towarzysz</a:t>
            </a:r>
            <a:endParaRPr lang="en-GB" altLang="de-DE" sz="2000" dirty="0">
              <a:solidFill>
                <a:schemeClr val="accent1"/>
              </a:solidFill>
            </a:endParaRPr>
          </a:p>
        </p:txBody>
      </p:sp>
      <p:sp>
        <p:nvSpPr>
          <p:cNvPr id="28681" name="Textfeld 35"/>
          <p:cNvSpPr txBox="1">
            <a:spLocks noChangeArrowheads="1"/>
          </p:cNvSpPr>
          <p:nvPr/>
        </p:nvSpPr>
        <p:spPr bwMode="auto">
          <a:xfrm>
            <a:off x="252000" y="1047221"/>
            <a:ext cx="8640000" cy="1477328"/>
          </a:xfrm>
          <a:prstGeom prst="rect">
            <a:avLst/>
          </a:prstGeom>
          <a:noFill/>
          <a:ln w="9525">
            <a:noFill/>
            <a:miter lim="800000"/>
            <a:headEnd/>
            <a:tailEnd/>
          </a:ln>
        </p:spPr>
        <p:txBody>
          <a:bodyPr anchor="ctr">
            <a:spAutoFit/>
          </a:bodyPr>
          <a:lstStyle/>
          <a:p>
            <a:pPr marL="180000"/>
            <a:r>
              <a:rPr lang="pl-PL" altLang="de-DE" dirty="0"/>
              <a:t>Przeciwieństwem wewnętrznego krytyka jest miły towarzysz. Podobnie jak wewnętrzny krytyk nie jest on realną osobą, ale zatrzymuje pozytywne (budujące samoocenę) wspomnienia i oceny. Osoby z niską samooceną mają niewielkiego oraz „cichego” miłego towarzysza, w porównaniu do większego i głośniejszego wewnętrznego krytyka. </a:t>
            </a:r>
            <a:endParaRPr lang="en-GB" altLang="de-DE" dirty="0"/>
          </a:p>
        </p:txBody>
      </p:sp>
      <p:sp>
        <p:nvSpPr>
          <p:cNvPr id="39" name="Text Box 6"/>
          <p:cNvSpPr txBox="1">
            <a:spLocks noChangeArrowheads="1"/>
          </p:cNvSpPr>
          <p:nvPr/>
        </p:nvSpPr>
        <p:spPr bwMode="auto">
          <a:xfrm>
            <a:off x="6732240" y="481013"/>
            <a:ext cx="2215030" cy="276999"/>
          </a:xfrm>
          <a:prstGeom prst="rect">
            <a:avLst/>
          </a:prstGeom>
          <a:noFill/>
          <a:ln w="9525">
            <a:noFill/>
            <a:miter lim="800000"/>
            <a:headEnd/>
            <a:tailEnd/>
          </a:ln>
        </p:spPr>
        <p:txBody>
          <a:bodyPr wrap="none">
            <a:spAutoFit/>
          </a:bodyPr>
          <a:lstStyle/>
          <a:p>
            <a:pPr eaLnBrk="1" hangingPunct="1"/>
            <a:r>
              <a:rPr lang="pl-PL" altLang="de-DE" sz="1200" dirty="0">
                <a:solidFill>
                  <a:schemeClr val="accent1"/>
                </a:solidFill>
              </a:rPr>
              <a:t>źródło</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
        <p:nvSpPr>
          <p:cNvPr id="4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19</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3" name="Textfeld 1"/>
          <p:cNvSpPr txBox="1">
            <a:spLocks noChangeArrowheads="1"/>
          </p:cNvSpPr>
          <p:nvPr/>
        </p:nvSpPr>
        <p:spPr bwMode="auto">
          <a:xfrm>
            <a:off x="251520" y="2985333"/>
            <a:ext cx="8640068" cy="3600986"/>
          </a:xfrm>
          <a:prstGeom prst="rect">
            <a:avLst/>
          </a:prstGeom>
          <a:noFill/>
          <a:ln>
            <a:noFill/>
          </a:ln>
          <a:extLst/>
        </p:spPr>
        <p:txBody>
          <a:bodyPr wrap="square">
            <a:spAutoFit/>
          </a:bodyPr>
          <a:lstStyle>
            <a:lvl1pPr>
              <a:defRPr>
                <a:solidFill>
                  <a:schemeClr val="tx1"/>
                </a:solidFill>
                <a:latin typeface="Verdana" pitchFamily="34" charset="0"/>
                <a:cs typeface="Times New Roman" pitchFamily="18" charset="0"/>
              </a:defRPr>
            </a:lvl1pPr>
            <a:lvl2pPr marL="742950" indent="-285750">
              <a:defRPr>
                <a:solidFill>
                  <a:schemeClr val="tx1"/>
                </a:solidFill>
                <a:latin typeface="Verdana" pitchFamily="34" charset="0"/>
                <a:cs typeface="Times New Roman" pitchFamily="18" charset="0"/>
              </a:defRPr>
            </a:lvl2pPr>
            <a:lvl3pPr marL="1143000" indent="-228600">
              <a:defRPr>
                <a:solidFill>
                  <a:schemeClr val="tx1"/>
                </a:solidFill>
                <a:latin typeface="Verdana" pitchFamily="34" charset="0"/>
                <a:cs typeface="Times New Roman" pitchFamily="18" charset="0"/>
              </a:defRPr>
            </a:lvl3pPr>
            <a:lvl4pPr marL="1600200" indent="-228600">
              <a:defRPr>
                <a:solidFill>
                  <a:schemeClr val="tx1"/>
                </a:solidFill>
                <a:latin typeface="Verdana" pitchFamily="34" charset="0"/>
                <a:cs typeface="Times New Roman" pitchFamily="18" charset="0"/>
              </a:defRPr>
            </a:lvl4pPr>
            <a:lvl5pPr marL="2057400" indent="-22860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marL="720000" lvl="1" indent="-360000" eaLnBrk="1" hangingPunct="1">
              <a:spcBef>
                <a:spcPts val="1200"/>
              </a:spcBef>
              <a:buClr>
                <a:srgbClr val="8CADAE"/>
              </a:buClr>
              <a:buSzPct val="85000"/>
              <a:buFontTx/>
              <a:buChar char="o"/>
              <a:tabLst>
                <a:tab pos="722313" algn="l"/>
              </a:tabLst>
              <a:defRPr/>
            </a:pPr>
            <a:r>
              <a:rPr lang="pl-PL" dirty="0"/>
              <a:t>Dobrze, aby nie wybierać realnej osoby dlatego, że nigdy nie myślimy samych pozytywnych rzeczy na temat innych osób. </a:t>
            </a:r>
            <a:endParaRPr lang="en-GB" dirty="0"/>
          </a:p>
          <a:p>
            <a:pPr marL="360000" lvl="1" indent="0" eaLnBrk="1" hangingPunct="1">
              <a:spcBef>
                <a:spcPts val="1200"/>
              </a:spcBef>
              <a:buClr>
                <a:srgbClr val="8CADAE"/>
              </a:buClr>
              <a:buSzPct val="85000"/>
              <a:tabLst>
                <a:tab pos="722313" algn="l"/>
              </a:tabLst>
              <a:defRPr/>
            </a:pPr>
            <a:endParaRPr lang="en-GB" sz="800" dirty="0"/>
          </a:p>
          <a:p>
            <a:pPr marL="180000">
              <a:spcBef>
                <a:spcPts val="1200"/>
              </a:spcBef>
              <a:defRPr/>
            </a:pPr>
            <a:r>
              <a:rPr lang="pl-PL" altLang="de-DE" b="1" dirty="0"/>
              <a:t>Jak może wyglądać Twój miły towarzysz?</a:t>
            </a:r>
            <a:endParaRPr lang="en-GB" altLang="de-DE" dirty="0"/>
          </a:p>
          <a:p>
            <a:pPr marL="180000">
              <a:spcBef>
                <a:spcPts val="1200"/>
              </a:spcBef>
              <a:defRPr/>
            </a:pPr>
            <a:r>
              <a:rPr lang="pl-PL" dirty="0"/>
              <a:t>Zamknij oczy i wyobraź sobie, jakie miałby być Twój miły towarzysz dla Ciebie. Spróbuj wejrzeć w głąb siebie i znajdź symbol dla tych uczuć/wyobrażeń. Zastanów się chwilę. Może więcej niż jeden obraz przychodzi Ci do głowy. Czy któryś z nich jest silniejszy od innych?</a:t>
            </a:r>
            <a:endParaRPr lang="en-GB" dirty="0"/>
          </a:p>
          <a:p>
            <a:pPr marL="180000">
              <a:spcBef>
                <a:spcPts val="1200"/>
              </a:spcBef>
              <a:defRPr/>
            </a:pPr>
            <a:r>
              <a:rPr lang="pl-PL" dirty="0"/>
              <a:t>Sprawdź kilkukrotnie czy rzeczywiście Twój miły towarzysz odzwierciedla jedynie dobre cechy takie jak: uprzejmość, wsparcie czy motywowanie.</a:t>
            </a:r>
            <a:r>
              <a:rPr lang="de-DE" dirty="0"/>
              <a:t> </a:t>
            </a:r>
            <a:endParaRPr lang="de-DE" altLang="de-DE" dirty="0"/>
          </a:p>
        </p:txBody>
      </p:sp>
      <p:grpSp>
        <p:nvGrpSpPr>
          <p:cNvPr id="29698" name="Gruppieren 51"/>
          <p:cNvGrpSpPr>
            <a:grpSpLocks/>
          </p:cNvGrpSpPr>
          <p:nvPr/>
        </p:nvGrpSpPr>
        <p:grpSpPr bwMode="auto">
          <a:xfrm>
            <a:off x="8139595" y="1490638"/>
            <a:ext cx="676275" cy="1114425"/>
            <a:chOff x="4932040" y="3732533"/>
            <a:chExt cx="867403" cy="1835632"/>
          </a:xfrm>
        </p:grpSpPr>
        <p:sp>
          <p:nvSpPr>
            <p:cNvPr id="29705" name="Ellipse 52"/>
            <p:cNvSpPr>
              <a:spLocks noChangeArrowheads="1"/>
            </p:cNvSpPr>
            <p:nvPr/>
          </p:nvSpPr>
          <p:spPr bwMode="auto">
            <a:xfrm>
              <a:off x="5120606" y="3732533"/>
              <a:ext cx="414845" cy="445739"/>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9706" name="Freihandform 53"/>
            <p:cNvSpPr>
              <a:spLocks/>
            </p:cNvSpPr>
            <p:nvPr/>
          </p:nvSpPr>
          <p:spPr bwMode="auto">
            <a:xfrm rot="10800000">
              <a:off x="5269727" y="3986146"/>
              <a:ext cx="116603" cy="98482"/>
            </a:xfrm>
            <a:custGeom>
              <a:avLst/>
              <a:gdLst>
                <a:gd name="T0" fmla="*/ 0 w 222637"/>
                <a:gd name="T1" fmla="*/ 25 h 159096"/>
                <a:gd name="T2" fmla="*/ 1 w 222637"/>
                <a:gd name="T3" fmla="*/ 1 h 159096"/>
                <a:gd name="T4" fmla="*/ 2 w 222637"/>
                <a:gd name="T5" fmla="*/ 28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9707" name="Ellipse 54"/>
            <p:cNvSpPr>
              <a:spLocks noChangeArrowheads="1"/>
            </p:cNvSpPr>
            <p:nvPr/>
          </p:nvSpPr>
          <p:spPr bwMode="auto">
            <a:xfrm>
              <a:off x="5280836"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9708" name="Ellipse 55"/>
            <p:cNvSpPr>
              <a:spLocks noChangeArrowheads="1"/>
            </p:cNvSpPr>
            <p:nvPr/>
          </p:nvSpPr>
          <p:spPr bwMode="auto">
            <a:xfrm>
              <a:off x="5360653"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9709" name="Gerader Verbinder 56"/>
            <p:cNvCxnSpPr>
              <a:cxnSpLocks noChangeShapeType="1"/>
            </p:cNvCxnSpPr>
            <p:nvPr/>
          </p:nvCxnSpPr>
          <p:spPr bwMode="auto">
            <a:xfrm>
              <a:off x="5328028" y="4178272"/>
              <a:ext cx="0" cy="802330"/>
            </a:xfrm>
            <a:prstGeom prst="line">
              <a:avLst/>
            </a:prstGeom>
            <a:noFill/>
            <a:ln w="9525" algn="ctr">
              <a:solidFill>
                <a:schemeClr val="tx1"/>
              </a:solidFill>
              <a:round/>
              <a:headEnd/>
              <a:tailEnd/>
            </a:ln>
          </p:spPr>
        </p:cxnSp>
        <p:cxnSp>
          <p:nvCxnSpPr>
            <p:cNvPr id="29710" name="Gerader Verbinder 57"/>
            <p:cNvCxnSpPr>
              <a:cxnSpLocks noChangeShapeType="1"/>
            </p:cNvCxnSpPr>
            <p:nvPr/>
          </p:nvCxnSpPr>
          <p:spPr bwMode="auto">
            <a:xfrm>
              <a:off x="5328028" y="4356567"/>
              <a:ext cx="131996" cy="89148"/>
            </a:xfrm>
            <a:prstGeom prst="line">
              <a:avLst/>
            </a:prstGeom>
            <a:noFill/>
            <a:ln w="9525" algn="ctr">
              <a:solidFill>
                <a:schemeClr val="tx1"/>
              </a:solidFill>
              <a:round/>
              <a:headEnd/>
              <a:tailEnd/>
            </a:ln>
          </p:spPr>
        </p:cxnSp>
        <p:cxnSp>
          <p:nvCxnSpPr>
            <p:cNvPr id="29711" name="Gerader Verbinder 58"/>
            <p:cNvCxnSpPr>
              <a:cxnSpLocks noChangeShapeType="1"/>
            </p:cNvCxnSpPr>
            <p:nvPr/>
          </p:nvCxnSpPr>
          <p:spPr bwMode="auto">
            <a:xfrm flipH="1">
              <a:off x="5360653" y="4445715"/>
              <a:ext cx="99371" cy="222869"/>
            </a:xfrm>
            <a:prstGeom prst="line">
              <a:avLst/>
            </a:prstGeom>
            <a:noFill/>
            <a:ln w="9525" algn="ctr">
              <a:solidFill>
                <a:schemeClr val="tx1"/>
              </a:solidFill>
              <a:round/>
              <a:headEnd/>
              <a:tailEnd/>
            </a:ln>
          </p:spPr>
        </p:cxnSp>
        <p:cxnSp>
          <p:nvCxnSpPr>
            <p:cNvPr id="29712" name="Gerader Verbinder 59"/>
            <p:cNvCxnSpPr>
              <a:cxnSpLocks noChangeShapeType="1"/>
            </p:cNvCxnSpPr>
            <p:nvPr/>
          </p:nvCxnSpPr>
          <p:spPr bwMode="auto">
            <a:xfrm flipH="1">
              <a:off x="5158319" y="4356567"/>
              <a:ext cx="169709" cy="89148"/>
            </a:xfrm>
            <a:prstGeom prst="line">
              <a:avLst/>
            </a:prstGeom>
            <a:noFill/>
            <a:ln w="9525" algn="ctr">
              <a:solidFill>
                <a:schemeClr val="tx1"/>
              </a:solidFill>
              <a:round/>
              <a:headEnd/>
              <a:tailEnd/>
            </a:ln>
          </p:spPr>
        </p:cxnSp>
        <p:cxnSp>
          <p:nvCxnSpPr>
            <p:cNvPr id="29713" name="Gerader Verbinder 60"/>
            <p:cNvCxnSpPr>
              <a:cxnSpLocks noChangeShapeType="1"/>
            </p:cNvCxnSpPr>
            <p:nvPr/>
          </p:nvCxnSpPr>
          <p:spPr bwMode="auto">
            <a:xfrm>
              <a:off x="5158319" y="4431885"/>
              <a:ext cx="122517" cy="236699"/>
            </a:xfrm>
            <a:prstGeom prst="line">
              <a:avLst/>
            </a:prstGeom>
            <a:noFill/>
            <a:ln w="9525" algn="ctr">
              <a:solidFill>
                <a:schemeClr val="tx1"/>
              </a:solidFill>
              <a:round/>
              <a:headEnd/>
              <a:tailEnd/>
            </a:ln>
          </p:spPr>
        </p:cxnSp>
        <p:cxnSp>
          <p:nvCxnSpPr>
            <p:cNvPr id="29714" name="Gerader Verbinder 61"/>
            <p:cNvCxnSpPr>
              <a:cxnSpLocks noChangeShapeType="1"/>
            </p:cNvCxnSpPr>
            <p:nvPr/>
          </p:nvCxnSpPr>
          <p:spPr bwMode="auto">
            <a:xfrm>
              <a:off x="5328028" y="4980602"/>
              <a:ext cx="320562" cy="579460"/>
            </a:xfrm>
            <a:prstGeom prst="line">
              <a:avLst/>
            </a:prstGeom>
            <a:noFill/>
            <a:ln w="9525" algn="ctr">
              <a:solidFill>
                <a:schemeClr val="tx1"/>
              </a:solidFill>
              <a:round/>
              <a:headEnd/>
              <a:tailEnd/>
            </a:ln>
          </p:spPr>
        </p:cxnSp>
        <p:cxnSp>
          <p:nvCxnSpPr>
            <p:cNvPr id="29715" name="Gerader Verbinder 62"/>
            <p:cNvCxnSpPr>
              <a:cxnSpLocks noChangeShapeType="1"/>
            </p:cNvCxnSpPr>
            <p:nvPr/>
          </p:nvCxnSpPr>
          <p:spPr bwMode="auto">
            <a:xfrm flipH="1">
              <a:off x="5082893" y="4980602"/>
              <a:ext cx="245136" cy="579460"/>
            </a:xfrm>
            <a:prstGeom prst="line">
              <a:avLst/>
            </a:prstGeom>
            <a:noFill/>
            <a:ln w="9525" algn="ctr">
              <a:solidFill>
                <a:schemeClr val="tx1"/>
              </a:solidFill>
              <a:round/>
              <a:headEnd/>
              <a:tailEnd/>
            </a:ln>
          </p:spPr>
        </p:cxnSp>
        <p:cxnSp>
          <p:nvCxnSpPr>
            <p:cNvPr id="29716" name="Gerader Verbinder 63"/>
            <p:cNvCxnSpPr>
              <a:cxnSpLocks noChangeShapeType="1"/>
            </p:cNvCxnSpPr>
            <p:nvPr/>
          </p:nvCxnSpPr>
          <p:spPr bwMode="auto">
            <a:xfrm>
              <a:off x="4932040" y="5560062"/>
              <a:ext cx="150853" cy="0"/>
            </a:xfrm>
            <a:prstGeom prst="line">
              <a:avLst/>
            </a:prstGeom>
            <a:noFill/>
            <a:ln w="9525" algn="ctr">
              <a:solidFill>
                <a:schemeClr val="tx1"/>
              </a:solidFill>
              <a:round/>
              <a:headEnd/>
              <a:tailEnd/>
            </a:ln>
          </p:spPr>
        </p:cxnSp>
        <p:cxnSp>
          <p:nvCxnSpPr>
            <p:cNvPr id="29717" name="Gerader Verbinder 64"/>
            <p:cNvCxnSpPr>
              <a:cxnSpLocks noChangeShapeType="1"/>
            </p:cNvCxnSpPr>
            <p:nvPr/>
          </p:nvCxnSpPr>
          <p:spPr bwMode="auto">
            <a:xfrm>
              <a:off x="5648590" y="5568165"/>
              <a:ext cx="150853" cy="0"/>
            </a:xfrm>
            <a:prstGeom prst="line">
              <a:avLst/>
            </a:prstGeom>
            <a:noFill/>
            <a:ln w="9525" algn="ctr">
              <a:solidFill>
                <a:schemeClr val="tx1"/>
              </a:solidFill>
              <a:round/>
              <a:headEnd/>
              <a:tailEnd/>
            </a:ln>
          </p:spPr>
        </p:cxnSp>
      </p:grpSp>
      <p:sp>
        <p:nvSpPr>
          <p:cNvPr id="29699" name="Abgerundete rechteckige Legende 65"/>
          <p:cNvSpPr>
            <a:spLocks noChangeArrowheads="1"/>
          </p:cNvSpPr>
          <p:nvPr/>
        </p:nvSpPr>
        <p:spPr bwMode="auto">
          <a:xfrm>
            <a:off x="6764824" y="1282905"/>
            <a:ext cx="1184275" cy="953453"/>
          </a:xfrm>
          <a:prstGeom prst="wedgeRoundRectCallout">
            <a:avLst>
              <a:gd name="adj1" fmla="val 71759"/>
              <a:gd name="adj2" fmla="val 2954"/>
              <a:gd name="adj3" fmla="val 16667"/>
            </a:avLst>
          </a:prstGeom>
          <a:noFill/>
          <a:ln w="9525" algn="ctr">
            <a:solidFill>
              <a:schemeClr val="tx1"/>
            </a:solidFill>
            <a:round/>
            <a:headEnd/>
            <a:tailEnd/>
          </a:ln>
        </p:spPr>
        <p:txBody>
          <a:bodyPr>
            <a:spAutoFit/>
          </a:bodyPr>
          <a:lstStyle/>
          <a:p>
            <a:pPr algn="ctr" eaLnBrk="1" hangingPunct="1"/>
            <a:r>
              <a:rPr lang="pl-PL" altLang="de-DE" sz="1000" dirty="0">
                <a:solidFill>
                  <a:srgbClr val="006699"/>
                </a:solidFill>
              </a:rPr>
              <a:t>Dobrze to zrobiłeś/łaś, możesz być z siebie dumny/a</a:t>
            </a:r>
            <a:r>
              <a:rPr lang="en-GB" altLang="de-DE" sz="1000" dirty="0">
                <a:solidFill>
                  <a:srgbClr val="006699"/>
                </a:solidFill>
              </a:rPr>
              <a:t>.</a:t>
            </a:r>
          </a:p>
        </p:txBody>
      </p:sp>
      <p:sp>
        <p:nvSpPr>
          <p:cNvPr id="2970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Wzmacnianie miłego towarzysza</a:t>
            </a:r>
            <a:endParaRPr lang="en-GB" altLang="de-DE" sz="2000" dirty="0">
              <a:solidFill>
                <a:schemeClr val="accent1"/>
              </a:solidFill>
            </a:endParaRPr>
          </a:p>
        </p:txBody>
      </p:sp>
      <p:sp>
        <p:nvSpPr>
          <p:cNvPr id="23" name="Text Box 6"/>
          <p:cNvSpPr txBox="1">
            <a:spLocks noChangeArrowheads="1"/>
          </p:cNvSpPr>
          <p:nvPr/>
        </p:nvSpPr>
        <p:spPr bwMode="auto">
          <a:xfrm>
            <a:off x="6732240" y="481013"/>
            <a:ext cx="2215030" cy="276999"/>
          </a:xfrm>
          <a:prstGeom prst="rect">
            <a:avLst/>
          </a:prstGeom>
          <a:noFill/>
          <a:ln w="9525">
            <a:noFill/>
            <a:miter lim="800000"/>
            <a:headEnd/>
            <a:tailEnd/>
          </a:ln>
        </p:spPr>
        <p:txBody>
          <a:bodyPr wrap="none">
            <a:spAutoFit/>
          </a:bodyPr>
          <a:lstStyle/>
          <a:p>
            <a:pPr eaLnBrk="1" hangingPunct="1"/>
            <a:r>
              <a:rPr lang="pl-PL" altLang="de-DE" sz="1200" dirty="0">
                <a:solidFill>
                  <a:schemeClr val="accent1"/>
                </a:solidFill>
              </a:rPr>
              <a:t>źródło</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
        <p:nvSpPr>
          <p:cNvPr id="2" name="Textfeld 1"/>
          <p:cNvSpPr txBox="1"/>
          <p:nvPr/>
        </p:nvSpPr>
        <p:spPr>
          <a:xfrm>
            <a:off x="251520" y="908720"/>
            <a:ext cx="6120680" cy="1754326"/>
          </a:xfrm>
          <a:prstGeom prst="rect">
            <a:avLst/>
          </a:prstGeom>
          <a:noFill/>
        </p:spPr>
        <p:txBody>
          <a:bodyPr wrap="square" rtlCol="0">
            <a:spAutoFit/>
          </a:bodyPr>
          <a:lstStyle/>
          <a:p>
            <a:pPr marL="720000" lvl="1" indent="-360000" defTabSz="554038" eaLnBrk="1" hangingPunct="1">
              <a:spcBef>
                <a:spcPts val="1200"/>
              </a:spcBef>
              <a:buClr>
                <a:srgbClr val="8CADAE"/>
              </a:buClr>
              <a:buSzPct val="85000"/>
              <a:buFontTx/>
              <a:buChar char="o"/>
              <a:tabLst>
                <a:tab pos="722313" algn="l"/>
                <a:tab pos="6643688" algn="l"/>
              </a:tabLst>
              <a:defRPr/>
            </a:pPr>
            <a:r>
              <a:rPr lang="pl-PL" altLang="de-DE" dirty="0"/>
              <a:t>Aby dopuścić miłego towarzysza do głosu, pomocne może być wyobrazić sobie postać lub symbol dla niego, który reprezentuje jedynie pozytywne rzeczy. Może to być dobra wróżka lub anioł stróż czy nawet </a:t>
            </a:r>
            <a:r>
              <a:rPr lang="pl-PL" altLang="de-DE" dirty="0" err="1"/>
              <a:t>superbohater</a:t>
            </a:r>
            <a:r>
              <a:rPr lang="pl-PL" altLang="de-DE" dirty="0"/>
              <a:t> z kreskówki. </a:t>
            </a:r>
            <a:endParaRPr lang="en-GB" dirty="0"/>
          </a:p>
        </p:txBody>
      </p:sp>
      <p:sp>
        <p:nvSpPr>
          <p:cNvPr id="2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10.2</a:t>
            </a:r>
            <a:r>
              <a:rPr kumimoji="0" lang="pl-PL" altLang="de-DE" sz="1200" b="1" i="0" u="none" strike="noStrike" kern="0" cap="none" spc="0" normalizeH="0" baseline="0" noProof="0" dirty="0">
                <a:ln>
                  <a:noFill/>
                </a:ln>
                <a:solidFill>
                  <a:srgbClr val="646B86"/>
                </a:solidFill>
                <a:effectLst/>
                <a:uLnTx/>
                <a:uFillTx/>
                <a:latin typeface="Verdana"/>
              </a:rPr>
              <a:t>0</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Inhaltsplatzhalter 2"/>
          <p:cNvSpPr>
            <a:spLocks noGrp="1"/>
          </p:cNvSpPr>
          <p:nvPr>
            <p:ph sz="quarter" idx="1"/>
          </p:nvPr>
        </p:nvSpPr>
        <p:spPr>
          <a:xfrm>
            <a:off x="252000" y="907200"/>
            <a:ext cx="8640000" cy="5330112"/>
          </a:xfrm>
        </p:spPr>
        <p:txBody>
          <a:bodyPr/>
          <a:lstStyle/>
          <a:p>
            <a:pPr marL="180000" indent="0">
              <a:spcBef>
                <a:spcPts val="1200"/>
              </a:spcBef>
              <a:buNone/>
            </a:pPr>
            <a:r>
              <a:rPr lang="pl-PL" altLang="de-DE" sz="1800" dirty="0">
                <a:latin typeface="Verdana" pitchFamily="34" charset="0"/>
                <a:ea typeface="Verdana" pitchFamily="34" charset="0"/>
                <a:cs typeface="Verdana" pitchFamily="34" charset="0"/>
              </a:rPr>
              <a:t>Dla osób z niską samooceną dopuszczanie miłego towarzysza do głosu w codziennym życiu jest trudne. Dlatego też pomocne może być, aby zapisać jedno lub więcej pozytywnych sentencji towarzysza, tak, żeby mieć je pod ręką. </a:t>
            </a:r>
            <a:endParaRPr lang="en-GB" altLang="de-DE" sz="1800" dirty="0">
              <a:latin typeface="Verdana" pitchFamily="34" charset="0"/>
              <a:ea typeface="Verdana" pitchFamily="34" charset="0"/>
              <a:cs typeface="Verdana" pitchFamily="34" charset="0"/>
            </a:endParaRPr>
          </a:p>
          <a:p>
            <a:pPr marL="180000" indent="0">
              <a:spcBef>
                <a:spcPts val="1200"/>
              </a:spcBef>
              <a:buNone/>
            </a:pPr>
            <a:r>
              <a:rPr lang="pl-PL" altLang="de-DE" sz="1800" dirty="0">
                <a:latin typeface="Verdana" pitchFamily="34" charset="0"/>
                <a:ea typeface="Verdana" pitchFamily="34" charset="0"/>
                <a:cs typeface="Verdana" pitchFamily="34" charset="0"/>
              </a:rPr>
              <a:t>Przykład: Jak chce rzucić palenie. Od trzech dni udaje mu się nie palić. Po kłótni z dziewczyną zapala papierosa. </a:t>
            </a:r>
            <a:endParaRPr lang="en-GB" altLang="de-DE" sz="1800" dirty="0">
              <a:latin typeface="Verdana" pitchFamily="34" charset="0"/>
              <a:ea typeface="Verdana" pitchFamily="34" charset="0"/>
              <a:cs typeface="Verdana" pitchFamily="34" charset="0"/>
            </a:endParaRPr>
          </a:p>
          <a:p>
            <a:pPr marL="180000" indent="0">
              <a:spcBef>
                <a:spcPts val="1200"/>
              </a:spcBef>
              <a:buNone/>
            </a:pPr>
            <a:r>
              <a:rPr lang="pl-PL" altLang="de-DE" sz="1800" dirty="0">
                <a:latin typeface="Verdana" pitchFamily="34" charset="0"/>
                <a:ea typeface="Verdana" pitchFamily="34" charset="0"/>
                <a:cs typeface="Verdana" pitchFamily="34" charset="0"/>
              </a:rPr>
              <a:t>Jego wewnętrzny krytyk mówi: „I co nieudaczniku?! To było oczywiste, że nie dasz rady. We wszystkim jesteś do bani</a:t>
            </a:r>
            <a:r>
              <a:rPr lang="en-GB" altLang="de-DE" sz="1800" dirty="0">
                <a:latin typeface="Verdana" pitchFamily="34" charset="0"/>
                <a:ea typeface="Verdana" pitchFamily="34" charset="0"/>
                <a:cs typeface="Verdana" pitchFamily="34" charset="0"/>
              </a:rPr>
              <a:t>“. </a:t>
            </a:r>
          </a:p>
          <a:p>
            <a:pPr marL="180000" indent="0">
              <a:spcBef>
                <a:spcPts val="0"/>
              </a:spcBef>
              <a:buNone/>
            </a:pPr>
            <a:r>
              <a:rPr lang="pl-PL" altLang="de-DE" sz="1800" dirty="0">
                <a:solidFill>
                  <a:srgbClr val="FF3300"/>
                </a:solidFill>
                <a:latin typeface="Verdana" pitchFamily="34" charset="0"/>
                <a:ea typeface="Verdana" pitchFamily="34" charset="0"/>
                <a:cs typeface="Verdana" pitchFamily="34" charset="0"/>
              </a:rPr>
              <a:t>			</a:t>
            </a:r>
          </a:p>
          <a:p>
            <a:pPr marL="180000" indent="0">
              <a:spcBef>
                <a:spcPts val="0"/>
              </a:spcBef>
              <a:buNone/>
            </a:pPr>
            <a:r>
              <a:rPr lang="pl-PL" altLang="de-DE" sz="1800" dirty="0">
                <a:solidFill>
                  <a:srgbClr val="FF3300"/>
                </a:solidFill>
                <a:latin typeface="Verdana" pitchFamily="34" charset="0"/>
                <a:ea typeface="Verdana" pitchFamily="34" charset="0"/>
                <a:cs typeface="Verdana" pitchFamily="34" charset="0"/>
              </a:rPr>
              <a:t>				</a:t>
            </a:r>
            <a:r>
              <a:rPr lang="pl-PL" altLang="de-DE" sz="1800" dirty="0">
                <a:latin typeface="Verdana" pitchFamily="34" charset="0"/>
                <a:ea typeface="Verdana" pitchFamily="34" charset="0"/>
                <a:cs typeface="Verdana" pitchFamily="34" charset="0"/>
              </a:rPr>
              <a:t>???</a:t>
            </a:r>
            <a:endParaRPr lang="en-GB" altLang="de-DE" sz="1800" dirty="0">
              <a:latin typeface="Verdana" pitchFamily="34" charset="0"/>
              <a:ea typeface="Verdana" pitchFamily="34" charset="0"/>
              <a:cs typeface="Verdana" pitchFamily="34" charset="0"/>
            </a:endParaRPr>
          </a:p>
        </p:txBody>
      </p:sp>
      <p:sp>
        <p:nvSpPr>
          <p:cNvPr id="7"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a:t>Innerer</a:t>
            </a:r>
            <a:r>
              <a:rPr lang="en-US" altLang="de-DE" sz="800" i="1" dirty="0"/>
              <a:t> </a:t>
            </a:r>
            <a:r>
              <a:rPr lang="en-US" altLang="de-DE" sz="800" i="1" dirty="0" err="1"/>
              <a:t>Kritiker</a:t>
            </a:r>
            <a:r>
              <a:rPr lang="en-US" altLang="de-DE" sz="800" i="1" dirty="0"/>
              <a:t>” by Lisa </a:t>
            </a:r>
            <a:r>
              <a:rPr lang="en-US" altLang="de-DE" sz="800" i="1" dirty="0" smtClean="0"/>
              <a:t>Schilling)</a:t>
            </a:r>
            <a:endParaRPr lang="de-DE" altLang="de-DE" sz="800" i="1" dirty="0"/>
          </a:p>
        </p:txBody>
      </p:sp>
      <p:pic>
        <p:nvPicPr>
          <p:cNvPr id="10"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
        <p:nvSpPr>
          <p:cNvPr id="13" name="Text Box 6"/>
          <p:cNvSpPr txBox="1">
            <a:spLocks noChangeArrowheads="1"/>
          </p:cNvSpPr>
          <p:nvPr/>
        </p:nvSpPr>
        <p:spPr bwMode="auto">
          <a:xfrm>
            <a:off x="6732240" y="481013"/>
            <a:ext cx="2215030" cy="276999"/>
          </a:xfrm>
          <a:prstGeom prst="rect">
            <a:avLst/>
          </a:prstGeom>
          <a:noFill/>
          <a:ln w="9525">
            <a:noFill/>
            <a:miter lim="800000"/>
            <a:headEnd/>
            <a:tailEnd/>
          </a:ln>
        </p:spPr>
        <p:txBody>
          <a:bodyPr wrap="none">
            <a:spAutoFit/>
          </a:bodyPr>
          <a:lstStyle/>
          <a:p>
            <a:pPr eaLnBrk="1" hangingPunct="1"/>
            <a:r>
              <a:rPr lang="pl-PL" altLang="de-DE" sz="1200" dirty="0">
                <a:solidFill>
                  <a:schemeClr val="accent1"/>
                </a:solidFill>
              </a:rPr>
              <a:t>źródło</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
        <p:nvSpPr>
          <p:cNvPr id="14"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Wzmacnianie miłego towarzysza</a:t>
            </a:r>
            <a:endParaRPr lang="en-GB" altLang="de-DE" sz="2000" dirty="0">
              <a:solidFill>
                <a:schemeClr val="accent1"/>
              </a:solidFill>
            </a:endParaRP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10.2</a:t>
            </a:r>
            <a:r>
              <a:rPr kumimoji="0" lang="pl-PL" altLang="de-DE" sz="1200" b="1" i="0" u="none" strike="noStrike" kern="0" cap="none" spc="0" normalizeH="0" baseline="0" noProof="0" dirty="0">
                <a:ln>
                  <a:noFill/>
                </a:ln>
                <a:solidFill>
                  <a:srgbClr val="646B86"/>
                </a:solidFill>
                <a:effectLst/>
                <a:uLnTx/>
                <a:uFillTx/>
                <a:latin typeface="Verdana"/>
              </a:rPr>
              <a:t>1</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Inhaltsplatzhalter 2"/>
          <p:cNvSpPr>
            <a:spLocks noGrp="1"/>
          </p:cNvSpPr>
          <p:nvPr>
            <p:ph sz="quarter" idx="1"/>
          </p:nvPr>
        </p:nvSpPr>
        <p:spPr>
          <a:xfrm>
            <a:off x="252000" y="907200"/>
            <a:ext cx="8640000" cy="5330112"/>
          </a:xfrm>
        </p:spPr>
        <p:txBody>
          <a:bodyPr/>
          <a:lstStyle/>
          <a:p>
            <a:pPr marL="180000" indent="0">
              <a:spcBef>
                <a:spcPts val="1200"/>
              </a:spcBef>
              <a:buNone/>
            </a:pPr>
            <a:r>
              <a:rPr lang="pl-PL" altLang="de-DE" sz="1800" dirty="0">
                <a:latin typeface="Verdana" pitchFamily="34" charset="0"/>
                <a:ea typeface="Verdana" pitchFamily="34" charset="0"/>
                <a:cs typeface="Verdana" pitchFamily="34" charset="0"/>
              </a:rPr>
              <a:t>Dla osób z niską samooceną dopuszczanie miłego towarzysza do głosu w codziennym życiu jest trudne. Dlatego też pomocne może być, aby zapisać jedno lub więcej pozytywnych sentencji towarzysza, tak, żeby mieć je pod ręką. </a:t>
            </a:r>
            <a:endParaRPr lang="en-GB" altLang="de-DE" sz="1800" dirty="0">
              <a:latin typeface="Verdana" pitchFamily="34" charset="0"/>
              <a:ea typeface="Verdana" pitchFamily="34" charset="0"/>
              <a:cs typeface="Verdana" pitchFamily="34" charset="0"/>
            </a:endParaRPr>
          </a:p>
          <a:p>
            <a:pPr marL="180000" indent="0">
              <a:spcBef>
                <a:spcPts val="1200"/>
              </a:spcBef>
              <a:buNone/>
            </a:pPr>
            <a:r>
              <a:rPr lang="pl-PL" altLang="de-DE" sz="1800" dirty="0">
                <a:latin typeface="Verdana" pitchFamily="34" charset="0"/>
                <a:ea typeface="Verdana" pitchFamily="34" charset="0"/>
                <a:cs typeface="Verdana" pitchFamily="34" charset="0"/>
              </a:rPr>
              <a:t>Przykład: Jak chce rzucić palenie. Od trzech dni udaje mu się nie palić. Po kłótni z dziewczyną zapala papierosa. </a:t>
            </a:r>
            <a:endParaRPr lang="en-GB" altLang="de-DE" sz="1800" dirty="0">
              <a:latin typeface="Verdana" pitchFamily="34" charset="0"/>
              <a:ea typeface="Verdana" pitchFamily="34" charset="0"/>
              <a:cs typeface="Verdana" pitchFamily="34" charset="0"/>
            </a:endParaRPr>
          </a:p>
          <a:p>
            <a:pPr marL="180000" indent="0">
              <a:spcBef>
                <a:spcPts val="1200"/>
              </a:spcBef>
              <a:buNone/>
            </a:pPr>
            <a:r>
              <a:rPr lang="pl-PL" altLang="de-DE" sz="1800" dirty="0">
                <a:latin typeface="Verdana" pitchFamily="34" charset="0"/>
                <a:ea typeface="Verdana" pitchFamily="34" charset="0"/>
                <a:cs typeface="Verdana" pitchFamily="34" charset="0"/>
              </a:rPr>
              <a:t>Jego wewnętrzny krytyk mówi: „I co nieudaczniku?! To było oczywiste, że nie dasz rady. We wszystkim jesteś do bani</a:t>
            </a:r>
            <a:r>
              <a:rPr lang="en-GB" altLang="de-DE" sz="1800" dirty="0">
                <a:latin typeface="Verdana" pitchFamily="34" charset="0"/>
                <a:ea typeface="Verdana" pitchFamily="34" charset="0"/>
                <a:cs typeface="Verdana" pitchFamily="34" charset="0"/>
              </a:rPr>
              <a:t>“. </a:t>
            </a:r>
          </a:p>
          <a:p>
            <a:pPr marL="180000" indent="0">
              <a:spcBef>
                <a:spcPts val="0"/>
              </a:spcBef>
              <a:buNone/>
            </a:pPr>
            <a:endParaRPr lang="pl-PL" altLang="de-DE" sz="1800" dirty="0">
              <a:solidFill>
                <a:srgbClr val="FF3300"/>
              </a:solidFill>
              <a:latin typeface="Verdana" pitchFamily="34" charset="0"/>
              <a:ea typeface="Verdana" pitchFamily="34" charset="0"/>
              <a:cs typeface="Verdana" pitchFamily="34" charset="0"/>
            </a:endParaRPr>
          </a:p>
          <a:p>
            <a:pPr marL="180000" indent="0">
              <a:spcBef>
                <a:spcPts val="1200"/>
              </a:spcBef>
              <a:buNone/>
            </a:pPr>
            <a:r>
              <a:rPr lang="pl-PL" altLang="de-DE" sz="1800" dirty="0">
                <a:latin typeface="Verdana" pitchFamily="34" charset="0"/>
                <a:ea typeface="Verdana" pitchFamily="34" charset="0"/>
                <a:cs typeface="Verdana" pitchFamily="34" charset="0"/>
              </a:rPr>
              <a:t>Miły towarzysz</a:t>
            </a:r>
            <a:r>
              <a:rPr lang="en-GB" altLang="de-DE" sz="1800" dirty="0">
                <a:latin typeface="Verdana" pitchFamily="34" charset="0"/>
                <a:ea typeface="Verdana" pitchFamily="34" charset="0"/>
                <a:cs typeface="Verdana" pitchFamily="34" charset="0"/>
              </a:rPr>
              <a:t>: “</a:t>
            </a:r>
            <a:r>
              <a:rPr lang="pl-PL" altLang="de-DE" sz="1800" dirty="0">
                <a:latin typeface="Verdana" pitchFamily="34" charset="0"/>
                <a:ea typeface="Verdana" pitchFamily="34" charset="0"/>
                <a:cs typeface="Verdana" pitchFamily="34" charset="0"/>
              </a:rPr>
              <a:t>Nie bądź taki zasadniczy dla siebie. Nie jest łatwo rzucić palenia. Udało Ci się przez trzy dni nie palić. W stresie to jest zdecydowanie trudniejsze. To, że teraz zapaliłeś nie oznacza, że nie rzucisz palenia. Inni byli palacze też potrzebowali kilku </a:t>
            </a:r>
          </a:p>
          <a:p>
            <a:pPr marL="180000" indent="0">
              <a:spcBef>
                <a:spcPts val="1200"/>
              </a:spcBef>
              <a:buNone/>
            </a:pPr>
            <a:r>
              <a:rPr lang="pl-PL" altLang="de-DE" sz="1800" dirty="0">
                <a:latin typeface="Verdana" pitchFamily="34" charset="0"/>
                <a:ea typeface="Verdana" pitchFamily="34" charset="0"/>
                <a:cs typeface="Verdana" pitchFamily="34" charset="0"/>
              </a:rPr>
              <a:t>podejść, zanim udało im się całkowicie rzucić palenie.</a:t>
            </a:r>
            <a:r>
              <a:rPr lang="en-GB" altLang="de-DE" sz="1800" dirty="0">
                <a:latin typeface="Verdana" pitchFamily="34" charset="0"/>
                <a:ea typeface="Verdana" pitchFamily="34" charset="0"/>
                <a:cs typeface="Verdana" pitchFamily="34" charset="0"/>
              </a:rPr>
              <a:t>”</a:t>
            </a:r>
            <a:endParaRPr lang="en-GB" altLang="de-DE" sz="1800" dirty="0">
              <a:solidFill>
                <a:srgbClr val="FF3300"/>
              </a:solidFill>
              <a:latin typeface="Verdana" pitchFamily="34" charset="0"/>
              <a:ea typeface="Verdana" pitchFamily="34" charset="0"/>
              <a:cs typeface="Verdana" pitchFamily="34" charset="0"/>
            </a:endParaRPr>
          </a:p>
          <a:p>
            <a:pPr marL="180000" indent="0">
              <a:spcBef>
                <a:spcPts val="0"/>
              </a:spcBef>
              <a:buNone/>
            </a:pPr>
            <a:endParaRPr lang="pl-PL" altLang="de-DE" sz="1800" dirty="0">
              <a:solidFill>
                <a:srgbClr val="FF3300"/>
              </a:solidFill>
              <a:latin typeface="Verdana" pitchFamily="34" charset="0"/>
              <a:ea typeface="Verdana" pitchFamily="34" charset="0"/>
              <a:cs typeface="Verdana" pitchFamily="34" charset="0"/>
            </a:endParaRPr>
          </a:p>
        </p:txBody>
      </p:sp>
      <p:sp>
        <p:nvSpPr>
          <p:cNvPr id="7"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solidFill>
                  <a:srgbClr val="000000"/>
                </a:solidFill>
              </a:rPr>
              <a:t>(“</a:t>
            </a:r>
            <a:r>
              <a:rPr lang="en-US" altLang="de-DE" sz="800" i="1" dirty="0" err="1">
                <a:solidFill>
                  <a:srgbClr val="000000"/>
                </a:solidFill>
              </a:rPr>
              <a:t>Innerer</a:t>
            </a:r>
            <a:r>
              <a:rPr lang="en-US" altLang="de-DE" sz="800" i="1" dirty="0">
                <a:solidFill>
                  <a:srgbClr val="000000"/>
                </a:solidFill>
              </a:rPr>
              <a:t> </a:t>
            </a:r>
            <a:r>
              <a:rPr lang="en-US" altLang="de-DE" sz="800" i="1" dirty="0" err="1">
                <a:solidFill>
                  <a:srgbClr val="000000"/>
                </a:solidFill>
              </a:rPr>
              <a:t>Kritiker</a:t>
            </a:r>
            <a:r>
              <a:rPr lang="en-US" altLang="de-DE" sz="800" i="1" dirty="0">
                <a:solidFill>
                  <a:srgbClr val="000000"/>
                </a:solidFill>
              </a:rPr>
              <a:t>” by Lisa </a:t>
            </a:r>
            <a:r>
              <a:rPr lang="en-US" altLang="de-DE" sz="800" i="1" dirty="0" smtClean="0">
                <a:solidFill>
                  <a:srgbClr val="000000"/>
                </a:solidFill>
              </a:rPr>
              <a:t>Schilling)</a:t>
            </a:r>
            <a:endParaRPr lang="de-DE" altLang="de-DE" sz="800" i="1" dirty="0">
              <a:solidFill>
                <a:srgbClr val="000000"/>
              </a:solidFill>
            </a:endParaRPr>
          </a:p>
        </p:txBody>
      </p:sp>
      <p:pic>
        <p:nvPicPr>
          <p:cNvPr id="10"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
        <p:nvSpPr>
          <p:cNvPr id="13" name="Text Box 6"/>
          <p:cNvSpPr txBox="1">
            <a:spLocks noChangeArrowheads="1"/>
          </p:cNvSpPr>
          <p:nvPr/>
        </p:nvSpPr>
        <p:spPr bwMode="auto">
          <a:xfrm>
            <a:off x="6732240" y="481013"/>
            <a:ext cx="2215030" cy="276999"/>
          </a:xfrm>
          <a:prstGeom prst="rect">
            <a:avLst/>
          </a:prstGeom>
          <a:noFill/>
          <a:ln w="9525">
            <a:noFill/>
            <a:miter lim="800000"/>
            <a:headEnd/>
            <a:tailEnd/>
          </a:ln>
        </p:spPr>
        <p:txBody>
          <a:bodyPr wrap="none">
            <a:spAutoFit/>
          </a:bodyPr>
          <a:lstStyle/>
          <a:p>
            <a:pPr eaLnBrk="1" hangingPunct="1"/>
            <a:r>
              <a:rPr lang="pl-PL" altLang="de-DE" sz="1200" dirty="0">
                <a:solidFill>
                  <a:srgbClr val="D16349"/>
                </a:solidFill>
              </a:rPr>
              <a:t>źródło</a:t>
            </a:r>
            <a:r>
              <a:rPr lang="en-GB" altLang="de-DE" sz="1200" dirty="0">
                <a:solidFill>
                  <a:srgbClr val="D16349"/>
                </a:solidFill>
              </a:rPr>
              <a:t> </a:t>
            </a:r>
            <a:r>
              <a:rPr lang="en-GB" altLang="de-DE" sz="1200" dirty="0" err="1">
                <a:solidFill>
                  <a:srgbClr val="D16349"/>
                </a:solidFill>
              </a:rPr>
              <a:t>Potreck</a:t>
            </a:r>
            <a:r>
              <a:rPr lang="en-GB" altLang="de-DE" sz="1200" dirty="0">
                <a:solidFill>
                  <a:srgbClr val="D16349"/>
                </a:solidFill>
              </a:rPr>
              <a:t>-Rose, 2006</a:t>
            </a:r>
          </a:p>
        </p:txBody>
      </p:sp>
      <p:sp>
        <p:nvSpPr>
          <p:cNvPr id="14"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rgbClr val="D16349"/>
                </a:solidFill>
              </a:rPr>
              <a:t>Wzmacnianie miłego towarzysza</a:t>
            </a:r>
            <a:endParaRPr lang="en-GB" altLang="de-DE" sz="2000" dirty="0">
              <a:solidFill>
                <a:srgbClr val="D16349"/>
              </a:solidFill>
            </a:endParaRP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10.2</a:t>
            </a:r>
            <a:r>
              <a:rPr kumimoji="0" lang="pl-PL" altLang="de-DE" sz="1200" b="1" i="0" u="none" strike="noStrike" kern="0" cap="none" spc="0" normalizeH="0" baseline="0" noProof="0" dirty="0">
                <a:ln>
                  <a:noFill/>
                </a:ln>
                <a:solidFill>
                  <a:srgbClr val="646B86"/>
                </a:solidFill>
                <a:effectLst/>
                <a:uLnTx/>
                <a:uFillTx/>
                <a:latin typeface="Verdana"/>
              </a:rPr>
              <a:t>2</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extLst>
      <p:ext uri="{BB962C8B-B14F-4D97-AF65-F5344CB8AC3E}">
        <p14:creationId xmlns:p14="http://schemas.microsoft.com/office/powerpoint/2010/main" val="24264770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
          </p:nvPr>
        </p:nvSpPr>
        <p:spPr>
          <a:xfrm>
            <a:off x="252000" y="907200"/>
            <a:ext cx="8640000" cy="4751164"/>
          </a:xfrm>
        </p:spPr>
        <p:txBody>
          <a:bodyPr/>
          <a:lstStyle/>
          <a:p>
            <a:pPr marL="180000" indent="0">
              <a:spcBef>
                <a:spcPts val="1200"/>
              </a:spcBef>
              <a:buFont typeface="Wingdings 2" pitchFamily="18" charset="2"/>
              <a:buNone/>
              <a:defRPr/>
            </a:pPr>
            <a:r>
              <a:rPr lang="pl-PL" altLang="de-DE" sz="1800" dirty="0">
                <a:latin typeface="Verdana" pitchFamily="34" charset="0"/>
                <a:ea typeface="Verdana" pitchFamily="34" charset="0"/>
                <a:cs typeface="Verdana" pitchFamily="34" charset="0"/>
              </a:rPr>
              <a:t>Jakie są typowe sytuacje, w których Twój wewnętrzny krytyk jest szczególnie głośny i dewaluuje Cię? Co w tych sytuacjach mógłby powiedzieć Twój miły towarzysz? Zapisz to</a:t>
            </a:r>
            <a:r>
              <a:rPr lang="en-GB" altLang="de-DE" sz="1800" dirty="0">
                <a:latin typeface="Verdana" pitchFamily="34" charset="0"/>
                <a:ea typeface="Verdana" pitchFamily="34" charset="0"/>
                <a:cs typeface="Verdana" pitchFamily="34" charset="0"/>
              </a:rPr>
              <a:t>.</a:t>
            </a:r>
          </a:p>
          <a:p>
            <a:pPr marL="180000" indent="0">
              <a:spcBef>
                <a:spcPts val="1200"/>
              </a:spcBef>
              <a:buFont typeface="Wingdings 2" pitchFamily="18" charset="2"/>
              <a:buNone/>
              <a:defRPr/>
            </a:pPr>
            <a:r>
              <a:rPr lang="pl-PL" sz="1800" dirty="0">
                <a:latin typeface="Verdana" pitchFamily="34" charset="0"/>
                <a:ea typeface="Verdana" pitchFamily="34" charset="0"/>
                <a:cs typeface="Verdana" pitchFamily="34" charset="0"/>
              </a:rPr>
              <a:t>Zatrzymaj się w ciągu dnia i zadaj sobie pytanie, co Twój miły towarzysz powiedziałby w tej sytuacji. Nie jest łatwe dopuszczać pozytywnych, zamiast negatywnych rzeczy do głosu. Dlatego aktywnie poszukuj głosu miłego towarzysza. </a:t>
            </a:r>
          </a:p>
          <a:p>
            <a:pPr marL="180000" indent="0">
              <a:spcBef>
                <a:spcPts val="1200"/>
              </a:spcBef>
              <a:buFont typeface="Wingdings 2" pitchFamily="18" charset="2"/>
              <a:buNone/>
              <a:defRPr/>
            </a:pPr>
            <a:r>
              <a:rPr lang="pl-PL" sz="1800" dirty="0">
                <a:latin typeface="Verdana" pitchFamily="34" charset="0"/>
                <a:ea typeface="Verdana" pitchFamily="34" charset="0"/>
                <a:cs typeface="Verdana" pitchFamily="34" charset="0"/>
              </a:rPr>
              <a:t>Zapisz odpowiedzi Twojego miłego towarzysza. W chwilach zwątpienia możesz przeczytać te zdania, żeby poprawić nastrój. </a:t>
            </a:r>
            <a:endParaRPr lang="en-GB" altLang="de-DE" sz="1800" dirty="0">
              <a:latin typeface="Verdana" pitchFamily="34" charset="0"/>
              <a:ea typeface="Verdana" pitchFamily="34" charset="0"/>
              <a:cs typeface="Verdana" pitchFamily="34" charset="0"/>
            </a:endParaRPr>
          </a:p>
        </p:txBody>
      </p:sp>
      <p:grpSp>
        <p:nvGrpSpPr>
          <p:cNvPr id="14" name="Group 35"/>
          <p:cNvGrpSpPr>
            <a:grpSpLocks/>
          </p:cNvGrpSpPr>
          <p:nvPr/>
        </p:nvGrpSpPr>
        <p:grpSpPr bwMode="auto">
          <a:xfrm>
            <a:off x="0" y="6167432"/>
            <a:ext cx="2265363" cy="561974"/>
            <a:chOff x="0" y="3957"/>
            <a:chExt cx="1427" cy="354"/>
          </a:xfrm>
        </p:grpSpPr>
        <p:sp>
          <p:nvSpPr>
            <p:cNvPr id="15"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6"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17"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pl-PL" altLang="de-DE" sz="1200" i="1" dirty="0"/>
                <a:t>ćwiczenie </a:t>
              </a:r>
              <a:r>
                <a:rPr lang="de-DE" altLang="de-DE" sz="1200" i="1" dirty="0"/>
                <a:t>10.4</a:t>
              </a:r>
            </a:p>
            <a:p>
              <a:pPr eaLnBrk="1" hangingPunct="1"/>
              <a:r>
                <a:rPr lang="de-DE" altLang="de-DE" sz="1200" dirty="0"/>
                <a:t>     </a:t>
              </a:r>
            </a:p>
          </p:txBody>
        </p:sp>
      </p:grpSp>
      <p:sp>
        <p:nvSpPr>
          <p:cNvPr id="11"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a:t>Innerer</a:t>
            </a:r>
            <a:r>
              <a:rPr lang="en-US" altLang="de-DE" sz="800" i="1" dirty="0"/>
              <a:t> </a:t>
            </a:r>
            <a:r>
              <a:rPr lang="en-US" altLang="de-DE" sz="800" i="1" dirty="0" err="1"/>
              <a:t>Kritiker</a:t>
            </a:r>
            <a:r>
              <a:rPr lang="en-US" altLang="de-DE" sz="800" i="1" dirty="0"/>
              <a:t>” by Lisa </a:t>
            </a:r>
            <a:r>
              <a:rPr lang="en-US" altLang="de-DE" sz="800" i="1" dirty="0" smtClean="0"/>
              <a:t>Schilling)</a:t>
            </a:r>
            <a:endParaRPr lang="de-DE" altLang="de-DE" sz="800" i="1" dirty="0"/>
          </a:p>
        </p:txBody>
      </p:sp>
      <p:pic>
        <p:nvPicPr>
          <p:cNvPr id="18" name="Picture 6" descr="Kopf Finger2"/>
          <p:cNvPicPr preferRelativeResize="0">
            <a:picLocks noChangeArrowheads="1"/>
          </p:cNvPicPr>
          <p:nvPr/>
        </p:nvPicPr>
        <p:blipFill>
          <a:blip r:embed="rId3"/>
          <a:srcRect/>
          <a:stretch>
            <a:fillRect/>
          </a:stretch>
        </p:blipFill>
        <p:spPr bwMode="auto">
          <a:xfrm>
            <a:off x="7667625" y="4716636"/>
            <a:ext cx="1476375" cy="1943100"/>
          </a:xfrm>
          <a:prstGeom prst="rect">
            <a:avLst/>
          </a:prstGeom>
          <a:noFill/>
          <a:ln w="9525">
            <a:noFill/>
            <a:miter lim="800000"/>
            <a:headEnd/>
            <a:tailEnd/>
          </a:ln>
        </p:spPr>
      </p:pic>
      <p:sp>
        <p:nvSpPr>
          <p:cNvPr id="21" name="Text Box 6"/>
          <p:cNvSpPr txBox="1">
            <a:spLocks noChangeArrowheads="1"/>
          </p:cNvSpPr>
          <p:nvPr/>
        </p:nvSpPr>
        <p:spPr bwMode="auto">
          <a:xfrm>
            <a:off x="6732240" y="481013"/>
            <a:ext cx="2215030" cy="276999"/>
          </a:xfrm>
          <a:prstGeom prst="rect">
            <a:avLst/>
          </a:prstGeom>
          <a:noFill/>
          <a:ln w="9525">
            <a:noFill/>
            <a:miter lim="800000"/>
            <a:headEnd/>
            <a:tailEnd/>
          </a:ln>
        </p:spPr>
        <p:txBody>
          <a:bodyPr wrap="none">
            <a:spAutoFit/>
          </a:bodyPr>
          <a:lstStyle/>
          <a:p>
            <a:pPr eaLnBrk="1" hangingPunct="1"/>
            <a:r>
              <a:rPr lang="pl-PL" altLang="de-DE" sz="1200" dirty="0">
                <a:solidFill>
                  <a:schemeClr val="accent1"/>
                </a:solidFill>
              </a:rPr>
              <a:t>źródło</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
        <p:nvSpPr>
          <p:cNvPr id="2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rgbClr val="D16349"/>
                </a:solidFill>
              </a:rPr>
              <a:t>Wzmacnianie miłego towarzysza</a:t>
            </a:r>
            <a:endParaRPr lang="en-GB" altLang="de-DE" sz="2000" dirty="0">
              <a:solidFill>
                <a:srgbClr val="D16349"/>
              </a:solidFill>
            </a:endParaRPr>
          </a:p>
        </p:txBody>
      </p:sp>
      <p:sp>
        <p:nvSpPr>
          <p:cNvPr id="2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10.2</a:t>
            </a:r>
            <a:r>
              <a:rPr kumimoji="0" lang="pl-PL" altLang="de-DE" sz="1200" b="1" i="0" u="none" strike="noStrike" kern="0" cap="none" spc="0" normalizeH="0" baseline="0" noProof="0" dirty="0">
                <a:ln>
                  <a:noFill/>
                </a:ln>
                <a:solidFill>
                  <a:srgbClr val="646B86"/>
                </a:solidFill>
                <a:effectLst/>
                <a:uLnTx/>
                <a:uFillTx/>
                <a:latin typeface="Verdana"/>
              </a:rPr>
              <a:t>3</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rgbClr val="D16349"/>
                </a:solidFill>
              </a:rPr>
              <a:t>Traktowanie własnych standardów jako ostatecznej miary</a:t>
            </a:r>
          </a:p>
        </p:txBody>
      </p:sp>
      <p:sp>
        <p:nvSpPr>
          <p:cNvPr id="2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10.2</a:t>
            </a:r>
            <a:r>
              <a:rPr lang="de-DE" altLang="de-DE" sz="1200" b="1" kern="0" dirty="0">
                <a:solidFill>
                  <a:srgbClr val="646B86"/>
                </a:solidFill>
                <a:latin typeface="Verdana"/>
              </a:rPr>
              <a:t>4</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19" name="Text Box 11">
            <a:extLst>
              <a:ext uri="{FF2B5EF4-FFF2-40B4-BE49-F238E27FC236}">
                <a16:creationId xmlns:a16="http://schemas.microsoft.com/office/drawing/2014/main" xmlns="" id="{750932F8-B3C2-4D7E-B86C-F39293C6A4CC}"/>
              </a:ext>
            </a:extLst>
          </p:cNvPr>
          <p:cNvSpPr txBox="1">
            <a:spLocks noChangeArrowheads="1"/>
          </p:cNvSpPr>
          <p:nvPr/>
        </p:nvSpPr>
        <p:spPr bwMode="auto">
          <a:xfrm>
            <a:off x="252000" y="1339200"/>
            <a:ext cx="8640000" cy="2893100"/>
          </a:xfrm>
          <a:prstGeom prst="rect">
            <a:avLst/>
          </a:prstGeom>
          <a:noFill/>
          <a:ln w="9525">
            <a:noFill/>
            <a:miter lim="800000"/>
            <a:headEnd/>
            <a:tailEnd/>
          </a:ln>
        </p:spPr>
        <p:txBody>
          <a:bodyPr>
            <a:spAutoFit/>
          </a:bodyPr>
          <a:lstStyle/>
          <a:p>
            <a:pPr marL="180000" eaLnBrk="1" hangingPunct="1">
              <a:tabLst>
                <a:tab pos="361950" algn="l"/>
              </a:tabLst>
            </a:pPr>
            <a:r>
              <a:rPr lang="pl-PL" altLang="de-DE" b="1" dirty="0"/>
              <a:t>Jest różnica między tym, jak ja oceniam siebie, a tym jak oceniają mnie inni</a:t>
            </a:r>
            <a:r>
              <a:rPr lang="en-GB" altLang="de-DE" b="1" dirty="0"/>
              <a:t>!</a:t>
            </a:r>
          </a:p>
          <a:p>
            <a:pPr marL="363538" indent="-363538" eaLnBrk="1" hangingPunct="1">
              <a:tabLst>
                <a:tab pos="361950" algn="l"/>
              </a:tabLst>
            </a:pPr>
            <a:endParaRPr lang="en-GB" altLang="de-DE" dirty="0"/>
          </a:p>
          <a:p>
            <a:pPr marL="720000" lvl="1" indent="-360000" eaLnBrk="1" hangingPunct="1">
              <a:spcBef>
                <a:spcPts val="1200"/>
              </a:spcBef>
              <a:buClr>
                <a:srgbClr val="8CADAE"/>
              </a:buClr>
              <a:buSzPct val="85000"/>
              <a:buFontTx/>
              <a:buChar char="o"/>
              <a:tabLst>
                <a:tab pos="722313" algn="l"/>
              </a:tabLst>
              <a:defRPr/>
            </a:pPr>
            <a:r>
              <a:rPr lang="pl-PL" altLang="de-DE" dirty="0"/>
              <a:t>Jeśli oceniam siebie jako brzydkiego/ą, nudną/ego itd., inni nie koniecznie muszą podzielać ten punkt widzenia. Jest bardzo wiele opinii, sądów i preferencji!</a:t>
            </a:r>
            <a:endParaRPr lang="en-GB" altLang="de-DE" dirty="0"/>
          </a:p>
          <a:p>
            <a:pPr marL="720000" lvl="1" indent="-360000" eaLnBrk="1" hangingPunct="1">
              <a:spcBef>
                <a:spcPts val="1200"/>
              </a:spcBef>
              <a:buClr>
                <a:srgbClr val="8CADAE"/>
              </a:buClr>
              <a:buSzPct val="85000"/>
              <a:buFontTx/>
              <a:buChar char="o"/>
              <a:tabLst>
                <a:tab pos="722313" algn="l"/>
              </a:tabLst>
              <a:defRPr/>
            </a:pPr>
            <a:r>
              <a:rPr lang="pl-PL" altLang="de-DE" dirty="0"/>
              <a:t>Wiele osób są dla siebie samych najgorszym wrogiem i są dla siebie zbyt krytyczni! Tak jak omawialiśmy, ich wewnętrzny krytyk jest duży i głośny</a:t>
            </a:r>
            <a:r>
              <a:rPr lang="en-GB" altLang="de-DE" dirty="0"/>
              <a:t>.</a:t>
            </a:r>
          </a:p>
        </p:txBody>
      </p:sp>
      <p:pic>
        <p:nvPicPr>
          <p:cNvPr id="23" name="Picture 10">
            <a:extLst>
              <a:ext uri="{FF2B5EF4-FFF2-40B4-BE49-F238E27FC236}">
                <a16:creationId xmlns:a16="http://schemas.microsoft.com/office/drawing/2014/main" xmlns="" id="{9888039D-44E9-4AFC-9E13-5DAB7C107B06}"/>
              </a:ext>
            </a:extLst>
          </p:cNvPr>
          <p:cNvPicPr>
            <a:picLocks noChangeAspect="1" noChangeArrowheads="1"/>
          </p:cNvPicPr>
          <p:nvPr/>
        </p:nvPicPr>
        <p:blipFill>
          <a:blip r:embed="rId2"/>
          <a:srcRect/>
          <a:stretch>
            <a:fillRect/>
          </a:stretch>
        </p:blipFill>
        <p:spPr bwMode="auto">
          <a:xfrm>
            <a:off x="7123112" y="5153298"/>
            <a:ext cx="2020888" cy="1516062"/>
          </a:xfrm>
          <a:prstGeom prst="rect">
            <a:avLst/>
          </a:prstGeom>
          <a:noFill/>
          <a:ln w="9525">
            <a:noFill/>
            <a:miter lim="800000"/>
            <a:headEnd/>
            <a:tailEnd/>
          </a:ln>
        </p:spPr>
      </p:pic>
      <p:sp>
        <p:nvSpPr>
          <p:cNvPr id="7" name="Textfeld 5"/>
          <p:cNvSpPr txBox="1">
            <a:spLocks noChangeArrowheads="1"/>
          </p:cNvSpPr>
          <p:nvPr/>
        </p:nvSpPr>
        <p:spPr bwMode="auto">
          <a:xfrm>
            <a:off x="3175" y="6670675"/>
            <a:ext cx="1832521" cy="214313"/>
          </a:xfrm>
          <a:prstGeom prst="rect">
            <a:avLst/>
          </a:prstGeom>
          <a:noFill/>
          <a:ln w="9525">
            <a:noFill/>
            <a:miter lim="800000"/>
            <a:headEnd/>
            <a:tailEnd/>
          </a:ln>
        </p:spPr>
        <p:txBody>
          <a:bodyPr wrap="square">
            <a:spAutoFit/>
          </a:bodyPr>
          <a:lstStyle/>
          <a:p>
            <a:pPr eaLnBrk="1" hangingPunct="1">
              <a:spcBef>
                <a:spcPct val="50000"/>
              </a:spcBef>
            </a:pPr>
            <a:r>
              <a:rPr lang="en-GB" altLang="de-DE" sz="800" i="1" dirty="0"/>
              <a:t>(“Mirror Love” by Katie@!)</a:t>
            </a:r>
          </a:p>
        </p:txBody>
      </p:sp>
    </p:spTree>
    <p:extLst>
      <p:ext uri="{BB962C8B-B14F-4D97-AF65-F5344CB8AC3E}">
        <p14:creationId xmlns:p14="http://schemas.microsoft.com/office/powerpoint/2010/main" val="28748443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3"/>
          <p:cNvSpPr>
            <a:spLocks noChangeArrowheads="1"/>
          </p:cNvSpPr>
          <p:nvPr/>
        </p:nvSpPr>
        <p:spPr bwMode="auto">
          <a:xfrm>
            <a:off x="234000" y="1339200"/>
            <a:ext cx="8676000" cy="3817992"/>
          </a:xfrm>
          <a:prstGeom prst="rect">
            <a:avLst/>
          </a:prstGeom>
          <a:noFill/>
          <a:ln w="9525">
            <a:noFill/>
            <a:miter lim="800000"/>
            <a:headEnd/>
            <a:tailEnd/>
          </a:ln>
        </p:spPr>
        <p:txBody>
          <a:bodyPr anchor="ctr"/>
          <a:lstStyle/>
          <a:p>
            <a:pPr marL="0" lvl="1" algn="ctr" eaLnBrk="1" hangingPunct="1">
              <a:spcBef>
                <a:spcPts val="1200"/>
              </a:spcBef>
              <a:buClr>
                <a:srgbClr val="006699"/>
              </a:buClr>
              <a:buFont typeface="Wingdings" pitchFamily="2" charset="2"/>
              <a:buNone/>
            </a:pPr>
            <a:r>
              <a:rPr lang="pl-PL" altLang="de-DE" dirty="0"/>
              <a:t>Czy często porównujesz się z innymi?</a:t>
            </a:r>
            <a:r>
              <a:rPr lang="en-GB" altLang="de-DE" dirty="0"/>
              <a:t> </a:t>
            </a:r>
          </a:p>
          <a:p>
            <a:pPr marL="0" lvl="1" algn="ctr" eaLnBrk="1" hangingPunct="1">
              <a:spcBef>
                <a:spcPts val="1200"/>
              </a:spcBef>
              <a:buClr>
                <a:srgbClr val="006699"/>
              </a:buClr>
              <a:buFont typeface="Wingdings" pitchFamily="2" charset="2"/>
              <a:buNone/>
            </a:pPr>
            <a:endParaRPr lang="en-GB" altLang="de-DE" dirty="0"/>
          </a:p>
          <a:p>
            <a:pPr marL="0" lvl="1" algn="ctr" eaLnBrk="1" hangingPunct="1">
              <a:spcBef>
                <a:spcPts val="1200"/>
              </a:spcBef>
              <a:buClr>
                <a:srgbClr val="006699"/>
              </a:buClr>
              <a:buFont typeface="Wingdings" pitchFamily="2" charset="2"/>
              <a:buNone/>
            </a:pPr>
            <a:r>
              <a:rPr lang="pl-PL" altLang="de-DE" dirty="0"/>
              <a:t>Jeśli tak, to z kim?</a:t>
            </a:r>
            <a:r>
              <a:rPr lang="en-GB" altLang="de-DE" dirty="0"/>
              <a:t> </a:t>
            </a:r>
          </a:p>
          <a:p>
            <a:pPr marL="0" lvl="1" algn="ctr" eaLnBrk="1" hangingPunct="1">
              <a:spcBef>
                <a:spcPts val="1200"/>
              </a:spcBef>
              <a:buClr>
                <a:srgbClr val="006699"/>
              </a:buClr>
              <a:buFont typeface="Wingdings" pitchFamily="2" charset="2"/>
              <a:buNone/>
            </a:pPr>
            <a:endParaRPr lang="en-GB" altLang="de-DE" dirty="0"/>
          </a:p>
          <a:p>
            <a:pPr marL="0" lvl="1" algn="ctr" eaLnBrk="1" hangingPunct="1">
              <a:spcBef>
                <a:spcPts val="1200"/>
              </a:spcBef>
              <a:buClr>
                <a:srgbClr val="006699"/>
              </a:buClr>
              <a:buFont typeface="Wingdings" pitchFamily="2" charset="2"/>
              <a:buNone/>
            </a:pPr>
            <a:r>
              <a:rPr lang="pl-PL" altLang="de-DE" dirty="0"/>
              <a:t>Jak wypadasz w tych porównaniach?</a:t>
            </a:r>
            <a:r>
              <a:rPr lang="en-GB" altLang="de-DE" dirty="0"/>
              <a:t> </a:t>
            </a:r>
          </a:p>
        </p:txBody>
      </p:sp>
      <p:sp>
        <p:nvSpPr>
          <p:cNvPr id="34819"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Porównywanie z innymi</a:t>
            </a:r>
            <a:endParaRPr lang="en-GB" altLang="de-DE" sz="2000" dirty="0">
              <a:solidFill>
                <a:schemeClr val="accent1"/>
              </a:solidFill>
            </a:endParaRPr>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10.2</a:t>
            </a:r>
            <a:r>
              <a:rPr kumimoji="0" lang="pl-PL" altLang="de-DE" sz="1200" b="1" i="0" u="none" strike="noStrike" kern="0" cap="none" spc="0" normalizeH="0" baseline="0" noProof="0" dirty="0">
                <a:ln>
                  <a:noFill/>
                </a:ln>
                <a:solidFill>
                  <a:srgbClr val="646B86"/>
                </a:solidFill>
                <a:effectLst/>
                <a:uLnTx/>
                <a:uFillTx/>
                <a:latin typeface="Verdana"/>
              </a:rPr>
              <a:t>5</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3"/>
          <p:cNvSpPr>
            <a:spLocks noGrp="1" noChangeArrowheads="1"/>
          </p:cNvSpPr>
          <p:nvPr>
            <p:ph type="body" idx="1"/>
          </p:nvPr>
        </p:nvSpPr>
        <p:spPr>
          <a:xfrm>
            <a:off x="257968" y="1339850"/>
            <a:ext cx="5538167" cy="3817342"/>
          </a:xfrm>
        </p:spPr>
        <p:txBody>
          <a:bodyPr/>
          <a:lstStyle/>
          <a:p>
            <a:pPr marL="720000" lvl="1" indent="-360000" eaLnBrk="1" hangingPunct="1">
              <a:spcBef>
                <a:spcPts val="1200"/>
              </a:spcBef>
              <a:buClr>
                <a:srgbClr val="8CADAE"/>
              </a:buClr>
              <a:buSzPct val="85000"/>
              <a:buFontTx/>
              <a:buChar char="o"/>
              <a:tabLst>
                <a:tab pos="722313" algn="l"/>
              </a:tabLst>
              <a:defRPr/>
            </a:pPr>
            <a:r>
              <a:rPr lang="pl-PL" altLang="de-DE" sz="1800" kern="1200" dirty="0">
                <a:solidFill>
                  <a:schemeClr val="tx1"/>
                </a:solidFill>
                <a:latin typeface="Verdana" pitchFamily="34" charset="0"/>
                <a:ea typeface="+mn-ea"/>
                <a:cs typeface="Times New Roman" pitchFamily="18" charset="0"/>
              </a:rPr>
              <a:t>Błyskawicznie i często bez świadomości tego faktu porównujemy się z innymi. To normalne. </a:t>
            </a:r>
            <a:r>
              <a:rPr lang="en-GB" altLang="de-DE" sz="1800" kern="1200" dirty="0">
                <a:solidFill>
                  <a:schemeClr val="tx1"/>
                </a:solidFill>
                <a:latin typeface="Verdana" pitchFamily="34" charset="0"/>
                <a:ea typeface="+mn-ea"/>
                <a:cs typeface="Times New Roman" pitchFamily="18" charset="0"/>
              </a:rPr>
              <a:t> </a:t>
            </a:r>
          </a:p>
          <a:p>
            <a:pPr marL="720000" lvl="1" indent="-360000" eaLnBrk="1" hangingPunct="1">
              <a:spcBef>
                <a:spcPts val="1200"/>
              </a:spcBef>
              <a:buClr>
                <a:srgbClr val="8CADAE"/>
              </a:buClr>
              <a:buSzPct val="85000"/>
              <a:buFontTx/>
              <a:buChar char="o"/>
              <a:tabLst>
                <a:tab pos="722313" algn="l"/>
              </a:tabLst>
              <a:defRPr/>
            </a:pPr>
            <a:r>
              <a:rPr lang="pl-PL" altLang="de-DE" sz="1800" kern="1200" dirty="0">
                <a:solidFill>
                  <a:schemeClr val="tx1"/>
                </a:solidFill>
                <a:latin typeface="Verdana" pitchFamily="34" charset="0"/>
                <a:ea typeface="+mn-ea"/>
                <a:cs typeface="Times New Roman" pitchFamily="18" charset="0"/>
              </a:rPr>
              <a:t>To z kim i w jakich obszarach porównujemy się z innymi może wpływać na naszą samoocenę. Ludzie z problemami z samooceną często stosują niesprawiedliwe porównana (np. </a:t>
            </a:r>
            <a:r>
              <a:rPr lang="en-GB" altLang="de-DE" sz="1800" kern="1200" dirty="0">
                <a:solidFill>
                  <a:schemeClr val="tx1"/>
                </a:solidFill>
                <a:latin typeface="Verdana" pitchFamily="34" charset="0"/>
                <a:ea typeface="+mn-ea"/>
                <a:cs typeface="Times New Roman" pitchFamily="18" charset="0"/>
              </a:rPr>
              <a:t>People with self-esteem issues often choose unfair comparisons (</a:t>
            </a:r>
            <a:r>
              <a:rPr lang="pl-PL" altLang="de-DE" sz="1800" kern="1200" dirty="0" err="1">
                <a:solidFill>
                  <a:schemeClr val="tx1"/>
                </a:solidFill>
                <a:latin typeface="Verdana" pitchFamily="34" charset="0"/>
                <a:ea typeface="+mn-ea"/>
                <a:cs typeface="Times New Roman" pitchFamily="18" charset="0"/>
              </a:rPr>
              <a:t>np</a:t>
            </a:r>
            <a:r>
              <a:rPr lang="en-GB" altLang="de-DE" sz="1800" kern="1200" dirty="0">
                <a:solidFill>
                  <a:schemeClr val="tx1"/>
                </a:solidFill>
                <a:latin typeface="Verdana" pitchFamily="34" charset="0"/>
                <a:ea typeface="+mn-ea"/>
                <a:cs typeface="Times New Roman" pitchFamily="18" charset="0"/>
              </a:rPr>
              <a:t>. </a:t>
            </a:r>
            <a:r>
              <a:rPr lang="pl-PL" altLang="de-DE" sz="1800" kern="1200" dirty="0">
                <a:solidFill>
                  <a:schemeClr val="tx1"/>
                </a:solidFill>
                <a:latin typeface="Verdana" pitchFamily="34" charset="0"/>
                <a:ea typeface="+mn-ea"/>
                <a:cs typeface="Times New Roman" pitchFamily="18" charset="0"/>
              </a:rPr>
              <a:t>porównywanie wynagrodzeń z topowymi menadżerami)</a:t>
            </a:r>
            <a:endParaRPr lang="en-GB" altLang="de-DE" sz="1800" dirty="0"/>
          </a:p>
        </p:txBody>
      </p:sp>
      <p:sp>
        <p:nvSpPr>
          <p:cNvPr id="35843" name="Rectangle 1033"/>
          <p:cNvSpPr>
            <a:spLocks noChangeArrowheads="1"/>
          </p:cNvSpPr>
          <p:nvPr/>
        </p:nvSpPr>
        <p:spPr bwMode="auto">
          <a:xfrm>
            <a:off x="-180975" y="3068638"/>
            <a:ext cx="6048375" cy="4525962"/>
          </a:xfrm>
          <a:prstGeom prst="rect">
            <a:avLst/>
          </a:prstGeom>
          <a:noFill/>
          <a:ln w="9525">
            <a:noFill/>
            <a:miter lim="800000"/>
            <a:headEnd/>
            <a:tailEnd/>
          </a:ln>
        </p:spPr>
        <p:txBody>
          <a:bodyPr/>
          <a:lstStyle/>
          <a:p>
            <a:pPr marL="742950" lvl="1" indent="-285750">
              <a:lnSpc>
                <a:spcPct val="80000"/>
              </a:lnSpc>
              <a:spcBef>
                <a:spcPct val="20000"/>
              </a:spcBef>
              <a:buClr>
                <a:srgbClr val="006699"/>
              </a:buClr>
              <a:buFont typeface="Wingdings" pitchFamily="2" charset="2"/>
              <a:buChar char="Ø"/>
            </a:pPr>
            <a:endParaRPr lang="de-DE" altLang="de-DE" sz="4400">
              <a:solidFill>
                <a:srgbClr val="000000"/>
              </a:solidFill>
            </a:endParaRP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1340768"/>
            <a:ext cx="3024336" cy="3569993"/>
          </a:xfrm>
          <a:prstGeom prst="rect">
            <a:avLst/>
          </a:prstGeom>
        </p:spPr>
      </p:pic>
      <p:sp>
        <p:nvSpPr>
          <p:cNvPr id="1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Porównywanie z innymi</a:t>
            </a:r>
            <a:endParaRPr lang="en-GB" altLang="de-DE" sz="2000" dirty="0">
              <a:solidFill>
                <a:schemeClr val="accent1"/>
              </a:solidFill>
            </a:endParaRP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10.2</a:t>
            </a:r>
            <a:r>
              <a:rPr kumimoji="0" lang="pl-PL" altLang="de-DE" sz="1200" b="1" i="0" u="none" strike="noStrike" kern="0" cap="none" spc="0" normalizeH="0" baseline="0" noProof="0" dirty="0">
                <a:ln>
                  <a:noFill/>
                </a:ln>
                <a:solidFill>
                  <a:srgbClr val="646B86"/>
                </a:solidFill>
                <a:effectLst/>
                <a:uLnTx/>
                <a:uFillTx/>
                <a:latin typeface="Verdana"/>
              </a:rPr>
              <a:t>6</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8" name="Textfeld 5"/>
          <p:cNvSpPr txBox="1">
            <a:spLocks noChangeArrowheads="1"/>
          </p:cNvSpPr>
          <p:nvPr/>
        </p:nvSpPr>
        <p:spPr bwMode="auto">
          <a:xfrm>
            <a:off x="3175" y="6670675"/>
            <a:ext cx="2840633" cy="215444"/>
          </a:xfrm>
          <a:prstGeom prst="rect">
            <a:avLst/>
          </a:prstGeom>
          <a:noFill/>
          <a:ln w="9525">
            <a:noFill/>
            <a:miter lim="800000"/>
            <a:headEnd/>
            <a:tailEnd/>
          </a:ln>
        </p:spPr>
        <p:txBody>
          <a:bodyPr wrap="square">
            <a:spAutoFit/>
          </a:bodyPr>
          <a:lstStyle/>
          <a:p>
            <a:pPr eaLnBrk="1" hangingPunct="1">
              <a:spcBef>
                <a:spcPct val="50000"/>
              </a:spcBef>
            </a:pPr>
            <a:r>
              <a:rPr lang="en-GB" altLang="de-DE" sz="800" i="1" dirty="0"/>
              <a:t>(“Barbie close-up. Grace” from </a:t>
            </a:r>
            <a:r>
              <a:rPr lang="en-GB" altLang="de-DE" sz="800" i="1" dirty="0" err="1"/>
              <a:t>BarbieFantasies</a:t>
            </a:r>
            <a:r>
              <a:rPr lang="en-GB" altLang="de-DE" sz="800" i="1" dirty="0"/>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9234" name="Rectangle 2"/>
          <p:cNvSpPr>
            <a:spLocks noGrp="1" noChangeArrowheads="1"/>
          </p:cNvSpPr>
          <p:nvPr>
            <p:ph type="body" idx="1"/>
          </p:nvPr>
        </p:nvSpPr>
        <p:spPr>
          <a:xfrm>
            <a:off x="252000" y="1340768"/>
            <a:ext cx="8640000" cy="5040312"/>
          </a:xfrm>
        </p:spPr>
        <p:txBody>
          <a:bodyPr/>
          <a:lstStyle/>
          <a:p>
            <a:pPr marL="180000" indent="0">
              <a:spcBef>
                <a:spcPts val="1200"/>
              </a:spcBef>
              <a:buNone/>
              <a:defRPr/>
            </a:pPr>
            <a:r>
              <a:rPr lang="pl-PL" altLang="de-DE" sz="1800" kern="1200" dirty="0">
                <a:latin typeface="Verdana" pitchFamily="34" charset="0"/>
                <a:ea typeface="Verdana" pitchFamily="34" charset="0"/>
                <a:cs typeface="Verdana" pitchFamily="34" charset="0"/>
              </a:rPr>
              <a:t>Inny przykład niesprawiedliwych porównań</a:t>
            </a:r>
            <a:endParaRPr lang="en-GB" altLang="de-DE" sz="1800" kern="1200" dirty="0">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pl-PL" sz="1800" kern="1200" dirty="0">
                <a:solidFill>
                  <a:schemeClr val="tx1"/>
                </a:solidFill>
                <a:latin typeface="Verdana" pitchFamily="34" charset="0"/>
                <a:ea typeface="+mn-ea"/>
                <a:cs typeface="Times New Roman" pitchFamily="18" charset="0"/>
              </a:rPr>
              <a:t>Dziewczyna, która porównuje swój wygląd do modelek z kolorowych magazynów </a:t>
            </a:r>
            <a:r>
              <a:rPr lang="en-GB" sz="1800" kern="1200" dirty="0">
                <a:solidFill>
                  <a:schemeClr val="tx1"/>
                </a:solidFill>
                <a:latin typeface="Verdana" pitchFamily="34" charset="0"/>
                <a:ea typeface="+mn-ea"/>
                <a:cs typeface="Times New Roman" pitchFamily="18" charset="0"/>
              </a:rPr>
              <a:t>(make-up </a:t>
            </a:r>
            <a:r>
              <a:rPr lang="pl-PL" sz="1800" kern="1200" dirty="0">
                <a:solidFill>
                  <a:schemeClr val="tx1"/>
                </a:solidFill>
                <a:latin typeface="Verdana" pitchFamily="34" charset="0"/>
                <a:ea typeface="+mn-ea"/>
                <a:cs typeface="Times New Roman" pitchFamily="18" charset="0"/>
              </a:rPr>
              <a:t>oraz cyfrowe poprawianie zdjęć sprawia, iż jeszcze bardziej takie porównania są niesprawiedliwe</a:t>
            </a:r>
            <a:r>
              <a:rPr lang="en-GB" sz="1800" kern="1200" dirty="0">
                <a:solidFill>
                  <a:schemeClr val="tx1"/>
                </a:solidFill>
                <a:latin typeface="Verdana" pitchFamily="34" charset="0"/>
                <a:ea typeface="+mn-ea"/>
                <a:cs typeface="Times New Roman" pitchFamily="18" charset="0"/>
              </a:rPr>
              <a:t>)</a:t>
            </a:r>
          </a:p>
          <a:p>
            <a:pPr marL="360000" lvl="1" indent="0" eaLnBrk="1" hangingPunct="1">
              <a:spcBef>
                <a:spcPts val="1200"/>
              </a:spcBef>
              <a:buClr>
                <a:srgbClr val="8CADAE"/>
              </a:buClr>
              <a:buSzPct val="85000"/>
              <a:buNone/>
              <a:tabLst>
                <a:tab pos="722313" algn="l"/>
              </a:tabLst>
              <a:defRPr/>
            </a:pPr>
            <a:endParaRPr lang="en-GB" altLang="de-DE" sz="1800" kern="1200" dirty="0">
              <a:solidFill>
                <a:schemeClr val="tx1"/>
              </a:solidFill>
              <a:latin typeface="Verdana" pitchFamily="34" charset="0"/>
              <a:ea typeface="+mn-ea"/>
              <a:cs typeface="Times New Roman" pitchFamily="18" charset="0"/>
            </a:endParaRPr>
          </a:p>
          <a:p>
            <a:pPr marL="185738" lvl="1" indent="0" eaLnBrk="1" hangingPunct="1">
              <a:spcBef>
                <a:spcPts val="1200"/>
              </a:spcBef>
              <a:buClr>
                <a:srgbClr val="8CADAE"/>
              </a:buClr>
              <a:buSzPct val="85000"/>
              <a:buNone/>
              <a:tabLst>
                <a:tab pos="722313" algn="l"/>
              </a:tabLst>
              <a:defRPr/>
            </a:pPr>
            <a:r>
              <a:rPr lang="pl-PL" altLang="de-DE" sz="1800" kern="1200" dirty="0">
                <a:solidFill>
                  <a:schemeClr val="tx1"/>
                </a:solidFill>
                <a:latin typeface="Verdana" pitchFamily="34" charset="0"/>
                <a:ea typeface="Verdana" pitchFamily="34" charset="0"/>
                <a:cs typeface="Verdana" pitchFamily="34" charset="0"/>
              </a:rPr>
              <a:t>Nie porównuj się z innym zbyt często</a:t>
            </a:r>
            <a:r>
              <a:rPr lang="en-GB" altLang="de-DE" sz="1800" kern="1200" dirty="0">
                <a:solidFill>
                  <a:schemeClr val="tx1"/>
                </a:solidFill>
                <a:latin typeface="Verdana" pitchFamily="34" charset="0"/>
                <a:ea typeface="Verdana" pitchFamily="34" charset="0"/>
                <a:cs typeface="Verdana" pitchFamily="34" charset="0"/>
              </a:rPr>
              <a:t>! </a:t>
            </a:r>
            <a:r>
              <a:rPr lang="pl-PL" altLang="de-DE" sz="1800" kern="1200" dirty="0">
                <a:solidFill>
                  <a:schemeClr val="tx1"/>
                </a:solidFill>
                <a:latin typeface="Verdana" pitchFamily="34" charset="0"/>
                <a:ea typeface="Verdana" pitchFamily="34" charset="0"/>
                <a:cs typeface="Verdana" pitchFamily="34" charset="0"/>
              </a:rPr>
              <a:t>Zawsze znajdą się ludzie, którzy lepiej wyglądają, są bardziej popularne czy odnoszą większy sukces.</a:t>
            </a:r>
            <a:endParaRPr lang="en-GB" sz="1800" kern="1200" dirty="0">
              <a:solidFill>
                <a:schemeClr val="tx1"/>
              </a:solidFill>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pl-PL" sz="1800" kern="1200" dirty="0">
                <a:solidFill>
                  <a:schemeClr val="tx1"/>
                </a:solidFill>
                <a:latin typeface="Verdana" pitchFamily="34" charset="0"/>
                <a:ea typeface="+mn-ea"/>
                <a:cs typeface="Times New Roman" pitchFamily="18" charset="0"/>
              </a:rPr>
              <a:t>Rozważaj wszystkie obszary życia, kiedy oceniasz i porównujesz kogoś „perfekcyjną biografię”</a:t>
            </a:r>
            <a:r>
              <a:rPr lang="en-GB" sz="1800" kern="1200" dirty="0">
                <a:solidFill>
                  <a:schemeClr val="tx1"/>
                </a:solidFill>
                <a:latin typeface="Verdana" pitchFamily="34" charset="0"/>
                <a:ea typeface="+mn-ea"/>
                <a:cs typeface="Times New Roman" pitchFamily="18" charset="0"/>
              </a:rPr>
              <a:t>…</a:t>
            </a:r>
          </a:p>
        </p:txBody>
      </p:sp>
      <p:sp>
        <p:nvSpPr>
          <p:cNvPr id="9"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Porównywanie z innymi</a:t>
            </a:r>
            <a:endParaRPr lang="en-GB" altLang="de-DE" sz="2000" dirty="0">
              <a:solidFill>
                <a:schemeClr val="accent1"/>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10.2</a:t>
            </a:r>
            <a:r>
              <a:rPr kumimoji="0" lang="pl-PL" altLang="de-DE" sz="1200" b="1" i="0" u="none" strike="noStrike" kern="0" cap="none" spc="0" normalizeH="0" baseline="0" noProof="0" dirty="0">
                <a:ln>
                  <a:noFill/>
                </a:ln>
                <a:solidFill>
                  <a:srgbClr val="646B86"/>
                </a:solidFill>
                <a:effectLst/>
                <a:uLnTx/>
                <a:uFillTx/>
                <a:latin typeface="Verdana"/>
              </a:rPr>
              <a:t>7</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6"/>
          <p:cNvSpPr>
            <a:spLocks noChangeArrowheads="1"/>
          </p:cNvSpPr>
          <p:nvPr/>
        </p:nvSpPr>
        <p:spPr bwMode="auto">
          <a:xfrm>
            <a:off x="3476996" y="1340768"/>
            <a:ext cx="2190023" cy="369332"/>
          </a:xfrm>
          <a:prstGeom prst="rect">
            <a:avLst/>
          </a:prstGeom>
          <a:noFill/>
          <a:ln w="9525">
            <a:noFill/>
            <a:miter lim="800000"/>
            <a:headEnd/>
            <a:tailEnd/>
          </a:ln>
        </p:spPr>
        <p:txBody>
          <a:bodyPr wrap="none">
            <a:spAutoFit/>
          </a:bodyPr>
          <a:lstStyle/>
          <a:p>
            <a:pPr algn="ctr" eaLnBrk="1" hangingPunct="1"/>
            <a:r>
              <a:rPr lang="pl-PL" altLang="de-DE" dirty="0"/>
              <a:t>Znasz tych ludzi?</a:t>
            </a:r>
            <a:endParaRPr lang="en-GB" altLang="de-DE" dirty="0"/>
          </a:p>
        </p:txBody>
      </p:sp>
      <p:grpSp>
        <p:nvGrpSpPr>
          <p:cNvPr id="2" name="Gruppierung 1"/>
          <p:cNvGrpSpPr/>
          <p:nvPr/>
        </p:nvGrpSpPr>
        <p:grpSpPr>
          <a:xfrm>
            <a:off x="2550989" y="2476842"/>
            <a:ext cx="4042022" cy="1044575"/>
            <a:chOff x="2555776" y="2848987"/>
            <a:chExt cx="4042022" cy="1044575"/>
          </a:xfrm>
        </p:grpSpPr>
        <p:pic>
          <p:nvPicPr>
            <p:cNvPr id="37904" name="Picture 28" descr="Robbie Williams - gwelt - flickr - ccc"/>
            <p:cNvPicPr>
              <a:picLocks noChangeAspect="1" noChangeArrowheads="1"/>
            </p:cNvPicPr>
            <p:nvPr/>
          </p:nvPicPr>
          <p:blipFill>
            <a:blip r:embed="rId3"/>
            <a:srcRect/>
            <a:stretch>
              <a:fillRect/>
            </a:stretch>
          </p:blipFill>
          <p:spPr bwMode="auto">
            <a:xfrm>
              <a:off x="2555776" y="2849562"/>
              <a:ext cx="820737" cy="1022350"/>
            </a:xfrm>
            <a:prstGeom prst="rect">
              <a:avLst/>
            </a:prstGeom>
            <a:noFill/>
            <a:ln w="9525">
              <a:noFill/>
              <a:miter lim="800000"/>
              <a:headEnd/>
              <a:tailEnd/>
            </a:ln>
          </p:spPr>
        </p:pic>
        <p:pic>
          <p:nvPicPr>
            <p:cNvPr id="37894" name="Picture 31"/>
            <p:cNvPicPr>
              <a:picLocks noChangeAspect="1" noChangeArrowheads="1"/>
            </p:cNvPicPr>
            <p:nvPr/>
          </p:nvPicPr>
          <p:blipFill>
            <a:blip r:embed="rId4"/>
            <a:srcRect/>
            <a:stretch>
              <a:fillRect/>
            </a:stretch>
          </p:blipFill>
          <p:spPr bwMode="auto">
            <a:xfrm>
              <a:off x="5092848" y="2848987"/>
              <a:ext cx="1504950" cy="1044575"/>
            </a:xfrm>
            <a:prstGeom prst="rect">
              <a:avLst/>
            </a:prstGeom>
            <a:noFill/>
            <a:ln w="9525">
              <a:noFill/>
              <a:miter lim="800000"/>
              <a:headEnd/>
              <a:tailEnd/>
            </a:ln>
          </p:spPr>
        </p:pic>
        <p:pic>
          <p:nvPicPr>
            <p:cNvPr id="37895" name="Picture 32" descr="P1010594-greginhollywood-flickr-ccc-bearbeitet"/>
            <p:cNvPicPr>
              <a:picLocks noChangeAspect="1" noChangeArrowheads="1"/>
            </p:cNvPicPr>
            <p:nvPr/>
          </p:nvPicPr>
          <p:blipFill>
            <a:blip r:embed="rId5"/>
            <a:srcRect/>
            <a:stretch>
              <a:fillRect/>
            </a:stretch>
          </p:blipFill>
          <p:spPr bwMode="auto">
            <a:xfrm>
              <a:off x="4219848" y="2849562"/>
              <a:ext cx="876018" cy="1044000"/>
            </a:xfrm>
            <a:prstGeom prst="rect">
              <a:avLst/>
            </a:prstGeom>
            <a:noFill/>
            <a:ln w="9525">
              <a:noFill/>
              <a:miter lim="800000"/>
              <a:headEnd/>
              <a:tailEnd/>
            </a:ln>
          </p:spPr>
        </p:pic>
        <p:pic>
          <p:nvPicPr>
            <p:cNvPr id="37896" name="Picture 33" descr="Princess Diana in Bristol, UK, 1987-Floyd Nello-flickr-ccc-bearbeitet"/>
            <p:cNvPicPr>
              <a:picLocks noChangeAspect="1" noChangeArrowheads="1"/>
            </p:cNvPicPr>
            <p:nvPr/>
          </p:nvPicPr>
          <p:blipFill rotWithShape="1">
            <a:blip r:embed="rId6"/>
            <a:srcRect t="-1" b="789"/>
            <a:stretch/>
          </p:blipFill>
          <p:spPr bwMode="auto">
            <a:xfrm>
              <a:off x="3372544" y="2849562"/>
              <a:ext cx="852673" cy="1044000"/>
            </a:xfrm>
            <a:prstGeom prst="rect">
              <a:avLst/>
            </a:prstGeom>
            <a:noFill/>
            <a:ln w="9525">
              <a:noFill/>
              <a:miter lim="800000"/>
              <a:headEnd/>
              <a:tailEnd/>
            </a:ln>
          </p:spPr>
        </p:pic>
      </p:grpSp>
      <p:sp>
        <p:nvSpPr>
          <p:cNvPr id="37900"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r>
              <a:rPr lang="en-GB" altLang="de-DE" dirty="0"/>
              <a:t>“</a:t>
            </a:r>
            <a:r>
              <a:rPr lang="pl-PL" altLang="de-DE" dirty="0"/>
              <a:t>Idealne życie</a:t>
            </a:r>
            <a:r>
              <a:rPr lang="en-GB" altLang="de-DE" dirty="0"/>
              <a:t>…?”</a:t>
            </a:r>
          </a:p>
        </p:txBody>
      </p:sp>
      <p:sp>
        <p:nvSpPr>
          <p:cNvPr id="37901"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a:cs typeface="Arial" charset="0"/>
              </a:rPr>
              <a:t>(</a:t>
            </a:r>
            <a:r>
              <a:rPr lang="en-GB" altLang="de-DE" sz="700" i="1" dirty="0" err="1">
                <a:cs typeface="Arial" charset="0"/>
              </a:rPr>
              <a:t>f.l.t.r</a:t>
            </a:r>
            <a:r>
              <a:rPr lang="en-GB" altLang="de-DE" sz="700" i="1" dirty="0">
                <a:cs typeface="Arial" charset="0"/>
              </a:rPr>
              <a:t>: </a:t>
            </a:r>
            <a:r>
              <a:rPr lang="en-GB" altLang="de-DE" sz="700" i="1" dirty="0"/>
              <a:t>“</a:t>
            </a:r>
            <a:r>
              <a:rPr lang="en-GB" altLang="de-DE" sz="700" i="1" dirty="0">
                <a:cs typeface="Arial" charset="0"/>
              </a:rPr>
              <a:t>Robbie Williams</a:t>
            </a:r>
            <a:r>
              <a:rPr lang="en-GB" altLang="de-DE" sz="700" i="1" dirty="0"/>
              <a:t>“ </a:t>
            </a:r>
            <a:r>
              <a:rPr lang="en-GB" altLang="de-DE" sz="700" i="1" dirty="0">
                <a:cs typeface="Arial" charset="0"/>
              </a:rPr>
              <a:t>from </a:t>
            </a:r>
            <a:r>
              <a:rPr lang="en-GB" altLang="de-DE" sz="700" i="1" dirty="0" err="1">
                <a:cs typeface="Arial" charset="0"/>
              </a:rPr>
              <a:t>gwelt</a:t>
            </a:r>
            <a:r>
              <a:rPr lang="en-GB" altLang="de-DE" sz="700" i="1" dirty="0">
                <a:cs typeface="Arial" charset="0"/>
              </a:rPr>
              <a:t>; “Princess Diana in Bristol, UK, 1987“ by Floyd </a:t>
            </a:r>
            <a:r>
              <a:rPr lang="en-GB" altLang="de-DE" sz="700" i="1" dirty="0" err="1">
                <a:cs typeface="Arial" charset="0"/>
              </a:rPr>
              <a:t>Nello</a:t>
            </a:r>
            <a:r>
              <a:rPr lang="en-GB" altLang="de-DE" sz="700" i="1" dirty="0">
                <a:cs typeface="Arial" charset="0"/>
              </a:rPr>
              <a:t>; “P1010594“ from </a:t>
            </a:r>
            <a:r>
              <a:rPr lang="en-GB" altLang="de-DE" sz="700" i="1" dirty="0" err="1">
                <a:cs typeface="Arial" charset="0"/>
              </a:rPr>
              <a:t>greginhollywood</a:t>
            </a:r>
            <a:r>
              <a:rPr lang="en-GB" altLang="de-DE" sz="700" dirty="0">
                <a:cs typeface="Arial" charset="0"/>
              </a:rPr>
              <a:t>;</a:t>
            </a:r>
            <a:r>
              <a:rPr lang="en-GB" altLang="de-DE" sz="700" i="1" dirty="0">
                <a:cs typeface="Arial" charset="0"/>
              </a:rPr>
              <a:t> “</a:t>
            </a:r>
            <a:r>
              <a:rPr lang="en-GB" altLang="de-DE" sz="700" i="1" dirty="0" err="1">
                <a:cs typeface="Arial" charset="0"/>
              </a:rPr>
              <a:t>i</a:t>
            </a:r>
            <a:r>
              <a:rPr lang="en-GB" altLang="de-DE" sz="700" i="1" dirty="0">
                <a:cs typeface="Arial" charset="0"/>
              </a:rPr>
              <a:t> love NY“ by leezie5</a:t>
            </a:r>
            <a:r>
              <a:rPr lang="en-GB" altLang="de-DE" sz="700" i="1" dirty="0">
                <a:cs typeface="Arial" charset="0"/>
                <a:sym typeface="Wingdings" pitchFamily="2" charset="2"/>
              </a:rPr>
              <a:t>)</a:t>
            </a: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10.2</a:t>
            </a:r>
            <a:r>
              <a:rPr kumimoji="0" lang="pl-PL" altLang="de-DE" sz="1200" b="1" i="0" u="none" strike="noStrike" kern="0" cap="none" spc="0" normalizeH="0" baseline="0" noProof="0" dirty="0">
                <a:ln>
                  <a:noFill/>
                </a:ln>
                <a:solidFill>
                  <a:srgbClr val="646B86"/>
                </a:solidFill>
                <a:effectLst/>
                <a:uLnTx/>
                <a:uFillTx/>
                <a:latin typeface="Verdana"/>
              </a:rPr>
              <a:t>8</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body" idx="4294967295"/>
          </p:nvPr>
        </p:nvSpPr>
        <p:spPr>
          <a:xfrm>
            <a:off x="605631" y="4005064"/>
            <a:ext cx="7932738" cy="1440160"/>
          </a:xfrm>
        </p:spPr>
        <p:txBody>
          <a:bodyPr/>
          <a:lstStyle/>
          <a:p>
            <a:pPr marL="360000" lvl="1" indent="0" algn="ctr" eaLnBrk="1" hangingPunct="1">
              <a:lnSpc>
                <a:spcPct val="80000"/>
              </a:lnSpc>
              <a:spcBef>
                <a:spcPts val="1200"/>
              </a:spcBef>
              <a:buClr>
                <a:srgbClr val="8CADAE"/>
              </a:buClr>
              <a:buSzPct val="85000"/>
              <a:buNone/>
              <a:tabLst>
                <a:tab pos="722313" algn="l"/>
              </a:tabLst>
              <a:defRPr/>
            </a:pPr>
            <a:r>
              <a:rPr lang="en-GB" altLang="de-DE" sz="1800" kern="1200" dirty="0">
                <a:solidFill>
                  <a:schemeClr val="tx1"/>
                </a:solidFill>
                <a:latin typeface="Verdana" pitchFamily="34" charset="0"/>
                <a:ea typeface="+mn-ea"/>
                <a:cs typeface="Times New Roman" pitchFamily="18" charset="0"/>
                <a:sym typeface="Wingdings" pitchFamily="2" charset="2"/>
              </a:rPr>
              <a:t>…</a:t>
            </a:r>
            <a:r>
              <a:rPr lang="pl-PL" altLang="de-DE" sz="1800" kern="1200" dirty="0">
                <a:solidFill>
                  <a:schemeClr val="tx1"/>
                </a:solidFill>
                <a:latin typeface="Verdana" pitchFamily="34" charset="0"/>
                <a:ea typeface="+mn-ea"/>
                <a:cs typeface="Times New Roman" pitchFamily="18" charset="0"/>
                <a:sym typeface="Wingdings" pitchFamily="2" charset="2"/>
              </a:rPr>
              <a:t>znani</a:t>
            </a:r>
            <a:r>
              <a:rPr lang="en-GB" altLang="de-DE" sz="1800" kern="1200" dirty="0">
                <a:solidFill>
                  <a:schemeClr val="tx1"/>
                </a:solidFill>
                <a:latin typeface="Verdana" pitchFamily="34" charset="0"/>
                <a:ea typeface="+mn-ea"/>
                <a:cs typeface="Times New Roman" pitchFamily="18" charset="0"/>
                <a:sym typeface="Wingdings" pitchFamily="2" charset="2"/>
              </a:rPr>
              <a:t>, </a:t>
            </a:r>
            <a:r>
              <a:rPr lang="pl-PL" altLang="de-DE" sz="1800" kern="1200" dirty="0">
                <a:solidFill>
                  <a:schemeClr val="tx1"/>
                </a:solidFill>
                <a:latin typeface="Verdana" pitchFamily="34" charset="0"/>
                <a:ea typeface="+mn-ea"/>
                <a:cs typeface="Times New Roman" pitchFamily="18" charset="0"/>
                <a:sym typeface="Wingdings" pitchFamily="2" charset="2"/>
              </a:rPr>
              <a:t>bogaci</a:t>
            </a:r>
            <a:r>
              <a:rPr lang="en-GB" altLang="de-DE" sz="1800" kern="1200" dirty="0">
                <a:solidFill>
                  <a:schemeClr val="tx1"/>
                </a:solidFill>
                <a:latin typeface="Verdana" pitchFamily="34" charset="0"/>
                <a:ea typeface="+mn-ea"/>
                <a:cs typeface="Times New Roman" pitchFamily="18" charset="0"/>
                <a:sym typeface="Wingdings" pitchFamily="2" charset="2"/>
              </a:rPr>
              <a:t>, </a:t>
            </a:r>
            <a:r>
              <a:rPr lang="pl-PL" altLang="de-DE" sz="1800" kern="1200" dirty="0">
                <a:solidFill>
                  <a:schemeClr val="tx1"/>
                </a:solidFill>
                <a:latin typeface="Verdana" pitchFamily="34" charset="0"/>
                <a:ea typeface="+mn-ea"/>
                <a:cs typeface="Times New Roman" pitchFamily="18" charset="0"/>
                <a:sym typeface="Wingdings" pitchFamily="2" charset="2"/>
              </a:rPr>
              <a:t>dobrze wyglądają</a:t>
            </a:r>
            <a:r>
              <a:rPr lang="en-GB" altLang="de-DE" sz="1800" kern="1200" dirty="0">
                <a:solidFill>
                  <a:schemeClr val="tx1"/>
                </a:solidFill>
                <a:latin typeface="Verdana" pitchFamily="34" charset="0"/>
                <a:ea typeface="+mn-ea"/>
                <a:cs typeface="Times New Roman" pitchFamily="18" charset="0"/>
                <a:sym typeface="Wingdings" pitchFamily="2" charset="2"/>
              </a:rPr>
              <a:t>, </a:t>
            </a:r>
            <a:r>
              <a:rPr lang="pl-PL" altLang="de-DE" sz="1800" kern="1200" dirty="0">
                <a:solidFill>
                  <a:schemeClr val="tx1"/>
                </a:solidFill>
                <a:latin typeface="Verdana" pitchFamily="34" charset="0"/>
                <a:ea typeface="+mn-ea"/>
                <a:cs typeface="Times New Roman" pitchFamily="18" charset="0"/>
                <a:sym typeface="Wingdings" pitchFamily="2" charset="2"/>
              </a:rPr>
              <a:t>ludzie sukcesu</a:t>
            </a:r>
            <a:r>
              <a:rPr lang="en-GB" altLang="de-DE" sz="1800" kern="1200" dirty="0">
                <a:solidFill>
                  <a:schemeClr val="tx1"/>
                </a:solidFill>
                <a:latin typeface="Verdana" pitchFamily="34" charset="0"/>
                <a:ea typeface="+mn-ea"/>
                <a:cs typeface="Times New Roman" pitchFamily="18" charset="0"/>
                <a:sym typeface="Wingdings" pitchFamily="2" charset="2"/>
              </a:rPr>
              <a:t>???</a:t>
            </a:r>
          </a:p>
          <a:p>
            <a:pPr marL="360000" lvl="1" indent="0" algn="ctr" eaLnBrk="1" hangingPunct="1">
              <a:lnSpc>
                <a:spcPct val="80000"/>
              </a:lnSpc>
              <a:spcBef>
                <a:spcPts val="1200"/>
              </a:spcBef>
              <a:buClr>
                <a:srgbClr val="8CADAE"/>
              </a:buClr>
              <a:buSzPct val="85000"/>
              <a:buNone/>
              <a:tabLst>
                <a:tab pos="722313" algn="l"/>
              </a:tabLst>
              <a:defRPr/>
            </a:pPr>
            <a:endParaRPr lang="en-GB" altLang="de-DE" sz="1800" kern="1200" dirty="0">
              <a:solidFill>
                <a:schemeClr val="tx1"/>
              </a:solidFill>
              <a:latin typeface="Verdana" pitchFamily="34" charset="0"/>
              <a:ea typeface="+mn-ea"/>
              <a:cs typeface="Times New Roman" pitchFamily="18" charset="0"/>
              <a:sym typeface="Wingdings" pitchFamily="2" charset="2"/>
            </a:endParaRPr>
          </a:p>
          <a:p>
            <a:pPr marL="360000" lvl="1" indent="0" algn="ctr" eaLnBrk="1" hangingPunct="1">
              <a:lnSpc>
                <a:spcPct val="80000"/>
              </a:lnSpc>
              <a:spcBef>
                <a:spcPts val="1200"/>
              </a:spcBef>
              <a:buClr>
                <a:srgbClr val="8CADAE"/>
              </a:buClr>
              <a:buSzPct val="85000"/>
              <a:buNone/>
              <a:tabLst>
                <a:tab pos="722313" algn="l"/>
              </a:tabLst>
              <a:defRPr/>
            </a:pPr>
            <a:r>
              <a:rPr lang="pl-PL" altLang="de-DE" sz="1800" b="1" kern="1200" dirty="0">
                <a:solidFill>
                  <a:schemeClr val="tx1"/>
                </a:solidFill>
                <a:latin typeface="Verdana" pitchFamily="34" charset="0"/>
                <a:ea typeface="+mn-ea"/>
                <a:cs typeface="Times New Roman" pitchFamily="18" charset="0"/>
                <a:sym typeface="Wingdings" pitchFamily="2" charset="2"/>
              </a:rPr>
              <a:t>Ale</a:t>
            </a:r>
            <a:r>
              <a:rPr lang="en-GB" altLang="de-DE" sz="1800" b="1" kern="1200" dirty="0">
                <a:solidFill>
                  <a:schemeClr val="tx1"/>
                </a:solidFill>
                <a:latin typeface="Verdana" pitchFamily="34" charset="0"/>
                <a:ea typeface="+mn-ea"/>
                <a:cs typeface="Times New Roman" pitchFamily="18" charset="0"/>
                <a:sym typeface="Wingdings" pitchFamily="2" charset="2"/>
              </a:rPr>
              <a:t>:</a:t>
            </a:r>
            <a:r>
              <a:rPr lang="en-GB" altLang="de-DE" sz="1800" kern="1200" dirty="0">
                <a:solidFill>
                  <a:schemeClr val="tx1"/>
                </a:solidFill>
                <a:latin typeface="Verdana" pitchFamily="34" charset="0"/>
                <a:ea typeface="+mn-ea"/>
                <a:cs typeface="Times New Roman" pitchFamily="18" charset="0"/>
                <a:sym typeface="Wingdings" pitchFamily="2" charset="2"/>
              </a:rPr>
              <a:t> </a:t>
            </a:r>
            <a:r>
              <a:rPr lang="pl-PL" altLang="de-DE" sz="1800" kern="1200" dirty="0">
                <a:solidFill>
                  <a:schemeClr val="tx1"/>
                </a:solidFill>
                <a:latin typeface="Verdana" pitchFamily="34" charset="0"/>
                <a:ea typeface="+mn-ea"/>
                <a:cs typeface="Times New Roman" pitchFamily="18" charset="0"/>
                <a:sym typeface="Wingdings" pitchFamily="2" charset="2"/>
              </a:rPr>
              <a:t>Każda z tych znanych osób miała lub ma problemy psychologiczne</a:t>
            </a:r>
            <a:r>
              <a:rPr lang="en-GB" altLang="de-DE" sz="1800" kern="1200" dirty="0">
                <a:solidFill>
                  <a:schemeClr val="tx1"/>
                </a:solidFill>
                <a:latin typeface="Verdana" pitchFamily="34" charset="0"/>
                <a:ea typeface="+mn-ea"/>
                <a:cs typeface="Times New Roman" pitchFamily="18" charset="0"/>
                <a:sym typeface="Wingdings" pitchFamily="2" charset="2"/>
              </a:rPr>
              <a:t>.</a:t>
            </a:r>
          </a:p>
        </p:txBody>
      </p:sp>
      <p:sp>
        <p:nvSpPr>
          <p:cNvPr id="30" name="Rectangle 6"/>
          <p:cNvSpPr>
            <a:spLocks noChangeArrowheads="1"/>
          </p:cNvSpPr>
          <p:nvPr/>
        </p:nvSpPr>
        <p:spPr bwMode="auto">
          <a:xfrm>
            <a:off x="3476996" y="1340768"/>
            <a:ext cx="2190023" cy="369332"/>
          </a:xfrm>
          <a:prstGeom prst="rect">
            <a:avLst/>
          </a:prstGeom>
          <a:noFill/>
          <a:ln w="9525">
            <a:noFill/>
            <a:miter lim="800000"/>
            <a:headEnd/>
            <a:tailEnd/>
          </a:ln>
        </p:spPr>
        <p:txBody>
          <a:bodyPr wrap="none">
            <a:spAutoFit/>
          </a:bodyPr>
          <a:lstStyle/>
          <a:p>
            <a:pPr algn="ctr" eaLnBrk="1" hangingPunct="1"/>
            <a:r>
              <a:rPr lang="pl-PL" altLang="de-DE" dirty="0"/>
              <a:t>Znasz tych ludzi</a:t>
            </a:r>
            <a:r>
              <a:rPr lang="en-GB" altLang="de-DE" dirty="0"/>
              <a:t>?</a:t>
            </a:r>
          </a:p>
        </p:txBody>
      </p:sp>
      <p:grpSp>
        <p:nvGrpSpPr>
          <p:cNvPr id="31" name="Gruppierung 30"/>
          <p:cNvGrpSpPr/>
          <p:nvPr/>
        </p:nvGrpSpPr>
        <p:grpSpPr>
          <a:xfrm>
            <a:off x="2550989" y="2476842"/>
            <a:ext cx="4042022" cy="1044575"/>
            <a:chOff x="2555776" y="2848987"/>
            <a:chExt cx="4042022" cy="1044575"/>
          </a:xfrm>
        </p:grpSpPr>
        <p:pic>
          <p:nvPicPr>
            <p:cNvPr id="32" name="Picture 28" descr="Robbie Williams - gwelt - flickr - ccc"/>
            <p:cNvPicPr>
              <a:picLocks noChangeAspect="1" noChangeArrowheads="1"/>
            </p:cNvPicPr>
            <p:nvPr/>
          </p:nvPicPr>
          <p:blipFill>
            <a:blip r:embed="rId3"/>
            <a:srcRect/>
            <a:stretch>
              <a:fillRect/>
            </a:stretch>
          </p:blipFill>
          <p:spPr bwMode="auto">
            <a:xfrm>
              <a:off x="2555776" y="2849562"/>
              <a:ext cx="820737" cy="1022350"/>
            </a:xfrm>
            <a:prstGeom prst="rect">
              <a:avLst/>
            </a:prstGeom>
            <a:noFill/>
            <a:ln w="9525">
              <a:noFill/>
              <a:miter lim="800000"/>
              <a:headEnd/>
              <a:tailEnd/>
            </a:ln>
          </p:spPr>
        </p:pic>
        <p:pic>
          <p:nvPicPr>
            <p:cNvPr id="33" name="Picture 31"/>
            <p:cNvPicPr>
              <a:picLocks noChangeAspect="1" noChangeArrowheads="1"/>
            </p:cNvPicPr>
            <p:nvPr/>
          </p:nvPicPr>
          <p:blipFill>
            <a:blip r:embed="rId4"/>
            <a:srcRect/>
            <a:stretch>
              <a:fillRect/>
            </a:stretch>
          </p:blipFill>
          <p:spPr bwMode="auto">
            <a:xfrm>
              <a:off x="5092848" y="2848987"/>
              <a:ext cx="1504950" cy="1044575"/>
            </a:xfrm>
            <a:prstGeom prst="rect">
              <a:avLst/>
            </a:prstGeom>
            <a:noFill/>
            <a:ln w="9525">
              <a:noFill/>
              <a:miter lim="800000"/>
              <a:headEnd/>
              <a:tailEnd/>
            </a:ln>
          </p:spPr>
        </p:pic>
        <p:pic>
          <p:nvPicPr>
            <p:cNvPr id="34" name="Picture 32" descr="P1010594-greginhollywood-flickr-ccc-bearbeitet"/>
            <p:cNvPicPr>
              <a:picLocks noChangeAspect="1" noChangeArrowheads="1"/>
            </p:cNvPicPr>
            <p:nvPr/>
          </p:nvPicPr>
          <p:blipFill>
            <a:blip r:embed="rId5"/>
            <a:srcRect/>
            <a:stretch>
              <a:fillRect/>
            </a:stretch>
          </p:blipFill>
          <p:spPr bwMode="auto">
            <a:xfrm>
              <a:off x="4219848" y="2849562"/>
              <a:ext cx="876018" cy="1044000"/>
            </a:xfrm>
            <a:prstGeom prst="rect">
              <a:avLst/>
            </a:prstGeom>
            <a:noFill/>
            <a:ln w="9525">
              <a:noFill/>
              <a:miter lim="800000"/>
              <a:headEnd/>
              <a:tailEnd/>
            </a:ln>
          </p:spPr>
        </p:pic>
        <p:pic>
          <p:nvPicPr>
            <p:cNvPr id="35" name="Picture 33" descr="Princess Diana in Bristol, UK, 1987-Floyd Nello-flickr-ccc-bearbeitet"/>
            <p:cNvPicPr>
              <a:picLocks noChangeAspect="1" noChangeArrowheads="1"/>
            </p:cNvPicPr>
            <p:nvPr/>
          </p:nvPicPr>
          <p:blipFill rotWithShape="1">
            <a:blip r:embed="rId6"/>
            <a:srcRect t="-1" b="789"/>
            <a:stretch/>
          </p:blipFill>
          <p:spPr bwMode="auto">
            <a:xfrm>
              <a:off x="3372544" y="2849562"/>
              <a:ext cx="852673" cy="1044000"/>
            </a:xfrm>
            <a:prstGeom prst="rect">
              <a:avLst/>
            </a:prstGeom>
            <a:noFill/>
            <a:ln w="9525">
              <a:noFill/>
              <a:miter lim="800000"/>
              <a:headEnd/>
              <a:tailEnd/>
            </a:ln>
          </p:spPr>
        </p:pic>
      </p:grpSp>
      <p:sp>
        <p:nvSpPr>
          <p:cNvPr id="13"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a:cs typeface="Arial" charset="0"/>
              </a:rPr>
              <a:t>(</a:t>
            </a:r>
            <a:r>
              <a:rPr lang="en-GB" altLang="de-DE" sz="700" i="1" dirty="0" err="1">
                <a:cs typeface="Arial" charset="0"/>
              </a:rPr>
              <a:t>f.l.t.r</a:t>
            </a:r>
            <a:r>
              <a:rPr lang="en-GB" altLang="de-DE" sz="700" i="1" dirty="0">
                <a:cs typeface="Arial" charset="0"/>
              </a:rPr>
              <a:t>: </a:t>
            </a:r>
            <a:r>
              <a:rPr lang="en-GB" altLang="de-DE" sz="700" i="1" dirty="0"/>
              <a:t>“</a:t>
            </a:r>
            <a:r>
              <a:rPr lang="en-GB" altLang="de-DE" sz="700" i="1" dirty="0">
                <a:cs typeface="Arial" charset="0"/>
              </a:rPr>
              <a:t>Robbie Williams</a:t>
            </a:r>
            <a:r>
              <a:rPr lang="en-GB" altLang="de-DE" sz="700" i="1" dirty="0"/>
              <a:t>“ </a:t>
            </a:r>
            <a:r>
              <a:rPr lang="en-GB" altLang="de-DE" sz="700" i="1" dirty="0">
                <a:cs typeface="Arial" charset="0"/>
              </a:rPr>
              <a:t>from </a:t>
            </a:r>
            <a:r>
              <a:rPr lang="en-GB" altLang="de-DE" sz="700" i="1" dirty="0" err="1">
                <a:cs typeface="Arial" charset="0"/>
              </a:rPr>
              <a:t>gwelt</a:t>
            </a:r>
            <a:r>
              <a:rPr lang="en-GB" altLang="de-DE" sz="700" i="1" dirty="0">
                <a:cs typeface="Arial" charset="0"/>
              </a:rPr>
              <a:t>; “Princess Diana in Bristol, UK, 1987“ by Floyd </a:t>
            </a:r>
            <a:r>
              <a:rPr lang="en-GB" altLang="de-DE" sz="700" i="1" dirty="0" err="1">
                <a:cs typeface="Arial" charset="0"/>
              </a:rPr>
              <a:t>Nello</a:t>
            </a:r>
            <a:r>
              <a:rPr lang="en-GB" altLang="de-DE" sz="700" i="1" dirty="0">
                <a:cs typeface="Arial" charset="0"/>
              </a:rPr>
              <a:t>; “P1010594“ from </a:t>
            </a:r>
            <a:r>
              <a:rPr lang="en-GB" altLang="de-DE" sz="700" i="1" dirty="0" err="1">
                <a:cs typeface="Arial" charset="0"/>
              </a:rPr>
              <a:t>greginhollywood</a:t>
            </a:r>
            <a:r>
              <a:rPr lang="en-GB" altLang="de-DE" sz="700" dirty="0">
                <a:cs typeface="Arial" charset="0"/>
              </a:rPr>
              <a:t>;</a:t>
            </a:r>
            <a:r>
              <a:rPr lang="en-GB" altLang="de-DE" sz="700" i="1" dirty="0">
                <a:cs typeface="Arial" charset="0"/>
              </a:rPr>
              <a:t> “</a:t>
            </a:r>
            <a:r>
              <a:rPr lang="en-GB" altLang="de-DE" sz="700" i="1" dirty="0" err="1">
                <a:cs typeface="Arial" charset="0"/>
              </a:rPr>
              <a:t>i</a:t>
            </a:r>
            <a:r>
              <a:rPr lang="en-GB" altLang="de-DE" sz="700" i="1" dirty="0">
                <a:cs typeface="Arial" charset="0"/>
              </a:rPr>
              <a:t> love NY“ by leezie5</a:t>
            </a:r>
            <a:r>
              <a:rPr lang="en-GB" altLang="de-DE" sz="700" i="1" dirty="0">
                <a:cs typeface="Arial" charset="0"/>
                <a:sym typeface="Wingdings" pitchFamily="2" charset="2"/>
              </a:rPr>
              <a:t>)</a:t>
            </a:r>
          </a:p>
        </p:txBody>
      </p:sp>
      <p:sp>
        <p:nvSpPr>
          <p:cNvPr id="16"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r>
              <a:rPr lang="en-GB" altLang="de-DE" dirty="0"/>
              <a:t>“</a:t>
            </a:r>
            <a:r>
              <a:rPr lang="pl-PL" altLang="de-DE" dirty="0"/>
              <a:t>Idealne życie</a:t>
            </a:r>
            <a:r>
              <a:rPr lang="en-GB" altLang="de-DE" dirty="0"/>
              <a:t>…?”</a:t>
            </a:r>
          </a:p>
        </p:txBody>
      </p:sp>
      <p:sp>
        <p:nvSpPr>
          <p:cNvPr id="1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10.2</a:t>
            </a:r>
            <a:r>
              <a:rPr kumimoji="0" lang="pl-PL" altLang="de-DE" sz="1200" b="1" i="0" u="none" strike="noStrike" kern="0" cap="none" spc="0" normalizeH="0" baseline="0" noProof="0" dirty="0">
                <a:ln>
                  <a:noFill/>
                </a:ln>
                <a:solidFill>
                  <a:srgbClr val="646B86"/>
                </a:solidFill>
                <a:effectLst/>
                <a:uLnTx/>
                <a:uFillTx/>
                <a:latin typeface="Verdana"/>
              </a:rPr>
              <a:t>9</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4941888"/>
            <a:ext cx="1187450" cy="1366837"/>
          </a:xfrm>
          <a:prstGeom prst="rect">
            <a:avLst/>
          </a:prstGeom>
          <a:solidFill>
            <a:srgbClr val="000000"/>
          </a:solidFill>
          <a:ln w="9525">
            <a:solidFill>
              <a:schemeClr val="tx1"/>
            </a:solidFill>
            <a:miter lim="800000"/>
            <a:headEnd/>
            <a:tailEnd/>
          </a:ln>
        </p:spPr>
        <p:txBody>
          <a:bodyPr wrap="none" anchor="ctr"/>
          <a:lstStyle/>
          <a:p>
            <a:pPr algn="ctr" eaLnBrk="1" hangingPunct="1"/>
            <a:endParaRPr lang="en-US" altLang="de-DE"/>
          </a:p>
        </p:txBody>
      </p:sp>
      <p:sp>
        <p:nvSpPr>
          <p:cNvPr id="39939" name="Rectangle 3"/>
          <p:cNvSpPr>
            <a:spLocks noChangeArrowheads="1"/>
          </p:cNvSpPr>
          <p:nvPr/>
        </p:nvSpPr>
        <p:spPr bwMode="auto">
          <a:xfrm>
            <a:off x="0" y="3717925"/>
            <a:ext cx="1187450" cy="1223963"/>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a:p>
        </p:txBody>
      </p:sp>
      <p:sp>
        <p:nvSpPr>
          <p:cNvPr id="39940" name="Rectangle 4"/>
          <p:cNvSpPr>
            <a:spLocks noChangeArrowheads="1"/>
          </p:cNvSpPr>
          <p:nvPr/>
        </p:nvSpPr>
        <p:spPr bwMode="auto">
          <a:xfrm>
            <a:off x="0" y="1196975"/>
            <a:ext cx="1187450" cy="1152525"/>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a:p>
        </p:txBody>
      </p:sp>
      <p:sp>
        <p:nvSpPr>
          <p:cNvPr id="39942" name="Line 7"/>
          <p:cNvSpPr>
            <a:spLocks noChangeShapeType="1"/>
          </p:cNvSpPr>
          <p:nvPr/>
        </p:nvSpPr>
        <p:spPr bwMode="auto">
          <a:xfrm>
            <a:off x="0" y="1196975"/>
            <a:ext cx="9144000" cy="0"/>
          </a:xfrm>
          <a:prstGeom prst="line">
            <a:avLst/>
          </a:prstGeom>
          <a:noFill/>
          <a:ln w="28575" cap="sq">
            <a:solidFill>
              <a:schemeClr val="tx1"/>
            </a:solidFill>
            <a:round/>
            <a:headEnd/>
            <a:tailEnd/>
          </a:ln>
        </p:spPr>
        <p:txBody>
          <a:bodyPr/>
          <a:lstStyle/>
          <a:p>
            <a:endParaRPr lang="de-DE"/>
          </a:p>
        </p:txBody>
      </p:sp>
      <p:sp>
        <p:nvSpPr>
          <p:cNvPr id="39943" name="Line 8"/>
          <p:cNvSpPr>
            <a:spLocks noChangeShapeType="1"/>
          </p:cNvSpPr>
          <p:nvPr/>
        </p:nvSpPr>
        <p:spPr bwMode="auto">
          <a:xfrm flipV="1">
            <a:off x="0" y="2420938"/>
            <a:ext cx="9144000" cy="1587"/>
          </a:xfrm>
          <a:prstGeom prst="line">
            <a:avLst/>
          </a:prstGeom>
          <a:noFill/>
          <a:ln w="12700">
            <a:solidFill>
              <a:schemeClr val="tx1"/>
            </a:solidFill>
            <a:round/>
            <a:headEnd/>
            <a:tailEnd/>
          </a:ln>
        </p:spPr>
        <p:txBody>
          <a:bodyPr/>
          <a:lstStyle/>
          <a:p>
            <a:endParaRPr lang="de-DE"/>
          </a:p>
        </p:txBody>
      </p:sp>
      <p:sp>
        <p:nvSpPr>
          <p:cNvPr id="39944" name="Line 9"/>
          <p:cNvSpPr>
            <a:spLocks noChangeShapeType="1"/>
          </p:cNvSpPr>
          <p:nvPr/>
        </p:nvSpPr>
        <p:spPr bwMode="auto">
          <a:xfrm>
            <a:off x="0" y="3789363"/>
            <a:ext cx="9144000" cy="0"/>
          </a:xfrm>
          <a:prstGeom prst="line">
            <a:avLst/>
          </a:prstGeom>
          <a:noFill/>
          <a:ln w="12700">
            <a:solidFill>
              <a:schemeClr val="tx1"/>
            </a:solidFill>
            <a:round/>
            <a:headEnd/>
            <a:tailEnd/>
          </a:ln>
        </p:spPr>
        <p:txBody>
          <a:bodyPr/>
          <a:lstStyle/>
          <a:p>
            <a:endParaRPr lang="de-DE"/>
          </a:p>
        </p:txBody>
      </p:sp>
      <p:sp>
        <p:nvSpPr>
          <p:cNvPr id="39945" name="Line 10"/>
          <p:cNvSpPr>
            <a:spLocks noChangeShapeType="1"/>
          </p:cNvSpPr>
          <p:nvPr/>
        </p:nvSpPr>
        <p:spPr bwMode="auto">
          <a:xfrm>
            <a:off x="0" y="4941888"/>
            <a:ext cx="9144000" cy="0"/>
          </a:xfrm>
          <a:prstGeom prst="line">
            <a:avLst/>
          </a:prstGeom>
          <a:noFill/>
          <a:ln w="12700">
            <a:solidFill>
              <a:schemeClr val="tx1"/>
            </a:solidFill>
            <a:round/>
            <a:headEnd/>
            <a:tailEnd/>
          </a:ln>
        </p:spPr>
        <p:txBody>
          <a:bodyPr/>
          <a:lstStyle/>
          <a:p>
            <a:endParaRPr lang="de-DE"/>
          </a:p>
        </p:txBody>
      </p:sp>
      <p:sp>
        <p:nvSpPr>
          <p:cNvPr id="39946" name="Line 11"/>
          <p:cNvSpPr>
            <a:spLocks noChangeShapeType="1"/>
          </p:cNvSpPr>
          <p:nvPr/>
        </p:nvSpPr>
        <p:spPr bwMode="auto">
          <a:xfrm flipV="1">
            <a:off x="0" y="6308725"/>
            <a:ext cx="9144000" cy="1588"/>
          </a:xfrm>
          <a:prstGeom prst="line">
            <a:avLst/>
          </a:prstGeom>
          <a:noFill/>
          <a:ln w="12700">
            <a:solidFill>
              <a:schemeClr val="tx1"/>
            </a:solidFill>
            <a:round/>
            <a:headEnd/>
            <a:tailEnd/>
          </a:ln>
        </p:spPr>
        <p:txBody>
          <a:bodyPr/>
          <a:lstStyle/>
          <a:p>
            <a:endParaRPr lang="de-DE"/>
          </a:p>
        </p:txBody>
      </p:sp>
      <p:sp>
        <p:nvSpPr>
          <p:cNvPr id="39947" name="Line 12"/>
          <p:cNvSpPr>
            <a:spLocks noChangeShapeType="1"/>
          </p:cNvSpPr>
          <p:nvPr/>
        </p:nvSpPr>
        <p:spPr bwMode="auto">
          <a:xfrm>
            <a:off x="0" y="6308725"/>
            <a:ext cx="9144000" cy="0"/>
          </a:xfrm>
          <a:prstGeom prst="line">
            <a:avLst/>
          </a:prstGeom>
          <a:noFill/>
          <a:ln w="28575" cap="sq">
            <a:solidFill>
              <a:schemeClr val="tx1"/>
            </a:solidFill>
            <a:round/>
            <a:headEnd/>
            <a:tailEnd/>
          </a:ln>
        </p:spPr>
        <p:txBody>
          <a:bodyPr/>
          <a:lstStyle/>
          <a:p>
            <a:endParaRPr lang="de-DE"/>
          </a:p>
        </p:txBody>
      </p:sp>
      <p:sp>
        <p:nvSpPr>
          <p:cNvPr id="39948" name="Line 13"/>
          <p:cNvSpPr>
            <a:spLocks noChangeShapeType="1"/>
          </p:cNvSpPr>
          <p:nvPr/>
        </p:nvSpPr>
        <p:spPr bwMode="auto">
          <a:xfrm>
            <a:off x="9140825" y="1196975"/>
            <a:ext cx="0" cy="5184775"/>
          </a:xfrm>
          <a:prstGeom prst="line">
            <a:avLst/>
          </a:prstGeom>
          <a:noFill/>
          <a:ln w="28575" cap="sq">
            <a:solidFill>
              <a:schemeClr val="tx1"/>
            </a:solidFill>
            <a:round/>
            <a:headEnd/>
            <a:tailEnd/>
          </a:ln>
        </p:spPr>
        <p:txBody>
          <a:bodyPr/>
          <a:lstStyle/>
          <a:p>
            <a:endParaRPr lang="de-DE"/>
          </a:p>
        </p:txBody>
      </p:sp>
      <p:sp>
        <p:nvSpPr>
          <p:cNvPr id="39949" name="Text Box 15"/>
          <p:cNvSpPr txBox="1">
            <a:spLocks noChangeArrowheads="1"/>
          </p:cNvSpPr>
          <p:nvPr/>
        </p:nvSpPr>
        <p:spPr bwMode="auto">
          <a:xfrm>
            <a:off x="1239838" y="1296988"/>
            <a:ext cx="7885112" cy="1015663"/>
          </a:xfrm>
          <a:prstGeom prst="rect">
            <a:avLst/>
          </a:prstGeom>
          <a:noFill/>
          <a:ln w="9525">
            <a:noFill/>
            <a:miter lim="800000"/>
            <a:headEnd/>
            <a:tailEnd/>
          </a:ln>
        </p:spPr>
        <p:txBody>
          <a:bodyPr>
            <a:spAutoFit/>
          </a:bodyPr>
          <a:lstStyle/>
          <a:p>
            <a:pPr eaLnBrk="1" hangingPunct="1">
              <a:spcBef>
                <a:spcPct val="50000"/>
              </a:spcBef>
            </a:pPr>
            <a:r>
              <a:rPr lang="en-GB" altLang="de-DE" sz="1500" dirty="0"/>
              <a:t>Robbie Williams </a:t>
            </a:r>
            <a:r>
              <a:rPr lang="pl-PL" altLang="de-DE" sz="1500" dirty="0"/>
              <a:t>zyskał sławę jako członek zespołu „T</a:t>
            </a:r>
            <a:r>
              <a:rPr lang="en-GB" altLang="de-DE" sz="1500" dirty="0" err="1"/>
              <a:t>ake</a:t>
            </a:r>
            <a:r>
              <a:rPr lang="en-GB" altLang="de-DE" sz="1500" dirty="0"/>
              <a:t> That”, </a:t>
            </a:r>
            <a:r>
              <a:rPr lang="pl-PL" altLang="de-DE" sz="1500" dirty="0"/>
              <a:t>z którego jednak został wyrzucony z powodu używania narkotyków. Później rozpoczął karierę solisty. W lutym</a:t>
            </a:r>
            <a:r>
              <a:rPr lang="en-GB" altLang="de-DE" sz="1500" dirty="0"/>
              <a:t> 2007, </a:t>
            </a:r>
            <a:r>
              <a:rPr lang="pl-PL" altLang="de-DE" sz="1500" dirty="0"/>
              <a:t>został przyjęty do kliniki leczenia uzależnień oraz depresji. </a:t>
            </a:r>
            <a:r>
              <a:rPr lang="en-GB" altLang="de-DE" sz="1500" dirty="0"/>
              <a:t> </a:t>
            </a:r>
          </a:p>
        </p:txBody>
      </p:sp>
      <p:sp>
        <p:nvSpPr>
          <p:cNvPr id="39950" name="Text Box 16"/>
          <p:cNvSpPr txBox="1">
            <a:spLocks noChangeArrowheads="1"/>
          </p:cNvSpPr>
          <p:nvPr/>
        </p:nvSpPr>
        <p:spPr bwMode="auto">
          <a:xfrm>
            <a:off x="1223963" y="2492375"/>
            <a:ext cx="7885112" cy="1015663"/>
          </a:xfrm>
          <a:prstGeom prst="rect">
            <a:avLst/>
          </a:prstGeom>
          <a:noFill/>
          <a:ln w="9525">
            <a:noFill/>
            <a:miter lim="800000"/>
            <a:headEnd/>
            <a:tailEnd/>
          </a:ln>
        </p:spPr>
        <p:txBody>
          <a:bodyPr>
            <a:spAutoFit/>
          </a:bodyPr>
          <a:lstStyle/>
          <a:p>
            <a:pPr eaLnBrk="1" hangingPunct="1">
              <a:spcBef>
                <a:spcPct val="50000"/>
              </a:spcBef>
            </a:pPr>
            <a:r>
              <a:rPr lang="pl-PL" altLang="de-DE" sz="1500" dirty="0"/>
              <a:t>Dla świata księżna Diana, pierwsza żona księcia Karola, wiodła wymarzone życie: pieniądze i luksus; podziw dla jej uroku i działalności charytatywnej. Jednak przez wiele lat cierpiała z powodu bulimii i depresji.</a:t>
            </a:r>
            <a:r>
              <a:rPr lang="en-GB" altLang="de-DE" sz="1500" dirty="0"/>
              <a:t> </a:t>
            </a:r>
            <a:r>
              <a:rPr lang="pl-PL" altLang="de-DE" sz="1500" dirty="0"/>
              <a:t>W </a:t>
            </a:r>
            <a:r>
              <a:rPr lang="en-GB" altLang="de-DE" sz="1500" dirty="0"/>
              <a:t>1997 </a:t>
            </a:r>
            <a:r>
              <a:rPr lang="pl-PL" altLang="de-DE" sz="1500" dirty="0" err="1"/>
              <a:t>zgnęła</a:t>
            </a:r>
            <a:r>
              <a:rPr lang="pl-PL" altLang="de-DE" sz="1500" dirty="0"/>
              <a:t> w wypadku samochodowym. </a:t>
            </a:r>
            <a:endParaRPr lang="en-GB" altLang="de-DE" sz="1500" dirty="0"/>
          </a:p>
        </p:txBody>
      </p:sp>
      <p:sp>
        <p:nvSpPr>
          <p:cNvPr id="39951" name="Text Box 17"/>
          <p:cNvSpPr txBox="1">
            <a:spLocks noChangeArrowheads="1"/>
          </p:cNvSpPr>
          <p:nvPr/>
        </p:nvSpPr>
        <p:spPr bwMode="auto">
          <a:xfrm>
            <a:off x="1258888" y="3860800"/>
            <a:ext cx="7885112" cy="784830"/>
          </a:xfrm>
          <a:prstGeom prst="rect">
            <a:avLst/>
          </a:prstGeom>
          <a:noFill/>
          <a:ln w="9525">
            <a:noFill/>
            <a:miter lim="800000"/>
            <a:headEnd/>
            <a:tailEnd/>
          </a:ln>
        </p:spPr>
        <p:txBody>
          <a:bodyPr>
            <a:spAutoFit/>
          </a:bodyPr>
          <a:lstStyle/>
          <a:p>
            <a:pPr eaLnBrk="1" hangingPunct="1">
              <a:spcBef>
                <a:spcPct val="50000"/>
              </a:spcBef>
            </a:pPr>
            <a:r>
              <a:rPr lang="pl-PL" altLang="de-DE" sz="1500" dirty="0"/>
              <a:t>Komik i aktor </a:t>
            </a:r>
            <a:r>
              <a:rPr lang="en-GB" altLang="de-DE" sz="1500" dirty="0"/>
              <a:t>Jim Carrey </a:t>
            </a:r>
            <a:r>
              <a:rPr lang="pl-PL" altLang="de-DE" sz="1500" dirty="0"/>
              <a:t>cierpiał z powodu poważnej depresji przez długi czas. W pierwszej kolejności pomogły mu leki przeciwdepresyjne. Obecnie korzysta z innych strategii (np. psychoterapii), aby lepiej radzić sobie z depresją. </a:t>
            </a:r>
            <a:endParaRPr lang="en-GB" altLang="de-DE" sz="1500" dirty="0"/>
          </a:p>
        </p:txBody>
      </p:sp>
      <p:pic>
        <p:nvPicPr>
          <p:cNvPr id="39952" name="Picture 19" descr="Robbie Williams - gwelt - flickr - ccc"/>
          <p:cNvPicPr>
            <a:picLocks noChangeAspect="1" noChangeArrowheads="1"/>
          </p:cNvPicPr>
          <p:nvPr/>
        </p:nvPicPr>
        <p:blipFill>
          <a:blip r:embed="rId3"/>
          <a:srcRect/>
          <a:stretch>
            <a:fillRect/>
          </a:stretch>
        </p:blipFill>
        <p:spPr bwMode="auto">
          <a:xfrm>
            <a:off x="179388" y="1258888"/>
            <a:ext cx="876300" cy="1090612"/>
          </a:xfrm>
          <a:prstGeom prst="rect">
            <a:avLst/>
          </a:prstGeom>
          <a:noFill/>
          <a:ln w="9525">
            <a:noFill/>
            <a:miter lim="800000"/>
            <a:headEnd/>
            <a:tailEnd/>
          </a:ln>
        </p:spPr>
      </p:pic>
      <p:sp>
        <p:nvSpPr>
          <p:cNvPr id="39953" name="Rectangle 20"/>
          <p:cNvSpPr>
            <a:spLocks noChangeArrowheads="1"/>
          </p:cNvSpPr>
          <p:nvPr/>
        </p:nvSpPr>
        <p:spPr bwMode="auto">
          <a:xfrm>
            <a:off x="0" y="2349500"/>
            <a:ext cx="1187450" cy="1358900"/>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a:p>
        </p:txBody>
      </p:sp>
      <p:sp>
        <p:nvSpPr>
          <p:cNvPr id="39954" name="Text Box 24"/>
          <p:cNvSpPr txBox="1">
            <a:spLocks noChangeArrowheads="1"/>
          </p:cNvSpPr>
          <p:nvPr/>
        </p:nvSpPr>
        <p:spPr bwMode="auto">
          <a:xfrm>
            <a:off x="1258888" y="4983163"/>
            <a:ext cx="7740650" cy="1246495"/>
          </a:xfrm>
          <a:prstGeom prst="rect">
            <a:avLst/>
          </a:prstGeom>
          <a:noFill/>
          <a:ln w="9525">
            <a:noFill/>
            <a:miter lim="800000"/>
            <a:headEnd/>
            <a:tailEnd/>
          </a:ln>
        </p:spPr>
        <p:txBody>
          <a:bodyPr>
            <a:spAutoFit/>
          </a:bodyPr>
          <a:lstStyle/>
          <a:p>
            <a:pPr eaLnBrk="1" hangingPunct="1">
              <a:spcBef>
                <a:spcPct val="50000"/>
              </a:spcBef>
            </a:pPr>
            <a:r>
              <a:rPr lang="pl-PL" altLang="de-DE" sz="1500" dirty="0"/>
              <a:t>Brytyjski piłkarz</a:t>
            </a:r>
            <a:r>
              <a:rPr lang="en-GB" altLang="de-DE" sz="1500" dirty="0"/>
              <a:t> David Beckham </a:t>
            </a:r>
            <a:r>
              <a:rPr lang="pl-PL" altLang="de-DE" sz="1500" dirty="0"/>
              <a:t>cierpi z powodu zaburzenia obsesyjno-kompulsywnego. Ma trudność z rzeczami w jego otoczeniu, które nie są uporządkowane lub symetrycznie położone. W wywiadzie,</a:t>
            </a:r>
            <a:r>
              <a:rPr lang="en-GB" altLang="de-DE" sz="1500" dirty="0"/>
              <a:t> Beckham </a:t>
            </a:r>
            <a:r>
              <a:rPr lang="pl-PL" altLang="de-DE" sz="1500" dirty="0"/>
              <a:t>przyznał, że bardzo cierpi z powodu tego zaburzenia, często traci czasu i kłóci się z innymi. </a:t>
            </a:r>
            <a:endParaRPr lang="en-GB" altLang="de-DE" sz="1500" dirty="0"/>
          </a:p>
        </p:txBody>
      </p:sp>
      <p:pic>
        <p:nvPicPr>
          <p:cNvPr id="39955" name="Picture 25"/>
          <p:cNvPicPr>
            <a:picLocks noChangeAspect="1" noChangeArrowheads="1"/>
          </p:cNvPicPr>
          <p:nvPr/>
        </p:nvPicPr>
        <p:blipFill>
          <a:blip r:embed="rId4"/>
          <a:srcRect/>
          <a:stretch>
            <a:fillRect/>
          </a:stretch>
        </p:blipFill>
        <p:spPr bwMode="auto">
          <a:xfrm>
            <a:off x="0" y="5195888"/>
            <a:ext cx="1187450" cy="825500"/>
          </a:xfrm>
          <a:prstGeom prst="rect">
            <a:avLst/>
          </a:prstGeom>
          <a:noFill/>
          <a:ln w="9525">
            <a:noFill/>
            <a:miter lim="800000"/>
            <a:headEnd/>
            <a:tailEnd/>
          </a:ln>
        </p:spPr>
      </p:pic>
      <p:pic>
        <p:nvPicPr>
          <p:cNvPr id="39956" name="Picture 27" descr="P1010594-greginhollywood-flickr-ccc-bearbeitet"/>
          <p:cNvPicPr>
            <a:picLocks noChangeAspect="1" noChangeArrowheads="1"/>
          </p:cNvPicPr>
          <p:nvPr/>
        </p:nvPicPr>
        <p:blipFill>
          <a:blip r:embed="rId5"/>
          <a:srcRect/>
          <a:stretch>
            <a:fillRect/>
          </a:stretch>
        </p:blipFill>
        <p:spPr bwMode="auto">
          <a:xfrm>
            <a:off x="169863" y="3860800"/>
            <a:ext cx="885825" cy="1055688"/>
          </a:xfrm>
          <a:prstGeom prst="rect">
            <a:avLst/>
          </a:prstGeom>
          <a:noFill/>
          <a:ln w="9525">
            <a:noFill/>
            <a:miter lim="800000"/>
            <a:headEnd/>
            <a:tailEnd/>
          </a:ln>
        </p:spPr>
      </p:pic>
      <p:pic>
        <p:nvPicPr>
          <p:cNvPr id="39957" name="Picture 28" descr="Princess Diana in Bristol, UK, 1987-Floyd Nello-flickr-ccc-bearbeitet"/>
          <p:cNvPicPr>
            <a:picLocks noChangeAspect="1" noChangeArrowheads="1"/>
          </p:cNvPicPr>
          <p:nvPr/>
        </p:nvPicPr>
        <p:blipFill>
          <a:blip r:embed="rId6"/>
          <a:srcRect/>
          <a:stretch>
            <a:fillRect/>
          </a:stretch>
        </p:blipFill>
        <p:spPr bwMode="auto">
          <a:xfrm>
            <a:off x="179388" y="2565400"/>
            <a:ext cx="874712" cy="1079500"/>
          </a:xfrm>
          <a:prstGeom prst="rect">
            <a:avLst/>
          </a:prstGeom>
          <a:noFill/>
          <a:ln w="9525">
            <a:noFill/>
            <a:miter lim="800000"/>
            <a:headEnd/>
            <a:tailEnd/>
          </a:ln>
        </p:spPr>
      </p:pic>
      <p:sp>
        <p:nvSpPr>
          <p:cNvPr id="24"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r>
              <a:rPr lang="en-GB" altLang="de-DE" dirty="0"/>
              <a:t>“</a:t>
            </a:r>
            <a:r>
              <a:rPr lang="pl-PL" altLang="de-DE" dirty="0"/>
              <a:t>Idealne życie</a:t>
            </a:r>
            <a:r>
              <a:rPr lang="en-GB" altLang="de-DE" dirty="0"/>
              <a:t>…?”</a:t>
            </a:r>
          </a:p>
        </p:txBody>
      </p:sp>
      <p:sp>
        <p:nvSpPr>
          <p:cNvPr id="25"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a:cs typeface="Arial" charset="0"/>
              </a:rPr>
              <a:t>(</a:t>
            </a:r>
            <a:r>
              <a:rPr lang="en-GB" altLang="de-DE" sz="700" i="1" dirty="0" err="1">
                <a:cs typeface="Arial" charset="0"/>
              </a:rPr>
              <a:t>f.l.t.r</a:t>
            </a:r>
            <a:r>
              <a:rPr lang="en-GB" altLang="de-DE" sz="700" i="1" dirty="0">
                <a:cs typeface="Arial" charset="0"/>
              </a:rPr>
              <a:t>: </a:t>
            </a:r>
            <a:r>
              <a:rPr lang="en-GB" altLang="de-DE" sz="700" i="1" dirty="0"/>
              <a:t>“</a:t>
            </a:r>
            <a:r>
              <a:rPr lang="en-GB" altLang="de-DE" sz="700" i="1" dirty="0">
                <a:cs typeface="Arial" charset="0"/>
              </a:rPr>
              <a:t>Robbie Williams</a:t>
            </a:r>
            <a:r>
              <a:rPr lang="en-GB" altLang="de-DE" sz="700" i="1" dirty="0"/>
              <a:t>“ </a:t>
            </a:r>
            <a:r>
              <a:rPr lang="en-GB" altLang="de-DE" sz="700" i="1" dirty="0">
                <a:cs typeface="Arial" charset="0"/>
              </a:rPr>
              <a:t>from </a:t>
            </a:r>
            <a:r>
              <a:rPr lang="en-GB" altLang="de-DE" sz="700" i="1" dirty="0" err="1">
                <a:cs typeface="Arial" charset="0"/>
              </a:rPr>
              <a:t>gwelt</a:t>
            </a:r>
            <a:r>
              <a:rPr lang="en-GB" altLang="de-DE" sz="700" i="1" dirty="0">
                <a:cs typeface="Arial" charset="0"/>
              </a:rPr>
              <a:t>; “Princess Diana in Bristol, UK, 1987“ by Floyd </a:t>
            </a:r>
            <a:r>
              <a:rPr lang="en-GB" altLang="de-DE" sz="700" i="1" dirty="0" err="1">
                <a:cs typeface="Arial" charset="0"/>
              </a:rPr>
              <a:t>Nello</a:t>
            </a:r>
            <a:r>
              <a:rPr lang="en-GB" altLang="de-DE" sz="700" i="1" dirty="0">
                <a:cs typeface="Arial" charset="0"/>
              </a:rPr>
              <a:t>; “P1010594“ from </a:t>
            </a:r>
            <a:r>
              <a:rPr lang="en-GB" altLang="de-DE" sz="700" i="1" dirty="0" err="1">
                <a:cs typeface="Arial" charset="0"/>
              </a:rPr>
              <a:t>greginhollywood</a:t>
            </a:r>
            <a:r>
              <a:rPr lang="en-GB" altLang="de-DE" sz="700" dirty="0">
                <a:cs typeface="Arial" charset="0"/>
              </a:rPr>
              <a:t>;</a:t>
            </a:r>
            <a:r>
              <a:rPr lang="en-GB" altLang="de-DE" sz="700" i="1" dirty="0">
                <a:cs typeface="Arial" charset="0"/>
              </a:rPr>
              <a:t> “</a:t>
            </a:r>
            <a:r>
              <a:rPr lang="en-GB" altLang="de-DE" sz="700" i="1" dirty="0" err="1">
                <a:cs typeface="Arial" charset="0"/>
              </a:rPr>
              <a:t>i</a:t>
            </a:r>
            <a:r>
              <a:rPr lang="en-GB" altLang="de-DE" sz="700" i="1" dirty="0">
                <a:cs typeface="Arial" charset="0"/>
              </a:rPr>
              <a:t> love NY“ by leezie5</a:t>
            </a:r>
            <a:r>
              <a:rPr lang="en-GB" altLang="de-DE" sz="700" i="1" dirty="0">
                <a:cs typeface="Arial" charset="0"/>
                <a:sym typeface="Wingdings" pitchFamily="2" charset="2"/>
              </a:rPr>
              <a:t>)</a:t>
            </a:r>
          </a:p>
        </p:txBody>
      </p:sp>
      <p:sp>
        <p:nvSpPr>
          <p:cNvPr id="2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30</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Inhaltsplatzhalter 2"/>
          <p:cNvSpPr>
            <a:spLocks noGrp="1"/>
          </p:cNvSpPr>
          <p:nvPr>
            <p:ph idx="1"/>
          </p:nvPr>
        </p:nvSpPr>
        <p:spPr>
          <a:xfrm>
            <a:off x="252000" y="1329580"/>
            <a:ext cx="8640000" cy="5296740"/>
          </a:xfrm>
        </p:spPr>
        <p:txBody>
          <a:bodyPr/>
          <a:lstStyle/>
          <a:p>
            <a:pPr algn="ctr">
              <a:spcBef>
                <a:spcPts val="1200"/>
              </a:spcBef>
              <a:buFont typeface="Wingdings 2" pitchFamily="18" charset="2"/>
              <a:buNone/>
            </a:pPr>
            <a:r>
              <a:rPr lang="pl-PL" altLang="de-DE" sz="1800" b="1" dirty="0">
                <a:latin typeface="Verdana" pitchFamily="34" charset="0"/>
                <a:ea typeface="Verdana" pitchFamily="34" charset="0"/>
                <a:cs typeface="Verdana" pitchFamily="34" charset="0"/>
              </a:rPr>
              <a:t>zapamiętaj</a:t>
            </a:r>
            <a:r>
              <a:rPr lang="en-GB" altLang="de-DE" sz="1800" b="1" dirty="0">
                <a:latin typeface="Verdana" pitchFamily="34" charset="0"/>
                <a:ea typeface="Verdana" pitchFamily="34" charset="0"/>
                <a:cs typeface="Verdana" pitchFamily="34" charset="0"/>
              </a:rPr>
              <a:t>:</a:t>
            </a:r>
            <a:endParaRPr lang="en-GB" altLang="de-DE" sz="1800" b="1" dirty="0">
              <a:solidFill>
                <a:schemeClr val="tx2"/>
              </a:solidFill>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pl-PL" altLang="de-DE" sz="1800" kern="1200" dirty="0">
                <a:solidFill>
                  <a:schemeClr val="tx1"/>
                </a:solidFill>
                <a:latin typeface="Verdana" pitchFamily="34" charset="0"/>
                <a:ea typeface="+mn-ea"/>
                <a:cs typeface="Times New Roman" pitchFamily="18" charset="0"/>
              </a:rPr>
              <a:t>Samoocena to wartość jaką przypisujemy sobie. Nigdy nie jest obiektywna</a:t>
            </a:r>
            <a:r>
              <a:rPr lang="en-GB" altLang="de-DE" sz="1800" kern="1200" dirty="0">
                <a:solidFill>
                  <a:schemeClr val="tx1"/>
                </a:solidFill>
                <a:latin typeface="Verdana" pitchFamily="34" charset="0"/>
                <a:ea typeface="+mn-ea"/>
                <a:cs typeface="Times New Roman" pitchFamily="18" charset="0"/>
              </a:rPr>
              <a:t>.</a:t>
            </a:r>
          </a:p>
          <a:p>
            <a:pPr marL="720000" lvl="1" indent="-360000" eaLnBrk="1" hangingPunct="1">
              <a:spcBef>
                <a:spcPts val="1200"/>
              </a:spcBef>
              <a:buClr>
                <a:srgbClr val="8CADAE"/>
              </a:buClr>
              <a:buSzPct val="85000"/>
              <a:buFontTx/>
              <a:buChar char="o"/>
              <a:tabLst>
                <a:tab pos="722313" algn="l"/>
              </a:tabLst>
              <a:defRPr/>
            </a:pPr>
            <a:r>
              <a:rPr lang="pl-PL" altLang="de-DE" sz="1800" kern="1200" dirty="0">
                <a:solidFill>
                  <a:schemeClr val="tx1"/>
                </a:solidFill>
                <a:latin typeface="Verdana" pitchFamily="34" charset="0"/>
                <a:ea typeface="+mn-ea"/>
                <a:cs typeface="Times New Roman" pitchFamily="18" charset="0"/>
              </a:rPr>
              <a:t>Spróbuj wziąć to pod uwagę i wzmocnij samocenę w różnych dziedzinach życia. </a:t>
            </a:r>
            <a:endParaRPr lang="en-GB" altLang="de-DE" sz="1800" kern="1200" dirty="0">
              <a:solidFill>
                <a:schemeClr val="tx1"/>
              </a:solidFill>
              <a:latin typeface="Verdana" pitchFamily="34" charset="0"/>
              <a:ea typeface="+mn-ea"/>
              <a:cs typeface="Times New Roman" pitchFamily="18" charset="0"/>
            </a:endParaRPr>
          </a:p>
          <a:p>
            <a:pPr marL="720000" lvl="1" indent="-360000" eaLnBrk="1" hangingPunct="1">
              <a:spcBef>
                <a:spcPts val="1200"/>
              </a:spcBef>
              <a:buClr>
                <a:srgbClr val="8CADAE"/>
              </a:buClr>
              <a:buSzPct val="85000"/>
              <a:buFontTx/>
              <a:buChar char="o"/>
              <a:tabLst>
                <a:tab pos="722313" algn="l"/>
              </a:tabLst>
              <a:defRPr/>
            </a:pPr>
            <a:r>
              <a:rPr lang="pl-PL" altLang="de-DE" sz="1800" kern="1200" dirty="0">
                <a:solidFill>
                  <a:schemeClr val="tx1"/>
                </a:solidFill>
                <a:latin typeface="Verdana" pitchFamily="34" charset="0"/>
                <a:ea typeface="+mn-ea"/>
                <a:cs typeface="Times New Roman" pitchFamily="18" charset="0"/>
              </a:rPr>
              <a:t>Szukaj również ukrytych mocnych stron – np. zapytaj znajomych lub prowadź dzienniczek.</a:t>
            </a:r>
            <a:endParaRPr lang="en-GB" altLang="de-DE" sz="1800" kern="1200" dirty="0">
              <a:solidFill>
                <a:schemeClr val="tx1"/>
              </a:solidFill>
              <a:latin typeface="Verdana" pitchFamily="34" charset="0"/>
              <a:ea typeface="+mn-ea"/>
              <a:cs typeface="Times New Roman" pitchFamily="18" charset="0"/>
            </a:endParaRPr>
          </a:p>
          <a:p>
            <a:pPr marL="720000" lvl="1" indent="-360000" eaLnBrk="1" hangingPunct="1">
              <a:spcBef>
                <a:spcPts val="1200"/>
              </a:spcBef>
              <a:buClr>
                <a:srgbClr val="8CADAE"/>
              </a:buClr>
              <a:buSzPct val="85000"/>
              <a:buFontTx/>
              <a:buChar char="o"/>
              <a:tabLst>
                <a:tab pos="722313" algn="l"/>
              </a:tabLst>
              <a:defRPr/>
            </a:pPr>
            <a:r>
              <a:rPr lang="pl-PL" altLang="de-DE" sz="1800" kern="1200" dirty="0">
                <a:solidFill>
                  <a:schemeClr val="tx1"/>
                </a:solidFill>
                <a:latin typeface="Verdana" pitchFamily="34" charset="0"/>
                <a:ea typeface="+mn-ea"/>
                <a:cs typeface="Times New Roman" pitchFamily="18" charset="0"/>
              </a:rPr>
              <a:t>Nie porównuj się niesprawiedliwie z innymi. </a:t>
            </a:r>
            <a:r>
              <a:rPr lang="en-GB" altLang="de-DE" sz="1800" kern="1200" dirty="0">
                <a:solidFill>
                  <a:schemeClr val="tx1"/>
                </a:solidFill>
                <a:latin typeface="Verdana" pitchFamily="34" charset="0"/>
                <a:ea typeface="+mn-ea"/>
                <a:cs typeface="Times New Roman" pitchFamily="18" charset="0"/>
              </a:rPr>
              <a:t> </a:t>
            </a:r>
          </a:p>
          <a:p>
            <a:pPr marL="720000" lvl="1" indent="-360000" eaLnBrk="1" hangingPunct="1">
              <a:spcBef>
                <a:spcPts val="1200"/>
              </a:spcBef>
              <a:buClr>
                <a:srgbClr val="8CADAE"/>
              </a:buClr>
              <a:buSzPct val="85000"/>
              <a:buFontTx/>
              <a:buChar char="o"/>
              <a:tabLst>
                <a:tab pos="722313" algn="l"/>
              </a:tabLst>
              <a:defRPr/>
            </a:pPr>
            <a:r>
              <a:rPr lang="pl-PL" altLang="de-DE" sz="1800" kern="1200" dirty="0">
                <a:solidFill>
                  <a:schemeClr val="tx1"/>
                </a:solidFill>
                <a:latin typeface="Verdana" pitchFamily="34" charset="0"/>
                <a:ea typeface="+mn-ea"/>
                <a:cs typeface="Times New Roman" pitchFamily="18" charset="0"/>
              </a:rPr>
              <a:t>Nie wierz ślepo w to, co mówi Ci wewnętrzny krytyk. </a:t>
            </a:r>
            <a:endParaRPr lang="en-GB" altLang="de-DE" sz="1800" kern="1200" dirty="0">
              <a:solidFill>
                <a:schemeClr val="tx1"/>
              </a:solidFill>
              <a:latin typeface="Verdana" pitchFamily="34" charset="0"/>
              <a:ea typeface="+mn-ea"/>
              <a:cs typeface="Times New Roman" pitchFamily="18" charset="0"/>
            </a:endParaRPr>
          </a:p>
          <a:p>
            <a:pPr marL="720000" lvl="1" indent="-360000" eaLnBrk="1" hangingPunct="1">
              <a:spcBef>
                <a:spcPts val="1200"/>
              </a:spcBef>
              <a:buClr>
                <a:srgbClr val="8CADAE"/>
              </a:buClr>
              <a:buSzPct val="85000"/>
              <a:buFontTx/>
              <a:buChar char="o"/>
              <a:tabLst>
                <a:tab pos="722313" algn="l"/>
              </a:tabLst>
              <a:defRPr/>
            </a:pPr>
            <a:r>
              <a:rPr lang="pl-PL" altLang="de-DE" sz="1800" kern="1200" dirty="0">
                <a:solidFill>
                  <a:schemeClr val="tx1"/>
                </a:solidFill>
                <a:latin typeface="Verdana" pitchFamily="34" charset="0"/>
                <a:ea typeface="+mn-ea"/>
                <a:cs typeface="Times New Roman" pitchFamily="18" charset="0"/>
              </a:rPr>
              <a:t>Pozwól miłemu towarzyszowi dość do głosy i spojrzeć mu na Ciebie przychylnym okiem. Możesz, na przykład, powiedzieć do lustra każdego dnia: „lubię Cię, dobrze sobie radzisz!” (lub „lubi siebie!).</a:t>
            </a:r>
            <a:endParaRPr lang="en-GB" altLang="de-DE" sz="1800" kern="1200" dirty="0">
              <a:solidFill>
                <a:schemeClr val="tx1"/>
              </a:solidFill>
              <a:latin typeface="Verdana" pitchFamily="34" charset="0"/>
              <a:ea typeface="+mn-ea"/>
              <a:cs typeface="Times New Roman" pitchFamily="18" charset="0"/>
            </a:endParaRPr>
          </a:p>
          <a:p>
            <a:pPr>
              <a:spcBef>
                <a:spcPts val="1200"/>
              </a:spcBef>
              <a:buFont typeface="Arial" charset="0"/>
              <a:buChar char="•"/>
            </a:pPr>
            <a:endParaRPr lang="en-GB" altLang="de-DE" sz="1800" dirty="0">
              <a:latin typeface="Verdana" pitchFamily="34" charset="0"/>
              <a:ea typeface="Verdana" pitchFamily="34" charset="0"/>
              <a:cs typeface="Verdana" pitchFamily="34" charset="0"/>
            </a:endParaRPr>
          </a:p>
          <a:p>
            <a:pPr>
              <a:spcBef>
                <a:spcPts val="1200"/>
              </a:spcBef>
              <a:buFont typeface="Arial" charset="0"/>
              <a:buChar char="•"/>
            </a:pPr>
            <a:endParaRPr lang="en-GB" altLang="de-DE" sz="1800" dirty="0">
              <a:latin typeface="Verdana" pitchFamily="34" charset="0"/>
              <a:ea typeface="Verdana" pitchFamily="34" charset="0"/>
              <a:cs typeface="Verdana" pitchFamily="34" charset="0"/>
            </a:endParaRPr>
          </a:p>
          <a:p>
            <a:pPr>
              <a:spcBef>
                <a:spcPts val="1200"/>
              </a:spcBef>
            </a:pPr>
            <a:endParaRPr lang="en-GB" altLang="de-DE" sz="1800" dirty="0">
              <a:latin typeface="Verdana" pitchFamily="34" charset="0"/>
              <a:ea typeface="Verdana" pitchFamily="34" charset="0"/>
              <a:cs typeface="Verdana" pitchFamily="34" charset="0"/>
            </a:endParaRPr>
          </a:p>
          <a:p>
            <a:pPr>
              <a:spcBef>
                <a:spcPts val="1200"/>
              </a:spcBef>
            </a:pPr>
            <a:endParaRPr lang="en-GB" altLang="de-DE" sz="1800" dirty="0">
              <a:latin typeface="Verdana" pitchFamily="34" charset="0"/>
              <a:ea typeface="Verdana" pitchFamily="34" charset="0"/>
              <a:cs typeface="Verdana" pitchFamily="34" charset="0"/>
            </a:endParaRPr>
          </a:p>
        </p:txBody>
      </p:sp>
      <p:sp>
        <p:nvSpPr>
          <p:cNvPr id="40963"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Zastosowanie w codziennym życiu</a:t>
            </a:r>
            <a:endParaRPr lang="en-GB" altLang="de-DE" sz="2000" dirty="0">
              <a:solidFill>
                <a:schemeClr val="accent1"/>
              </a:solidFill>
            </a:endParaRPr>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31</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2000" y="1340768"/>
            <a:ext cx="8640000" cy="5564732"/>
          </a:xfrm>
        </p:spPr>
        <p:txBody>
          <a:bodyPr/>
          <a:lstStyle/>
          <a:p>
            <a:pPr marL="180000" indent="0">
              <a:spcBef>
                <a:spcPts val="1200"/>
              </a:spcBef>
              <a:buFont typeface="Wingdings 2" pitchFamily="18" charset="2"/>
              <a:buNone/>
              <a:defRPr/>
            </a:pPr>
            <a:r>
              <a:rPr lang="pl-PL" sz="1800" dirty="0">
                <a:latin typeface="Verdana" panose="020B0604030504040204" pitchFamily="34" charset="0"/>
                <a:ea typeface="Verdana" panose="020B0604030504040204" pitchFamily="34" charset="0"/>
                <a:cs typeface="Verdana" panose="020B0604030504040204" pitchFamily="34" charset="0"/>
              </a:rPr>
              <a:t>Wskazówki aby docenić piękne rzeczy, których doświadczamy w ciągu dnia:</a:t>
            </a:r>
            <a:endParaRPr lang="en-GB" sz="1800" dirty="0">
              <a:latin typeface="Verdana" panose="020B0604030504040204" pitchFamily="34" charset="0"/>
              <a:ea typeface="Verdana" panose="020B0604030504040204" pitchFamily="34" charset="0"/>
              <a:cs typeface="Verdana" panose="020B0604030504040204" pitchFamily="34" charset="0"/>
            </a:endParaRPr>
          </a:p>
          <a:p>
            <a:pPr marL="720000" lvl="1" indent="-360000" eaLnBrk="1" hangingPunct="1">
              <a:spcBef>
                <a:spcPts val="1200"/>
              </a:spcBef>
              <a:buClr>
                <a:srgbClr val="8CADAE"/>
              </a:buClr>
              <a:buSzPct val="85000"/>
              <a:buFontTx/>
              <a:buChar char="o"/>
              <a:tabLst>
                <a:tab pos="722313" algn="l"/>
              </a:tabLst>
              <a:defRPr/>
            </a:pPr>
            <a:r>
              <a:rPr lang="pl-PL" sz="1600" kern="1200" dirty="0">
                <a:solidFill>
                  <a:schemeClr val="tx1"/>
                </a:solidFill>
                <a:latin typeface="Verdana" pitchFamily="34" charset="0"/>
                <a:ea typeface="+mn-ea"/>
                <a:cs typeface="Times New Roman" pitchFamily="18" charset="0"/>
              </a:rPr>
              <a:t>Wychodząc z domu, zabierz ze sobą garść ziarenek (fasoli, szklane kulki itp.) i włóż je do prawej kieszeni. </a:t>
            </a:r>
          </a:p>
          <a:p>
            <a:pPr marL="720000" lvl="1" indent="-360000" eaLnBrk="1" hangingPunct="1">
              <a:spcBef>
                <a:spcPts val="1200"/>
              </a:spcBef>
              <a:buClr>
                <a:srgbClr val="8CADAE"/>
              </a:buClr>
              <a:buSzPct val="85000"/>
              <a:buFontTx/>
              <a:buChar char="o"/>
              <a:tabLst>
                <a:tab pos="722313" algn="l"/>
              </a:tabLst>
              <a:defRPr/>
            </a:pPr>
            <a:r>
              <a:rPr lang="pl-PL" sz="1600" kern="1200" dirty="0">
                <a:solidFill>
                  <a:schemeClr val="tx1"/>
                </a:solidFill>
                <a:latin typeface="Verdana" pitchFamily="34" charset="0"/>
                <a:ea typeface="+mn-ea"/>
                <a:cs typeface="Times New Roman" pitchFamily="18" charset="0"/>
              </a:rPr>
              <a:t>Za każdym razem kiedy doświadczasz coś pozytywnego (np. uśmiech znajomego, miła rozmowa, dobre jedzenie…) przełóż jedno ziarenko do lewej kieszeni. </a:t>
            </a:r>
            <a:endParaRPr lang="en-GB" sz="1600" kern="1200" dirty="0">
              <a:solidFill>
                <a:schemeClr val="tx1"/>
              </a:solidFill>
              <a:latin typeface="Verdana" pitchFamily="34" charset="0"/>
              <a:ea typeface="+mn-ea"/>
              <a:cs typeface="Times New Roman" pitchFamily="18" charset="0"/>
            </a:endParaRPr>
          </a:p>
          <a:p>
            <a:pPr marL="720000" lvl="1" indent="-360000" eaLnBrk="1" hangingPunct="1">
              <a:spcBef>
                <a:spcPts val="1200"/>
              </a:spcBef>
              <a:buClr>
                <a:srgbClr val="8CADAE"/>
              </a:buClr>
              <a:buSzPct val="85000"/>
              <a:buFontTx/>
              <a:buChar char="o"/>
              <a:tabLst>
                <a:tab pos="722313" algn="l"/>
              </a:tabLst>
              <a:defRPr/>
            </a:pPr>
            <a:r>
              <a:rPr lang="pl-PL" sz="1600" kern="1200" dirty="0">
                <a:solidFill>
                  <a:schemeClr val="tx1"/>
                </a:solidFill>
                <a:latin typeface="Verdana" pitchFamily="34" charset="0"/>
                <a:ea typeface="+mn-ea"/>
                <a:cs typeface="Times New Roman" pitchFamily="18" charset="0"/>
              </a:rPr>
              <a:t>Wieczorem wyjmij ziarenka z lewej kieszeni i przypomnij sobie piękne chwile, których doświadczyłeś w ciągu dnia.</a:t>
            </a:r>
            <a:endParaRPr lang="en-GB" sz="1600" kern="1200" dirty="0">
              <a:solidFill>
                <a:schemeClr val="tx1"/>
              </a:solidFill>
              <a:latin typeface="Verdana" pitchFamily="34" charset="0"/>
              <a:ea typeface="+mn-ea"/>
              <a:cs typeface="Times New Roman" pitchFamily="18" charset="0"/>
            </a:endParaRPr>
          </a:p>
          <a:p>
            <a:pPr marL="720000" lvl="1" indent="-360000" eaLnBrk="1" hangingPunct="1">
              <a:spcBef>
                <a:spcPts val="1200"/>
              </a:spcBef>
              <a:buClr>
                <a:srgbClr val="8CADAE"/>
              </a:buClr>
              <a:buSzPct val="85000"/>
              <a:buFontTx/>
              <a:buChar char="o"/>
              <a:tabLst>
                <a:tab pos="722313" algn="l"/>
              </a:tabLst>
              <a:defRPr/>
            </a:pPr>
            <a:r>
              <a:rPr lang="pl-PL" sz="1600" kern="1200" dirty="0">
                <a:solidFill>
                  <a:schemeClr val="tx1"/>
                </a:solidFill>
                <a:latin typeface="Verdana" pitchFamily="34" charset="0"/>
                <a:ea typeface="+mn-ea"/>
                <a:cs typeface="Times New Roman" pitchFamily="18" charset="0"/>
              </a:rPr>
              <a:t>W ten sposób zatrzymasz pozytywne chwile i docenisz chwilę obecną. Niestety, bardzo często nie dostrzegamy dobrych chwil. </a:t>
            </a:r>
            <a:endParaRPr lang="en-GB"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180000" lvl="1" indent="0">
              <a:spcBef>
                <a:spcPts val="1200"/>
              </a:spcBef>
              <a:buClr>
                <a:schemeClr val="accent1"/>
              </a:buClr>
              <a:buSzPct val="85000"/>
              <a:buNone/>
              <a:defRPr/>
            </a:pPr>
            <a:endParaRPr lang="en-GB" altLang="de-DE"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180000" lvl="1" indent="0">
              <a:spcBef>
                <a:spcPts val="1200"/>
              </a:spcBef>
              <a:buClr>
                <a:schemeClr val="accent1"/>
              </a:buClr>
              <a:buSzPct val="85000"/>
              <a:buNone/>
              <a:defRPr/>
            </a:pPr>
            <a:r>
              <a:rPr lang="pl-PL" altLang="de-DE" sz="1800" dirty="0">
                <a:solidFill>
                  <a:schemeClr val="tx1"/>
                </a:solidFill>
                <a:latin typeface="Verdana" panose="020B0604030504040204" pitchFamily="34" charset="0"/>
                <a:ea typeface="Verdana" panose="020B0604030504040204" pitchFamily="34" charset="0"/>
                <a:cs typeface="Verdana" panose="020B0604030504040204" pitchFamily="34" charset="0"/>
              </a:rPr>
              <a:t>Czy znasz inne metody, które pomogą docenić lub pamiętać dobre chwile z dnia?</a:t>
            </a:r>
            <a:r>
              <a:rPr lang="en-GB" altLang="de-DE" sz="1800" dirty="0">
                <a:solidFill>
                  <a:schemeClr val="tx1"/>
                </a:solidFill>
                <a:latin typeface="Verdana" panose="020B0604030504040204" pitchFamily="34" charset="0"/>
                <a:ea typeface="Verdana" panose="020B0604030504040204" pitchFamily="34" charset="0"/>
                <a:cs typeface="Verdana" panose="020B0604030504040204" pitchFamily="34" charset="0"/>
              </a:rPr>
              <a:t> </a:t>
            </a:r>
          </a:p>
          <a:p>
            <a:pPr marL="180000" lvl="1" indent="0">
              <a:spcBef>
                <a:spcPts val="1200"/>
              </a:spcBef>
              <a:buClr>
                <a:schemeClr val="accent1"/>
              </a:buClr>
              <a:buSzPct val="85000"/>
              <a:buNone/>
              <a:defRPr/>
            </a:pPr>
            <a:endParaRPr lang="en-GB"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41988" name="Rectangle 3"/>
          <p:cNvSpPr>
            <a:spLocks noChangeArrowheads="1"/>
          </p:cNvSpPr>
          <p:nvPr/>
        </p:nvSpPr>
        <p:spPr bwMode="auto">
          <a:xfrm>
            <a:off x="3175" y="-7938"/>
            <a:ext cx="9144000" cy="1049338"/>
          </a:xfrm>
          <a:prstGeom prst="rect">
            <a:avLst/>
          </a:prstGeom>
          <a:noFill/>
          <a:ln w="9525">
            <a:noFill/>
            <a:miter lim="800000"/>
            <a:headEnd/>
            <a:tailEnd/>
          </a:ln>
        </p:spPr>
        <p:txBody>
          <a:bodyPr anchor="ctr"/>
          <a:lstStyle/>
          <a:p>
            <a:pPr algn="ctr" eaLnBrk="1" hangingPunct="1"/>
            <a:endParaRPr lang="de-DE" altLang="de-DE" sz="2800">
              <a:solidFill>
                <a:schemeClr val="accent1"/>
              </a:solidFill>
            </a:endParaRPr>
          </a:p>
        </p:txBody>
      </p:sp>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pl-PL" altLang="de-DE" sz="2000" dirty="0">
                <a:solidFill>
                  <a:schemeClr val="accent1"/>
                </a:solidFill>
              </a:rPr>
              <a:t>Zastosowanie w codziennym życiu</a:t>
            </a:r>
            <a:endParaRPr lang="en-GB" altLang="de-DE" sz="2000" dirty="0">
              <a:solidFill>
                <a:schemeClr val="accent1"/>
              </a:solidFill>
            </a:endParaRP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3</a:t>
            </a:r>
            <a:r>
              <a:rPr kumimoji="0" lang="en-AU" altLang="de-DE" sz="1200" b="1" i="0" u="none" strike="noStrike" kern="0" cap="none" spc="0" normalizeH="0" baseline="0" noProof="0" dirty="0">
                <a:ln>
                  <a:noFill/>
                </a:ln>
                <a:solidFill>
                  <a:srgbClr val="646B86"/>
                </a:solidFill>
                <a:effectLst/>
                <a:uLnTx/>
                <a:uFillTx/>
                <a:latin typeface="Verdana"/>
              </a:rPr>
              <a:t>2</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ChangeArrowheads="1"/>
          </p:cNvSpPr>
          <p:nvPr/>
        </p:nvSpPr>
        <p:spPr bwMode="auto">
          <a:xfrm>
            <a:off x="3175" y="-7938"/>
            <a:ext cx="9144000" cy="1049338"/>
          </a:xfrm>
          <a:prstGeom prst="rect">
            <a:avLst/>
          </a:prstGeom>
          <a:noFill/>
          <a:ln w="9525">
            <a:noFill/>
            <a:miter lim="800000"/>
            <a:headEnd/>
            <a:tailEnd/>
          </a:ln>
        </p:spPr>
        <p:txBody>
          <a:bodyPr anchor="ctr"/>
          <a:lstStyle/>
          <a:p>
            <a:pPr algn="ctr" eaLnBrk="1" hangingPunct="1"/>
            <a:endParaRPr lang="de-DE" altLang="de-DE" sz="2800">
              <a:solidFill>
                <a:schemeClr val="accent1"/>
              </a:solidFill>
            </a:endParaRPr>
          </a:p>
        </p:txBody>
      </p:sp>
      <p:sp>
        <p:nvSpPr>
          <p:cNvPr id="43013" name="Text Box 6"/>
          <p:cNvSpPr txBox="1">
            <a:spLocks noChangeArrowheads="1"/>
          </p:cNvSpPr>
          <p:nvPr/>
        </p:nvSpPr>
        <p:spPr bwMode="auto">
          <a:xfrm>
            <a:off x="0" y="195945"/>
            <a:ext cx="9144000" cy="400110"/>
          </a:xfrm>
          <a:prstGeom prst="rect">
            <a:avLst/>
          </a:prstGeom>
          <a:noFill/>
          <a:ln w="9525">
            <a:noFill/>
            <a:miter lim="800000"/>
            <a:headEnd/>
            <a:tailEnd/>
          </a:ln>
        </p:spPr>
        <p:txBody>
          <a:bodyPr anchor="ctr">
            <a:spAutoFit/>
          </a:bodyPr>
          <a:lstStyle/>
          <a:p>
            <a:pPr algn="ctr" eaLnBrk="1" hangingPunct="1"/>
            <a:r>
              <a:rPr lang="pl-PL" altLang="de-DE" sz="2000" dirty="0">
                <a:solidFill>
                  <a:schemeClr val="accent1"/>
                </a:solidFill>
              </a:rPr>
              <a:t>Co to ma wspólnego z psychozą?</a:t>
            </a:r>
            <a:endParaRPr lang="en-GB" altLang="de-DE" sz="2000" dirty="0">
              <a:solidFill>
                <a:schemeClr val="accent1"/>
              </a:solidFill>
            </a:endParaRPr>
          </a:p>
        </p:txBody>
      </p:sp>
      <p:sp>
        <p:nvSpPr>
          <p:cNvPr id="43014" name="Text Box 9"/>
          <p:cNvSpPr txBox="1">
            <a:spLocks noChangeArrowheads="1"/>
          </p:cNvSpPr>
          <p:nvPr/>
        </p:nvSpPr>
        <p:spPr bwMode="auto">
          <a:xfrm>
            <a:off x="250388" y="1340768"/>
            <a:ext cx="8643225" cy="4308872"/>
          </a:xfrm>
          <a:prstGeom prst="rect">
            <a:avLst/>
          </a:prstGeom>
          <a:noFill/>
          <a:ln w="9525">
            <a:noFill/>
            <a:miter lim="800000"/>
            <a:headEnd/>
            <a:tailEnd/>
          </a:ln>
        </p:spPr>
        <p:txBody>
          <a:bodyPr>
            <a:spAutoFit/>
          </a:bodyPr>
          <a:lstStyle/>
          <a:p>
            <a:pPr marL="180000" eaLnBrk="1" hangingPunct="1">
              <a:spcBef>
                <a:spcPts val="1200"/>
              </a:spcBef>
              <a:buClr>
                <a:schemeClr val="accent1"/>
              </a:buClr>
              <a:buSzPct val="85000"/>
              <a:buFont typeface="Wingdings 2" pitchFamily="18" charset="2"/>
              <a:buNone/>
            </a:pPr>
            <a:r>
              <a:rPr lang="pl-PL" altLang="de-DE" dirty="0"/>
              <a:t>Wiele osób </a:t>
            </a:r>
            <a:r>
              <a:rPr lang="en-GB" altLang="de-DE" dirty="0">
                <a:solidFill>
                  <a:srgbClr val="000000"/>
                </a:solidFill>
              </a:rPr>
              <a:t>(</a:t>
            </a:r>
            <a:r>
              <a:rPr lang="pl-PL" altLang="de-DE" dirty="0">
                <a:solidFill>
                  <a:srgbClr val="000000"/>
                </a:solidFill>
              </a:rPr>
              <a:t>ale nie wszystkie</a:t>
            </a:r>
            <a:r>
              <a:rPr lang="en-GB" altLang="de-DE" dirty="0">
                <a:solidFill>
                  <a:srgbClr val="000000"/>
                </a:solidFill>
              </a:rPr>
              <a:t>!)</a:t>
            </a:r>
            <a:r>
              <a:rPr lang="pl-PL" altLang="de-DE" dirty="0">
                <a:solidFill>
                  <a:srgbClr val="000000"/>
                </a:solidFill>
              </a:rPr>
              <a:t> doświadczających psychozy mają obniżoną samoocenę, szczególnie </a:t>
            </a:r>
            <a:r>
              <a:rPr lang="pl-PL" altLang="de-DE" i="1" dirty="0"/>
              <a:t>po</a:t>
            </a:r>
            <a:r>
              <a:rPr lang="en-GB" altLang="de-DE" dirty="0"/>
              <a:t> </a:t>
            </a:r>
            <a:r>
              <a:rPr lang="pl-PL" altLang="de-DE" dirty="0"/>
              <a:t>epizodzie psychozy </a:t>
            </a:r>
            <a:r>
              <a:rPr lang="en-GB" altLang="de-DE" dirty="0"/>
              <a:t>(</a:t>
            </a:r>
            <a:r>
              <a:rPr lang="pl-PL" altLang="de-DE" dirty="0" err="1"/>
              <a:t>np</a:t>
            </a:r>
            <a:r>
              <a:rPr lang="en-GB" altLang="de-DE" dirty="0"/>
              <a:t>.</a:t>
            </a:r>
            <a:r>
              <a:rPr lang="pl-PL" altLang="de-DE" dirty="0"/>
              <a:t> poczucie wstydu; obawa przed porzuceniem przez przyjaciół</a:t>
            </a:r>
            <a:r>
              <a:rPr lang="en-GB" altLang="de-DE" dirty="0"/>
              <a:t>).</a:t>
            </a:r>
          </a:p>
          <a:p>
            <a:pPr marL="180000" eaLnBrk="1" hangingPunct="1">
              <a:spcBef>
                <a:spcPts val="1200"/>
              </a:spcBef>
              <a:buClr>
                <a:schemeClr val="accent1"/>
              </a:buClr>
              <a:buSzPct val="85000"/>
              <a:buFont typeface="Wingdings 2" pitchFamily="18" charset="2"/>
              <a:buNone/>
            </a:pPr>
            <a:r>
              <a:rPr lang="pl-PL" altLang="de-DE" dirty="0"/>
              <a:t>Wiele osób doświadcza lęku, ale również innych emocji podczas psychozy:</a:t>
            </a:r>
            <a:endParaRPr lang="en-GB" altLang="de-DE" dirty="0"/>
          </a:p>
          <a:p>
            <a:pPr marL="720000" indent="-360000" eaLnBrk="1" hangingPunct="1">
              <a:spcBef>
                <a:spcPts val="0"/>
              </a:spcBef>
              <a:buClr>
                <a:srgbClr val="8CADAE"/>
              </a:buClr>
              <a:buSzPct val="85000"/>
              <a:buFontTx/>
              <a:buChar char="o"/>
            </a:pPr>
            <a:r>
              <a:rPr lang="pl-PL" altLang="de-DE" dirty="0"/>
              <a:t>Ekscytacja/pobudzenie </a:t>
            </a:r>
            <a:r>
              <a:rPr lang="en-GB" altLang="de-DE" dirty="0"/>
              <a:t>(“</a:t>
            </a:r>
            <a:r>
              <a:rPr lang="pl-PL" altLang="de-DE" dirty="0"/>
              <a:t>Coś zaczyna się dziać!</a:t>
            </a:r>
            <a:r>
              <a:rPr lang="en-GB" altLang="de-DE" dirty="0"/>
              <a:t>”)</a:t>
            </a:r>
          </a:p>
          <a:p>
            <a:pPr marL="720000" indent="-360000" eaLnBrk="1" hangingPunct="1">
              <a:spcBef>
                <a:spcPts val="0"/>
              </a:spcBef>
              <a:buClr>
                <a:srgbClr val="8CADAE"/>
              </a:buClr>
              <a:buSzPct val="85000"/>
              <a:buFontTx/>
              <a:buChar char="o"/>
            </a:pPr>
            <a:r>
              <a:rPr lang="pl-PL" altLang="de-DE" dirty="0"/>
              <a:t>Poczucie przeznaczenia (misja; bycie </a:t>
            </a:r>
            <a:r>
              <a:rPr lang="pl-PL" altLang="de-DE" i="1" dirty="0"/>
              <a:t>wybranym</a:t>
            </a:r>
            <a:r>
              <a:rPr lang="en-GB" altLang="de-DE" dirty="0"/>
              <a:t>)</a:t>
            </a:r>
          </a:p>
          <a:p>
            <a:pPr marL="180000" eaLnBrk="1" hangingPunct="1">
              <a:spcBef>
                <a:spcPts val="1200"/>
              </a:spcBef>
              <a:buFont typeface="Wingdings 2" pitchFamily="18" charset="2"/>
              <a:buNone/>
            </a:pPr>
            <a:r>
              <a:rPr lang="pl-PL" altLang="de-DE" dirty="0"/>
              <a:t>Dyskutowane techniki mają pomóc w budowaniu zdrowego i trwałego poczucia pewności siebie. </a:t>
            </a:r>
          </a:p>
          <a:p>
            <a:pPr marL="180000" eaLnBrk="1" hangingPunct="1">
              <a:spcBef>
                <a:spcPts val="1200"/>
              </a:spcBef>
              <a:buFont typeface="Wingdings 2" pitchFamily="18" charset="2"/>
              <a:buNone/>
            </a:pPr>
            <a:r>
              <a:rPr lang="pl-PL" altLang="de-DE" i="1" dirty="0"/>
              <a:t>Jakie części moduły terapeutycznego były dla Ciebie szczególnie użyteczne i pomocne?</a:t>
            </a:r>
            <a:r>
              <a:rPr lang="en-GB" altLang="de-DE" i="1" dirty="0"/>
              <a:t> </a:t>
            </a:r>
          </a:p>
          <a:p>
            <a:pPr marL="180000" eaLnBrk="1" hangingPunct="1">
              <a:spcBef>
                <a:spcPts val="1200"/>
              </a:spcBef>
            </a:pPr>
            <a:r>
              <a:rPr lang="pl-PL" altLang="de-DE" i="1" dirty="0"/>
              <a:t>Kiedy i w jakich sytuacjach mógłbyś/</a:t>
            </a:r>
            <a:r>
              <a:rPr lang="pl-PL" altLang="de-DE" i="1" dirty="0" err="1"/>
              <a:t>łabyś</a:t>
            </a:r>
            <a:r>
              <a:rPr lang="pl-PL" altLang="de-DE" i="1" dirty="0"/>
              <a:t> wykorzystać tę wiedzę? Jak to mogłoby pomóc</a:t>
            </a:r>
            <a:r>
              <a:rPr lang="en-GB" altLang="de-DE" i="1" dirty="0"/>
              <a:t> (</a:t>
            </a:r>
            <a:r>
              <a:rPr lang="pl-PL" altLang="de-DE" i="1" dirty="0"/>
              <a:t>np. odczuwać mniej napięcia</a:t>
            </a:r>
            <a:r>
              <a:rPr lang="en-GB" altLang="de-DE" i="1" dirty="0"/>
              <a:t>)?</a:t>
            </a:r>
          </a:p>
        </p:txBody>
      </p:sp>
      <p:grpSp>
        <p:nvGrpSpPr>
          <p:cNvPr id="11" name="Group 35"/>
          <p:cNvGrpSpPr>
            <a:grpSpLocks/>
          </p:cNvGrpSpPr>
          <p:nvPr/>
        </p:nvGrpSpPr>
        <p:grpSpPr bwMode="auto">
          <a:xfrm>
            <a:off x="0" y="6167432"/>
            <a:ext cx="2265363" cy="561974"/>
            <a:chOff x="0" y="3957"/>
            <a:chExt cx="1427" cy="354"/>
          </a:xfrm>
        </p:grpSpPr>
        <p:sp>
          <p:nvSpPr>
            <p:cNvPr id="12"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3"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14"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pl-PL" altLang="de-DE" sz="1200" i="1" dirty="0"/>
                <a:t>ćwiczenie </a:t>
              </a:r>
              <a:r>
                <a:rPr lang="de-DE" altLang="de-DE" sz="1200" i="1" dirty="0"/>
                <a:t>10.5</a:t>
              </a:r>
            </a:p>
            <a:p>
              <a:pPr eaLnBrk="1" hangingPunct="1"/>
              <a:r>
                <a:rPr lang="de-DE" altLang="de-DE" sz="1200" dirty="0"/>
                <a:t>     </a:t>
              </a:r>
            </a:p>
          </p:txBody>
        </p:sp>
      </p:gr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33</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252000" y="1361974"/>
            <a:ext cx="8640000" cy="2569934"/>
          </a:xfrm>
          <a:prstGeom prst="rect">
            <a:avLst/>
          </a:prstGeom>
          <a:noFill/>
          <a:ln w="9525">
            <a:noFill/>
            <a:miter lim="800000"/>
            <a:headEnd/>
            <a:tailEnd/>
          </a:ln>
        </p:spPr>
        <p:txBody>
          <a:bodyPr>
            <a:spAutoFit/>
          </a:bodyPr>
          <a:lstStyle/>
          <a:p>
            <a:pPr marL="180000" eaLnBrk="1" hangingPunct="1">
              <a:spcBef>
                <a:spcPts val="1200"/>
              </a:spcBef>
              <a:buFont typeface="Wingdings" pitchFamily="2" charset="2"/>
              <a:buNone/>
            </a:pPr>
            <a:r>
              <a:rPr lang="pl-PL" altLang="de-DE" dirty="0"/>
              <a:t>Przykład</a:t>
            </a:r>
            <a:r>
              <a:rPr lang="en-GB" altLang="de-DE" dirty="0"/>
              <a:t>: </a:t>
            </a:r>
            <a:r>
              <a:rPr lang="pl-PL" altLang="de-DE" dirty="0"/>
              <a:t>Maks czuje się coraz bardziej smutny i myśli, że do niczego się więcej nie nadaje. </a:t>
            </a:r>
            <a:r>
              <a:rPr lang="en-GB" altLang="de-DE" dirty="0"/>
              <a:t>“</a:t>
            </a:r>
            <a:r>
              <a:rPr lang="pl-PL" altLang="de-DE" dirty="0"/>
              <a:t>Nie mam pracy i jestem ciężarem dla mojej rodziny</a:t>
            </a:r>
            <a:r>
              <a:rPr lang="en-GB" altLang="de-DE" dirty="0"/>
              <a:t>.”</a:t>
            </a:r>
          </a:p>
          <a:p>
            <a:pPr marL="180000" eaLnBrk="1" hangingPunct="1">
              <a:spcBef>
                <a:spcPts val="1200"/>
              </a:spcBef>
              <a:buFont typeface="Wingdings" pitchFamily="2" charset="2"/>
              <a:buNone/>
            </a:pPr>
            <a:r>
              <a:rPr lang="pl-PL" altLang="de-DE" b="1" dirty="0"/>
              <a:t>Ale</a:t>
            </a:r>
            <a:r>
              <a:rPr lang="en-GB" altLang="de-DE" b="1" dirty="0"/>
              <a:t>:</a:t>
            </a:r>
            <a:r>
              <a:rPr lang="en-GB" altLang="de-DE" dirty="0"/>
              <a:t> Ma</a:t>
            </a:r>
            <a:r>
              <a:rPr lang="pl-PL" altLang="de-DE" dirty="0" err="1"/>
              <a:t>ks</a:t>
            </a:r>
            <a:r>
              <a:rPr lang="pl-PL" altLang="de-DE" dirty="0"/>
              <a:t> jest zarejestrowany jako bezrobotny, co nie oznacza, że jest niezdolny. Ma wiele talentów i mocnych stron, które pomogą mu znaleźć zatrudnienie (np. ma dobrą wiedzę techniczną i naprawia komputery; jest oczytany</a:t>
            </a:r>
            <a:r>
              <a:rPr lang="en-GB" altLang="de-DE" dirty="0"/>
              <a:t>. </a:t>
            </a:r>
            <a:r>
              <a:rPr lang="pl-PL" altLang="de-DE" dirty="0"/>
              <a:t>Ma rodzinę i przyjaciół, którzy go kochają. </a:t>
            </a:r>
            <a:r>
              <a:rPr lang="en-GB" altLang="de-DE" dirty="0"/>
              <a:t> </a:t>
            </a:r>
          </a:p>
          <a:p>
            <a:pPr marL="180000" eaLnBrk="1" hangingPunct="1">
              <a:spcBef>
                <a:spcPts val="1200"/>
              </a:spcBef>
              <a:buFont typeface="Wingdings" pitchFamily="2" charset="2"/>
              <a:buNone/>
            </a:pPr>
            <a:endParaRPr lang="en-GB" altLang="de-DE" sz="1500" dirty="0"/>
          </a:p>
        </p:txBody>
      </p:sp>
      <p:sp>
        <p:nvSpPr>
          <p:cNvPr id="6" name="Text Box 6"/>
          <p:cNvSpPr txBox="1">
            <a:spLocks noChangeArrowheads="1"/>
          </p:cNvSpPr>
          <p:nvPr/>
        </p:nvSpPr>
        <p:spPr bwMode="auto">
          <a:xfrm>
            <a:off x="0" y="195945"/>
            <a:ext cx="9144000" cy="400110"/>
          </a:xfrm>
          <a:prstGeom prst="rect">
            <a:avLst/>
          </a:prstGeom>
          <a:noFill/>
          <a:ln w="9525">
            <a:noFill/>
            <a:miter lim="800000"/>
            <a:headEnd/>
            <a:tailEnd/>
          </a:ln>
        </p:spPr>
        <p:txBody>
          <a:bodyPr anchor="ctr">
            <a:spAutoFit/>
          </a:bodyPr>
          <a:lstStyle/>
          <a:p>
            <a:pPr algn="ctr" eaLnBrk="1" hangingPunct="1"/>
            <a:r>
              <a:rPr lang="pl-PL" altLang="de-DE" sz="2000" dirty="0">
                <a:solidFill>
                  <a:schemeClr val="accent1"/>
                </a:solidFill>
              </a:rPr>
              <a:t>Co to ma wspólnego z psychozą?</a:t>
            </a:r>
            <a:endParaRPr lang="en-GB" altLang="de-DE" sz="2000" dirty="0">
              <a:solidFill>
                <a:schemeClr val="accent1"/>
              </a:solidFill>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lang="pl-PL" altLang="de-DE" sz="1200" b="1" kern="0" dirty="0" err="1">
                <a:solidFill>
                  <a:srgbClr val="646B86"/>
                </a:solidFill>
                <a:latin typeface="Verdana"/>
              </a:rPr>
              <a:t>amoocena</a:t>
            </a:r>
            <a:r>
              <a:rPr kumimoji="0" lang="en-AU" altLang="de-DE" sz="1200" b="1" i="0" u="none" strike="noStrike" kern="0" cap="none" spc="0" normalizeH="0" baseline="0" noProof="0" dirty="0">
                <a:ln>
                  <a:noFill/>
                </a:ln>
                <a:solidFill>
                  <a:srgbClr val="646B86"/>
                </a:solidFill>
                <a:effectLst/>
                <a:uLnTx/>
                <a:uFillTx/>
                <a:latin typeface="Verdana"/>
              </a:rPr>
              <a:t>	   10.</a:t>
            </a:r>
            <a:r>
              <a:rPr kumimoji="0" lang="pl-PL" altLang="de-DE" sz="1200" b="1" i="0" u="none" strike="noStrike" kern="0" cap="none" spc="0" normalizeH="0" baseline="0" noProof="0" dirty="0">
                <a:ln>
                  <a:noFill/>
                </a:ln>
                <a:solidFill>
                  <a:srgbClr val="646B86"/>
                </a:solidFill>
                <a:effectLst/>
                <a:uLnTx/>
                <a:uFillTx/>
                <a:latin typeface="Verdana"/>
              </a:rPr>
              <a:t>34</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Cronus">
  <a:themeElements>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1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Cronus">
  <a:themeElements>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4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2815</Words>
  <Application>Microsoft Office PowerPoint</Application>
  <PresentationFormat>Bildschirmpräsentation (4:3)</PresentationFormat>
  <Paragraphs>307</Paragraphs>
  <Slides>34</Slides>
  <Notes>17</Notes>
  <HiddenSlides>0</HiddenSlides>
  <MMClips>0</MMClips>
  <ScaleCrop>false</ScaleCrop>
  <HeadingPairs>
    <vt:vector size="6" baseType="variant">
      <vt:variant>
        <vt:lpstr>Verwendete Schriftarten</vt:lpstr>
      </vt:variant>
      <vt:variant>
        <vt:i4>8</vt:i4>
      </vt:variant>
      <vt:variant>
        <vt:lpstr>Design</vt:lpstr>
      </vt:variant>
      <vt:variant>
        <vt:i4>10</vt:i4>
      </vt:variant>
      <vt:variant>
        <vt:lpstr>Folientitel</vt:lpstr>
      </vt:variant>
      <vt:variant>
        <vt:i4>34</vt:i4>
      </vt:variant>
    </vt:vector>
  </HeadingPairs>
  <TitlesOfParts>
    <vt:vector size="52" baseType="lpstr">
      <vt:lpstr>ＭＳ Ｐゴシック</vt:lpstr>
      <vt:lpstr>Arial</vt:lpstr>
      <vt:lpstr>Courier New</vt:lpstr>
      <vt:lpstr>Georgia</vt:lpstr>
      <vt:lpstr>Times New Roman</vt:lpstr>
      <vt:lpstr>Verdana</vt:lpstr>
      <vt:lpstr>Wingdings</vt:lpstr>
      <vt:lpstr>Wingdings 2</vt:lpstr>
      <vt:lpstr>2_Standarddesign</vt:lpstr>
      <vt:lpstr>3_Standarddesign</vt:lpstr>
      <vt:lpstr>4_Standarddesign</vt:lpstr>
      <vt:lpstr>1_Standarddesign</vt:lpstr>
      <vt:lpstr>5_Standarddesign</vt:lpstr>
      <vt:lpstr>6_Standarddesign</vt:lpstr>
      <vt:lpstr>1_Cronus</vt:lpstr>
      <vt:lpstr>3_Cronus</vt:lpstr>
      <vt:lpstr>4_Cronus</vt:lpstr>
      <vt:lpstr>2_Cronus</vt:lpstr>
      <vt:lpstr>Moduł 10: Samoocena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1086</cp:revision>
  <cp:lastPrinted>2010-08-18T09:16:54Z</cp:lastPrinted>
  <dcterms:created xsi:type="dcterms:W3CDTF">2010-08-11T06:51:14Z</dcterms:created>
  <dcterms:modified xsi:type="dcterms:W3CDTF">2017-11-08T10:27:25Z</dcterms:modified>
</cp:coreProperties>
</file>