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Lst>
  <p:notesMasterIdLst>
    <p:notesMasterId r:id="rId126"/>
  </p:notesMasterIdLst>
  <p:handoutMasterIdLst>
    <p:handoutMasterId r:id="rId127"/>
  </p:handoutMasterIdLst>
  <p:sldIdLst>
    <p:sldId id="991" r:id="rId4"/>
    <p:sldId id="917" r:id="rId5"/>
    <p:sldId id="918" r:id="rId6"/>
    <p:sldId id="919" r:id="rId7"/>
    <p:sldId id="920" r:id="rId8"/>
    <p:sldId id="921" r:id="rId9"/>
    <p:sldId id="576" r:id="rId10"/>
    <p:sldId id="685" r:id="rId11"/>
    <p:sldId id="686" r:id="rId12"/>
    <p:sldId id="863" r:id="rId13"/>
    <p:sldId id="862" r:id="rId14"/>
    <p:sldId id="861" r:id="rId15"/>
    <p:sldId id="802" r:id="rId16"/>
    <p:sldId id="803" r:id="rId17"/>
    <p:sldId id="804" r:id="rId18"/>
    <p:sldId id="805" r:id="rId19"/>
    <p:sldId id="893" r:id="rId20"/>
    <p:sldId id="877" r:id="rId21"/>
    <p:sldId id="894" r:id="rId22"/>
    <p:sldId id="881" r:id="rId23"/>
    <p:sldId id="922" r:id="rId24"/>
    <p:sldId id="860" r:id="rId25"/>
    <p:sldId id="895" r:id="rId26"/>
    <p:sldId id="923" r:id="rId27"/>
    <p:sldId id="924" r:id="rId28"/>
    <p:sldId id="885" r:id="rId29"/>
    <p:sldId id="696" r:id="rId30"/>
    <p:sldId id="925" r:id="rId31"/>
    <p:sldId id="926" r:id="rId32"/>
    <p:sldId id="927" r:id="rId33"/>
    <p:sldId id="928" r:id="rId34"/>
    <p:sldId id="929" r:id="rId35"/>
    <p:sldId id="930" r:id="rId36"/>
    <p:sldId id="931" r:id="rId37"/>
    <p:sldId id="711" r:id="rId38"/>
    <p:sldId id="704" r:id="rId39"/>
    <p:sldId id="932" r:id="rId40"/>
    <p:sldId id="933" r:id="rId41"/>
    <p:sldId id="935" r:id="rId42"/>
    <p:sldId id="936" r:id="rId43"/>
    <p:sldId id="937" r:id="rId44"/>
    <p:sldId id="934" r:id="rId45"/>
    <p:sldId id="712" r:id="rId46"/>
    <p:sldId id="713" r:id="rId47"/>
    <p:sldId id="938" r:id="rId48"/>
    <p:sldId id="939" r:id="rId49"/>
    <p:sldId id="940" r:id="rId50"/>
    <p:sldId id="941" r:id="rId51"/>
    <p:sldId id="942" r:id="rId52"/>
    <p:sldId id="943" r:id="rId53"/>
    <p:sldId id="944" r:id="rId54"/>
    <p:sldId id="817" r:id="rId55"/>
    <p:sldId id="818" r:id="rId56"/>
    <p:sldId id="945" r:id="rId57"/>
    <p:sldId id="946" r:id="rId58"/>
    <p:sldId id="947" r:id="rId59"/>
    <p:sldId id="948" r:id="rId60"/>
    <p:sldId id="949" r:id="rId61"/>
    <p:sldId id="950" r:id="rId62"/>
    <p:sldId id="951" r:id="rId63"/>
    <p:sldId id="980" r:id="rId64"/>
    <p:sldId id="667" r:id="rId65"/>
    <p:sldId id="833" r:id="rId66"/>
    <p:sldId id="952" r:id="rId67"/>
    <p:sldId id="953" r:id="rId68"/>
    <p:sldId id="954" r:id="rId69"/>
    <p:sldId id="955" r:id="rId70"/>
    <p:sldId id="956" r:id="rId71"/>
    <p:sldId id="957" r:id="rId72"/>
    <p:sldId id="958" r:id="rId73"/>
    <p:sldId id="801" r:id="rId74"/>
    <p:sldId id="793" r:id="rId75"/>
    <p:sldId id="959" r:id="rId76"/>
    <p:sldId id="960" r:id="rId77"/>
    <p:sldId id="961" r:id="rId78"/>
    <p:sldId id="962" r:id="rId79"/>
    <p:sldId id="963" r:id="rId80"/>
    <p:sldId id="964" r:id="rId81"/>
    <p:sldId id="965" r:id="rId82"/>
    <p:sldId id="791" r:id="rId83"/>
    <p:sldId id="826" r:id="rId84"/>
    <p:sldId id="966" r:id="rId85"/>
    <p:sldId id="967" r:id="rId86"/>
    <p:sldId id="969" r:id="rId87"/>
    <p:sldId id="970" r:id="rId88"/>
    <p:sldId id="971" r:id="rId89"/>
    <p:sldId id="968" r:id="rId90"/>
    <p:sldId id="556" r:id="rId91"/>
    <p:sldId id="761" r:id="rId92"/>
    <p:sldId id="762" r:id="rId93"/>
    <p:sldId id="763" r:id="rId94"/>
    <p:sldId id="972" r:id="rId95"/>
    <p:sldId id="887" r:id="rId96"/>
    <p:sldId id="766" r:id="rId97"/>
    <p:sldId id="767" r:id="rId98"/>
    <p:sldId id="768" r:id="rId99"/>
    <p:sldId id="769" r:id="rId100"/>
    <p:sldId id="770" r:id="rId101"/>
    <p:sldId id="771" r:id="rId102"/>
    <p:sldId id="852" r:id="rId103"/>
    <p:sldId id="853" r:id="rId104"/>
    <p:sldId id="854" r:id="rId105"/>
    <p:sldId id="855" r:id="rId106"/>
    <p:sldId id="973" r:id="rId107"/>
    <p:sldId id="974" r:id="rId108"/>
    <p:sldId id="975" r:id="rId109"/>
    <p:sldId id="976" r:id="rId110"/>
    <p:sldId id="977" r:id="rId111"/>
    <p:sldId id="978" r:id="rId112"/>
    <p:sldId id="859" r:id="rId113"/>
    <p:sldId id="979" r:id="rId114"/>
    <p:sldId id="981" r:id="rId115"/>
    <p:sldId id="871" r:id="rId116"/>
    <p:sldId id="982" r:id="rId117"/>
    <p:sldId id="983" r:id="rId118"/>
    <p:sldId id="984" r:id="rId119"/>
    <p:sldId id="985" r:id="rId120"/>
    <p:sldId id="986" r:id="rId121"/>
    <p:sldId id="987" r:id="rId122"/>
    <p:sldId id="988" r:id="rId123"/>
    <p:sldId id="989" r:id="rId124"/>
    <p:sldId id="990" r:id="rId125"/>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94150" autoAdjust="0"/>
  </p:normalViewPr>
  <p:slideViewPr>
    <p:cSldViewPr>
      <p:cViewPr varScale="1">
        <p:scale>
          <a:sx n="120" d="100"/>
          <a:sy n="120" d="100"/>
        </p:scale>
        <p:origin x="1216" y="192"/>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4E7892C4-CA48-499F-A4CD-3A72D6C3BC12}" type="slidenum">
              <a:rPr lang="en-GB" altLang="de-DE"/>
              <a:pPr>
                <a:defRPr/>
              </a:pPr>
              <a:t>‹Nr.›</a:t>
            </a:fld>
            <a:endParaRPr lang="en-GB" altLang="de-DE"/>
          </a:p>
        </p:txBody>
      </p:sp>
    </p:spTree>
    <p:extLst>
      <p:ext uri="{BB962C8B-B14F-4D97-AF65-F5344CB8AC3E}">
        <p14:creationId xmlns:p14="http://schemas.microsoft.com/office/powerpoint/2010/main" val="46739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0B4DD8CB-4D4C-486A-AA36-A0A092D86B1E}" type="slidenum">
              <a:rPr lang="de-DE" altLang="de-DE"/>
              <a:pPr>
                <a:defRPr/>
              </a:pPr>
              <a:t>‹Nr.›</a:t>
            </a:fld>
            <a:endParaRPr lang="de-DE" altLang="de-DE"/>
          </a:p>
        </p:txBody>
      </p:sp>
    </p:spTree>
    <p:extLst>
      <p:ext uri="{BB962C8B-B14F-4D97-AF65-F5344CB8AC3E}">
        <p14:creationId xmlns:p14="http://schemas.microsoft.com/office/powerpoint/2010/main" val="37002879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4712F0-C8F5-48F6-ACF3-148D17A692F9}"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4541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73C43D-4894-48AA-8828-840A096ED9A4}" type="slidenum">
              <a:rPr lang="de-DE" altLang="de-DE" sz="1300" smtClean="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9700" y="768350"/>
            <a:ext cx="6821488"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27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9D727A-A945-4076-9815-34773FEC1E36}"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63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15590B-D383-4D66-AD2E-3D440C4B4797}" type="slidenum">
              <a:rPr lang="de-DE" altLang="de-DE" sz="1300" smtClean="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116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2CBB99-C73A-42BB-BFB6-84BFA2371F3B}" type="slidenum">
              <a:rPr lang="de-DE" altLang="de-DE" sz="1300" smtClean="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139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36AAC8-6DA7-4EBB-9481-88232BAA41D0}"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765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696F11-C5DA-47A9-8498-D31E5F67C4DF}"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4906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3ED30A-2D29-467B-BFD1-7ED0A7916494}"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052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9508D4-0768-41A5-97A0-C86B29D1511E}"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972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647EA4-8915-4987-BE16-07C551CDF5B3}"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294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F256E00-6709-497B-A2D6-BA898F6FAD69}" type="slidenum">
              <a:rPr lang="de-DE" altLang="de-DE" sz="1300"/>
              <a:pPr algn="r" eaLnBrk="1" hangingPunct="1">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701915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691C49-BABC-4733-9A4E-FF8E5EE5FD47}"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84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698B42-9777-4E5C-9697-8638B772D521}"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4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688705-E411-4E97-A81E-AF233D8FC42C}"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2823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D2777B-CCB3-46D6-993F-081CBD991579}"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195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29</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30</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31</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32</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33</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34</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812555-4D16-4432-8DC3-728324382252}" type="slidenum">
              <a:rPr lang="de-DE" altLang="de-DE" sz="1300" smtClean="0"/>
              <a:pPr>
                <a:spcBef>
                  <a:spcPct val="0"/>
                </a:spcBef>
              </a:pPr>
              <a:t>35</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9309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36</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ED5AAF-ABDD-4670-B326-3AE6A86A92C3}" type="slidenum">
              <a:rPr lang="de-DE" altLang="de-DE" sz="1300" smtClean="0"/>
              <a:pPr>
                <a:spcBef>
                  <a:spcPct val="0"/>
                </a:spcBef>
              </a:pPr>
              <a:t>43</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774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44</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45</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46</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47</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48</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49</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50</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51</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D97A0E-E3C3-4E68-BA22-94835BBB57A7}" type="slidenum">
              <a:rPr lang="de-DE" altLang="de-DE" sz="1300" smtClean="0"/>
              <a:pPr>
                <a:spcBef>
                  <a:spcPct val="0"/>
                </a:spcBef>
              </a:pPr>
              <a:t>52</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14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53</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54</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55</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56</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57</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58</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59</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60</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2DFD45-270F-443F-9C38-F6F961F2B91A}" type="slidenum">
              <a:rPr lang="de-DE" altLang="de-DE" sz="1300" smtClean="0"/>
              <a:pPr>
                <a:spcBef>
                  <a:spcPct val="0"/>
                </a:spcBef>
              </a:pPr>
              <a:t>62</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92144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63</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64</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65</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66</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67</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68</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69</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70</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E432A7-5826-47CF-B976-2EFCCE18D5D1}" type="slidenum">
              <a:rPr lang="de-DE" altLang="de-DE" sz="1300" smtClean="0"/>
              <a:pPr>
                <a:spcBef>
                  <a:spcPct val="0"/>
                </a:spcBef>
              </a:pPr>
              <a:t>71</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7789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73</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74</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75</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77</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78</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79</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499DE9-BA38-4640-965E-266CE3DB1F52}" type="slidenum">
              <a:rPr lang="de-DE" altLang="de-DE" sz="1300" smtClean="0"/>
              <a:pPr>
                <a:spcBef>
                  <a:spcPct val="0"/>
                </a:spcBef>
              </a:pPr>
              <a:t>80</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366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82</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83</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85</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86</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87</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FCBF71-9664-4C7B-8632-E92D3FA0E390}" type="slidenum">
              <a:rPr lang="de-DE" altLang="de-DE" sz="1300" smtClean="0"/>
              <a:pPr>
                <a:spcBef>
                  <a:spcPct val="0"/>
                </a:spcBef>
              </a:pPr>
              <a:t>88</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0532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7A2749-76F3-4250-983B-D875BEF71B90}" type="slidenum">
              <a:rPr lang="de-DE" altLang="de-DE" sz="1300" smtClean="0"/>
              <a:pPr>
                <a:spcBef>
                  <a:spcPct val="0"/>
                </a:spcBef>
              </a:pPr>
              <a:t>89</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9365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D7C901-FD5E-46DB-9947-4227A6E336AE}" type="slidenum">
              <a:rPr lang="de-DE" altLang="de-DE" sz="1300" smtClean="0"/>
              <a:pPr>
                <a:spcBef>
                  <a:spcPct val="0"/>
                </a:spcBef>
              </a:pPr>
              <a:t>90</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818014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4A5A706-8317-44F1-BA9A-24B8D170A3BD}" type="slidenum">
              <a:rPr lang="de-DE" altLang="de-DE" sz="1300" smtClean="0"/>
              <a:pPr>
                <a:spcBef>
                  <a:spcPct val="0"/>
                </a:spcBef>
              </a:pPr>
              <a:t>91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8963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92</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93</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0FDDB9-6027-4188-9B98-6B74272C65E1}" type="slidenum">
              <a:rPr lang="de-DE" altLang="de-DE" sz="1300" smtClean="0"/>
              <a:pPr>
                <a:spcBef>
                  <a:spcPct val="0"/>
                </a:spcBef>
              </a:pPr>
              <a:t>94</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67528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28060C-DE9B-4F15-A9A6-84A1D9C4285C}" type="slidenum">
              <a:rPr lang="de-DE" altLang="de-DE" sz="1300" smtClean="0"/>
              <a:pPr>
                <a:spcBef>
                  <a:spcPct val="0"/>
                </a:spcBef>
              </a:pPr>
              <a:t>95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9186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24019D-08B4-4F0F-BE26-9448EB1A7AF3}" type="slidenum">
              <a:rPr lang="de-DE" altLang="de-DE" sz="1300" smtClean="0"/>
              <a:pPr>
                <a:spcBef>
                  <a:spcPct val="0"/>
                </a:spcBef>
              </a:pPr>
              <a:t>96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6288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49626F-E063-4E31-B93D-619D60512E59}" type="slidenum">
              <a:rPr lang="de-DE" altLang="de-DE" sz="1300" smtClean="0"/>
              <a:pPr>
                <a:spcBef>
                  <a:spcPct val="0"/>
                </a:spcBef>
              </a:pPr>
              <a:t>97</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4708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A6EFC5-D935-4359-AAB2-EB6C89C808D9}" type="slidenum">
              <a:rPr lang="de-DE" altLang="de-DE" sz="1300" smtClean="0"/>
              <a:pPr>
                <a:spcBef>
                  <a:spcPct val="0"/>
                </a:spcBef>
              </a:pPr>
              <a:t>98</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63513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431A51-79D5-4451-B5A7-91EDF6C81AE5}" type="slidenum">
              <a:rPr lang="de-DE" altLang="de-DE" sz="1300" smtClean="0"/>
              <a:pPr>
                <a:spcBef>
                  <a:spcPct val="0"/>
                </a:spcBef>
              </a:pPr>
              <a:t>99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83189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59587-0F96-44D0-90FB-5D157BF927D6}" type="slidenum">
              <a:rPr lang="de-DE" altLang="de-DE" sz="1300" smtClean="0"/>
              <a:pPr>
                <a:spcBef>
                  <a:spcPct val="0"/>
                </a:spcBef>
              </a:pPr>
              <a:t>100</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02519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21D56A-EF8B-475A-B392-2F80CBA5733D}" type="slidenum">
              <a:rPr lang="de-DE" altLang="de-DE" sz="1300" smtClean="0"/>
              <a:pPr>
                <a:spcBef>
                  <a:spcPct val="0"/>
                </a:spcBef>
              </a:pPr>
              <a:t>101</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0843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2FBA1B-B154-46A1-B678-8CA40747684E}" type="slidenum">
              <a:rPr lang="de-DE" altLang="de-DE" sz="1300" smtClean="0"/>
              <a:pPr>
                <a:spcBef>
                  <a:spcPct val="0"/>
                </a:spcBef>
              </a:pPr>
              <a:t>102</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9862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467E2A-6682-4B71-9530-88862377276D}" type="slidenum">
              <a:rPr lang="de-DE" altLang="de-DE" sz="1300" smtClean="0"/>
              <a:pPr>
                <a:spcBef>
                  <a:spcPct val="0"/>
                </a:spcBef>
              </a:pPr>
              <a:t>103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49355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110</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111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9B408D-44C0-4628-9058-1DABDDEBAAB9}" type="slidenum">
              <a:rPr lang="de-DE" altLang="de-DE" sz="1300" smtClean="0"/>
              <a:pPr>
                <a:spcBef>
                  <a:spcPct val="0"/>
                </a:spcBef>
              </a:pPr>
              <a:t>113</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67112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114</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115</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116</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117</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118</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119</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120</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p>
            <a:pPr>
              <a:defRPr/>
            </a:pPr>
            <a:fld id="{80079490-5C5F-48A7-90B4-D38D72F87F6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p>
            <a:pPr>
              <a:defRPr/>
            </a:pPr>
            <a:fld id="{2A23781B-0C60-4A0E-9CB7-C523A9E6BFF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F09B7508-210B-414C-96BA-EB750E295D0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p>
            <a:pPr>
              <a:defRPr/>
            </a:pPr>
            <a:fld id="{DADE0786-91A9-462F-BF99-E7C018A9343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p>
            <a:pPr>
              <a:defRPr/>
            </a:pPr>
            <a:fld id="{8F204E78-407B-4EE0-853F-A4589FCCD7A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0079490-5C5F-48A7-90B4-D38D72F87F6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1.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6.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Jumping to Conclusions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12|23</a:t>
            </a:r>
            <a:endParaRPr lang="de-DE" dirty="0">
              <a:latin typeface="+mj-lt"/>
            </a:endParaRPr>
          </a:p>
          <a:p>
            <a:endParaRPr lang="de-DE" dirty="0">
              <a:latin typeface="+mj-lt"/>
            </a:endParaRPr>
          </a:p>
        </p:txBody>
      </p:sp>
    </p:spTree>
    <p:extLst>
      <p:ext uri="{BB962C8B-B14F-4D97-AF65-F5344CB8AC3E}">
        <p14:creationId xmlns:p14="http://schemas.microsoft.com/office/powerpoint/2010/main" val="6040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p:txBody>
      </p:sp>
      <p:sp>
        <p:nvSpPr>
          <p:cNvPr id="4" name="Footer Placeholder 3"/>
          <p:cNvSpPr>
            <a:spLocks noGrp="1"/>
          </p:cNvSpPr>
          <p:nvPr>
            <p:ph type="ftr" sz="quarter" idx="11"/>
          </p:nvPr>
        </p:nvSpPr>
        <p:spPr/>
        <p:txBody>
          <a:bodyPr/>
          <a:lstStyle/>
          <a:p>
            <a:pPr>
              <a:defRPr/>
            </a:pPr>
            <a:r>
              <a:rPr lang="en-US" dirty="0">
                <a:solidFill>
                  <a:srgbClr val="000000"/>
                </a:solidFill>
                <a:latin typeface="Calibri Light"/>
              </a:rPr>
              <a:t>Metacognitive Training 2 - Jumping to Conclusions I</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a:t>
            </a:fld>
            <a:endParaRPr lang="de-DE" altLang="de-DE">
              <a:solidFill>
                <a:srgbClr val="000000"/>
              </a:solidFill>
              <a:latin typeface="Calibri Light"/>
            </a:endParaRPr>
          </a:p>
        </p:txBody>
      </p:sp>
    </p:spTree>
    <p:extLst>
      <p:ext uri="{BB962C8B-B14F-4D97-AF65-F5344CB8AC3E}">
        <p14:creationId xmlns:p14="http://schemas.microsoft.com/office/powerpoint/2010/main" val="212431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a:t>
            </a:fld>
            <a:endParaRPr lang="de-DE" altLang="de-DE">
              <a:solidFill>
                <a:srgbClr val="000000"/>
              </a:solidFill>
              <a:latin typeface="Calibri Light"/>
            </a:endParaRPr>
          </a:p>
        </p:txBody>
      </p:sp>
    </p:spTree>
    <p:extLst>
      <p:ext uri="{BB962C8B-B14F-4D97-AF65-F5344CB8AC3E}">
        <p14:creationId xmlns:p14="http://schemas.microsoft.com/office/powerpoint/2010/main" val="225777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a:t>
            </a:fld>
            <a:endParaRPr lang="de-DE" altLang="de-DE">
              <a:solidFill>
                <a:srgbClr val="000000"/>
              </a:solidFill>
              <a:latin typeface="Calibri Light"/>
            </a:endParaRPr>
          </a:p>
        </p:txBody>
      </p:sp>
    </p:spTree>
    <p:extLst>
      <p:ext uri="{BB962C8B-B14F-4D97-AF65-F5344CB8AC3E}">
        <p14:creationId xmlns:p14="http://schemas.microsoft.com/office/powerpoint/2010/main" val="2950419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a:t>
            </a:fld>
            <a:endParaRPr lang="de-DE" altLang="de-DE">
              <a:solidFill>
                <a:srgbClr val="000000"/>
              </a:solidFill>
              <a:latin typeface="Calibri Light"/>
            </a:endParaRPr>
          </a:p>
        </p:txBody>
      </p:sp>
    </p:spTree>
    <p:extLst>
      <p:ext uri="{BB962C8B-B14F-4D97-AF65-F5344CB8AC3E}">
        <p14:creationId xmlns:p14="http://schemas.microsoft.com/office/powerpoint/2010/main" val="2499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a:p>
            <a:pPr marL="558863" lvl="2" indent="-342900" defTabSz="914400">
              <a:spcBef>
                <a:spcPts val="1999"/>
              </a:spcBef>
              <a:buClr>
                <a:srgbClr val="333333"/>
              </a:buClr>
              <a:tabLst>
                <a:tab pos="393065" algn="l"/>
                <a:tab pos="393700" algn="l"/>
              </a:tabLst>
            </a:pPr>
            <a:r>
              <a:rPr lang="en-US" sz="2400" spc="-5" dirty="0">
                <a:solidFill>
                  <a:srgbClr val="333333"/>
                </a:solidFill>
                <a:latin typeface="Calibri Light"/>
                <a:cs typeface="Verdana"/>
              </a:rPr>
              <a:t>being overly accurate (</a:t>
            </a:r>
            <a:r>
              <a:rPr lang="en-US" sz="2400" spc="-5" dirty="0">
                <a:solidFill>
                  <a:srgbClr val="004992"/>
                </a:solidFill>
                <a:latin typeface="Calibri Light"/>
                <a:cs typeface="Verdana"/>
              </a:rPr>
              <a:t>disadvantage:</a:t>
            </a:r>
            <a:r>
              <a:rPr lang="en-US" sz="2400" spc="-5" dirty="0">
                <a:solidFill>
                  <a:srgbClr val="333333"/>
                </a:solidFill>
                <a:latin typeface="Calibri Light"/>
                <a:cs typeface="Verdana"/>
              </a:rPr>
              <a:t> takes</a:t>
            </a:r>
            <a:r>
              <a:rPr lang="en-US" sz="2400" spc="105" dirty="0">
                <a:solidFill>
                  <a:srgbClr val="333333"/>
                </a:solidFill>
                <a:latin typeface="Calibri Light"/>
                <a:cs typeface="Verdana"/>
              </a:rPr>
              <a:t> </a:t>
            </a:r>
            <a:r>
              <a:rPr lang="en-US" sz="2400" spc="-5" dirty="0">
                <a:solidFill>
                  <a:srgbClr val="333333"/>
                </a:solidFill>
                <a:latin typeface="Calibri Light"/>
                <a:cs typeface="Verdana"/>
              </a:rPr>
              <a:t>too </a:t>
            </a:r>
            <a:r>
              <a:rPr lang="en-US" sz="2400" dirty="0">
                <a:solidFill>
                  <a:srgbClr val="333333"/>
                </a:solidFill>
                <a:latin typeface="Calibri Light"/>
                <a:cs typeface="Verdana"/>
              </a:rPr>
              <a:t>much time).</a:t>
            </a:r>
          </a:p>
          <a:p>
            <a:pPr marL="342900" indent="-342900">
              <a:buFont typeface="Arial" panose="020B0604020202020204" pitchFamily="34" charset="0"/>
              <a:buChar char="•"/>
            </a:pP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a:t>
            </a:fld>
            <a:endParaRPr lang="de-DE" altLang="de-DE">
              <a:solidFill>
                <a:srgbClr val="000000"/>
              </a:solidFill>
              <a:latin typeface="Calibri Light"/>
            </a:endParaRPr>
          </a:p>
        </p:txBody>
      </p:sp>
    </p:spTree>
    <p:extLst>
      <p:ext uri="{BB962C8B-B14F-4D97-AF65-F5344CB8AC3E}">
        <p14:creationId xmlns:p14="http://schemas.microsoft.com/office/powerpoint/2010/main" val="92001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7</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1869331394"/>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bird?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ea typeface="ＭＳ Ｐゴシック" pitchFamily="34" charset="-128"/>
                        </a:rPr>
                        <a:t>???</a:t>
                      </a:r>
                      <a:r>
                        <a:rPr kumimoji="0" lang="de-DE" sz="2000" b="1" i="0" u="none" strike="noStrike" cap="none" normalizeH="0" baseline="0">
                          <a:ln>
                            <a:noFill/>
                          </a:ln>
                          <a:solidFill>
                            <a:srgbClr val="333333"/>
                          </a:solidFill>
                          <a:effectLst/>
                          <a:latin typeface="Calibri Light"/>
                          <a:ea typeface="ＭＳ Ｐゴシック" pitchFamily="34" charset="-128"/>
                        </a:rPr>
                        <a:t> </a:t>
                      </a:r>
                      <a:endParaRPr kumimoji="0" lang="de-DE" sz="2000" b="1" i="0" u="none" strike="noStrike" cap="none" normalizeH="0" baseline="0" dirty="0">
                        <a:ln>
                          <a:noFill/>
                        </a:ln>
                        <a:solidFill>
                          <a:srgbClr val="333333"/>
                        </a:solidFill>
                        <a:effectLst/>
                        <a:latin typeface="Calibri Light"/>
                        <a:ea typeface="ＭＳ Ｐゴシック"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The bushes around your house are rustling at night; there have been burglars in your neighbor-hood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8</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173529463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Explanation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bird?</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ea typeface="MS PGothic" pitchFamily="34" charset="-128"/>
                        </a:rPr>
                        <a:t>probably – </a:t>
                      </a:r>
                      <a:r>
                        <a:rPr kumimoji="0" lang="en-US" sz="2000" b="0" i="0" u="none" strike="noStrike" cap="none" normalizeH="0" baseline="0" dirty="0">
                          <a:ln>
                            <a:noFill/>
                          </a:ln>
                          <a:solidFill>
                            <a:srgbClr val="333333"/>
                          </a:solidFill>
                          <a:effectLst/>
                          <a:latin typeface="Calibri Light"/>
                          <a:ea typeface="MS PGothic" pitchFamily="34" charset="-128"/>
                        </a:rPr>
                        <a:t>few other explanations (remote-controlled model aircraft); but a false interpretation would not be momentous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The bushes around your house are rustling at night; there have been burglars in your neighbor-hood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9</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2795047341"/>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bird?</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ea typeface="MS PGothic" pitchFamily="34" charset="-128"/>
                        </a:rPr>
                        <a:t>probably – </a:t>
                      </a:r>
                      <a:r>
                        <a:rPr kumimoji="0" lang="en-US" sz="2000" b="0" i="0" u="none" strike="noStrike" cap="none" normalizeH="0" baseline="0" dirty="0">
                          <a:ln>
                            <a:noFill/>
                          </a:ln>
                          <a:solidFill>
                            <a:srgbClr val="333333"/>
                          </a:solidFill>
                          <a:effectLst/>
                          <a:latin typeface="Calibri Light"/>
                          <a:ea typeface="MS PGothic" pitchFamily="34" charset="-128"/>
                        </a:rPr>
                        <a:t>few other explanations (remote-controlled model aircraft); but a false interpretation would not be momentous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The bushes around your house are rustling at night; there have been burglars in your neighbor-hood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ea typeface="MS PGothic" pitchFamily="34" charset="-128"/>
                        </a:rPr>
                        <a:t>could be – </a:t>
                      </a:r>
                      <a:r>
                        <a:rPr kumimoji="0" lang="en-US" sz="2000" b="0" i="0" u="none" strike="noStrike" cap="none" normalizeH="0" baseline="0" dirty="0">
                          <a:ln>
                            <a:noFill/>
                          </a:ln>
                          <a:solidFill>
                            <a:srgbClr val="333333"/>
                          </a:solidFill>
                          <a:effectLst/>
                          <a:latin typeface="Calibri Light"/>
                          <a:ea typeface="MS PGothic" pitchFamily="34" charset="-128"/>
                        </a:rPr>
                        <a:t>but there are a number of other explanations (e.g. cat in the bushes, wind) – consider that actions like throwing a stone may have negative consequences (e.g. injuring your neighbor’s pet).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1262240988"/>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domain</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example</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0"/>
                        </a:rPr>
                        <a:t>history</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0"/>
                        </a:rPr>
                        <a:t>media</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36730712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history</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Witch trials in medieval times: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5" name="Content Placeholder 4"/>
          <p:cNvSpPr>
            <a:spLocks noGrp="1"/>
          </p:cNvSpPr>
          <p:nvPr>
            <p:ph idx="1"/>
          </p:nvPr>
        </p:nvSpPr>
        <p:spPr/>
        <p:txBody>
          <a:bodyPr/>
          <a:lstStyle/>
          <a:p>
            <a:endParaRPr lang="en-US" dirty="0"/>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a:t>
            </a:fld>
            <a:endParaRPr lang="de-DE" altLang="de-DE">
              <a:latin typeface="Calibri Light"/>
            </a:endParaRPr>
          </a:p>
        </p:txBody>
      </p:sp>
      <p:graphicFrame>
        <p:nvGraphicFramePr>
          <p:cNvPr id="12" name="Group 75"/>
          <p:cNvGraphicFramePr>
            <a:graphicFrameLocks noGrp="1"/>
          </p:cNvGraphicFramePr>
          <p:nvPr>
            <p:extLst>
              <p:ext uri="{D42A27DB-BD31-4B8C-83A1-F6EECF244321}">
                <p14:modId xmlns:p14="http://schemas.microsoft.com/office/powerpoint/2010/main" val="3368316709"/>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history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Witch trials in medieval times: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6641" name="Text Box 24"/>
          <p:cNvSpPr txBox="1">
            <a:spLocks noChangeArrowheads="1"/>
          </p:cNvSpPr>
          <p:nvPr/>
        </p:nvSpPr>
        <p:spPr bwMode="auto">
          <a:xfrm>
            <a:off x="5305499" y="4563685"/>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en-US" altLang="de-DE" sz="1800" dirty="0">
                <a:solidFill>
                  <a:srgbClr val="333333"/>
                </a:solidFill>
                <a:latin typeface="Calibri Light"/>
              </a:rPr>
              <a:t>In 1938 the radio-broadcast </a:t>
            </a:r>
            <a:r>
              <a:rPr lang="en-US" altLang="de-DE" sz="1800" i="1" dirty="0">
                <a:solidFill>
                  <a:srgbClr val="333333"/>
                </a:solidFill>
                <a:latin typeface="Calibri Light"/>
              </a:rPr>
              <a:t>War of the Worlds</a:t>
            </a:r>
            <a:r>
              <a:rPr lang="en-US" altLang="de-DE" sz="1800" dirty="0">
                <a:solidFill>
                  <a:srgbClr val="333333"/>
                </a:solidFill>
                <a:latin typeface="Calibri Light"/>
              </a:rPr>
              <a:t>, by </a:t>
            </a:r>
            <a:r>
              <a:rPr lang="en-US" altLang="de-DE" sz="1800" i="1" dirty="0">
                <a:solidFill>
                  <a:srgbClr val="333333"/>
                </a:solidFill>
                <a:latin typeface="Calibri Light"/>
              </a:rPr>
              <a:t>Orson Welles</a:t>
            </a:r>
            <a:r>
              <a:rPr lang="en-US" altLang="de-DE" sz="1800" dirty="0">
                <a:solidFill>
                  <a:srgbClr val="333333"/>
                </a:solidFill>
                <a:latin typeface="Calibri Light"/>
              </a:rPr>
              <a:t>, caused a mass panic in New York, since</a:t>
            </a:r>
            <a:r>
              <a:rPr lang="de-DE" altLang="de-DE" sz="1800" dirty="0">
                <a:solidFill>
                  <a:srgbClr val="333333"/>
                </a:solidFill>
                <a:latin typeface="Calibri Light"/>
              </a:rPr>
              <a:t> </a:t>
            </a:r>
            <a:r>
              <a:rPr lang="en-US" altLang="de-DE" sz="1800" dirty="0">
                <a:solidFill>
                  <a:srgbClr val="333333"/>
                </a:solidFill>
                <a:latin typeface="Calibri Light"/>
              </a:rPr>
              <a:t>many listeners believed that the earth really was being attacked</a:t>
            </a:r>
            <a:r>
              <a:rPr lang="de-DE" altLang="de-DE" sz="1800" dirty="0">
                <a:solidFill>
                  <a:srgbClr val="333333"/>
                </a:solidFill>
                <a:latin typeface="Calibri Light"/>
              </a:rPr>
              <a:t> </a:t>
            </a:r>
            <a:r>
              <a:rPr lang="de-DE" altLang="de-DE" sz="1800" dirty="0" err="1">
                <a:solidFill>
                  <a:srgbClr val="333333"/>
                </a:solidFill>
                <a:latin typeface="Calibri Light"/>
              </a:rPr>
              <a:t>by</a:t>
            </a:r>
            <a:r>
              <a:rPr lang="de-DE" altLang="de-DE" sz="1800" dirty="0">
                <a:solidFill>
                  <a:srgbClr val="333333"/>
                </a:solidFill>
                <a:latin typeface="Calibri Light"/>
              </a:rPr>
              <a:t> </a:t>
            </a:r>
            <a:r>
              <a:rPr lang="de-DE" altLang="de-DE" sz="1800" dirty="0" err="1">
                <a:solidFill>
                  <a:srgbClr val="333333"/>
                </a:solidFill>
                <a:latin typeface="Calibri Light"/>
              </a:rPr>
              <a:t>aliens</a:t>
            </a:r>
            <a:r>
              <a:rPr lang="en-US" altLang="de-DE" sz="1800" dirty="0">
                <a:solidFill>
                  <a:srgbClr val="333333"/>
                </a:solidFill>
                <a:latin typeface="Calibri Light"/>
              </a:rPr>
              <a:t>.</a:t>
            </a:r>
            <a:endParaRPr lang="de-DE" altLang="de-DE" sz="1800" dirty="0">
              <a:solidFill>
                <a:srgbClr val="333333"/>
              </a:solidFill>
              <a:latin typeface="Calibri Light"/>
            </a:endParaRPr>
          </a:p>
          <a:p>
            <a:pPr eaLnBrk="1" hangingPunct="1">
              <a:spcBef>
                <a:spcPct val="0"/>
              </a:spcBef>
              <a:buClrTx/>
              <a:buFontTx/>
              <a:buNone/>
            </a:pPr>
            <a:endParaRPr lang="de-DE" altLang="de-DE" sz="1800" dirty="0">
              <a:solidFill>
                <a:srgbClr val="333333"/>
              </a:solidFill>
              <a:latin typeface="Calibri Light"/>
            </a:endParaRPr>
          </a:p>
          <a:p>
            <a:pPr eaLnBrk="1" hangingPunct="1">
              <a:spcBef>
                <a:spcPct val="0"/>
              </a:spcBef>
              <a:buClrTx/>
              <a:buFontTx/>
              <a:buNone/>
            </a:pPr>
            <a:r>
              <a:rPr lang="de-DE" altLang="de-DE" sz="1800" dirty="0" err="1">
                <a:solidFill>
                  <a:srgbClr val="004992"/>
                </a:solidFill>
                <a:latin typeface="Calibri Light"/>
              </a:rPr>
              <a:t>False</a:t>
            </a:r>
            <a:r>
              <a:rPr lang="de-DE" altLang="de-DE" sz="1800" dirty="0">
                <a:solidFill>
                  <a:srgbClr val="004992"/>
                </a:solidFill>
                <a:latin typeface="Calibri Light"/>
              </a:rPr>
              <a:t> </a:t>
            </a:r>
            <a:r>
              <a:rPr lang="de-DE" altLang="de-DE" sz="1800" dirty="0" err="1">
                <a:solidFill>
                  <a:srgbClr val="004992"/>
                </a:solidFill>
                <a:latin typeface="Calibri Light"/>
              </a:rPr>
              <a:t>assumption</a:t>
            </a:r>
            <a:r>
              <a:rPr lang="de-DE" altLang="de-DE" sz="1800" dirty="0">
                <a:solidFill>
                  <a:srgbClr val="004992"/>
                </a:solidFill>
                <a:latin typeface="Calibri Light"/>
              </a:rPr>
              <a:t>: </a:t>
            </a:r>
            <a:r>
              <a:rPr lang="de-DE" altLang="de-DE" sz="1800" dirty="0" err="1">
                <a:solidFill>
                  <a:srgbClr val="333333"/>
                </a:solidFill>
                <a:latin typeface="Calibri Light"/>
              </a:rPr>
              <a:t>what‘s</a:t>
            </a:r>
            <a:r>
              <a:rPr lang="de-DE" altLang="de-DE" sz="1800" dirty="0">
                <a:solidFill>
                  <a:srgbClr val="333333"/>
                </a:solidFill>
                <a:latin typeface="Calibri Light"/>
              </a:rPr>
              <a:t> on </a:t>
            </a:r>
            <a:r>
              <a:rPr lang="de-DE" altLang="de-DE" sz="1800" dirty="0" err="1">
                <a:solidFill>
                  <a:srgbClr val="333333"/>
                </a:solidFill>
                <a:latin typeface="Calibri Light"/>
              </a:rPr>
              <a:t>the</a:t>
            </a:r>
            <a:r>
              <a:rPr lang="de-DE" altLang="de-DE" sz="1800" dirty="0">
                <a:solidFill>
                  <a:srgbClr val="333333"/>
                </a:solidFill>
                <a:latin typeface="Calibri Light"/>
              </a:rPr>
              <a:t> </a:t>
            </a:r>
            <a:r>
              <a:rPr lang="de-DE" altLang="de-DE" sz="1800" dirty="0" err="1">
                <a:solidFill>
                  <a:srgbClr val="333333"/>
                </a:solidFill>
                <a:latin typeface="Calibri Light"/>
              </a:rPr>
              <a:t>radio</a:t>
            </a:r>
            <a:r>
              <a:rPr lang="de-DE" altLang="de-DE" sz="1800" dirty="0">
                <a:solidFill>
                  <a:srgbClr val="333333"/>
                </a:solidFill>
                <a:latin typeface="Calibri Light"/>
              </a:rPr>
              <a:t> must </a:t>
            </a:r>
            <a:r>
              <a:rPr lang="de-DE" altLang="de-DE" sz="1800" dirty="0" err="1">
                <a:solidFill>
                  <a:srgbClr val="333333"/>
                </a:solidFill>
                <a:latin typeface="Calibri Light"/>
              </a:rPr>
              <a:t>be</a:t>
            </a:r>
            <a:r>
              <a:rPr lang="de-DE" altLang="de-DE" sz="1800" dirty="0">
                <a:solidFill>
                  <a:srgbClr val="333333"/>
                </a:solidFill>
                <a:latin typeface="Calibri Light"/>
              </a:rPr>
              <a:t> real!</a:t>
            </a:r>
          </a:p>
        </p:txBody>
      </p:sp>
      <p:pic>
        <p:nvPicPr>
          <p:cNvPr id="13"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 Box 4"/>
          <p:cNvSpPr txBox="1">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600" dirty="0">
                <a:latin typeface="Calibri Light"/>
              </a:rPr>
              <a:t>(</a:t>
            </a:r>
            <a:r>
              <a:rPr lang="de-DE" altLang="de-DE" sz="1600" dirty="0" err="1">
                <a:latin typeface="Calibri Light"/>
              </a:rPr>
              <a:t>for</a:t>
            </a:r>
            <a:r>
              <a:rPr lang="de-DE" altLang="de-DE" sz="1600" dirty="0">
                <a:latin typeface="Calibri Light"/>
              </a:rPr>
              <a:t> an alternative </a:t>
            </a:r>
            <a:r>
              <a:rPr lang="de-DE" altLang="de-DE" sz="1600" dirty="0" err="1">
                <a:latin typeface="Calibri Light"/>
              </a:rPr>
              <a:t>exercise</a:t>
            </a:r>
            <a:r>
              <a:rPr lang="de-DE" altLang="de-DE" sz="1600" dirty="0">
                <a:latin typeface="Calibri Light"/>
              </a:rPr>
              <a:t>, </a:t>
            </a:r>
            <a:r>
              <a:rPr lang="de-DE" altLang="de-DE" sz="1600" dirty="0" err="1">
                <a:latin typeface="Calibri Light"/>
              </a:rPr>
              <a:t>see</a:t>
            </a:r>
            <a:r>
              <a:rPr lang="de-DE" altLang="de-DE" sz="1600" dirty="0">
                <a:latin typeface="Calibri Light"/>
              </a:rPr>
              <a:t> end </a:t>
            </a:r>
            <a:r>
              <a:rPr lang="de-DE" altLang="de-DE" sz="1600" dirty="0" err="1">
                <a:latin typeface="Calibri Light"/>
              </a:rPr>
              <a:t>of</a:t>
            </a:r>
            <a:r>
              <a:rPr lang="de-DE" altLang="de-DE" sz="1600" dirty="0">
                <a:latin typeface="Calibri Light"/>
              </a:rPr>
              <a:t> </a:t>
            </a:r>
            <a:r>
              <a:rPr lang="de-DE" altLang="de-DE" sz="1600" dirty="0" err="1">
                <a:latin typeface="Calibri Light"/>
              </a:rPr>
              <a:t>presentation</a:t>
            </a:r>
            <a:r>
              <a:rPr lang="de-DE" altLang="de-DE" sz="1600" dirty="0">
                <a:latin typeface="Calibri Light"/>
              </a:rPr>
              <a:t>)</a:t>
            </a:r>
            <a:endParaRPr lang="en-US" altLang="de-DE" sz="1600" dirty="0">
              <a:latin typeface="Calibri Light"/>
            </a:endParaRPr>
          </a:p>
        </p:txBody>
      </p:sp>
      <p:sp>
        <p:nvSpPr>
          <p:cNvPr id="5" name="Title 4"/>
          <p:cNvSpPr>
            <a:spLocks noGrp="1"/>
          </p:cNvSpPr>
          <p:nvPr>
            <p:ph type="title"/>
          </p:nvPr>
        </p:nvSpPr>
        <p:spPr/>
        <p:txBody>
          <a:bodyPr/>
          <a:lstStyle/>
          <a:p>
            <a:r>
              <a:rPr lang="en-US" sz="3600" dirty="0"/>
              <a:t>Are there any clues on the US $1 bill to suggest an infiltration of the USA by secret societies? </a:t>
            </a:r>
            <a:br>
              <a:rPr lang="en-US" dirty="0"/>
            </a:br>
            <a:r>
              <a:rPr lang="en-US" dirty="0"/>
              <a:t>– Urban legends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13</a:t>
            </a:fld>
            <a:endParaRPr lang="de-DE" altLang="de-DE">
              <a:latin typeface="Calibri Light"/>
            </a:endParaRPr>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t>Premature reasoning in action </a:t>
            </a:r>
            <a:br>
              <a:rPr lang="en-US" sz="3600" dirty="0"/>
            </a:br>
            <a:r>
              <a:rPr lang="en-US" dirty="0"/>
              <a:t>Are there any clues on the US $1 bill to suggest an infiltration of the USA by secret societies?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14</a:t>
            </a:fld>
            <a:endParaRPr lang="de-DE" altLang="de-DE">
              <a:latin typeface="Calibri Light"/>
            </a:endParaRPr>
          </a:p>
        </p:txBody>
      </p:sp>
      <p:graphicFrame>
        <p:nvGraphicFramePr>
          <p:cNvPr id="30" name="Group 38"/>
          <p:cNvGraphicFramePr>
            <a:graphicFrameLocks noGrp="1"/>
          </p:cNvGraphicFramePr>
          <p:nvPr>
            <p:extLst>
              <p:ext uri="{D42A27DB-BD31-4B8C-83A1-F6EECF244321}">
                <p14:modId xmlns:p14="http://schemas.microsoft.com/office/powerpoint/2010/main" val="1844781497"/>
              </p:ext>
            </p:extLst>
          </p:nvPr>
        </p:nvGraphicFramePr>
        <p:xfrm>
          <a:off x="408955" y="2743200"/>
          <a:ext cx="11376000" cy="40386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For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On the back, different symbols are displayed 13 times each (e.g. stripes on the shield, olive leaves, arrows). 13 is sometimes considered a satanic number.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Some people claim that the bill does not actually display George Washington but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the founder of a secret society.</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On the upper right, a little owl is hidden, regarded by some as a satanic symbol.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pyramid on the back may represent a Freemasonry symbol.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4"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5"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pic>
        <p:nvPicPr>
          <p:cNvPr id="3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Group 38"/>
          <p:cNvGraphicFramePr>
            <a:graphicFrameLocks noGrp="1"/>
          </p:cNvGraphicFramePr>
          <p:nvPr>
            <p:extLst>
              <p:ext uri="{D42A27DB-BD31-4B8C-83A1-F6EECF244321}">
                <p14:modId xmlns:p14="http://schemas.microsoft.com/office/powerpoint/2010/main" val="3115377815"/>
              </p:ext>
            </p:extLst>
          </p:nvPr>
        </p:nvGraphicFramePr>
        <p:xfrm>
          <a:off x="408955" y="2743200"/>
          <a:ext cx="11376000" cy="40386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Against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Initially there were 13 US-states, hence the number 13!</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In contrast to rumors, there are no obvious similarities between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and George Washington!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The owl does not have a specific symbolic meaning, sometimes it represents mischief, however, it often stands for wisdom (e.g. the owl is used as a symbol by many publishers).</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triangle represents the all-seeing eye of God in Christianity (the picture is an image of part of a stained glass window in a Christian church).</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788"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2789"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790"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2791"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5" name="Title 4"/>
          <p:cNvSpPr>
            <a:spLocks noGrp="1"/>
          </p:cNvSpPr>
          <p:nvPr>
            <p:ph type="title"/>
          </p:nvPr>
        </p:nvSpPr>
        <p:spPr/>
        <p:txBody>
          <a:bodyPr/>
          <a:lstStyle/>
          <a:p>
            <a:r>
              <a:rPr lang="en-US" sz="3600" dirty="0"/>
              <a:t>Premature reasoning in action </a:t>
            </a:r>
            <a:br>
              <a:rPr lang="en-US" sz="3600" dirty="0"/>
            </a:br>
            <a:r>
              <a:rPr lang="en-US" dirty="0"/>
              <a:t>Are there any clues on the US $1 bill to suggest an infiltration of the USA by secret societies?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15</a:t>
            </a:fld>
            <a:endParaRPr lang="de-DE" altLang="de-DE">
              <a:latin typeface="Calibri Light"/>
            </a:endParaRPr>
          </a:p>
        </p:txBody>
      </p:sp>
      <p:pic>
        <p:nvPicPr>
          <p:cNvPr id="34"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9" descr="NYC - Metropolitan Museum of Art - Gilbert Stuart's George Washington - wallyg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dbking - flickr - National League of American Pen Wome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cobalt123 - flickr - Stained Glass Panel, Eye-Catcher - cclicene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4" name="Text Box 9"/>
          <p:cNvSpPr txBox="1">
            <a:spLocks noChangeArrowheads="1"/>
          </p:cNvSpPr>
          <p:nvPr/>
        </p:nvSpPr>
        <p:spPr bwMode="auto">
          <a:xfrm>
            <a:off x="7574894" y="4097146"/>
            <a:ext cx="2075385"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34825" name="Text Box 10"/>
          <p:cNvSpPr txBox="1">
            <a:spLocks noChangeArrowheads="1"/>
          </p:cNvSpPr>
          <p:nvPr/>
        </p:nvSpPr>
        <p:spPr bwMode="auto">
          <a:xfrm>
            <a:off x="7574894" y="4051032"/>
            <a:ext cx="2075385"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34819"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4820"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Are there any clues on the US $1 bill that suggest an infiltration of the USA by secret societies?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16</a:t>
            </a:fld>
            <a:endParaRPr lang="de-DE" altLang="de-DE">
              <a:latin typeface="Calibri Light"/>
            </a:endParaRPr>
          </a:p>
        </p:txBody>
      </p:sp>
      <p:sp>
        <p:nvSpPr>
          <p:cNvPr id="6" name="Title 5"/>
          <p:cNvSpPr>
            <a:spLocks noGrp="1"/>
          </p:cNvSpPr>
          <p:nvPr>
            <p:ph type="title"/>
          </p:nvPr>
        </p:nvSpPr>
        <p:spPr/>
        <p:txBody>
          <a:bodyPr/>
          <a:lstStyle/>
          <a:p>
            <a:r>
              <a:rPr lang="en-US" sz="3600" dirty="0"/>
              <a:t>Premature reasoning</a:t>
            </a:r>
            <a:br>
              <a:rPr lang="en-US" dirty="0"/>
            </a:br>
            <a:r>
              <a:rPr lang="en-US" dirty="0"/>
              <a:t>– Urban legends –</a:t>
            </a:r>
          </a:p>
        </p:txBody>
      </p:sp>
      <p:sp>
        <p:nvSpPr>
          <p:cNvPr id="20"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did this urban legend and other conspiracy theories arise?</a:t>
            </a:r>
          </a:p>
        </p:txBody>
      </p:sp>
      <p:sp>
        <p:nvSpPr>
          <p:cNvPr id="5" name="Content Placeholder 4"/>
          <p:cNvSpPr>
            <a:spLocks noGrp="1"/>
          </p:cNvSpPr>
          <p:nvPr>
            <p:ph idx="1"/>
          </p:nvPr>
        </p:nvSpPr>
        <p:spPr/>
        <p:txBody>
          <a:bodyPr/>
          <a:lstStyle/>
          <a:p>
            <a:r>
              <a:rPr lang="en-US" sz="240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They are often more exciting than reality! </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They are based on statements that are difficult to check or prove (e.g. that Washington looks like </a:t>
            </a:r>
            <a:r>
              <a:rPr lang="en-US" sz="2000" dirty="0" err="1">
                <a:solidFill>
                  <a:srgbClr val="333333"/>
                </a:solidFill>
                <a:latin typeface="Calibri Light"/>
              </a:rPr>
              <a:t>Weishaupt</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They conceal alternative explanations (e.g. that the repetitive use of 13 symbols is related to the 13 original states).</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Legends are sometimes based on facts taken out of context. The significance of these details is also largely exaggerated (Washington was a freemason, however, that does not mean that the USA were infiltrated or still are).</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Freemasons and other confederacies can raise suspicion because they act secretly. </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But: Contrary to common belief the freemasons do not believe in </a:t>
            </a:r>
            <a:r>
              <a:rPr lang="en-US" sz="2000" dirty="0" err="1">
                <a:solidFill>
                  <a:srgbClr val="333333"/>
                </a:solidFill>
                <a:latin typeface="Calibri Light"/>
              </a:rPr>
              <a:t>satan</a:t>
            </a:r>
            <a:r>
              <a:rPr lang="en-US" sz="2000" dirty="0">
                <a:solidFill>
                  <a:srgbClr val="333333"/>
                </a:solidFill>
                <a:latin typeface="Calibri Light"/>
              </a:rPr>
              <a:t> but in a ‘higher being’ (e.g. God, Allah …). They pursue liberal ideas, but they are not ‘rebellious’.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There are numerous examples in history where minorities and outcasts were falsely blamed for uncontrollable, catastrophic events. </a:t>
            </a:r>
            <a:r>
              <a:rPr lang="de-DE" altLang="de-DE" sz="2000" dirty="0">
                <a:solidFill>
                  <a:srgbClr val="333333"/>
                </a:solidFill>
                <a:latin typeface="Calibri Light"/>
              </a:rPr>
              <a:t>For example, in medieval times a poor harvest was often blamed on witchcraft or religious minorities.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These simple explanations reduced tension and fear and provided the illusion of control. </a:t>
            </a:r>
            <a:endParaRPr lang="en-US"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rPr>
              <a:t>Studies show that many people with psychosis (but not all!) </a:t>
            </a:r>
            <a:r>
              <a:rPr lang="en-US" sz="2400" dirty="0">
                <a:solidFill>
                  <a:srgbClr val="004992"/>
                </a:solidFill>
                <a:latin typeface="Calibri Light"/>
              </a:rPr>
              <a:t>make decisions on the basis of little information.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20</a:t>
            </a:fld>
            <a:endParaRPr lang="de-DE" altLang="de-DE">
              <a:latin typeface="Calibri Light"/>
            </a:endParaRPr>
          </a:p>
        </p:txBody>
      </p:sp>
      <p:sp>
        <p:nvSpPr>
          <p:cNvPr id="5" name="Title 4"/>
          <p:cNvSpPr>
            <a:spLocks noGrp="1"/>
          </p:cNvSpPr>
          <p:nvPr>
            <p:ph type="title"/>
          </p:nvPr>
        </p:nvSpPr>
        <p:spPr/>
        <p:txBody>
          <a:bodyPr/>
          <a:lstStyle/>
          <a:p>
            <a:r>
              <a:rPr lang="en-US" sz="3600"/>
              <a:t>Why are we doing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rPr>
              <a:t>Studies show that many people with psychosis (but not all!) </a:t>
            </a:r>
            <a:r>
              <a:rPr lang="en-US" sz="2400" dirty="0">
                <a:solidFill>
                  <a:srgbClr val="004992"/>
                </a:solidFill>
                <a:latin typeface="Calibri Light"/>
              </a:rPr>
              <a:t>make decisions on the basis of little information.</a:t>
            </a:r>
          </a:p>
          <a:p>
            <a:pPr marL="342900" indent="-342900">
              <a:buClr>
                <a:srgbClr val="333333"/>
              </a:buClr>
              <a:buFont typeface="WingDings"/>
              <a:buChar char=""/>
            </a:pPr>
            <a:r>
              <a:rPr lang="en-US" sz="2400" dirty="0">
                <a:solidFill>
                  <a:srgbClr val="333333"/>
                </a:solidFill>
                <a:latin typeface="Calibri Light"/>
              </a:rPr>
              <a:t>This style of decision making can easily lead to errors. </a:t>
            </a:r>
            <a:br>
              <a:rPr lang="en-US" sz="2400" dirty="0">
                <a:solidFill>
                  <a:srgbClr val="333333"/>
                </a:solidFill>
                <a:latin typeface="Calibri Light"/>
              </a:rPr>
            </a:br>
            <a:r>
              <a:rPr lang="en-US" sz="2400" dirty="0">
                <a:solidFill>
                  <a:srgbClr val="333333"/>
                </a:solidFill>
                <a:latin typeface="Calibri Light"/>
              </a:rPr>
              <a:t>Therefore, it is better to use a decision- making style that </a:t>
            </a:r>
            <a:r>
              <a:rPr lang="en-US" sz="2400" dirty="0">
                <a:solidFill>
                  <a:srgbClr val="004992"/>
                </a:solidFill>
                <a:latin typeface="Calibri Light"/>
              </a:rPr>
              <a:t>takes into account all available information.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21</a:t>
            </a:fld>
            <a:endParaRPr lang="de-DE" altLang="de-DE">
              <a:latin typeface="Calibri Light"/>
            </a:endParaRPr>
          </a:p>
        </p:txBody>
      </p:sp>
      <p:sp>
        <p:nvSpPr>
          <p:cNvPr id="5" name="Title 4"/>
          <p:cNvSpPr>
            <a:spLocks noGrp="1"/>
          </p:cNvSpPr>
          <p:nvPr>
            <p:ph type="title"/>
          </p:nvPr>
        </p:nvSpPr>
        <p:spPr/>
        <p:txBody>
          <a:bodyPr/>
          <a:lstStyle/>
          <a:p>
            <a:r>
              <a:rPr lang="en-US" sz="3600"/>
              <a:t>Why are we doing this?</a:t>
            </a:r>
          </a:p>
        </p:txBody>
      </p:sp>
    </p:spTree>
    <p:extLst>
      <p:ext uri="{BB962C8B-B14F-4D97-AF65-F5344CB8AC3E}">
        <p14:creationId xmlns:p14="http://schemas.microsoft.com/office/powerpoint/2010/main" val="294360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22</a:t>
            </a:fld>
            <a:endParaRPr lang="de-DE" altLang="de-DE">
              <a:latin typeface="Calibri Light"/>
            </a:endParaRPr>
          </a:p>
        </p:txBody>
      </p:sp>
      <p:sp>
        <p:nvSpPr>
          <p:cNvPr id="47130" name="Rechteck 1"/>
          <p:cNvSpPr>
            <a:spLocks noChangeArrowheads="1"/>
          </p:cNvSpPr>
          <p:nvPr/>
        </p:nvSpPr>
        <p:spPr bwMode="auto">
          <a:xfrm>
            <a:off x="408955" y="622746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1800" dirty="0">
                <a:solidFill>
                  <a:srgbClr val="004992"/>
                </a:solidFill>
                <a:latin typeface="Calibri Light"/>
                <a:cs typeface="Times New Roman" panose="02020603050405020304" pitchFamily="18" charset="0"/>
              </a:rPr>
              <a:t>Can anyone contribute a short personal experience? </a:t>
            </a:r>
            <a:endParaRPr lang="de-DE" altLang="de-DE" sz="1800" dirty="0">
              <a:solidFill>
                <a:srgbClr val="004992"/>
              </a:solidFill>
              <a:latin typeface="Calibri Light"/>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944496026"/>
              </p:ext>
            </p:extLst>
          </p:nvPr>
        </p:nvGraphicFramePr>
        <p:xfrm>
          <a:off x="408954" y="2204864"/>
          <a:ext cx="11376000" cy="40233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Event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Explanation during psychosis</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Other explanations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Your body aches after your first night in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You must have been kidnapped overnight and had your organs removed; another patient harmed you during the night;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Uncomfortable bed, tension; it is common to have an uncomfortable night when in a new environment; might be a pinched nerve.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After outpatient surgery, you are prescribed Heparin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Doctors are planning to murder you with toxic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Standard thrombosis prophylaxis.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On the way to a friend’s, you have to stop three times at red traffic lights.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Evidence that you are in danger – someone wants to harm you.</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Pure coincidence (when you are in a hurry you are more prone to notice red lights).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 </a:t>
            </a:r>
          </a:p>
          <a:p>
            <a:pPr marL="342900" indent="-342900" algn="l" eaLnBrk="1" hangingPunct="1">
              <a:buClr>
                <a:srgbClr val="004992"/>
              </a:buClr>
              <a:buFont typeface="WingDings"/>
              <a:buChar char=""/>
              <a:defRPr/>
            </a:pPr>
            <a:r>
              <a:rPr lang="en-US" sz="2400" dirty="0">
                <a:solidFill>
                  <a:srgbClr val="004992"/>
                </a:solidFill>
                <a:latin typeface="Calibri Light"/>
              </a:rPr>
              <a:t>Your task is to identify the object.</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 </a:t>
            </a:r>
          </a:p>
          <a:p>
            <a:pPr marL="342900" indent="-342900" algn="l" eaLnBrk="1" hangingPunct="1">
              <a:buClr>
                <a:srgbClr val="004992"/>
              </a:buClr>
              <a:buFont typeface="WingDings"/>
              <a:buChar char=""/>
              <a:defRPr/>
            </a:pPr>
            <a:r>
              <a:rPr lang="en-US" sz="2400" dirty="0">
                <a:solidFill>
                  <a:srgbClr val="004992"/>
                </a:solidFill>
                <a:latin typeface="Calibri Light"/>
              </a:rPr>
              <a:t>Your task is to identify the object.</a:t>
            </a:r>
          </a:p>
          <a:p>
            <a:pPr marL="342900" indent="-342900" algn="l" eaLnBrk="1" hangingPunct="1">
              <a:buClr>
                <a:srgbClr val="004992"/>
              </a:buClr>
              <a:buFont typeface="WingDings"/>
              <a:buChar char=""/>
              <a:tabLst>
                <a:tab pos="265113" algn="l"/>
                <a:tab pos="447675" algn="l"/>
              </a:tabLst>
              <a:defRPr/>
            </a:pPr>
            <a:r>
              <a:rPr lang="en-US" sz="2400" dirty="0">
                <a:solidFill>
                  <a:srgbClr val="004992"/>
                </a:solidFill>
                <a:latin typeface="Calibri Light"/>
              </a:rPr>
              <a:t>Try to avoid hasty as well as prolonged decision-making.</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24</a:t>
            </a:fld>
            <a:endParaRPr lang="de-DE" altLang="de-DE">
              <a:latin typeface="Calibri Light"/>
            </a:endParaRPr>
          </a:p>
        </p:txBody>
      </p:sp>
    </p:spTree>
    <p:extLst>
      <p:ext uri="{BB962C8B-B14F-4D97-AF65-F5344CB8AC3E}">
        <p14:creationId xmlns:p14="http://schemas.microsoft.com/office/powerpoint/2010/main" val="3864794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 </a:t>
            </a:r>
          </a:p>
          <a:p>
            <a:pPr marL="342900" indent="-342900" algn="l" eaLnBrk="1" hangingPunct="1">
              <a:buClr>
                <a:srgbClr val="004992"/>
              </a:buClr>
              <a:buFont typeface="WingDings"/>
              <a:buChar char=""/>
              <a:defRPr/>
            </a:pPr>
            <a:r>
              <a:rPr lang="en-US" sz="2400" dirty="0">
                <a:solidFill>
                  <a:srgbClr val="004992"/>
                </a:solidFill>
                <a:latin typeface="Calibri Light"/>
              </a:rPr>
              <a:t>Your task is to identify the object.</a:t>
            </a:r>
          </a:p>
          <a:p>
            <a:pPr marL="342900" indent="-342900" algn="l" eaLnBrk="1" hangingPunct="1">
              <a:buClr>
                <a:srgbClr val="004992"/>
              </a:buClr>
              <a:buFont typeface="WingDings"/>
              <a:buChar char=""/>
              <a:tabLst>
                <a:tab pos="265113" algn="l"/>
                <a:tab pos="447675" algn="l"/>
              </a:tabLst>
              <a:defRPr/>
            </a:pPr>
            <a:r>
              <a:rPr lang="en-US" sz="2400" dirty="0">
                <a:solidFill>
                  <a:srgbClr val="004992"/>
                </a:solidFill>
                <a:latin typeface="Calibri Light"/>
              </a:rPr>
              <a:t>Try to avoid hasty as well as prolonged decision-making.</a:t>
            </a:r>
          </a:p>
          <a:p>
            <a:pPr marL="342900" indent="-342900" algn="l" eaLnBrk="1" hangingPunct="1">
              <a:buClr>
                <a:srgbClr val="004992"/>
              </a:buClr>
              <a:buFont typeface="WingDings"/>
              <a:buChar char=""/>
              <a:defRPr/>
            </a:pPr>
            <a:r>
              <a:rPr lang="en-US" sz="2400" dirty="0">
                <a:solidFill>
                  <a:srgbClr val="004992"/>
                </a:solidFill>
                <a:latin typeface="Calibri Light"/>
              </a:rPr>
              <a:t>Discuss evidence for and against each alternative.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25</a:t>
            </a:fld>
            <a:endParaRPr lang="de-DE" altLang="de-DE">
              <a:latin typeface="Calibri Light"/>
            </a:endParaRPr>
          </a:p>
        </p:txBody>
      </p:sp>
    </p:spTree>
    <p:extLst>
      <p:ext uri="{BB962C8B-B14F-4D97-AF65-F5344CB8AC3E}">
        <p14:creationId xmlns:p14="http://schemas.microsoft.com/office/powerpoint/2010/main" val="419977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Several alternative interpretations are provided. </a:t>
            </a:r>
          </a:p>
          <a:p>
            <a:pPr lvl="0" defTabSz="914400" fontAlgn="base"/>
            <a:r>
              <a:rPr lang="en-GB" altLang="ko-KR" sz="2400" dirty="0">
                <a:solidFill>
                  <a:srgbClr val="333333"/>
                </a:solidFill>
                <a:latin typeface="Calibri Light"/>
                <a:ea typeface="Gulim" pitchFamily="34" charset="-127"/>
              </a:rPr>
              <a:t>Please discuss with the group how likely you find each option and whether you feel confident enough to make a decision.</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27</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5"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28</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764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29</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9"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414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30</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467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31</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433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32</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61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33</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699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34</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8"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81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2</a:t>
            </a:r>
          </a:p>
        </p:txBody>
      </p:sp>
      <p:sp>
        <p:nvSpPr>
          <p:cNvPr id="5" name="Content Placeholder 4"/>
          <p:cNvSpPr>
            <a:spLocks noGrp="1"/>
          </p:cNvSpPr>
          <p:nvPr>
            <p:ph idx="1"/>
          </p:nvPr>
        </p:nvSpPr>
        <p:spPr/>
        <p:txBody>
          <a:bodyPr/>
          <a:lstStyle/>
          <a:p>
            <a:r>
              <a:rPr lang="en-US" sz="2400">
                <a:solidFill>
                  <a:srgbClr val="333333"/>
                </a:solidFill>
                <a:latin typeface="Calibri Light"/>
              </a:rPr>
              <a:t>Here, no answer alternatives are provided. You have to come up with your own ideas about the picture. Feel free to offer several alternatives. Please discuss your evaluations in your group!</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36</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3"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37</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558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38</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768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39</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063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40</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311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41</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9654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42</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5888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3</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4" name="Picture 9"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45</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1817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257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2256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7786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282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891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0881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4</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53</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4"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226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55</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6466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725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30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754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9273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7602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2 - Jumping to Conclusions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61</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2034955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5</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63</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20"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64</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4742811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65</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40632708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66</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4403763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67</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8840934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68</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4007626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69</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0799270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70</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2541601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6</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4"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73</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529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5016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75</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6693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432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5460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1412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9766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Picture 7</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81</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12"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82</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9677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83</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6883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84</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1970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85</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7615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86</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2149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87</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pic>
        <p:nvPicPr>
          <p:cNvPr id="7"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149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2:</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88</a:t>
            </a:fld>
            <a:endParaRPr lang="de-DE" altLang="de-DE">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89</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 now?</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90</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91</a:t>
            </a:fld>
            <a:endParaRPr lang="de-DE" altLang="de-DE">
              <a:latin typeface="Calibri Light"/>
            </a:endParaRPr>
          </a:p>
        </p:txBody>
      </p:sp>
      <p:sp>
        <p:nvSpPr>
          <p:cNvPr id="14"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5"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6"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Hasty decisions do not always lead to errors but sometimes tell only half the story!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92</a:t>
            </a:fld>
            <a:endParaRPr lang="de-DE" altLang="de-DE">
              <a:latin typeface="Calibri Light"/>
            </a:endParaRPr>
          </a:p>
        </p:txBody>
      </p:sp>
    </p:spTree>
    <p:extLst>
      <p:ext uri="{BB962C8B-B14F-4D97-AF65-F5344CB8AC3E}">
        <p14:creationId xmlns:p14="http://schemas.microsoft.com/office/powerpoint/2010/main" val="12398350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Hasty decisions do not always lead to errors but sometimes tell only half the story!</a:t>
            </a:r>
          </a:p>
          <a:p>
            <a:pPr lvl="0" algn="ctr" defTabSz="914400" fontAlgn="base"/>
            <a:r>
              <a:rPr lang="de-DE" altLang="de-DE" sz="2400" dirty="0">
                <a:solidFill>
                  <a:srgbClr val="004992"/>
                </a:solidFill>
                <a:latin typeface="Calibri Light"/>
              </a:rPr>
              <a:t>Try to discover all the details/figures in the following pictures!</a:t>
            </a:r>
            <a:endParaRPr lang="en-US"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94</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95</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Woman or saxophone player?</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96</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97</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98</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07877" name="Caption_10"/>
          <p:cNvSpPr>
            <a:spLocks noChangeArrowheads="1"/>
          </p:cNvSpPr>
          <p:nvPr/>
        </p:nvSpPr>
        <p:spPr bwMode="auto">
          <a:xfrm>
            <a:off x="4829057" y="5586984"/>
            <a:ext cx="2537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en-US"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99</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Face or rider?</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100</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1973" name="Caption_10"/>
          <p:cNvSpPr>
            <a:spLocks noChangeArrowheads="1"/>
          </p:cNvSpPr>
          <p:nvPr/>
        </p:nvSpPr>
        <p:spPr bwMode="auto">
          <a:xfrm>
            <a:off x="4893357" y="5586984"/>
            <a:ext cx="24084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101</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Jesus or crucifixion?</a:t>
            </a:r>
            <a:endParaRPr lang="en-US" sz="2400" dirty="0">
              <a:solidFill>
                <a:srgbClr val="333333"/>
              </a:solidFill>
              <a:latin typeface="Calibri Light"/>
              <a:ea typeface="+mj-ea"/>
              <a:cs typeface="+mj-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102</a:t>
            </a:fld>
            <a:endParaRPr lang="de-DE" altLang="de-DE">
              <a:latin typeface="Calibri Light"/>
            </a:endParaRPr>
          </a:p>
        </p:txBody>
      </p:sp>
      <p:pic>
        <p:nvPicPr>
          <p:cNvPr id="11"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6069" name="Caption_12"/>
          <p:cNvSpPr>
            <a:spLocks noChangeArrowheads="1"/>
          </p:cNvSpPr>
          <p:nvPr/>
        </p:nvSpPr>
        <p:spPr bwMode="auto">
          <a:xfrm>
            <a:off x="4888065" y="5586984"/>
            <a:ext cx="2419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103</a:t>
            </a:fld>
            <a:endParaRPr lang="de-DE" altLang="de-DE">
              <a:latin typeface="Calibri Ligh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Madonna or harp-playing fairy?</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104</a:t>
            </a:fld>
            <a:endParaRPr lang="de-DE" altLang="de-DE">
              <a:solidFill>
                <a:srgbClr val="000000"/>
              </a:solidFill>
              <a:latin typeface="Calibri Light"/>
            </a:endParaRPr>
          </a:p>
        </p:txBody>
      </p:sp>
    </p:spTree>
    <p:extLst>
      <p:ext uri="{BB962C8B-B14F-4D97-AF65-F5344CB8AC3E}">
        <p14:creationId xmlns:p14="http://schemas.microsoft.com/office/powerpoint/2010/main" val="23319264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105</a:t>
            </a:fld>
            <a:endParaRPr lang="de-DE" altLang="de-DE">
              <a:solidFill>
                <a:srgbClr val="000000"/>
              </a:solidFill>
              <a:latin typeface="Calibri Light"/>
            </a:endParaRPr>
          </a:p>
        </p:txBody>
      </p:sp>
    </p:spTree>
    <p:extLst>
      <p:ext uri="{BB962C8B-B14F-4D97-AF65-F5344CB8AC3E}">
        <p14:creationId xmlns:p14="http://schemas.microsoft.com/office/powerpoint/2010/main" val="34111496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106</a:t>
            </a:fld>
            <a:endParaRPr lang="de-DE" altLang="de-DE">
              <a:solidFill>
                <a:srgbClr val="000000"/>
              </a:solidFill>
              <a:latin typeface="Calibri Light"/>
            </a:endParaRPr>
          </a:p>
        </p:txBody>
      </p:sp>
    </p:spTree>
    <p:extLst>
      <p:ext uri="{BB962C8B-B14F-4D97-AF65-F5344CB8AC3E}">
        <p14:creationId xmlns:p14="http://schemas.microsoft.com/office/powerpoint/2010/main" val="4374010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107</a:t>
            </a:fld>
            <a:endParaRPr lang="de-DE" altLang="de-DE">
              <a:solidFill>
                <a:srgbClr val="000000"/>
              </a:solidFill>
              <a:latin typeface="Calibri Light"/>
            </a:endParaRPr>
          </a:p>
        </p:txBody>
      </p:sp>
    </p:spTree>
    <p:extLst>
      <p:ext uri="{BB962C8B-B14F-4D97-AF65-F5344CB8AC3E}">
        <p14:creationId xmlns:p14="http://schemas.microsoft.com/office/powerpoint/2010/main" val="1595130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spc="-5">
                <a:solidFill>
                  <a:srgbClr val="333333"/>
                </a:solidFill>
                <a:latin typeface="Times New Roman"/>
                <a:cs typeface="Verdana"/>
                <a:sym typeface="Wingdings" panose="05000000000000000000" pitchFamily="2" charset="2"/>
              </a:rPr>
              <a:t>→</a:t>
            </a:r>
            <a:r>
              <a:rPr lang="en-US" sz="2000" spc="-5">
                <a:solidFill>
                  <a:srgbClr val="333333"/>
                </a:solidFill>
                <a:latin typeface="Calibri Light"/>
                <a:cs typeface="Verdana"/>
                <a:sym typeface="Wingdings" panose="05000000000000000000" pitchFamily="2" charset="2"/>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a:p>
            <a:pPr marL="342900" marR="30861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Base important decisions </a:t>
            </a:r>
            <a:r>
              <a:rPr lang="en-US" sz="2000" dirty="0">
                <a:solidFill>
                  <a:srgbClr val="333333"/>
                </a:solidFill>
                <a:latin typeface="Calibri Light"/>
                <a:cs typeface="Verdana"/>
              </a:rPr>
              <a:t>on </a:t>
            </a:r>
            <a:r>
              <a:rPr lang="en-US" sz="2000" spc="-5" dirty="0">
                <a:solidFill>
                  <a:srgbClr val="333333"/>
                </a:solidFill>
                <a:latin typeface="Calibri Light"/>
                <a:cs typeface="Verdana"/>
              </a:rPr>
              <a:t>solid </a:t>
            </a:r>
            <a:r>
              <a:rPr lang="en-US" sz="2000" dirty="0">
                <a:solidFill>
                  <a:srgbClr val="333333"/>
                </a:solidFill>
                <a:latin typeface="Calibri Light"/>
                <a:cs typeface="Verdana"/>
              </a:rPr>
              <a:t>facts. Mere </a:t>
            </a:r>
            <a:r>
              <a:rPr lang="en-US" sz="2000" spc="-5" dirty="0">
                <a:solidFill>
                  <a:srgbClr val="333333"/>
                </a:solidFill>
                <a:latin typeface="Calibri Light"/>
                <a:cs typeface="Verdana"/>
              </a:rPr>
              <a:t>guesses are </a:t>
            </a:r>
            <a:r>
              <a:rPr lang="en-US" sz="2000" dirty="0">
                <a:solidFill>
                  <a:srgbClr val="333333"/>
                </a:solidFill>
                <a:latin typeface="Calibri Light"/>
                <a:cs typeface="Verdana"/>
              </a:rPr>
              <a:t>“bad </a:t>
            </a:r>
            <a:r>
              <a:rPr lang="en-US" sz="2000" spc="-25" dirty="0">
                <a:solidFill>
                  <a:srgbClr val="333333"/>
                </a:solidFill>
                <a:latin typeface="Calibri Light"/>
                <a:cs typeface="Verdana"/>
              </a:rPr>
              <a:t>advisers.” </a:t>
            </a:r>
            <a:r>
              <a:rPr lang="en-US" sz="2000" spc="-10" dirty="0">
                <a:solidFill>
                  <a:srgbClr val="333333"/>
                </a:solidFill>
                <a:latin typeface="Calibri Light"/>
                <a:cs typeface="Verdana"/>
              </a:rPr>
              <a:t>Always </a:t>
            </a:r>
            <a:r>
              <a:rPr lang="en-US" sz="2000" spc="-5" dirty="0">
                <a:solidFill>
                  <a:srgbClr val="333333"/>
                </a:solidFill>
                <a:latin typeface="Calibri Light"/>
                <a:cs typeface="Verdana"/>
              </a:rPr>
              <a:t>consider the consequences </a:t>
            </a:r>
            <a:r>
              <a:rPr lang="en-US" sz="2000" dirty="0">
                <a:solidFill>
                  <a:srgbClr val="333333"/>
                </a:solidFill>
                <a:latin typeface="Calibri Light"/>
                <a:cs typeface="Verdana"/>
              </a:rPr>
              <a:t>of a </a:t>
            </a:r>
            <a:r>
              <a:rPr lang="en-US" sz="2000" spc="-5" dirty="0">
                <a:solidFill>
                  <a:srgbClr val="333333"/>
                </a:solidFill>
                <a:latin typeface="Calibri Light"/>
                <a:cs typeface="Verdana"/>
              </a:rPr>
              <a:t>wrong judgment.</a:t>
            </a:r>
            <a:endParaRPr lang="en-US" sz="2000" dirty="0">
              <a:solidFill>
                <a:srgbClr val="333333"/>
              </a:solidFill>
              <a:latin typeface="Calibri Light"/>
              <a:cs typeface="Verdana"/>
            </a:endParaRPr>
          </a:p>
          <a:p>
            <a:pPr>
              <a:lnSpc>
                <a:spcPct val="100000"/>
              </a:lnSpc>
              <a:spcBef>
                <a:spcPts val="0"/>
              </a:spcBef>
            </a:pP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108</a:t>
            </a:fld>
            <a:endParaRPr lang="de-DE" altLang="de-DE">
              <a:solidFill>
                <a:srgbClr val="000000"/>
              </a:solidFill>
              <a:latin typeface="Calibri Light"/>
            </a:endParaRPr>
          </a:p>
        </p:txBody>
      </p:sp>
    </p:spTree>
    <p:extLst>
      <p:ext uri="{BB962C8B-B14F-4D97-AF65-F5344CB8AC3E}">
        <p14:creationId xmlns:p14="http://schemas.microsoft.com/office/powerpoint/2010/main" val="35495164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109</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extLst>
      <p:ext uri="{BB962C8B-B14F-4D97-AF65-F5344CB8AC3E}">
        <p14:creationId xmlns:p14="http://schemas.microsoft.com/office/powerpoint/2010/main" val="4770484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 </a:t>
            </a:r>
          </a:p>
          <a:p>
            <a:pPr lvl="0" defTabSz="914400" fontAlgn="base"/>
            <a:r>
              <a:rPr lang="en-AU" altLang="de-DE" sz="2000" dirty="0">
                <a:solidFill>
                  <a:srgbClr val="004992"/>
                </a:solidFill>
                <a:latin typeface="Calibri Light"/>
              </a:rPr>
              <a:t>Example: </a:t>
            </a:r>
            <a:r>
              <a:rPr lang="en-AU" altLang="de-DE" sz="2000" dirty="0">
                <a:solidFill>
                  <a:srgbClr val="333333"/>
                </a:solidFill>
                <a:latin typeface="Calibri Light"/>
              </a:rPr>
              <a:t>Frank accuses his roommate Bertram of trying to poison him!</a:t>
            </a:r>
          </a:p>
          <a:p>
            <a:pPr lvl="0" defTabSz="914400" fontAlgn="base"/>
            <a:r>
              <a:rPr lang="en-AU" altLang="de-DE" sz="2000" dirty="0">
                <a:solidFill>
                  <a:srgbClr val="004992"/>
                </a:solidFill>
                <a:latin typeface="Calibri Light"/>
              </a:rPr>
              <a:t>Background: </a:t>
            </a:r>
            <a:r>
              <a:rPr lang="en-AU" altLang="de-DE" sz="2000" dirty="0">
                <a:solidFill>
                  <a:srgbClr val="333333"/>
                </a:solidFill>
                <a:latin typeface="Calibri Light"/>
              </a:rPr>
              <a:t>Food tastes peculiar. They do not like each other.</a:t>
            </a:r>
          </a:p>
          <a:p>
            <a:pPr lvl="0" defTabSz="914400" fontAlgn="base"/>
            <a:r>
              <a:rPr lang="en-AU" altLang="de-DE" sz="2000" dirty="0">
                <a:solidFill>
                  <a:srgbClr val="004992"/>
                </a:solidFill>
                <a:latin typeface="Calibri Light"/>
              </a:rPr>
              <a:t>But: </a:t>
            </a:r>
            <a:r>
              <a:rPr lang="en-AU" altLang="de-DE" sz="2000" dirty="0">
                <a:solidFill>
                  <a:srgbClr val="333333"/>
                </a:solidFill>
                <a:latin typeface="Calibri Light"/>
              </a:rPr>
              <a:t>How could Bertram know which meal Frank would take from the trolley? Hardly anyone commits a murder only because of antipathy or minor disagreement.</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 </a:t>
            </a:r>
          </a:p>
          <a:p>
            <a:pPr lvl="0" defTabSz="914400" fontAlgn="base"/>
            <a:r>
              <a:rPr lang="en-AU" altLang="de-DE" sz="2000" dirty="0">
                <a:solidFill>
                  <a:srgbClr val="004992"/>
                </a:solidFill>
                <a:latin typeface="Calibri Light"/>
              </a:rPr>
              <a:t>Example: </a:t>
            </a:r>
            <a:r>
              <a:rPr lang="en-AU" altLang="de-DE" sz="2000" dirty="0">
                <a:solidFill>
                  <a:srgbClr val="333333"/>
                </a:solidFill>
                <a:latin typeface="Calibri Light"/>
              </a:rPr>
              <a:t>Frank accuses his roommate Bertram of trying to poison him!</a:t>
            </a:r>
          </a:p>
          <a:p>
            <a:pPr lvl="0" defTabSz="914400" fontAlgn="base"/>
            <a:r>
              <a:rPr lang="en-AU" altLang="de-DE" sz="2000" dirty="0">
                <a:solidFill>
                  <a:srgbClr val="004992"/>
                </a:solidFill>
                <a:latin typeface="Calibri Light"/>
              </a:rPr>
              <a:t>Background: </a:t>
            </a:r>
            <a:r>
              <a:rPr lang="en-AU" altLang="de-DE" sz="2000" dirty="0">
                <a:solidFill>
                  <a:srgbClr val="333333"/>
                </a:solidFill>
                <a:latin typeface="Calibri Light"/>
              </a:rPr>
              <a:t>Food tastes peculiar. They do not like each other.</a:t>
            </a:r>
          </a:p>
          <a:p>
            <a:pPr lvl="0" defTabSz="914400" fontAlgn="base"/>
            <a:r>
              <a:rPr lang="en-AU" altLang="de-DE" sz="2000" dirty="0">
                <a:solidFill>
                  <a:srgbClr val="004992"/>
                </a:solidFill>
                <a:latin typeface="Calibri Light"/>
              </a:rPr>
              <a:t>But: </a:t>
            </a:r>
            <a:r>
              <a:rPr lang="en-AU" altLang="de-DE" sz="2000" dirty="0">
                <a:solidFill>
                  <a:srgbClr val="333333"/>
                </a:solidFill>
                <a:latin typeface="Calibri Light"/>
              </a:rPr>
              <a:t>How could Bertram know which meal Frank would take from the trolley? Hardly anyone commits a murder only because of antipathy or minor disagreement.</a:t>
            </a:r>
            <a:endParaRPr lang="en-AU" altLang="de-DE" sz="2000" b="1" dirty="0">
              <a:solidFill>
                <a:srgbClr val="333333"/>
              </a:solidFill>
              <a:latin typeface="Calibri Light"/>
            </a:endParaRPr>
          </a:p>
          <a:p>
            <a:pPr lvl="0" defTabSz="914400" fontAlgn="base"/>
            <a:r>
              <a:rPr lang="en-AU" altLang="de-DE" sz="2400" dirty="0">
                <a:solidFill>
                  <a:srgbClr val="333333"/>
                </a:solidFill>
                <a:latin typeface="Calibri Light"/>
              </a:rPr>
              <a:t>Many pieces of information should be considered. Discuss a variety of explanations and opinions with people you trust. </a:t>
            </a:r>
          </a:p>
          <a:p>
            <a:pPr lvl="0" defTabSz="914400" fontAlgn="base"/>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111</a:t>
            </a:fld>
            <a:endParaRPr lang="de-DE" altLang="de-DE">
              <a:latin typeface="Calibri Light"/>
            </a:endParaRPr>
          </a:p>
        </p:txBody>
      </p:sp>
    </p:spTree>
    <p:extLst>
      <p:ext uri="{BB962C8B-B14F-4D97-AF65-F5344CB8AC3E}">
        <p14:creationId xmlns:p14="http://schemas.microsoft.com/office/powerpoint/2010/main" val="26368787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2 - Jumping to Conclusions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307813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608"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113</a:t>
            </a:fld>
            <a:endParaRPr lang="de-DE" altLang="de-DE">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161848200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Jonathan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Public domain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114</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6541157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Arguments Pro?</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5953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115</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41623366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Font typeface="+mj-lt"/>
                        <a:buAutoNum type="arabicPeriod"/>
                      </a:pPr>
                      <a:r>
                        <a:rPr lang="en-US" sz="2000" dirty="0">
                          <a:solidFill>
                            <a:srgbClr val="333333"/>
                          </a:solidFill>
                          <a:latin typeface="Calibri Light"/>
                        </a:rPr>
                        <a:t>“Technological victory” in space travel competition with the Soviet Union, which had successfully launched a satellite into space earlier</a:t>
                      </a:r>
                    </a:p>
                    <a:p>
                      <a:pPr marL="457200" indent="-457200">
                        <a:lnSpc>
                          <a:spcPct val="100000"/>
                        </a:lnSpc>
                        <a:spcBef>
                          <a:spcPts val="1200"/>
                        </a:spcBef>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Font typeface="+mj-lt"/>
                        <a:buAutoNum type="arabicPeriod"/>
                      </a:pPr>
                      <a:r>
                        <a:rPr lang="en-US" sz="2000" dirty="0">
                          <a:solidFill>
                            <a:srgbClr val="333333"/>
                          </a:solidFill>
                          <a:latin typeface="Calibri Light"/>
                        </a:rPr>
                        <a:t>NASA itself faked the moon landing for fear of governmental budget cutback</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6410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116</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6275728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For: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887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117</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24668823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“Waving flag”: 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0303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118</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71561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Against: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1086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119</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8957281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dirty="0">
                          <a:latin typeface="Calibri Light"/>
                        </a:rPr>
                        <a:t>Night </a:t>
                      </a:r>
                      <a:r>
                        <a:rPr lang="en-US" sz="1800" dirty="0" err="1">
                          <a:latin typeface="Calibri Light"/>
                        </a:rPr>
                        <a:t>photographies</a:t>
                      </a:r>
                      <a:r>
                        <a:rPr lang="en-US" sz="1800" dirty="0">
                          <a:latin typeface="Calibri Light"/>
                        </a:rPr>
                        <a:t> cannot capture weak light sources due to exposure </a:t>
                      </a:r>
                      <a:r>
                        <a:rPr lang="en-US" sz="1800">
                          <a:latin typeface="Calibri Light"/>
                        </a:rPr>
                        <a:t>times </a:t>
                      </a:r>
                      <a:r>
                        <a:rPr lang="en-US" sz="1800">
                          <a:latin typeface="Times New Roman"/>
                          <a:sym typeface="Wingdings" panose="05000000000000000000" pitchFamily="2" charset="2"/>
                        </a:rPr>
                        <a:t>→</a:t>
                      </a:r>
                      <a:r>
                        <a:rPr lang="en-US" sz="1800">
                          <a:latin typeface="Calibri Light"/>
                        </a:rPr>
                        <a:t> </a:t>
                      </a:r>
                      <a:r>
                        <a:rPr lang="en-US" sz="1800" dirty="0">
                          <a:latin typeface="Calibri Light"/>
                        </a:rPr>
                        <a:t>no stars</a:t>
                      </a:r>
                    </a:p>
                    <a:p>
                      <a:pPr marL="342900" indent="-342900">
                        <a:lnSpc>
                          <a:spcPct val="100000"/>
                        </a:lnSpc>
                        <a:spcBef>
                          <a:spcPts val="1200"/>
                        </a:spcBef>
                        <a:buFont typeface="+mj-lt"/>
                        <a:buAutoNum type="arabicPeriod"/>
                      </a:pPr>
                      <a:r>
                        <a:rPr lang="en-US" sz="180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4541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dirty="0">
                <a:solidFill>
                  <a:srgbClr val="000000"/>
                </a:solidFill>
                <a:latin typeface="Calibri Light"/>
                <a:ea typeface="ＭＳ Ｐゴシック" panose="020B0600070205080204" pitchFamily="34" charset="-128"/>
              </a:rPr>
              <a:t>Was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moon</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landing</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faked</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by</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US </a:t>
            </a:r>
            <a:r>
              <a:rPr lang="de-DE" sz="2200" dirty="0" err="1">
                <a:solidFill>
                  <a:srgbClr val="000000"/>
                </a:solidFill>
                <a:latin typeface="Calibri Light"/>
                <a:ea typeface="ＭＳ Ｐゴシック" panose="020B0600070205080204" pitchFamily="34" charset="-128"/>
              </a:rPr>
              <a:t>Government</a:t>
            </a:r>
            <a:r>
              <a:rPr lang="de-DE" sz="2200" dirty="0">
                <a:solidFill>
                  <a:srgbClr val="000000"/>
                </a:solidFill>
                <a:latin typeface="Calibri Light"/>
                <a:ea typeface="ＭＳ Ｐゴシック" panose="020B0600070205080204" pitchFamily="34" charset="-128"/>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120</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 „Vorsicht Verschwörung“ (Beware conspiracy) </a:t>
            </a:r>
          </a:p>
        </p:txBody>
      </p:sp>
      <p:sp>
        <p:nvSpPr>
          <p:cNvPr id="14"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Calibri Light"/>
              </a:rPr>
              <a:t>Director Roland </a:t>
            </a:r>
            <a:r>
              <a:rPr lang="en-US" altLang="de-DE" sz="2400" dirty="0" err="1">
                <a:latin typeface="Calibri Light"/>
              </a:rPr>
              <a:t>Emmerich</a:t>
            </a:r>
            <a:r>
              <a:rPr lang="en-US" altLang="de-DE" sz="2400" dirty="0">
                <a:latin typeface="Calibri Light"/>
              </a:rPr>
              <a:t> (Independence Day):</a:t>
            </a:r>
            <a:br>
              <a:rPr lang="en-US" altLang="de-DE" sz="2400" dirty="0">
                <a:latin typeface="Calibri Light"/>
              </a:rPr>
            </a:br>
            <a:r>
              <a:rPr lang="en-US" altLang="de-DE" sz="2400" dirty="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pic>
        <p:nvPicPr>
          <p:cNvPr id="15"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8832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nSpc>
                <a:spcPct val="100000"/>
              </a:lnSpc>
              <a:spcBef>
                <a:spcPts val="0"/>
              </a:spcBef>
            </a:pP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121</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a:t>How did this urban legend and other conspiracy theories arise?</a:t>
            </a:r>
          </a:p>
        </p:txBody>
      </p:sp>
    </p:spTree>
    <p:extLst>
      <p:ext uri="{BB962C8B-B14F-4D97-AF65-F5344CB8AC3E}">
        <p14:creationId xmlns:p14="http://schemas.microsoft.com/office/powerpoint/2010/main" val="31132904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a:t>
            </a:r>
            <a:r>
              <a:rPr lang="en-US" sz="2400" dirty="0">
                <a:solidFill>
                  <a:srgbClr val="333333"/>
                </a:solidFill>
                <a:latin typeface="Calibri Light"/>
                <a:cs typeface="Verdana"/>
              </a:rPr>
              <a:t>often more </a:t>
            </a:r>
            <a:r>
              <a:rPr lang="en-US" sz="2400" spc="-5" dirty="0">
                <a:solidFill>
                  <a:srgbClr val="333333"/>
                </a:solidFill>
                <a:latin typeface="Calibri Light"/>
                <a:cs typeface="Verdana"/>
              </a:rPr>
              <a:t>compelling than</a:t>
            </a:r>
            <a:r>
              <a:rPr lang="en-US" sz="2400" spc="-65" dirty="0">
                <a:solidFill>
                  <a:srgbClr val="333333"/>
                </a:solidFill>
                <a:latin typeface="Calibri Light"/>
                <a:cs typeface="Verdana"/>
              </a:rPr>
              <a:t> </a:t>
            </a:r>
            <a:r>
              <a:rPr lang="en-US" sz="2400" spc="-30" dirty="0">
                <a:solidFill>
                  <a:srgbClr val="333333"/>
                </a:solidFill>
                <a:latin typeface="Calibri Light"/>
                <a:cs typeface="Verdana"/>
              </a:rPr>
              <a:t>reality.</a:t>
            </a:r>
            <a:endParaRPr lang="en-US" sz="2400" dirty="0">
              <a:solidFill>
                <a:srgbClr val="333333"/>
              </a:solidFill>
              <a:latin typeface="Calibri Light"/>
              <a:cs typeface="Verdana"/>
            </a:endParaRPr>
          </a:p>
          <a:p>
            <a:pPr marL="342900" marR="203835"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based </a:t>
            </a:r>
            <a:r>
              <a:rPr lang="en-US" sz="2400" dirty="0">
                <a:solidFill>
                  <a:srgbClr val="333333"/>
                </a:solidFill>
                <a:latin typeface="Calibri Light"/>
                <a:cs typeface="Verdana"/>
              </a:rPr>
              <a:t>on facts </a:t>
            </a:r>
            <a:r>
              <a:rPr lang="en-US" sz="2400" spc="-5" dirty="0">
                <a:solidFill>
                  <a:srgbClr val="333333"/>
                </a:solidFill>
                <a:latin typeface="Calibri Light"/>
                <a:cs typeface="Verdana"/>
              </a:rPr>
              <a:t>that are hard to </a:t>
            </a:r>
            <a:r>
              <a:rPr lang="en-US" sz="2400" dirty="0">
                <a:solidFill>
                  <a:srgbClr val="333333"/>
                </a:solidFill>
                <a:latin typeface="Calibri Light"/>
                <a:cs typeface="Verdana"/>
              </a:rPr>
              <a:t>check and </a:t>
            </a:r>
            <a:r>
              <a:rPr lang="en-US" sz="2400" spc="-5" dirty="0">
                <a:solidFill>
                  <a:srgbClr val="333333"/>
                </a:solidFill>
                <a:latin typeface="Calibri Light"/>
                <a:cs typeface="Verdana"/>
              </a:rPr>
              <a:t>people </a:t>
            </a:r>
            <a:r>
              <a:rPr lang="en-US" sz="2400" spc="-10" dirty="0">
                <a:solidFill>
                  <a:srgbClr val="333333"/>
                </a:solidFill>
                <a:latin typeface="Calibri Light"/>
                <a:cs typeface="Verdana"/>
              </a:rPr>
              <a:t>believe </a:t>
            </a:r>
            <a:r>
              <a:rPr lang="en-US" sz="2400" dirty="0">
                <a:solidFill>
                  <a:srgbClr val="333333"/>
                </a:solidFill>
                <a:latin typeface="Calibri Light"/>
                <a:cs typeface="Verdana"/>
              </a:rPr>
              <a:t>them </a:t>
            </a:r>
            <a:r>
              <a:rPr lang="en-US" sz="2400" spc="-10" dirty="0">
                <a:solidFill>
                  <a:srgbClr val="333333"/>
                </a:solidFill>
                <a:latin typeface="Calibri Light"/>
                <a:cs typeface="Verdana"/>
              </a:rPr>
              <a:t>easily </a:t>
            </a:r>
            <a:r>
              <a:rPr lang="en-US" sz="2400" spc="-25" dirty="0">
                <a:solidFill>
                  <a:srgbClr val="333333"/>
                </a:solidFill>
                <a:latin typeface="Calibri Light"/>
                <a:cs typeface="Verdana"/>
              </a:rPr>
              <a:t>(e.g., </a:t>
            </a:r>
            <a:r>
              <a:rPr lang="en-US" sz="2400" spc="-10" dirty="0">
                <a:solidFill>
                  <a:srgbClr val="333333"/>
                </a:solidFill>
                <a:latin typeface="Calibri Light"/>
                <a:cs typeface="Verdana"/>
              </a:rPr>
              <a:t>waving </a:t>
            </a:r>
            <a:r>
              <a:rPr lang="en-US" sz="2400" dirty="0">
                <a:solidFill>
                  <a:srgbClr val="333333"/>
                </a:solidFill>
                <a:latin typeface="Calibri Light"/>
                <a:cs typeface="Verdana"/>
              </a:rPr>
              <a:t>flag suggests </a:t>
            </a:r>
            <a:r>
              <a:rPr lang="en-US" sz="2400" spc="-5" dirty="0">
                <a:solidFill>
                  <a:srgbClr val="333333"/>
                </a:solidFill>
                <a:latin typeface="Calibri Light"/>
                <a:cs typeface="Verdana"/>
              </a:rPr>
              <a:t>that pictures were </a:t>
            </a:r>
            <a:r>
              <a:rPr lang="en-US" sz="2400" spc="-10" dirty="0">
                <a:solidFill>
                  <a:srgbClr val="333333"/>
                </a:solidFill>
                <a:latin typeface="Calibri Light"/>
                <a:cs typeface="Verdana"/>
              </a:rPr>
              <a:t>taken </a:t>
            </a:r>
            <a:r>
              <a:rPr lang="en-US" sz="2400" dirty="0">
                <a:solidFill>
                  <a:srgbClr val="333333"/>
                </a:solidFill>
                <a:latin typeface="Calibri Light"/>
                <a:cs typeface="Verdana"/>
              </a:rPr>
              <a:t>on</a:t>
            </a:r>
            <a:r>
              <a:rPr lang="en-US" sz="2400" spc="-40" dirty="0">
                <a:solidFill>
                  <a:srgbClr val="333333"/>
                </a:solidFill>
                <a:latin typeface="Calibri Light"/>
                <a:cs typeface="Verdana"/>
              </a:rPr>
              <a:t> </a:t>
            </a:r>
            <a:r>
              <a:rPr lang="en-US" sz="2400" spc="-5" dirty="0">
                <a:solidFill>
                  <a:srgbClr val="333333"/>
                </a:solidFill>
                <a:latin typeface="Calibri Light"/>
                <a:cs typeface="Verdana"/>
              </a:rPr>
              <a:t>earth).</a:t>
            </a:r>
            <a:endParaRPr lang="en-US" sz="2400" dirty="0">
              <a:solidFill>
                <a:srgbClr val="333333"/>
              </a:solidFill>
              <a:latin typeface="Calibri Light"/>
              <a:cs typeface="Verdana"/>
            </a:endParaRPr>
          </a:p>
          <a:p>
            <a:pPr marL="342900" marR="137160" lvl="0" indent="-342900" defTabSz="914400">
              <a:buClr>
                <a:srgbClr val="333333"/>
              </a:buClr>
              <a:buFont typeface="WingDings"/>
              <a:buChar char=""/>
              <a:tabLst>
                <a:tab pos="375285" algn="l"/>
                <a:tab pos="375920" algn="l"/>
                <a:tab pos="6639559" algn="l"/>
              </a:tabLst>
            </a:pPr>
            <a:r>
              <a:rPr lang="en-US" sz="2400" spc="-5" dirty="0">
                <a:solidFill>
                  <a:srgbClr val="333333"/>
                </a:solidFill>
                <a:latin typeface="Calibri Light"/>
                <a:cs typeface="Verdana"/>
              </a:rPr>
              <a:t>They </a:t>
            </a:r>
            <a:r>
              <a:rPr lang="en-US" sz="2400" dirty="0">
                <a:solidFill>
                  <a:srgbClr val="333333"/>
                </a:solidFill>
                <a:latin typeface="Calibri Light"/>
                <a:cs typeface="Verdana"/>
              </a:rPr>
              <a:t>conceal </a:t>
            </a:r>
            <a:r>
              <a:rPr lang="en-US" sz="2400" spc="-5" dirty="0">
                <a:solidFill>
                  <a:srgbClr val="333333"/>
                </a:solidFill>
                <a:latin typeface="Calibri Light"/>
                <a:cs typeface="Verdana"/>
              </a:rPr>
              <a:t>alternative explanations </a:t>
            </a:r>
            <a:r>
              <a:rPr lang="en-US" sz="2400" spc="-25" dirty="0">
                <a:solidFill>
                  <a:srgbClr val="333333"/>
                </a:solidFill>
                <a:latin typeface="Calibri Light"/>
                <a:cs typeface="Verdana"/>
              </a:rPr>
              <a:t>(e.g.,</a:t>
            </a:r>
            <a:r>
              <a:rPr lang="en-US" sz="2400" spc="5" dirty="0">
                <a:solidFill>
                  <a:srgbClr val="333333"/>
                </a:solidFill>
                <a:latin typeface="Calibri Light"/>
                <a:cs typeface="Verdana"/>
              </a:rPr>
              <a:t> </a:t>
            </a:r>
            <a:r>
              <a:rPr lang="en-US" sz="2400" spc="-5" dirty="0">
                <a:solidFill>
                  <a:srgbClr val="333333"/>
                </a:solidFill>
                <a:latin typeface="Calibri Light"/>
                <a:cs typeface="Verdana"/>
              </a:rPr>
              <a:t>the starless</a:t>
            </a:r>
            <a:r>
              <a:rPr lang="en-US" sz="2400" spc="-95" dirty="0">
                <a:solidFill>
                  <a:srgbClr val="333333"/>
                </a:solidFill>
                <a:latin typeface="Calibri Light"/>
                <a:cs typeface="Verdana"/>
              </a:rPr>
              <a:t> </a:t>
            </a:r>
            <a:r>
              <a:rPr lang="en-US" sz="2400" dirty="0">
                <a:solidFill>
                  <a:srgbClr val="333333"/>
                </a:solidFill>
                <a:latin typeface="Calibri Light"/>
                <a:cs typeface="Verdana"/>
              </a:rPr>
              <a:t>sky can be </a:t>
            </a:r>
            <a:r>
              <a:rPr lang="en-US" sz="2400" spc="-5" dirty="0">
                <a:solidFill>
                  <a:srgbClr val="333333"/>
                </a:solidFill>
                <a:latin typeface="Calibri Light"/>
                <a:cs typeface="Verdana"/>
              </a:rPr>
              <a:t>explained </a:t>
            </a:r>
            <a:r>
              <a:rPr lang="en-US" sz="2400" dirty="0">
                <a:solidFill>
                  <a:srgbClr val="333333"/>
                </a:solidFill>
                <a:latin typeface="Calibri Light"/>
                <a:cs typeface="Verdana"/>
              </a:rPr>
              <a:t>by the </a:t>
            </a:r>
            <a:r>
              <a:rPr lang="en-US" sz="2400" spc="-5" dirty="0">
                <a:solidFill>
                  <a:srgbClr val="333333"/>
                </a:solidFill>
                <a:latin typeface="Calibri Light"/>
                <a:cs typeface="Verdana"/>
              </a:rPr>
              <a:t>technical limitations </a:t>
            </a:r>
            <a:r>
              <a:rPr lang="en-US" sz="2400" dirty="0">
                <a:solidFill>
                  <a:srgbClr val="333333"/>
                </a:solidFill>
                <a:latin typeface="Calibri Light"/>
                <a:cs typeface="Verdana"/>
              </a:rPr>
              <a:t>of </a:t>
            </a:r>
            <a:r>
              <a:rPr lang="en-US" sz="2400" spc="-5" dirty="0">
                <a:solidFill>
                  <a:srgbClr val="333333"/>
                </a:solidFill>
                <a:latin typeface="Calibri Light"/>
                <a:cs typeface="Verdana"/>
              </a:rPr>
              <a:t>night </a:t>
            </a:r>
            <a:r>
              <a:rPr lang="en-US" sz="2400" spc="-10" dirty="0">
                <a:solidFill>
                  <a:srgbClr val="333333"/>
                </a:solidFill>
                <a:latin typeface="Calibri Light"/>
                <a:cs typeface="Verdana"/>
              </a:rPr>
              <a:t>photography).</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Urban legends take </a:t>
            </a:r>
            <a:r>
              <a:rPr lang="en-US" sz="2400" dirty="0">
                <a:solidFill>
                  <a:srgbClr val="333333"/>
                </a:solidFill>
                <a:latin typeface="Calibri Light"/>
                <a:cs typeface="Verdana"/>
              </a:rPr>
              <a:t>facts out of context and </a:t>
            </a:r>
            <a:r>
              <a:rPr lang="en-US" sz="2400" spc="-5" dirty="0">
                <a:solidFill>
                  <a:srgbClr val="333333"/>
                </a:solidFill>
                <a:latin typeface="Calibri Light"/>
                <a:cs typeface="Verdana"/>
              </a:rPr>
              <a:t>push them to</a:t>
            </a:r>
            <a:r>
              <a:rPr lang="en-US" sz="2400" spc="-155" dirty="0">
                <a:solidFill>
                  <a:srgbClr val="333333"/>
                </a:solidFill>
                <a:latin typeface="Calibri Light"/>
                <a:cs typeface="Verdana"/>
              </a:rPr>
              <a:t> </a:t>
            </a:r>
            <a:r>
              <a:rPr lang="en-US" sz="2400" spc="-5" dirty="0">
                <a:solidFill>
                  <a:srgbClr val="333333"/>
                </a:solidFill>
                <a:latin typeface="Calibri Light"/>
                <a:cs typeface="Verdana"/>
              </a:rPr>
              <a:t>the </a:t>
            </a:r>
            <a:r>
              <a:rPr lang="en-US" sz="2400" spc="-10" dirty="0">
                <a:solidFill>
                  <a:srgbClr val="333333"/>
                </a:solidFill>
                <a:latin typeface="Calibri Light"/>
                <a:cs typeface="Verdana"/>
              </a:rPr>
              <a:t>limit.</a:t>
            </a:r>
            <a:endParaRPr lang="en-US" sz="2400" dirty="0">
              <a:solidFill>
                <a:srgbClr val="333333"/>
              </a:solidFill>
              <a:latin typeface="Calibri Light"/>
              <a:cs typeface="Verdana"/>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122</a:t>
            </a:fld>
            <a:endParaRPr lang="de-DE" altLang="de-DE">
              <a:solidFill>
                <a:srgbClr val="000000"/>
              </a:solidFill>
              <a:latin typeface="Calibri Light"/>
            </a:endParaRPr>
          </a:p>
        </p:txBody>
      </p:sp>
    </p:spTree>
    <p:extLst>
      <p:ext uri="{BB962C8B-B14F-4D97-AF65-F5344CB8AC3E}">
        <p14:creationId xmlns:p14="http://schemas.microsoft.com/office/powerpoint/2010/main" val="86085282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6457</Words>
  <Application>Microsoft Macintosh PowerPoint</Application>
  <PresentationFormat>Benutzerdefiniert</PresentationFormat>
  <Paragraphs>1106</Paragraphs>
  <Slides>122</Slides>
  <Notes>109</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ＭＳ Ｐゴシック</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2 B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Are there any clues on the US $1 bill to suggest an infiltration of the USA by secret societies?  – Urban legends –</vt:lpstr>
      <vt:lpstr>Premature reasoning in action  Are there any clues on the US $1 bill to suggest an infiltration of the USA by secret societies? </vt:lpstr>
      <vt:lpstr>Premature reasoning in action  Are there any clues on the US $1 bill to suggest an infiltration of the USA by secret societies? </vt:lpstr>
      <vt:lpstr>Premature reasoning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Videoclip</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 now?</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337</cp:revision>
  <dcterms:created xsi:type="dcterms:W3CDTF">2002-10-15T10:55:06Z</dcterms:created>
  <dcterms:modified xsi:type="dcterms:W3CDTF">2023-12-21T21:15:49Z</dcterms:modified>
</cp:coreProperties>
</file>