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473" r:id="rId1"/>
  </p:sldMasterIdLst>
  <p:notesMasterIdLst>
    <p:notesMasterId r:id="rId92"/>
  </p:notesMasterIdLst>
  <p:handoutMasterIdLst>
    <p:handoutMasterId r:id="rId93"/>
  </p:handoutMasterIdLst>
  <p:sldIdLst>
    <p:sldId id="924" r:id="rId2"/>
    <p:sldId id="722" r:id="rId3"/>
    <p:sldId id="900" r:id="rId4"/>
    <p:sldId id="899" r:id="rId5"/>
    <p:sldId id="898" r:id="rId6"/>
    <p:sldId id="897" r:id="rId7"/>
    <p:sldId id="772" r:id="rId8"/>
    <p:sldId id="888" r:id="rId9"/>
    <p:sldId id="906" r:id="rId10"/>
    <p:sldId id="905" r:id="rId11"/>
    <p:sldId id="904" r:id="rId12"/>
    <p:sldId id="903" r:id="rId13"/>
    <p:sldId id="902" r:id="rId14"/>
    <p:sldId id="901" r:id="rId15"/>
    <p:sldId id="780" r:id="rId16"/>
    <p:sldId id="828" r:id="rId17"/>
    <p:sldId id="829" r:id="rId18"/>
    <p:sldId id="830" r:id="rId19"/>
    <p:sldId id="859" r:id="rId20"/>
    <p:sldId id="908" r:id="rId21"/>
    <p:sldId id="907" r:id="rId22"/>
    <p:sldId id="709" r:id="rId23"/>
    <p:sldId id="710" r:id="rId24"/>
    <p:sldId id="711" r:id="rId25"/>
    <p:sldId id="712" r:id="rId26"/>
    <p:sldId id="713" r:id="rId27"/>
    <p:sldId id="714" r:id="rId28"/>
    <p:sldId id="717" r:id="rId29"/>
    <p:sldId id="910" r:id="rId30"/>
    <p:sldId id="909" r:id="rId31"/>
    <p:sldId id="817" r:id="rId32"/>
    <p:sldId id="820" r:id="rId33"/>
    <p:sldId id="912" r:id="rId34"/>
    <p:sldId id="911" r:id="rId35"/>
    <p:sldId id="838" r:id="rId36"/>
    <p:sldId id="915" r:id="rId37"/>
    <p:sldId id="914" r:id="rId38"/>
    <p:sldId id="913" r:id="rId39"/>
    <p:sldId id="843" r:id="rId40"/>
    <p:sldId id="917" r:id="rId41"/>
    <p:sldId id="916" r:id="rId42"/>
    <p:sldId id="824" r:id="rId43"/>
    <p:sldId id="882" r:id="rId44"/>
    <p:sldId id="918" r:id="rId45"/>
    <p:sldId id="793" r:id="rId46"/>
    <p:sldId id="794" r:id="rId47"/>
    <p:sldId id="795" r:id="rId48"/>
    <p:sldId id="796" r:id="rId49"/>
    <p:sldId id="797" r:id="rId50"/>
    <p:sldId id="798" r:id="rId51"/>
    <p:sldId id="919" r:id="rId52"/>
    <p:sldId id="813" r:id="rId53"/>
    <p:sldId id="814" r:id="rId54"/>
    <p:sldId id="815" r:id="rId55"/>
    <p:sldId id="816" r:id="rId56"/>
    <p:sldId id="799" r:id="rId57"/>
    <p:sldId id="800" r:id="rId58"/>
    <p:sldId id="801" r:id="rId59"/>
    <p:sldId id="785" r:id="rId60"/>
    <p:sldId id="786" r:id="rId61"/>
    <p:sldId id="787" r:id="rId62"/>
    <p:sldId id="788" r:id="rId63"/>
    <p:sldId id="806" r:id="rId64"/>
    <p:sldId id="807" r:id="rId65"/>
    <p:sldId id="808" r:id="rId66"/>
    <p:sldId id="809" r:id="rId67"/>
    <p:sldId id="810" r:id="rId68"/>
    <p:sldId id="811" r:id="rId69"/>
    <p:sldId id="812" r:id="rId70"/>
    <p:sldId id="760" r:id="rId71"/>
    <p:sldId id="761" r:id="rId72"/>
    <p:sldId id="762" r:id="rId73"/>
    <p:sldId id="766" r:id="rId74"/>
    <p:sldId id="767" r:id="rId75"/>
    <p:sldId id="768" r:id="rId76"/>
    <p:sldId id="851" r:id="rId77"/>
    <p:sldId id="852" r:id="rId78"/>
    <p:sldId id="853" r:id="rId79"/>
    <p:sldId id="854" r:id="rId80"/>
    <p:sldId id="855" r:id="rId81"/>
    <p:sldId id="856" r:id="rId82"/>
    <p:sldId id="857" r:id="rId83"/>
    <p:sldId id="845" r:id="rId84"/>
    <p:sldId id="921" r:id="rId85"/>
    <p:sldId id="920" r:id="rId86"/>
    <p:sldId id="847" r:id="rId87"/>
    <p:sldId id="923" r:id="rId88"/>
    <p:sldId id="922" r:id="rId89"/>
    <p:sldId id="896" r:id="rId90"/>
    <p:sldId id="858" r:id="rId91"/>
  </p:sldIdLst>
  <p:sldSz cx="12195175" cy="6858000"/>
  <p:notesSz cx="7099300" cy="10234613"/>
  <p:embeddedFontLst>
    <p:embeddedFont>
      <p:font typeface="Calibri Light" panose="020F0302020204030204" pitchFamily="34" charset="0"/>
      <p:regular r:id="rId94"/>
      <p:italic r:id="rId95"/>
    </p:embeddedFont>
    <p:embeddedFont>
      <p:font typeface="Verdana" panose="020B0604030504040204" pitchFamily="34" charset="0"/>
      <p:regular r:id="rId96"/>
      <p:bold r:id="rId97"/>
      <p:italic r:id="rId98"/>
      <p:boldItalic r:id="rId99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>
          <p15:clr>
            <a:srgbClr val="A4A3A4"/>
          </p15:clr>
        </p15:guide>
        <p15:guide id="2" pos="5759">
          <p15:clr>
            <a:srgbClr val="A4A3A4"/>
          </p15:clr>
        </p15:guide>
        <p15:guide id="3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0066"/>
    <a:srgbClr val="66FF33"/>
    <a:srgbClr val="FFFF00"/>
    <a:srgbClr val="FF0000"/>
    <a:srgbClr val="ADC0CB"/>
    <a:srgbClr val="FFCC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60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3385"/>
        <p:guide pos="5759"/>
        <p:guide pos="768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Relationship Id="rId98" Type="http://schemas.openxmlformats.org/officeDocument/2006/relationships/font" Target="fonts/font5.fntdata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61.xml"/><Relationship Id="rId13" Type="http://schemas.openxmlformats.org/officeDocument/2006/relationships/slide" Target="slides/slide80.xml"/><Relationship Id="rId3" Type="http://schemas.openxmlformats.org/officeDocument/2006/relationships/slide" Target="slides/slide46.xml"/><Relationship Id="rId7" Type="http://schemas.openxmlformats.org/officeDocument/2006/relationships/slide" Target="slides/slide60.xml"/><Relationship Id="rId12" Type="http://schemas.openxmlformats.org/officeDocument/2006/relationships/slide" Target="slides/slide77.xml"/><Relationship Id="rId2" Type="http://schemas.openxmlformats.org/officeDocument/2006/relationships/slide" Target="slides/slide28.xml"/><Relationship Id="rId1" Type="http://schemas.openxmlformats.org/officeDocument/2006/relationships/slide" Target="slides/slide26.xml"/><Relationship Id="rId6" Type="http://schemas.openxmlformats.org/officeDocument/2006/relationships/slide" Target="slides/slide54.xml"/><Relationship Id="rId11" Type="http://schemas.openxmlformats.org/officeDocument/2006/relationships/slide" Target="slides/slide71.xml"/><Relationship Id="rId5" Type="http://schemas.openxmlformats.org/officeDocument/2006/relationships/slide" Target="slides/slide53.xml"/><Relationship Id="rId10" Type="http://schemas.openxmlformats.org/officeDocument/2006/relationships/slide" Target="slides/slide65.xml"/><Relationship Id="rId4" Type="http://schemas.openxmlformats.org/officeDocument/2006/relationships/slide" Target="slides/slide49.xml"/><Relationship Id="rId9" Type="http://schemas.openxmlformats.org/officeDocument/2006/relationships/slide" Target="slides/slide64.xml"/><Relationship Id="rId14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3F2144F-A249-463B-B093-8D28C3DF4E0C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512392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858D29-E215-44A6-B0D1-6879FD3CB28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55139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7DDCCA0-7C83-4A5B-B8E3-8904EA741D10}" type="slidenum">
              <a:rPr lang="en-US" altLang="de-DE" sz="1300" smtClean="0">
                <a:latin typeface="Arial" panose="020B0604020202020204" pitchFamily="34" charset="0"/>
              </a:rPr>
              <a:pPr/>
              <a:t>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372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06D3F0-14C7-4AA4-8650-3D740BCDFAEA}" type="slidenum">
              <a:rPr lang="en-US" altLang="de-DE" sz="1300" smtClean="0">
                <a:latin typeface="Arial" panose="020B0604020202020204" pitchFamily="34" charset="0"/>
              </a:rPr>
              <a:pPr/>
              <a:t>15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246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246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617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FC3AF46-B7B1-410A-9286-1C8D5FE8E1F0}" type="slidenum">
              <a:rPr lang="en-US" altLang="de-DE" sz="1300" smtClean="0">
                <a:latin typeface="Arial" panose="020B0604020202020204" pitchFamily="34" charset="0"/>
              </a:rPr>
              <a:pPr/>
              <a:t>16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13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2CF5D3D-A7A9-44C5-BB3B-79B35497DA3D}" type="slidenum">
              <a:rPr lang="en-US" altLang="de-DE" sz="1300" smtClean="0">
                <a:latin typeface="Arial" panose="020B0604020202020204" pitchFamily="34" charset="0"/>
              </a:rPr>
              <a:pPr/>
              <a:t>17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3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726C021-59AA-4B83-8B38-FEA81B95929A}" type="slidenum">
              <a:rPr lang="en-US" altLang="de-DE" sz="1300" smtClean="0">
                <a:latin typeface="Arial" panose="020B0604020202020204" pitchFamily="34" charset="0"/>
              </a:rPr>
              <a:pPr/>
              <a:t>18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582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19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20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21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53745CF-97B7-4AEF-A640-9C8C745696A1}" type="slidenum">
              <a:rPr lang="en-US" altLang="de-DE" sz="1300" smtClean="0">
                <a:latin typeface="Arial" panose="020B0604020202020204" pitchFamily="34" charset="0"/>
              </a:rPr>
              <a:pPr/>
              <a:t>22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91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9CD1AA0-B7E4-41B3-B627-9B8DF93BC0E0}" type="slidenum">
              <a:rPr lang="en-US" altLang="de-DE" sz="1300" smtClean="0">
                <a:latin typeface="Arial" panose="020B0604020202020204" pitchFamily="34" charset="0"/>
              </a:rPr>
              <a:pPr/>
              <a:t>23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460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2DE0D58-9D2D-43E4-A1F8-4547FF4F40A4}" type="slidenum">
              <a:rPr lang="en-US" altLang="de-DE" sz="1300" smtClean="0">
                <a:latin typeface="Arial" panose="020B0604020202020204" pitchFamily="34" charset="0"/>
              </a:rPr>
              <a:pPr/>
              <a:t>24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18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806A41-DE12-4419-8764-E456F3C20BAF}" type="slidenum">
              <a:rPr lang="en-US" altLang="de-DE" sz="1300" smtClean="0">
                <a:latin typeface="Arial" panose="020B0604020202020204" pitchFamily="34" charset="0"/>
              </a:rPr>
              <a:pPr/>
              <a:t>25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29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61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3EC5D8C-F970-45E4-A6DC-D2004D161B63}" type="slidenum">
              <a:rPr lang="en-US" altLang="de-DE" sz="1300" smtClean="0">
                <a:latin typeface="Arial" panose="020B0604020202020204" pitchFamily="34" charset="0"/>
              </a:rPr>
              <a:pPr/>
              <a:t>26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195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E2E9D0-545C-4531-832A-6491184959F3}" type="slidenum">
              <a:rPr lang="en-US" altLang="de-DE" sz="1300" smtClean="0">
                <a:latin typeface="Arial" panose="020B0604020202020204" pitchFamily="34" charset="0"/>
              </a:rPr>
              <a:pPr/>
              <a:t>27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727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28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29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30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E2D7D91-6202-45A0-BC9C-AAD44AF75545}" type="slidenum">
              <a:rPr lang="en-US" altLang="de-DE" sz="1300" smtClean="0">
                <a:latin typeface="Arial" panose="020B0604020202020204" pitchFamily="34" charset="0"/>
              </a:rPr>
              <a:pPr/>
              <a:t>31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781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39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40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41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ABD3A28-C505-4963-B591-1B3F0EBE8030}" type="slidenum">
              <a:rPr lang="en-US" altLang="de-DE" sz="1300" smtClean="0">
                <a:latin typeface="Arial" panose="020B0604020202020204" pitchFamily="34" charset="0"/>
              </a:rPr>
              <a:pPr/>
              <a:t>42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795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DCEC76-C9E9-49CA-9A07-82D2253F1BDC}" type="slidenum">
              <a:rPr lang="en-US" altLang="de-DE" sz="1300" smtClean="0">
                <a:latin typeface="Arial" panose="020B0604020202020204" pitchFamily="34" charset="0"/>
              </a:rPr>
              <a:pPr/>
              <a:t>43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732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DCEC76-C9E9-49CA-9A07-82D2253F1BDC}" type="slidenum">
              <a:rPr lang="en-US" altLang="de-DE" sz="1300" smtClean="0">
                <a:latin typeface="Arial" panose="020B0604020202020204" pitchFamily="34" charset="0"/>
              </a:rPr>
              <a:pPr/>
              <a:t>44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732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872751B-1F5C-47D4-B155-D111A7E588D6}" type="slidenum">
              <a:rPr lang="en-US" altLang="de-DE" sz="1300" smtClean="0">
                <a:latin typeface="Arial" panose="020B0604020202020204" pitchFamily="34" charset="0"/>
              </a:rPr>
              <a:pPr/>
              <a:t>45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535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47D954-04BC-4C41-B279-4859D9C47575}" type="slidenum">
              <a:rPr lang="en-US" altLang="de-DE" sz="1300" smtClean="0">
                <a:latin typeface="Arial" panose="020B0604020202020204" pitchFamily="34" charset="0"/>
              </a:rPr>
              <a:pPr/>
              <a:t>46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5955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5956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341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BE16CC5-C5F6-474B-ADA9-CCBEB2E9DBDF}" type="slidenum">
              <a:rPr lang="en-US" altLang="de-DE" sz="1300" smtClean="0">
                <a:latin typeface="Arial" panose="020B0604020202020204" pitchFamily="34" charset="0"/>
              </a:rPr>
              <a:pPr/>
              <a:t>47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300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C17774C-D7F4-476F-9AB4-8B6E2CA6041C}" type="slidenum">
              <a:rPr lang="en-US" altLang="de-DE" sz="1300" smtClean="0">
                <a:latin typeface="Arial" panose="020B0604020202020204" pitchFamily="34" charset="0"/>
              </a:rPr>
              <a:pPr/>
              <a:t>48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140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F77997D-DF98-4C3F-89B0-476CC9B04858}" type="slidenum">
              <a:rPr lang="en-US" altLang="de-DE" sz="1300" smtClean="0">
                <a:latin typeface="Arial" panose="020B0604020202020204" pitchFamily="34" charset="0"/>
              </a:rPr>
              <a:pPr/>
              <a:t>49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0502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FF6C65C-6053-4E79-8F2D-A934434D0C2B}" type="slidenum">
              <a:rPr lang="en-US" altLang="de-DE" sz="1300" smtClean="0">
                <a:latin typeface="Arial" panose="020B0604020202020204" pitchFamily="34" charset="0"/>
              </a:rPr>
              <a:pPr/>
              <a:t>50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0671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51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94E7DD1-FD2D-4E2F-A79B-2F5B9A88A856}" type="slidenum">
              <a:rPr lang="en-US" altLang="de-DE" sz="1300" smtClean="0">
                <a:latin typeface="Arial" panose="020B0604020202020204" pitchFamily="34" charset="0"/>
              </a:rPr>
              <a:pPr/>
              <a:t>52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624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FA18254-8A5B-4A42-8E8B-8A06A6BDB592}" type="slidenum">
              <a:rPr lang="en-US" altLang="de-DE" sz="1300" smtClean="0">
                <a:latin typeface="Arial" panose="020B0604020202020204" pitchFamily="34" charset="0"/>
              </a:rPr>
              <a:pPr/>
              <a:t>53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673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A6FF4EF-4950-4C2D-B817-73579E6BBB5B}" type="slidenum">
              <a:rPr lang="en-US" altLang="de-DE" sz="1300" smtClean="0">
                <a:latin typeface="Arial" panose="020B0604020202020204" pitchFamily="34" charset="0"/>
              </a:rPr>
              <a:pPr/>
              <a:t>54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565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163FAE4-14B3-4026-97DA-7E816B6140BD}" type="slidenum">
              <a:rPr lang="en-US" altLang="de-DE" sz="1300" smtClean="0">
                <a:latin typeface="Arial" panose="020B0604020202020204" pitchFamily="34" charset="0"/>
              </a:rPr>
              <a:pPr/>
              <a:t>55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74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D7B41FF-B68F-4D87-9747-836B6050FF6F}" type="slidenum">
              <a:rPr lang="en-US" altLang="de-DE" sz="1300" smtClean="0">
                <a:latin typeface="Arial" panose="020B0604020202020204" pitchFamily="34" charset="0"/>
              </a:rPr>
              <a:pPr/>
              <a:t>56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428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E97B90-78B4-4C63-A330-2DE249CBD8C3}" type="slidenum">
              <a:rPr lang="en-US" altLang="de-DE" sz="1300" smtClean="0">
                <a:latin typeface="Arial" panose="020B0604020202020204" pitchFamily="34" charset="0"/>
              </a:rPr>
              <a:pPr/>
              <a:t>57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109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F654EC3-4D44-4AFF-830B-3398B8F3F77A}" type="slidenum">
              <a:rPr lang="en-US" altLang="de-DE" sz="1300" smtClean="0">
                <a:latin typeface="Arial" panose="020B0604020202020204" pitchFamily="34" charset="0"/>
              </a:rPr>
              <a:pPr/>
              <a:t>58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875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423A277-0AC8-4511-9BBA-130C12A511AC}" type="slidenum">
              <a:rPr lang="en-US" altLang="de-DE" sz="1300" smtClean="0">
                <a:latin typeface="Arial" panose="020B0604020202020204" pitchFamily="34" charset="0"/>
              </a:rPr>
              <a:pPr/>
              <a:t>59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4763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8CA330A-A18D-4153-BC9A-50E364AD4D70}" type="slidenum">
              <a:rPr lang="en-US" altLang="de-DE" sz="1300" smtClean="0">
                <a:latin typeface="Arial" panose="020B0604020202020204" pitchFamily="34" charset="0"/>
              </a:rPr>
              <a:pPr/>
              <a:t>60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6910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5F3047-B07B-4441-AC2E-AA7CEDE60639}" type="slidenum">
              <a:rPr lang="en-US" altLang="de-DE" sz="1300" smtClean="0">
                <a:latin typeface="Arial" panose="020B0604020202020204" pitchFamily="34" charset="0"/>
              </a:rPr>
              <a:pPr/>
              <a:t>61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8720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0487672-DD88-43CB-A537-03E7377355C5}" type="slidenum">
              <a:rPr lang="en-US" altLang="de-DE" sz="1300" smtClean="0">
                <a:latin typeface="Arial" panose="020B0604020202020204" pitchFamily="34" charset="0"/>
              </a:rPr>
              <a:pPr/>
              <a:t>62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901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57EADA4-74AF-4865-9F95-507B82FD27F8}" type="slidenum">
              <a:rPr lang="en-US" altLang="de-DE" sz="1300" smtClean="0">
                <a:latin typeface="Arial" panose="020B0604020202020204" pitchFamily="34" charset="0"/>
              </a:rPr>
              <a:pPr/>
              <a:t>63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8354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48F7CFD-EA2D-49BA-A4D5-55A0EB56A6C4}" type="slidenum">
              <a:rPr lang="en-US" altLang="de-DE" sz="1300" smtClean="0">
                <a:latin typeface="Arial" panose="020B0604020202020204" pitchFamily="34" charset="0"/>
              </a:rPr>
              <a:pPr/>
              <a:t>64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7434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AF7211E-D5DF-470A-B69C-F268F69E4C51}" type="slidenum">
              <a:rPr lang="en-US" altLang="de-DE" sz="1300" smtClean="0">
                <a:latin typeface="Arial" panose="020B0604020202020204" pitchFamily="34" charset="0"/>
              </a:rPr>
              <a:pPr/>
              <a:t>65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725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EFE07FF-5802-474F-8313-8DAAE6F66AC3}" type="slidenum">
              <a:rPr lang="en-US" altLang="de-DE" sz="1300" smtClean="0">
                <a:latin typeface="Arial" panose="020B0604020202020204" pitchFamily="34" charset="0"/>
              </a:rPr>
              <a:pPr/>
              <a:t>66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800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2BC02FA-86AE-4741-9CA3-CFFA95F30325}" type="slidenum">
              <a:rPr lang="en-US" altLang="de-DE" sz="1300" smtClean="0">
                <a:latin typeface="Arial" panose="020B0604020202020204" pitchFamily="34" charset="0"/>
              </a:rPr>
              <a:pPr/>
              <a:t>67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2512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66A4A74-299E-4E10-88D5-A647D4DA5578}" type="slidenum">
              <a:rPr lang="en-US" altLang="de-DE" sz="1300" smtClean="0">
                <a:latin typeface="Arial" panose="020B0604020202020204" pitchFamily="34" charset="0"/>
              </a:rPr>
              <a:pPr/>
              <a:t>68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2120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9BB3BC-F2EF-4473-9785-2BB5DB0506DA}" type="slidenum">
              <a:rPr lang="en-US" altLang="de-DE" sz="1300" smtClean="0">
                <a:latin typeface="Arial" panose="020B0604020202020204" pitchFamily="34" charset="0"/>
              </a:rPr>
              <a:pPr/>
              <a:t>69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858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87CF2DA-0287-4BF9-87D3-02953CDC33A9}" type="slidenum">
              <a:rPr lang="en-US" altLang="de-DE" sz="1300" smtClean="0">
                <a:latin typeface="Arial" panose="020B0604020202020204" pitchFamily="34" charset="0"/>
              </a:rPr>
              <a:pPr/>
              <a:t>70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832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63197FB-B4F7-4552-B9F3-9966CE3B1DCE}" type="slidenum">
              <a:rPr lang="en-US" altLang="de-DE" sz="1300" smtClean="0">
                <a:latin typeface="Arial" panose="020B0604020202020204" pitchFamily="34" charset="0"/>
              </a:rPr>
              <a:pPr/>
              <a:t>71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29898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AFDB6C3-BEB9-4B1E-BFF3-2224075B17D6}" type="slidenum">
              <a:rPr lang="en-US" altLang="de-DE" sz="1300" smtClean="0">
                <a:latin typeface="Arial" panose="020B0604020202020204" pitchFamily="34" charset="0"/>
              </a:rPr>
              <a:pPr/>
              <a:t>72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3809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7188C-8DE2-455C-9064-8D76402AF727}" type="slidenum">
              <a:rPr lang="en-US" altLang="de-DE" sz="1300" smtClean="0">
                <a:latin typeface="Arial" panose="020B0604020202020204" pitchFamily="34" charset="0"/>
              </a:rPr>
              <a:pPr/>
              <a:t>73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88069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39303F-7849-4F72-94FC-05516504D49B}" type="slidenum">
              <a:rPr lang="en-US" altLang="de-DE" sz="1300" smtClean="0">
                <a:latin typeface="Arial" panose="020B0604020202020204" pitchFamily="34" charset="0"/>
              </a:rPr>
              <a:pPr/>
              <a:t>74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25657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364C8A5-0CE6-4D78-BDAB-56D9A85D6E30}" type="slidenum">
              <a:rPr lang="en-US" altLang="de-DE" sz="1300" smtClean="0">
                <a:latin typeface="Arial" panose="020B0604020202020204" pitchFamily="34" charset="0"/>
              </a:rPr>
              <a:pPr/>
              <a:t>75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257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51F0BE-AB89-4F7F-8FF4-D00BF1537965}" type="slidenum">
              <a:rPr lang="en-US" altLang="de-DE" sz="1300" smtClean="0">
                <a:latin typeface="Arial" panose="020B0604020202020204" pitchFamily="34" charset="0"/>
              </a:rPr>
              <a:pPr/>
              <a:t>76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325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706407-A43D-4AB1-819D-5A7CEE034B5C}" type="slidenum">
              <a:rPr lang="en-US" altLang="de-DE" sz="1300" smtClean="0">
                <a:latin typeface="Arial" panose="020B0604020202020204" pitchFamily="34" charset="0"/>
              </a:rPr>
              <a:pPr/>
              <a:t>77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5233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5A7EB6B-F3B9-44F5-B8B5-F128D1ADCB61}" type="slidenum">
              <a:rPr lang="en-US" altLang="de-DE" sz="1300" smtClean="0">
                <a:latin typeface="Arial" panose="020B0604020202020204" pitchFamily="34" charset="0"/>
              </a:rPr>
              <a:pPr/>
              <a:t>78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6100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3DB592B-73F8-4823-B488-E8979DA9A243}" type="slidenum">
              <a:rPr lang="en-US" altLang="de-DE" sz="1300" smtClean="0">
                <a:latin typeface="Arial" panose="020B0604020202020204" pitchFamily="34" charset="0"/>
              </a:rPr>
              <a:pPr/>
              <a:t>79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8371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D13677B-A1FC-442D-9F8F-97B1B11140FB}" type="slidenum">
              <a:rPr lang="en-US" altLang="de-DE" sz="1300" smtClean="0">
                <a:latin typeface="Arial" panose="020B0604020202020204" pitchFamily="34" charset="0"/>
              </a:rPr>
              <a:pPr/>
              <a:t>80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55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4C11025-9266-43A3-8E72-7F9EE95BACE7}" type="slidenum">
              <a:rPr lang="en-US" altLang="de-DE" sz="1300" smtClean="0">
                <a:latin typeface="Arial" panose="020B0604020202020204" pitchFamily="34" charset="0"/>
              </a:rPr>
              <a:pPr/>
              <a:t>81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9471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AC88B4-7981-4327-B0C1-B04A094D6B3F}" type="slidenum">
              <a:rPr lang="en-US" altLang="de-DE" sz="1300" smtClean="0">
                <a:latin typeface="Arial" panose="020B0604020202020204" pitchFamily="34" charset="0"/>
              </a:rPr>
              <a:pPr/>
              <a:t>82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2482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4E3252B-321F-483E-BE34-054755860CBD}" type="slidenum">
              <a:rPr lang="en-US" altLang="de-DE" sz="1300" smtClean="0">
                <a:latin typeface="Arial" panose="020B0604020202020204" pitchFamily="34" charset="0"/>
              </a:rPr>
              <a:pPr/>
              <a:t>90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2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b="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b="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71E3FB7-D6B6-4BB2-B6AD-167BAC547AC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  <p:sldLayoutId id="2147484485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latin typeface="+mn-lt"/>
                <a:ea typeface="+mn-ea"/>
                <a:cs typeface="+mn-cs"/>
              </a:rPr>
              <a:t>MKT 5 A – </a:t>
            </a:r>
            <a:r>
              <a:rPr lang="bg-BG" altLang="ja-JP">
                <a:latin typeface="+mn-lt"/>
                <a:ea typeface="+mn-ea"/>
                <a:cs typeface="+mn-cs"/>
              </a:rPr>
              <a:t>Памет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145287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079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en-US" altLang="de-DE" sz="2400" dirty="0">
                <a:solidFill>
                  <a:srgbClr val="333333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 </a:t>
            </a:r>
            <a:r>
              <a:rPr lang="bg-BG" altLang="de-DE" sz="2400" dirty="0">
                <a:solidFill>
                  <a:srgbClr val="FFFFFF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но</a:t>
            </a:r>
            <a:r>
              <a:rPr lang="de-DE" altLang="de-DE" sz="2400" dirty="0">
                <a:solidFill>
                  <a:srgbClr val="FFFFFF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</a:t>
            </a:r>
            <a:r>
              <a:rPr lang="de-DE" altLang="de-DE" sz="2400" dirty="0">
                <a:solidFill>
                  <a:srgbClr val="FFFFFF"/>
                </a:solidFill>
              </a:rPr>
              <a:t>...</a:t>
            </a:r>
            <a:r>
              <a:rPr lang="bg-BG" altLang="de-DE" sz="2400" dirty="0">
                <a:solidFill>
                  <a:srgbClr val="FFFFFF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FFFFFF"/>
                </a:solidFill>
              </a:rPr>
              <a:t> (</a:t>
            </a:r>
            <a:r>
              <a:rPr lang="bg-BG" altLang="de-DE" sz="2400" dirty="0">
                <a:solidFill>
                  <a:srgbClr val="FFFFFF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FFFFFF"/>
                </a:solidFill>
              </a:rPr>
              <a:t>...).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1972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004992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</a:t>
            </a:r>
            <a:r>
              <a:rPr lang="de-DE" altLang="de-DE" sz="2400" dirty="0">
                <a:solidFill>
                  <a:srgbClr val="FFFFFF"/>
                </a:solidFill>
              </a:rPr>
              <a:t>...</a:t>
            </a:r>
            <a:r>
              <a:rPr lang="bg-BG" altLang="de-DE" sz="2400" dirty="0">
                <a:solidFill>
                  <a:srgbClr val="FFFFFF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FFFFFF"/>
                </a:solidFill>
              </a:rPr>
              <a:t> (</a:t>
            </a:r>
            <a:r>
              <a:rPr lang="bg-BG" altLang="de-DE" sz="2400" dirty="0">
                <a:solidFill>
                  <a:srgbClr val="FFFFFF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FFFFFF"/>
                </a:solidFill>
              </a:rPr>
              <a:t>...).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901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004992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...</a:t>
            </a:r>
            <a:r>
              <a:rPr lang="bg-BG" altLang="de-DE" sz="2400" dirty="0">
                <a:solidFill>
                  <a:srgbClr val="333333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333333"/>
                </a:solidFill>
              </a:rPr>
              <a:t>...).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383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да запомням по-лесно?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???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</a:t>
            </a:r>
            <a:r>
              <a:rPr lang="ru-RU" sz="2400">
                <a:solidFill>
                  <a:srgbClr val="333333"/>
                </a:solidFill>
              </a:rPr>
              <a:t>става по-</a:t>
            </a:r>
            <a:r>
              <a:rPr lang="ru-RU" sz="2400" b="1">
                <a:solidFill>
                  <a:srgbClr val="004992"/>
                </a:solidFill>
              </a:rPr>
              <a:t>л</a:t>
            </a:r>
            <a:r>
              <a:rPr lang="ru-RU" sz="2400">
                <a:solidFill>
                  <a:srgbClr val="333333"/>
                </a:solidFill>
              </a:rPr>
              <a:t>есно/</a:t>
            </a:r>
            <a:r>
              <a:rPr lang="ru-RU" sz="2400" b="1">
                <a:solidFill>
                  <a:srgbClr val="004992"/>
                </a:solidFill>
              </a:rPr>
              <a:t>л</a:t>
            </a:r>
            <a:r>
              <a:rPr lang="ru-RU" sz="2400">
                <a:solidFill>
                  <a:srgbClr val="333333"/>
                </a:solidFill>
              </a:rPr>
              <a:t>еко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6376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</a:t>
            </a:r>
            <a:r>
              <a:rPr lang="bg-BG" altLang="de-DE" sz="2400">
                <a:solidFill>
                  <a:srgbClr val="333333"/>
                </a:solidFill>
              </a:rPr>
              <a:t>вече знаем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18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</a:t>
            </a:r>
            <a:r>
              <a:rPr lang="bg-BG" altLang="de-DE" sz="2400">
                <a:solidFill>
                  <a:srgbClr val="333333"/>
                </a:solidFill>
              </a:rPr>
              <a:t>твърде дълго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529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</a:t>
            </a:r>
            <a:r>
              <a:rPr lang="bg-BG" altLang="de-DE" sz="2400">
                <a:solidFill>
                  <a:srgbClr val="333333"/>
                </a:solidFill>
              </a:rPr>
              <a:t>на заучаване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55390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на заучаване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Веднага след това - </a:t>
            </a:r>
            <a:r>
              <a:rPr lang="bg-BG" altLang="de-DE" sz="2400">
                <a:solidFill>
                  <a:srgbClr val="333333"/>
                </a:solidFill>
              </a:rPr>
              <a:t>сън</a:t>
            </a:r>
            <a:r>
              <a:rPr lang="de-DE" altLang="de-DE" sz="2400">
                <a:solidFill>
                  <a:srgbClr val="333333"/>
                </a:solidFill>
              </a:rPr>
              <a:t>...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84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на заучаване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Веднага след това - сън</a:t>
            </a:r>
            <a:r>
              <a:rPr lang="de-DE" altLang="de-DE" sz="2400" dirty="0">
                <a:solidFill>
                  <a:srgbClr val="333333"/>
                </a:solidFill>
              </a:rPr>
              <a:t>...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Участие на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слух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bg-BG" altLang="de-DE" sz="2400" dirty="0">
                <a:solidFill>
                  <a:srgbClr val="333333"/>
                </a:solidFill>
              </a:rPr>
              <a:t> зрение</a:t>
            </a:r>
            <a:r>
              <a:rPr lang="de-DE" altLang="de-DE" sz="2400" dirty="0">
                <a:solidFill>
                  <a:srgbClr val="333333"/>
                </a:solidFill>
              </a:rPr>
              <a:t> …)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1166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img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8" y="2203704"/>
            <a:ext cx="558140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303520" cy="4248000"/>
          </a:xfrm>
        </p:spPr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004992"/>
                </a:solidFill>
              </a:rPr>
              <a:t>Колкото повече сетива участват в учебния процес, толкова по-успешно е запомнянето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22" name="Caption_15"/>
          <p:cNvSpPr txBox="1">
            <a:spLocks noChangeArrowheads="1"/>
          </p:cNvSpPr>
          <p:nvPr/>
        </p:nvSpPr>
        <p:spPr bwMode="auto">
          <a:xfrm>
            <a:off x="1013003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практика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3" name="Caption_14"/>
          <p:cNvSpPr txBox="1">
            <a:spLocks noChangeArrowheads="1"/>
          </p:cNvSpPr>
          <p:nvPr/>
        </p:nvSpPr>
        <p:spPr bwMode="auto">
          <a:xfrm>
            <a:off x="8888739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обсъждане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4" name="Caption_13"/>
          <p:cNvSpPr txBox="1">
            <a:spLocks noChangeArrowheads="1"/>
          </p:cNvSpPr>
          <p:nvPr/>
        </p:nvSpPr>
        <p:spPr bwMode="auto">
          <a:xfrm>
            <a:off x="8888739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обсъждане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5" name="Caption_12"/>
          <p:cNvSpPr txBox="1">
            <a:spLocks noChangeArrowheads="1"/>
          </p:cNvSpPr>
          <p:nvPr/>
        </p:nvSpPr>
        <p:spPr bwMode="auto">
          <a:xfrm>
            <a:off x="796979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6" name="Caption_11"/>
          <p:cNvSpPr txBox="1">
            <a:spLocks noChangeArrowheads="1"/>
          </p:cNvSpPr>
          <p:nvPr/>
        </p:nvSpPr>
        <p:spPr bwMode="auto">
          <a:xfrm>
            <a:off x="796979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7" name="Caption_10"/>
          <p:cNvSpPr txBox="1">
            <a:spLocks noChangeArrowheads="1"/>
          </p:cNvSpPr>
          <p:nvPr/>
        </p:nvSpPr>
        <p:spPr bwMode="auto">
          <a:xfrm>
            <a:off x="796979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8" name="Caption_9"/>
          <p:cNvSpPr txBox="1">
            <a:spLocks noChangeArrowheads="1"/>
          </p:cNvSpPr>
          <p:nvPr/>
        </p:nvSpPr>
        <p:spPr bwMode="auto">
          <a:xfrm>
            <a:off x="6979845" y="372856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9" name="Caption_8"/>
          <p:cNvSpPr txBox="1">
            <a:spLocks noChangeArrowheads="1"/>
          </p:cNvSpPr>
          <p:nvPr/>
        </p:nvSpPr>
        <p:spPr bwMode="auto">
          <a:xfrm>
            <a:off x="697984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0" name="Caption_7"/>
          <p:cNvSpPr txBox="1">
            <a:spLocks noChangeArrowheads="1"/>
          </p:cNvSpPr>
          <p:nvPr/>
        </p:nvSpPr>
        <p:spPr bwMode="auto">
          <a:xfrm>
            <a:off x="697984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1" name="Caption_6"/>
          <p:cNvSpPr txBox="1">
            <a:spLocks noChangeArrowheads="1"/>
          </p:cNvSpPr>
          <p:nvPr/>
        </p:nvSpPr>
        <p:spPr bwMode="auto">
          <a:xfrm>
            <a:off x="697984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2" name="Caption_5"/>
          <p:cNvSpPr txBox="1">
            <a:spLocks noChangeArrowheads="1"/>
          </p:cNvSpPr>
          <p:nvPr/>
        </p:nvSpPr>
        <p:spPr bwMode="auto">
          <a:xfrm>
            <a:off x="6979845" y="2924944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3" name="Caption_20"/>
          <p:cNvSpPr txBox="1">
            <a:spLocks noChangeArrowheads="1"/>
          </p:cNvSpPr>
          <p:nvPr/>
        </p:nvSpPr>
        <p:spPr bwMode="auto">
          <a:xfrm>
            <a:off x="6124699" y="1898904"/>
            <a:ext cx="558140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400" b="1">
                <a:latin typeface="+mn-lt"/>
                <a:cs typeface="+mn-cs"/>
              </a:rPr>
              <a:t>Задържане на информация в %</a:t>
            </a:r>
            <a:endParaRPr lang="en-GB" altLang="de-DE" sz="1400" b="1" dirty="0">
              <a:latin typeface="+mn-lt"/>
              <a:cs typeface="+mn-cs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6086598" y="2165604"/>
            <a:ext cx="76200" cy="43281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1668001" y="2165604"/>
            <a:ext cx="76200" cy="43281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6086598" y="2165604"/>
            <a:ext cx="5657603" cy="548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6086598" y="6417564"/>
            <a:ext cx="5657603" cy="762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Виждаме и запомняме ли еднакво?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6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775" y="2203704"/>
            <a:ext cx="4546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68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775" y="2203704"/>
            <a:ext cx="344062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4"/>
          <p:cNvSpPr txBox="1">
            <a:spLocks/>
          </p:cNvSpPr>
          <p:nvPr/>
        </p:nvSpPr>
        <p:spPr bwMode="gray">
          <a:xfrm>
            <a:off x="408955" y="5733256"/>
            <a:ext cx="11340000" cy="7196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0" algn="ctr" defTabSz="914377" fontAlgn="auto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333333"/>
                </a:solidFill>
              </a:rPr>
              <a:t>Пример: Трима художници рисуват един и същ пейзаж в Каталуния…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Bild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ild 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Bild 0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Обърнете внимание на разликите в цветовете и размерите в трите картини! Има ли неща, които художниците са представили различно или са изпуснали?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Caption_15"/>
          <p:cNvSpPr txBox="1">
            <a:spLocks noChangeArrowheads="1"/>
          </p:cNvSpPr>
          <p:nvPr/>
        </p:nvSpPr>
        <p:spPr bwMode="auto">
          <a:xfrm>
            <a:off x="4563283" y="5685055"/>
            <a:ext cx="34300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Бернд Хампел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18" name="Caption_14"/>
          <p:cNvSpPr txBox="1">
            <a:spLocks noChangeArrowheads="1"/>
          </p:cNvSpPr>
          <p:nvPr/>
        </p:nvSpPr>
        <p:spPr bwMode="auto">
          <a:xfrm>
            <a:off x="8552788" y="5685055"/>
            <a:ext cx="31961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Хелмут Шнак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19" name="Caption_16"/>
          <p:cNvSpPr txBox="1">
            <a:spLocks noChangeArrowheads="1"/>
          </p:cNvSpPr>
          <p:nvPr/>
        </p:nvSpPr>
        <p:spPr bwMode="auto">
          <a:xfrm>
            <a:off x="408954" y="5685055"/>
            <a:ext cx="35948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Андреас Вайсгербер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Всеки човек възприема нещата различно! Както в трите картини: Един и същ пейзаж, но с различни акценти!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" name="Picture 3" descr="Bild 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ild 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Bild 0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ption_26"/>
          <p:cNvSpPr>
            <a:spLocks noChangeArrowheads="1"/>
          </p:cNvSpPr>
          <p:nvPr/>
        </p:nvSpPr>
        <p:spPr bwMode="auto">
          <a:xfrm>
            <a:off x="10994131" y="3881653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1" name="Caption_25"/>
          <p:cNvSpPr>
            <a:spLocks noChangeArrowheads="1"/>
          </p:cNvSpPr>
          <p:nvPr/>
        </p:nvSpPr>
        <p:spPr bwMode="auto">
          <a:xfrm>
            <a:off x="7393731" y="3999722"/>
            <a:ext cx="457200" cy="62746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2" name="Caption_24"/>
          <p:cNvSpPr>
            <a:spLocks noChangeArrowheads="1"/>
          </p:cNvSpPr>
          <p:nvPr/>
        </p:nvSpPr>
        <p:spPr bwMode="auto">
          <a:xfrm>
            <a:off x="3073251" y="3881654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3" name="Caption_18"/>
          <p:cNvSpPr txBox="1">
            <a:spLocks noChangeArrowheads="1"/>
          </p:cNvSpPr>
          <p:nvPr/>
        </p:nvSpPr>
        <p:spPr bwMode="auto">
          <a:xfrm>
            <a:off x="4563283" y="5685055"/>
            <a:ext cx="3430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Бернд Хампел: При този пейзаж са използвани много по-земни тонове. Крайпътното дърво вдясно съвсем липсва (виж червения кръг).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24" name="Caption_17"/>
          <p:cNvSpPr txBox="1">
            <a:spLocks noChangeArrowheads="1"/>
          </p:cNvSpPr>
          <p:nvPr/>
        </p:nvSpPr>
        <p:spPr bwMode="auto">
          <a:xfrm>
            <a:off x="8552788" y="5685055"/>
            <a:ext cx="31961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Хелмут Шнак: Тук най-ясно се виждат различните ниви. Пейзажът изглежда пъстър. За разлика от другите две картини зад дърветата отчасти няма хълм.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25" name="Caption_19"/>
          <p:cNvSpPr txBox="1">
            <a:spLocks noChangeArrowheads="1"/>
          </p:cNvSpPr>
          <p:nvPr/>
        </p:nvSpPr>
        <p:spPr bwMode="auto">
          <a:xfrm>
            <a:off x="408954" y="5685055"/>
            <a:ext cx="3594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Андреас Вайсгербер: Хълмовете са по-равни от тези на другите картини.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След което ще Ви попитаме какво сте видели и колко сигурни сте в преценката </a:t>
            </a:r>
            <a:r>
              <a:rPr lang="bg-BG" sz="2400">
                <a:solidFill>
                  <a:srgbClr val="333333"/>
                </a:solidFill>
              </a:rPr>
              <a:t>си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0181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След което ще Ви попитаме какво сте видели и колко сигурни сте в преценката си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algn="ctr" eaLnBrk="1" hangingPunct="1">
              <a:defRPr/>
            </a:pPr>
            <a:r>
              <a:rPr lang="bg-BG" sz="2400" dirty="0">
                <a:solidFill>
                  <a:srgbClr val="004992"/>
                </a:solidFill>
              </a:rPr>
              <a:t>Старайте се да запомните възможно най-много детайли</a:t>
            </a:r>
            <a:r>
              <a:rPr lang="de-DE" sz="2400" dirty="0">
                <a:solidFill>
                  <a:srgbClr val="004992"/>
                </a:solidFill>
              </a:rPr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1438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828" y="1078992"/>
            <a:ext cx="393586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Ha Плаж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имаше на картинката? Сигурни ли сте?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826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Чадър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Плувец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Топка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Шапка за слънце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Кърпа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</a:rPr>
              <a:t>Ha Плаж</a:t>
            </a:r>
            <a:endParaRPr lang="de-DE" altLang="de-DE" sz="3600" dirty="0">
              <a:latin typeface="Calibri Light"/>
              <a:ea typeface="+mn-ea"/>
              <a:cs typeface="+mn-cs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Чадър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Плувец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Топка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Шапка за слънце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Кърпа</a:t>
            </a:r>
            <a:endParaRPr lang="de-DE" altLang="de-DE" sz="2400" dirty="0">
              <a:solidFill>
                <a:srgbClr val="004992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87" y="2203704"/>
            <a:ext cx="311254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Bahnhof ohne Sig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35" y="1078992"/>
            <a:ext cx="71706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Гара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имаше на картинката? Сигурни ли сте?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97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Релси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Вагони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Локомотив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Постройка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Разписание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Светофар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Гара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Релси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Вагони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Локомотив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Постройка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Разписание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Светофар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1" name="Picture 6" descr="Bahnhof ohne Sig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3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</a:t>
            </a:r>
            <a:r>
              <a:rPr lang="bg-BG" altLang="de-DE" sz="2400">
                <a:solidFill>
                  <a:srgbClr val="333333"/>
                </a:solidFill>
              </a:rPr>
              <a:t>така</a:t>
            </a:r>
            <a:r>
              <a:rPr lang="de-DE" altLang="de-DE" sz="2400">
                <a:solidFill>
                  <a:srgbClr val="333333"/>
                </a:solidFill>
              </a:rPr>
              <a:t>!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така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Мозъкът ни допълва и смесва актуалните впечатления със стари подобни такива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стандартни сцени</a:t>
            </a:r>
            <a:r>
              <a:rPr lang="de-DE" altLang="de-DE" sz="2400" dirty="0">
                <a:solidFill>
                  <a:srgbClr val="333333"/>
                </a:solidFill>
              </a:rPr>
              <a:t>) </a:t>
            </a:r>
            <a:r>
              <a:rPr lang="bg-BG" altLang="de-DE" sz="2400" dirty="0">
                <a:solidFill>
                  <a:srgbClr val="333333"/>
                </a:solidFill>
              </a:rPr>
              <a:t>съответно добавяме елементи по логика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в примера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хавлия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>
                <a:solidFill>
                  <a:srgbClr val="333333"/>
                </a:solidFill>
              </a:rPr>
              <a:t>локомотив</a:t>
            </a:r>
            <a:r>
              <a:rPr lang="de-DE" altLang="de-DE" sz="2400">
                <a:solidFill>
                  <a:srgbClr val="333333"/>
                </a:solidFill>
              </a:rPr>
              <a:t>)!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1322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така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Мозъкът ни допълва и смесва актуалните впечатления със стари подобни такива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стандартни сцени</a:t>
            </a:r>
            <a:r>
              <a:rPr lang="de-DE" altLang="de-DE" sz="2400" dirty="0">
                <a:solidFill>
                  <a:srgbClr val="333333"/>
                </a:solidFill>
              </a:rPr>
              <a:t>) </a:t>
            </a:r>
            <a:r>
              <a:rPr lang="bg-BG" altLang="de-DE" sz="2400" dirty="0">
                <a:solidFill>
                  <a:srgbClr val="333333"/>
                </a:solidFill>
              </a:rPr>
              <a:t>съответно добавяме елементи по логика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в примера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хавлия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локомотив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</a:p>
          <a:p>
            <a:pPr marL="342900" indent="-342900" eaLnBrk="1" hangingPunct="1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Истинските спомени обикновено са </a:t>
            </a:r>
            <a:r>
              <a:rPr lang="bg-BG" altLang="de-DE" sz="2400" dirty="0">
                <a:solidFill>
                  <a:srgbClr val="004992"/>
                </a:solidFill>
              </a:rPr>
              <a:t>по-живи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Фалшивите са някак бледи и липсват детайли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6639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004992"/>
                </a:solidFill>
              </a:rPr>
              <a:t>???</a:t>
            </a:r>
            <a:endParaRPr lang="en-US" sz="2400" dirty="0">
              <a:solidFill>
                <a:srgbClr val="00499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Забравяне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004992"/>
                </a:solidFill>
              </a:rPr>
              <a:t>Забравяне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Преиначен спомен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Потискане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особено негативни събития биват забравени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  <a:sym typeface="Wingdings" panose="05000000000000000000" pitchFamily="2" charset="2"/>
              </a:rPr>
              <a:t> </a:t>
            </a:r>
            <a:r>
              <a:rPr lang="bg-BG" alt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при депресивни настроения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предимно хубави случки </a:t>
            </a:r>
            <a:r>
              <a:rPr lang="bg-BG" altLang="de-DE" sz="2400">
                <a:solidFill>
                  <a:srgbClr val="333333"/>
                </a:solidFill>
              </a:rPr>
              <a:t>се забравят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52435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004992"/>
                </a:solidFill>
              </a:rPr>
              <a:t>Забравяне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Преиначен спомен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Потискане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особено негативни събития биват забравени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  <a:sym typeface="Wingdings" panose="05000000000000000000" pitchFamily="2" charset="2"/>
              </a:rPr>
              <a:t> </a:t>
            </a:r>
            <a:r>
              <a:rPr lang="bg-BG" alt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при депресивни настроения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предимно хубави случки се забравят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Илюзии</a:t>
            </a:r>
            <a:r>
              <a:rPr lang="de-DE" altLang="de-DE" sz="2400" dirty="0">
                <a:solidFill>
                  <a:srgbClr val="004992"/>
                </a:solidFill>
              </a:rPr>
              <a:t>/</a:t>
            </a:r>
            <a:r>
              <a:rPr lang="bg-BG" altLang="de-DE" sz="2400" dirty="0">
                <a:solidFill>
                  <a:srgbClr val="004992"/>
                </a:solidFill>
              </a:rPr>
              <a:t>Грешни спомени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Спомняме си за неща, които въобще не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843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70014"/>
              </p:ext>
            </p:extLst>
          </p:nvPr>
        </p:nvGraphicFramePr>
        <p:xfrm>
          <a:off x="408954" y="2044784"/>
          <a:ext cx="11376000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up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Scotty”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227062"/>
              </p:ext>
            </p:extLst>
          </p:nvPr>
        </p:nvGraphicFramePr>
        <p:xfrm>
          <a:off x="408954" y="2044784"/>
          <a:ext cx="11376000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4429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445063"/>
              </p:ext>
            </p:extLst>
          </p:nvPr>
        </p:nvGraphicFramePr>
        <p:xfrm>
          <a:off x="408954" y="2044784"/>
          <a:ext cx="113760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Жан Пиажет си е спомнял как като малък е бил отвлечен. По-късно става ясно, че това е измислена история, която неговата бавачка му е разказвала.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2352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582680"/>
              </p:ext>
            </p:extLst>
          </p:nvPr>
        </p:nvGraphicFramePr>
        <p:xfrm>
          <a:off x="408954" y="2044784"/>
          <a:ext cx="11376000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Жан Пиажет си е спомнял как като малък е бил отвлечен. По-късно става ясно, че това е измислена история, която неговата бавачка му е разказвала.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един експеримент на участниците са показвани променени реклами на Дисни Уърълд, на които се е виждал Бъкс Бъни. След което 30% от запитаните твърдели, че си спомнят да са видели заека при посещение в Дисни Уърълд. (въпреки че той е герой на Уорнър Брадърс).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0" descr="missha - bug bunny - flickr - cclicen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50" y="5754960"/>
            <a:ext cx="122179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160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</a:t>
            </a:r>
            <a:r>
              <a:rPr lang="bg-BG" altLang="de-DE" sz="2400">
                <a:solidFill>
                  <a:srgbClr val="333333"/>
                </a:solidFill>
              </a:rPr>
              <a:t>случили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същото време хората с психоза са по-несигурни относно спомените си </a:t>
            </a:r>
            <a:r>
              <a:rPr lang="bg-BG" altLang="de-DE" sz="2400" i="1" dirty="0">
                <a:solidFill>
                  <a:srgbClr val="333333"/>
                </a:solidFill>
              </a:rPr>
              <a:t>за реално случили се </a:t>
            </a:r>
            <a:r>
              <a:rPr lang="bg-BG" altLang="de-DE" sz="2400" i="1">
                <a:solidFill>
                  <a:srgbClr val="333333"/>
                </a:solidFill>
              </a:rPr>
              <a:t>събития</a:t>
            </a:r>
            <a:r>
              <a:rPr lang="bg-BG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91910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същото време хората с психоза са по-несигурни относно спомените си </a:t>
            </a:r>
            <a:r>
              <a:rPr lang="bg-BG" altLang="de-DE" sz="2400" i="1" dirty="0">
                <a:solidFill>
                  <a:srgbClr val="333333"/>
                </a:solidFill>
              </a:rPr>
              <a:t>за реално случили се събития</a:t>
            </a:r>
            <a:r>
              <a:rPr lang="bg-BG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Това означава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Способността за различаване на истински и грешни спомени е нарушена</a:t>
            </a:r>
            <a:r>
              <a:rPr lang="de-DE" altLang="de-DE" sz="2400" dirty="0">
                <a:solidFill>
                  <a:srgbClr val="333333"/>
                </a:solidFill>
              </a:rPr>
              <a:t>! </a:t>
            </a:r>
            <a:r>
              <a:rPr lang="bg-BG" altLang="de-DE" sz="2400" dirty="0">
                <a:solidFill>
                  <a:srgbClr val="333333"/>
                </a:solidFill>
              </a:rPr>
              <a:t>Един реалистичен поглед върху света е възпрепятстван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2546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проблемите с паметта благоприятстват погрешни преценки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758" name="Rechteck 1"/>
          <p:cNvSpPr>
            <a:spLocks noChangeArrowheads="1"/>
          </p:cNvSpPr>
          <p:nvPr/>
        </p:nvSpPr>
        <p:spPr bwMode="auto">
          <a:xfrm>
            <a:off x="408955" y="5661026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400" b="0">
                <a:solidFill>
                  <a:srgbClr val="004992"/>
                </a:solidFill>
                <a:latin typeface="+mn-lt"/>
              </a:rPr>
              <a:t>Иска ли някой да сподели накратко подобна случка от собствен опит </a:t>
            </a:r>
            <a:r>
              <a:rPr lang="de-DE" altLang="de-DE" sz="2400" b="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793820"/>
              </p:ext>
            </p:extLst>
          </p:nvPr>
        </p:nvGraphicFramePr>
        <p:xfrm>
          <a:off x="408954" y="2203704"/>
          <a:ext cx="113760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0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3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Събитие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Грешен спомен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Реална 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Конфликт с майката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Спомен как майка ѝ твърди: “Ти вече не си ми дъщеря!”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Майката всъщност е казала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“Не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познавам такава”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с времето точните думи в спомена се размиват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Групова терапия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Явно никой не се вълнува от моя проблем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Няколко участника са попитали разтревожено – това бива забравено в последствие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 2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0835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Отново ще Ви бъдат показани комплексни картини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 2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0835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Отново ще Ви бъдат показани комплексни картини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Помислете какво е било изпуснато на картината (тези обекти ще бъдат маркирани в синьо по-късно).</a:t>
            </a:r>
            <a:endParaRPr lang="de-DE" altLang="de-DE" sz="240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504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130" y="1078992"/>
            <a:ext cx="754091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Павильон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Табела “</a:t>
            </a:r>
            <a:r>
              <a:rPr lang="en-US" altLang="de-DE" sz="2400" dirty="0">
                <a:solidFill>
                  <a:srgbClr val="333333"/>
                </a:solidFill>
              </a:rPr>
              <a:t>Kiosk”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Наденички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Кошче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Знамена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Цени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Продаваш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Павильон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Табела “</a:t>
            </a:r>
            <a:r>
              <a:rPr lang="en-US" altLang="de-DE" sz="2400" dirty="0">
                <a:solidFill>
                  <a:srgbClr val="333333"/>
                </a:solidFill>
              </a:rPr>
              <a:t>Kiosk”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Наденички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Кошче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Знамена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Цени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Продаваш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683" y="2203704"/>
            <a:ext cx="5669280" cy="404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395" y="1078991"/>
            <a:ext cx="736472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Градинска работа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074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Слънчогледи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Шезлонг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Дърво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Вила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Маркуч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Градинска работа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Слънчогледи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Шезлонг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Дърво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Лопата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Вила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Маркуч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4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z="1800" b="0" spc="-5" dirty="0">
                <a:solidFill>
                  <a:srgbClr val="333333"/>
                </a:solidFill>
                <a:latin typeface="+mn-lt"/>
              </a:rPr>
              <a:t>[</a:t>
            </a:r>
            <a:r>
              <a:rPr lang="az-Cyrl-AZ" altLang="ko-KR" sz="1800" b="0" i="1" spc="-5" dirty="0">
                <a:solidFill>
                  <a:srgbClr val="333333"/>
                </a:solidFill>
                <a:latin typeface="+mn-lt"/>
              </a:rPr>
              <a:t>към терапевтите</a:t>
            </a:r>
            <a:r>
              <a:rPr lang="en-US" altLang="ko-KR" sz="1800" b="0" i="1" spc="-5" dirty="0">
                <a:solidFill>
                  <a:srgbClr val="333333"/>
                </a:solidFill>
                <a:latin typeface="+mn-lt"/>
              </a:rPr>
              <a:t>:</a:t>
            </a:r>
            <a:endParaRPr sz="1800" b="0" dirty="0">
              <a:solidFill>
                <a:srgbClr val="333333"/>
              </a:solidFill>
              <a:latin typeface="+mn-lt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sz="1800" b="0" dirty="0">
                <a:solidFill>
                  <a:srgbClr val="333333"/>
                </a:solidFill>
                <a:latin typeface="+mn-lt"/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sz="1800" b="0" dirty="0">
                <a:solidFill>
                  <a:srgbClr val="333333"/>
                </a:solidFill>
                <a:latin typeface="+mn-lt"/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94086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27" descr="Schu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093" y="1078992"/>
            <a:ext cx="8297333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има в една типична класна стая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Класна стая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291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Раница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Карта на Европа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Книги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Чинове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Учителски стол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Дъска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Учителска чанта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Класна стая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42339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Раница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Карта на Европа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Книги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Чинове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Учителски стол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Дъска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Учителска чанта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2" name="Picture 1033" descr="Klassenzimmer_große Europakar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5"/>
            <a:ext cx="5669280" cy="367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4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92" y="1078991"/>
            <a:ext cx="3656136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Рибар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Лула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Кофа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Пера на шапката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“Sport” </a:t>
            </a:r>
            <a:r>
              <a:rPr lang="bg-BG" altLang="de-DE" sz="2400" dirty="0">
                <a:solidFill>
                  <a:srgbClr val="333333"/>
                </a:solidFill>
              </a:rPr>
              <a:t>надпис на лодката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Въдица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Червен пуловер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Риба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Рибар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Лула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Кофа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Пера на шапката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“Sport” </a:t>
            </a:r>
            <a:r>
              <a:rPr lang="bg-BG" altLang="de-DE" sz="2400" dirty="0">
                <a:solidFill>
                  <a:srgbClr val="333333"/>
                </a:solidFill>
              </a:rPr>
              <a:t>надпис на лодката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Въдица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Червен пуловер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Риба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94" y="2203703"/>
            <a:ext cx="289433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58</a:t>
            </a:fld>
            <a:endParaRPr lang="de-DE" altLang="de-DE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4" y="1078992"/>
            <a:ext cx="790687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59</a:t>
            </a:fld>
            <a:endParaRPr lang="de-DE" altLang="de-DE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обикновено вижда човек на кръстовище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60</a:t>
            </a:fld>
            <a:endParaRPr lang="de-DE" altLang="de-DE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Кръстовище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Автомобили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Полицай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Дете с колело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Възрастна жена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Зелен светофар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Пешеходна пътека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Сгради в далечината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61</a:t>
            </a:fld>
            <a:endParaRPr lang="de-DE" altLang="de-DE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Кръстовище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Автомобили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Полицай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Дете с колело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Възрастна жена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Зелен светофар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Пешеходна пътека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Сгради в далечината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85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62</a:t>
            </a:fld>
            <a:endParaRPr lang="de-DE" altLang="de-DE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485" y="1078992"/>
            <a:ext cx="82845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63</a:t>
            </a:fld>
            <a:endParaRPr lang="de-DE" altLang="de-DE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има обикновено на детска площадка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64</a:t>
            </a:fld>
            <a:endParaRPr lang="de-DE" altLang="de-DE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Детска площадка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818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Пързалка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Въртележка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Хвърчило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Скейтборд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Дървета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Люлка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Играчки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Пясъчник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65</a:t>
            </a:fld>
            <a:endParaRPr lang="de-DE" altLang="de-DE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Детска площадка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Пързалка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Въртележка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Хвърчило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Скейтборд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Топка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Дървета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Люлка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Играчки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Пясъчник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67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66</a:t>
            </a:fld>
            <a:endParaRPr lang="de-DE" altLang="de-DE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19" y="1078992"/>
            <a:ext cx="344388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67</a:t>
            </a:fld>
            <a:endParaRPr lang="de-DE" altLang="de-DE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Сватба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8962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Прозорец на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Воал на булката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Шаферка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Пейки в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Врата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68</a:t>
            </a:fld>
            <a:endParaRPr lang="de-DE" altLang="de-DE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 dirty="0">
                <a:latin typeface="Calibri Light"/>
                <a:ea typeface="+mn-ea"/>
                <a:cs typeface="+mn-cs"/>
              </a:rPr>
              <a:t>Сватба</a:t>
            </a:r>
            <a:endParaRPr lang="de-DE" altLang="de-DE" sz="3600" dirty="0">
              <a:latin typeface="Calibri Light"/>
              <a:ea typeface="+mn-ea"/>
              <a:cs typeface="+mn-cs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Прозорец на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Кум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Воал на булката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Шаферка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Пейки в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Врата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21" y="2203704"/>
            <a:ext cx="272347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69</a:t>
            </a:fld>
            <a:endParaRPr lang="de-DE" altLang="de-DE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21" y="1078992"/>
            <a:ext cx="740367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70</a:t>
            </a:fld>
            <a:endParaRPr lang="de-DE" altLang="de-DE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Футбол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106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Табло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Врата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Маркировка на</a:t>
            </a:r>
            <a:br>
              <a:rPr lang="en-US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терена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Зрители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Реклами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Знамена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71</a:t>
            </a:fld>
            <a:endParaRPr lang="de-DE" altLang="de-DE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Футбол</a:t>
            </a:r>
            <a:endParaRPr lang="de-DE" altLang="de-DE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Табло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Врата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Маркировка на</a:t>
            </a:r>
            <a:br>
              <a:rPr lang="en-US" altLang="de-DE" sz="2000" dirty="0">
                <a:solidFill>
                  <a:srgbClr val="004992"/>
                </a:solidFill>
              </a:rPr>
            </a:br>
            <a:r>
              <a:rPr lang="bg-BG" altLang="de-DE" sz="2000" dirty="0">
                <a:solidFill>
                  <a:srgbClr val="004992"/>
                </a:solidFill>
              </a:rPr>
              <a:t>терена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Зрители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Реклами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Знамена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pic>
        <p:nvPicPr>
          <p:cNvPr id="10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72</a:t>
            </a:fld>
            <a:endParaRPr lang="de-DE" altLang="de-DE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142" y="1078992"/>
            <a:ext cx="351323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73</a:t>
            </a:fld>
            <a:endParaRPr lang="de-DE" altLang="de-DE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Кацането на Луната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125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Скеле за ракетата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Бутилка кислород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Скафандър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Кратер на Луната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Ракетни дюзи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Силует на планета на</a:t>
            </a:r>
            <a:br>
              <a:rPr lang="en-US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заден фон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74</a:t>
            </a:fld>
            <a:endParaRPr lang="de-DE" altLang="de-DE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Кацането на Луната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Скеле за ракетата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Бутилка кислород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Скафандър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Кратер на Луната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Ракетни дюзи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Силует на планета на</a:t>
            </a:r>
            <a:br>
              <a:rPr lang="en-US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заден фон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98" y="2203704"/>
            <a:ext cx="277832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75</a:t>
            </a:fld>
            <a:endParaRPr lang="de-DE" altLang="de-DE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731" y="1078992"/>
            <a:ext cx="754205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76</a:t>
            </a:fld>
            <a:endParaRPr lang="de-DE" altLang="de-DE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Спасителна мисия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538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Хеликоптер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Гумена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Водолаз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Обърната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Носилка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Пилот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77</a:t>
            </a:fld>
            <a:endParaRPr lang="de-DE" altLang="de-DE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9" name="Rectangle 9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Спасителна мисия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95586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Хеликоптер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Гумена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Водолаз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Обърната лодка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Носилка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Пояс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Пилот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78</a:t>
            </a:fld>
            <a:endParaRPr lang="de-DE" altLang="de-DE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38" y="1078993"/>
            <a:ext cx="7550444" cy="537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79</a:t>
            </a:fld>
            <a:endParaRPr lang="de-DE" altLang="de-DE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се намира на една строителна площадка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80</a:t>
            </a:fld>
            <a:endParaRPr lang="de-DE" altLang="de-DE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Строеж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73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Тръби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Количка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Маркировка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Багер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Пневматичен чук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81</a:t>
            </a:fld>
            <a:endParaRPr lang="de-DE" altLang="de-DE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Строеж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Тръби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Количка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Маркировка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Багер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Пневматичен чук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Знак СТОП</a:t>
            </a:r>
            <a:endParaRPr lang="de-DE" altLang="de-DE" sz="2400" dirty="0">
              <a:solidFill>
                <a:srgbClr val="004992"/>
              </a:solidFill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3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82</a:t>
            </a:fld>
            <a:endParaRPr lang="de-DE" altLang="de-DE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83</a:t>
            </a:fld>
            <a:endParaRPr lang="de-DE" altLang="de-DE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Търсете потвърждение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</a:t>
            </a:r>
            <a:r>
              <a:rPr lang="de-DE" altLang="de-DE" sz="2400" dirty="0">
                <a:solidFill>
                  <a:srgbClr val="004992"/>
                </a:solidFill>
              </a:rPr>
              <a:t>. </a:t>
            </a:r>
            <a:r>
              <a:rPr lang="bg-BG" altLang="de-DE" sz="2400" dirty="0">
                <a:solidFill>
                  <a:srgbClr val="004992"/>
                </a:solidFill>
              </a:rPr>
              <a:t>попитайте участници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62943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Търсете потвърждение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</a:t>
            </a:r>
            <a:r>
              <a:rPr lang="de-DE" altLang="de-DE" sz="2400" dirty="0">
                <a:solidFill>
                  <a:srgbClr val="004992"/>
                </a:solidFill>
              </a:rPr>
              <a:t>. </a:t>
            </a:r>
            <a:r>
              <a:rPr lang="bg-BG" altLang="de-DE" sz="2400" dirty="0">
                <a:solidFill>
                  <a:srgbClr val="004992"/>
                </a:solidFill>
              </a:rPr>
              <a:t>попитайте участници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u="sng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Скарали сте се с някого и имате беглото чувство, че той/тя е обидил семейството Ви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изключвайте възможността паметта да Ви изневерява и споменът Ви да е грешен</a:t>
            </a:r>
            <a:r>
              <a:rPr lang="de-DE" altLang="de-DE" sz="2400" dirty="0">
                <a:solidFill>
                  <a:srgbClr val="333333"/>
                </a:solidFill>
              </a:rPr>
              <a:t>! </a:t>
            </a:r>
            <a:r>
              <a:rPr lang="bg-BG" altLang="de-DE" sz="2400" dirty="0">
                <a:solidFill>
                  <a:srgbClr val="333333"/>
                </a:solidFill>
              </a:rPr>
              <a:t>Попитайте свидетелите за тяхната версия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21090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86</a:t>
            </a:fld>
            <a:endParaRPr lang="de-DE" altLang="de-DE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Филип е сигурен, че са му откраднали колелото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Предистория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Колелото му не е паркирано пред вратата, макар че той е на 100% убеден, че го е оставил там предната вечер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r>
              <a:rPr lang="de-DE" altLang="de-DE" dirty="0">
                <a:solidFill>
                  <a:srgbClr val="004992"/>
                </a:solidFill>
              </a:rPr>
              <a:t> </a:t>
            </a:r>
            <a:r>
              <a:rPr lang="bg-BG" altLang="de-DE" dirty="0">
                <a:solidFill>
                  <a:srgbClr val="333333"/>
                </a:solidFill>
              </a:rPr>
              <a:t>Вместо това той вижда колелото пред магазина на ъгъла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Филип е на косъм да извика полиция, защото предполага, че крадецът е в магазина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За него това е поредно доказателство за заговор, насочен срещу него, тъй като преди 3 седмици са му откраднали портмонето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Но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Докато звъни на полицията, Филип си бърка в джоба и намира ключа от катинара на колелото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В този момент се сеща, че сам е паркирал колелото си там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249441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Филип е сигурен, че са му откраднали колелото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Предистория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Колелото му не е паркирано пред вратата, макар че той е на 100% убеден, че го е оставил там предната вечер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r>
              <a:rPr lang="de-DE" altLang="de-DE" dirty="0">
                <a:solidFill>
                  <a:srgbClr val="004992"/>
                </a:solidFill>
              </a:rPr>
              <a:t> </a:t>
            </a:r>
            <a:r>
              <a:rPr lang="bg-BG" altLang="de-DE" dirty="0">
                <a:solidFill>
                  <a:srgbClr val="333333"/>
                </a:solidFill>
              </a:rPr>
              <a:t>Вместо това той вижда колелото пред магазина на ъгъла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Филип е на косъм да извика полиция, защото предполага, че крадецът е в магазина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За него това е поредно доказателство за заговор, насочен срещу него, тъй като преди 3 седмици са му откраднали портмонето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Но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Докато звъни на полицията, Филип си бърка в джоба и намира ключа от катинара на колелото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В този момент се сеща, че сам е паркирал колелото си там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333333"/>
                </a:solidFill>
              </a:rPr>
              <a:t>Измамните спомени често се получават, когато човек се страхува или е подложен на стрес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Преди да стигнете до крайни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Помислете си до колко обективни и логични са вашите предположения</a:t>
            </a:r>
            <a:r>
              <a:rPr lang="de-DE" altLang="de-DE" dirty="0">
                <a:solidFill>
                  <a:srgbClr val="333333"/>
                </a:solidFill>
              </a:rPr>
              <a:t>! </a:t>
            </a:r>
            <a:r>
              <a:rPr lang="bg-BG" altLang="de-DE" dirty="0">
                <a:solidFill>
                  <a:srgbClr val="333333"/>
                </a:solidFill>
              </a:rPr>
              <a:t>Имайте предвид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Измамните спомени са по-бледи/неясни от истинските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0720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b="0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sz="1800" b="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12225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886029"/>
              </p:ext>
            </p:extLst>
          </p:nvPr>
        </p:nvGraphicFramePr>
        <p:xfrm>
          <a:off x="408954" y="2011680"/>
          <a:ext cx="11375999" cy="451113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Bernd Hampel, Helmut Schack, Andreas Weißgerber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частно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Untitled/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 заглавие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Paintings of Spanish landscape/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Картини на каталунски пейзаж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Rocketeer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Kirk Talks to Spock about his Fez Addiction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 trek/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 трек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lyricsart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Dresden bombing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Bombed Dresden/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Разрушения дрезден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Nobik Attila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Piaget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Piaget/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Пиажет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missha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bugs bunny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Bugs Bunny/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Бъгс Бъни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Norman 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Edited by/Editiert v. Michael B. Miller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False memory pictures/Картни грешни спомени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Geobra Brandstätter; Stefan Merz &amp; Frank Burmeister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Playmobil figures/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Картини на фигурки за игра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Ximena Del Villar Derpsch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частно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Drawings/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Рисунки: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Kiosk/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Павильон,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Градина,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Fisherman/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Рибар,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Road Crossing/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Кръстовище,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Playground/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площадка,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футбол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90</a:t>
            </a:fld>
            <a:endParaRPr lang="de-DE" altLang="de-DE"/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 b="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3901</Words>
  <Application>Microsoft Office PowerPoint</Application>
  <PresentationFormat>Benutzerdefiniert</PresentationFormat>
  <Paragraphs>768</Paragraphs>
  <Slides>90</Slides>
  <Notes>90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90</vt:i4>
      </vt:variant>
    </vt:vector>
  </HeadingPairs>
  <TitlesOfParts>
    <vt:vector size="98" baseType="lpstr">
      <vt:lpstr>Verdana</vt:lpstr>
      <vt:lpstr>Arial</vt:lpstr>
      <vt:lpstr>WingDings</vt:lpstr>
      <vt:lpstr>Times New Roman</vt:lpstr>
      <vt:lpstr>Calibri Light</vt:lpstr>
      <vt:lpstr>Symbol</vt:lpstr>
      <vt:lpstr>WingDings</vt:lpstr>
      <vt:lpstr>UKE_PPT-Vorlage_16zu9</vt:lpstr>
      <vt:lpstr>MKT 5 A – Памет</vt:lpstr>
      <vt:lpstr>Памет</vt:lpstr>
      <vt:lpstr>Памет</vt:lpstr>
      <vt:lpstr>Памет</vt:lpstr>
      <vt:lpstr>Памет</vt:lpstr>
      <vt:lpstr>Памет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Виждаме и запомняме ли еднакво?</vt:lpstr>
      <vt:lpstr>Обърнете внимание на разликите в цветовете и размерите в трите картини! Има ли неща, които художниците са представили различно или са изпуснали?</vt:lpstr>
      <vt:lpstr>Всеки човек възприема нещата различно! Както в трите картини: Един и същ пейзаж, но с различни акценти!</vt:lpstr>
      <vt:lpstr>Задача</vt:lpstr>
      <vt:lpstr>Задача</vt:lpstr>
      <vt:lpstr>Задача</vt:lpstr>
      <vt:lpstr>PowerPoint-Präsentation</vt:lpstr>
      <vt:lpstr>Ha Плаж Какво имаше на картинката? Сигурни ли сте?</vt:lpstr>
      <vt:lpstr>Ha Плаж</vt:lpstr>
      <vt:lpstr>PowerPoint-Präsentation</vt:lpstr>
      <vt:lpstr>Гара Какво имаше на картинката? Сигурни ли сте?</vt:lpstr>
      <vt:lpstr>Гара</vt:lpstr>
      <vt:lpstr>Лъжливи спомени!</vt:lpstr>
      <vt:lpstr>Лъжливи спомени!</vt:lpstr>
      <vt:lpstr>Лъжливи спомени!</vt:lpstr>
      <vt:lpstr>Видове грешки на паметта</vt:lpstr>
      <vt:lpstr>Видове грешки на паметта</vt:lpstr>
      <vt:lpstr>Видове грешки на паметта</vt:lpstr>
      <vt:lpstr>Видове грешки на паметта</vt:lpstr>
      <vt:lpstr>Грешни спомени!</vt:lpstr>
      <vt:lpstr>Грешни спомени!</vt:lpstr>
      <vt:lpstr>Грешни спомени!</vt:lpstr>
      <vt:lpstr>Грешни спомени!</vt:lpstr>
      <vt:lpstr>Защо ни е да знаем всичко това?</vt:lpstr>
      <vt:lpstr>Защо ни е да знаем всичко това?</vt:lpstr>
      <vt:lpstr>Защо ни е да знаем всичко това?</vt:lpstr>
      <vt:lpstr>Как проблемите с паметта благоприятстват погрешни преценки по време на психоза – Примери</vt:lpstr>
      <vt:lpstr>Задача 2</vt:lpstr>
      <vt:lpstr>Задача 2</vt:lpstr>
      <vt:lpstr>PowerPoint-Präsentation</vt:lpstr>
      <vt:lpstr>Павильон Какво беше показано? До колко сте сигурни?</vt:lpstr>
      <vt:lpstr>Павильон</vt:lpstr>
      <vt:lpstr>PowerPoint-Präsentation</vt:lpstr>
      <vt:lpstr>Градинска работа Какво беше показано? До колко сте сигурни?</vt:lpstr>
      <vt:lpstr>Градинска работа</vt:lpstr>
      <vt:lpstr>Опционално: Видео</vt:lpstr>
      <vt:lpstr>PowerPoint-Präsentation</vt:lpstr>
      <vt:lpstr>Събиране на идеи</vt:lpstr>
      <vt:lpstr>Класна стая Какво беше показано? До колко сте сигурни?</vt:lpstr>
      <vt:lpstr>Класна стая</vt:lpstr>
      <vt:lpstr>PowerPoint-Präsentation</vt:lpstr>
      <vt:lpstr>Рибар Какво беше показано? До колко сте сигурни?</vt:lpstr>
      <vt:lpstr>Рибар</vt:lpstr>
      <vt:lpstr>PowerPoint-Präsentation</vt:lpstr>
      <vt:lpstr>Събиране на идеи</vt:lpstr>
      <vt:lpstr>Кръстовище Какво беше показано? До колко сте сигурни?</vt:lpstr>
      <vt:lpstr>Кръстовище</vt:lpstr>
      <vt:lpstr>PowerPoint-Präsentation</vt:lpstr>
      <vt:lpstr>Събиране на идеи</vt:lpstr>
      <vt:lpstr>Детска площадка Какво беше показано? До колко сте сигурни?</vt:lpstr>
      <vt:lpstr>Детска площадка</vt:lpstr>
      <vt:lpstr>PowerPoint-Präsentation</vt:lpstr>
      <vt:lpstr>Сватба Какво беше показано? До колко сте сигурни?</vt:lpstr>
      <vt:lpstr>Сватба</vt:lpstr>
      <vt:lpstr>PowerPoint-Präsentation</vt:lpstr>
      <vt:lpstr>Футбол Какво беше показано? До колко сте сигурни?</vt:lpstr>
      <vt:lpstr>Футбол</vt:lpstr>
      <vt:lpstr>PowerPoint-Präsentation</vt:lpstr>
      <vt:lpstr>Кацането на Луната Какво беше показано? До колко сте сигурни?</vt:lpstr>
      <vt:lpstr>Кацането на Луната</vt:lpstr>
      <vt:lpstr>PowerPoint-Präsentation</vt:lpstr>
      <vt:lpstr>Спасителна мисия Какво беше показано? До колко сте сигурни?</vt:lpstr>
      <vt:lpstr>Спасителна мисия</vt:lpstr>
      <vt:lpstr>PowerPoint-Präsentation</vt:lpstr>
      <vt:lpstr>Събиране на идеи</vt:lpstr>
      <vt:lpstr>Строеж Какво беше показано? До колко сте сигурни?</vt:lpstr>
      <vt:lpstr>Строеж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псхозите?</vt:lpstr>
      <vt:lpstr>Какво общо има това с псхозите?</vt:lpstr>
      <vt:lpstr>Какво общо има това с псхозите?</vt:lpstr>
      <vt:lpstr>Благодарим за вниманието и работата заедно!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Тренировъчна сесия 5: Памет</dc:title>
  <dc:creator>Hiwi</dc:creator>
  <cp:lastModifiedBy>Britt-Marie Larsen</cp:lastModifiedBy>
  <cp:revision>19</cp:revision>
  <dcterms:modified xsi:type="dcterms:W3CDTF">2023-01-27T09:50:30Z</dcterms:modified>
</cp:coreProperties>
</file>