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50"/>
  </p:notesMasterIdLst>
  <p:sldIdLst>
    <p:sldId id="326" r:id="rId3"/>
    <p:sldId id="257" r:id="rId4"/>
    <p:sldId id="258" r:id="rId5"/>
    <p:sldId id="259" r:id="rId6"/>
    <p:sldId id="260" r:id="rId7"/>
    <p:sldId id="261" r:id="rId8"/>
    <p:sldId id="265" r:id="rId9"/>
    <p:sldId id="308" r:id="rId10"/>
    <p:sldId id="307" r:id="rId11"/>
    <p:sldId id="306" r:id="rId12"/>
    <p:sldId id="269" r:id="rId13"/>
    <p:sldId id="311" r:id="rId14"/>
    <p:sldId id="310" r:id="rId15"/>
    <p:sldId id="309" r:id="rId16"/>
    <p:sldId id="272" r:id="rId17"/>
    <p:sldId id="313" r:id="rId18"/>
    <p:sldId id="312" r:id="rId19"/>
    <p:sldId id="273" r:id="rId20"/>
    <p:sldId id="275" r:id="rId21"/>
    <p:sldId id="314" r:id="rId22"/>
    <p:sldId id="276" r:id="rId23"/>
    <p:sldId id="279" r:id="rId24"/>
    <p:sldId id="315" r:id="rId25"/>
    <p:sldId id="327" r:id="rId26"/>
    <p:sldId id="280" r:id="rId27"/>
    <p:sldId id="281" r:id="rId28"/>
    <p:sldId id="282" r:id="rId29"/>
    <p:sldId id="283" r:id="rId30"/>
    <p:sldId id="285" r:id="rId31"/>
    <p:sldId id="317" r:id="rId32"/>
    <p:sldId id="287" r:id="rId33"/>
    <p:sldId id="318" r:id="rId34"/>
    <p:sldId id="289" r:id="rId35"/>
    <p:sldId id="319" r:id="rId36"/>
    <p:sldId id="291" r:id="rId37"/>
    <p:sldId id="320" r:id="rId38"/>
    <p:sldId id="321" r:id="rId39"/>
    <p:sldId id="294" r:id="rId40"/>
    <p:sldId id="322" r:id="rId41"/>
    <p:sldId id="296" r:id="rId42"/>
    <p:sldId id="323" r:id="rId43"/>
    <p:sldId id="299" r:id="rId44"/>
    <p:sldId id="325" r:id="rId45"/>
    <p:sldId id="324" r:id="rId46"/>
    <p:sldId id="300" r:id="rId47"/>
    <p:sldId id="305" r:id="rId48"/>
    <p:sldId id="302" r:id="rId49"/>
  </p:sldIdLst>
  <p:sldSz cx="12195175"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15" autoAdjust="0"/>
    <p:restoredTop sz="94660"/>
  </p:normalViewPr>
  <p:slideViewPr>
    <p:cSldViewPr>
      <p:cViewPr varScale="1">
        <p:scale>
          <a:sx n="62" d="100"/>
          <a:sy n="62" d="100"/>
        </p:scale>
        <p:origin x="988" y="56"/>
      </p:cViewPr>
      <p:guideLst>
        <p:guide orient="horz" pos="2880"/>
        <p:guide pos="2160"/>
        <p:guide pos="288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3FC41A64-CE8C-40AA-B9C2-2232C2C27108}" type="datetimeFigureOut">
              <a:rPr lang="en-US" smtClean="0"/>
              <a:t>2/4/2022</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A291A5D4-2D5A-45A4-8965-9DF7604FEA68}" type="slidenum">
              <a:rPr lang="en-US" smtClean="0"/>
              <a:t>‹Nr.›</a:t>
            </a:fld>
            <a:endParaRPr lang="en-US"/>
          </a:p>
        </p:txBody>
      </p:sp>
    </p:spTree>
    <p:extLst>
      <p:ext uri="{BB962C8B-B14F-4D97-AF65-F5344CB8AC3E}">
        <p14:creationId xmlns:p14="http://schemas.microsoft.com/office/powerpoint/2010/main" val="320409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solidFill>
                  <a:prstClr val="black"/>
                </a:solidFill>
              </a:rPr>
              <a:pPr/>
              <a:t>1</a:t>
            </a:fld>
            <a:endParaRPr lang="de-DE" dirty="0">
              <a:solidFill>
                <a:prstClr val="black"/>
              </a:solidFill>
            </a:endParaRPr>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a:t>
            </a:fld>
            <a:endParaRPr lang="en-US"/>
          </a:p>
        </p:txBody>
      </p:sp>
    </p:spTree>
    <p:extLst>
      <p:ext uri="{BB962C8B-B14F-4D97-AF65-F5344CB8AC3E}">
        <p14:creationId xmlns:p14="http://schemas.microsoft.com/office/powerpoint/2010/main" val="259149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a:t>
            </a:fld>
            <a:endParaRPr lang="en-US"/>
          </a:p>
        </p:txBody>
      </p:sp>
    </p:spTree>
    <p:extLst>
      <p:ext uri="{BB962C8B-B14F-4D97-AF65-F5344CB8AC3E}">
        <p14:creationId xmlns:p14="http://schemas.microsoft.com/office/powerpoint/2010/main" val="3470691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a:t>
            </a:fld>
            <a:endParaRPr lang="en-US"/>
          </a:p>
        </p:txBody>
      </p:sp>
    </p:spTree>
    <p:extLst>
      <p:ext uri="{BB962C8B-B14F-4D97-AF65-F5344CB8AC3E}">
        <p14:creationId xmlns:p14="http://schemas.microsoft.com/office/powerpoint/2010/main" val="1229303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5</a:t>
            </a:fld>
            <a:endParaRPr lang="en-US"/>
          </a:p>
        </p:txBody>
      </p:sp>
    </p:spTree>
    <p:extLst>
      <p:ext uri="{BB962C8B-B14F-4D97-AF65-F5344CB8AC3E}">
        <p14:creationId xmlns:p14="http://schemas.microsoft.com/office/powerpoint/2010/main" val="3567778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6</a:t>
            </a:fld>
            <a:endParaRPr lang="en-US"/>
          </a:p>
        </p:txBody>
      </p:sp>
    </p:spTree>
    <p:extLst>
      <p:ext uri="{BB962C8B-B14F-4D97-AF65-F5344CB8AC3E}">
        <p14:creationId xmlns:p14="http://schemas.microsoft.com/office/powerpoint/2010/main" val="3110094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7</a:t>
            </a:fld>
            <a:endParaRPr lang="en-US"/>
          </a:p>
        </p:txBody>
      </p:sp>
    </p:spTree>
    <p:extLst>
      <p:ext uri="{BB962C8B-B14F-4D97-AF65-F5344CB8AC3E}">
        <p14:creationId xmlns:p14="http://schemas.microsoft.com/office/powerpoint/2010/main" val="3295854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8</a:t>
            </a:fld>
            <a:endParaRPr lang="en-US"/>
          </a:p>
        </p:txBody>
      </p:sp>
    </p:spTree>
    <p:extLst>
      <p:ext uri="{BB962C8B-B14F-4D97-AF65-F5344CB8AC3E}">
        <p14:creationId xmlns:p14="http://schemas.microsoft.com/office/powerpoint/2010/main" val="1747068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9</a:t>
            </a:fld>
            <a:endParaRPr lang="en-US"/>
          </a:p>
        </p:txBody>
      </p:sp>
    </p:spTree>
    <p:extLst>
      <p:ext uri="{BB962C8B-B14F-4D97-AF65-F5344CB8AC3E}">
        <p14:creationId xmlns:p14="http://schemas.microsoft.com/office/powerpoint/2010/main" val="3164664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10</a:t>
            </a:fld>
            <a:endParaRPr lang="en-US"/>
          </a:p>
        </p:txBody>
      </p:sp>
    </p:spTree>
    <p:extLst>
      <p:ext uri="{BB962C8B-B14F-4D97-AF65-F5344CB8AC3E}">
        <p14:creationId xmlns:p14="http://schemas.microsoft.com/office/powerpoint/2010/main" val="1376039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11</a:t>
            </a:fld>
            <a:endParaRPr lang="en-US"/>
          </a:p>
        </p:txBody>
      </p:sp>
    </p:spTree>
    <p:extLst>
      <p:ext uri="{BB962C8B-B14F-4D97-AF65-F5344CB8AC3E}">
        <p14:creationId xmlns:p14="http://schemas.microsoft.com/office/powerpoint/2010/main" val="3766257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12</a:t>
            </a:fld>
            <a:endParaRPr lang="en-US"/>
          </a:p>
        </p:txBody>
      </p:sp>
    </p:spTree>
    <p:extLst>
      <p:ext uri="{BB962C8B-B14F-4D97-AF65-F5344CB8AC3E}">
        <p14:creationId xmlns:p14="http://schemas.microsoft.com/office/powerpoint/2010/main" val="2586504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13</a:t>
            </a:fld>
            <a:endParaRPr lang="en-US"/>
          </a:p>
        </p:txBody>
      </p:sp>
    </p:spTree>
    <p:extLst>
      <p:ext uri="{BB962C8B-B14F-4D97-AF65-F5344CB8AC3E}">
        <p14:creationId xmlns:p14="http://schemas.microsoft.com/office/powerpoint/2010/main" val="2802914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14</a:t>
            </a:fld>
            <a:endParaRPr lang="en-US"/>
          </a:p>
        </p:txBody>
      </p:sp>
    </p:spTree>
    <p:extLst>
      <p:ext uri="{BB962C8B-B14F-4D97-AF65-F5344CB8AC3E}">
        <p14:creationId xmlns:p14="http://schemas.microsoft.com/office/powerpoint/2010/main" val="2870342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15</a:t>
            </a:fld>
            <a:endParaRPr lang="en-US"/>
          </a:p>
        </p:txBody>
      </p:sp>
    </p:spTree>
    <p:extLst>
      <p:ext uri="{BB962C8B-B14F-4D97-AF65-F5344CB8AC3E}">
        <p14:creationId xmlns:p14="http://schemas.microsoft.com/office/powerpoint/2010/main" val="1938819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16</a:t>
            </a:fld>
            <a:endParaRPr lang="en-US"/>
          </a:p>
        </p:txBody>
      </p:sp>
    </p:spTree>
    <p:extLst>
      <p:ext uri="{BB962C8B-B14F-4D97-AF65-F5344CB8AC3E}">
        <p14:creationId xmlns:p14="http://schemas.microsoft.com/office/powerpoint/2010/main" val="4235921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17</a:t>
            </a:fld>
            <a:endParaRPr lang="en-US"/>
          </a:p>
        </p:txBody>
      </p:sp>
    </p:spTree>
    <p:extLst>
      <p:ext uri="{BB962C8B-B14F-4D97-AF65-F5344CB8AC3E}">
        <p14:creationId xmlns:p14="http://schemas.microsoft.com/office/powerpoint/2010/main" val="785879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18</a:t>
            </a:fld>
            <a:endParaRPr lang="en-US"/>
          </a:p>
        </p:txBody>
      </p:sp>
    </p:spTree>
    <p:extLst>
      <p:ext uri="{BB962C8B-B14F-4D97-AF65-F5344CB8AC3E}">
        <p14:creationId xmlns:p14="http://schemas.microsoft.com/office/powerpoint/2010/main" val="2030647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19</a:t>
            </a:fld>
            <a:endParaRPr lang="en-US"/>
          </a:p>
        </p:txBody>
      </p:sp>
    </p:spTree>
    <p:extLst>
      <p:ext uri="{BB962C8B-B14F-4D97-AF65-F5344CB8AC3E}">
        <p14:creationId xmlns:p14="http://schemas.microsoft.com/office/powerpoint/2010/main" val="196738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20</a:t>
            </a:fld>
            <a:endParaRPr lang="en-US"/>
          </a:p>
        </p:txBody>
      </p:sp>
    </p:spTree>
    <p:extLst>
      <p:ext uri="{BB962C8B-B14F-4D97-AF65-F5344CB8AC3E}">
        <p14:creationId xmlns:p14="http://schemas.microsoft.com/office/powerpoint/2010/main" val="1494337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21</a:t>
            </a:fld>
            <a:endParaRPr lang="en-US"/>
          </a:p>
        </p:txBody>
      </p:sp>
    </p:spTree>
    <p:extLst>
      <p:ext uri="{BB962C8B-B14F-4D97-AF65-F5344CB8AC3E}">
        <p14:creationId xmlns:p14="http://schemas.microsoft.com/office/powerpoint/2010/main" val="382003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22</a:t>
            </a:fld>
            <a:endParaRPr lang="en-US"/>
          </a:p>
        </p:txBody>
      </p:sp>
    </p:spTree>
    <p:extLst>
      <p:ext uri="{BB962C8B-B14F-4D97-AF65-F5344CB8AC3E}">
        <p14:creationId xmlns:p14="http://schemas.microsoft.com/office/powerpoint/2010/main" val="840486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23</a:t>
            </a:fld>
            <a:endParaRPr lang="en-US"/>
          </a:p>
        </p:txBody>
      </p:sp>
    </p:spTree>
    <p:extLst>
      <p:ext uri="{BB962C8B-B14F-4D97-AF65-F5344CB8AC3E}">
        <p14:creationId xmlns:p14="http://schemas.microsoft.com/office/powerpoint/2010/main" val="2662323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24</a:t>
            </a:fld>
            <a:endParaRPr lang="en-US"/>
          </a:p>
        </p:txBody>
      </p:sp>
    </p:spTree>
    <p:extLst>
      <p:ext uri="{BB962C8B-B14F-4D97-AF65-F5344CB8AC3E}">
        <p14:creationId xmlns:p14="http://schemas.microsoft.com/office/powerpoint/2010/main" val="2662323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25</a:t>
            </a:fld>
            <a:endParaRPr lang="en-US"/>
          </a:p>
        </p:txBody>
      </p:sp>
    </p:spTree>
    <p:extLst>
      <p:ext uri="{BB962C8B-B14F-4D97-AF65-F5344CB8AC3E}">
        <p14:creationId xmlns:p14="http://schemas.microsoft.com/office/powerpoint/2010/main" val="4035890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26</a:t>
            </a:fld>
            <a:endParaRPr lang="en-US"/>
          </a:p>
        </p:txBody>
      </p:sp>
    </p:spTree>
    <p:extLst>
      <p:ext uri="{BB962C8B-B14F-4D97-AF65-F5344CB8AC3E}">
        <p14:creationId xmlns:p14="http://schemas.microsoft.com/office/powerpoint/2010/main" val="293147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27</a:t>
            </a:fld>
            <a:endParaRPr lang="en-US"/>
          </a:p>
        </p:txBody>
      </p:sp>
    </p:spTree>
    <p:extLst>
      <p:ext uri="{BB962C8B-B14F-4D97-AF65-F5344CB8AC3E}">
        <p14:creationId xmlns:p14="http://schemas.microsoft.com/office/powerpoint/2010/main" val="2420146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28</a:t>
            </a:fld>
            <a:endParaRPr lang="en-US"/>
          </a:p>
        </p:txBody>
      </p:sp>
    </p:spTree>
    <p:extLst>
      <p:ext uri="{BB962C8B-B14F-4D97-AF65-F5344CB8AC3E}">
        <p14:creationId xmlns:p14="http://schemas.microsoft.com/office/powerpoint/2010/main" val="3638200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29</a:t>
            </a:fld>
            <a:endParaRPr lang="en-US"/>
          </a:p>
        </p:txBody>
      </p:sp>
    </p:spTree>
    <p:extLst>
      <p:ext uri="{BB962C8B-B14F-4D97-AF65-F5344CB8AC3E}">
        <p14:creationId xmlns:p14="http://schemas.microsoft.com/office/powerpoint/2010/main" val="991847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30</a:t>
            </a:fld>
            <a:endParaRPr lang="en-US"/>
          </a:p>
        </p:txBody>
      </p:sp>
    </p:spTree>
    <p:extLst>
      <p:ext uri="{BB962C8B-B14F-4D97-AF65-F5344CB8AC3E}">
        <p14:creationId xmlns:p14="http://schemas.microsoft.com/office/powerpoint/2010/main" val="1263835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31</a:t>
            </a:fld>
            <a:endParaRPr lang="en-US"/>
          </a:p>
        </p:txBody>
      </p:sp>
    </p:spTree>
    <p:extLst>
      <p:ext uri="{BB962C8B-B14F-4D97-AF65-F5344CB8AC3E}">
        <p14:creationId xmlns:p14="http://schemas.microsoft.com/office/powerpoint/2010/main" val="1434518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32</a:t>
            </a:fld>
            <a:endParaRPr lang="en-US"/>
          </a:p>
        </p:txBody>
      </p:sp>
    </p:spTree>
    <p:extLst>
      <p:ext uri="{BB962C8B-B14F-4D97-AF65-F5344CB8AC3E}">
        <p14:creationId xmlns:p14="http://schemas.microsoft.com/office/powerpoint/2010/main" val="41439711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33</a:t>
            </a:fld>
            <a:endParaRPr lang="en-US"/>
          </a:p>
        </p:txBody>
      </p:sp>
    </p:spTree>
    <p:extLst>
      <p:ext uri="{BB962C8B-B14F-4D97-AF65-F5344CB8AC3E}">
        <p14:creationId xmlns:p14="http://schemas.microsoft.com/office/powerpoint/2010/main" val="670074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34</a:t>
            </a:fld>
            <a:endParaRPr lang="en-US"/>
          </a:p>
        </p:txBody>
      </p:sp>
    </p:spTree>
    <p:extLst>
      <p:ext uri="{BB962C8B-B14F-4D97-AF65-F5344CB8AC3E}">
        <p14:creationId xmlns:p14="http://schemas.microsoft.com/office/powerpoint/2010/main" val="11719588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35</a:t>
            </a:fld>
            <a:endParaRPr lang="en-US"/>
          </a:p>
        </p:txBody>
      </p:sp>
    </p:spTree>
    <p:extLst>
      <p:ext uri="{BB962C8B-B14F-4D97-AF65-F5344CB8AC3E}">
        <p14:creationId xmlns:p14="http://schemas.microsoft.com/office/powerpoint/2010/main" val="25060056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36</a:t>
            </a:fld>
            <a:endParaRPr lang="en-US"/>
          </a:p>
        </p:txBody>
      </p:sp>
    </p:spTree>
    <p:extLst>
      <p:ext uri="{BB962C8B-B14F-4D97-AF65-F5344CB8AC3E}">
        <p14:creationId xmlns:p14="http://schemas.microsoft.com/office/powerpoint/2010/main" val="25606001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37</a:t>
            </a:fld>
            <a:endParaRPr lang="de-DE" dirty="0">
              <a:solidFill>
                <a:prstClr val="black"/>
              </a:solidFill>
            </a:endParaRPr>
          </a:p>
        </p:txBody>
      </p:sp>
      <p:sp>
        <p:nvSpPr>
          <p:cNvPr id="6" name="Folienbildplatzhalter 5"/>
          <p:cNvSpPr>
            <a:spLocks noGrp="1" noRot="1" noChangeAspect="1"/>
          </p:cNvSpPr>
          <p:nvPr>
            <p:ph type="sldImg"/>
          </p:nvPr>
        </p:nvSpPr>
        <p:spPr>
          <a:xfrm>
            <a:off x="2224088" y="404813"/>
            <a:ext cx="3841750" cy="2160587"/>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38</a:t>
            </a:fld>
            <a:endParaRPr lang="en-US"/>
          </a:p>
        </p:txBody>
      </p:sp>
    </p:spTree>
    <p:extLst>
      <p:ext uri="{BB962C8B-B14F-4D97-AF65-F5344CB8AC3E}">
        <p14:creationId xmlns:p14="http://schemas.microsoft.com/office/powerpoint/2010/main" val="34676616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39</a:t>
            </a:fld>
            <a:endParaRPr lang="en-US"/>
          </a:p>
        </p:txBody>
      </p:sp>
    </p:spTree>
    <p:extLst>
      <p:ext uri="{BB962C8B-B14F-4D97-AF65-F5344CB8AC3E}">
        <p14:creationId xmlns:p14="http://schemas.microsoft.com/office/powerpoint/2010/main" val="1203655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40</a:t>
            </a:fld>
            <a:endParaRPr lang="en-US"/>
          </a:p>
        </p:txBody>
      </p:sp>
    </p:spTree>
    <p:extLst>
      <p:ext uri="{BB962C8B-B14F-4D97-AF65-F5344CB8AC3E}">
        <p14:creationId xmlns:p14="http://schemas.microsoft.com/office/powerpoint/2010/main" val="10156399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41</a:t>
            </a:fld>
            <a:endParaRPr lang="en-US"/>
          </a:p>
        </p:txBody>
      </p:sp>
    </p:spTree>
    <p:extLst>
      <p:ext uri="{BB962C8B-B14F-4D97-AF65-F5344CB8AC3E}">
        <p14:creationId xmlns:p14="http://schemas.microsoft.com/office/powerpoint/2010/main" val="34461475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42</a:t>
            </a:fld>
            <a:endParaRPr lang="en-US"/>
          </a:p>
        </p:txBody>
      </p:sp>
    </p:spTree>
    <p:extLst>
      <p:ext uri="{BB962C8B-B14F-4D97-AF65-F5344CB8AC3E}">
        <p14:creationId xmlns:p14="http://schemas.microsoft.com/office/powerpoint/2010/main" val="33058443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43</a:t>
            </a:fld>
            <a:endParaRPr lang="en-US"/>
          </a:p>
        </p:txBody>
      </p:sp>
    </p:spTree>
    <p:extLst>
      <p:ext uri="{BB962C8B-B14F-4D97-AF65-F5344CB8AC3E}">
        <p14:creationId xmlns:p14="http://schemas.microsoft.com/office/powerpoint/2010/main" val="40808402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44</a:t>
            </a:fld>
            <a:endParaRPr lang="en-US"/>
          </a:p>
        </p:txBody>
      </p:sp>
    </p:spTree>
    <p:extLst>
      <p:ext uri="{BB962C8B-B14F-4D97-AF65-F5344CB8AC3E}">
        <p14:creationId xmlns:p14="http://schemas.microsoft.com/office/powerpoint/2010/main" val="31147556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45</a:t>
            </a:fld>
            <a:endParaRPr lang="en-US"/>
          </a:p>
        </p:txBody>
      </p:sp>
    </p:spTree>
    <p:extLst>
      <p:ext uri="{BB962C8B-B14F-4D97-AF65-F5344CB8AC3E}">
        <p14:creationId xmlns:p14="http://schemas.microsoft.com/office/powerpoint/2010/main" val="30377807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4088" y="404813"/>
            <a:ext cx="3841750" cy="2160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46</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91A5D4-2D5A-45A4-8965-9DF7604FEA68}" type="slidenum">
              <a:rPr lang="en-US" smtClean="0"/>
              <a:t>47</a:t>
            </a:fld>
            <a:endParaRPr lang="en-US"/>
          </a:p>
        </p:txBody>
      </p:sp>
    </p:spTree>
    <p:extLst>
      <p:ext uri="{BB962C8B-B14F-4D97-AF65-F5344CB8AC3E}">
        <p14:creationId xmlns:p14="http://schemas.microsoft.com/office/powerpoint/2010/main" val="18167885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da-DK" altLang="ko-KR" sz="1000" dirty="0">
                <a:latin typeface="+mj-lt"/>
              </a:rPr>
              <a:t>Anvendelse af billedmateriale i dette modul er sket med velvillig tilladelse fra henholdsvis kunstnere og copyrightindehavere. En detaljeret oversigt (kunstner, titel) findes sidst i denne præsentation.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r>
              <a:rPr lang="da-DK"/>
              <a:t>Træningsmodul 6 – At vise empati II</a:t>
            </a:r>
            <a:endParaRPr lang="en-US"/>
          </a:p>
        </p:txBody>
      </p:sp>
      <p:sp>
        <p:nvSpPr>
          <p:cNvPr id="6" name="Slide Number Placeholder 5"/>
          <p:cNvSpPr>
            <a:spLocks noGrp="1"/>
          </p:cNvSpPr>
          <p:nvPr>
            <p:ph type="sldNum" sz="quarter" idx="12"/>
          </p:nvPr>
        </p:nvSpPr>
        <p:spPr bwMode="gray"/>
        <p:txBody>
          <a:bodyPr>
            <a:noAutofit/>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7" name="Slide Number Placeholder 6"/>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5" name="Slide Number Placeholder 4"/>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r>
              <a:rPr lang="da-DK"/>
              <a:t>Træningsmodul 6 – At vise empati II</a:t>
            </a:r>
            <a:endParaRPr lang="en-US"/>
          </a:p>
        </p:txBody>
      </p:sp>
      <p:sp>
        <p:nvSpPr>
          <p:cNvPr id="4" name="Slide Number Placeholder 3"/>
          <p:cNvSpPr>
            <a:spLocks noGrp="1"/>
          </p:cNvSpPr>
          <p:nvPr>
            <p:ph type="sldNum" sz="quarter" idx="12"/>
          </p:nvPr>
        </p:nvSpPr>
        <p:spPr bwMode="gray"/>
        <p:txBody>
          <a:bodyPr/>
          <a:lstStyle>
            <a:lvl1pPr>
              <a:defRPr b="0"/>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4" name="Grafik 13"/>
          <p:cNvPicPr>
            <a:picLocks/>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1" y="0"/>
            <a:ext cx="9144000" cy="3357563"/>
          </a:xfrm>
          <a:prstGeom prst="rect">
            <a:avLst/>
          </a:prstGeom>
        </p:spPr>
      </p:pic>
      <p:pic>
        <p:nvPicPr>
          <p:cNvPr id="16" name="Grafik 15"/>
          <p:cNvPicPr>
            <a:picLocks/>
          </p:cNvPicPr>
          <p:nvPr userDrawn="1"/>
        </p:nvPicPr>
        <p:blipFill rotWithShape="1">
          <a:blip r:embed="rId2" cstate="print">
            <a:extLst>
              <a:ext uri="{28A0092B-C50C-407E-A947-70E740481C1C}">
                <a14:useLocalDpi xmlns:a14="http://schemas.microsoft.com/office/drawing/2010/main" val="0"/>
              </a:ext>
            </a:extLst>
          </a:blip>
          <a:srcRect l="46996"/>
          <a:stretch/>
        </p:blipFill>
        <p:spPr bwMode="gray">
          <a:xfrm>
            <a:off x="4297363" y="0"/>
            <a:ext cx="7897814" cy="3357563"/>
          </a:xfrm>
          <a:prstGeom prst="rect">
            <a:avLst/>
          </a:prstGeom>
        </p:spPr>
      </p:pic>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7"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5033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2" y="1"/>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userDrawn="1"/>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5" y="5373216"/>
            <a:ext cx="5544000"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userDrawn="1"/>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gray">
          <a:xfrm>
            <a:off x="9842219" y="6095825"/>
            <a:ext cx="1944000"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9305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dirty="0"/>
              <a:t>Click to edit Master title style</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userDrawn="1"/>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en-US" altLang="ko-KR" dirty="0">
                <a:solidFill>
                  <a:srgbClr val="004992"/>
                </a:solidFill>
              </a:rPr>
              <a:t>Metacognitive Training (MCT)</a:t>
            </a:r>
            <a:endParaRPr lang="de-DE" dirty="0">
              <a:solidFill>
                <a:srgbClr val="004992"/>
              </a:solidFill>
            </a:endParaRPr>
          </a:p>
        </p:txBody>
      </p:sp>
      <p:sp>
        <p:nvSpPr>
          <p:cNvPr id="12" name="Rectangle 11"/>
          <p:cNvSpPr/>
          <p:nvPr userDrawn="1"/>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457123"/>
            <a:endParaRPr lang="en-US" dirty="0" err="1">
              <a:solidFill>
                <a:srgbClr val="333333"/>
              </a:solidFill>
            </a:endParaRPr>
          </a:p>
        </p:txBody>
      </p:sp>
      <p:pic>
        <p:nvPicPr>
          <p:cNvPr id="22" name="Bild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1048" y="620689"/>
            <a:ext cx="3546674" cy="3528392"/>
          </a:xfrm>
          <a:prstGeom prst="rect">
            <a:avLst/>
          </a:prstGeom>
        </p:spPr>
      </p:pic>
      <p:sp>
        <p:nvSpPr>
          <p:cNvPr id="13" name="Rectangle 7"/>
          <p:cNvSpPr>
            <a:spLocks noChangeArrowheads="1"/>
          </p:cNvSpPr>
          <p:nvPr userDrawn="1"/>
        </p:nvSpPr>
        <p:spPr bwMode="auto">
          <a:xfrm>
            <a:off x="408955"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defTabSz="457123">
              <a:spcBef>
                <a:spcPct val="0"/>
              </a:spcBef>
              <a:buClrTx/>
              <a:buFontTx/>
              <a:buNone/>
            </a:pPr>
            <a:r>
              <a:rPr lang="da-DK" altLang="ko-KR" sz="1000" dirty="0">
                <a:solidFill>
                  <a:srgbClr val="333333"/>
                </a:solidFill>
                <a:latin typeface="Calibri Light"/>
              </a:rPr>
              <a:t>Anvendelse af billedmateriale i dette modul er sket med velvillig tilladelse fra henholdsvis kunstnere og copyrightindehavere. En detaljeret oversigt (kunstner, titel) findes sidst i denne præsentation.</a:t>
            </a:r>
            <a:endParaRPr lang="es-ES" altLang="de-DE" sz="1000" dirty="0">
              <a:solidFill>
                <a:srgbClr val="333333"/>
              </a:solidFill>
              <a:latin typeface="Calibri Light"/>
            </a:endParaRPr>
          </a:p>
        </p:txBody>
      </p:sp>
      <p:pic>
        <p:nvPicPr>
          <p:cNvPr id="14" name="Grafik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2327548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dirty="0">
                <a:solidFill>
                  <a:srgbClr val="333333"/>
                </a:solidFill>
              </a:rPr>
              <a:t>Metacognitieve Training 1 – Stimmung</a:t>
            </a: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5" name="Titel 4"/>
          <p:cNvSpPr>
            <a:spLocks noGrp="1"/>
          </p:cNvSpPr>
          <p:nvPr>
            <p:ph type="title"/>
          </p:nvPr>
        </p:nvSpPr>
        <p:spPr bwMode="gray"/>
        <p:txBody>
          <a:bodyPr/>
          <a:lstStyle/>
          <a:p>
            <a:r>
              <a:rPr lang="de-DE" dirty="0"/>
              <a:t>Titelmasterformat durch Klicken bearbeiten</a:t>
            </a:r>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Tree>
    <p:extLst>
      <p:ext uri="{BB962C8B-B14F-4D97-AF65-F5344CB8AC3E}">
        <p14:creationId xmlns:p14="http://schemas.microsoft.com/office/powerpoint/2010/main" val="1804653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de-DE" dirty="0"/>
              <a:t>Titelmasterformat durch Klicken bearbeiten</a:t>
            </a:r>
          </a:p>
        </p:txBody>
      </p:sp>
      <p:sp>
        <p:nvSpPr>
          <p:cNvPr id="3" name="Content Placeholder 2"/>
          <p:cNvSpPr>
            <a:spLocks noGrp="1"/>
          </p:cNvSpPr>
          <p:nvPr>
            <p:ph idx="1"/>
          </p:nvPr>
        </p:nvSpPr>
        <p:spPr bwMode="gray"/>
        <p:txBody>
          <a:bodyPr>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oter Placeholder 4"/>
          <p:cNvSpPr>
            <a:spLocks noGrp="1"/>
          </p:cNvSpPr>
          <p:nvPr>
            <p:ph type="ftr" sz="quarter" idx="11"/>
          </p:nvPr>
        </p:nvSpPr>
        <p:spPr bwMode="gray"/>
        <p:txBody>
          <a:bodyPr>
            <a:noAutofit/>
          </a:bodyPr>
          <a:lstStyle/>
          <a:p>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12"/>
          </p:nvPr>
        </p:nvSpPr>
        <p:spPr bwMode="gray"/>
        <p:txBody>
          <a:bodyPr>
            <a:noAutofit/>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210797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1" name="Rechteck 20"/>
          <p:cNvSpPr/>
          <p:nvPr userDrawn="1"/>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
        <p:nvSpPr>
          <p:cNvPr id="19" name="Bildplatzhalter 4"/>
          <p:cNvSpPr>
            <a:spLocks noGrp="1"/>
          </p:cNvSpPr>
          <p:nvPr>
            <p:ph type="pic" sz="quarter" idx="13" hasCustomPrompt="1"/>
          </p:nvPr>
        </p:nvSpPr>
        <p:spPr bwMode="gray">
          <a:xfrm>
            <a:off x="2" y="1"/>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userDrawn="1"/>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userDrawn="1"/>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Tree>
    <p:extLst>
      <p:ext uri="{BB962C8B-B14F-4D97-AF65-F5344CB8AC3E}">
        <p14:creationId xmlns:p14="http://schemas.microsoft.com/office/powerpoint/2010/main" val="977997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ontent Placeholder 3"/>
          <p:cNvSpPr>
            <a:spLocks noGrp="1"/>
          </p:cNvSpPr>
          <p:nvPr>
            <p:ph sz="half" idx="2"/>
          </p:nvPr>
        </p:nvSpPr>
        <p:spPr bwMode="gray">
          <a:xfrm>
            <a:off x="6241603"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3861512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5" y="1124744"/>
            <a:ext cx="5544000" cy="720000"/>
          </a:xfrm>
        </p:spPr>
        <p:txBody>
          <a:bodyPr/>
          <a:lstStyle/>
          <a:p>
            <a:r>
              <a:rPr lang="de-DE" dirty="0"/>
              <a:t>Titelmasterformat durch Klicken bearbeiten</a:t>
            </a:r>
          </a:p>
        </p:txBody>
      </p:sp>
      <p:sp>
        <p:nvSpPr>
          <p:cNvPr id="3" name="Content Placeholder 2"/>
          <p:cNvSpPr>
            <a:spLocks noGrp="1"/>
          </p:cNvSpPr>
          <p:nvPr>
            <p:ph sz="half" idx="1"/>
          </p:nvPr>
        </p:nvSpPr>
        <p:spPr bwMode="gray">
          <a:xfrm>
            <a:off x="408955" y="2205344"/>
            <a:ext cx="5544000" cy="42480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6241603" y="836712"/>
            <a:ext cx="5953572"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4087542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7" name="Slide Number Placeholder 6"/>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41466" y="5157220"/>
            <a:ext cx="4853710"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29049816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DE" dirty="0"/>
              <a:t>Titelmasterformat durch Klicken bearbeiten</a:t>
            </a:r>
          </a:p>
        </p:txBody>
      </p:sp>
      <p:sp>
        <p:nvSpPr>
          <p:cNvPr id="4" name="Footer Placeholder 3"/>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5" name="Slide Number Placeholder 4"/>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18708244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p>
            <a:r>
              <a:rPr lang="de-DE">
                <a:solidFill>
                  <a:srgbClr val="333333"/>
                </a:solidFill>
              </a:rPr>
              <a:t>Entrenamiento Metacognitivo 8 – Stimmung</a:t>
            </a:r>
            <a:endParaRPr lang="de-DE" dirty="0">
              <a:solidFill>
                <a:srgbClr val="333333"/>
              </a:solidFill>
            </a:endParaRPr>
          </a:p>
        </p:txBody>
      </p:sp>
      <p:sp>
        <p:nvSpPr>
          <p:cNvPr id="4" name="Slide Number Placeholder 3"/>
          <p:cNvSpPr>
            <a:spLocks noGrp="1"/>
          </p:cNvSpPr>
          <p:nvPr>
            <p:ph type="sldNum" sz="quarter" idx="12"/>
          </p:nvPr>
        </p:nvSpPr>
        <p:spPr bwMode="gray"/>
        <p:txBody>
          <a:bodyPr/>
          <a:lstStyle/>
          <a:p>
            <a:fld id="{9B00EF49-7894-4F53-A8DD-F7DB3BFC5032}" type="slidenum">
              <a:rPr lang="de-DE" smtClean="0">
                <a:solidFill>
                  <a:srgbClr val="333333"/>
                </a:solidFill>
              </a:rPr>
              <a:pPr/>
              <a:t>‹Nr.›</a:t>
            </a:fld>
            <a:endParaRPr lang="de-DE" dirty="0">
              <a:solidFill>
                <a:srgbClr val="333333"/>
              </a:solidFill>
            </a:endParaRPr>
          </a:p>
        </p:txBody>
      </p:sp>
    </p:spTree>
    <p:extLst>
      <p:ext uri="{BB962C8B-B14F-4D97-AF65-F5344CB8AC3E}">
        <p14:creationId xmlns:p14="http://schemas.microsoft.com/office/powerpoint/2010/main" val="27191166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folie">
    <p:spTree>
      <p:nvGrpSpPr>
        <p:cNvPr id="1" name=""/>
        <p:cNvGrpSpPr/>
        <p:nvPr/>
      </p:nvGrpSpPr>
      <p:grpSpPr>
        <a:xfrm>
          <a:off x="0" y="0"/>
          <a:ext cx="0" cy="0"/>
          <a:chOff x="0" y="0"/>
          <a:chExt cx="0" cy="0"/>
        </a:xfrm>
      </p:grpSpPr>
      <p:sp>
        <p:nvSpPr>
          <p:cNvPr id="15" name="Rechteck 14"/>
          <p:cNvSpPr/>
          <p:nvPr userDrawn="1"/>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algn="r" defTabSz="457123"/>
            <a:endParaRPr lang="de-DE" sz="800" dirty="0">
              <a:solidFill>
                <a:prstClr val="white"/>
              </a:solidFill>
            </a:endParaRPr>
          </a:p>
        </p:txBody>
      </p:sp>
      <p:sp>
        <p:nvSpPr>
          <p:cNvPr id="10" name="Rechteck 9"/>
          <p:cNvSpPr/>
          <p:nvPr userDrawn="1"/>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5"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7" name="Textplatzhalter 8"/>
          <p:cNvSpPr>
            <a:spLocks noGrp="1"/>
          </p:cNvSpPr>
          <p:nvPr>
            <p:ph type="body" sz="quarter" idx="13"/>
          </p:nvPr>
        </p:nvSpPr>
        <p:spPr bwMode="gray">
          <a:xfrm>
            <a:off x="6241603" y="3717032"/>
            <a:ext cx="5544000"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408955" y="404664"/>
            <a:ext cx="880878"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7330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r>
              <a:rPr lang="da-DK"/>
              <a:t>Træningsmodul 6 – At vise empati II</a:t>
            </a:r>
            <a:endParaRPr lang="en-US"/>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fld id="{B6F15528-21DE-4FAA-801E-634DDDAF4B2B}" type="slidenum">
              <a:rPr lang="en-US" smtClean="0"/>
              <a:pPr/>
              <a:t>‹Nr.›</a:t>
            </a:fld>
            <a:endParaRPr lang="en-US"/>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r>
              <a:rPr lang="de-DE">
                <a:solidFill>
                  <a:srgbClr val="333333"/>
                </a:solidFill>
              </a:rPr>
              <a:t>Entrenamiento Metacognitivo 8 – Stimmung</a:t>
            </a:r>
            <a:endParaRPr lang="de-DE" dirty="0">
              <a:solidFill>
                <a:srgbClr val="333333"/>
              </a:solidFill>
            </a:endParaRPr>
          </a:p>
        </p:txBody>
      </p:sp>
      <p:sp>
        <p:nvSpPr>
          <p:cNvPr id="6" name="Slide Number Placeholder 5"/>
          <p:cNvSpPr>
            <a:spLocks noGrp="1"/>
          </p:cNvSpPr>
          <p:nvPr>
            <p:ph type="sldNum" sz="quarter" idx="4"/>
          </p:nvPr>
        </p:nvSpPr>
        <p:spPr bwMode="gray">
          <a:xfrm>
            <a:off x="10614387" y="332656"/>
            <a:ext cx="360000" cy="216000"/>
          </a:xfrm>
          <a:prstGeom prst="rect">
            <a:avLst/>
          </a:prstGeom>
        </p:spPr>
        <p:txBody>
          <a:bodyPr vert="horz" lIns="0" tIns="28795" rIns="0" bIns="0" rtlCol="0" anchor="t"/>
          <a:lstStyle>
            <a:lvl1pPr algn="r">
              <a:defRPr sz="1000">
                <a:solidFill>
                  <a:schemeClr val="tx1"/>
                </a:solidFill>
                <a:latin typeface="+mj-lt"/>
              </a:defRPr>
            </a:lvl1pPr>
          </a:lstStyle>
          <a:p>
            <a:pPr defTabSz="457123"/>
            <a:fld id="{9B00EF49-7894-4F53-A8DD-F7DB3BFC5032}" type="slidenum">
              <a:rPr lang="de-DE" smtClean="0">
                <a:solidFill>
                  <a:srgbClr val="333333"/>
                </a:solidFill>
              </a:rPr>
              <a:pPr defTabSz="457123"/>
              <a:t>‹Nr.›</a:t>
            </a:fld>
            <a:endParaRPr lang="de-DE" dirty="0">
              <a:solidFill>
                <a:srgbClr val="333333"/>
              </a:solidFill>
            </a:endParaRPr>
          </a:p>
        </p:txBody>
      </p:sp>
      <p:grpSp>
        <p:nvGrpSpPr>
          <p:cNvPr id="24" name="Gruppieren 23"/>
          <p:cNvGrpSpPr/>
          <p:nvPr/>
        </p:nvGrpSpPr>
        <p:grpSpPr bwMode="gray">
          <a:xfrm>
            <a:off x="408955" y="-171392"/>
            <a:ext cx="11377264"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2"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defTabSz="457123"/>
            <a:endParaRPr lang="de-DE" dirty="0">
              <a:solidFill>
                <a:prstClr val="white"/>
              </a:solidFill>
            </a:endParaRPr>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5"/>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233577912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latin typeface="Calibri Light"/>
              </a:rPr>
              <a:t>MCT </a:t>
            </a:r>
            <a:r>
              <a:rPr lang="en-US" altLang="ja-JP">
                <a:latin typeface="Calibri Light"/>
              </a:rPr>
              <a:t>6 B </a:t>
            </a:r>
            <a:r>
              <a:rPr lang="en-US" altLang="ja-JP" dirty="0">
                <a:latin typeface="Calibri Light"/>
              </a:rPr>
              <a:t>BADE – </a:t>
            </a:r>
            <a:r>
              <a:rPr lang="en-US" altLang="ko-KR" dirty="0"/>
              <a:t>At vise </a:t>
            </a:r>
            <a:r>
              <a:rPr lang="en-US" altLang="ko-KR" dirty="0" err="1"/>
              <a:t>empati</a:t>
            </a:r>
            <a:r>
              <a:rPr lang="en-US" altLang="ko-KR" dirty="0"/>
              <a:t> II</a:t>
            </a:r>
            <a:endParaRPr lang="en-US" dirty="0">
              <a:latin typeface="Calibri Light"/>
            </a:endParaRPr>
          </a:p>
        </p:txBody>
      </p:sp>
      <p:sp>
        <p:nvSpPr>
          <p:cNvPr id="7" name="Text Placeholder 6"/>
          <p:cNvSpPr>
            <a:spLocks noGrp="1"/>
          </p:cNvSpPr>
          <p:nvPr>
            <p:ph type="body" sz="quarter" idx="13"/>
          </p:nvPr>
        </p:nvSpPr>
        <p:spPr/>
        <p:txBody>
          <a:bodyPr/>
          <a:lstStyle/>
          <a:p>
            <a:endParaRPr lang="en-US"/>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fontAlgn="auto">
              <a:lnSpc>
                <a:spcPct val="100000"/>
              </a:lnSpc>
              <a:spcBef>
                <a:spcPts val="0"/>
              </a:spcBef>
            </a:pPr>
            <a:r>
              <a:rPr lang="pt-BR" sz="1600" dirty="0">
                <a:solidFill>
                  <a:srgbClr val="004992"/>
                </a:solidFill>
              </a:rPr>
              <a:t>© Moritz &amp; Woodward</a:t>
            </a:r>
            <a:r>
              <a:rPr lang="nl-NL" sz="1600" dirty="0">
                <a:solidFill>
                  <a:srgbClr val="004992"/>
                </a:solidFill>
              </a:rPr>
              <a:t> (2|22)</a:t>
            </a:r>
            <a:endParaRPr lang="pt-BR" sz="1600">
              <a:solidFill>
                <a:srgbClr val="004992"/>
              </a:solidFill>
            </a:endParaRPr>
          </a:p>
          <a:p>
            <a:pPr>
              <a:lnSpc>
                <a:spcPct val="100000"/>
              </a:lnSpc>
              <a:spcBef>
                <a:spcPts val="0"/>
              </a:spcBef>
            </a:pPr>
            <a:r>
              <a:rPr lang="pt-BR" sz="1600">
                <a:solidFill>
                  <a:srgbClr val="004992"/>
                </a:solidFill>
              </a:rPr>
              <a:t>www</a:t>
            </a:r>
            <a:r>
              <a:rPr lang="pt-BR" sz="1600" dirty="0">
                <a:solidFill>
                  <a:srgbClr val="004992"/>
                </a:solidFill>
              </a:rPr>
              <a:t>.uke.de/mct</a:t>
            </a:r>
          </a:p>
        </p:txBody>
      </p:sp>
    </p:spTree>
    <p:extLst>
      <p:ext uri="{BB962C8B-B14F-4D97-AF65-F5344CB8AC3E}">
        <p14:creationId xmlns:p14="http://schemas.microsoft.com/office/powerpoint/2010/main" val="1246469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Hvad lægger du først mærke til, når du møder nogen, du ikke kender? Hvor pålidelige er disse signaler?</a:t>
            </a:r>
            <a:endParaRPr sz="3600" dirty="0">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Hvad lægger du først mærke til, når du møder nogen, du ikke kender? Hvor pålidelige er disse signaler?</a:t>
            </a:r>
            <a:endParaRPr sz="3600" dirty="0">
              <a:latin typeface="+mn-lt"/>
              <a:ea typeface="+mn-ea"/>
              <a:cs typeface="+mn-cs"/>
            </a:endParaRPr>
          </a:p>
        </p:txBody>
      </p:sp>
      <p:pic>
        <p:nvPicPr>
          <p:cNvPr id="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ption_24"/>
          <p:cNvSpPr txBox="1">
            <a:spLocks noChangeArrowheads="1"/>
          </p:cNvSpPr>
          <p:nvPr/>
        </p:nvSpPr>
        <p:spPr bwMode="auto">
          <a:xfrm>
            <a:off x="1964531" y="5085184"/>
            <a:ext cx="21945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dirty="0">
                <a:latin typeface="+mn-lt"/>
              </a:rPr>
              <a:t>kropssprog/ kropsholdning?</a:t>
            </a:r>
          </a:p>
        </p:txBody>
      </p:sp>
      <p:sp>
        <p:nvSpPr>
          <p:cNvPr id="29" name="Caption_25"/>
          <p:cNvSpPr txBox="1">
            <a:spLocks noChangeArrowheads="1"/>
          </p:cNvSpPr>
          <p:nvPr/>
        </p:nvSpPr>
        <p:spPr bwMode="auto">
          <a:xfrm>
            <a:off x="1964531" y="2420888"/>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2000">
                <a:latin typeface="+mn-lt"/>
              </a:rPr>
              <a:t>øjne?</a:t>
            </a:r>
            <a:endParaRPr lang="de-DE" altLang="de-DE" sz="2000" dirty="0">
              <a:latin typeface="+mn-lt"/>
            </a:endParaRPr>
          </a:p>
        </p:txBody>
      </p:sp>
      <p:sp>
        <p:nvSpPr>
          <p:cNvPr id="30" name="Caption_26"/>
          <p:cNvSpPr txBox="1">
            <a:spLocks noChangeArrowheads="1"/>
          </p:cNvSpPr>
          <p:nvPr/>
        </p:nvSpPr>
        <p:spPr bwMode="auto">
          <a:xfrm>
            <a:off x="8257827" y="2636912"/>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sprog?</a:t>
            </a:r>
            <a:endParaRPr lang="de-DE" altLang="de-DE" sz="2000" dirty="0">
              <a:solidFill>
                <a:srgbClr val="333333"/>
              </a:solidFill>
              <a:latin typeface="+mn-lt"/>
            </a:endParaRPr>
          </a:p>
        </p:txBody>
      </p:sp>
      <p:sp>
        <p:nvSpPr>
          <p:cNvPr id="31" name="Caption_27"/>
          <p:cNvSpPr txBox="1">
            <a:spLocks noChangeArrowheads="1"/>
          </p:cNvSpPr>
          <p:nvPr/>
        </p:nvSpPr>
        <p:spPr bwMode="auto">
          <a:xfrm>
            <a:off x="8071499" y="4437112"/>
            <a:ext cx="1554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påklædning?</a:t>
            </a:r>
            <a:endParaRPr lang="de-DE" altLang="de-DE" sz="2000" dirty="0">
              <a:solidFill>
                <a:srgbClr val="333333"/>
              </a:solidFill>
              <a:latin typeface="+mn-lt"/>
            </a:endParaRPr>
          </a:p>
        </p:txBody>
      </p:sp>
      <p:sp>
        <p:nvSpPr>
          <p:cNvPr id="32" name="Caption_28"/>
          <p:cNvSpPr>
            <a:spLocks noChangeShapeType="1"/>
          </p:cNvSpPr>
          <p:nvPr/>
        </p:nvSpPr>
        <p:spPr bwMode="auto">
          <a:xfrm>
            <a:off x="1993131" y="2795215"/>
            <a:ext cx="337865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3" name="Caption_29"/>
          <p:cNvSpPr>
            <a:spLocks noChangeShapeType="1"/>
          </p:cNvSpPr>
          <p:nvPr/>
        </p:nvSpPr>
        <p:spPr bwMode="auto">
          <a:xfrm flipH="1">
            <a:off x="5881563" y="3068230"/>
            <a:ext cx="374441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4" name="Caption_30"/>
          <p:cNvSpPr>
            <a:spLocks noChangeShapeType="1"/>
          </p:cNvSpPr>
          <p:nvPr/>
        </p:nvSpPr>
        <p:spPr bwMode="auto">
          <a:xfrm flipH="1">
            <a:off x="6097587" y="4862487"/>
            <a:ext cx="352839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5" name="Caption_31"/>
          <p:cNvSpPr>
            <a:spLocks noChangeShapeType="1"/>
          </p:cNvSpPr>
          <p:nvPr/>
        </p:nvSpPr>
        <p:spPr bwMode="auto">
          <a:xfrm flipH="1">
            <a:off x="7463467" y="5491300"/>
            <a:ext cx="2162512"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6" name="Caption_32"/>
          <p:cNvSpPr txBox="1">
            <a:spLocks noChangeArrowheads="1"/>
          </p:cNvSpPr>
          <p:nvPr/>
        </p:nvSpPr>
        <p:spPr bwMode="auto">
          <a:xfrm>
            <a:off x="8257827" y="5085184"/>
            <a:ext cx="137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de-DE" altLang="de-DE" sz="2000">
                <a:solidFill>
                  <a:srgbClr val="333333"/>
                </a:solidFill>
                <a:latin typeface="+mn-lt"/>
              </a:rPr>
              <a:t>hænder?</a:t>
            </a:r>
            <a:endParaRPr lang="de-DE" altLang="de-DE" sz="2000" dirty="0">
              <a:solidFill>
                <a:srgbClr val="333333"/>
              </a:solidFill>
              <a:latin typeface="+mn-lt"/>
            </a:endParaRPr>
          </a:p>
        </p:txBody>
      </p:sp>
      <p:sp>
        <p:nvSpPr>
          <p:cNvPr id="37" name="Caption_33"/>
          <p:cNvSpPr>
            <a:spLocks noChangeShapeType="1"/>
          </p:cNvSpPr>
          <p:nvPr/>
        </p:nvSpPr>
        <p:spPr bwMode="auto">
          <a:xfrm flipV="1">
            <a:off x="1993131" y="5782092"/>
            <a:ext cx="3561536" cy="0"/>
          </a:xfrm>
          <a:prstGeom prst="line">
            <a:avLst/>
          </a:prstGeom>
          <a:noFill/>
          <a:ln w="25400">
            <a:solidFill>
              <a:srgbClr val="006699"/>
            </a:solidFill>
            <a:round/>
            <a:headEnd type="none" w="med" len="med"/>
            <a:tailEnd type="triangle" w="med" len="med"/>
          </a:ln>
          <a:extLst>
            <a:ext uri="{909E8E84-426E-40DD-AFC4-6F175D3DCCD1}">
              <a14:hiddenFill xmlns:a14="http://schemas.microsoft.com/office/drawing/2010/main">
                <a:noFill/>
              </a14:hiddenFill>
            </a:ext>
          </a:extLst>
        </p:spPr>
        <p:txBody>
          <a:bodyPr/>
          <a:lstStyle/>
          <a:p>
            <a:endParaRPr lang="de-DE">
              <a:latin typeface="Calibri Light"/>
            </a:endParaRPr>
          </a:p>
        </p:txBody>
      </p:sp>
      <p:sp>
        <p:nvSpPr>
          <p:cNvPr id="38" name="Caption_22"/>
          <p:cNvSpPr txBox="1">
            <a:spLocks noChangeArrowheads="1"/>
          </p:cNvSpPr>
          <p:nvPr/>
        </p:nvSpPr>
        <p:spPr bwMode="auto">
          <a:xfrm>
            <a:off x="4278846" y="6453188"/>
            <a:ext cx="3600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buNone/>
            </a:pPr>
            <a:r>
              <a:rPr lang="de-DE" altLang="de-DE" sz="2000" i="1" dirty="0">
                <a:latin typeface="+mn-lt"/>
                <a:ea typeface="+mn-ea"/>
              </a:rPr>
              <a:t>andet?...</a:t>
            </a:r>
          </a:p>
        </p:txBody>
      </p:sp>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Er der andre relevante informationskilder?</a:t>
            </a:r>
            <a:br>
              <a:rPr lang="en-US" sz="3600">
                <a:latin typeface="+mn-lt"/>
                <a:ea typeface="+mn-ea"/>
                <a:cs typeface="+mn-cs"/>
              </a:rPr>
            </a:br>
            <a:r>
              <a:rPr lang="en-US" sz="3600">
                <a:latin typeface="+mn-lt"/>
                <a:ea typeface="+mn-ea"/>
                <a:cs typeface="+mn-cs"/>
              </a:rPr>
              <a:t>Hvor pålidelige er de?</a:t>
            </a:r>
            <a:endParaRPr sz="3600">
              <a:latin typeface="+mn-lt"/>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92" y="2205038"/>
            <a:ext cx="3602279"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Er der andre relevante informationskilder?</a:t>
            </a:r>
            <a:br>
              <a:rPr lang="en-US" sz="3600">
                <a:latin typeface="+mn-lt"/>
                <a:ea typeface="+mn-ea"/>
                <a:cs typeface="+mn-cs"/>
              </a:rPr>
            </a:br>
            <a:r>
              <a:rPr lang="en-US" sz="3600">
                <a:latin typeface="+mn-lt"/>
                <a:ea typeface="+mn-ea"/>
                <a:cs typeface="+mn-cs"/>
              </a:rPr>
              <a:t>Hvor pålidelige er de?</a:t>
            </a:r>
            <a:endParaRPr sz="3600">
              <a:latin typeface="+mn-lt"/>
              <a:ea typeface="+mn-ea"/>
              <a:cs typeface="+mn-cs"/>
            </a:endParaRPr>
          </a:p>
        </p:txBody>
      </p:sp>
      <p:sp>
        <p:nvSpPr>
          <p:cNvPr id="4" name="Content Placeholder 3"/>
          <p:cNvSpPr>
            <a:spLocks noGrp="1"/>
          </p:cNvSpPr>
          <p:nvPr>
            <p:ph idx="1"/>
          </p:nvPr>
        </p:nvSpPr>
        <p:spPr>
          <a:xfrm>
            <a:off x="408955" y="2204864"/>
            <a:ext cx="6400800" cy="4248000"/>
          </a:xfrm>
        </p:spPr>
        <p:txBody>
          <a:bodyPr/>
          <a:lstStyle/>
          <a:p>
            <a:pPr marL="342900" marR="119380" lvl="0" indent="-342900" defTabSz="914400">
              <a:buClr>
                <a:srgbClr val="333333"/>
              </a:buClr>
              <a:buFont typeface="WingDings"/>
              <a:buChar char=""/>
              <a:tabLst>
                <a:tab pos="375285" algn="l"/>
                <a:tab pos="375920" algn="l"/>
              </a:tabLst>
            </a:pPr>
            <a:r>
              <a:rPr lang="da-DK" sz="2400" spc="-10">
                <a:solidFill>
                  <a:srgbClr val="333333"/>
                </a:solidFill>
              </a:rPr>
              <a:t>Forhåndskendskab </a:t>
            </a:r>
            <a:r>
              <a:rPr lang="da-DK" sz="2400">
                <a:solidFill>
                  <a:srgbClr val="333333"/>
                </a:solidFill>
              </a:rPr>
              <a:t>til en </a:t>
            </a:r>
            <a:r>
              <a:rPr lang="da-DK" sz="2400" spc="-5">
                <a:solidFill>
                  <a:srgbClr val="333333"/>
                </a:solidFill>
              </a:rPr>
              <a:t>person (rygter) </a:t>
            </a:r>
            <a:r>
              <a:rPr lang="da-DK" sz="2400">
                <a:solidFill>
                  <a:srgbClr val="333333"/>
                </a:solidFill>
              </a:rPr>
              <a:t>for </a:t>
            </a:r>
            <a:r>
              <a:rPr lang="da-DK" sz="2400" spc="-5">
                <a:solidFill>
                  <a:srgbClr val="333333"/>
                </a:solidFill>
              </a:rPr>
              <a:t>eksempel en vens bemærkning.</a:t>
            </a:r>
            <a:endParaRPr lang="da-DK" sz="2400">
              <a:solidFill>
                <a:srgbClr val="333333"/>
              </a:solidFill>
            </a:endParaRPr>
          </a:p>
          <a:p>
            <a:pPr marL="342900" marR="13970" lvl="0" indent="-342900" defTabSz="914400">
              <a:buClr>
                <a:srgbClr val="333333"/>
              </a:buClr>
              <a:buFont typeface="WingDings"/>
              <a:buChar char=""/>
              <a:tabLst>
                <a:tab pos="375285" algn="l"/>
                <a:tab pos="375920" algn="l"/>
              </a:tabLst>
            </a:pPr>
            <a:r>
              <a:rPr lang="da-DK" sz="2400" spc="-10" dirty="0">
                <a:solidFill>
                  <a:srgbClr val="333333"/>
                </a:solidFill>
              </a:rPr>
              <a:t>Forhåndskendskab </a:t>
            </a:r>
            <a:r>
              <a:rPr lang="da-DK" sz="2400" dirty="0">
                <a:solidFill>
                  <a:srgbClr val="333333"/>
                </a:solidFill>
              </a:rPr>
              <a:t>til</a:t>
            </a:r>
            <a:r>
              <a:rPr lang="da-DK" sz="2400" spc="-120" dirty="0">
                <a:solidFill>
                  <a:srgbClr val="333333"/>
                </a:solidFill>
              </a:rPr>
              <a:t> </a:t>
            </a:r>
            <a:r>
              <a:rPr lang="da-DK" sz="2400" spc="-5" dirty="0">
                <a:solidFill>
                  <a:srgbClr val="333333"/>
                </a:solidFill>
              </a:rPr>
              <a:t>tilsvarende </a:t>
            </a:r>
            <a:r>
              <a:rPr lang="da-DK" sz="2400" spc="-10" dirty="0">
                <a:solidFill>
                  <a:srgbClr val="333333"/>
                </a:solidFill>
              </a:rPr>
              <a:t>personer/grupper: </a:t>
            </a:r>
            <a:r>
              <a:rPr lang="da-DK" sz="2400" dirty="0">
                <a:solidFill>
                  <a:srgbClr val="333333"/>
                </a:solidFill>
              </a:rPr>
              <a:t>fx </a:t>
            </a:r>
            <a:r>
              <a:rPr lang="da-DK" sz="2400" spc="-5" dirty="0">
                <a:solidFill>
                  <a:srgbClr val="333333"/>
                </a:solidFill>
              </a:rPr>
              <a:t>en</a:t>
            </a:r>
            <a:r>
              <a:rPr lang="da-DK" sz="2400" spc="-55" dirty="0">
                <a:solidFill>
                  <a:srgbClr val="333333"/>
                </a:solidFill>
              </a:rPr>
              <a:t> </a:t>
            </a:r>
            <a:r>
              <a:rPr lang="da-DK" sz="2400" i="1" spc="-10" dirty="0">
                <a:solidFill>
                  <a:srgbClr val="333333"/>
                </a:solidFill>
              </a:rPr>
              <a:t>biker.</a:t>
            </a:r>
            <a:endParaRPr lang="da-DK" sz="2400" dirty="0">
              <a:solidFill>
                <a:srgbClr val="333333"/>
              </a:solidFill>
            </a:endParaRPr>
          </a:p>
          <a:p>
            <a:pPr marL="342900" lvl="0" indent="-342900" defTabSz="914400">
              <a:buClr>
                <a:srgbClr val="333333"/>
              </a:buClr>
              <a:buFont typeface="WingDings"/>
              <a:buChar char=""/>
              <a:tabLst>
                <a:tab pos="375285" algn="l"/>
                <a:tab pos="375920" algn="l"/>
              </a:tabLst>
            </a:pPr>
            <a:r>
              <a:rPr lang="da-DK" sz="2400" spc="-5">
                <a:solidFill>
                  <a:srgbClr val="333333"/>
                </a:solidFill>
              </a:rPr>
              <a:t>“Mavefornemmelse”/</a:t>
            </a:r>
            <a:r>
              <a:rPr lang="da-DK" sz="2400" spc="-5" dirty="0">
                <a:solidFill>
                  <a:srgbClr val="333333"/>
                </a:solidFill>
              </a:rPr>
              <a:t>intuition.</a:t>
            </a:r>
            <a:endParaRPr lang="da-DK" sz="2400" dirty="0">
              <a:solidFill>
                <a:srgbClr val="333333"/>
              </a:solidFill>
            </a:endParaRPr>
          </a:p>
          <a:p>
            <a:pPr marL="342900" marR="5080" lvl="0" indent="-342900" defTabSz="914400">
              <a:buClr>
                <a:srgbClr val="333333"/>
              </a:buClr>
              <a:buFont typeface="WingDings"/>
              <a:buChar char=""/>
              <a:tabLst>
                <a:tab pos="375285" algn="l"/>
                <a:tab pos="375920" algn="l"/>
              </a:tabLst>
            </a:pPr>
            <a:r>
              <a:rPr lang="da-DK" sz="2400" spc="-5" dirty="0">
                <a:solidFill>
                  <a:srgbClr val="333333"/>
                </a:solidFill>
              </a:rPr>
              <a:t>Noget </a:t>
            </a:r>
            <a:r>
              <a:rPr lang="da-DK" sz="2400" dirty="0">
                <a:solidFill>
                  <a:srgbClr val="333333"/>
                </a:solidFill>
              </a:rPr>
              <a:t>skriftligt: for </a:t>
            </a:r>
            <a:r>
              <a:rPr lang="da-DK" sz="2400" spc="-5" dirty="0">
                <a:solidFill>
                  <a:srgbClr val="333333"/>
                </a:solidFill>
              </a:rPr>
              <a:t>eksempel </a:t>
            </a:r>
            <a:r>
              <a:rPr lang="da-DK" sz="2400" spc="-15" dirty="0">
                <a:solidFill>
                  <a:srgbClr val="333333"/>
                </a:solidFill>
              </a:rPr>
              <a:t>fra </a:t>
            </a:r>
            <a:r>
              <a:rPr lang="da-DK" sz="2400" dirty="0">
                <a:solidFill>
                  <a:srgbClr val="333333"/>
                </a:solidFill>
              </a:rPr>
              <a:t>e-mails eller</a:t>
            </a:r>
            <a:r>
              <a:rPr lang="da-DK" sz="2400" spc="-25" dirty="0">
                <a:solidFill>
                  <a:srgbClr val="333333"/>
                </a:solidFill>
              </a:rPr>
              <a:t> </a:t>
            </a:r>
            <a:r>
              <a:rPr lang="da-DK" sz="2400" spc="-5" dirty="0">
                <a:solidFill>
                  <a:srgbClr val="333333"/>
                </a:solidFill>
              </a:rPr>
              <a:t>internetchat.</a:t>
            </a:r>
            <a:endParaRPr lang="en-US" sz="2400" dirty="0"/>
          </a:p>
        </p:txBody>
      </p:sp>
      <p:pic>
        <p:nvPicPr>
          <p:cNvPr id="8" name="Picture 7" descr="312807225_61073e1b90_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00" y="2203704"/>
            <a:ext cx="3604200" cy="425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p:cNvSpPr>
            <a:spLocks noGrp="1"/>
          </p:cNvSpPr>
          <p:nvPr>
            <p:ph type="ftr" sz="quarter" idx="11"/>
          </p:nvPr>
        </p:nvSpPr>
        <p:spPr/>
        <p:txBody>
          <a:bodyPr/>
          <a:lstStyle/>
          <a:p>
            <a:r>
              <a:rPr lang="da-DK"/>
              <a:t>Træningsmodul 6 – At vise empati II</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Fordele og ulemper ved visse sociale signaler</a:t>
            </a:r>
            <a:endParaRPr sz="3600" dirty="0">
              <a:latin typeface="+mn-lt"/>
              <a:ea typeface="+mn-ea"/>
              <a:cs typeface="+mn-cs"/>
            </a:endParaRPr>
          </a:p>
        </p:txBody>
      </p:sp>
      <p:sp>
        <p:nvSpPr>
          <p:cNvPr id="6" name="Content Placeholder 5"/>
          <p:cNvSpPr>
            <a:spLocks noGrp="1"/>
          </p:cNvSpPr>
          <p:nvPr>
            <p:ph idx="1"/>
          </p:nvPr>
        </p:nvSpPr>
        <p:spPr/>
        <p:txBody>
          <a:bodyPr/>
          <a:lstStyle/>
          <a:p>
            <a:pPr marR="5080" lvl="0" defTabSz="914400"/>
            <a:r>
              <a:rPr lang="da-DK" sz="2400" spc="-10">
                <a:solidFill>
                  <a:srgbClr val="333333"/>
                </a:solidFill>
              </a:rPr>
              <a:t>Nu, </a:t>
            </a:r>
            <a:r>
              <a:rPr lang="da-DK" sz="2400" spc="-20">
                <a:solidFill>
                  <a:srgbClr val="333333"/>
                </a:solidFill>
              </a:rPr>
              <a:t>hvor </a:t>
            </a:r>
            <a:r>
              <a:rPr lang="da-DK" sz="2400" spc="-5">
                <a:solidFill>
                  <a:srgbClr val="333333"/>
                </a:solidFill>
              </a:rPr>
              <a:t>vi har </a:t>
            </a:r>
            <a:r>
              <a:rPr lang="da-DK" sz="2400" spc="-10">
                <a:solidFill>
                  <a:srgbClr val="333333"/>
                </a:solidFill>
              </a:rPr>
              <a:t>talt </a:t>
            </a:r>
            <a:r>
              <a:rPr lang="da-DK" sz="2400" spc="-5">
                <a:solidFill>
                  <a:srgbClr val="333333"/>
                </a:solidFill>
              </a:rPr>
              <a:t>om </a:t>
            </a:r>
            <a:r>
              <a:rPr lang="da-DK" sz="2400" spc="-10">
                <a:solidFill>
                  <a:srgbClr val="333333"/>
                </a:solidFill>
              </a:rPr>
              <a:t>forskellige </a:t>
            </a:r>
            <a:r>
              <a:rPr lang="da-DK" sz="2400" spc="-50">
                <a:solidFill>
                  <a:srgbClr val="333333"/>
                </a:solidFill>
              </a:rPr>
              <a:t>faktorer, </a:t>
            </a:r>
            <a:r>
              <a:rPr lang="da-DK" sz="2400" spc="-10">
                <a:solidFill>
                  <a:srgbClr val="333333"/>
                </a:solidFill>
              </a:rPr>
              <a:t>der </a:t>
            </a:r>
            <a:r>
              <a:rPr lang="da-DK" sz="2400" spc="-15">
                <a:solidFill>
                  <a:srgbClr val="333333"/>
                </a:solidFill>
              </a:rPr>
              <a:t>bidrager </a:t>
            </a:r>
            <a:r>
              <a:rPr lang="da-DK" sz="2400" spc="-5">
                <a:solidFill>
                  <a:srgbClr val="333333"/>
                </a:solidFill>
              </a:rPr>
              <a:t>til </a:t>
            </a:r>
            <a:r>
              <a:rPr lang="da-DK" sz="2400" spc="-10">
                <a:solidFill>
                  <a:srgbClr val="333333"/>
                </a:solidFill>
              </a:rPr>
              <a:t>vores vurdering </a:t>
            </a:r>
            <a:r>
              <a:rPr lang="da-DK" sz="2400" spc="-5">
                <a:solidFill>
                  <a:srgbClr val="333333"/>
                </a:solidFill>
              </a:rPr>
              <a:t>af en </a:t>
            </a:r>
            <a:r>
              <a:rPr lang="da-DK" sz="2400" spc="-10">
                <a:solidFill>
                  <a:srgbClr val="333333"/>
                </a:solidFill>
              </a:rPr>
              <a:t>person, </a:t>
            </a:r>
            <a:r>
              <a:rPr lang="da-DK" sz="2400" spc="-5">
                <a:solidFill>
                  <a:srgbClr val="333333"/>
                </a:solidFill>
              </a:rPr>
              <a:t>vil vi fokusere på </a:t>
            </a:r>
            <a:r>
              <a:rPr lang="da-DK" sz="2400" spc="-10">
                <a:solidFill>
                  <a:srgbClr val="333333"/>
                </a:solidFill>
              </a:rPr>
              <a:t>disse signalers styrker </a:t>
            </a:r>
            <a:r>
              <a:rPr lang="da-DK" sz="2400" spc="-5">
                <a:solidFill>
                  <a:srgbClr val="333333"/>
                </a:solidFill>
              </a:rPr>
              <a:t>og</a:t>
            </a:r>
            <a:r>
              <a:rPr lang="da-DK" sz="2400" spc="35">
                <a:solidFill>
                  <a:srgbClr val="333333"/>
                </a:solidFill>
              </a:rPr>
              <a:t> </a:t>
            </a:r>
            <a:r>
              <a:rPr lang="da-DK" sz="2400" spc="-50">
                <a:solidFill>
                  <a:srgbClr val="333333"/>
                </a:solidFill>
              </a:rPr>
              <a:t>svagheder.</a:t>
            </a:r>
            <a:endParaRPr lang="en-US" sz="2400" dirty="0"/>
          </a:p>
        </p:txBody>
      </p:sp>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676982776"/>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Kropssprog</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Beder eller fryser?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193990591"/>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Kropssprog</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Ord kan betones af fagter og kropsholdning (fx knyttede næver ved vrede, en hævet hånd til hilsen, bøjet hoved under bøn).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Beder eller fryser?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3431608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95227300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Kropssprog</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Ord kan betones af fagter og kropsholdning (fx knyttede næver ved vrede, en hævet hånd til hilsen, bøjet hoved under bøn).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Indirekte tegn er ofte betydningsladede: vilde fagter kan være tegn på nervøsitet (vær dog opmærksom på kulturforskelle!), og en ludende holdning kan signalere lavt selvværd.</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Beder eller fryser?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051648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4192366437"/>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46888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Kropssprog</a:t>
                      </a:r>
                    </a:p>
                    <a:p>
                      <a:pPr marL="0" marR="0" lvl="0" indent="0" algn="l" defTabSz="914400" rtl="0" eaLnBrk="1" fontAlgn="base" latinLnBrk="0" hangingPunct="1">
                        <a:lnSpc>
                          <a:spcPct val="100000"/>
                        </a:lnSpc>
                        <a:spcBef>
                          <a:spcPts val="1200"/>
                        </a:spcBef>
                        <a:spcAft>
                          <a:spcPct val="0"/>
                        </a:spcAft>
                        <a:buClrTx/>
                        <a:buSzTx/>
                        <a:buFontTx/>
                        <a:buNone/>
                        <a:tabLst/>
                      </a:pPr>
                      <a:r>
                        <a:rPr kumimoji="0" lang="de-DE" sz="2000" b="0" i="0" u="none" strike="noStrike" cap="none" normalizeH="0" baseline="0" dirty="0">
                          <a:ln>
                            <a:noFill/>
                          </a:ln>
                          <a:solidFill>
                            <a:srgbClr val="333333"/>
                          </a:solidFill>
                          <a:effectLst/>
                          <a:latin typeface="+mn-lt"/>
                          <a:ea typeface="+mn-ea"/>
                          <a:cs typeface="+mn-cs"/>
                        </a:rPr>
                        <a:t>Eksempel: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Ord kan betones af fagter og kropsholdning (fx knyttede næver ved vrede, en hævet hånd til hilsen, bøjet hoved under bøn).</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Indirekte tegn er ofte betydningsladede: vilde fagter kan være tegn på nervøsitet (vær dog opmærksom på kulturforskelle!), og en ludende holdning kan signalere lavt selvværd.</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880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lang="de-DE" altLang="de-DE" sz="2000" b="0" dirty="0">
                        <a:solidFill>
                          <a:srgbClr val="333333"/>
                        </a:solidFill>
                        <a:latin typeface="+mn-lt"/>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Beder eller fryser?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e-DE"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e-DE" sz="2000" b="0" i="0" u="none" strike="noStrike" cap="none" normalizeH="0" baseline="0" dirty="0">
                          <a:ln>
                            <a:noFill/>
                          </a:ln>
                          <a:solidFill>
                            <a:srgbClr val="333333"/>
                          </a:solidFill>
                          <a:effectLst/>
                          <a:latin typeface="+mn-lt"/>
                          <a:ea typeface="+mn-ea"/>
                          <a:cs typeface="+mn-cs"/>
                        </a:rPr>
                        <a:t>Kropssprog kan fejltolkes.</a:t>
                      </a:r>
                      <a:br>
                        <a:rPr kumimoji="0" lang="de-DE" sz="2000" b="0" i="0" u="none" strike="noStrike" cap="none" normalizeH="0" baseline="0" dirty="0">
                          <a:ln>
                            <a:noFill/>
                          </a:ln>
                          <a:solidFill>
                            <a:srgbClr val="333333"/>
                          </a:solidFill>
                          <a:effectLst/>
                          <a:latin typeface="+mn-lt"/>
                          <a:ea typeface="+mn-ea"/>
                          <a:cs typeface="+mn-cs"/>
                        </a:rPr>
                      </a:br>
                      <a:r>
                        <a:rPr kumimoji="0" lang="de-DE" sz="2000" b="0" i="0" u="none" strike="noStrike" cap="none" normalizeH="0" baseline="0" dirty="0">
                          <a:ln>
                            <a:noFill/>
                          </a:ln>
                          <a:solidFill>
                            <a:srgbClr val="333333"/>
                          </a:solidFill>
                          <a:effectLst/>
                          <a:latin typeface="+mn-lt"/>
                          <a:ea typeface="+mn-ea"/>
                          <a:cs typeface="+mn-cs"/>
                        </a:rPr>
                        <a:t>Eksempler: En selvsikker fremtoning kan være et skalkeskjul. Ligeledes kan fysisk misdannelse fremstå som lavt selvværd.</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20" descr="beten oder frieren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547" y="3367256"/>
            <a:ext cx="183068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3090985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270134393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Skriftlige udsagn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da-DK"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dirty="0">
                          <a:solidFill>
                            <a:srgbClr val="333333"/>
                          </a:solidFill>
                          <a:latin typeface="+mn-lt"/>
                          <a:ea typeface="+mn-ea"/>
                          <a:cs typeface="+mn-cs"/>
                        </a:rPr>
                        <a:t>Eksempel:</a:t>
                      </a: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a:solidFill>
                            <a:srgbClr val="333333"/>
                          </a:solidFill>
                          <a:latin typeface="+mn-lt"/>
                          <a:ea typeface="+mn-ea"/>
                          <a:cs typeface="+mn-cs"/>
                        </a:rPr>
                        <a:t>“Overanstreng </a:t>
                      </a:r>
                      <a:r>
                        <a:rPr lang="da-DK" altLang="de-DE" sz="2000" b="0" dirty="0">
                          <a:solidFill>
                            <a:srgbClr val="333333"/>
                          </a:solidFill>
                          <a:latin typeface="+mn-lt"/>
                          <a:ea typeface="+mn-ea"/>
                          <a:cs typeface="+mn-cs"/>
                        </a:rPr>
                        <a:t>dig nu </a:t>
                      </a:r>
                      <a:r>
                        <a:rPr lang="da-DK" altLang="de-DE" sz="2000" b="0">
                          <a:solidFill>
                            <a:srgbClr val="333333"/>
                          </a:solidFill>
                          <a:latin typeface="+mn-lt"/>
                          <a:ea typeface="+mn-ea"/>
                          <a:cs typeface="+mn-cs"/>
                        </a:rPr>
                        <a:t>ikke!”</a:t>
                      </a:r>
                      <a:br>
                        <a:rPr lang="da-DK" altLang="de-DE" sz="2000" b="0">
                          <a:solidFill>
                            <a:srgbClr val="333333"/>
                          </a:solidFill>
                          <a:latin typeface="+mn-lt"/>
                          <a:ea typeface="+mn-ea"/>
                          <a:cs typeface="+mn-cs"/>
                        </a:rPr>
                      </a:br>
                      <a:r>
                        <a:rPr lang="da-DK" altLang="de-DE" sz="2000" b="0">
                          <a:solidFill>
                            <a:srgbClr val="333333"/>
                          </a:solidFill>
                          <a:latin typeface="Times New Roman"/>
                          <a:ea typeface="+mn-ea"/>
                          <a:cs typeface="+mn-cs"/>
                          <a:sym typeface="Wingdings" panose="05000000000000000000" pitchFamily="2" charset="2"/>
                        </a:rPr>
                        <a:t>→</a:t>
                      </a:r>
                      <a:r>
                        <a:rPr lang="da-DK" altLang="de-DE" sz="2000" b="0">
                          <a:solidFill>
                            <a:srgbClr val="333333"/>
                          </a:solidFill>
                          <a:latin typeface="+mn-lt"/>
                          <a:ea typeface="+mn-ea"/>
                          <a:cs typeface="+mn-cs"/>
                        </a:rPr>
                        <a:t> </a:t>
                      </a:r>
                      <a:r>
                        <a:rPr lang="da-DK" altLang="de-DE" sz="2000" b="0" dirty="0">
                          <a:solidFill>
                            <a:srgbClr val="333333"/>
                          </a:solidFill>
                          <a:latin typeface="+mn-lt"/>
                          <a:ea typeface="+mn-ea"/>
                          <a:cs typeface="+mn-cs"/>
                        </a:rPr>
                        <a:t>sarkasme, sympati, tom floskel?</a:t>
                      </a:r>
                      <a:endParaRPr lang="en-US" altLang="de-DE"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1634540869"/>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Skriftlige udsagn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Det, vi skriver, er i reglen mere velovervejet end det, vi siger!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da-DK"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dirty="0">
                          <a:solidFill>
                            <a:srgbClr val="333333"/>
                          </a:solidFill>
                          <a:latin typeface="+mn-lt"/>
                          <a:ea typeface="+mn-ea"/>
                          <a:cs typeface="+mn-cs"/>
                        </a:rPr>
                        <a:t>Eksempel:</a:t>
                      </a: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a:solidFill>
                            <a:srgbClr val="333333"/>
                          </a:solidFill>
                          <a:latin typeface="+mn-lt"/>
                          <a:ea typeface="+mn-ea"/>
                          <a:cs typeface="+mn-cs"/>
                        </a:rPr>
                        <a:t>“Overanstreng </a:t>
                      </a:r>
                      <a:r>
                        <a:rPr lang="da-DK" altLang="de-DE" sz="2000" b="0" dirty="0">
                          <a:solidFill>
                            <a:srgbClr val="333333"/>
                          </a:solidFill>
                          <a:latin typeface="+mn-lt"/>
                          <a:ea typeface="+mn-ea"/>
                          <a:cs typeface="+mn-cs"/>
                        </a:rPr>
                        <a:t>dig nu </a:t>
                      </a:r>
                      <a:r>
                        <a:rPr lang="da-DK" altLang="de-DE" sz="2000" b="0">
                          <a:solidFill>
                            <a:srgbClr val="333333"/>
                          </a:solidFill>
                          <a:latin typeface="+mn-lt"/>
                          <a:ea typeface="+mn-ea"/>
                          <a:cs typeface="+mn-cs"/>
                        </a:rPr>
                        <a:t>ikke!”</a:t>
                      </a:r>
                      <a:br>
                        <a:rPr lang="da-DK" altLang="de-DE" sz="2000" b="0">
                          <a:solidFill>
                            <a:srgbClr val="333333"/>
                          </a:solidFill>
                          <a:latin typeface="+mn-lt"/>
                          <a:ea typeface="+mn-ea"/>
                          <a:cs typeface="+mn-cs"/>
                        </a:rPr>
                      </a:br>
                      <a:r>
                        <a:rPr lang="da-DK" altLang="de-DE" sz="2000" b="0">
                          <a:solidFill>
                            <a:srgbClr val="333333"/>
                          </a:solidFill>
                          <a:latin typeface="Times New Roman"/>
                          <a:ea typeface="+mn-ea"/>
                          <a:cs typeface="+mn-cs"/>
                          <a:sym typeface="Wingdings" panose="05000000000000000000" pitchFamily="2" charset="2"/>
                        </a:rPr>
                        <a:t>→</a:t>
                      </a:r>
                      <a:r>
                        <a:rPr lang="da-DK" altLang="de-DE" sz="2000" b="0">
                          <a:solidFill>
                            <a:srgbClr val="333333"/>
                          </a:solidFill>
                          <a:latin typeface="+mn-lt"/>
                          <a:ea typeface="+mn-ea"/>
                          <a:cs typeface="+mn-cs"/>
                        </a:rPr>
                        <a:t> </a:t>
                      </a:r>
                      <a:r>
                        <a:rPr lang="da-DK" altLang="de-DE" sz="2000" b="0" dirty="0">
                          <a:solidFill>
                            <a:srgbClr val="333333"/>
                          </a:solidFill>
                          <a:latin typeface="+mn-lt"/>
                          <a:ea typeface="+mn-ea"/>
                          <a:cs typeface="+mn-cs"/>
                        </a:rPr>
                        <a:t>sarkasme, sympati, tom floskel?</a:t>
                      </a:r>
                      <a:endParaRPr lang="en-US" altLang="de-DE"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38377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80013478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Skriftlige udsagn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Det, vi skriver, er i reglen mere velovervejet end det, vi siger!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da-DK"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dirty="0">
                          <a:solidFill>
                            <a:srgbClr val="333333"/>
                          </a:solidFill>
                          <a:latin typeface="+mn-lt"/>
                          <a:ea typeface="+mn-ea"/>
                          <a:cs typeface="+mn-cs"/>
                        </a:rPr>
                        <a:t>Eksempel:</a:t>
                      </a: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a:solidFill>
                            <a:srgbClr val="333333"/>
                          </a:solidFill>
                          <a:latin typeface="+mn-lt"/>
                          <a:ea typeface="+mn-ea"/>
                          <a:cs typeface="+mn-cs"/>
                        </a:rPr>
                        <a:t>“Overanstreng </a:t>
                      </a:r>
                      <a:r>
                        <a:rPr lang="da-DK" altLang="de-DE" sz="2000" b="0" dirty="0">
                          <a:solidFill>
                            <a:srgbClr val="333333"/>
                          </a:solidFill>
                          <a:latin typeface="+mn-lt"/>
                          <a:ea typeface="+mn-ea"/>
                          <a:cs typeface="+mn-cs"/>
                        </a:rPr>
                        <a:t>dig nu </a:t>
                      </a:r>
                      <a:r>
                        <a:rPr lang="da-DK" altLang="de-DE" sz="2000" b="0">
                          <a:solidFill>
                            <a:srgbClr val="333333"/>
                          </a:solidFill>
                          <a:latin typeface="+mn-lt"/>
                          <a:ea typeface="+mn-ea"/>
                          <a:cs typeface="+mn-cs"/>
                        </a:rPr>
                        <a:t>ikke!”</a:t>
                      </a:r>
                      <a:br>
                        <a:rPr lang="da-DK" altLang="de-DE" sz="2000" b="0">
                          <a:solidFill>
                            <a:srgbClr val="333333"/>
                          </a:solidFill>
                          <a:latin typeface="+mn-lt"/>
                          <a:ea typeface="+mn-ea"/>
                          <a:cs typeface="+mn-cs"/>
                        </a:rPr>
                      </a:br>
                      <a:r>
                        <a:rPr lang="da-DK" altLang="de-DE" sz="2000" b="0">
                          <a:solidFill>
                            <a:srgbClr val="333333"/>
                          </a:solidFill>
                          <a:latin typeface="Times New Roman"/>
                          <a:ea typeface="+mn-ea"/>
                          <a:cs typeface="+mn-cs"/>
                          <a:sym typeface="Wingdings" panose="05000000000000000000" pitchFamily="2" charset="2"/>
                        </a:rPr>
                        <a:t>→</a:t>
                      </a:r>
                      <a:r>
                        <a:rPr lang="da-DK" altLang="de-DE" sz="2000" b="0">
                          <a:solidFill>
                            <a:srgbClr val="333333"/>
                          </a:solidFill>
                          <a:latin typeface="+mn-lt"/>
                          <a:ea typeface="+mn-ea"/>
                          <a:cs typeface="+mn-cs"/>
                        </a:rPr>
                        <a:t> </a:t>
                      </a:r>
                      <a:r>
                        <a:rPr lang="da-DK" altLang="de-DE" sz="2000" b="0" dirty="0">
                          <a:solidFill>
                            <a:srgbClr val="333333"/>
                          </a:solidFill>
                          <a:latin typeface="+mn-lt"/>
                          <a:ea typeface="+mn-ea"/>
                          <a:cs typeface="+mn-cs"/>
                        </a:rPr>
                        <a:t>sarkasme, sympati, tom floskel?</a:t>
                      </a:r>
                      <a:endParaRPr lang="en-US" altLang="de-DE"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Undertiden må man læse mellem linjerne for at forstå meningen. Dette kan imidlertid føre til fejlagtige konklusioner!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220113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8" name="Group 2"/>
          <p:cNvGraphicFramePr>
            <a:graphicFrameLocks noGrp="1"/>
          </p:cNvGraphicFramePr>
          <p:nvPr>
            <p:extLst>
              <p:ext uri="{D42A27DB-BD31-4B8C-83A1-F6EECF244321}">
                <p14:modId xmlns:p14="http://schemas.microsoft.com/office/powerpoint/2010/main" val="3947024413"/>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173736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Skriftlige udsagn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Det, vi skriver, er i reglen mere velovervejet end det, vi siger!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560320">
                <a:tc>
                  <a: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lang="da-DK" altLang="de-DE" sz="2000" b="0" dirty="0">
                        <a:solidFill>
                          <a:srgbClr val="333333"/>
                        </a:solidFill>
                        <a:latin typeface="+mn-lt"/>
                        <a:ea typeface="+mn-ea"/>
                        <a:cs typeface="+mn-cs"/>
                      </a:endParaRP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dirty="0">
                          <a:solidFill>
                            <a:srgbClr val="333333"/>
                          </a:solidFill>
                          <a:latin typeface="+mn-lt"/>
                          <a:ea typeface="+mn-ea"/>
                          <a:cs typeface="+mn-cs"/>
                        </a:rPr>
                        <a:t>Eksempel:</a:t>
                      </a:r>
                    </a:p>
                    <a:p>
                      <a:pPr marL="0" marR="0" lvl="0" indent="0" algn="l" defTabSz="914400" rtl="0" eaLnBrk="1" fontAlgn="base" latinLnBrk="0" hangingPunct="1">
                        <a:lnSpc>
                          <a:spcPct val="100000"/>
                        </a:lnSpc>
                        <a:spcBef>
                          <a:spcPts val="1200"/>
                        </a:spcBef>
                        <a:spcAft>
                          <a:spcPct val="0"/>
                        </a:spcAft>
                        <a:buClrTx/>
                        <a:buSzTx/>
                        <a:buFontTx/>
                        <a:buNone/>
                        <a:tabLst/>
                        <a:defRPr/>
                      </a:pPr>
                      <a:r>
                        <a:rPr lang="da-DK" altLang="de-DE" sz="2000" b="0">
                          <a:solidFill>
                            <a:srgbClr val="333333"/>
                          </a:solidFill>
                          <a:latin typeface="+mn-lt"/>
                          <a:ea typeface="+mn-ea"/>
                          <a:cs typeface="+mn-cs"/>
                        </a:rPr>
                        <a:t>“Overanstreng </a:t>
                      </a:r>
                      <a:r>
                        <a:rPr lang="da-DK" altLang="de-DE" sz="2000" b="0" dirty="0">
                          <a:solidFill>
                            <a:srgbClr val="333333"/>
                          </a:solidFill>
                          <a:latin typeface="+mn-lt"/>
                          <a:ea typeface="+mn-ea"/>
                          <a:cs typeface="+mn-cs"/>
                        </a:rPr>
                        <a:t>dig nu </a:t>
                      </a:r>
                      <a:r>
                        <a:rPr lang="da-DK" altLang="de-DE" sz="2000" b="0">
                          <a:solidFill>
                            <a:srgbClr val="333333"/>
                          </a:solidFill>
                          <a:latin typeface="+mn-lt"/>
                          <a:ea typeface="+mn-ea"/>
                          <a:cs typeface="+mn-cs"/>
                        </a:rPr>
                        <a:t>ikke!”</a:t>
                      </a:r>
                      <a:br>
                        <a:rPr lang="da-DK" altLang="de-DE" sz="2000" b="0">
                          <a:solidFill>
                            <a:srgbClr val="333333"/>
                          </a:solidFill>
                          <a:latin typeface="+mn-lt"/>
                          <a:ea typeface="+mn-ea"/>
                          <a:cs typeface="+mn-cs"/>
                        </a:rPr>
                      </a:br>
                      <a:r>
                        <a:rPr lang="da-DK" altLang="de-DE" sz="2000" b="0">
                          <a:solidFill>
                            <a:srgbClr val="333333"/>
                          </a:solidFill>
                          <a:latin typeface="Times New Roman"/>
                          <a:ea typeface="+mn-ea"/>
                          <a:cs typeface="+mn-cs"/>
                          <a:sym typeface="Wingdings" panose="05000000000000000000" pitchFamily="2" charset="2"/>
                        </a:rPr>
                        <a:t>→</a:t>
                      </a:r>
                      <a:r>
                        <a:rPr lang="da-DK" altLang="de-DE" sz="2000" b="0">
                          <a:solidFill>
                            <a:srgbClr val="333333"/>
                          </a:solidFill>
                          <a:latin typeface="+mn-lt"/>
                          <a:ea typeface="+mn-ea"/>
                          <a:cs typeface="+mn-cs"/>
                        </a:rPr>
                        <a:t> </a:t>
                      </a:r>
                      <a:r>
                        <a:rPr lang="da-DK" altLang="de-DE" sz="2000" b="0" dirty="0">
                          <a:solidFill>
                            <a:srgbClr val="333333"/>
                          </a:solidFill>
                          <a:latin typeface="+mn-lt"/>
                          <a:ea typeface="+mn-ea"/>
                          <a:cs typeface="+mn-cs"/>
                        </a:rPr>
                        <a:t>sarkasme, sympati, tom floskel?</a:t>
                      </a:r>
                      <a:endParaRPr lang="en-US" altLang="de-DE" sz="2000" b="0" dirty="0">
                        <a:solidFill>
                          <a:srgbClr val="333333"/>
                        </a:solidFill>
                        <a:latin typeface="+mn-lt"/>
                        <a:ea typeface="+mn-ea"/>
                        <a:cs typeface="+mn-cs"/>
                      </a:endParaRP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Undertiden må man læse mellem linjerne for at forstå meningen. Dette kan imidlertid føre til fejlagtige konklusioner!</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Et nyt studie viser, at afsendere og modtagere af e-mails føler sig meget sikre i relation </a:t>
                      </a:r>
                      <a:r>
                        <a:rPr kumimoji="0" lang="da-DK" sz="2000" b="0" i="0" u="none" strike="noStrike" cap="none" normalizeH="0" baseline="0">
                          <a:ln>
                            <a:noFill/>
                          </a:ln>
                          <a:solidFill>
                            <a:srgbClr val="333333"/>
                          </a:solidFill>
                          <a:effectLst/>
                          <a:latin typeface="+mn-lt"/>
                          <a:ea typeface="+mn-ea"/>
                          <a:cs typeface="+mn-cs"/>
                        </a:rPr>
                        <a:t>til “tonefaldet” </a:t>
                      </a:r>
                      <a:r>
                        <a:rPr kumimoji="0" lang="da-DK" sz="2000" b="0" i="0" u="none" strike="noStrike" cap="none" normalizeH="0" baseline="0" dirty="0">
                          <a:ln>
                            <a:noFill/>
                          </a:ln>
                          <a:solidFill>
                            <a:srgbClr val="333333"/>
                          </a:solidFill>
                          <a:effectLst/>
                          <a:latin typeface="+mn-lt"/>
                          <a:ea typeface="+mn-ea"/>
                          <a:cs typeface="+mn-cs"/>
                        </a:rPr>
                        <a:t>i en e-mail. Reelt er der en overensstemmelse på omkring 56%, hvilket ikke er ret meget bedre end vilkårligt!</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9" name="Picture 15" descr="Muffet - flickr - letters - cclice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79" y="2852936"/>
            <a:ext cx="254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1989246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838666765"/>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Forhåndskendskab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samme</a:t>
                      </a:r>
                      <a:r>
                        <a:rPr kumimoji="0" lang="en-US" sz="2000" b="0" i="0" u="none" strike="noStrike" cap="none" normalizeH="0" baseline="0" dirty="0">
                          <a:ln>
                            <a:noFill/>
                          </a:ln>
                          <a:solidFill>
                            <a:srgbClr val="333333"/>
                          </a:solidFill>
                          <a:effectLst/>
                          <a:latin typeface="+mn-lt"/>
                          <a:ea typeface="+mn-ea"/>
                          <a:cs typeface="+mn-cs"/>
                        </a:rPr>
                        <a:t> type </a:t>
                      </a:r>
                      <a:r>
                        <a:rPr kumimoji="0" lang="en-US" sz="2000" b="0" i="0" u="none" strike="noStrike" cap="none" normalizeH="0" baseline="0" dirty="0" err="1">
                          <a:ln>
                            <a:noFill/>
                          </a:ln>
                          <a:solidFill>
                            <a:srgbClr val="333333"/>
                          </a:solidFill>
                          <a:effectLst/>
                          <a:latin typeface="+mn-lt"/>
                          <a:ea typeface="+mn-ea"/>
                          <a:cs typeface="+mn-cs"/>
                        </a:rPr>
                        <a:t>mennesker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kulturer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Typisk muslim, typisk tysk?</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da-DK"/>
              <a:t>Træningsmodul 6 – At vise empati II</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4124365018"/>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Forhåndskendskab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samme</a:t>
                      </a:r>
                      <a:r>
                        <a:rPr kumimoji="0" lang="en-US" sz="2000" b="0" i="0" u="none" strike="noStrike" cap="none" normalizeH="0" baseline="0" dirty="0">
                          <a:ln>
                            <a:noFill/>
                          </a:ln>
                          <a:solidFill>
                            <a:srgbClr val="333333"/>
                          </a:solidFill>
                          <a:effectLst/>
                          <a:latin typeface="+mn-lt"/>
                          <a:ea typeface="+mn-ea"/>
                          <a:cs typeface="+mn-cs"/>
                        </a:rPr>
                        <a:t> type </a:t>
                      </a:r>
                      <a:r>
                        <a:rPr kumimoji="0" lang="en-US" sz="2000" b="0" i="0" u="none" strike="noStrike" cap="none" normalizeH="0" baseline="0" dirty="0" err="1">
                          <a:ln>
                            <a:noFill/>
                          </a:ln>
                          <a:solidFill>
                            <a:srgbClr val="333333"/>
                          </a:solidFill>
                          <a:effectLst/>
                          <a:latin typeface="+mn-lt"/>
                          <a:ea typeface="+mn-ea"/>
                          <a:cs typeface="+mn-cs"/>
                        </a:rPr>
                        <a:t>mennesker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kulturer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Kendskab til en anden kultur eller etnisk gruppe bidrager til forståelsen af en person, der tilhører denne gruppe. Hver kultur har sine egne uskrevne sociale regler.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Typisk muslim, typisk tysk?</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a:t>
                      </a:r>
                      <a:endParaRPr kumimoji="0" lang="en-US" sz="2000" b="0" i="0" u="none" strike="noStrike" cap="none" normalizeH="0" baseline="0" dirty="0">
                        <a:ln>
                          <a:noFill/>
                        </a:ln>
                        <a:solidFill>
                          <a:srgbClr val="004992"/>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4128388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Diskuter fordele og ulemper ved at bedømme en person på basis af følgende træk</a:t>
            </a:r>
            <a:endParaRPr sz="3600" dirty="0">
              <a:latin typeface="+mn-lt"/>
              <a:ea typeface="+mn-ea"/>
              <a:cs typeface="+mn-cs"/>
            </a:endParaRPr>
          </a:p>
        </p:txBody>
      </p:sp>
      <p:graphicFrame>
        <p:nvGraphicFramePr>
          <p:cNvPr id="12" name="Group 2"/>
          <p:cNvGraphicFramePr>
            <a:graphicFrameLocks noGrp="1"/>
          </p:cNvGraphicFramePr>
          <p:nvPr>
            <p:extLst>
              <p:ext uri="{D42A27DB-BD31-4B8C-83A1-F6EECF244321}">
                <p14:modId xmlns:p14="http://schemas.microsoft.com/office/powerpoint/2010/main" val="2547645702"/>
              </p:ext>
            </p:extLst>
          </p:nvPr>
        </p:nvGraphicFramePr>
        <p:xfrm>
          <a:off x="408955" y="2348880"/>
          <a:ext cx="11376001" cy="4297680"/>
        </p:xfrm>
        <a:graphic>
          <a:graphicData uri="http://schemas.openxmlformats.org/drawingml/2006/table">
            <a:tbl>
              <a:tblPr>
                <a:tableStyleId>{21E4AEA4-8DFA-4A89-87EB-49C32662AFE0}</a:tableStyleId>
              </a:tblPr>
              <a:tblGrid>
                <a:gridCol w="3099226">
                  <a:extLst>
                    <a:ext uri="{9D8B030D-6E8A-4147-A177-3AD203B41FA5}">
                      <a16:colId xmlns:a16="http://schemas.microsoft.com/office/drawing/2014/main" val="20000"/>
                    </a:ext>
                  </a:extLst>
                </a:gridCol>
                <a:gridCol w="8276775">
                  <a:extLst>
                    <a:ext uri="{9D8B030D-6E8A-4147-A177-3AD203B41FA5}">
                      <a16:colId xmlns:a16="http://schemas.microsoft.com/office/drawing/2014/main" val="20001"/>
                    </a:ext>
                  </a:extLst>
                </a:gridCol>
              </a:tblGrid>
              <a:tr h="2103120">
                <a:tc>
                  <a:txBody>
                    <a:bodyPr/>
                    <a:lstStyle/>
                    <a:p>
                      <a:pPr marL="0" marR="0" lvl="0" indent="0" algn="l" defTabSz="914400" rtl="0" eaLnBrk="1" fontAlgn="base" latinLnBrk="0" hangingPunct="1">
                        <a:lnSpc>
                          <a:spcPct val="100000"/>
                        </a:lnSpc>
                        <a:spcBef>
                          <a:spcPts val="1200"/>
                        </a:spcBef>
                        <a:spcAft>
                          <a:spcPct val="0"/>
                        </a:spcAft>
                        <a:buClrTx/>
                        <a:buSzTx/>
                        <a:buFontTx/>
                        <a:buNone/>
                        <a:tabLst/>
                      </a:pPr>
                      <a:r>
                        <a:rPr kumimoji="0" lang="en-US" sz="2000" b="0" i="0" u="none" strike="noStrike" cap="none" normalizeH="0" baseline="0" dirty="0" err="1">
                          <a:ln>
                            <a:noFill/>
                          </a:ln>
                          <a:solidFill>
                            <a:srgbClr val="333333"/>
                          </a:solidFill>
                          <a:effectLst/>
                          <a:latin typeface="+mn-lt"/>
                          <a:ea typeface="+mn-ea"/>
                          <a:cs typeface="+mn-cs"/>
                        </a:rPr>
                        <a:t>Forhåndskendskab</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til</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samme</a:t>
                      </a:r>
                      <a:r>
                        <a:rPr kumimoji="0" lang="en-US" sz="2000" b="0" i="0" u="none" strike="noStrike" cap="none" normalizeH="0" baseline="0" dirty="0">
                          <a:ln>
                            <a:noFill/>
                          </a:ln>
                          <a:solidFill>
                            <a:srgbClr val="333333"/>
                          </a:solidFill>
                          <a:effectLst/>
                          <a:latin typeface="+mn-lt"/>
                          <a:ea typeface="+mn-ea"/>
                          <a:cs typeface="+mn-cs"/>
                        </a:rPr>
                        <a:t> type </a:t>
                      </a:r>
                      <a:r>
                        <a:rPr kumimoji="0" lang="en-US" sz="2000" b="0" i="0" u="none" strike="noStrike" cap="none" normalizeH="0" baseline="0" dirty="0" err="1">
                          <a:ln>
                            <a:noFill/>
                          </a:ln>
                          <a:solidFill>
                            <a:srgbClr val="333333"/>
                          </a:solidFill>
                          <a:effectLst/>
                          <a:latin typeface="+mn-lt"/>
                          <a:ea typeface="+mn-ea"/>
                          <a:cs typeface="+mn-cs"/>
                        </a:rPr>
                        <a:t>mennesker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eller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kulturer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
                          <a:srgbClr val="333333"/>
                        </a:buClr>
                        <a:buSzTx/>
                        <a:buFont typeface="WingDings"/>
                        <a:buNone/>
                        <a:tabLst/>
                      </a:pPr>
                      <a:r>
                        <a:rPr kumimoji="0" lang="da-DK" sz="2000" b="0" i="0" u="none" strike="noStrike" cap="none" normalizeH="0" baseline="0" dirty="0">
                          <a:ln>
                            <a:noFill/>
                          </a:ln>
                          <a:solidFill>
                            <a:srgbClr val="004992"/>
                          </a:solidFill>
                          <a:effectLst/>
                          <a:latin typeface="+mn-lt"/>
                          <a:ea typeface="+mn-ea"/>
                          <a:cs typeface="+mn-cs"/>
                        </a:rPr>
                        <a:t>Vigtigt fingerpeg:</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Kendskab til en anden kultur eller etnisk gruppe bidrager til forståelsen af en person, der tilhører denne gruppe. Hver kultur har sine egne uskrevne sociale regler.</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2194560">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lang="de-DE" altLang="de-DE" sz="2000" b="0" dirty="0">
                          <a:solidFill>
                            <a:srgbClr val="333333"/>
                          </a:solidFill>
                          <a:latin typeface="+mn-lt"/>
                          <a:ea typeface="+mn-ea"/>
                          <a:cs typeface="+mn-cs"/>
                        </a:rPr>
                        <a:t>Typisk muslim, typisk tysk?</a:t>
                      </a:r>
                    </a:p>
                  </a:txBody>
                  <a:tcPr marL="121952" marR="121952" anchor="b"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0"/>
                        </a:spcAft>
                        <a:buClrTx/>
                        <a:buSzTx/>
                        <a:buFontTx/>
                        <a:buNone/>
                        <a:tabLst/>
                      </a:pPr>
                      <a:r>
                        <a:rPr kumimoji="0" lang="da-DK" sz="2000" b="0" i="0" u="none" strike="noStrike" cap="none" normalizeH="0" baseline="0" dirty="0">
                          <a:ln>
                            <a:noFill/>
                          </a:ln>
                          <a:solidFill>
                            <a:srgbClr val="004992"/>
                          </a:solidFill>
                          <a:effectLst/>
                          <a:latin typeface="+mn-lt"/>
                          <a:ea typeface="+mn-ea"/>
                          <a:cs typeface="+mn-cs"/>
                        </a:rPr>
                        <a:t>Pas på:</a:t>
                      </a:r>
                    </a:p>
                    <a:p>
                      <a:pPr marL="342900" marR="0" lvl="0" indent="-342900" algn="l" defTabSz="914400" rtl="0" eaLnBrk="1" fontAlgn="base" latinLnBrk="0" hangingPunct="1">
                        <a:lnSpc>
                          <a:spcPct val="100000"/>
                        </a:lnSpc>
                        <a:spcBef>
                          <a:spcPts val="1200"/>
                        </a:spcBef>
                        <a:spcAft>
                          <a:spcPts val="0"/>
                        </a:spcAft>
                        <a:buClr>
                          <a:srgbClr val="333333"/>
                        </a:buClr>
                        <a:buSzTx/>
                        <a:buFont typeface="WingDings"/>
                        <a:buChar char=""/>
                        <a:tabLst/>
                      </a:pPr>
                      <a:r>
                        <a:rPr kumimoji="0" lang="da-DK" sz="2000" b="0" i="0" u="none" strike="noStrike" cap="none" normalizeH="0" baseline="0" dirty="0">
                          <a:ln>
                            <a:noFill/>
                          </a:ln>
                          <a:solidFill>
                            <a:srgbClr val="333333"/>
                          </a:solidFill>
                          <a:effectLst/>
                          <a:latin typeface="+mn-lt"/>
                          <a:ea typeface="+mn-ea"/>
                          <a:cs typeface="+mn-cs"/>
                        </a:rPr>
                        <a:t>Vi optræder ofte atypisk!</a:t>
                      </a:r>
                      <a:br>
                        <a:rPr kumimoji="0" lang="da-DK" sz="2000" b="0" i="0" u="none" strike="noStrike" cap="none" normalizeH="0" baseline="0" dirty="0">
                          <a:ln>
                            <a:noFill/>
                          </a:ln>
                          <a:solidFill>
                            <a:srgbClr val="333333"/>
                          </a:solidFill>
                          <a:effectLst/>
                          <a:latin typeface="+mn-lt"/>
                          <a:ea typeface="+mn-ea"/>
                          <a:cs typeface="+mn-cs"/>
                        </a:rPr>
                      </a:br>
                      <a:r>
                        <a:rPr kumimoji="0" lang="da-DK" sz="2000" b="0" i="0" u="none" strike="noStrike" cap="none" normalizeH="0" baseline="0" dirty="0">
                          <a:ln>
                            <a:noFill/>
                          </a:ln>
                          <a:solidFill>
                            <a:srgbClr val="333333"/>
                          </a:solidFill>
                          <a:effectLst/>
                          <a:latin typeface="+mn-lt"/>
                          <a:ea typeface="+mn-ea"/>
                          <a:cs typeface="+mn-cs"/>
                        </a:rPr>
                        <a:t>Personer, der har en bestemt tro tilfælles, eller som stammer fra visse lande, mødes undertiden med fordomme (fx muslimer er fanatiske, folk fra USA er arrogante og spiser udelukkende junkfood).</a:t>
                      </a:r>
                      <a:endParaRPr kumimoji="0" lang="en-US" sz="2000" b="0" i="0" u="none" strike="noStrike" cap="none" normalizeH="0" baseline="0" dirty="0">
                        <a:ln>
                          <a:noFill/>
                        </a:ln>
                        <a:solidFill>
                          <a:srgbClr val="333333"/>
                        </a:solidFill>
                        <a:effectLst/>
                        <a:latin typeface="+mn-lt"/>
                        <a:ea typeface="+mn-ea"/>
                        <a:cs typeface="+mn-cs"/>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1"/>
                  </a:ext>
                </a:extLst>
              </a:tr>
            </a:tbl>
          </a:graphicData>
        </a:graphic>
      </p:graphicFrame>
      <p:pic>
        <p:nvPicPr>
          <p:cNvPr id="13" name="Picture 25" descr="stephcarter - flickr - Froeliche Weihnachten (Day 44)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7999" y="3247256"/>
            <a:ext cx="1280160" cy="191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6" descr="deutschl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879"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turkish parade - don2g - flickr - c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971" y="4313973"/>
            <a:ext cx="1280160" cy="8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descr="turke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1287"/>
          <a:stretch/>
        </p:blipFill>
        <p:spPr bwMode="auto">
          <a:xfrm>
            <a:off x="735851" y="526348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63256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Skinnet kan bedrage!</a:t>
            </a:r>
            <a:endParaRPr sz="3600">
              <a:latin typeface="+mn-lt"/>
              <a:ea typeface="+mn-ea"/>
              <a:cs typeface="+mn-cs"/>
            </a:endParaRPr>
          </a:p>
        </p:txBody>
      </p:sp>
      <p:sp>
        <p:nvSpPr>
          <p:cNvPr id="6" name="Content Placeholder 5"/>
          <p:cNvSpPr>
            <a:spLocks noGrp="1"/>
          </p:cNvSpPr>
          <p:nvPr>
            <p:ph idx="1"/>
          </p:nvPr>
        </p:nvSpPr>
        <p:spPr/>
        <p:txBody>
          <a:bodyPr/>
          <a:lstStyle/>
          <a:p>
            <a:pPr marR="5080" lvl="0" defTabSz="914400"/>
            <a:r>
              <a:rPr lang="da-DK" sz="2400" dirty="0">
                <a:solidFill>
                  <a:srgbClr val="004992"/>
                </a:solidFill>
              </a:rPr>
              <a:t>…ingen af </a:t>
            </a:r>
            <a:r>
              <a:rPr lang="da-DK" sz="2400" spc="-5" dirty="0">
                <a:solidFill>
                  <a:srgbClr val="004992"/>
                </a:solidFill>
              </a:rPr>
              <a:t>de </a:t>
            </a:r>
            <a:r>
              <a:rPr lang="da-DK" sz="2400" spc="-40" dirty="0">
                <a:solidFill>
                  <a:srgbClr val="004992"/>
                </a:solidFill>
              </a:rPr>
              <a:t>faktorer, </a:t>
            </a:r>
            <a:r>
              <a:rPr lang="da-DK" sz="2400" dirty="0">
                <a:solidFill>
                  <a:srgbClr val="004992"/>
                </a:solidFill>
              </a:rPr>
              <a:t>vi allerede </a:t>
            </a:r>
            <a:r>
              <a:rPr lang="da-DK" sz="2400" spc="-5" dirty="0">
                <a:solidFill>
                  <a:srgbClr val="004992"/>
                </a:solidFill>
              </a:rPr>
              <a:t>har gennemgået, kan </a:t>
            </a:r>
            <a:r>
              <a:rPr lang="da-DK" sz="2400" dirty="0">
                <a:solidFill>
                  <a:srgbClr val="004992"/>
                </a:solidFill>
              </a:rPr>
              <a:t>stå alene – vi kan </a:t>
            </a:r>
            <a:r>
              <a:rPr lang="da-DK" sz="2400" spc="-10" dirty="0">
                <a:solidFill>
                  <a:srgbClr val="004992"/>
                </a:solidFill>
              </a:rPr>
              <a:t>ikke </a:t>
            </a:r>
            <a:r>
              <a:rPr lang="da-DK" sz="2400" spc="-5" dirty="0">
                <a:solidFill>
                  <a:srgbClr val="004992"/>
                </a:solidFill>
              </a:rPr>
              <a:t>udelukkende fæste </a:t>
            </a:r>
            <a:r>
              <a:rPr lang="da-DK" sz="2400" dirty="0">
                <a:solidFill>
                  <a:srgbClr val="004992"/>
                </a:solidFill>
              </a:rPr>
              <a:t>lid til ét isoleret </a:t>
            </a:r>
            <a:r>
              <a:rPr lang="da-DK" sz="2400" spc="-5" dirty="0">
                <a:solidFill>
                  <a:srgbClr val="004992"/>
                </a:solidFill>
              </a:rPr>
              <a:t>aspekt (fx </a:t>
            </a:r>
            <a:r>
              <a:rPr lang="da-DK" sz="2400" dirty="0">
                <a:solidFill>
                  <a:srgbClr val="004992"/>
                </a:solidFill>
              </a:rPr>
              <a:t>kropssprog)!</a:t>
            </a:r>
            <a:endParaRPr lang="da-DK" sz="2400" dirty="0">
              <a:solidFill>
                <a:srgbClr val="333333"/>
              </a:solidFill>
            </a:endParaRPr>
          </a:p>
          <a:p>
            <a:pPr lvl="0" defTabSz="914400"/>
            <a:r>
              <a:rPr lang="da-DK" sz="2400" i="1" dirty="0">
                <a:solidFill>
                  <a:srgbClr val="333333"/>
                </a:solidFill>
              </a:rPr>
              <a:t>Vi er </a:t>
            </a:r>
            <a:r>
              <a:rPr lang="da-DK" sz="2400" i="1" spc="-5" dirty="0">
                <a:solidFill>
                  <a:srgbClr val="333333"/>
                </a:solidFill>
              </a:rPr>
              <a:t>nødt </a:t>
            </a:r>
            <a:r>
              <a:rPr lang="da-DK" sz="2400" i="1" dirty="0">
                <a:solidFill>
                  <a:srgbClr val="333333"/>
                </a:solidFill>
              </a:rPr>
              <a:t>til at </a:t>
            </a:r>
            <a:r>
              <a:rPr lang="da-DK" sz="2400" i="1" spc="-5" dirty="0">
                <a:solidFill>
                  <a:srgbClr val="333333"/>
                </a:solidFill>
              </a:rPr>
              <a:t>inddrage samtlige</a:t>
            </a:r>
            <a:r>
              <a:rPr lang="da-DK" sz="2400" i="1" spc="-75" dirty="0">
                <a:solidFill>
                  <a:srgbClr val="333333"/>
                </a:solidFill>
              </a:rPr>
              <a:t> </a:t>
            </a:r>
            <a:r>
              <a:rPr lang="da-DK" sz="2400" i="1" dirty="0">
                <a:solidFill>
                  <a:srgbClr val="333333"/>
                </a:solidFill>
              </a:rPr>
              <a:t>faktorer!</a:t>
            </a:r>
            <a:br>
              <a:rPr lang="da-DK" sz="2400" i="1" dirty="0">
                <a:solidFill>
                  <a:srgbClr val="333333"/>
                </a:solidFill>
              </a:rPr>
            </a:br>
            <a:r>
              <a:rPr lang="da-DK" sz="2400" dirty="0">
                <a:solidFill>
                  <a:srgbClr val="333333"/>
                </a:solidFill>
              </a:rPr>
              <a:t>Samlet vil de kunne hjælpe os i </a:t>
            </a:r>
            <a:r>
              <a:rPr lang="da-DK" sz="2400" spc="-5" dirty="0">
                <a:solidFill>
                  <a:srgbClr val="333333"/>
                </a:solidFill>
              </a:rPr>
              <a:t>vores </a:t>
            </a:r>
            <a:r>
              <a:rPr lang="da-DK" sz="2400" dirty="0">
                <a:solidFill>
                  <a:srgbClr val="333333"/>
                </a:solidFill>
              </a:rPr>
              <a:t>bedømmelse af en </a:t>
            </a:r>
            <a:r>
              <a:rPr lang="da-DK" sz="2400" spc="-5" dirty="0">
                <a:solidFill>
                  <a:srgbClr val="333333"/>
                </a:solidFill>
              </a:rPr>
              <a:t>kompleks</a:t>
            </a:r>
            <a:r>
              <a:rPr lang="da-DK" sz="2400" spc="-105" dirty="0">
                <a:solidFill>
                  <a:srgbClr val="333333"/>
                </a:solidFill>
              </a:rPr>
              <a:t> </a:t>
            </a:r>
            <a:r>
              <a:rPr lang="da-DK" sz="2400" dirty="0">
                <a:solidFill>
                  <a:srgbClr val="333333"/>
                </a:solidFill>
              </a:rPr>
              <a:t>situation…</a:t>
            </a:r>
            <a:endParaRPr lang="en-US" sz="2400" dirty="0"/>
          </a:p>
        </p:txBody>
      </p:sp>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Hvorfor gør vi det?</a:t>
            </a:r>
            <a:endParaRPr sz="3600">
              <a:latin typeface="+mn-lt"/>
              <a:ea typeface="+mn-ea"/>
              <a:cs typeface="+mn-cs"/>
            </a:endParaRPr>
          </a:p>
        </p:txBody>
      </p:sp>
      <p:sp>
        <p:nvSpPr>
          <p:cNvPr id="6" name="Content Placeholder 5"/>
          <p:cNvSpPr>
            <a:spLocks noGrp="1"/>
          </p:cNvSpPr>
          <p:nvPr>
            <p:ph idx="1"/>
          </p:nvPr>
        </p:nvSpPr>
        <p:spPr/>
        <p:txBody>
          <a:bodyPr/>
          <a:lstStyle/>
          <a:p>
            <a:pPr marR="5715" lvl="0" defTabSz="914400"/>
            <a:r>
              <a:rPr lang="da-DK" sz="2400" dirty="0">
                <a:solidFill>
                  <a:srgbClr val="333333"/>
                </a:solidFill>
              </a:rPr>
              <a:t>Studier </a:t>
            </a:r>
            <a:r>
              <a:rPr lang="da-DK" sz="2400" spc="-5" dirty="0">
                <a:solidFill>
                  <a:srgbClr val="333333"/>
                </a:solidFill>
              </a:rPr>
              <a:t>har </a:t>
            </a:r>
            <a:r>
              <a:rPr lang="da-DK" sz="2400" dirty="0">
                <a:solidFill>
                  <a:srgbClr val="333333"/>
                </a:solidFill>
              </a:rPr>
              <a:t>vist, at </a:t>
            </a:r>
            <a:r>
              <a:rPr lang="da-DK" sz="2400" spc="-5" dirty="0">
                <a:solidFill>
                  <a:srgbClr val="333333"/>
                </a:solidFill>
              </a:rPr>
              <a:t>mange (men </a:t>
            </a:r>
            <a:r>
              <a:rPr lang="da-DK" sz="2400" spc="-10" dirty="0">
                <a:solidFill>
                  <a:srgbClr val="333333"/>
                </a:solidFill>
              </a:rPr>
              <a:t>ikke </a:t>
            </a:r>
            <a:r>
              <a:rPr lang="da-DK" sz="2400" dirty="0">
                <a:solidFill>
                  <a:srgbClr val="333333"/>
                </a:solidFill>
              </a:rPr>
              <a:t>alle!) med </a:t>
            </a:r>
            <a:r>
              <a:rPr lang="da-DK" sz="2400" spc="-5" dirty="0">
                <a:solidFill>
                  <a:srgbClr val="333333"/>
                </a:solidFill>
              </a:rPr>
              <a:t>psykiske </a:t>
            </a:r>
            <a:r>
              <a:rPr lang="da-DK" sz="2400" dirty="0">
                <a:solidFill>
                  <a:srgbClr val="333333"/>
                </a:solidFill>
              </a:rPr>
              <a:t>lidelser (især </a:t>
            </a:r>
            <a:r>
              <a:rPr lang="da-DK" sz="2400" spc="-5" dirty="0">
                <a:solidFill>
                  <a:srgbClr val="333333"/>
                </a:solidFill>
              </a:rPr>
              <a:t>psykoser) har </a:t>
            </a:r>
            <a:r>
              <a:rPr lang="da-DK" sz="2400" spc="-10" dirty="0">
                <a:solidFill>
                  <a:srgbClr val="333333"/>
                </a:solidFill>
              </a:rPr>
              <a:t>vanskeligt ved</a:t>
            </a:r>
            <a:r>
              <a:rPr lang="da-DK" sz="2400" spc="-5" dirty="0">
                <a:solidFill>
                  <a:srgbClr val="333333"/>
                </a:solidFill>
              </a:rPr>
              <a:t> følgende:</a:t>
            </a:r>
            <a:endParaRPr lang="da-DK" sz="2400" dirty="0">
              <a:solidFill>
                <a:srgbClr val="333333"/>
              </a:solidFill>
            </a:endParaRPr>
          </a:p>
          <a:p>
            <a:pPr marL="342900" marR="5080" lvl="0" indent="-342900" defTabSz="914400">
              <a:buClr>
                <a:srgbClr val="333333"/>
              </a:buClr>
              <a:buFont typeface="WingDings"/>
              <a:buChar char=""/>
              <a:tabLst>
                <a:tab pos="393700" algn="l"/>
              </a:tabLst>
            </a:pPr>
            <a:r>
              <a:rPr lang="da-DK" sz="2400" spc="-15" dirty="0">
                <a:solidFill>
                  <a:srgbClr val="004992"/>
                </a:solidFill>
              </a:rPr>
              <a:t>At </a:t>
            </a:r>
            <a:r>
              <a:rPr lang="da-DK" sz="2400" dirty="0">
                <a:solidFill>
                  <a:srgbClr val="004992"/>
                </a:solidFill>
              </a:rPr>
              <a:t>opfatte samt vurdere andres </a:t>
            </a:r>
            <a:r>
              <a:rPr lang="da-DK" sz="2400" spc="-5" dirty="0">
                <a:solidFill>
                  <a:srgbClr val="004992"/>
                </a:solidFill>
              </a:rPr>
              <a:t>ansigtsudtryk (fx glæde,</a:t>
            </a:r>
            <a:r>
              <a:rPr lang="da-DK" sz="2400" spc="-20" dirty="0">
                <a:solidFill>
                  <a:srgbClr val="004992"/>
                </a:solidFill>
              </a:rPr>
              <a:t> </a:t>
            </a:r>
            <a:r>
              <a:rPr lang="da-DK" sz="2400" dirty="0">
                <a:solidFill>
                  <a:srgbClr val="004992"/>
                </a:solidFill>
              </a:rPr>
              <a:t>tristhed).</a:t>
            </a:r>
            <a:endParaRPr lang="en-US" sz="2400" dirty="0">
              <a:solidFill>
                <a:srgbClr val="004992"/>
              </a:solidFill>
            </a:endParaRPr>
          </a:p>
        </p:txBody>
      </p:sp>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Hvorfor gør vi det?</a:t>
            </a:r>
            <a:endParaRPr sz="3600">
              <a:latin typeface="+mn-lt"/>
              <a:ea typeface="+mn-ea"/>
              <a:cs typeface="+mn-cs"/>
            </a:endParaRPr>
          </a:p>
        </p:txBody>
      </p:sp>
      <p:sp>
        <p:nvSpPr>
          <p:cNvPr id="6" name="Content Placeholder 5"/>
          <p:cNvSpPr>
            <a:spLocks noGrp="1"/>
          </p:cNvSpPr>
          <p:nvPr>
            <p:ph idx="1"/>
          </p:nvPr>
        </p:nvSpPr>
        <p:spPr/>
        <p:txBody>
          <a:bodyPr/>
          <a:lstStyle/>
          <a:p>
            <a:pPr marR="5715" lvl="0" defTabSz="914400"/>
            <a:r>
              <a:rPr lang="da-DK" sz="2400" dirty="0">
                <a:solidFill>
                  <a:srgbClr val="333333"/>
                </a:solidFill>
              </a:rPr>
              <a:t>Studier </a:t>
            </a:r>
            <a:r>
              <a:rPr lang="da-DK" sz="2400" spc="-5" dirty="0">
                <a:solidFill>
                  <a:srgbClr val="333333"/>
                </a:solidFill>
              </a:rPr>
              <a:t>har </a:t>
            </a:r>
            <a:r>
              <a:rPr lang="da-DK" sz="2400" dirty="0">
                <a:solidFill>
                  <a:srgbClr val="333333"/>
                </a:solidFill>
              </a:rPr>
              <a:t>vist, at </a:t>
            </a:r>
            <a:r>
              <a:rPr lang="da-DK" sz="2400" spc="-5" dirty="0">
                <a:solidFill>
                  <a:srgbClr val="333333"/>
                </a:solidFill>
              </a:rPr>
              <a:t>mange (men </a:t>
            </a:r>
            <a:r>
              <a:rPr lang="da-DK" sz="2400" spc="-10" dirty="0">
                <a:solidFill>
                  <a:srgbClr val="333333"/>
                </a:solidFill>
              </a:rPr>
              <a:t>ikke </a:t>
            </a:r>
            <a:r>
              <a:rPr lang="da-DK" sz="2400" dirty="0">
                <a:solidFill>
                  <a:srgbClr val="333333"/>
                </a:solidFill>
              </a:rPr>
              <a:t>alle!) med </a:t>
            </a:r>
            <a:r>
              <a:rPr lang="da-DK" sz="2400" spc="-5" dirty="0">
                <a:solidFill>
                  <a:srgbClr val="333333"/>
                </a:solidFill>
              </a:rPr>
              <a:t>psykiske </a:t>
            </a:r>
            <a:r>
              <a:rPr lang="da-DK" sz="2400" dirty="0">
                <a:solidFill>
                  <a:srgbClr val="333333"/>
                </a:solidFill>
              </a:rPr>
              <a:t>lidelser (især </a:t>
            </a:r>
            <a:r>
              <a:rPr lang="da-DK" sz="2400" spc="-5" dirty="0">
                <a:solidFill>
                  <a:srgbClr val="333333"/>
                </a:solidFill>
              </a:rPr>
              <a:t>psykoser) har </a:t>
            </a:r>
            <a:r>
              <a:rPr lang="da-DK" sz="2400" spc="-10" dirty="0">
                <a:solidFill>
                  <a:srgbClr val="333333"/>
                </a:solidFill>
              </a:rPr>
              <a:t>vanskeligt ved</a:t>
            </a:r>
            <a:r>
              <a:rPr lang="da-DK" sz="2400" spc="-5" dirty="0">
                <a:solidFill>
                  <a:srgbClr val="333333"/>
                </a:solidFill>
              </a:rPr>
              <a:t> følgende:</a:t>
            </a:r>
            <a:endParaRPr lang="da-DK" sz="2400" dirty="0">
              <a:solidFill>
                <a:srgbClr val="333333"/>
              </a:solidFill>
            </a:endParaRPr>
          </a:p>
          <a:p>
            <a:pPr marL="342900" marR="5080" lvl="0" indent="-342900" defTabSz="914400">
              <a:buClr>
                <a:srgbClr val="333333"/>
              </a:buClr>
              <a:buFont typeface="WingDings"/>
              <a:buChar char=""/>
              <a:tabLst>
                <a:tab pos="393700" algn="l"/>
              </a:tabLst>
            </a:pPr>
            <a:r>
              <a:rPr lang="da-DK" sz="2400" spc="-15" dirty="0">
                <a:solidFill>
                  <a:srgbClr val="004992"/>
                </a:solidFill>
              </a:rPr>
              <a:t>At </a:t>
            </a:r>
            <a:r>
              <a:rPr lang="da-DK" sz="2400" dirty="0">
                <a:solidFill>
                  <a:srgbClr val="004992"/>
                </a:solidFill>
              </a:rPr>
              <a:t>opfatte samt vurdere andres </a:t>
            </a:r>
            <a:r>
              <a:rPr lang="da-DK" sz="2400" spc="-5" dirty="0">
                <a:solidFill>
                  <a:srgbClr val="004992"/>
                </a:solidFill>
              </a:rPr>
              <a:t>ansigtsudtryk (fx glæde,</a:t>
            </a:r>
            <a:r>
              <a:rPr lang="da-DK" sz="2400" spc="-20" dirty="0">
                <a:solidFill>
                  <a:srgbClr val="004992"/>
                </a:solidFill>
              </a:rPr>
              <a:t> </a:t>
            </a:r>
            <a:r>
              <a:rPr lang="da-DK" sz="2400" dirty="0">
                <a:solidFill>
                  <a:srgbClr val="004992"/>
                </a:solidFill>
              </a:rPr>
              <a:t>tristhed).</a:t>
            </a:r>
          </a:p>
          <a:p>
            <a:pPr marL="342900" lvl="0" indent="-342900" defTabSz="914400">
              <a:buClr>
                <a:srgbClr val="333333"/>
              </a:buClr>
              <a:buFont typeface="WingDings"/>
              <a:buChar char=""/>
              <a:tabLst>
                <a:tab pos="393700" algn="l"/>
              </a:tabLst>
            </a:pPr>
            <a:r>
              <a:rPr lang="da-DK" sz="2400" spc="-15" dirty="0">
                <a:solidFill>
                  <a:srgbClr val="004992"/>
                </a:solidFill>
              </a:rPr>
              <a:t>At </a:t>
            </a:r>
            <a:r>
              <a:rPr lang="da-DK" sz="2400" dirty="0">
                <a:solidFill>
                  <a:srgbClr val="004992"/>
                </a:solidFill>
              </a:rPr>
              <a:t>udlede andres</a:t>
            </a:r>
            <a:r>
              <a:rPr lang="da-DK" sz="2400" spc="5" dirty="0">
                <a:solidFill>
                  <a:srgbClr val="004992"/>
                </a:solidFill>
              </a:rPr>
              <a:t> </a:t>
            </a:r>
            <a:r>
              <a:rPr lang="da-DK" sz="2400" spc="-5" dirty="0">
                <a:solidFill>
                  <a:srgbClr val="004992"/>
                </a:solidFill>
              </a:rPr>
              <a:t>motiver/fremtidige handlinger </a:t>
            </a:r>
            <a:r>
              <a:rPr lang="da-DK" sz="2400" dirty="0">
                <a:solidFill>
                  <a:srgbClr val="004992"/>
                </a:solidFill>
              </a:rPr>
              <a:t>på </a:t>
            </a:r>
            <a:r>
              <a:rPr lang="da-DK" sz="2400" spc="-5" dirty="0">
                <a:solidFill>
                  <a:srgbClr val="004992"/>
                </a:solidFill>
              </a:rPr>
              <a:t>baggrund </a:t>
            </a:r>
            <a:r>
              <a:rPr lang="da-DK" sz="2400" dirty="0">
                <a:solidFill>
                  <a:srgbClr val="004992"/>
                </a:solidFill>
              </a:rPr>
              <a:t>af deres </a:t>
            </a:r>
            <a:r>
              <a:rPr lang="da-DK" sz="2400" spc="-5" dirty="0">
                <a:solidFill>
                  <a:srgbClr val="004992"/>
                </a:solidFill>
              </a:rPr>
              <a:t>aktuelle adfærd.</a:t>
            </a:r>
            <a:endParaRPr lang="en-US" sz="2400" dirty="0">
              <a:solidFill>
                <a:srgbClr val="004992"/>
              </a:solidFill>
            </a:endParaRPr>
          </a:p>
        </p:txBody>
      </p:sp>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2374344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997196"/>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Eksempler på hvordan manglende empati kan resultere i misforståelser under en psykose</a:t>
            </a:r>
            <a:endParaRPr sz="3600" dirty="0">
              <a:latin typeface="+mn-lt"/>
              <a:ea typeface="+mn-ea"/>
              <a:cs typeface="+mn-cs"/>
            </a:endParaRPr>
          </a:p>
        </p:txBody>
      </p:sp>
      <p:sp>
        <p:nvSpPr>
          <p:cNvPr id="4" name="object 4"/>
          <p:cNvSpPr txBox="1"/>
          <p:nvPr/>
        </p:nvSpPr>
        <p:spPr>
          <a:xfrm>
            <a:off x="408954" y="6248400"/>
            <a:ext cx="11376000" cy="299720"/>
          </a:xfrm>
          <a:prstGeom prst="rect">
            <a:avLst/>
          </a:prstGeom>
        </p:spPr>
        <p:txBody>
          <a:bodyPr vert="horz" wrap="square" lIns="0" tIns="12700" rIns="0" bIns="0" rtlCol="0">
            <a:noAutofit/>
          </a:bodyPr>
          <a:lstStyle/>
          <a:p>
            <a:pPr marL="12700" algn="ctr">
              <a:lnSpc>
                <a:spcPct val="100000"/>
              </a:lnSpc>
              <a:spcBef>
                <a:spcPts val="100"/>
              </a:spcBef>
            </a:pPr>
            <a:r>
              <a:rPr sz="2000" dirty="0">
                <a:solidFill>
                  <a:srgbClr val="004992"/>
                </a:solidFill>
              </a:rPr>
              <a:t>Vil </a:t>
            </a:r>
            <a:r>
              <a:rPr sz="2000" spc="-5" dirty="0">
                <a:solidFill>
                  <a:srgbClr val="004992"/>
                </a:solidFill>
              </a:rPr>
              <a:t>nogen </a:t>
            </a:r>
            <a:r>
              <a:rPr sz="2000" dirty="0">
                <a:solidFill>
                  <a:srgbClr val="004992"/>
                </a:solidFill>
              </a:rPr>
              <a:t>dele en kort, </a:t>
            </a:r>
            <a:r>
              <a:rPr sz="2000" spc="-5" dirty="0">
                <a:solidFill>
                  <a:srgbClr val="004992"/>
                </a:solidFill>
              </a:rPr>
              <a:t>personlig</a:t>
            </a:r>
            <a:r>
              <a:rPr sz="2000" spc="20" dirty="0">
                <a:solidFill>
                  <a:srgbClr val="004992"/>
                </a:solidFill>
              </a:rPr>
              <a:t> </a:t>
            </a:r>
            <a:r>
              <a:rPr sz="2000" spc="-5" dirty="0">
                <a:solidFill>
                  <a:srgbClr val="004992"/>
                </a:solidFill>
              </a:rPr>
              <a:t>erfaring?</a:t>
            </a:r>
            <a:endParaRPr sz="2000" dirty="0">
              <a:solidFill>
                <a:srgbClr val="004992"/>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4194975948"/>
              </p:ext>
            </p:extLst>
          </p:nvPr>
        </p:nvGraphicFramePr>
        <p:xfrm>
          <a:off x="408954" y="2203704"/>
          <a:ext cx="11376001" cy="3809990"/>
        </p:xfrm>
        <a:graphic>
          <a:graphicData uri="http://schemas.openxmlformats.org/drawingml/2006/table">
            <a:tbl>
              <a:tblPr firstRow="1" bandRow="1">
                <a:tableStyleId>{21E4AEA4-8DFA-4A89-87EB-49C32662AFE0}</a:tableStyleId>
              </a:tblPr>
              <a:tblGrid>
                <a:gridCol w="3492017">
                  <a:extLst>
                    <a:ext uri="{9D8B030D-6E8A-4147-A177-3AD203B41FA5}">
                      <a16:colId xmlns:a16="http://schemas.microsoft.com/office/drawing/2014/main" val="20000"/>
                    </a:ext>
                  </a:extLst>
                </a:gridCol>
                <a:gridCol w="3415816">
                  <a:extLst>
                    <a:ext uri="{9D8B030D-6E8A-4147-A177-3AD203B41FA5}">
                      <a16:colId xmlns:a16="http://schemas.microsoft.com/office/drawing/2014/main" val="20001"/>
                    </a:ext>
                  </a:extLst>
                </a:gridCol>
                <a:gridCol w="4468168">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mn-lt"/>
                          <a:ea typeface="+mn-ea"/>
                          <a:cs typeface="+mn-cs"/>
                        </a:rPr>
                        <a:t>Hændelse</a:t>
                      </a: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mn-lt"/>
                          <a:ea typeface="+mn-ea"/>
                          <a:cs typeface="+mn-cs"/>
                        </a:rPr>
                        <a:t>Forklaring under en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mn-lt"/>
                          <a:ea typeface="+mn-ea"/>
                          <a:cs typeface="+mn-cs"/>
                        </a:rPr>
                        <a:t>psykose</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mn-lt"/>
                          <a:ea typeface="+mn-ea"/>
                          <a:cs typeface="+mn-cs"/>
                        </a:rPr>
                        <a:t>Andre forklaringer</a:t>
                      </a:r>
                      <a:endParaRPr kumimoji="0" lang="de-DE" sz="2000" b="0" i="0" u="none" strike="noStrike" cap="none" normalizeH="0" baseline="0" dirty="0">
                        <a:ln>
                          <a:noFill/>
                        </a:ln>
                        <a:solidFill>
                          <a:schemeClr val="tx1"/>
                        </a:solidFill>
                        <a:effectLst/>
                        <a:latin typeface="+mn-lt"/>
                        <a:ea typeface="+mn-ea"/>
                        <a:cs typeface="+mn-cs"/>
                      </a:endParaRPr>
                    </a:p>
                  </a:txBody>
                  <a:tcPr marL="121952" marR="121952" marT="45727" marB="45727"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8BB3CE"/>
                    </a:solidFill>
                  </a:tcPr>
                </a:tc>
                <a:extLst>
                  <a:ext uri="{0D108BD9-81ED-4DB2-BD59-A6C34878D82A}">
                    <a16:rowId xmlns:a16="http://schemas.microsoft.com/office/drawing/2014/main" val="10000"/>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Efter lægen har talt med dig, hører du ham grine sammen med sygeplejersken.</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“De </a:t>
                      </a:r>
                      <a:r>
                        <a:rPr kumimoji="0" lang="en-US" sz="2000" b="0" i="0" u="none" strike="noStrike" cap="none" normalizeH="0" baseline="0" dirty="0" err="1">
                          <a:ln>
                            <a:noFill/>
                          </a:ln>
                          <a:solidFill>
                            <a:srgbClr val="333333"/>
                          </a:solidFill>
                          <a:effectLst/>
                          <a:latin typeface="+mn-lt"/>
                          <a:ea typeface="+mn-ea"/>
                          <a:cs typeface="+mn-cs"/>
                        </a:rPr>
                        <a:t>morer</a:t>
                      </a:r>
                      <a:r>
                        <a:rPr kumimoji="0" lang="en-US" sz="2000" b="0" i="0" u="none" strike="noStrike" cap="none" normalizeH="0" baseline="0" dirty="0">
                          <a:ln>
                            <a:noFill/>
                          </a:ln>
                          <a:solidFill>
                            <a:srgbClr val="333333"/>
                          </a:solidFill>
                          <a:effectLst/>
                          <a:latin typeface="+mn-lt"/>
                          <a:ea typeface="+mn-ea"/>
                          <a:cs typeface="+mn-cs"/>
                        </a:rPr>
                        <a:t> sig </a:t>
                      </a:r>
                      <a:r>
                        <a:rPr kumimoji="0" lang="en-US" sz="2000" b="0" i="0" u="none" strike="noStrike" cap="none" normalizeH="0" baseline="0" dirty="0" err="1">
                          <a:ln>
                            <a:noFill/>
                          </a:ln>
                          <a:solidFill>
                            <a:srgbClr val="333333"/>
                          </a:solidFill>
                          <a:effectLst/>
                          <a:latin typeface="+mn-lt"/>
                          <a:ea typeface="+mn-ea"/>
                          <a:cs typeface="+mn-cs"/>
                        </a:rPr>
                        <a:t>på</a:t>
                      </a:r>
                      <a:r>
                        <a:rPr kumimoji="0" lang="en-US" sz="2000" b="0" i="0" u="none" strike="noStrike" cap="none" normalizeH="0" baseline="0" dirty="0">
                          <a:ln>
                            <a:noFill/>
                          </a:ln>
                          <a:solidFill>
                            <a:srgbClr val="333333"/>
                          </a:solidFill>
                          <a:effectLst/>
                          <a:latin typeface="+mn-lt"/>
                          <a:ea typeface="+mn-ea"/>
                          <a:cs typeface="+mn-cs"/>
                        </a:rPr>
                        <a:t> min </a:t>
                      </a:r>
                      <a:r>
                        <a:rPr kumimoji="0" lang="en-US" sz="2000" b="0" i="0" u="none" strike="noStrike" cap="none" normalizeH="0" baseline="0" err="1">
                          <a:ln>
                            <a:noFill/>
                          </a:ln>
                          <a:solidFill>
                            <a:srgbClr val="333333"/>
                          </a:solidFill>
                          <a:effectLst/>
                          <a:latin typeface="+mn-lt"/>
                          <a:ea typeface="+mn-ea"/>
                          <a:cs typeface="+mn-cs"/>
                        </a:rPr>
                        <a:t>bekostning</a:t>
                      </a:r>
                      <a:r>
                        <a:rPr kumimoji="0" lang="en-US" sz="2000" b="0" i="0" u="none" strike="noStrike" cap="none" normalizeH="0" baseline="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Et rent tilfælde. Lægen og sygeplejersken talte om noget helt andet.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En fodgænger kigger på dig to gange og vender sig også om senere.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rgbClr val="333333"/>
                          </a:solidFill>
                          <a:effectLst/>
                          <a:latin typeface="+mn-lt"/>
                          <a:ea typeface="+mn-ea"/>
                          <a:cs typeface="+mn-cs"/>
                        </a:rPr>
                        <a:t>Du </a:t>
                      </a:r>
                      <a:r>
                        <a:rPr kumimoji="0" lang="en-US" sz="2000" b="0" i="1" u="none" strike="noStrike" cap="none" normalizeH="0" baseline="0" dirty="0" err="1">
                          <a:ln>
                            <a:noFill/>
                          </a:ln>
                          <a:solidFill>
                            <a:srgbClr val="333333"/>
                          </a:solidFill>
                          <a:effectLst/>
                          <a:latin typeface="+mn-lt"/>
                          <a:ea typeface="+mn-ea"/>
                          <a:cs typeface="+mn-cs"/>
                        </a:rPr>
                        <a:t>er</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overbevist</a:t>
                      </a:r>
                      <a:r>
                        <a:rPr kumimoji="0" lang="en-US" sz="2000" b="0" i="1" u="none" strike="noStrike" cap="none" normalizeH="0" baseline="0" dirty="0">
                          <a:ln>
                            <a:noFill/>
                          </a:ln>
                          <a:solidFill>
                            <a:srgbClr val="333333"/>
                          </a:solidFill>
                          <a:effectLst/>
                          <a:latin typeface="+mn-lt"/>
                          <a:ea typeface="+mn-ea"/>
                          <a:cs typeface="+mn-cs"/>
                        </a:rPr>
                        <a:t> om, at </a:t>
                      </a:r>
                      <a:r>
                        <a:rPr kumimoji="0" lang="en-US" sz="2000" b="0" i="1" u="none" strike="noStrike" cap="none" normalizeH="0" baseline="0" dirty="0" err="1">
                          <a:ln>
                            <a:noFill/>
                          </a:ln>
                          <a:solidFill>
                            <a:srgbClr val="333333"/>
                          </a:solidFill>
                          <a:effectLst/>
                          <a:latin typeface="+mn-lt"/>
                          <a:ea typeface="+mn-ea"/>
                          <a:cs typeface="+mn-cs"/>
                        </a:rPr>
                        <a:t>manden</a:t>
                      </a:r>
                      <a:r>
                        <a:rPr kumimoji="0" lang="en-US" sz="2000" b="0" i="1" u="none" strike="noStrike" cap="none" normalizeH="0" baseline="0" dirty="0">
                          <a:ln>
                            <a:noFill/>
                          </a:ln>
                          <a:solidFill>
                            <a:srgbClr val="333333"/>
                          </a:solidFill>
                          <a:effectLst/>
                          <a:latin typeface="+mn-lt"/>
                          <a:ea typeface="+mn-ea"/>
                          <a:cs typeface="+mn-cs"/>
                        </a:rPr>
                        <a:t> </a:t>
                      </a:r>
                      <a:r>
                        <a:rPr kumimoji="0" lang="en-US" sz="2000" b="0" i="1" u="none" strike="noStrike" cap="none" normalizeH="0" baseline="0" dirty="0" err="1">
                          <a:ln>
                            <a:noFill/>
                          </a:ln>
                          <a:solidFill>
                            <a:srgbClr val="333333"/>
                          </a:solidFill>
                          <a:effectLst/>
                          <a:latin typeface="+mn-lt"/>
                          <a:ea typeface="+mn-ea"/>
                          <a:cs typeface="+mn-cs"/>
                        </a:rPr>
                        <a:t>forfølger</a:t>
                      </a:r>
                      <a:r>
                        <a:rPr kumimoji="0" lang="en-US" sz="2000" b="0" i="1" u="none" strike="noStrike" cap="none" normalizeH="0" baseline="0" dirty="0">
                          <a:ln>
                            <a:noFill/>
                          </a:ln>
                          <a:solidFill>
                            <a:srgbClr val="333333"/>
                          </a:solidFill>
                          <a:effectLst/>
                          <a:latin typeface="+mn-lt"/>
                          <a:ea typeface="+mn-ea"/>
                          <a:cs typeface="+mn-cs"/>
                        </a:rPr>
                        <a:t> dig.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Den forbipasserende er irriteret, da du – første gang han så på dig –virkede skrækslagen. Han vender sig igen for at undersøge, hvad der er galt.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ap="flat" cmpd="sng" algn="ctr">
                      <a:solidFill>
                        <a:srgbClr val="C8C8C8"/>
                      </a:solidFill>
                      <a:prstDash val="solid"/>
                      <a:round/>
                      <a:headEnd type="none" w="med" len="med"/>
                      <a:tailEnd type="none" w="med" len="med"/>
                    </a:lnB>
                    <a:solidFill>
                      <a:srgbClr val="E3EFF8"/>
                    </a:solidFill>
                  </a:tcPr>
                </a:tc>
                <a:extLst>
                  <a:ext uri="{0D108BD9-81ED-4DB2-BD59-A6C34878D82A}">
                    <a16:rowId xmlns:a16="http://schemas.microsoft.com/office/drawing/2014/main" val="10002"/>
                  </a:ext>
                </a:extLst>
              </a:tr>
              <a:tr h="731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333333"/>
                          </a:solidFill>
                          <a:effectLst/>
                          <a:latin typeface="+mn-lt"/>
                          <a:ea typeface="+mn-ea"/>
                          <a:cs typeface="+mn-cs"/>
                        </a:rPr>
                        <a:t>Nogen blinker til dig.</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mpd="sng">
                      <a:solidFill>
                        <a:srgbClr val="C8C8C8"/>
                      </a:solidFill>
                      <a:prstDash val="soli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333333"/>
                          </a:solidFill>
                          <a:effectLst/>
                          <a:latin typeface="+mn-lt"/>
                          <a:ea typeface="+mn-ea"/>
                          <a:cs typeface="+mn-cs"/>
                        </a:rPr>
                        <a:t>Denne </a:t>
                      </a:r>
                      <a:r>
                        <a:rPr kumimoji="0" lang="en-US" sz="2000" b="0" i="0" u="none" strike="noStrike" cap="none" normalizeH="0" baseline="0" dirty="0" err="1">
                          <a:ln>
                            <a:noFill/>
                          </a:ln>
                          <a:solidFill>
                            <a:srgbClr val="333333"/>
                          </a:solidFill>
                          <a:effectLst/>
                          <a:latin typeface="+mn-lt"/>
                          <a:ea typeface="+mn-ea"/>
                          <a:cs typeface="+mn-cs"/>
                        </a:rPr>
                        <a:t>morsekode</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er</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en</a:t>
                      </a:r>
                      <a:r>
                        <a:rPr kumimoji="0" lang="en-US" sz="2000" b="0" i="0" u="none" strike="noStrike" cap="none" normalizeH="0" baseline="0" dirty="0">
                          <a:ln>
                            <a:noFill/>
                          </a:ln>
                          <a:solidFill>
                            <a:srgbClr val="333333"/>
                          </a:solidFill>
                          <a:effectLst/>
                          <a:latin typeface="+mn-lt"/>
                          <a:ea typeface="+mn-ea"/>
                          <a:cs typeface="+mn-cs"/>
                        </a:rPr>
                        <a:t> </a:t>
                      </a:r>
                      <a:r>
                        <a:rPr kumimoji="0" lang="en-US" sz="2000" b="0" i="0" u="none" strike="noStrike" cap="none" normalizeH="0" baseline="0" dirty="0" err="1">
                          <a:ln>
                            <a:noFill/>
                          </a:ln>
                          <a:solidFill>
                            <a:srgbClr val="333333"/>
                          </a:solidFill>
                          <a:effectLst/>
                          <a:latin typeface="+mn-lt"/>
                          <a:ea typeface="+mn-ea"/>
                          <a:cs typeface="+mn-cs"/>
                        </a:rPr>
                        <a:t>advarsel</a:t>
                      </a:r>
                      <a:r>
                        <a:rPr kumimoji="0" lang="en-US" sz="2000" b="0" i="0" u="none" strike="noStrike" cap="none" normalizeH="0" baseline="0" dirty="0">
                          <a:ln>
                            <a:noFill/>
                          </a:ln>
                          <a:solidFill>
                            <a:srgbClr val="333333"/>
                          </a:solidFill>
                          <a:effectLst/>
                          <a:latin typeface="+mn-lt"/>
                          <a:ea typeface="+mn-ea"/>
                          <a:cs typeface="+mn-cs"/>
                        </a:rPr>
                        <a:t>.</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mpd="sng">
                      <a:solidFill>
                        <a:srgbClr val="C8C8C8"/>
                      </a:solidFill>
                      <a:prstDash val="solid"/>
                    </a:lnT>
                    <a:lnB w="12700" cmpd="sng">
                      <a:solidFill>
                        <a:srgbClr val="C8C8C8"/>
                      </a:solidFill>
                      <a:prstDash val="solid"/>
                    </a:lnB>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a-DK" sz="2000" b="0" i="0" u="none" strike="noStrike" cap="none" normalizeH="0" baseline="0" dirty="0">
                          <a:ln>
                            <a:noFill/>
                          </a:ln>
                          <a:solidFill>
                            <a:srgbClr val="333333"/>
                          </a:solidFill>
                          <a:effectLst/>
                          <a:latin typeface="+mn-lt"/>
                          <a:ea typeface="+mn-ea"/>
                          <a:cs typeface="+mn-cs"/>
                        </a:rPr>
                        <a:t>Vedkommende er blændet af solen; tilfældighed, interesse.</a:t>
                      </a:r>
                      <a:endParaRPr kumimoji="0" lang="de-DE" sz="2000" b="0" i="0" u="none" strike="noStrike" cap="none" normalizeH="0" baseline="0" dirty="0">
                        <a:ln>
                          <a:noFill/>
                        </a:ln>
                        <a:solidFill>
                          <a:srgbClr val="333333"/>
                        </a:solidFill>
                        <a:effectLst/>
                        <a:latin typeface="+mn-lt"/>
                        <a:ea typeface="+mn-ea"/>
                        <a:cs typeface="+mn-cs"/>
                      </a:endParaRPr>
                    </a:p>
                  </a:txBody>
                  <a:tcPr marL="121952" marR="121952" marT="45708" marB="45708" horzOverflow="overflow">
                    <a:lnL w="12700" cap="flat" cmpd="sng" algn="ctr">
                      <a:solidFill>
                        <a:srgbClr val="C8C8C8"/>
                      </a:solidFill>
                      <a:prstDash val="solid"/>
                      <a:round/>
                      <a:headEnd type="none" w="med" len="med"/>
                      <a:tailEnd type="none" w="med" len="med"/>
                    </a:lnL>
                    <a:lnR w="12700" cmpd="sng">
                      <a:solidFill>
                        <a:srgbClr val="C8C8C8"/>
                      </a:solidFill>
                      <a:prstDash val="solid"/>
                    </a:lnR>
                    <a:lnT w="12700" cmpd="sng">
                      <a:solidFill>
                        <a:srgbClr val="C8C8C8"/>
                      </a:solidFill>
                      <a:prstDash val="solid"/>
                    </a:lnT>
                    <a:lnB w="12700" cmpd="sng">
                      <a:solidFill>
                        <a:srgbClr val="C8C8C8"/>
                      </a:solidFill>
                      <a:prstDash val="solid"/>
                    </a:lnB>
                    <a:noFill/>
                  </a:tcPr>
                </a:tc>
                <a:extLst>
                  <a:ext uri="{0D108BD9-81ED-4DB2-BD59-A6C34878D82A}">
                    <a16:rowId xmlns:a16="http://schemas.microsoft.com/office/drawing/2014/main" val="10003"/>
                  </a:ext>
                </a:extLst>
              </a:tr>
            </a:tbl>
          </a:graphicData>
        </a:graphic>
      </p:graphicFrame>
      <p:sp>
        <p:nvSpPr>
          <p:cNvPr id="8" name="Footer Placeholder 7"/>
          <p:cNvSpPr>
            <a:spLocks noGrp="1"/>
          </p:cNvSpPr>
          <p:nvPr>
            <p:ph type="ftr" sz="quarter" idx="11"/>
          </p:nvPr>
        </p:nvSpPr>
        <p:spPr/>
        <p:txBody>
          <a:bodyPr/>
          <a:lstStyle/>
          <a:p>
            <a:r>
              <a:rPr lang="da-DK"/>
              <a:t>Træningsmodul 6 – At vise empati II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Øvelse</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55600" algn="l"/>
              </a:tabLst>
            </a:pPr>
            <a:r>
              <a:rPr lang="da-DK" sz="2400" dirty="0">
                <a:solidFill>
                  <a:srgbClr val="333333"/>
                </a:solidFill>
              </a:rPr>
              <a:t>Du får nu vist en </a:t>
            </a:r>
            <a:r>
              <a:rPr lang="da-DK" sz="2400" spc="-20" dirty="0">
                <a:solidFill>
                  <a:srgbClr val="333333"/>
                </a:solidFill>
              </a:rPr>
              <a:t>række</a:t>
            </a:r>
            <a:r>
              <a:rPr lang="da-DK" sz="2400" spc="50" dirty="0">
                <a:solidFill>
                  <a:srgbClr val="333333"/>
                </a:solidFill>
              </a:rPr>
              <a:t> </a:t>
            </a:r>
            <a:r>
              <a:rPr lang="da-DK" sz="2400" spc="-35" dirty="0">
                <a:solidFill>
                  <a:srgbClr val="333333"/>
                </a:solidFill>
              </a:rPr>
              <a:t>tegneserier.</a:t>
            </a:r>
            <a:endParaRPr lang="da-DK" sz="2400" dirty="0">
              <a:solidFill>
                <a:srgbClr val="333333"/>
              </a:solidFill>
            </a:endParaRPr>
          </a:p>
          <a:p>
            <a:pPr marL="342900" marR="5080" lvl="0" indent="-342900" defTabSz="914400">
              <a:buClr>
                <a:srgbClr val="333333"/>
              </a:buClr>
              <a:buFont typeface="WingDings"/>
              <a:buChar char=""/>
              <a:tabLst>
                <a:tab pos="355600" algn="l"/>
              </a:tabLst>
            </a:pPr>
            <a:r>
              <a:rPr lang="da-DK" sz="2400" spc="-40" dirty="0">
                <a:solidFill>
                  <a:srgbClr val="333333"/>
                </a:solidFill>
              </a:rPr>
              <a:t>Diskuter, </a:t>
            </a:r>
            <a:r>
              <a:rPr lang="da-DK" sz="2400" spc="-20" dirty="0">
                <a:solidFill>
                  <a:srgbClr val="333333"/>
                </a:solidFill>
              </a:rPr>
              <a:t>hvad </a:t>
            </a:r>
            <a:r>
              <a:rPr lang="da-DK" sz="2400" spc="-5" dirty="0">
                <a:solidFill>
                  <a:srgbClr val="333333"/>
                </a:solidFill>
              </a:rPr>
              <a:t>figurerne </a:t>
            </a:r>
            <a:r>
              <a:rPr lang="da-DK" sz="2400" dirty="0">
                <a:solidFill>
                  <a:srgbClr val="333333"/>
                </a:solidFill>
              </a:rPr>
              <a:t>i </a:t>
            </a:r>
            <a:r>
              <a:rPr lang="da-DK" sz="2400" spc="-5" dirty="0">
                <a:solidFill>
                  <a:srgbClr val="333333"/>
                </a:solidFill>
              </a:rPr>
              <a:t>historierne kan </a:t>
            </a:r>
            <a:r>
              <a:rPr lang="da-DK" sz="2400" spc="-10" dirty="0">
                <a:solidFill>
                  <a:srgbClr val="333333"/>
                </a:solidFill>
              </a:rPr>
              <a:t>tænkes </a:t>
            </a:r>
            <a:r>
              <a:rPr lang="da-DK" sz="2400" dirty="0">
                <a:solidFill>
                  <a:srgbClr val="333333"/>
                </a:solidFill>
              </a:rPr>
              <a:t>at mene om</a:t>
            </a:r>
            <a:r>
              <a:rPr lang="da-DK" sz="2400" spc="10" dirty="0">
                <a:solidFill>
                  <a:srgbClr val="333333"/>
                </a:solidFill>
              </a:rPr>
              <a:t> </a:t>
            </a:r>
            <a:r>
              <a:rPr lang="da-DK" sz="2400" spc="-5" dirty="0">
                <a:solidFill>
                  <a:srgbClr val="333333"/>
                </a:solidFill>
              </a:rPr>
              <a:t>hinanden.</a:t>
            </a:r>
            <a:endParaRPr lang="da-DK" sz="2400" dirty="0">
              <a:solidFill>
                <a:srgbClr val="333333"/>
              </a:solidFill>
            </a:endParaRPr>
          </a:p>
        </p:txBody>
      </p:sp>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Øvelse</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55600" algn="l"/>
              </a:tabLst>
            </a:pPr>
            <a:r>
              <a:rPr lang="da-DK" sz="2400" dirty="0">
                <a:solidFill>
                  <a:srgbClr val="333333"/>
                </a:solidFill>
              </a:rPr>
              <a:t>Du får nu vist en </a:t>
            </a:r>
            <a:r>
              <a:rPr lang="da-DK" sz="2400" spc="-20" dirty="0">
                <a:solidFill>
                  <a:srgbClr val="333333"/>
                </a:solidFill>
              </a:rPr>
              <a:t>række</a:t>
            </a:r>
            <a:r>
              <a:rPr lang="da-DK" sz="2400" spc="50" dirty="0">
                <a:solidFill>
                  <a:srgbClr val="333333"/>
                </a:solidFill>
              </a:rPr>
              <a:t> </a:t>
            </a:r>
            <a:r>
              <a:rPr lang="da-DK" sz="2400" spc="-35" dirty="0">
                <a:solidFill>
                  <a:srgbClr val="333333"/>
                </a:solidFill>
              </a:rPr>
              <a:t>tegneserier.</a:t>
            </a:r>
            <a:endParaRPr lang="da-DK" sz="2400" dirty="0">
              <a:solidFill>
                <a:srgbClr val="333333"/>
              </a:solidFill>
            </a:endParaRPr>
          </a:p>
          <a:p>
            <a:pPr marL="342900" marR="5080" lvl="0" indent="-342900" defTabSz="914400">
              <a:buClr>
                <a:srgbClr val="333333"/>
              </a:buClr>
              <a:buFont typeface="WingDings"/>
              <a:buChar char=""/>
              <a:tabLst>
                <a:tab pos="355600" algn="l"/>
              </a:tabLst>
            </a:pPr>
            <a:r>
              <a:rPr lang="da-DK" sz="2400" spc="-40" dirty="0">
                <a:solidFill>
                  <a:srgbClr val="333333"/>
                </a:solidFill>
              </a:rPr>
              <a:t>Diskuter, </a:t>
            </a:r>
            <a:r>
              <a:rPr lang="da-DK" sz="2400" spc="-20" dirty="0">
                <a:solidFill>
                  <a:srgbClr val="333333"/>
                </a:solidFill>
              </a:rPr>
              <a:t>hvad </a:t>
            </a:r>
            <a:r>
              <a:rPr lang="da-DK" sz="2400" spc="-5" dirty="0">
                <a:solidFill>
                  <a:srgbClr val="333333"/>
                </a:solidFill>
              </a:rPr>
              <a:t>figurerne </a:t>
            </a:r>
            <a:r>
              <a:rPr lang="da-DK" sz="2400" dirty="0">
                <a:solidFill>
                  <a:srgbClr val="333333"/>
                </a:solidFill>
              </a:rPr>
              <a:t>i </a:t>
            </a:r>
            <a:r>
              <a:rPr lang="da-DK" sz="2400" spc="-5" dirty="0">
                <a:solidFill>
                  <a:srgbClr val="333333"/>
                </a:solidFill>
              </a:rPr>
              <a:t>historierne kan </a:t>
            </a:r>
            <a:r>
              <a:rPr lang="da-DK" sz="2400" spc="-10" dirty="0">
                <a:solidFill>
                  <a:srgbClr val="333333"/>
                </a:solidFill>
              </a:rPr>
              <a:t>tænkes </a:t>
            </a:r>
            <a:r>
              <a:rPr lang="da-DK" sz="2400" dirty="0">
                <a:solidFill>
                  <a:srgbClr val="333333"/>
                </a:solidFill>
              </a:rPr>
              <a:t>at mene om</a:t>
            </a:r>
            <a:r>
              <a:rPr lang="da-DK" sz="2400" spc="10" dirty="0">
                <a:solidFill>
                  <a:srgbClr val="333333"/>
                </a:solidFill>
              </a:rPr>
              <a:t> </a:t>
            </a:r>
            <a:r>
              <a:rPr lang="da-DK" sz="2400" spc="-5" dirty="0">
                <a:solidFill>
                  <a:srgbClr val="333333"/>
                </a:solidFill>
              </a:rPr>
              <a:t>hinanden.</a:t>
            </a:r>
            <a:endParaRPr lang="da-DK" sz="2400" dirty="0">
              <a:solidFill>
                <a:srgbClr val="333333"/>
              </a:solidFill>
            </a:endParaRPr>
          </a:p>
          <a:p>
            <a:pPr lvl="0" defTabSz="914400"/>
            <a:r>
              <a:rPr lang="da-DK" sz="2400" b="1" spc="-5" dirty="0">
                <a:solidFill>
                  <a:srgbClr val="004992"/>
                </a:solidFill>
              </a:rPr>
              <a:t>Vigtigt</a:t>
            </a:r>
            <a:endParaRPr lang="da-DK" sz="2400" dirty="0">
              <a:solidFill>
                <a:srgbClr val="004992"/>
              </a:solidFill>
            </a:endParaRPr>
          </a:p>
          <a:p>
            <a:pPr marL="342900" marR="141605" lvl="0" indent="-342900" defTabSz="914400">
              <a:buClr>
                <a:srgbClr val="333333"/>
              </a:buClr>
              <a:buFont typeface="WingDings"/>
              <a:buChar char=""/>
              <a:tabLst>
                <a:tab pos="355600" algn="l"/>
              </a:tabLst>
            </a:pPr>
            <a:r>
              <a:rPr lang="da-DK" sz="2400" dirty="0">
                <a:solidFill>
                  <a:srgbClr val="333333"/>
                </a:solidFill>
              </a:rPr>
              <a:t>Du </a:t>
            </a:r>
            <a:r>
              <a:rPr lang="da-DK" sz="2400" spc="-5" dirty="0">
                <a:solidFill>
                  <a:srgbClr val="333333"/>
                </a:solidFill>
              </a:rPr>
              <a:t>skal </a:t>
            </a:r>
            <a:r>
              <a:rPr lang="da-DK" sz="2400" spc="-10" dirty="0">
                <a:solidFill>
                  <a:srgbClr val="333333"/>
                </a:solidFill>
              </a:rPr>
              <a:t>skelne </a:t>
            </a:r>
            <a:r>
              <a:rPr lang="da-DK" sz="2400" spc="-5" dirty="0">
                <a:solidFill>
                  <a:srgbClr val="333333"/>
                </a:solidFill>
              </a:rPr>
              <a:t>mellem de </a:t>
            </a:r>
            <a:r>
              <a:rPr lang="da-DK" sz="2400" spc="-30" dirty="0">
                <a:solidFill>
                  <a:srgbClr val="333333"/>
                </a:solidFill>
              </a:rPr>
              <a:t>oplysninger, </a:t>
            </a:r>
            <a:r>
              <a:rPr lang="da-DK" sz="2400" spc="-5" dirty="0">
                <a:solidFill>
                  <a:srgbClr val="333333"/>
                </a:solidFill>
              </a:rPr>
              <a:t>der </a:t>
            </a:r>
            <a:r>
              <a:rPr lang="da-DK" sz="2400" dirty="0">
                <a:solidFill>
                  <a:srgbClr val="333333"/>
                </a:solidFill>
              </a:rPr>
              <a:t>er </a:t>
            </a:r>
            <a:r>
              <a:rPr lang="da-DK" sz="2400" spc="-5" dirty="0">
                <a:solidFill>
                  <a:srgbClr val="333333"/>
                </a:solidFill>
              </a:rPr>
              <a:t>tilgængelige for dig, </a:t>
            </a:r>
            <a:r>
              <a:rPr lang="da-DK" sz="2400" dirty="0">
                <a:solidFill>
                  <a:srgbClr val="333333"/>
                </a:solidFill>
              </a:rPr>
              <a:t>og </a:t>
            </a:r>
            <a:r>
              <a:rPr lang="da-DK" sz="2400" spc="-5" dirty="0">
                <a:solidFill>
                  <a:srgbClr val="333333"/>
                </a:solidFill>
              </a:rPr>
              <a:t>den </a:t>
            </a:r>
            <a:r>
              <a:rPr lang="da-DK" sz="2400" spc="-15" dirty="0">
                <a:solidFill>
                  <a:srgbClr val="333333"/>
                </a:solidFill>
              </a:rPr>
              <a:t>viden, </a:t>
            </a:r>
            <a:r>
              <a:rPr lang="da-DK" sz="2400" spc="-5" dirty="0">
                <a:solidFill>
                  <a:srgbClr val="333333"/>
                </a:solidFill>
              </a:rPr>
              <a:t>figurerne </a:t>
            </a:r>
            <a:r>
              <a:rPr lang="da-DK" sz="2400" dirty="0">
                <a:solidFill>
                  <a:srgbClr val="333333"/>
                </a:solidFill>
              </a:rPr>
              <a:t>har om </a:t>
            </a:r>
            <a:r>
              <a:rPr lang="da-DK" sz="2400" spc="-5" dirty="0">
                <a:solidFill>
                  <a:srgbClr val="333333"/>
                </a:solidFill>
              </a:rPr>
              <a:t>hinanden!</a:t>
            </a:r>
            <a:endParaRPr lang="da-DK" sz="2400" dirty="0">
              <a:solidFill>
                <a:srgbClr val="333333"/>
              </a:solidFill>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337184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Øvelse</a:t>
            </a:r>
            <a:endParaRPr sz="3600">
              <a:latin typeface="+mn-lt"/>
              <a:ea typeface="+mn-ea"/>
              <a:cs typeface="+mn-cs"/>
            </a:endParaRPr>
          </a:p>
        </p:txBody>
      </p:sp>
      <p:sp>
        <p:nvSpPr>
          <p:cNvPr id="6" name="Content Placeholder 5"/>
          <p:cNvSpPr>
            <a:spLocks noGrp="1"/>
          </p:cNvSpPr>
          <p:nvPr>
            <p:ph idx="1"/>
          </p:nvPr>
        </p:nvSpPr>
        <p:spPr/>
        <p:txBody>
          <a:bodyPr/>
          <a:lstStyle/>
          <a:p>
            <a:pPr marL="342900" lvl="0" indent="-342900" defTabSz="914400">
              <a:buClr>
                <a:srgbClr val="333333"/>
              </a:buClr>
              <a:buFont typeface="WingDings"/>
              <a:buChar char=""/>
              <a:tabLst>
                <a:tab pos="355600" algn="l"/>
              </a:tabLst>
            </a:pPr>
            <a:r>
              <a:rPr lang="da-DK" sz="2400" dirty="0">
                <a:solidFill>
                  <a:srgbClr val="333333"/>
                </a:solidFill>
              </a:rPr>
              <a:t>Du får nu vist en </a:t>
            </a:r>
            <a:r>
              <a:rPr lang="da-DK" sz="2400" spc="-20" dirty="0">
                <a:solidFill>
                  <a:srgbClr val="333333"/>
                </a:solidFill>
              </a:rPr>
              <a:t>række</a:t>
            </a:r>
            <a:r>
              <a:rPr lang="da-DK" sz="2400" spc="50" dirty="0">
                <a:solidFill>
                  <a:srgbClr val="333333"/>
                </a:solidFill>
              </a:rPr>
              <a:t> </a:t>
            </a:r>
            <a:r>
              <a:rPr lang="da-DK" sz="2400" spc="-35" dirty="0">
                <a:solidFill>
                  <a:srgbClr val="333333"/>
                </a:solidFill>
              </a:rPr>
              <a:t>tegneserier.</a:t>
            </a:r>
            <a:endParaRPr lang="da-DK" sz="2400" dirty="0">
              <a:solidFill>
                <a:srgbClr val="333333"/>
              </a:solidFill>
            </a:endParaRPr>
          </a:p>
          <a:p>
            <a:pPr marL="342900" marR="5080" lvl="0" indent="-342900" defTabSz="914400">
              <a:buClr>
                <a:srgbClr val="333333"/>
              </a:buClr>
              <a:buFont typeface="WingDings"/>
              <a:buChar char=""/>
              <a:tabLst>
                <a:tab pos="355600" algn="l"/>
              </a:tabLst>
            </a:pPr>
            <a:r>
              <a:rPr lang="da-DK" sz="2400" spc="-40" dirty="0">
                <a:solidFill>
                  <a:srgbClr val="333333"/>
                </a:solidFill>
              </a:rPr>
              <a:t>Diskuter, </a:t>
            </a:r>
            <a:r>
              <a:rPr lang="da-DK" sz="2400" spc="-20" dirty="0">
                <a:solidFill>
                  <a:srgbClr val="333333"/>
                </a:solidFill>
              </a:rPr>
              <a:t>hvad </a:t>
            </a:r>
            <a:r>
              <a:rPr lang="da-DK" sz="2400" spc="-5" dirty="0">
                <a:solidFill>
                  <a:srgbClr val="333333"/>
                </a:solidFill>
              </a:rPr>
              <a:t>figurerne </a:t>
            </a:r>
            <a:r>
              <a:rPr lang="da-DK" sz="2400" dirty="0">
                <a:solidFill>
                  <a:srgbClr val="333333"/>
                </a:solidFill>
              </a:rPr>
              <a:t>i </a:t>
            </a:r>
            <a:r>
              <a:rPr lang="da-DK" sz="2400" spc="-5" dirty="0">
                <a:solidFill>
                  <a:srgbClr val="333333"/>
                </a:solidFill>
              </a:rPr>
              <a:t>historierne kan </a:t>
            </a:r>
            <a:r>
              <a:rPr lang="da-DK" sz="2400" spc="-10" dirty="0">
                <a:solidFill>
                  <a:srgbClr val="333333"/>
                </a:solidFill>
              </a:rPr>
              <a:t>tænkes </a:t>
            </a:r>
            <a:r>
              <a:rPr lang="da-DK" sz="2400" dirty="0">
                <a:solidFill>
                  <a:srgbClr val="333333"/>
                </a:solidFill>
              </a:rPr>
              <a:t>at mene om</a:t>
            </a:r>
            <a:r>
              <a:rPr lang="da-DK" sz="2400" spc="10" dirty="0">
                <a:solidFill>
                  <a:srgbClr val="333333"/>
                </a:solidFill>
              </a:rPr>
              <a:t> </a:t>
            </a:r>
            <a:r>
              <a:rPr lang="da-DK" sz="2400" spc="-5" dirty="0">
                <a:solidFill>
                  <a:srgbClr val="333333"/>
                </a:solidFill>
              </a:rPr>
              <a:t>hinanden.</a:t>
            </a:r>
            <a:endParaRPr lang="da-DK" sz="2400" dirty="0">
              <a:solidFill>
                <a:srgbClr val="333333"/>
              </a:solidFill>
            </a:endParaRPr>
          </a:p>
          <a:p>
            <a:pPr lvl="0" defTabSz="914400"/>
            <a:r>
              <a:rPr lang="da-DK" sz="2400" b="1" spc="-5" dirty="0">
                <a:solidFill>
                  <a:srgbClr val="004992"/>
                </a:solidFill>
              </a:rPr>
              <a:t>Vigtigt</a:t>
            </a:r>
            <a:endParaRPr lang="da-DK" sz="2400" dirty="0">
              <a:solidFill>
                <a:srgbClr val="004992"/>
              </a:solidFill>
            </a:endParaRPr>
          </a:p>
          <a:p>
            <a:pPr marL="342900" marR="141605" lvl="0" indent="-342900" defTabSz="914400">
              <a:buClr>
                <a:srgbClr val="333333"/>
              </a:buClr>
              <a:buFont typeface="WingDings"/>
              <a:buChar char=""/>
              <a:tabLst>
                <a:tab pos="355600" algn="l"/>
              </a:tabLst>
            </a:pPr>
            <a:r>
              <a:rPr lang="da-DK" sz="2400" dirty="0">
                <a:solidFill>
                  <a:srgbClr val="333333"/>
                </a:solidFill>
              </a:rPr>
              <a:t>Du </a:t>
            </a:r>
            <a:r>
              <a:rPr lang="da-DK" sz="2400" spc="-5" dirty="0">
                <a:solidFill>
                  <a:srgbClr val="333333"/>
                </a:solidFill>
              </a:rPr>
              <a:t>skal </a:t>
            </a:r>
            <a:r>
              <a:rPr lang="da-DK" sz="2400" spc="-10" dirty="0">
                <a:solidFill>
                  <a:srgbClr val="333333"/>
                </a:solidFill>
              </a:rPr>
              <a:t>skelne </a:t>
            </a:r>
            <a:r>
              <a:rPr lang="da-DK" sz="2400" spc="-5" dirty="0">
                <a:solidFill>
                  <a:srgbClr val="333333"/>
                </a:solidFill>
              </a:rPr>
              <a:t>mellem de </a:t>
            </a:r>
            <a:r>
              <a:rPr lang="da-DK" sz="2400" spc="-30" dirty="0">
                <a:solidFill>
                  <a:srgbClr val="333333"/>
                </a:solidFill>
              </a:rPr>
              <a:t>oplysninger, </a:t>
            </a:r>
            <a:r>
              <a:rPr lang="da-DK" sz="2400" spc="-5" dirty="0">
                <a:solidFill>
                  <a:srgbClr val="333333"/>
                </a:solidFill>
              </a:rPr>
              <a:t>der </a:t>
            </a:r>
            <a:r>
              <a:rPr lang="da-DK" sz="2400" dirty="0">
                <a:solidFill>
                  <a:srgbClr val="333333"/>
                </a:solidFill>
              </a:rPr>
              <a:t>er </a:t>
            </a:r>
            <a:r>
              <a:rPr lang="da-DK" sz="2400" spc="-5" dirty="0">
                <a:solidFill>
                  <a:srgbClr val="333333"/>
                </a:solidFill>
              </a:rPr>
              <a:t>tilgængelige for dig, </a:t>
            </a:r>
            <a:r>
              <a:rPr lang="da-DK" sz="2400" dirty="0">
                <a:solidFill>
                  <a:srgbClr val="333333"/>
                </a:solidFill>
              </a:rPr>
              <a:t>og </a:t>
            </a:r>
            <a:r>
              <a:rPr lang="da-DK" sz="2400" spc="-5" dirty="0">
                <a:solidFill>
                  <a:srgbClr val="333333"/>
                </a:solidFill>
              </a:rPr>
              <a:t>den </a:t>
            </a:r>
            <a:r>
              <a:rPr lang="da-DK" sz="2400" spc="-15" dirty="0">
                <a:solidFill>
                  <a:srgbClr val="333333"/>
                </a:solidFill>
              </a:rPr>
              <a:t>viden, </a:t>
            </a:r>
            <a:r>
              <a:rPr lang="da-DK" sz="2400" spc="-5" dirty="0">
                <a:solidFill>
                  <a:srgbClr val="333333"/>
                </a:solidFill>
              </a:rPr>
              <a:t>figurerne </a:t>
            </a:r>
            <a:r>
              <a:rPr lang="da-DK" sz="2400" dirty="0">
                <a:solidFill>
                  <a:srgbClr val="333333"/>
                </a:solidFill>
              </a:rPr>
              <a:t>har om </a:t>
            </a:r>
            <a:r>
              <a:rPr lang="da-DK" sz="2400" spc="-5" dirty="0">
                <a:solidFill>
                  <a:srgbClr val="333333"/>
                </a:solidFill>
              </a:rPr>
              <a:t>hinanden!</a:t>
            </a:r>
            <a:endParaRPr lang="da-DK" sz="2400" dirty="0">
              <a:solidFill>
                <a:srgbClr val="333333"/>
              </a:solidFill>
            </a:endParaRPr>
          </a:p>
          <a:p>
            <a:pPr marL="342900" marR="306070" lvl="0" indent="-342900" defTabSz="914400">
              <a:buClr>
                <a:srgbClr val="333333"/>
              </a:buClr>
              <a:buFont typeface="WingDings"/>
              <a:buChar char=""/>
              <a:tabLst>
                <a:tab pos="355600" algn="l"/>
              </a:tabLst>
            </a:pPr>
            <a:r>
              <a:rPr lang="da-DK" sz="2400" spc="-15" dirty="0">
                <a:solidFill>
                  <a:srgbClr val="333333"/>
                </a:solidFill>
              </a:rPr>
              <a:t>Hvilke </a:t>
            </a:r>
            <a:r>
              <a:rPr lang="da-DK" sz="2400" spc="-10" dirty="0">
                <a:solidFill>
                  <a:srgbClr val="333333"/>
                </a:solidFill>
              </a:rPr>
              <a:t>yderligere </a:t>
            </a:r>
            <a:r>
              <a:rPr lang="da-DK" sz="2400" spc="-5" dirty="0">
                <a:solidFill>
                  <a:srgbClr val="333333"/>
                </a:solidFill>
              </a:rPr>
              <a:t>oplysninger </a:t>
            </a:r>
            <a:r>
              <a:rPr lang="da-DK" sz="2400" spc="-10" dirty="0">
                <a:solidFill>
                  <a:srgbClr val="333333"/>
                </a:solidFill>
              </a:rPr>
              <a:t>behøver </a:t>
            </a:r>
            <a:r>
              <a:rPr lang="da-DK" sz="2400" spc="-5" dirty="0">
                <a:solidFill>
                  <a:srgbClr val="333333"/>
                </a:solidFill>
              </a:rPr>
              <a:t>du </a:t>
            </a:r>
            <a:r>
              <a:rPr lang="da-DK" sz="2400" dirty="0">
                <a:solidFill>
                  <a:srgbClr val="333333"/>
                </a:solidFill>
              </a:rPr>
              <a:t>for at kunne </a:t>
            </a:r>
            <a:r>
              <a:rPr lang="da-DK" sz="2400" spc="-10" dirty="0">
                <a:solidFill>
                  <a:srgbClr val="333333"/>
                </a:solidFill>
              </a:rPr>
              <a:t>give </a:t>
            </a:r>
            <a:r>
              <a:rPr lang="da-DK" sz="2400" dirty="0">
                <a:solidFill>
                  <a:srgbClr val="333333"/>
                </a:solidFill>
              </a:rPr>
              <a:t>et </a:t>
            </a:r>
            <a:r>
              <a:rPr lang="da-DK" sz="2400" spc="-5" dirty="0">
                <a:solidFill>
                  <a:srgbClr val="333333"/>
                </a:solidFill>
              </a:rPr>
              <a:t>entydigt</a:t>
            </a:r>
            <a:r>
              <a:rPr lang="da-DK" sz="2400" spc="60" dirty="0">
                <a:solidFill>
                  <a:srgbClr val="333333"/>
                </a:solidFill>
              </a:rPr>
              <a:t> </a:t>
            </a:r>
            <a:r>
              <a:rPr lang="da-DK" sz="2400" spc="-15" dirty="0">
                <a:solidFill>
                  <a:srgbClr val="333333"/>
                </a:solidFill>
              </a:rPr>
              <a:t>svar?</a:t>
            </a:r>
            <a:endParaRPr lang="en-US" sz="2400" dirty="0">
              <a:solidFill>
                <a:srgbClr val="333333"/>
              </a:solidFill>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3699721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084" y="1214451"/>
            <a:ext cx="6807351" cy="47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23"/>
          <p:cNvSpPr txBox="1">
            <a:spLocks noChangeArrowheads="1"/>
          </p:cNvSpPr>
          <p:nvPr/>
        </p:nvSpPr>
        <p:spPr bwMode="auto">
          <a:xfrm>
            <a:off x="2677085" y="5956123"/>
            <a:ext cx="6807351" cy="46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1999"/>
              </a:spcBef>
              <a:buFontTx/>
              <a:buNone/>
            </a:pPr>
            <a:r>
              <a:rPr lang="da-DK" altLang="de-DE" sz="2400">
                <a:solidFill>
                  <a:srgbClr val="004992"/>
                </a:solidFill>
                <a:latin typeface="+mn-lt"/>
              </a:rPr>
              <a:t>Hvad vil andre mene... har de ret?</a:t>
            </a:r>
            <a:endParaRPr lang="de-DE" altLang="de-DE" sz="2400" dirty="0">
              <a:solidFill>
                <a:srgbClr val="004992"/>
              </a:solidFill>
              <a:latin typeface="+mn-lt"/>
            </a:endParaRPr>
          </a:p>
        </p:txBody>
      </p:sp>
      <p:sp>
        <p:nvSpPr>
          <p:cNvPr id="10" name="Caption_22"/>
          <p:cNvSpPr txBox="1">
            <a:spLocks noChangeArrowheads="1"/>
          </p:cNvSpPr>
          <p:nvPr/>
        </p:nvSpPr>
        <p:spPr bwMode="auto">
          <a:xfrm>
            <a:off x="2641203" y="833735"/>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2400" u="sng" dirty="0">
                <a:latin typeface="+mn-lt"/>
              </a:rPr>
              <a:t>Eksempel</a:t>
            </a:r>
            <a:r>
              <a:rPr lang="da-DK" altLang="de-DE" sz="2400" dirty="0">
                <a:latin typeface="+mn-lt"/>
              </a:rPr>
              <a:t>: En overvægtig mand falder ned af en stol</a:t>
            </a:r>
            <a:endParaRPr lang="de-DE" altLang="de-DE" sz="2400" dirty="0">
              <a:latin typeface="+mn-lt"/>
            </a:endParaRPr>
          </a:p>
        </p:txBody>
      </p:sp>
      <p:sp>
        <p:nvSpPr>
          <p:cNvPr id="11" name="Caption_54287"/>
          <p:cNvSpPr txBox="1">
            <a:spLocks noChangeArrowheads="1"/>
          </p:cNvSpPr>
          <p:nvPr/>
        </p:nvSpPr>
        <p:spPr bwMode="auto">
          <a:xfrm>
            <a:off x="6265286" y="2667000"/>
            <a:ext cx="9144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de-DE" altLang="de-DE" sz="1100" dirty="0">
                <a:solidFill>
                  <a:srgbClr val="333333"/>
                </a:solidFill>
                <a:latin typeface="+mn-lt"/>
              </a:rPr>
              <a:t>Han er stor!</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Hvad vil de fleste mene?...</a:t>
            </a:r>
            <a:endParaRPr sz="3600" dirty="0">
              <a:latin typeface="+mn-lt"/>
              <a:ea typeface="+mn-ea"/>
              <a:cs typeface="+mn-cs"/>
            </a:endParaRPr>
          </a:p>
        </p:txBody>
      </p:sp>
      <p:sp>
        <p:nvSpPr>
          <p:cNvPr id="5" name="object 5"/>
          <p:cNvSpPr txBox="1"/>
          <p:nvPr/>
        </p:nvSpPr>
        <p:spPr>
          <a:xfrm>
            <a:off x="2885515" y="1826025"/>
            <a:ext cx="6430414" cy="443070"/>
          </a:xfrm>
          <a:prstGeom prst="rect">
            <a:avLst/>
          </a:prstGeom>
        </p:spPr>
        <p:txBody>
          <a:bodyPr vert="horz" wrap="square" lIns="0" tIns="12065" rIns="0" bIns="0" rtlCol="0">
            <a:noAutofit/>
          </a:bodyPr>
          <a:lstStyle/>
          <a:p>
            <a:pPr marL="12700">
              <a:lnSpc>
                <a:spcPct val="100000"/>
              </a:lnSpc>
              <a:spcBef>
                <a:spcPts val="95"/>
              </a:spcBef>
            </a:pPr>
            <a:r>
              <a:rPr lang="da-DK" sz="2800" spc="-20">
                <a:solidFill>
                  <a:srgbClr val="FFFFFF"/>
                </a:solidFill>
              </a:rPr>
              <a:t>En overvægtig mand falder ned af en stol</a:t>
            </a:r>
            <a:endParaRPr sz="2800"/>
          </a:p>
        </p:txBody>
      </p:sp>
      <p:pic>
        <p:nvPicPr>
          <p:cNvPr id="11" name="Picture 2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546" y="2203705"/>
            <a:ext cx="393826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70662"/>
          <p:cNvSpPr txBox="1">
            <a:spLocks noChangeArrowheads="1"/>
          </p:cNvSpPr>
          <p:nvPr/>
        </p:nvSpPr>
        <p:spPr bwMode="auto">
          <a:xfrm>
            <a:off x="408955" y="4966136"/>
            <a:ext cx="11376000" cy="163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ts val="1200"/>
              </a:spcBef>
              <a:buFontTx/>
              <a:buNone/>
            </a:pPr>
            <a:r>
              <a:rPr lang="da-DK" altLang="de-DE" sz="2000" dirty="0">
                <a:solidFill>
                  <a:srgbClr val="004992"/>
                </a:solidFill>
                <a:latin typeface="+mn-lt"/>
                <a:ea typeface="+mn-ea"/>
              </a:rPr>
              <a:t>Sandsynligt: </a:t>
            </a:r>
            <a:r>
              <a:rPr lang="da-DK" altLang="de-DE" sz="2000" dirty="0">
                <a:solidFill>
                  <a:srgbClr val="333333"/>
                </a:solidFill>
                <a:latin typeface="+mn-lt"/>
                <a:ea typeface="+mn-ea"/>
              </a:rPr>
              <a:t>Manden er for tung til stolen.</a:t>
            </a:r>
          </a:p>
          <a:p>
            <a:pPr eaLnBrk="1" hangingPunct="1">
              <a:spcBef>
                <a:spcPts val="1200"/>
              </a:spcBef>
              <a:buFontTx/>
              <a:buNone/>
            </a:pPr>
            <a:r>
              <a:rPr lang="da-DK" altLang="de-DE" sz="2000" dirty="0">
                <a:solidFill>
                  <a:srgbClr val="004992"/>
                </a:solidFill>
                <a:latin typeface="+mn-lt"/>
                <a:ea typeface="+mn-ea"/>
              </a:rPr>
              <a:t>Mindre sandsynligt: </a:t>
            </a:r>
            <a:r>
              <a:rPr lang="da-DK" altLang="de-DE" sz="2000" dirty="0">
                <a:solidFill>
                  <a:srgbClr val="333333"/>
                </a:solidFill>
                <a:latin typeface="+mn-lt"/>
                <a:ea typeface="+mn-ea"/>
              </a:rPr>
              <a:t>Manden vippede på stolen; stolen er for skrøbelig.</a:t>
            </a:r>
          </a:p>
          <a:p>
            <a:pPr eaLnBrk="1" hangingPunct="1">
              <a:spcBef>
                <a:spcPts val="1200"/>
              </a:spcBef>
              <a:buFontTx/>
              <a:buNone/>
            </a:pPr>
            <a:r>
              <a:rPr lang="da-DK" altLang="de-DE" sz="2000" b="1" dirty="0">
                <a:solidFill>
                  <a:srgbClr val="004992"/>
                </a:solidFill>
                <a:latin typeface="+mn-lt"/>
                <a:ea typeface="+mn-ea"/>
              </a:rPr>
              <a:t>Den mest usandsynlige antagelse </a:t>
            </a:r>
            <a:r>
              <a:rPr lang="da-DK" altLang="de-DE" sz="2000" dirty="0">
                <a:solidFill>
                  <a:srgbClr val="004992"/>
                </a:solidFill>
                <a:latin typeface="+mn-lt"/>
                <a:ea typeface="+mn-ea"/>
              </a:rPr>
              <a:t>man kan have haft – er ikke desto mindre SAND:</a:t>
            </a:r>
            <a:r>
              <a:rPr lang="da-DK" altLang="de-DE" sz="2000" dirty="0">
                <a:solidFill>
                  <a:srgbClr val="333333"/>
                </a:solidFill>
                <a:latin typeface="+mn-lt"/>
                <a:ea typeface="+mn-ea"/>
              </a:rPr>
              <a:t> Der er savet i stolen – usandsynlig antagelse, da ingen har set drengen fra det første billede save et ben af stolen!</a:t>
            </a:r>
            <a:endParaRPr lang="de-DE" altLang="de-DE" sz="2000" dirty="0">
              <a:solidFill>
                <a:srgbClr val="333333"/>
              </a:solidFill>
              <a:latin typeface="+mn-lt"/>
              <a:ea typeface="+mn-ea"/>
            </a:endParaRPr>
          </a:p>
        </p:txBody>
      </p:sp>
      <p:sp>
        <p:nvSpPr>
          <p:cNvPr id="7" name="object 7"/>
          <p:cNvSpPr txBox="1"/>
          <p:nvPr/>
        </p:nvSpPr>
        <p:spPr>
          <a:xfrm>
            <a:off x="5929972" y="3048000"/>
            <a:ext cx="568260" cy="105157"/>
          </a:xfrm>
          <a:prstGeom prst="rect">
            <a:avLst/>
          </a:prstGeom>
        </p:spPr>
        <p:txBody>
          <a:bodyPr vert="horz" wrap="square" lIns="0" tIns="12700" rIns="0" bIns="0" rtlCol="0">
            <a:noAutofit/>
          </a:bodyPr>
          <a:lstStyle/>
          <a:p>
            <a:pPr marL="12700" algn="ctr">
              <a:lnSpc>
                <a:spcPct val="100000"/>
              </a:lnSpc>
              <a:spcBef>
                <a:spcPts val="100"/>
              </a:spcBef>
            </a:pPr>
            <a:r>
              <a:rPr sz="600" spc="-5" dirty="0">
                <a:solidFill>
                  <a:srgbClr val="333333"/>
                </a:solidFill>
              </a:rPr>
              <a:t>Han </a:t>
            </a:r>
            <a:r>
              <a:rPr sz="600" dirty="0">
                <a:solidFill>
                  <a:srgbClr val="333333"/>
                </a:solidFill>
              </a:rPr>
              <a:t>er</a:t>
            </a:r>
            <a:r>
              <a:rPr sz="600" spc="-60" dirty="0">
                <a:solidFill>
                  <a:srgbClr val="333333"/>
                </a:solidFill>
              </a:rPr>
              <a:t> </a:t>
            </a:r>
            <a:r>
              <a:rPr sz="600" dirty="0">
                <a:solidFill>
                  <a:srgbClr val="333333"/>
                </a:solidFill>
              </a:rPr>
              <a:t>stor!</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en-US" sz="3600">
                <a:latin typeface="+mn-lt"/>
                <a:ea typeface="+mn-ea"/>
                <a:cs typeface="+mn-cs"/>
              </a:rPr>
              <a:t>Så går det løs!</a:t>
            </a:r>
            <a:endParaRPr sz="3600">
              <a:latin typeface="+mn-lt"/>
              <a:ea typeface="+mn-ea"/>
              <a:cs typeface="+mn-cs"/>
            </a:endParaRPr>
          </a:p>
        </p:txBody>
      </p:sp>
      <p:sp>
        <p:nvSpPr>
          <p:cNvPr id="5" name="Footer Placeholder 4"/>
          <p:cNvSpPr>
            <a:spLocks noGrp="1"/>
          </p:cNvSpPr>
          <p:nvPr>
            <p:ph type="ftr" sz="quarter" idx="11"/>
          </p:nvPr>
        </p:nvSpPr>
        <p:spPr/>
        <p:txBody>
          <a:bodyPr/>
          <a:lstStyle/>
          <a:p>
            <a:r>
              <a:rPr lang="da-DK"/>
              <a:t>Træningsmodul 6 – At vise empati II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31"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910" y="1078992"/>
            <a:ext cx="637369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ption_16"/>
          <p:cNvSpPr>
            <a:spLocks noChangeArrowheads="1"/>
          </p:cNvSpPr>
          <p:nvPr/>
        </p:nvSpPr>
        <p:spPr bwMode="auto">
          <a:xfrm>
            <a:off x="2968561" y="5884164"/>
            <a:ext cx="6224397" cy="4644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05000"/>
              </a:lnSpc>
              <a:spcBef>
                <a:spcPts val="0"/>
              </a:spcBef>
              <a:buFontTx/>
              <a:buNone/>
            </a:pPr>
            <a:r>
              <a:rPr lang="da-DK" altLang="de-DE" sz="2400">
                <a:solidFill>
                  <a:srgbClr val="004992"/>
                </a:solidFill>
                <a:latin typeface="+mn-lt"/>
              </a:rPr>
              <a:t>Hvordan mon kvinden føler sig i denne situation?</a:t>
            </a:r>
            <a:endParaRPr lang="de-DE" altLang="de-DE" sz="2400" dirty="0">
              <a:solidFill>
                <a:srgbClr val="004992"/>
              </a:solidFill>
              <a:latin typeface="+mn-lt"/>
            </a:endParaRPr>
          </a:p>
        </p:txBody>
      </p:sp>
      <p:sp>
        <p:nvSpPr>
          <p:cNvPr id="10" name="Caption_18"/>
          <p:cNvSpPr txBox="1">
            <a:spLocks noChangeArrowheads="1"/>
          </p:cNvSpPr>
          <p:nvPr/>
        </p:nvSpPr>
        <p:spPr bwMode="auto">
          <a:xfrm>
            <a:off x="6859786" y="1444510"/>
            <a:ext cx="219456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1800" b="1" dirty="0">
                <a:latin typeface="+mn-lt"/>
              </a:rPr>
              <a:t>Der er </a:t>
            </a:r>
            <a:r>
              <a:rPr lang="de-DE" altLang="de-DE" sz="1800" b="1" dirty="0" err="1">
                <a:latin typeface="+mn-lt"/>
              </a:rPr>
              <a:t>grønt</a:t>
            </a:r>
            <a:r>
              <a:rPr lang="de-DE" altLang="de-DE" sz="1800" b="1" dirty="0">
                <a:latin typeface="+mn-lt"/>
              </a:rPr>
              <a:t>!</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Hvad mon manden tænker?</a:t>
            </a:r>
            <a:endParaRPr lang="de-DE" altLang="de-DE" sz="2400" dirty="0">
              <a:solidFill>
                <a:srgbClr val="004992"/>
              </a:solidFill>
              <a:latin typeface="+mn-lt"/>
              <a:ea typeface="+mn-ea"/>
            </a:endParaRPr>
          </a:p>
        </p:txBody>
      </p:sp>
      <p:sp>
        <p:nvSpPr>
          <p:cNvPr id="15"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i="1">
                <a:latin typeface="+mn-lt"/>
              </a:rPr>
              <a:t>Har du set det der fjollede spørgeskema om jobtilfredshed?</a:t>
            </a:r>
            <a:endParaRPr lang="de-DE" altLang="de-DE" sz="1400" dirty="0">
              <a:latin typeface="+mn-lt"/>
            </a:endParaRPr>
          </a:p>
        </p:txBody>
      </p:sp>
      <p:sp>
        <p:nvSpPr>
          <p:cNvPr id="16"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a:latin typeface="+mn-lt"/>
              </a:rPr>
              <a:t>Kunne du fortælle mig, hvornår denne bog skal afleveres?</a:t>
            </a:r>
            <a:endParaRPr lang="en-GB" altLang="de-DE" sz="1400" dirty="0">
              <a:latin typeface="+mn-lt"/>
            </a:endParaRPr>
          </a:p>
        </p:txBody>
      </p:sp>
      <p:sp>
        <p:nvSpPr>
          <p:cNvPr id="17"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a:latin typeface="+mn-lt"/>
              </a:rPr>
              <a:t>Jeg besvarer ikke dumme spørgsmål!</a:t>
            </a:r>
            <a:endParaRPr lang="en-GB" altLang="de-DE" sz="1400" dirty="0">
              <a:latin typeface="+mn-lt"/>
            </a:endParaRPr>
          </a:p>
        </p:txBody>
      </p:sp>
      <p:sp>
        <p:nvSpPr>
          <p:cNvPr id="18" name="Rectangle 60"/>
          <p:cNvSpPr>
            <a:spLocks noChangeArrowheads="1"/>
          </p:cNvSpPr>
          <p:nvPr/>
        </p:nvSpPr>
        <p:spPr bwMode="auto">
          <a:xfrm>
            <a:off x="704088" y="1737360"/>
            <a:ext cx="3557016" cy="3364992"/>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5" y="1600200"/>
            <a:ext cx="10988164"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ption_78859"/>
          <p:cNvSpPr>
            <a:spLocks noChangeArrowheads="1"/>
          </p:cNvSpPr>
          <p:nvPr/>
        </p:nvSpPr>
        <p:spPr bwMode="auto">
          <a:xfrm>
            <a:off x="603505" y="5257800"/>
            <a:ext cx="1098816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en-US" altLang="de-DE" sz="2400">
                <a:solidFill>
                  <a:srgbClr val="004992"/>
                </a:solidFill>
                <a:latin typeface="+mn-lt"/>
                <a:ea typeface="+mn-ea"/>
              </a:rPr>
              <a:t>Hvad mon manden tænker?</a:t>
            </a:r>
            <a:endParaRPr lang="de-DE" altLang="de-DE" sz="2400" dirty="0">
              <a:solidFill>
                <a:srgbClr val="004992"/>
              </a:solidFill>
              <a:latin typeface="+mn-lt"/>
              <a:ea typeface="+mn-ea"/>
            </a:endParaRPr>
          </a:p>
        </p:txBody>
      </p:sp>
      <p:sp>
        <p:nvSpPr>
          <p:cNvPr id="15" name="Caption_20"/>
          <p:cNvSpPr txBox="1">
            <a:spLocks noChangeArrowheads="1"/>
          </p:cNvSpPr>
          <p:nvPr/>
        </p:nvSpPr>
        <p:spPr bwMode="auto">
          <a:xfrm>
            <a:off x="913011" y="1844824"/>
            <a:ext cx="2232248" cy="1341656"/>
          </a:xfrm>
          <a:prstGeom prst="ellipse">
            <a:avLst/>
          </a:prstGeom>
          <a:solidFill>
            <a:schemeClr val="bg1"/>
          </a:solidFill>
          <a:ln>
            <a:noFill/>
          </a:ln>
        </p:spPr>
        <p:txBody>
          <a:bodyPr wrap="square">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i="1">
                <a:latin typeface="+mn-lt"/>
              </a:rPr>
              <a:t>Har du set det der fjollede spørgeskema om jobtilfredshed?</a:t>
            </a:r>
            <a:endParaRPr lang="de-DE" altLang="de-DE" sz="1400" dirty="0">
              <a:latin typeface="+mn-lt"/>
            </a:endParaRPr>
          </a:p>
        </p:txBody>
      </p:sp>
      <p:sp>
        <p:nvSpPr>
          <p:cNvPr id="16" name="Caption_21"/>
          <p:cNvSpPr txBox="1">
            <a:spLocks noChangeArrowheads="1"/>
          </p:cNvSpPr>
          <p:nvPr/>
        </p:nvSpPr>
        <p:spPr bwMode="auto">
          <a:xfrm>
            <a:off x="4484732" y="1855071"/>
            <a:ext cx="1920240" cy="1038701"/>
          </a:xfrm>
          <a:prstGeom prst="ellipse">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a:latin typeface="+mn-lt"/>
              </a:rPr>
              <a:t>Kunne du fortælle mig, hvornår denne bog skal afleveres?</a:t>
            </a:r>
            <a:endParaRPr lang="en-GB" altLang="de-DE" sz="1400" dirty="0">
              <a:latin typeface="+mn-lt"/>
            </a:endParaRPr>
          </a:p>
        </p:txBody>
      </p:sp>
      <p:sp>
        <p:nvSpPr>
          <p:cNvPr id="17" name="Caption_22"/>
          <p:cNvSpPr txBox="1">
            <a:spLocks noChangeArrowheads="1"/>
          </p:cNvSpPr>
          <p:nvPr/>
        </p:nvSpPr>
        <p:spPr bwMode="auto">
          <a:xfrm>
            <a:off x="8401843" y="1772816"/>
            <a:ext cx="2011680" cy="1038701"/>
          </a:xfrm>
          <a:prstGeom prst="ellipse">
            <a:avLst/>
          </a:prstGeom>
          <a:solidFill>
            <a:schemeClr val="bg1"/>
          </a:solidFill>
          <a:ln>
            <a:noFill/>
          </a:ln>
        </p:spPr>
        <p:txBody>
          <a:bodyPr wrap="square"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a-DK" altLang="de-DE" sz="1400">
                <a:latin typeface="+mn-lt"/>
              </a:rPr>
              <a:t>Jeg besvarer ikke dumme spørgsmål!</a:t>
            </a:r>
            <a:endParaRPr lang="en-GB" altLang="de-DE" sz="1400" dirty="0">
              <a:latin typeface="+mn-lt"/>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3340951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1"/>
          <p:cNvSpPr txBox="1">
            <a:spLocks noChangeArrowheads="1"/>
          </p:cNvSpPr>
          <p:nvPr/>
        </p:nvSpPr>
        <p:spPr bwMode="auto">
          <a:xfrm>
            <a:off x="7926387"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a:latin typeface="+mn-lt"/>
              </a:rPr>
              <a:t>Let’s go play football</a:t>
            </a:r>
            <a:endParaRPr lang="en-GB" altLang="de-DE" sz="1400" b="1" dirty="0">
              <a:latin typeface="+mn-lt"/>
            </a:endParaRPr>
          </a:p>
        </p:txBody>
      </p:sp>
      <p:sp>
        <p:nvSpPr>
          <p:cNvPr id="18"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tænker parkbetjenten højst sandsynligt… har han ret?</a:t>
            </a:r>
            <a:endParaRPr lang="de-DE" altLang="de-DE" sz="2400" dirty="0">
              <a:solidFill>
                <a:srgbClr val="004992"/>
              </a:solidFill>
              <a:latin typeface="+mn-lt"/>
              <a:ea typeface="+mn-ea"/>
            </a:endParaRPr>
          </a:p>
        </p:txBody>
      </p:sp>
      <p:sp>
        <p:nvSpPr>
          <p:cNvPr id="19"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rPr>
              <a:t>Language School</a:t>
            </a:r>
            <a:endParaRPr lang="de-DE" sz="2400" kern="10" dirty="0">
              <a:ln w="9525">
                <a:solidFill>
                  <a:srgbClr val="000000"/>
                </a:solidFill>
                <a:round/>
                <a:headEnd/>
                <a:tailEnd/>
              </a:ln>
              <a:solidFill>
                <a:srgbClr val="000000"/>
              </a:solidFill>
            </a:endParaRPr>
          </a:p>
        </p:txBody>
      </p:sp>
      <p:sp>
        <p:nvSpPr>
          <p:cNvPr id="20"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mn-lt"/>
              </a:rPr>
              <a:t>Jeg er</a:t>
            </a:r>
          </a:p>
          <a:p>
            <a:pPr eaLnBrk="1" hangingPunct="1">
              <a:lnSpc>
                <a:spcPct val="40000"/>
              </a:lnSpc>
              <a:spcBef>
                <a:spcPct val="50000"/>
              </a:spcBef>
              <a:buFontTx/>
              <a:buNone/>
            </a:pPr>
            <a:r>
              <a:rPr lang="de-DE" altLang="de-DE" sz="1000" b="1">
                <a:latin typeface="+mn-lt"/>
              </a:rPr>
              <a:t>Du er</a:t>
            </a:r>
            <a:endParaRPr lang="de-DE" altLang="de-DE" sz="1000" b="1" dirty="0">
              <a:latin typeface="+mn-lt"/>
            </a:endParaRPr>
          </a:p>
        </p:txBody>
      </p:sp>
      <p:sp>
        <p:nvSpPr>
          <p:cNvPr id="21"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mn-lt"/>
              </a:rPr>
              <a:t>Græsset må ikke betrædes</a:t>
            </a:r>
            <a:endParaRPr lang="de-DE" altLang="de-DE" sz="700" b="1" dirty="0">
              <a:latin typeface="+mn-lt"/>
            </a:endParaRPr>
          </a:p>
        </p:txBody>
      </p:sp>
      <p:sp>
        <p:nvSpPr>
          <p:cNvPr id="22"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rPr>
              <a:t>Græsset må ikke betrædes</a:t>
            </a:r>
            <a:endParaRPr lang="de-DE" altLang="de-DE" sz="800" b="1" dirty="0">
              <a:latin typeface="+mn-lt"/>
            </a:endParaRPr>
          </a:p>
        </p:txBody>
      </p:sp>
      <p:sp>
        <p:nvSpPr>
          <p:cNvPr id="23"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rPr>
              <a:t>Danskundervisning hold 1a</a:t>
            </a:r>
            <a:endParaRPr lang="de-DE" altLang="de-DE" sz="1000" dirty="0">
              <a:latin typeface="+mn-lt"/>
            </a:endParaRPr>
          </a:p>
        </p:txBody>
      </p:sp>
      <p:sp>
        <p:nvSpPr>
          <p:cNvPr id="24" name="Rectangle 60"/>
          <p:cNvSpPr>
            <a:spLocks noChangeArrowheads="1"/>
          </p:cNvSpPr>
          <p:nvPr/>
        </p:nvSpPr>
        <p:spPr bwMode="auto">
          <a:xfrm>
            <a:off x="2713211" y="3392424"/>
            <a:ext cx="3291840" cy="23774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5" name="Rectangle 60"/>
          <p:cNvSpPr>
            <a:spLocks noChangeArrowheads="1"/>
          </p:cNvSpPr>
          <p:nvPr/>
        </p:nvSpPr>
        <p:spPr bwMode="auto">
          <a:xfrm>
            <a:off x="2713211" y="1161288"/>
            <a:ext cx="3291840"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6" name="Rectangle 60"/>
          <p:cNvSpPr>
            <a:spLocks noChangeArrowheads="1"/>
          </p:cNvSpPr>
          <p:nvPr/>
        </p:nvSpPr>
        <p:spPr bwMode="auto">
          <a:xfrm>
            <a:off x="6005051" y="1161288"/>
            <a:ext cx="3401568" cy="2231136"/>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a:solidFill>
                  <a:schemeClr val="bg1"/>
                </a:solidFill>
              </a:rPr>
              <a:t>?</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5"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462" y="1078992"/>
            <a:ext cx="6896595"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ption_21"/>
          <p:cNvSpPr txBox="1">
            <a:spLocks noChangeArrowheads="1"/>
          </p:cNvSpPr>
          <p:nvPr/>
        </p:nvSpPr>
        <p:spPr bwMode="auto">
          <a:xfrm>
            <a:off x="7926387" y="1576720"/>
            <a:ext cx="1005840" cy="457200"/>
          </a:xfrm>
          <a:prstGeom prst="roundRect">
            <a:avLst/>
          </a:prstGeom>
          <a:solidFill>
            <a:schemeClr val="bg1"/>
          </a:solidFill>
          <a:ln>
            <a:noFill/>
          </a:ln>
        </p:spPr>
        <p:txBody>
          <a:bodyPr lIns="0" rIns="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de-DE" sz="1400" b="1" dirty="0">
                <a:latin typeface="+mn-lt"/>
              </a:rPr>
              <a:t>Let’s go play football</a:t>
            </a:r>
            <a:endParaRPr lang="en-GB" altLang="de-DE" sz="1400" b="1" dirty="0">
              <a:latin typeface="+mn-lt"/>
            </a:endParaRPr>
          </a:p>
        </p:txBody>
      </p:sp>
      <p:sp>
        <p:nvSpPr>
          <p:cNvPr id="18" name="Caption_82955"/>
          <p:cNvSpPr txBox="1">
            <a:spLocks noChangeArrowheads="1"/>
          </p:cNvSpPr>
          <p:nvPr/>
        </p:nvSpPr>
        <p:spPr bwMode="auto">
          <a:xfrm>
            <a:off x="2632463" y="5884164"/>
            <a:ext cx="689659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tænker parkbetjenten højst sandsynligt… har han ret?</a:t>
            </a:r>
            <a:endParaRPr lang="de-DE" altLang="de-DE" sz="2400" dirty="0">
              <a:solidFill>
                <a:srgbClr val="004992"/>
              </a:solidFill>
              <a:latin typeface="+mn-lt"/>
              <a:ea typeface="+mn-ea"/>
            </a:endParaRPr>
          </a:p>
        </p:txBody>
      </p:sp>
      <p:sp>
        <p:nvSpPr>
          <p:cNvPr id="19" name="Caption_21"/>
          <p:cNvSpPr>
            <a:spLocks noChangeArrowheads="1" noChangeShapeType="1" noTextEdit="1"/>
          </p:cNvSpPr>
          <p:nvPr/>
        </p:nvSpPr>
        <p:spPr bwMode="auto">
          <a:xfrm>
            <a:off x="6251867" y="1340768"/>
            <a:ext cx="1645920" cy="365760"/>
          </a:xfrm>
          <a:prstGeom prst="rect">
            <a:avLst/>
          </a:prstGeom>
        </p:spPr>
        <p:txBody>
          <a:bodyPr spcFirstLastPara="1" wrap="none" fromWordArt="1">
            <a:prstTxWarp prst="textArchUp">
              <a:avLst>
                <a:gd name="adj" fmla="val 11039185"/>
              </a:avLst>
            </a:prstTxWarp>
          </a:bodyPr>
          <a:lstStyle/>
          <a:p>
            <a:r>
              <a:rPr lang="de-DE" sz="2400" kern="10">
                <a:ln w="9525">
                  <a:solidFill>
                    <a:srgbClr val="000000"/>
                  </a:solidFill>
                  <a:round/>
                  <a:headEnd/>
                  <a:tailEnd/>
                </a:ln>
                <a:solidFill>
                  <a:srgbClr val="000000"/>
                </a:solidFill>
              </a:rPr>
              <a:t>Language School</a:t>
            </a:r>
            <a:endParaRPr lang="de-DE" sz="2400" kern="10" dirty="0">
              <a:ln w="9525">
                <a:solidFill>
                  <a:srgbClr val="000000"/>
                </a:solidFill>
                <a:round/>
                <a:headEnd/>
                <a:tailEnd/>
              </a:ln>
              <a:solidFill>
                <a:srgbClr val="000000"/>
              </a:solidFill>
            </a:endParaRPr>
          </a:p>
        </p:txBody>
      </p:sp>
      <p:sp>
        <p:nvSpPr>
          <p:cNvPr id="20" name="Caption_23"/>
          <p:cNvSpPr txBox="1">
            <a:spLocks noChangeArrowheads="1"/>
          </p:cNvSpPr>
          <p:nvPr/>
        </p:nvSpPr>
        <p:spPr bwMode="auto">
          <a:xfrm>
            <a:off x="4576203" y="1671166"/>
            <a:ext cx="640080" cy="3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40000"/>
              </a:lnSpc>
              <a:spcBef>
                <a:spcPct val="50000"/>
              </a:spcBef>
              <a:buFontTx/>
              <a:buNone/>
            </a:pPr>
            <a:r>
              <a:rPr lang="de-DE" altLang="de-DE" sz="1000" b="1">
                <a:latin typeface="+mn-lt"/>
              </a:rPr>
              <a:t>Jeg er</a:t>
            </a:r>
          </a:p>
          <a:p>
            <a:pPr eaLnBrk="1" hangingPunct="1">
              <a:lnSpc>
                <a:spcPct val="40000"/>
              </a:lnSpc>
              <a:spcBef>
                <a:spcPct val="50000"/>
              </a:spcBef>
              <a:buFontTx/>
              <a:buNone/>
            </a:pPr>
            <a:r>
              <a:rPr lang="de-DE" altLang="de-DE" sz="1000" b="1">
                <a:latin typeface="+mn-lt"/>
              </a:rPr>
              <a:t>Du er</a:t>
            </a:r>
            <a:endParaRPr lang="de-DE" altLang="de-DE" sz="1000" b="1" dirty="0">
              <a:latin typeface="+mn-lt"/>
            </a:endParaRPr>
          </a:p>
        </p:txBody>
      </p:sp>
      <p:sp>
        <p:nvSpPr>
          <p:cNvPr id="21" name="Caption_24"/>
          <p:cNvSpPr txBox="1">
            <a:spLocks noChangeArrowheads="1"/>
          </p:cNvSpPr>
          <p:nvPr/>
        </p:nvSpPr>
        <p:spPr bwMode="auto">
          <a:xfrm rot="21349882">
            <a:off x="8531352" y="4681728"/>
            <a:ext cx="576072" cy="291876"/>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de-DE" altLang="de-DE" sz="700" b="1">
                <a:latin typeface="+mn-lt"/>
              </a:rPr>
              <a:t>Græsset må ikke betrædes</a:t>
            </a:r>
            <a:endParaRPr lang="de-DE" altLang="de-DE" sz="700" b="1" dirty="0">
              <a:latin typeface="+mn-lt"/>
            </a:endParaRPr>
          </a:p>
        </p:txBody>
      </p:sp>
      <p:sp>
        <p:nvSpPr>
          <p:cNvPr id="22" name="Caption_25"/>
          <p:cNvSpPr txBox="1">
            <a:spLocks noChangeArrowheads="1"/>
          </p:cNvSpPr>
          <p:nvPr/>
        </p:nvSpPr>
        <p:spPr bwMode="auto">
          <a:xfrm rot="21349882">
            <a:off x="3068735" y="4566050"/>
            <a:ext cx="685800" cy="365760"/>
          </a:xfrm>
          <a:prstGeom prst="roundRect">
            <a:avLst/>
          </a:prstGeom>
          <a:solidFill>
            <a:schemeClr val="bg1"/>
          </a:solidFill>
          <a:ln>
            <a:noFill/>
          </a:ln>
        </p:spPr>
        <p:txBody>
          <a:bodyPr lIns="45720" rIns="45720"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buFontTx/>
              <a:buNone/>
            </a:pPr>
            <a:r>
              <a:rPr lang="de-DE" altLang="de-DE" sz="800" b="1">
                <a:latin typeface="+mn-lt"/>
              </a:rPr>
              <a:t>Græsset må ikke betrædes</a:t>
            </a:r>
            <a:endParaRPr lang="de-DE" altLang="de-DE" sz="800" b="1" dirty="0">
              <a:latin typeface="+mn-lt"/>
            </a:endParaRPr>
          </a:p>
        </p:txBody>
      </p:sp>
      <p:sp>
        <p:nvSpPr>
          <p:cNvPr id="23" name="Caption_26"/>
          <p:cNvSpPr txBox="1">
            <a:spLocks noChangeArrowheads="1"/>
          </p:cNvSpPr>
          <p:nvPr/>
        </p:nvSpPr>
        <p:spPr bwMode="auto">
          <a:xfrm>
            <a:off x="3793331" y="1412464"/>
            <a:ext cx="1508760" cy="153888"/>
          </a:xfrm>
          <a:prstGeom prst="rect">
            <a:avLst/>
          </a:prstGeom>
          <a:solidFill>
            <a:schemeClr val="bg1"/>
          </a:solidFill>
          <a:ln w="9525">
            <a:solidFill>
              <a:schemeClr val="tx1"/>
            </a:solidFill>
            <a:miter lim="800000"/>
            <a:headEnd/>
            <a:tailEnd/>
          </a:ln>
        </p:spPr>
        <p:txBody>
          <a:bodyPr lIns="0" tIns="0" rIns="0" bIns="0"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s-ES" altLang="de-DE" sz="1000">
                <a:latin typeface="+mn-lt"/>
              </a:rPr>
              <a:t>Danskundervisning hold 1a</a:t>
            </a:r>
            <a:endParaRPr lang="de-DE" altLang="de-DE" sz="1000" dirty="0">
              <a:latin typeface="+mn-lt"/>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3559368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mon manden foran billedet tænker… har han ret?</a:t>
            </a:r>
            <a:endParaRPr lang="de-DE" altLang="de-DE" sz="2400" dirty="0">
              <a:solidFill>
                <a:srgbClr val="004992"/>
              </a:solidFill>
              <a:latin typeface="+mn-lt"/>
              <a:ea typeface="+mn-ea"/>
            </a:endParaRPr>
          </a:p>
        </p:txBody>
      </p:sp>
      <p:sp>
        <p:nvSpPr>
          <p:cNvPr id="10" name="Rectangle 60"/>
          <p:cNvSpPr>
            <a:spLocks noChangeArrowheads="1"/>
          </p:cNvSpPr>
          <p:nvPr/>
        </p:nvSpPr>
        <p:spPr bwMode="auto">
          <a:xfrm>
            <a:off x="521208" y="1965960"/>
            <a:ext cx="265176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3172968" y="1965960"/>
            <a:ext cx="246888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5615327" y="1965960"/>
            <a:ext cx="3017520" cy="288036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074" descr="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84" y="1828800"/>
            <a:ext cx="1142320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5"/>
          <p:cNvSpPr txBox="1">
            <a:spLocks noChangeArrowheads="1"/>
          </p:cNvSpPr>
          <p:nvPr/>
        </p:nvSpPr>
        <p:spPr bwMode="auto">
          <a:xfrm>
            <a:off x="385984" y="5029200"/>
            <a:ext cx="11423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mon manden foran billedet tænker… har han ret?</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909498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tænker moderen? Har vi brug for flere oplysninger for at afgøre det?</a:t>
            </a:r>
            <a:endParaRPr lang="de-DE" altLang="de-DE" sz="2400" dirty="0">
              <a:solidFill>
                <a:srgbClr val="004992"/>
              </a:solidFill>
              <a:latin typeface="+mn-lt"/>
              <a:ea typeface="+mn-ea"/>
            </a:endParaRPr>
          </a:p>
        </p:txBody>
      </p:sp>
      <p:sp>
        <p:nvSpPr>
          <p:cNvPr id="14"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1000">
                <a:latin typeface="+mn-lt"/>
              </a:rPr>
              <a:t>Jamen, jeg har det rigtigt skidt!</a:t>
            </a:r>
            <a:endParaRPr lang="de-DE" altLang="de-DE" sz="1000" dirty="0">
              <a:latin typeface="+mn-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900">
                <a:latin typeface="+mn-lt"/>
              </a:rPr>
              <a:t>Vågn op skat, du skal i skole!!</a:t>
            </a:r>
            <a:endParaRPr lang="de-DE" altLang="de-DE" sz="900" dirty="0">
              <a:latin typeface="+mn-l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mn-lt"/>
              </a:rPr>
              <a:t>Her er et termometer. Jeg kommer og tjekker din temperatur lige om lidt!</a:t>
            </a:r>
            <a:endParaRPr lang="de-DE" altLang="de-DE" sz="1000" dirty="0">
              <a:latin typeface="+mn-lt"/>
            </a:endParaRPr>
          </a:p>
        </p:txBody>
      </p:sp>
      <p:sp>
        <p:nvSpPr>
          <p:cNvPr id="21" name="Rectangle 60"/>
          <p:cNvSpPr>
            <a:spLocks noChangeArrowheads="1"/>
          </p:cNvSpPr>
          <p:nvPr/>
        </p:nvSpPr>
        <p:spPr bwMode="auto">
          <a:xfrm>
            <a:off x="2929235" y="1078992"/>
            <a:ext cx="3374136"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2" name="Rectangle 60"/>
          <p:cNvSpPr>
            <a:spLocks noChangeArrowheads="1"/>
          </p:cNvSpPr>
          <p:nvPr/>
        </p:nvSpPr>
        <p:spPr bwMode="auto">
          <a:xfrm>
            <a:off x="2929235" y="3591871"/>
            <a:ext cx="3374136" cy="21488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3" name="Rectangle 60"/>
          <p:cNvSpPr>
            <a:spLocks noChangeArrowheads="1"/>
          </p:cNvSpPr>
          <p:nvPr/>
        </p:nvSpPr>
        <p:spPr bwMode="auto">
          <a:xfrm>
            <a:off x="6300216" y="1077271"/>
            <a:ext cx="2926080" cy="251460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3"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815" y="1078992"/>
            <a:ext cx="6509889"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30"/>
          <p:cNvSpPr/>
          <p:nvPr/>
        </p:nvSpPr>
        <p:spPr bwMode="gray">
          <a:xfrm flipV="1">
            <a:off x="7517017" y="2132856"/>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3" name="Caption_23"/>
          <p:cNvSpPr txBox="1">
            <a:spLocks noChangeArrowheads="1"/>
          </p:cNvSpPr>
          <p:nvPr/>
        </p:nvSpPr>
        <p:spPr bwMode="auto">
          <a:xfrm>
            <a:off x="2825816" y="5884164"/>
            <a:ext cx="6509889"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tænker moderen? Har vi brug for flere oplysninger for at afgøre det?</a:t>
            </a:r>
            <a:endParaRPr lang="de-DE" altLang="de-DE" sz="2400" dirty="0">
              <a:solidFill>
                <a:srgbClr val="004992"/>
              </a:solidFill>
              <a:latin typeface="+mn-lt"/>
              <a:ea typeface="+mn-ea"/>
            </a:endParaRPr>
          </a:p>
        </p:txBody>
      </p:sp>
      <p:sp>
        <p:nvSpPr>
          <p:cNvPr id="14" name="Caption_25"/>
          <p:cNvSpPr>
            <a:spLocks noChangeArrowheads="1"/>
          </p:cNvSpPr>
          <p:nvPr/>
        </p:nvSpPr>
        <p:spPr bwMode="auto">
          <a:xfrm>
            <a:off x="3649315" y="1628800"/>
            <a:ext cx="1130695" cy="731520"/>
          </a:xfrm>
          <a:prstGeom prst="wedgeEllipseCallout">
            <a:avLst>
              <a:gd name="adj1" fmla="val -26471"/>
              <a:gd name="adj2" fmla="val 102813"/>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1000">
                <a:latin typeface="+mn-lt"/>
              </a:rPr>
              <a:t>Jamen, jeg har det rigtigt skidt!</a:t>
            </a:r>
            <a:endParaRPr lang="de-DE" altLang="de-DE" sz="1000" dirty="0">
              <a:latin typeface="+mn-lt"/>
            </a:endParaRPr>
          </a:p>
        </p:txBody>
      </p:sp>
      <p:sp>
        <p:nvSpPr>
          <p:cNvPr id="16" name="Caption_26"/>
          <p:cNvSpPr>
            <a:spLocks noChangeArrowheads="1"/>
          </p:cNvSpPr>
          <p:nvPr/>
        </p:nvSpPr>
        <p:spPr bwMode="auto">
          <a:xfrm>
            <a:off x="4729435" y="1412776"/>
            <a:ext cx="822960" cy="548640"/>
          </a:xfrm>
          <a:prstGeom prst="wedgeRoundRectCallout">
            <a:avLst>
              <a:gd name="adj1" fmla="val 63005"/>
              <a:gd name="adj2" fmla="val 11424"/>
              <a:gd name="adj3" fmla="val 16667"/>
            </a:avLst>
          </a:prstGeom>
          <a:solidFill>
            <a:schemeClr val="bg1"/>
          </a:solidFill>
          <a:ln w="9525">
            <a:solidFill>
              <a:schemeClr val="tx1"/>
            </a:solidFill>
            <a:miter lim="800000"/>
            <a:headEnd/>
            <a:tailEnd/>
          </a:ln>
        </p:spPr>
        <p:txBody>
          <a:bodyPr lIns="45720" rIns="45720"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0"/>
              </a:spcBef>
              <a:spcAft>
                <a:spcPts val="0"/>
              </a:spcAft>
              <a:buNone/>
            </a:pPr>
            <a:r>
              <a:rPr lang="da-DK" altLang="de-DE" sz="900">
                <a:latin typeface="+mn-lt"/>
              </a:rPr>
              <a:t>Vågn op skat, du skal i skole!!</a:t>
            </a:r>
            <a:endParaRPr lang="de-DE" altLang="de-DE" sz="900" dirty="0">
              <a:latin typeface="+mn-lt"/>
            </a:endParaRPr>
          </a:p>
        </p:txBody>
      </p:sp>
      <p:sp>
        <p:nvSpPr>
          <p:cNvPr id="19" name="Caption_29"/>
          <p:cNvSpPr/>
          <p:nvPr/>
        </p:nvSpPr>
        <p:spPr bwMode="gray">
          <a:xfrm>
            <a:off x="7402664" y="1470991"/>
            <a:ext cx="524786" cy="349858"/>
          </a:xfrm>
          <a:custGeom>
            <a:avLst/>
            <a:gdLst>
              <a:gd name="connsiteX0" fmla="*/ 0 w 524786"/>
              <a:gd name="connsiteY0" fmla="*/ 0 h 349858"/>
              <a:gd name="connsiteX1" fmla="*/ 318053 w 524786"/>
              <a:gd name="connsiteY1" fmla="*/ 15903 h 349858"/>
              <a:gd name="connsiteX2" fmla="*/ 524786 w 524786"/>
              <a:gd name="connsiteY2" fmla="*/ 294199 h 349858"/>
              <a:gd name="connsiteX3" fmla="*/ 469127 w 524786"/>
              <a:gd name="connsiteY3" fmla="*/ 349858 h 349858"/>
              <a:gd name="connsiteX4" fmla="*/ 230588 w 524786"/>
              <a:gd name="connsiteY4" fmla="*/ 103367 h 349858"/>
              <a:gd name="connsiteX5" fmla="*/ 0 w 524786"/>
              <a:gd name="connsiteY5" fmla="*/ 0 h 34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786" h="349858">
                <a:moveTo>
                  <a:pt x="0" y="0"/>
                </a:moveTo>
                <a:lnTo>
                  <a:pt x="318053" y="15903"/>
                </a:lnTo>
                <a:lnTo>
                  <a:pt x="524786" y="294199"/>
                </a:lnTo>
                <a:lnTo>
                  <a:pt x="469127" y="349858"/>
                </a:lnTo>
                <a:lnTo>
                  <a:pt x="230588" y="103367"/>
                </a:lnTo>
                <a:lnTo>
                  <a:pt x="0" y="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20" name="Caption_28"/>
          <p:cNvSpPr/>
          <p:nvPr/>
        </p:nvSpPr>
        <p:spPr bwMode="gray">
          <a:xfrm>
            <a:off x="6313611" y="1445920"/>
            <a:ext cx="1645920" cy="118872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31"/>
          <p:cNvSpPr txBox="1">
            <a:spLocks noChangeArrowheads="1"/>
          </p:cNvSpPr>
          <p:nvPr/>
        </p:nvSpPr>
        <p:spPr bwMode="auto">
          <a:xfrm>
            <a:off x="6313611" y="1445920"/>
            <a:ext cx="1512168" cy="1216152"/>
          </a:xfrm>
          <a:prstGeom prst="wedgeEllipseCallout">
            <a:avLst>
              <a:gd name="adj1" fmla="val 63785"/>
              <a:gd name="adj2" fmla="val 6482"/>
            </a:avLst>
          </a:prstGeom>
          <a:solidFill>
            <a:schemeClr val="bg1"/>
          </a:solidFill>
          <a:ln>
            <a:solidFill>
              <a:schemeClr val="tx1"/>
            </a:solidFill>
          </a:ln>
        </p:spPr>
        <p:txBody>
          <a:bodyPr wrap="square" anchor="ctr" anchorCtr="0">
            <a:no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000">
                <a:latin typeface="+mn-lt"/>
              </a:rPr>
              <a:t>Her er et termometer. Jeg kommer og tjekker din temperatur lige om lidt!</a:t>
            </a:r>
            <a:endParaRPr lang="de-DE" altLang="de-DE" sz="1000" dirty="0">
              <a:latin typeface="+mn-lt"/>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2871722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en-US" altLang="ko-KR" sz="3600" spc="-5" dirty="0" err="1"/>
              <a:t>Valgfrit</a:t>
            </a:r>
            <a:r>
              <a:rPr lang="en-US" altLang="ko-KR" sz="3600" spc="-5" dirty="0"/>
              <a:t>: </a:t>
            </a:r>
            <a:r>
              <a:rPr lang="en-US" altLang="ko-KR" sz="3600" spc="-5" dirty="0" err="1"/>
              <a:t>Videoklip</a:t>
            </a:r>
            <a:endParaRPr lang="de-DE" sz="3600" dirty="0">
              <a:latin typeface="Calibri Light"/>
            </a:endParaRPr>
          </a:p>
        </p:txBody>
      </p:sp>
      <p:sp>
        <p:nvSpPr>
          <p:cNvPr id="2" name="Content Placeholder 1"/>
          <p:cNvSpPr>
            <a:spLocks noGrp="1"/>
          </p:cNvSpPr>
          <p:nvPr>
            <p:ph idx="1"/>
          </p:nvPr>
        </p:nvSpPr>
        <p:spPr/>
        <p:txBody>
          <a:bodyPr>
            <a:noAutofit/>
          </a:bodyPr>
          <a:lstStyle/>
          <a:p>
            <a:pPr lvl="0" defTabSz="914400" eaLnBrk="0" fontAlgn="base" hangingPunct="0">
              <a:spcAft>
                <a:spcPct val="0"/>
              </a:spcAft>
            </a:pPr>
            <a:r>
              <a:rPr lang="da-DK" altLang="ko-KR" sz="2400" dirty="0">
                <a:solidFill>
                  <a:srgbClr val="004992"/>
                </a:solidFill>
                <a:ea typeface="+mj-ea"/>
              </a:rPr>
              <a:t>Valgfrit: Videoklip med præsentationer, der handler om dagens emne, kan findes på følgende hjemmeside</a:t>
            </a:r>
            <a:r>
              <a:rPr lang="en-US" altLang="ko-KR" sz="2400" dirty="0">
                <a:solidFill>
                  <a:srgbClr val="004992"/>
                </a:solidFill>
                <a:ea typeface="+mj-ea"/>
              </a:rPr>
              <a:t>:</a:t>
            </a:r>
            <a:r>
              <a:rPr lang="de-DE" sz="2400" dirty="0">
                <a:solidFill>
                  <a:srgbClr val="004992"/>
                </a:solidFill>
                <a:latin typeface="Calibri Light"/>
                <a:ea typeface="+mj-ea"/>
              </a:rPr>
              <a:t> </a:t>
            </a:r>
            <a:br>
              <a:rPr lang="de-DE" sz="2400" dirty="0">
                <a:solidFill>
                  <a:srgbClr val="004992"/>
                </a:solidFill>
                <a:latin typeface="Calibri Light"/>
                <a:ea typeface="+mj-ea"/>
              </a:rPr>
            </a:br>
            <a:r>
              <a:rPr lang="de-DE" dirty="0">
                <a:solidFill>
                  <a:srgbClr val="004992"/>
                </a:solidFill>
                <a:latin typeface="Calibri Light"/>
                <a:ea typeface="+mj-ea"/>
                <a:hlinkClick r:id="rId3"/>
              </a:rPr>
              <a:t>http://www.uke.de/mct_videos</a:t>
            </a:r>
            <a:endParaRPr lang="de-DE" dirty="0">
              <a:solidFill>
                <a:srgbClr val="004992"/>
              </a:solidFill>
              <a:latin typeface="Calibri Light"/>
              <a:ea typeface="+mj-ea"/>
            </a:endParaRPr>
          </a:p>
          <a:p>
            <a:pPr lvl="0" defTabSz="914400" eaLnBrk="0" fontAlgn="base" hangingPunct="0">
              <a:spcAft>
                <a:spcPct val="0"/>
              </a:spcAft>
            </a:pPr>
            <a:r>
              <a:rPr lang="en-US" altLang="ko-KR" sz="2400" dirty="0" err="1">
                <a:solidFill>
                  <a:srgbClr val="333333"/>
                </a:solidFill>
                <a:ea typeface="+mj-ea"/>
              </a:rPr>
              <a:t>Efter</a:t>
            </a:r>
            <a:r>
              <a:rPr lang="en-US" altLang="ko-KR" sz="2400" dirty="0">
                <a:solidFill>
                  <a:srgbClr val="333333"/>
                </a:solidFill>
                <a:ea typeface="+mj-ea"/>
              </a:rPr>
              <a:t> </a:t>
            </a:r>
            <a:r>
              <a:rPr lang="en-US" altLang="ko-KR" sz="2400" dirty="0" err="1">
                <a:solidFill>
                  <a:srgbClr val="333333"/>
                </a:solidFill>
                <a:ea typeface="+mj-ea"/>
              </a:rPr>
              <a:t>videoen</a:t>
            </a:r>
            <a:r>
              <a:rPr lang="en-US" altLang="ko-KR" sz="2400" dirty="0">
                <a:solidFill>
                  <a:srgbClr val="333333"/>
                </a:solidFill>
                <a:ea typeface="+mj-ea"/>
              </a:rPr>
              <a:t> </a:t>
            </a:r>
            <a:r>
              <a:rPr lang="en-US" altLang="ko-KR" sz="2400" dirty="0" err="1">
                <a:solidFill>
                  <a:srgbClr val="333333"/>
                </a:solidFill>
                <a:ea typeface="+mj-ea"/>
              </a:rPr>
              <a:t>kan</a:t>
            </a:r>
            <a:r>
              <a:rPr lang="en-US" altLang="ko-KR" sz="2400" dirty="0">
                <a:solidFill>
                  <a:srgbClr val="333333"/>
                </a:solidFill>
                <a:ea typeface="+mj-ea"/>
              </a:rPr>
              <a:t> du </a:t>
            </a:r>
            <a:r>
              <a:rPr lang="en-US" altLang="ko-KR" sz="2400" dirty="0" err="1">
                <a:solidFill>
                  <a:srgbClr val="333333"/>
                </a:solidFill>
                <a:ea typeface="+mj-ea"/>
              </a:rPr>
              <a:t>drøfte</a:t>
            </a:r>
            <a:r>
              <a:rPr lang="en-US" altLang="ko-KR" sz="2400" dirty="0">
                <a:solidFill>
                  <a:srgbClr val="333333"/>
                </a:solidFill>
                <a:ea typeface="+mj-ea"/>
              </a:rPr>
              <a:t>, </a:t>
            </a:r>
            <a:r>
              <a:rPr lang="en-US" altLang="ko-KR" sz="2400" dirty="0" err="1">
                <a:solidFill>
                  <a:srgbClr val="333333"/>
                </a:solidFill>
                <a:ea typeface="+mj-ea"/>
              </a:rPr>
              <a:t>hvordan</a:t>
            </a:r>
            <a:r>
              <a:rPr lang="en-US" altLang="ko-KR" sz="2400" dirty="0">
                <a:solidFill>
                  <a:srgbClr val="333333"/>
                </a:solidFill>
                <a:ea typeface="+mj-ea"/>
              </a:rPr>
              <a:t> den </a:t>
            </a:r>
            <a:r>
              <a:rPr lang="en-US" altLang="ko-KR" sz="2400" dirty="0" err="1">
                <a:solidFill>
                  <a:srgbClr val="333333"/>
                </a:solidFill>
                <a:ea typeface="+mj-ea"/>
              </a:rPr>
              <a:t>er</a:t>
            </a:r>
            <a:r>
              <a:rPr lang="en-US" altLang="ko-KR" sz="2400" dirty="0">
                <a:solidFill>
                  <a:srgbClr val="333333"/>
                </a:solidFill>
                <a:ea typeface="+mj-ea"/>
              </a:rPr>
              <a:t> </a:t>
            </a:r>
            <a:r>
              <a:rPr lang="en-US" altLang="ko-KR" sz="2400" dirty="0" err="1">
                <a:solidFill>
                  <a:srgbClr val="333333"/>
                </a:solidFill>
                <a:ea typeface="+mj-ea"/>
              </a:rPr>
              <a:t>relateret</a:t>
            </a:r>
            <a:r>
              <a:rPr lang="en-US" altLang="ko-KR" sz="2400" dirty="0">
                <a:solidFill>
                  <a:srgbClr val="333333"/>
                </a:solidFill>
                <a:ea typeface="+mj-ea"/>
              </a:rPr>
              <a:t> </a:t>
            </a:r>
            <a:r>
              <a:rPr lang="en-US" altLang="ko-KR" sz="2400" dirty="0" err="1">
                <a:solidFill>
                  <a:srgbClr val="333333"/>
                </a:solidFill>
                <a:ea typeface="+mj-ea"/>
              </a:rPr>
              <a:t>til</a:t>
            </a:r>
            <a:r>
              <a:rPr lang="en-US" altLang="ko-KR" sz="2400" dirty="0">
                <a:solidFill>
                  <a:srgbClr val="333333"/>
                </a:solidFill>
                <a:ea typeface="+mj-ea"/>
              </a:rPr>
              <a:t> </a:t>
            </a:r>
            <a:r>
              <a:rPr lang="en-US" altLang="ko-KR" sz="2400" dirty="0" err="1">
                <a:solidFill>
                  <a:srgbClr val="333333"/>
                </a:solidFill>
                <a:ea typeface="+mj-ea"/>
              </a:rPr>
              <a:t>dagens</a:t>
            </a:r>
            <a:r>
              <a:rPr lang="en-US" altLang="ko-KR" sz="2400" dirty="0">
                <a:solidFill>
                  <a:srgbClr val="333333"/>
                </a:solidFill>
                <a:ea typeface="+mj-ea"/>
              </a:rPr>
              <a:t> </a:t>
            </a:r>
            <a:r>
              <a:rPr lang="en-US" altLang="ko-KR" sz="2400" dirty="0" err="1">
                <a:solidFill>
                  <a:srgbClr val="333333"/>
                </a:solidFill>
                <a:ea typeface="+mj-ea"/>
              </a:rPr>
              <a:t>emne</a:t>
            </a:r>
            <a:r>
              <a:rPr lang="en-US" altLang="ko-KR" sz="2400" dirty="0">
                <a:solidFill>
                  <a:srgbClr val="333333"/>
                </a:solidFill>
                <a:ea typeface="+mj-ea"/>
              </a:rPr>
              <a:t>.</a:t>
            </a:r>
            <a:endParaRPr lang="de-DE" sz="2400" dirty="0">
              <a:solidFill>
                <a:srgbClr val="333333"/>
              </a:solidFill>
              <a:latin typeface="Calibri Light"/>
              <a:ea typeface="+mj-ea"/>
            </a:endParaRPr>
          </a:p>
        </p:txBody>
      </p:sp>
      <p:sp>
        <p:nvSpPr>
          <p:cNvPr id="12" name="object 3"/>
          <p:cNvSpPr txBox="1"/>
          <p:nvPr/>
        </p:nvSpPr>
        <p:spPr>
          <a:xfrm>
            <a:off x="455023" y="4658665"/>
            <a:ext cx="8128431" cy="1371600"/>
          </a:xfrm>
          <a:prstGeom prst="rect">
            <a:avLst/>
          </a:prstGeom>
        </p:spPr>
        <p:txBody>
          <a:bodyPr vert="horz" wrap="square" lIns="0" tIns="113664" rIns="0" bIns="0" rtlCol="0">
            <a:noAutofit/>
          </a:bodyPr>
          <a:lstStyle/>
          <a:p>
            <a:pPr marL="635" defTabSz="914400" eaLnBrk="0" fontAlgn="base" hangingPunct="0">
              <a:spcBef>
                <a:spcPts val="894"/>
              </a:spcBef>
              <a:spcAft>
                <a:spcPct val="0"/>
              </a:spcAft>
            </a:pPr>
            <a:r>
              <a:rPr lang="en-US" spc="-5" dirty="0">
                <a:solidFill>
                  <a:srgbClr val="333333"/>
                </a:solidFill>
                <a:latin typeface="Calibri Light"/>
                <a:ea typeface="+mj-ea"/>
                <a:cs typeface="Verdana"/>
              </a:rPr>
              <a:t>[</a:t>
            </a:r>
            <a:r>
              <a:rPr lang="en-US" altLang="ko-KR" i="1" spc="-5" dirty="0" err="1">
                <a:solidFill>
                  <a:srgbClr val="333333"/>
                </a:solidFill>
                <a:ea typeface="+mj-ea"/>
                <a:cs typeface="Verdana"/>
              </a:rPr>
              <a:t>til</a:t>
            </a:r>
            <a:r>
              <a:rPr lang="en-US" altLang="ko-KR" i="1" spc="-5" dirty="0">
                <a:solidFill>
                  <a:srgbClr val="333333"/>
                </a:solidFill>
                <a:ea typeface="+mj-ea"/>
                <a:cs typeface="Verdana"/>
              </a:rPr>
              <a:t> </a:t>
            </a:r>
            <a:r>
              <a:rPr lang="en-US" altLang="ko-KR" i="1" spc="-5" dirty="0" err="1">
                <a:solidFill>
                  <a:srgbClr val="333333"/>
                </a:solidFill>
                <a:ea typeface="+mj-ea"/>
                <a:cs typeface="Verdana"/>
              </a:rPr>
              <a:t>undervisere</a:t>
            </a:r>
            <a:r>
              <a:rPr lang="en-US" altLang="ko-KR" i="1" spc="-5" dirty="0">
                <a:solidFill>
                  <a:srgbClr val="333333"/>
                </a:solidFill>
                <a:ea typeface="+mj-ea"/>
                <a:cs typeface="Verdana"/>
              </a:rPr>
              <a:t>:</a:t>
            </a:r>
            <a:endParaRPr dirty="0">
              <a:solidFill>
                <a:srgbClr val="333333"/>
              </a:solidFill>
              <a:latin typeface="Calibri Light"/>
              <a:ea typeface="+mj-ea"/>
              <a:cs typeface="Verdana"/>
            </a:endParaRPr>
          </a:p>
          <a:p>
            <a:pPr marL="12700" marR="5080" defTabSz="914400" eaLnBrk="0" fontAlgn="base" hangingPunct="0">
              <a:spcBef>
                <a:spcPts val="800"/>
              </a:spcBef>
              <a:spcAft>
                <a:spcPct val="0"/>
              </a:spcAft>
            </a:pPr>
            <a:r>
              <a:rPr lang="da-DK" altLang="ko-KR" dirty="0">
                <a:solidFill>
                  <a:srgbClr val="333333"/>
                </a:solidFill>
                <a:ea typeface="+mj-ea"/>
              </a:rPr>
              <a:t>Nogle videoklips indeholder sprogbrug, som måske ikke er passende for hvert publikum eller kultur. Vurder venligst videoerne, inden du viser dem</a:t>
            </a:r>
            <a:r>
              <a:rPr lang="de-DE" dirty="0">
                <a:solidFill>
                  <a:srgbClr val="333333"/>
                </a:solidFill>
                <a:latin typeface="Calibri Light"/>
                <a:ea typeface="+mj-ea"/>
              </a:rPr>
              <a:t>]</a:t>
            </a:r>
          </a:p>
        </p:txBody>
      </p:sp>
      <p:sp>
        <p:nvSpPr>
          <p:cNvPr id="15" name="object 2"/>
          <p:cNvSpPr/>
          <p:nvPr/>
        </p:nvSpPr>
        <p:spPr>
          <a:xfrm>
            <a:off x="9875318" y="4919997"/>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7" name="object 3"/>
          <p:cNvSpPr/>
          <p:nvPr/>
        </p:nvSpPr>
        <p:spPr>
          <a:xfrm>
            <a:off x="10287245" y="4383231"/>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8" name="object 4"/>
          <p:cNvSpPr/>
          <p:nvPr/>
        </p:nvSpPr>
        <p:spPr>
          <a:xfrm>
            <a:off x="10633119" y="4698170"/>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19" name="object 5"/>
          <p:cNvSpPr/>
          <p:nvPr/>
        </p:nvSpPr>
        <p:spPr>
          <a:xfrm>
            <a:off x="10412017" y="4640659"/>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0" name="object 6"/>
          <p:cNvSpPr/>
          <p:nvPr/>
        </p:nvSpPr>
        <p:spPr>
          <a:xfrm>
            <a:off x="10857891" y="4754766"/>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2" name="object 7"/>
          <p:cNvSpPr/>
          <p:nvPr/>
        </p:nvSpPr>
        <p:spPr>
          <a:xfrm>
            <a:off x="11074403" y="4810451"/>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3" name="object 8"/>
          <p:cNvSpPr/>
          <p:nvPr/>
        </p:nvSpPr>
        <p:spPr>
          <a:xfrm>
            <a:off x="11296424" y="4867962"/>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4" name="object 9"/>
          <p:cNvSpPr/>
          <p:nvPr/>
        </p:nvSpPr>
        <p:spPr>
          <a:xfrm>
            <a:off x="10226696" y="4605968"/>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25" name="object 10"/>
          <p:cNvSpPr/>
          <p:nvPr/>
        </p:nvSpPr>
        <p:spPr>
          <a:xfrm>
            <a:off x="10169814" y="5176510"/>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Calibri Light"/>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2090461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mon manden, der går tur med hunden, tænker?</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
        <p:nvSpPr>
          <p:cNvPr id="10" name="Rectangle 60"/>
          <p:cNvSpPr>
            <a:spLocks noChangeArrowheads="1"/>
          </p:cNvSpPr>
          <p:nvPr/>
        </p:nvSpPr>
        <p:spPr bwMode="auto">
          <a:xfrm>
            <a:off x="2713211" y="1196752"/>
            <a:ext cx="341985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1" name="Rectangle 60"/>
          <p:cNvSpPr>
            <a:spLocks noChangeArrowheads="1"/>
          </p:cNvSpPr>
          <p:nvPr/>
        </p:nvSpPr>
        <p:spPr bwMode="auto">
          <a:xfrm>
            <a:off x="2713211" y="3401568"/>
            <a:ext cx="3419856" cy="233172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
        <p:nvSpPr>
          <p:cNvPr id="12" name="Rectangle 60"/>
          <p:cNvSpPr>
            <a:spLocks noChangeArrowheads="1"/>
          </p:cNvSpPr>
          <p:nvPr/>
        </p:nvSpPr>
        <p:spPr bwMode="auto">
          <a:xfrm>
            <a:off x="6135624" y="1196752"/>
            <a:ext cx="3282696" cy="2203704"/>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3"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033" y="1078992"/>
            <a:ext cx="6913454" cy="480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ption_13"/>
          <p:cNvSpPr>
            <a:spLocks noChangeArrowheads="1"/>
          </p:cNvSpPr>
          <p:nvPr/>
        </p:nvSpPr>
        <p:spPr bwMode="auto">
          <a:xfrm>
            <a:off x="2624033" y="5884164"/>
            <a:ext cx="6913454"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ts val="0"/>
              </a:spcBef>
              <a:buFontTx/>
              <a:buNone/>
            </a:pPr>
            <a:r>
              <a:rPr lang="da-DK" altLang="de-DE" sz="2400">
                <a:solidFill>
                  <a:srgbClr val="004992"/>
                </a:solidFill>
                <a:latin typeface="+mn-lt"/>
                <a:ea typeface="+mn-ea"/>
              </a:rPr>
              <a:t>Hvad mon manden, der går tur med hunden, tænker?</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1888466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595706"/>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mn-lt"/>
              </a:rPr>
              <a:t>Må jeg invitere på en kop kaffe, frk. Miller?</a:t>
            </a:r>
            <a:endParaRPr lang="de-DE" altLang="de-DE" sz="1200" b="1" dirty="0">
              <a:latin typeface="+mn-lt"/>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da-DK" altLang="de-DE" sz="2400">
                <a:solidFill>
                  <a:srgbClr val="004992"/>
                </a:solidFill>
                <a:latin typeface="+mn-lt"/>
                <a:ea typeface="+mn-ea"/>
              </a:rPr>
              <a:t>Hvad mon manden på det sidste billede tænker, og ...har han ret?</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40</a:t>
            </a:fld>
            <a:endParaRPr lang="en-US"/>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2"/>
          <p:cNvSpPr>
            <a:spLocks noChangeArrowheads="1"/>
          </p:cNvSpPr>
          <p:nvPr/>
        </p:nvSpPr>
        <p:spPr bwMode="auto">
          <a:xfrm>
            <a:off x="5564187"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dirty="0" err="1">
                <a:latin typeface="+mn-lt"/>
              </a:rPr>
              <a:t>Desværre</a:t>
            </a:r>
            <a:r>
              <a:rPr lang="en-US" altLang="de-DE" sz="1200" b="1" dirty="0">
                <a:latin typeface="+mn-lt"/>
              </a:rPr>
              <a:t>, </a:t>
            </a:r>
            <a:r>
              <a:rPr lang="en-US" altLang="de-DE" sz="1200" b="1" dirty="0" err="1">
                <a:latin typeface="+mn-lt"/>
              </a:rPr>
              <a:t>Jeg</a:t>
            </a:r>
            <a:r>
              <a:rPr lang="en-US" altLang="de-DE" sz="1200" b="1" dirty="0">
                <a:latin typeface="+mn-lt"/>
              </a:rPr>
              <a:t> </a:t>
            </a:r>
            <a:r>
              <a:rPr lang="en-US" altLang="de-DE" sz="1200" b="1" dirty="0" err="1">
                <a:latin typeface="+mn-lt"/>
              </a:rPr>
              <a:t>har</a:t>
            </a:r>
            <a:endParaRPr lang="en-US" altLang="de-DE" sz="1200" b="1" dirty="0">
              <a:latin typeface="+mn-lt"/>
            </a:endParaRPr>
          </a:p>
          <a:p>
            <a:pPr algn="ctr" eaLnBrk="1" hangingPunct="1">
              <a:spcBef>
                <a:spcPct val="0"/>
              </a:spcBef>
              <a:buFontTx/>
              <a:buNone/>
            </a:pPr>
            <a:r>
              <a:rPr lang="en-US" altLang="de-DE" sz="1200" b="1" dirty="0" err="1">
                <a:latin typeface="+mn-lt"/>
              </a:rPr>
              <a:t>allerede</a:t>
            </a:r>
            <a:r>
              <a:rPr lang="en-US" altLang="de-DE" sz="1200" b="1" dirty="0">
                <a:latin typeface="+mn-lt"/>
              </a:rPr>
              <a:t> </a:t>
            </a:r>
            <a:r>
              <a:rPr lang="en-US" altLang="de-DE" sz="1200" b="1" dirty="0" err="1">
                <a:latin typeface="+mn-lt"/>
              </a:rPr>
              <a:t>andre</a:t>
            </a:r>
            <a:r>
              <a:rPr lang="en-US" altLang="de-DE" sz="1200" b="1" dirty="0">
                <a:latin typeface="+mn-lt"/>
              </a:rPr>
              <a:t> planer for </a:t>
            </a:r>
            <a:r>
              <a:rPr lang="en-US" altLang="de-DE" sz="1200" b="1" dirty="0" err="1">
                <a:latin typeface="+mn-lt"/>
              </a:rPr>
              <a:t>i</a:t>
            </a:r>
            <a:r>
              <a:rPr lang="en-US" altLang="de-DE" sz="1200" b="1" dirty="0">
                <a:latin typeface="+mn-lt"/>
              </a:rPr>
              <a:t> dag.</a:t>
            </a:r>
            <a:endParaRPr lang="de-DE" altLang="de-DE" sz="1200" b="1" dirty="0">
              <a:latin typeface="+mn-lt"/>
            </a:endParaRPr>
          </a:p>
        </p:txBody>
      </p:sp>
      <p:sp>
        <p:nvSpPr>
          <p:cNvPr id="20" name="Rectangle 60"/>
          <p:cNvSpPr>
            <a:spLocks noChangeArrowheads="1"/>
          </p:cNvSpPr>
          <p:nvPr/>
        </p:nvSpPr>
        <p:spPr bwMode="auto">
          <a:xfrm>
            <a:off x="594360" y="1545336"/>
            <a:ext cx="2715768" cy="3749040"/>
          </a:xfrm>
          <a:prstGeom prst="rect">
            <a:avLst/>
          </a:prstGeom>
          <a:solidFill>
            <a:srgbClr val="336699"/>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de-DE" altLang="de-DE" sz="4400" dirty="0">
                <a:solidFill>
                  <a:schemeClr val="bg1"/>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07" y="1379337"/>
            <a:ext cx="11338560" cy="409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ption_23"/>
          <p:cNvSpPr>
            <a:spLocks noChangeArrowheads="1"/>
          </p:cNvSpPr>
          <p:nvPr/>
        </p:nvSpPr>
        <p:spPr bwMode="auto">
          <a:xfrm>
            <a:off x="3328416" y="1595706"/>
            <a:ext cx="2414016" cy="1071294"/>
          </a:xfrm>
          <a:prstGeom prst="wedgeRoundRectCallout">
            <a:avLst>
              <a:gd name="adj1" fmla="val 1649"/>
              <a:gd name="adj2" fmla="val 64944"/>
              <a:gd name="adj3" fmla="val 16667"/>
            </a:avLst>
          </a:prstGeom>
          <a:solidFill>
            <a:schemeClr val="bg1"/>
          </a:solidFill>
          <a:ln w="12700">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mn-lt"/>
              </a:rPr>
              <a:t>Må jeg invitere på en kop kaffe, frk. Miller?</a:t>
            </a:r>
            <a:endParaRPr lang="de-DE" altLang="de-DE" sz="1200" b="1" dirty="0">
              <a:latin typeface="+mn-lt"/>
            </a:endParaRPr>
          </a:p>
        </p:txBody>
      </p:sp>
      <p:sp>
        <p:nvSpPr>
          <p:cNvPr id="14" name="Caption_18"/>
          <p:cNvSpPr txBox="1">
            <a:spLocks noChangeArrowheads="1"/>
          </p:cNvSpPr>
          <p:nvPr/>
        </p:nvSpPr>
        <p:spPr bwMode="auto">
          <a:xfrm>
            <a:off x="428307" y="5478664"/>
            <a:ext cx="113385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spcBef>
                <a:spcPts val="0"/>
              </a:spcBef>
              <a:buFontTx/>
              <a:buNone/>
            </a:pPr>
            <a:r>
              <a:rPr lang="da-DK" altLang="de-DE" sz="2400">
                <a:solidFill>
                  <a:srgbClr val="004992"/>
                </a:solidFill>
                <a:latin typeface="+mn-lt"/>
                <a:ea typeface="+mn-ea"/>
              </a:rPr>
              <a:t>Hvad mon manden på det sidste billede tænker, og ...har han ret?</a:t>
            </a:r>
            <a:endParaRPr lang="de-DE" altLang="de-DE" sz="2400" dirty="0">
              <a:solidFill>
                <a:srgbClr val="004992"/>
              </a:solidFill>
              <a:latin typeface="+mn-lt"/>
              <a:ea typeface="+mn-ea"/>
            </a:endParaRPr>
          </a:p>
        </p:txBody>
      </p:sp>
      <p:sp>
        <p:nvSpPr>
          <p:cNvPr id="2" name="Footer Placeholder 1"/>
          <p:cNvSpPr>
            <a:spLocks noGrp="1"/>
          </p:cNvSpPr>
          <p:nvPr>
            <p:ph type="ftr" sz="quarter" idx="11"/>
          </p:nvPr>
        </p:nvSpPr>
        <p:spPr/>
        <p:txBody>
          <a:bodyPr/>
          <a:lstStyle/>
          <a:p>
            <a:r>
              <a:rPr lang="da-DK"/>
              <a:t>Træningsmodul 6 – At vise empati II</a:t>
            </a: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41</a:t>
            </a:fld>
            <a:endParaRPr lang="en-US"/>
          </a:p>
        </p:txBody>
      </p:sp>
      <p:sp>
        <p:nvSpPr>
          <p:cNvPr id="13" name="Caption_21"/>
          <p:cNvSpPr/>
          <p:nvPr/>
        </p:nvSpPr>
        <p:spPr bwMode="gray">
          <a:xfrm>
            <a:off x="5486400" y="2286000"/>
            <a:ext cx="1898073" cy="1371600"/>
          </a:xfrm>
          <a:custGeom>
            <a:avLst/>
            <a:gdLst>
              <a:gd name="connsiteX0" fmla="*/ 886691 w 1898073"/>
              <a:gd name="connsiteY0" fmla="*/ 55418 h 1371600"/>
              <a:gd name="connsiteX1" fmla="*/ 1898073 w 1898073"/>
              <a:gd name="connsiteY1" fmla="*/ 96982 h 1371600"/>
              <a:gd name="connsiteX2" fmla="*/ 1759527 w 1898073"/>
              <a:gd name="connsiteY2" fmla="*/ 1316182 h 1371600"/>
              <a:gd name="connsiteX3" fmla="*/ 1343891 w 1898073"/>
              <a:gd name="connsiteY3" fmla="*/ 1343891 h 1371600"/>
              <a:gd name="connsiteX4" fmla="*/ 1052945 w 1898073"/>
              <a:gd name="connsiteY4" fmla="*/ 1371600 h 1371600"/>
              <a:gd name="connsiteX5" fmla="*/ 1080655 w 1898073"/>
              <a:gd name="connsiteY5" fmla="*/ 1205345 h 1371600"/>
              <a:gd name="connsiteX6" fmla="*/ 914400 w 1898073"/>
              <a:gd name="connsiteY6" fmla="*/ 900545 h 1371600"/>
              <a:gd name="connsiteX7" fmla="*/ 568036 w 1898073"/>
              <a:gd name="connsiteY7" fmla="*/ 817418 h 1371600"/>
              <a:gd name="connsiteX8" fmla="*/ 27709 w 1898073"/>
              <a:gd name="connsiteY8" fmla="*/ 748145 h 1371600"/>
              <a:gd name="connsiteX9" fmla="*/ 0 w 1898073"/>
              <a:gd name="connsiteY9" fmla="*/ 401782 h 1371600"/>
              <a:gd name="connsiteX10" fmla="*/ 193964 w 1898073"/>
              <a:gd name="connsiteY10" fmla="*/ 193964 h 1371600"/>
              <a:gd name="connsiteX11" fmla="*/ 443345 w 1898073"/>
              <a:gd name="connsiteY11" fmla="*/ 207818 h 1371600"/>
              <a:gd name="connsiteX12" fmla="*/ 734291 w 1898073"/>
              <a:gd name="connsiteY12" fmla="*/ 0 h 1371600"/>
              <a:gd name="connsiteX13" fmla="*/ 886691 w 1898073"/>
              <a:gd name="connsiteY13" fmla="*/ 55418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8073" h="1371600">
                <a:moveTo>
                  <a:pt x="886691" y="55418"/>
                </a:moveTo>
                <a:lnTo>
                  <a:pt x="1898073" y="96982"/>
                </a:lnTo>
                <a:lnTo>
                  <a:pt x="1759527" y="1316182"/>
                </a:lnTo>
                <a:lnTo>
                  <a:pt x="1343891" y="1343891"/>
                </a:lnTo>
                <a:lnTo>
                  <a:pt x="1052945" y="1371600"/>
                </a:lnTo>
                <a:lnTo>
                  <a:pt x="1080655" y="1205345"/>
                </a:lnTo>
                <a:lnTo>
                  <a:pt x="914400" y="900545"/>
                </a:lnTo>
                <a:lnTo>
                  <a:pt x="568036" y="817418"/>
                </a:lnTo>
                <a:lnTo>
                  <a:pt x="27709" y="748145"/>
                </a:lnTo>
                <a:lnTo>
                  <a:pt x="0" y="401782"/>
                </a:lnTo>
                <a:lnTo>
                  <a:pt x="193964" y="193964"/>
                </a:lnTo>
                <a:lnTo>
                  <a:pt x="443345" y="207818"/>
                </a:lnTo>
                <a:lnTo>
                  <a:pt x="734291" y="0"/>
                </a:lnTo>
                <a:lnTo>
                  <a:pt x="886691" y="55418"/>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sp>
        <p:nvSpPr>
          <p:cNvPr id="11" name="Caption_22"/>
          <p:cNvSpPr>
            <a:spLocks noChangeArrowheads="1"/>
          </p:cNvSpPr>
          <p:nvPr/>
        </p:nvSpPr>
        <p:spPr bwMode="auto">
          <a:xfrm>
            <a:off x="5564187" y="2286000"/>
            <a:ext cx="1812520" cy="792088"/>
          </a:xfrm>
          <a:prstGeom prst="wedgeRoundRectCallout">
            <a:avLst>
              <a:gd name="adj1" fmla="val 412"/>
              <a:gd name="adj2" fmla="val 115269"/>
              <a:gd name="adj3" fmla="val 16667"/>
            </a:avLst>
          </a:prstGeom>
          <a:solidFill>
            <a:schemeClr val="bg1"/>
          </a:solidFill>
          <a:ln w="9525">
            <a:solidFill>
              <a:schemeClr val="tx1"/>
            </a:solidFill>
            <a:miter lim="800000"/>
            <a:headEnd/>
            <a:tailEnd/>
          </a:ln>
        </p:spPr>
        <p:txBody>
          <a:bodyPr anchor="ctr" anchorCtr="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de-DE" sz="1200" b="1">
                <a:latin typeface="+mn-lt"/>
              </a:rPr>
              <a:t>Desværre, Jeg har</a:t>
            </a:r>
          </a:p>
          <a:p>
            <a:pPr algn="ctr" eaLnBrk="1" hangingPunct="1">
              <a:spcBef>
                <a:spcPct val="0"/>
              </a:spcBef>
              <a:buFontTx/>
              <a:buNone/>
            </a:pPr>
            <a:r>
              <a:rPr lang="en-US" altLang="de-DE" sz="1200" b="1">
                <a:latin typeface="+mn-lt"/>
              </a:rPr>
              <a:t>allerede andre planer for i dag.</a:t>
            </a:r>
            <a:endParaRPr lang="de-DE" altLang="de-DE" sz="1200" b="1" dirty="0">
              <a:latin typeface="+mn-lt"/>
            </a:endParaRPr>
          </a:p>
        </p:txBody>
      </p:sp>
    </p:spTree>
    <p:extLst>
      <p:ext uri="{BB962C8B-B14F-4D97-AF65-F5344CB8AC3E}">
        <p14:creationId xmlns:p14="http://schemas.microsoft.com/office/powerpoint/2010/main" val="3511786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Overfør til hverdagen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da-DK" sz="2400" b="1" dirty="0">
                <a:solidFill>
                  <a:srgbClr val="333333"/>
                </a:solidFill>
              </a:rPr>
              <a:t>Læringsmål:</a:t>
            </a:r>
          </a:p>
          <a:p>
            <a:pPr marL="342900" lvl="0" indent="-342900" defTabSz="914377">
              <a:buClr>
                <a:srgbClr val="333333"/>
              </a:buClr>
              <a:buFont typeface="WingDings"/>
              <a:buChar char=""/>
            </a:pPr>
            <a:r>
              <a:rPr lang="da-DK" sz="2400" dirty="0">
                <a:solidFill>
                  <a:srgbClr val="333333"/>
                </a:solidFill>
              </a:rPr>
              <a:t>Mange misforståelser og måske endda konflikter opstår, fordi vi gætter forkert med hensyn til, hvad andre tænker (fx hvis man ikke fortæller sine venner, at man ikke har det videre godt for øjeblikket, kan man ikke forvente, at de vil være mere hensynsfulde!).</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a-DK"/>
              <a:t>Træningsmodul 6 – At vise empati II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Overfør til hverdagen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da-DK" sz="2400" b="1" dirty="0">
                <a:solidFill>
                  <a:srgbClr val="333333"/>
                </a:solidFill>
              </a:rPr>
              <a:t>Læringsmål:</a:t>
            </a:r>
          </a:p>
          <a:p>
            <a:pPr marL="342900" lvl="0" indent="-342900" defTabSz="914377">
              <a:buClr>
                <a:srgbClr val="333333"/>
              </a:buClr>
              <a:buFont typeface="WingDings"/>
              <a:buChar char=""/>
            </a:pPr>
            <a:r>
              <a:rPr lang="da-DK" sz="2400" dirty="0">
                <a:solidFill>
                  <a:srgbClr val="333333"/>
                </a:solidFill>
              </a:rPr>
              <a:t>Mange misforståelser og måske endda konflikter opstår, fordi vi gætter forkert med hensyn til, hvad andre tænker (fx hvis man ikke fortæller sine venner, at man ikke har det videre godt for øjeblikket, kan man ikke forvente, at de vil være mere hensynsfulde!).</a:t>
            </a:r>
          </a:p>
          <a:p>
            <a:pPr marL="342900" lvl="0" indent="-342900" defTabSz="914377">
              <a:buClr>
                <a:srgbClr val="333333"/>
              </a:buClr>
              <a:buFont typeface="WingDings"/>
              <a:buChar char=""/>
            </a:pPr>
            <a:r>
              <a:rPr lang="da-DK" sz="2400" dirty="0">
                <a:solidFill>
                  <a:srgbClr val="333333"/>
                </a:solidFill>
              </a:rPr>
              <a:t>Forsøg at vurdere komplekse sociale situationer ud fra forskellige perspektiver og tag alle tilgængelige oplysninger i betragtning. Jo flere oplysninger, der inddrages, desto større er sandsynligheden for, at du vil nå frem til en korrekt </a:t>
            </a:r>
            <a:r>
              <a:rPr lang="da-DK" sz="2400">
                <a:solidFill>
                  <a:srgbClr val="333333"/>
                </a:solidFill>
              </a:rPr>
              <a:t>vurdering.</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a-DK"/>
              <a:t>Træningsmodul 6 – At vise empati II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42152796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a:solidFill>
                  <a:srgbClr val="004992"/>
                </a:solidFill>
                <a:latin typeface="+mn-lt"/>
                <a:ea typeface="+mn-ea"/>
                <a:cs typeface="+mn-cs"/>
              </a:rPr>
              <a:t>Overfør til hverdagen</a:t>
            </a:r>
            <a:endParaRPr lang="en-US" sz="3600" dirty="0">
              <a:solidFill>
                <a:srgbClr val="004992"/>
              </a:solidFill>
              <a:latin typeface="+mn-lt"/>
              <a:ea typeface="+mn-ea"/>
              <a:cs typeface="+mn-cs"/>
            </a:endParaRPr>
          </a:p>
        </p:txBody>
      </p:sp>
      <p:sp>
        <p:nvSpPr>
          <p:cNvPr id="7" name="Content Placeholder 6"/>
          <p:cNvSpPr>
            <a:spLocks noGrp="1"/>
          </p:cNvSpPr>
          <p:nvPr>
            <p:ph idx="1"/>
          </p:nvPr>
        </p:nvSpPr>
        <p:spPr/>
        <p:txBody>
          <a:bodyPr/>
          <a:lstStyle/>
          <a:p>
            <a:pPr lvl="0" defTabSz="914377"/>
            <a:r>
              <a:rPr lang="da-DK" sz="2400" b="1" dirty="0">
                <a:solidFill>
                  <a:srgbClr val="333333"/>
                </a:solidFill>
              </a:rPr>
              <a:t>Læringsmål:</a:t>
            </a:r>
          </a:p>
          <a:p>
            <a:pPr marL="342900" lvl="0" indent="-342900" defTabSz="914377">
              <a:buClr>
                <a:srgbClr val="333333"/>
              </a:buClr>
              <a:buFont typeface="WingDings"/>
              <a:buChar char=""/>
            </a:pPr>
            <a:r>
              <a:rPr lang="da-DK" sz="2400" dirty="0">
                <a:solidFill>
                  <a:srgbClr val="333333"/>
                </a:solidFill>
              </a:rPr>
              <a:t>Mange misforståelser og måske endda konflikter opstår, fordi vi gætter forkert med hensyn til, hvad andre tænker (fx hvis man ikke fortæller sine venner, at man ikke har det videre godt for øjeblikket, kan man ikke forvente, at de vil være mere hensynsfulde!).</a:t>
            </a:r>
          </a:p>
          <a:p>
            <a:pPr marL="342900" lvl="0" indent="-342900" defTabSz="914377">
              <a:buClr>
                <a:srgbClr val="333333"/>
              </a:buClr>
              <a:buFont typeface="WingDings"/>
              <a:buChar char=""/>
            </a:pPr>
            <a:r>
              <a:rPr lang="da-DK" sz="2400" dirty="0">
                <a:solidFill>
                  <a:srgbClr val="333333"/>
                </a:solidFill>
              </a:rPr>
              <a:t>Forsøg at vurdere komplekse sociale situationer ud fra forskellige perspektiver og tag alle tilgængelige oplysninger i betragtning. Jo flere oplysninger, der inddrages, desto større er sandsynligheden for, at du vil nå frem til en korrekt vurdering.</a:t>
            </a:r>
          </a:p>
          <a:p>
            <a:pPr marL="342900" lvl="0" indent="-342900" defTabSz="914377">
              <a:buClr>
                <a:srgbClr val="333333"/>
              </a:buClr>
              <a:buFont typeface="WingDings"/>
              <a:buChar char=""/>
            </a:pPr>
            <a:r>
              <a:rPr lang="da-DK" sz="2400" dirty="0">
                <a:solidFill>
                  <a:srgbClr val="333333"/>
                </a:solidFill>
              </a:rPr>
              <a:t>Pas på: Vores aktuelle sindsstemning har indflydelse på, hvordan vi opfatter vores omgivelser (fx vores vurdering af andre mennesker).</a:t>
            </a:r>
            <a:endParaRPr lang="en-US" sz="2400" dirty="0">
              <a:solidFill>
                <a:srgbClr val="333333"/>
              </a:solidFill>
            </a:endParaRPr>
          </a:p>
        </p:txBody>
      </p:sp>
      <p:sp>
        <p:nvSpPr>
          <p:cNvPr id="8" name="Footer Placeholder 7"/>
          <p:cNvSpPr>
            <a:spLocks noGrp="1"/>
          </p:cNvSpPr>
          <p:nvPr>
            <p:ph type="ftr" sz="quarter" idx="11"/>
          </p:nvPr>
        </p:nvSpPr>
        <p:spPr/>
        <p:txBody>
          <a:bodyPr/>
          <a:lstStyle/>
          <a:p>
            <a:r>
              <a:rPr lang="da-DK"/>
              <a:t>Træningsmodul 6 – At vise empati II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1318972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08955" y="1124744"/>
            <a:ext cx="11376000" cy="498598"/>
          </a:xfrm>
          <a:prstGeom prst="rect">
            <a:avLst/>
          </a:prstGeom>
        </p:spPr>
        <p:txBody>
          <a:bodyPr vert="horz" lIns="0" tIns="0" rIns="0" bIns="0" rtlCol="0" anchor="t">
            <a:spAutoFit/>
          </a:bodyPr>
          <a:lstStyle/>
          <a:p>
            <a:pPr defTabSz="914377">
              <a:spcBef>
                <a:spcPts val="0"/>
              </a:spcBef>
            </a:pPr>
            <a:r>
              <a:rPr lang="da-DK" sz="3600">
                <a:latin typeface="+mn-lt"/>
                <a:ea typeface="+mn-ea"/>
                <a:cs typeface="+mn-cs"/>
              </a:rPr>
              <a:t>Hvad har det med psykoser at gøre?</a:t>
            </a:r>
            <a:endParaRPr sz="3600">
              <a:latin typeface="+mn-lt"/>
              <a:ea typeface="+mn-ea"/>
              <a:cs typeface="+mn-cs"/>
            </a:endParaRPr>
          </a:p>
        </p:txBody>
      </p:sp>
      <p:sp>
        <p:nvSpPr>
          <p:cNvPr id="9" name="Content Placeholder 8"/>
          <p:cNvSpPr>
            <a:spLocks noGrp="1"/>
          </p:cNvSpPr>
          <p:nvPr>
            <p:ph idx="1"/>
          </p:nvPr>
        </p:nvSpPr>
        <p:spPr/>
        <p:txBody>
          <a:bodyPr/>
          <a:lstStyle/>
          <a:p>
            <a:pPr marR="5080" lvl="0" defTabSz="914400"/>
            <a:r>
              <a:rPr lang="da-DK" sz="2400" dirty="0">
                <a:solidFill>
                  <a:srgbClr val="333333"/>
                </a:solidFill>
              </a:rPr>
              <a:t>Under en </a:t>
            </a:r>
            <a:r>
              <a:rPr lang="da-DK" sz="2400" spc="-10" dirty="0">
                <a:solidFill>
                  <a:srgbClr val="333333"/>
                </a:solidFill>
              </a:rPr>
              <a:t>psykose </a:t>
            </a:r>
            <a:r>
              <a:rPr lang="da-DK" sz="2400" dirty="0">
                <a:solidFill>
                  <a:srgbClr val="333333"/>
                </a:solidFill>
              </a:rPr>
              <a:t>er der </a:t>
            </a:r>
            <a:r>
              <a:rPr lang="da-DK" sz="2400" spc="-10" dirty="0">
                <a:solidFill>
                  <a:srgbClr val="333333"/>
                </a:solidFill>
              </a:rPr>
              <a:t>risiko </a:t>
            </a:r>
            <a:r>
              <a:rPr lang="da-DK" sz="2400" spc="-90" dirty="0">
                <a:solidFill>
                  <a:srgbClr val="333333"/>
                </a:solidFill>
              </a:rPr>
              <a:t>for, </a:t>
            </a:r>
            <a:r>
              <a:rPr lang="da-DK" sz="2400" dirty="0">
                <a:solidFill>
                  <a:srgbClr val="333333"/>
                </a:solidFill>
              </a:rPr>
              <a:t>at man </a:t>
            </a:r>
            <a:r>
              <a:rPr lang="da-DK" sz="2400" spc="-5" dirty="0">
                <a:solidFill>
                  <a:srgbClr val="333333"/>
                </a:solidFill>
              </a:rPr>
              <a:t>kan fejl- </a:t>
            </a:r>
            <a:r>
              <a:rPr lang="da-DK" sz="2400" spc="-10" dirty="0">
                <a:solidFill>
                  <a:srgbClr val="333333"/>
                </a:solidFill>
              </a:rPr>
              <a:t>eller overfortolke </a:t>
            </a:r>
            <a:r>
              <a:rPr lang="da-DK" sz="2400" spc="-5" dirty="0">
                <a:solidFill>
                  <a:srgbClr val="333333"/>
                </a:solidFill>
              </a:rPr>
              <a:t>ansigtsudtryk </a:t>
            </a:r>
            <a:r>
              <a:rPr lang="da-DK" sz="2400" dirty="0">
                <a:solidFill>
                  <a:srgbClr val="333333"/>
                </a:solidFill>
              </a:rPr>
              <a:t>og</a:t>
            </a:r>
            <a:r>
              <a:rPr lang="da-DK" sz="2400" spc="155" dirty="0">
                <a:solidFill>
                  <a:srgbClr val="333333"/>
                </a:solidFill>
              </a:rPr>
              <a:t> </a:t>
            </a:r>
            <a:r>
              <a:rPr lang="da-DK" sz="2400" spc="-35" dirty="0">
                <a:solidFill>
                  <a:srgbClr val="333333"/>
                </a:solidFill>
              </a:rPr>
              <a:t>handlinger.</a:t>
            </a:r>
          </a:p>
          <a:p>
            <a:pPr lvl="0" defTabSz="914400"/>
            <a:r>
              <a:rPr lang="da-DK" sz="2400" spc="-10" dirty="0">
                <a:solidFill>
                  <a:srgbClr val="004992"/>
                </a:solidFill>
              </a:rPr>
              <a:t>Eksempel: </a:t>
            </a:r>
            <a:r>
              <a:rPr lang="da-DK" sz="2400" spc="-10" dirty="0">
                <a:solidFill>
                  <a:srgbClr val="333333"/>
                </a:solidFill>
              </a:rPr>
              <a:t>Neil </a:t>
            </a:r>
            <a:r>
              <a:rPr lang="da-DK" sz="2400" spc="-45" dirty="0">
                <a:solidFill>
                  <a:srgbClr val="333333"/>
                </a:solidFill>
              </a:rPr>
              <a:t>føler, </a:t>
            </a:r>
            <a:r>
              <a:rPr lang="da-DK" sz="2400" dirty="0">
                <a:solidFill>
                  <a:srgbClr val="333333"/>
                </a:solidFill>
              </a:rPr>
              <a:t>han </a:t>
            </a:r>
            <a:r>
              <a:rPr lang="da-DK" sz="2400" spc="-15" dirty="0">
                <a:solidFill>
                  <a:srgbClr val="333333"/>
                </a:solidFill>
              </a:rPr>
              <a:t>bliver </a:t>
            </a:r>
            <a:r>
              <a:rPr lang="da-DK" sz="2400" spc="-10" dirty="0">
                <a:solidFill>
                  <a:srgbClr val="333333"/>
                </a:solidFill>
              </a:rPr>
              <a:t>stirret </a:t>
            </a:r>
            <a:r>
              <a:rPr lang="da-DK" sz="2400" spc="-5" dirty="0">
                <a:solidFill>
                  <a:srgbClr val="333333"/>
                </a:solidFill>
              </a:rPr>
              <a:t>på</a:t>
            </a:r>
            <a:r>
              <a:rPr lang="da-DK" sz="2400" spc="-5">
                <a:solidFill>
                  <a:srgbClr val="333333"/>
                </a:solidFill>
              </a:rPr>
              <a:t>: “De </a:t>
            </a:r>
            <a:r>
              <a:rPr lang="da-DK" sz="2400" spc="-5" dirty="0">
                <a:solidFill>
                  <a:srgbClr val="333333"/>
                </a:solidFill>
              </a:rPr>
              <a:t>er </a:t>
            </a:r>
            <a:r>
              <a:rPr lang="da-DK" sz="2400" dirty="0">
                <a:solidFill>
                  <a:srgbClr val="333333"/>
                </a:solidFill>
              </a:rPr>
              <a:t>ude </a:t>
            </a:r>
            <a:r>
              <a:rPr lang="da-DK" sz="2400" spc="-5" dirty="0">
                <a:solidFill>
                  <a:srgbClr val="333333"/>
                </a:solidFill>
              </a:rPr>
              <a:t>efter</a:t>
            </a:r>
            <a:r>
              <a:rPr lang="da-DK" sz="2400" spc="170" dirty="0">
                <a:solidFill>
                  <a:srgbClr val="333333"/>
                </a:solidFill>
              </a:rPr>
              <a:t> </a:t>
            </a:r>
            <a:r>
              <a:rPr lang="da-DK" sz="2400" spc="-40">
                <a:solidFill>
                  <a:srgbClr val="333333"/>
                </a:solidFill>
              </a:rPr>
              <a:t>mig.”</a:t>
            </a:r>
            <a:endParaRPr lang="da-DK" sz="2400" dirty="0">
              <a:solidFill>
                <a:srgbClr val="333333"/>
              </a:solidFill>
            </a:endParaRPr>
          </a:p>
          <a:p>
            <a:pPr marR="229870" lvl="0" defTabSz="914400"/>
            <a:r>
              <a:rPr lang="da-DK" sz="2400" spc="-5" dirty="0">
                <a:solidFill>
                  <a:srgbClr val="004992"/>
                </a:solidFill>
              </a:rPr>
              <a:t>Baggrund: </a:t>
            </a:r>
            <a:r>
              <a:rPr lang="da-DK" sz="2400" spc="-10" dirty="0">
                <a:solidFill>
                  <a:srgbClr val="333333"/>
                </a:solidFill>
              </a:rPr>
              <a:t>Neil, </a:t>
            </a:r>
            <a:r>
              <a:rPr lang="da-DK" sz="2400" spc="-5" dirty="0">
                <a:solidFill>
                  <a:srgbClr val="333333"/>
                </a:solidFill>
              </a:rPr>
              <a:t>der </a:t>
            </a:r>
            <a:r>
              <a:rPr lang="da-DK" sz="2400" dirty="0">
                <a:solidFill>
                  <a:srgbClr val="333333"/>
                </a:solidFill>
              </a:rPr>
              <a:t>i </a:t>
            </a:r>
            <a:r>
              <a:rPr lang="da-DK" sz="2400" spc="-10" dirty="0">
                <a:solidFill>
                  <a:srgbClr val="333333"/>
                </a:solidFill>
              </a:rPr>
              <a:t>flere </a:t>
            </a:r>
            <a:r>
              <a:rPr lang="da-DK" sz="2400" spc="-5" dirty="0">
                <a:solidFill>
                  <a:srgbClr val="333333"/>
                </a:solidFill>
              </a:rPr>
              <a:t>uger </a:t>
            </a:r>
            <a:r>
              <a:rPr lang="da-DK" sz="2400" dirty="0">
                <a:solidFill>
                  <a:srgbClr val="333333"/>
                </a:solidFill>
              </a:rPr>
              <a:t>har </a:t>
            </a:r>
            <a:r>
              <a:rPr lang="da-DK" sz="2400" spc="-10" dirty="0">
                <a:solidFill>
                  <a:srgbClr val="333333"/>
                </a:solidFill>
              </a:rPr>
              <a:t>været frygtsom/skræmt, </a:t>
            </a:r>
            <a:r>
              <a:rPr lang="da-DK" sz="2400" spc="-5" dirty="0">
                <a:solidFill>
                  <a:srgbClr val="333333"/>
                </a:solidFill>
              </a:rPr>
              <a:t>går </a:t>
            </a:r>
            <a:r>
              <a:rPr lang="da-DK" sz="2400" dirty="0">
                <a:solidFill>
                  <a:srgbClr val="333333"/>
                </a:solidFill>
              </a:rPr>
              <a:t>med </a:t>
            </a:r>
            <a:r>
              <a:rPr lang="da-DK" sz="2400" spc="-5" dirty="0">
                <a:solidFill>
                  <a:srgbClr val="333333"/>
                </a:solidFill>
              </a:rPr>
              <a:t>mørke </a:t>
            </a:r>
            <a:r>
              <a:rPr lang="da-DK" sz="2400" spc="-10" dirty="0">
                <a:solidFill>
                  <a:srgbClr val="333333"/>
                </a:solidFill>
              </a:rPr>
              <a:t>solbriller </a:t>
            </a:r>
            <a:r>
              <a:rPr lang="da-DK" sz="2400" dirty="0">
                <a:solidFill>
                  <a:srgbClr val="333333"/>
                </a:solidFill>
              </a:rPr>
              <a:t>som</a:t>
            </a:r>
            <a:r>
              <a:rPr lang="da-DK" sz="2400" spc="70" dirty="0">
                <a:solidFill>
                  <a:srgbClr val="333333"/>
                </a:solidFill>
              </a:rPr>
              <a:t> </a:t>
            </a:r>
            <a:r>
              <a:rPr lang="da-DK" sz="2400" spc="-5" dirty="0">
                <a:solidFill>
                  <a:srgbClr val="333333"/>
                </a:solidFill>
              </a:rPr>
              <a:t>forklædning.</a:t>
            </a:r>
            <a:endParaRPr lang="da-DK" sz="2400" dirty="0">
              <a:solidFill>
                <a:srgbClr val="333333"/>
              </a:solidFill>
            </a:endParaRPr>
          </a:p>
          <a:p>
            <a:pPr marR="5080" lvl="0" defTabSz="914400"/>
            <a:r>
              <a:rPr lang="da-DK" sz="2400" spc="-5" dirty="0">
                <a:solidFill>
                  <a:srgbClr val="004992"/>
                </a:solidFill>
              </a:rPr>
              <a:t>Men: </a:t>
            </a:r>
            <a:r>
              <a:rPr lang="da-DK" sz="2400" dirty="0">
                <a:solidFill>
                  <a:srgbClr val="333333"/>
                </a:solidFill>
              </a:rPr>
              <a:t>På </a:t>
            </a:r>
            <a:r>
              <a:rPr lang="da-DK" sz="2400" spc="-5" dirty="0">
                <a:solidFill>
                  <a:srgbClr val="333333"/>
                </a:solidFill>
              </a:rPr>
              <a:t>grund </a:t>
            </a:r>
            <a:r>
              <a:rPr lang="da-DK" sz="2400" dirty="0">
                <a:solidFill>
                  <a:srgbClr val="333333"/>
                </a:solidFill>
              </a:rPr>
              <a:t>af </a:t>
            </a:r>
            <a:r>
              <a:rPr lang="da-DK" sz="2400" spc="-5" dirty="0">
                <a:solidFill>
                  <a:srgbClr val="333333"/>
                </a:solidFill>
              </a:rPr>
              <a:t>hans </a:t>
            </a:r>
            <a:r>
              <a:rPr lang="da-DK" sz="2400" spc="-10" dirty="0">
                <a:solidFill>
                  <a:srgbClr val="333333"/>
                </a:solidFill>
              </a:rPr>
              <a:t>besynderlige </a:t>
            </a:r>
            <a:r>
              <a:rPr lang="da-DK" sz="2400" spc="-5" dirty="0">
                <a:solidFill>
                  <a:srgbClr val="333333"/>
                </a:solidFill>
              </a:rPr>
              <a:t>adfærd gør hans sig </a:t>
            </a:r>
            <a:r>
              <a:rPr lang="da-DK" sz="2400" spc="-10" dirty="0">
                <a:solidFill>
                  <a:srgbClr val="333333"/>
                </a:solidFill>
              </a:rPr>
              <a:t>til </a:t>
            </a:r>
            <a:r>
              <a:rPr lang="da-DK" sz="2400" spc="-5" dirty="0">
                <a:solidFill>
                  <a:srgbClr val="333333"/>
                </a:solidFill>
              </a:rPr>
              <a:t>genstand </a:t>
            </a:r>
            <a:r>
              <a:rPr lang="da-DK" sz="2400" dirty="0">
                <a:solidFill>
                  <a:srgbClr val="333333"/>
                </a:solidFill>
              </a:rPr>
              <a:t>for </a:t>
            </a:r>
            <a:r>
              <a:rPr lang="da-DK" sz="2400" spc="-10" dirty="0">
                <a:solidFill>
                  <a:srgbClr val="333333"/>
                </a:solidFill>
              </a:rPr>
              <a:t>ekstra </a:t>
            </a:r>
            <a:r>
              <a:rPr lang="da-DK" sz="2400" spc="-5" dirty="0">
                <a:solidFill>
                  <a:srgbClr val="333333"/>
                </a:solidFill>
              </a:rPr>
              <a:t>opmærksomhed.</a:t>
            </a:r>
          </a:p>
          <a:p>
            <a:pPr lvl="0" defTabSz="914400"/>
            <a:r>
              <a:rPr lang="da-DK" sz="2400" dirty="0">
                <a:solidFill>
                  <a:srgbClr val="333333"/>
                </a:solidFill>
              </a:rPr>
              <a:t>Vi </a:t>
            </a:r>
            <a:r>
              <a:rPr lang="da-DK" sz="2400" spc="-5" dirty="0">
                <a:solidFill>
                  <a:srgbClr val="333333"/>
                </a:solidFill>
              </a:rPr>
              <a:t>begår alle fejl! </a:t>
            </a:r>
            <a:r>
              <a:rPr lang="da-DK" sz="2400" spc="-10" dirty="0">
                <a:solidFill>
                  <a:srgbClr val="333333"/>
                </a:solidFill>
              </a:rPr>
              <a:t>Inddrag </a:t>
            </a:r>
            <a:r>
              <a:rPr lang="da-DK" sz="2400" spc="-5" dirty="0">
                <a:solidFill>
                  <a:srgbClr val="333333"/>
                </a:solidFill>
              </a:rPr>
              <a:t>altid</a:t>
            </a:r>
            <a:r>
              <a:rPr lang="da-DK" sz="2400" spc="110" dirty="0">
                <a:solidFill>
                  <a:srgbClr val="333333"/>
                </a:solidFill>
              </a:rPr>
              <a:t> </a:t>
            </a:r>
            <a:r>
              <a:rPr lang="da-DK" sz="2400" spc="-15" dirty="0">
                <a:solidFill>
                  <a:srgbClr val="333333"/>
                </a:solidFill>
              </a:rPr>
              <a:t>forskellige </a:t>
            </a:r>
            <a:r>
              <a:rPr lang="da-DK" sz="2400" spc="-35" dirty="0">
                <a:solidFill>
                  <a:srgbClr val="333333"/>
                </a:solidFill>
              </a:rPr>
              <a:t>perspektiver.</a:t>
            </a:r>
            <a:endParaRPr lang="en-US" sz="2400" dirty="0"/>
          </a:p>
        </p:txBody>
      </p:sp>
      <p:sp>
        <p:nvSpPr>
          <p:cNvPr id="10" name="Footer Placeholder 9"/>
          <p:cNvSpPr>
            <a:spLocks noGrp="1"/>
          </p:cNvSpPr>
          <p:nvPr>
            <p:ph type="ftr" sz="quarter" idx="11"/>
          </p:nvPr>
        </p:nvSpPr>
        <p:spPr/>
        <p:txBody>
          <a:bodyPr/>
          <a:lstStyle/>
          <a:p>
            <a:r>
              <a:rPr lang="da-DK"/>
              <a:t>Træningsmodul 6 – At vise empati II</a:t>
            </a:r>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3600" dirty="0" err="1">
                <a:latin typeface="+mn-lt"/>
                <a:ea typeface="+mn-ea"/>
                <a:cs typeface="+mn-cs"/>
              </a:rPr>
              <a:t>Tak</a:t>
            </a:r>
            <a:r>
              <a:rPr lang="en-US" altLang="ko-KR" sz="3600" dirty="0">
                <a:latin typeface="+mn-lt"/>
                <a:ea typeface="+mn-ea"/>
                <a:cs typeface="+mn-cs"/>
              </a:rPr>
              <a:t> for din </a:t>
            </a:r>
            <a:r>
              <a:rPr lang="en-US" altLang="ko-KR" sz="3600" dirty="0" err="1">
                <a:latin typeface="+mn-lt"/>
                <a:ea typeface="+mn-ea"/>
                <a:cs typeface="+mn-cs"/>
              </a:rPr>
              <a:t>opmærksomhed</a:t>
            </a:r>
            <a:r>
              <a:rPr lang="en-US" altLang="ko-KR" sz="3600" dirty="0">
                <a:latin typeface="+mn-lt"/>
                <a:ea typeface="+mn-ea"/>
                <a:cs typeface="+mn-cs"/>
              </a:rPr>
              <a:t>!</a:t>
            </a:r>
            <a:endParaRPr lang="en-US" altLang="ja-JP" sz="3600" dirty="0">
              <a:latin typeface="+mn-lt"/>
              <a:ea typeface="+mn-ea"/>
              <a:cs typeface="+mn-cs"/>
            </a:endParaRP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en-US" altLang="ko-KR" i="1" dirty="0" err="1">
                <a:solidFill>
                  <a:srgbClr val="004992"/>
                </a:solidFill>
              </a:rPr>
              <a:t>til</a:t>
            </a:r>
            <a:r>
              <a:rPr lang="en-US" altLang="ko-KR" i="1" dirty="0">
                <a:solidFill>
                  <a:srgbClr val="004992"/>
                </a:solidFill>
              </a:rPr>
              <a:t> </a:t>
            </a:r>
            <a:r>
              <a:rPr lang="en-US" altLang="ko-KR" i="1" dirty="0" err="1">
                <a:solidFill>
                  <a:srgbClr val="004992"/>
                </a:solidFill>
              </a:rPr>
              <a:t>undervisere</a:t>
            </a:r>
            <a:r>
              <a:rPr lang="en-US" altLang="ko-KR" i="1" dirty="0">
                <a:solidFill>
                  <a:srgbClr val="004992"/>
                </a:solidFill>
              </a:rPr>
              <a:t>:</a:t>
            </a:r>
            <a:endParaRPr lang="nl-NL" i="1" dirty="0">
              <a:solidFill>
                <a:srgbClr val="004992"/>
              </a:solidFill>
            </a:endParaRPr>
          </a:p>
          <a:p>
            <a:pPr marL="114935" marR="333375" lvl="0" defTabSz="914400">
              <a:lnSpc>
                <a:spcPct val="100000"/>
              </a:lnSpc>
              <a:spcBef>
                <a:spcPts val="800"/>
              </a:spcBef>
            </a:pPr>
            <a:r>
              <a:rPr lang="da-DK" altLang="ko-KR" dirty="0">
                <a:solidFill>
                  <a:srgbClr val="004992"/>
                </a:solidFill>
              </a:rPr>
              <a:t>Uddel venligst arbejdsark. Introducer vores app COGITO (download gratis)</a:t>
            </a:r>
            <a:r>
              <a:rPr lang="en-US" altLang="ko-KR" dirty="0">
                <a:solidFill>
                  <a:srgbClr val="004992"/>
                </a:solidFill>
              </a:rPr>
              <a:t>.</a:t>
            </a:r>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rPr>
              <a:t>www.uke.de/mct_app</a:t>
            </a:r>
            <a:endParaRPr lang="de-DE" dirty="0">
              <a:solidFill>
                <a:srgbClr val="333333"/>
              </a:solidFill>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7" name="Footer Placeholder 6"/>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val="33689458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2"/>
          <p:cNvGraphicFramePr>
            <a:graphicFrameLocks noGrp="1"/>
          </p:cNvGraphicFramePr>
          <p:nvPr>
            <p:extLst>
              <p:ext uri="{D42A27DB-BD31-4B8C-83A1-F6EECF244321}">
                <p14:modId xmlns:p14="http://schemas.microsoft.com/office/powerpoint/2010/main" val="974735360"/>
              </p:ext>
            </p:extLst>
          </p:nvPr>
        </p:nvGraphicFramePr>
        <p:xfrm>
          <a:off x="408954" y="2011680"/>
          <a:ext cx="11375999" cy="441634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mn-lt"/>
                          <a:ea typeface="+mn-ea"/>
                          <a:cs typeface="+mn-cs"/>
                        </a:rPr>
                        <a:t>Name Photographer/Artist Name </a:t>
                      </a:r>
                      <a:r>
                        <a:rPr kumimoji="0" lang="en-GB" sz="1000" b="0" i="0" u="none" strike="noStrike" cap="none" normalizeH="0" baseline="0" dirty="0" err="1">
                          <a:ln>
                            <a:noFill/>
                          </a:ln>
                          <a:solidFill>
                            <a:srgbClr val="333333"/>
                          </a:solidFill>
                          <a:effectLst/>
                          <a:latin typeface="+mn-lt"/>
                          <a:ea typeface="+mn-ea"/>
                          <a:cs typeface="+mn-cs"/>
                        </a:rPr>
                        <a:t>Fotograf</a:t>
                      </a:r>
                      <a:r>
                        <a:rPr kumimoji="0" lang="en-GB" sz="1000" b="0" i="0" u="none" strike="noStrike" cap="none" normalizeH="0" baseline="0" dirty="0">
                          <a:ln>
                            <a:noFill/>
                          </a:ln>
                          <a:solidFill>
                            <a:srgbClr val="333333"/>
                          </a:solidFill>
                          <a:effectLst/>
                          <a:latin typeface="+mn-lt"/>
                          <a:ea typeface="+mn-ea"/>
                          <a:cs typeface="+mn-cs"/>
                        </a:rPr>
                        <a:t>/</a:t>
                      </a:r>
                      <a:r>
                        <a:rPr kumimoji="0" lang="en-GB" sz="1000" b="0" i="0" u="none" strike="noStrike" cap="none" normalizeH="0" baseline="0" dirty="0" err="1">
                          <a:ln>
                            <a:noFill/>
                          </a:ln>
                          <a:solidFill>
                            <a:srgbClr val="333333"/>
                          </a:solidFill>
                          <a:effectLst/>
                          <a:latin typeface="+mn-lt"/>
                          <a:ea typeface="+mn-ea"/>
                          <a:cs typeface="+mn-cs"/>
                        </a:rPr>
                        <a:t>Künstler</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Source/ Quelle</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Picture Name/ Name des Bildes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CC = genutzt unter creative commons Lizenz,</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PP = verwendet mit persönlicher Zustimmung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des Künstlers</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Description/Kurzbeschreibung</a:t>
                      </a:r>
                      <a:endParaRPr kumimoji="0" lang="de-DE" sz="1000" b="0" i="0" u="none" strike="noStrike" cap="none" normalizeH="0" baseline="0" dirty="0">
                        <a:ln>
                          <a:noFill/>
                        </a:ln>
                        <a:solidFill>
                          <a:srgbClr val="333333"/>
                        </a:solidFill>
                        <a:effectLst/>
                        <a:latin typeface="+mn-lt"/>
                        <a:ea typeface="+mn-ea"/>
                        <a:cs typeface="+mn-cs"/>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Lili Vieira de Carvalho</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a:ln>
                            <a:noFill/>
                          </a:ln>
                          <a:solidFill>
                            <a:srgbClr val="333333"/>
                          </a:solidFill>
                          <a:effectLst/>
                          <a:latin typeface="+mn-lt"/>
                          <a:ea typeface="+mn-ea"/>
                          <a:cs typeface="+mn-cs"/>
                        </a:rPr>
                        <a:t>Tattoo poser</a:t>
                      </a:r>
                      <a:endParaRPr kumimoji="0" lang="de-DE"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Rocker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Praying – being cold/Beten - Frieren</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Muffet</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flickr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letters</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Written statements (old, handwritten letters)/Schriftliche Äußerung (alte, handgeschriebene Briefe)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don2g</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turkish parade</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turkish/muslim?“ (turkish parade)/”Typisch türkisch?“ (türkische Parade)</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stephcarter</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flickr</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Froehliche Weihnachten!!! (Day 44)</a:t>
                      </a:r>
                      <a:endParaRPr kumimoji="0" lang="en-US"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CC</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„typical german?“ (woman in dirndl dress)/„Typisch deutsch?” (Frau in Dirnd)</a:t>
                      </a:r>
                      <a:endParaRPr kumimoji="0" lang="en-US"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Britta Block</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library/Bildergeschichte: Bücherei</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M.A./ Christin Hoche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strips: car, illness/Bildergeschichten Auto, Krankheit</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L. Müller</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a:t>
                      </a:r>
                    </a:p>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MKT; © Arbeitsgruppe Neuropsychologie</a:t>
                      </a:r>
                      <a:endParaRPr kumimoji="0" lang="en-GB" sz="1000" b="0" i="0" u="none" strike="noStrike" cap="none" normalizeH="0" baseline="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Comic strip: museum/Bildergeschichte: Museum</a:t>
                      </a: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393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rgbClr val="333333"/>
                          </a:solidFill>
                          <a:effectLst/>
                          <a:latin typeface="+mn-lt"/>
                          <a:ea typeface="+mn-ea"/>
                          <a:cs typeface="+mn-cs"/>
                        </a:rPr>
                        <a:t>Marina Ruiz- Villarreal</a:t>
                      </a:r>
                      <a:endParaRPr kumimoji="0" lang="de-DE"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mn-lt"/>
                          <a:ea typeface="+mn-ea"/>
                          <a:cs typeface="+mn-cs"/>
                        </a:rPr>
                        <a:t>- - -</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mn-lt"/>
                          <a:ea typeface="+mn-ea"/>
                          <a:cs typeface="+mn-cs"/>
                        </a:rPr>
                        <a:t>Produced for the MCT/Anfertigung für das MKT; © Arbeitsgruppe Neuropsychologie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a:ln>
                            <a:noFill/>
                          </a:ln>
                          <a:solidFill>
                            <a:srgbClr val="333333"/>
                          </a:solidFill>
                          <a:effectLst/>
                          <a:latin typeface="+mn-lt"/>
                          <a:ea typeface="+mn-ea"/>
                          <a:cs typeface="+mn-cs"/>
                        </a:rPr>
                        <a:t>Comic strip: overweight man, football, burglary, twins/Bildergeschichten: dicker Mann, Fußball, Einbruch, Zwillinge</a:t>
                      </a:r>
                      <a:endParaRPr kumimoji="0" lang="en-GB" sz="1000" b="0" i="0" u="none" strike="noStrike" cap="none" normalizeH="0" baseline="0" dirty="0">
                        <a:ln>
                          <a:noFill/>
                        </a:ln>
                        <a:solidFill>
                          <a:srgbClr val="333333"/>
                        </a:solidFill>
                        <a:effectLst/>
                        <a:latin typeface="+mn-lt"/>
                        <a:ea typeface="+mn-ea"/>
                        <a:cs typeface="+mn-cs"/>
                      </a:endParaRPr>
                    </a:p>
                  </a:txBody>
                  <a:tcPr marL="121952" marR="121952" marT="45707" marB="45707"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1"/>
          </p:nvPr>
        </p:nvSpPr>
        <p:spPr/>
        <p:txBody>
          <a:bodyPr/>
          <a:lstStyle/>
          <a:p>
            <a:r>
              <a:rPr lang="da-DK"/>
              <a:t>Træningsmodul 6 – At vise empati II</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47</a:t>
            </a:fld>
            <a:endParaRPr lang="en-US"/>
          </a:p>
        </p:txBody>
      </p:sp>
      <p:sp>
        <p:nvSpPr>
          <p:cNvPr id="9"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Calibri Ligh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Calibri Light"/>
              </a:rPr>
              <a:t>A full list can be obtained via </a:t>
            </a:r>
            <a:r>
              <a:rPr lang="de-DE" altLang="de-DE" sz="1200" u="sng" dirty="0">
                <a:solidFill>
                  <a:srgbClr val="333333"/>
                </a:solidFill>
                <a:latin typeface="Calibri Light"/>
              </a:rPr>
              <a:t>www.uke.de/mct</a:t>
            </a:r>
            <a:r>
              <a:rPr lang="de-DE" altLang="de-DE" sz="1200" dirty="0">
                <a:solidFill>
                  <a:srgbClr val="333333"/>
                </a:solidFill>
                <a:latin typeface="Calibri Light"/>
              </a:rPr>
              <a:t>. </a:t>
            </a:r>
            <a:r>
              <a:rPr lang="en-GB" altLang="de-DE" sz="1200" dirty="0">
                <a:solidFill>
                  <a:srgbClr val="333333"/>
                </a:solidFill>
                <a:latin typeface="Calibri Light"/>
              </a:rPr>
              <a:t>If we have involuntarily breached copyright, please</a:t>
            </a:r>
            <a:r>
              <a:rPr lang="de-DE" altLang="de-DE" sz="1200" dirty="0">
                <a:solidFill>
                  <a:srgbClr val="333333"/>
                </a:solidFill>
                <a:latin typeface="Calibri Light"/>
              </a:rPr>
              <a:t> accept our apologies. In this case, we kindly ask creators for their</a:t>
            </a:r>
            <a:r>
              <a:rPr lang="en-GB" altLang="de-DE" sz="1200" dirty="0">
                <a:solidFill>
                  <a:srgbClr val="333333"/>
                </a:solidFill>
                <a:latin typeface="Calibri Light"/>
              </a:rPr>
              <a:t> permission to use their work under </a:t>
            </a:r>
            <a:r>
              <a:rPr lang="en-GB" altLang="de-DE" sz="1200">
                <a:solidFill>
                  <a:srgbClr val="333333"/>
                </a:solidFill>
                <a:latin typeface="Calibri Light"/>
              </a:rPr>
              <a:t>the “fair use” </a:t>
            </a:r>
            <a:r>
              <a:rPr lang="en-GB" altLang="de-DE" sz="1200" dirty="0">
                <a:solidFill>
                  <a:srgbClr val="333333"/>
                </a:solidFill>
                <a:latin typeface="Calibri Light"/>
              </a:rPr>
              <a:t>policy.</a:t>
            </a:r>
            <a:br>
              <a:rPr lang="de-DE" altLang="de-DE" sz="1200" dirty="0">
                <a:solidFill>
                  <a:srgbClr val="333333"/>
                </a:solidFill>
                <a:latin typeface="Calibri Light"/>
              </a:rPr>
            </a:br>
            <a:r>
              <a:rPr lang="de-DE" altLang="de-DE" sz="1200" dirty="0">
                <a:solidFill>
                  <a:srgbClr val="333333"/>
                </a:solidFill>
                <a:latin typeface="Calibri Ligh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Calibri Light"/>
              </a:rPr>
              <a:t>www.uke.de/mkt</a:t>
            </a:r>
            <a:r>
              <a:rPr lang="de-DE" altLang="de-DE" sz="1200" dirty="0">
                <a:solidFill>
                  <a:srgbClr val="333333"/>
                </a:solidFill>
                <a:latin typeface="Calibri Light"/>
              </a:rPr>
              <a:t>. Sollten wir unbeabsichtigt gegen das Urheberrecht verstoßen haben, so bitten wir dies vielmals zu entschuldigen und bitten nachträglich um die Verwendungserlaubnis. </a:t>
            </a:r>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1_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Moritz">
      <a:majorFont>
        <a:latin typeface="Calibri Light"/>
        <a:ea typeface="Calibri Light"/>
        <a:cs typeface="Calibri Light"/>
      </a:majorFont>
      <a:minorFont>
        <a:latin typeface="Calibri Light"/>
        <a:ea typeface="Calibri Light"/>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0</TotalTime>
  <Words>3165</Words>
  <Application>Microsoft Office PowerPoint</Application>
  <PresentationFormat>Benutzerdefiniert</PresentationFormat>
  <Paragraphs>445</Paragraphs>
  <Slides>47</Slides>
  <Notes>47</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47</vt:i4>
      </vt:variant>
    </vt:vector>
  </HeadingPairs>
  <TitlesOfParts>
    <vt:vector size="55" baseType="lpstr">
      <vt:lpstr>Arial</vt:lpstr>
      <vt:lpstr>Calibri</vt:lpstr>
      <vt:lpstr>Calibri Light</vt:lpstr>
      <vt:lpstr>Symbol</vt:lpstr>
      <vt:lpstr>Times New Roman</vt:lpstr>
      <vt:lpstr>WingDings</vt:lpstr>
      <vt:lpstr>UKE_PPT-Vorlage_16zu9</vt:lpstr>
      <vt:lpstr>1_UKE_PPT-Vorlage_16zu9</vt:lpstr>
      <vt:lpstr>MCT 6 B BADE – At vise empati II</vt:lpstr>
      <vt:lpstr>Hvad lægger du først mærke til, når du møder nogen, du ikke kender? Hvor pålidelige er disse signaler?</vt:lpstr>
      <vt:lpstr>Hvad lægger du først mærke til, når du møder nogen, du ikke kender? Hvor pålidelige er disse signaler?</vt:lpstr>
      <vt:lpstr>Er der andre relevante informationskilder? Hvor pålidelige er de?</vt:lpstr>
      <vt:lpstr>Er der andre relevante informationskilder? Hvor pålidelige er de?</vt:lpstr>
      <vt:lpstr>Fordele og ulemper ved visse sociale signaler</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Diskuter fordele og ulemper ved at bedømme en person på basis af følgende træk</vt:lpstr>
      <vt:lpstr>Skinnet kan bedrage!</vt:lpstr>
      <vt:lpstr>Hvorfor gør vi det?</vt:lpstr>
      <vt:lpstr>Hvorfor gør vi det?</vt:lpstr>
      <vt:lpstr>Eksempler på hvordan manglende empati kan resultere i misforståelser under en psykose</vt:lpstr>
      <vt:lpstr>Øvelse</vt:lpstr>
      <vt:lpstr>Øvelse</vt:lpstr>
      <vt:lpstr>Øvelse</vt:lpstr>
      <vt:lpstr>PowerPoint-Präsentation</vt:lpstr>
      <vt:lpstr>Hvad vil de fleste mene?...</vt:lpstr>
      <vt:lpstr>Så går det løs!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Valgfrit: Videoklip</vt:lpstr>
      <vt:lpstr>PowerPoint-Präsentation</vt:lpstr>
      <vt:lpstr>PowerPoint-Präsentation</vt:lpstr>
      <vt:lpstr>PowerPoint-Präsentation</vt:lpstr>
      <vt:lpstr>PowerPoint-Präsentation</vt:lpstr>
      <vt:lpstr>Overfør til hverdagen</vt:lpstr>
      <vt:lpstr>Overfør til hverdagen</vt:lpstr>
      <vt:lpstr>Overfør til hverdagen</vt:lpstr>
      <vt:lpstr>Hvad har det med psykoser at gøre?</vt:lpstr>
      <vt:lpstr>Tak for din opmærksomhed!</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Maurice</dc:creator>
  <cp:lastModifiedBy>Britt ...</cp:lastModifiedBy>
  <cp:revision>17</cp:revision>
  <dcterms:created xsi:type="dcterms:W3CDTF">2019-08-27T10:56:20Z</dcterms:created>
  <dcterms:modified xsi:type="dcterms:W3CDTF">2022-02-04T09:10:28Z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2017-10-27T00:00:00Z</vt:filetime>
  </property>
  <property fmtid="{D5CDD505-2E9C-101B-9397-08002B2CF9AE}" pid="3" name="Creator">
    <vt:lpwstr>Microsoft® PowerPoint® 2013</vt:lpwstr>
  </property>
  <property fmtid="{D5CDD505-2E9C-101B-9397-08002B2CF9AE}" pid="4" name="LastSaved">
    <vt:filetime>2019-08-27T00:00:00Z</vt:filetime>
  </property>
</Properties>
</file>