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7" r:id="rId1"/>
    <p:sldMasterId id="2147484230" r:id="rId2"/>
  </p:sldMasterIdLst>
  <p:notesMasterIdLst>
    <p:notesMasterId r:id="rId51"/>
  </p:notesMasterIdLst>
  <p:handoutMasterIdLst>
    <p:handoutMasterId r:id="rId52"/>
  </p:handoutMasterIdLst>
  <p:sldIdLst>
    <p:sldId id="496" r:id="rId3"/>
    <p:sldId id="390" r:id="rId4"/>
    <p:sldId id="391" r:id="rId5"/>
    <p:sldId id="392" r:id="rId6"/>
    <p:sldId id="393" r:id="rId7"/>
    <p:sldId id="388" r:id="rId8"/>
    <p:sldId id="453" r:id="rId9"/>
    <p:sldId id="480" r:id="rId10"/>
    <p:sldId id="479" r:id="rId11"/>
    <p:sldId id="442" r:id="rId12"/>
    <p:sldId id="455" r:id="rId13"/>
    <p:sldId id="481" r:id="rId14"/>
    <p:sldId id="444" r:id="rId15"/>
    <p:sldId id="457" r:id="rId16"/>
    <p:sldId id="497" r:id="rId17"/>
    <p:sldId id="499" r:id="rId18"/>
    <p:sldId id="332" r:id="rId19"/>
    <p:sldId id="460" r:id="rId20"/>
    <p:sldId id="482" r:id="rId21"/>
    <p:sldId id="439" r:id="rId22"/>
    <p:sldId id="461" r:id="rId23"/>
    <p:sldId id="483" r:id="rId24"/>
    <p:sldId id="500" r:id="rId25"/>
    <p:sldId id="467" r:id="rId26"/>
    <p:sldId id="485" r:id="rId27"/>
    <p:sldId id="433" r:id="rId28"/>
    <p:sldId id="340" r:id="rId29"/>
    <p:sldId id="469" r:id="rId30"/>
    <p:sldId id="487" r:id="rId31"/>
    <p:sldId id="486" r:id="rId32"/>
    <p:sldId id="471" r:id="rId33"/>
    <p:sldId id="490" r:id="rId34"/>
    <p:sldId id="489" r:id="rId35"/>
    <p:sldId id="488" r:id="rId36"/>
    <p:sldId id="477" r:id="rId37"/>
    <p:sldId id="491" r:id="rId38"/>
    <p:sldId id="429" r:id="rId39"/>
    <p:sldId id="492" r:id="rId40"/>
    <p:sldId id="493" r:id="rId41"/>
    <p:sldId id="376" r:id="rId42"/>
    <p:sldId id="352" r:id="rId43"/>
    <p:sldId id="389" r:id="rId44"/>
    <p:sldId id="478" r:id="rId45"/>
    <p:sldId id="495" r:id="rId46"/>
    <p:sldId id="494" r:id="rId47"/>
    <p:sldId id="466" r:id="rId48"/>
    <p:sldId id="476" r:id="rId49"/>
    <p:sldId id="414"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4698" autoAdjust="0"/>
  </p:normalViewPr>
  <p:slideViewPr>
    <p:cSldViewPr>
      <p:cViewPr varScale="1">
        <p:scale>
          <a:sx n="67" d="100"/>
          <a:sy n="67" d="100"/>
        </p:scale>
        <p:origin x="704"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86CD636-C2E1-4469-B0FD-4A0D9F6A8676}" type="slidenum">
              <a:rPr lang="en-US"/>
              <a:pPr>
                <a:defRPr/>
              </a:pPr>
              <a:t>‹Nr.›</a:t>
            </a:fld>
            <a:endParaRPr lang="en-US"/>
          </a:p>
        </p:txBody>
      </p:sp>
    </p:spTree>
    <p:extLst>
      <p:ext uri="{BB962C8B-B14F-4D97-AF65-F5344CB8AC3E}">
        <p14:creationId xmlns:p14="http://schemas.microsoft.com/office/powerpoint/2010/main" val="3643810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4B86258-ED18-44CB-9C71-6F442DB76328}" type="slidenum">
              <a:rPr lang="en-US"/>
              <a:pPr>
                <a:defRPr/>
              </a:pPr>
              <a:t>‹Nr.›</a:t>
            </a:fld>
            <a:endParaRPr lang="en-US"/>
          </a:p>
        </p:txBody>
      </p:sp>
    </p:spTree>
    <p:extLst>
      <p:ext uri="{BB962C8B-B14F-4D97-AF65-F5344CB8AC3E}">
        <p14:creationId xmlns:p14="http://schemas.microsoft.com/office/powerpoint/2010/main" val="23102823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6DFDBD-65C3-4903-8EB5-50DE3FCD3BC3}"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45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A9589F-035D-4DF5-8C1D-517865ADF79F}"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614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FB232A-EC7B-42E3-9AD5-483B6B5F94EF}"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17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E2B299-C084-4C8E-810F-318A4373ED41}"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296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B8E5F1-EE9E-490A-906E-E0306F0B6F5A}"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944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88531-439F-4004-86AF-DF6EACF51D3D}" type="slidenum">
              <a:rPr lang="en-US" altLang="de-DE" sz="1300" smtClean="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37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88531-439F-4004-86AF-DF6EACF51D3D}" type="slidenum">
              <a:rPr lang="en-US" altLang="de-DE" sz="1300" smtClean="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371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88531-439F-4004-86AF-DF6EACF51D3D}" type="slidenum">
              <a:rPr lang="en-US" altLang="de-DE" sz="1300" smtClean="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37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3E59D3-1FB6-4EF9-B1BE-27FF92F4B5F2}"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107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AED51A-DED0-480A-8D12-C4045BC2449C}" type="slidenum">
              <a:rPr lang="en-US" altLang="de-DE" sz="1300" smtClean="0"/>
              <a:pPr>
                <a:spcBef>
                  <a:spcPct val="0"/>
                </a:spcBef>
              </a:pPr>
              <a:t>11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428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AED51A-DED0-480A-8D12-C4045BC2449C}" type="slidenum">
              <a:rPr lang="en-US" altLang="de-DE" sz="1300" smtClean="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428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BAE67D-3DE2-4295-82E0-F6EFF3A9D8F0}"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255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F524B-ECD8-4A3C-8256-FAEB5035A25B}" type="slidenum">
              <a:rPr lang="en-US" altLang="de-DE" sz="1300" smtClean="0"/>
              <a:pPr>
                <a:spcBef>
                  <a:spcPct val="0"/>
                </a:spcBef>
              </a:pPr>
              <a:t>14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30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F524B-ECD8-4A3C-8256-FAEB5035A25B}" type="slidenum">
              <a:rPr lang="en-US" altLang="de-DE" sz="1300" smtClean="0"/>
              <a:pPr>
                <a:spcBef>
                  <a:spcPct val="0"/>
                </a:spcBef>
              </a:pPr>
              <a:t>15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30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F524B-ECD8-4A3C-8256-FAEB5035A25B}"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30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CD5DD2-8A12-4488-846B-9D5E61082C1F}"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820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CC076-062F-48CD-AD9B-62F9EE17FCA2}" type="slidenum">
              <a:rPr lang="en-US" altLang="de-DE" sz="1300" smtClean="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6393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CC076-062F-48CD-AD9B-62F9EE17FCA2}" type="slidenum">
              <a:rPr lang="en-US" altLang="de-DE" sz="1300" smtClean="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6393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4E44C2-2A33-45BD-B282-035440BD52EE}"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1167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439464-D30F-4BDB-BCA3-9EC03A54F8CA}" type="slidenum">
              <a:rPr lang="en-US" altLang="de-DE" sz="1300" smtClean="0"/>
              <a:pPr>
                <a:spcBef>
                  <a:spcPct val="0"/>
                </a:spcBef>
              </a:pPr>
              <a:t>21</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9065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439464-D30F-4BDB-BCA3-9EC03A54F8CA}" type="slidenum">
              <a:rPr lang="en-US" altLang="de-DE" sz="1300" smtClean="0"/>
              <a:pPr>
                <a:spcBef>
                  <a:spcPct val="0"/>
                </a:spcBef>
              </a:pPr>
              <a:t>22</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9065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439464-D30F-4BDB-BCA3-9EC03A54F8CA}"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9065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85E998-B9F4-477A-A915-2A6E7E016046}"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6749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85E998-B9F4-477A-A915-2A6E7E016046}"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6749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A77BC6-FBD8-48C8-9ADB-0F843A410B79}"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6492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960AFF-E822-495B-831D-0083D62D95C2}"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01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73B09-A882-4FC0-86F8-7649C12AC67C}"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3494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73B09-A882-4FC0-86F8-7649C12AC67C}"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3494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73B09-A882-4FC0-86F8-7649C12AC67C}"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3494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8EC9F0-B140-4FB0-B638-1E6653B3C11F}" type="slidenum">
              <a:rPr lang="en-US" altLang="de-DE" sz="1300" smtClean="0"/>
              <a:pPr>
                <a:spcBef>
                  <a:spcPct val="0"/>
                </a:spcBef>
              </a:pPr>
              <a:t>31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0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8EC9F0-B140-4FB0-B638-1E6653B3C11F}"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0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8EC9F0-B140-4FB0-B638-1E6653B3C11F}"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0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8EC9F0-B140-4FB0-B638-1E6653B3C11F}"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02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C9FB5E-5006-4406-BD91-644F9A0E42F6}" type="slidenum">
              <a:rPr lang="en-US" altLang="de-DE" sz="1300" smtClean="0"/>
              <a:pPr>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5114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C9FB5E-5006-4406-BD91-644F9A0E42F6}" type="slidenum">
              <a:rPr lang="en-US" altLang="de-DE" sz="1300" smtClean="0"/>
              <a:pPr>
                <a:spcBef>
                  <a:spcPct val="0"/>
                </a:spcBef>
              </a:pPr>
              <a:t>36</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5114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3F5302-532E-426F-9632-5B42D01653D6}"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1676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3F5302-532E-426F-9632-5B42D01653D6}" type="slidenum">
              <a:rPr lang="en-US" altLang="de-DE" sz="1300" smtClean="0"/>
              <a:pPr>
                <a:spcBef>
                  <a:spcPct val="0"/>
                </a:spcBef>
              </a:pPr>
              <a:t>38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1676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D8FF9B-2B92-4BD2-A0F7-0C26B60EBFAC}" type="slidenum">
              <a:rPr lang="en-US" altLang="de-DE" sz="1300" smtClean="0"/>
              <a:pPr>
                <a:spcBef>
                  <a:spcPct val="0"/>
                </a:spcBef>
              </a:pPr>
              <a:t>40</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6572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17BB22-7302-49AB-8EFB-6DA28E069CB0}" type="slidenum">
              <a:rPr lang="en-US" altLang="de-DE" sz="1300" smtClean="0"/>
              <a:pPr>
                <a:spcBef>
                  <a:spcPct val="0"/>
                </a:spcBef>
              </a:pPr>
              <a:t>41</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04752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C6638-0FC8-401F-A924-C3608C1DBFC3}" type="slidenum">
              <a:rPr lang="en-US" altLang="de-DE" sz="1300" smtClean="0"/>
              <a:pPr>
                <a:spcBef>
                  <a:spcPct val="0"/>
                </a:spcBef>
              </a:pPr>
              <a:t>42</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253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079002-92CF-4DC2-81D9-0F6A231E6028}" type="slidenum">
              <a:rPr lang="en-US" altLang="de-DE" sz="1300" smtClean="0"/>
              <a:pPr>
                <a:spcBef>
                  <a:spcPct val="0"/>
                </a:spcBef>
              </a:pPr>
              <a:t>43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646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079002-92CF-4DC2-81D9-0F6A231E6028}" type="slidenum">
              <a:rPr lang="en-US" altLang="de-DE" sz="1300" smtClean="0"/>
              <a:pPr>
                <a:spcBef>
                  <a:spcPct val="0"/>
                </a:spcBef>
              </a:pPr>
              <a:t>44</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6468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079002-92CF-4DC2-81D9-0F6A231E6028}" type="slidenum">
              <a:rPr lang="en-US" altLang="de-DE" sz="1300" smtClean="0"/>
              <a:pPr>
                <a:spcBef>
                  <a:spcPct val="0"/>
                </a:spcBef>
              </a:pPr>
              <a:t>45</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6468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BA43BA-8119-4950-A85F-EC1BB199EEEA}" type="slidenum">
              <a:rPr lang="en-US" altLang="de-DE" sz="1300" smtClean="0"/>
              <a:pPr>
                <a:spcBef>
                  <a:spcPct val="0"/>
                </a:spcBef>
              </a:pPr>
              <a:t>46</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59788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ACB9C2-0913-480B-BC40-F3C5D69A24AA}" type="slidenum">
              <a:rPr lang="en-US" altLang="de-DE" sz="1300" smtClean="0"/>
              <a:pPr>
                <a:spcBef>
                  <a:spcPct val="0"/>
                </a:spcBef>
              </a:pPr>
              <a:t>48</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64008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6F9DB3A-D9D8-402D-8FA6-EC9B7238F56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6 – At vise empati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968EF35-1345-4902-9C5F-A3934D51D80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27D868C-B483-4BCF-8F9B-691BA4026323}"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6F9DB3A-D9D8-402D-8FA6-EC9B7238F56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6F9DB3A-D9D8-402D-8FA6-EC9B7238F56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32D4239-F46B-4884-B81F-FE4963DEF59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A3D785F-41CA-4869-9B99-D44E16A7A303}"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045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6741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80376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40287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25441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03602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91879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56736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660500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50336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176695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511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6 – At vise empati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6F9DB3A-D9D8-402D-8FA6-EC9B7238F56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 id="214748422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544306715"/>
      </p:ext>
    </p:extLst>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 id="2147484239" r:id="rId9"/>
    <p:sldLayoutId id="2147484240" r:id="rId10"/>
    <p:sldLayoutId id="2147484241" r:id="rId11"/>
    <p:sldLayoutId id="21474842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BADE – </a:t>
            </a:r>
            <a:r>
              <a:rPr lang="en-US" altLang="ko-KR" dirty="0"/>
              <a:t>At vise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2383563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Hvad lægger du først mærke til, når du møder nogen, du ikke kender? Hvor pålidelige er disse signaler?</a:t>
            </a:r>
            <a:endParaRPr lang="en-US" sz="3600">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Hvad lægger du først mærke til, når du møder nogen, du ikke kender? Hvor pålidelige er disse signaler?</a:t>
            </a:r>
            <a:endParaRPr lang="en-US" sz="3600">
              <a:solidFill>
                <a:srgbClr val="004992"/>
              </a:solidFill>
              <a:latin typeface="+mn-lt"/>
              <a:ea typeface="+mn-ea"/>
              <a:cs typeface="+mn-cs"/>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hænder?</a:t>
            </a:r>
            <a:endParaRPr lang="de-DE" altLang="de-DE" sz="2000" dirty="0">
              <a:latin typeface="+mn-lt"/>
            </a:endParaRPr>
          </a:p>
        </p:txBody>
      </p:sp>
      <p:sp>
        <p:nvSpPr>
          <p:cNvPr id="15"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6"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andet?...</a:t>
            </a:r>
            <a:endParaRPr dirty="0">
              <a:latin typeface="+mn-lt"/>
            </a:endParaRPr>
          </a:p>
        </p:txBody>
      </p:sp>
      <p:sp>
        <p:nvSpPr>
          <p:cNvPr id="18"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Kropssprog/ Kropsholdning?</a:t>
            </a:r>
            <a:endParaRPr lang="de-DE" altLang="de-DE" sz="2000" dirty="0">
              <a:latin typeface="+mn-lt"/>
            </a:endParaRPr>
          </a:p>
        </p:txBody>
      </p:sp>
      <p:sp>
        <p:nvSpPr>
          <p:cNvPr id="19"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øjne?</a:t>
            </a:r>
            <a:endParaRPr lang="de-DE" altLang="de-DE" sz="2000" dirty="0">
              <a:latin typeface="+mn-lt"/>
            </a:endParaRPr>
          </a:p>
        </p:txBody>
      </p:sp>
      <p:sp>
        <p:nvSpPr>
          <p:cNvPr id="20"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sprog?</a:t>
            </a:r>
            <a:endParaRPr lang="de-DE" altLang="de-DE" sz="2000" dirty="0">
              <a:solidFill>
                <a:srgbClr val="333333"/>
              </a:solidFill>
              <a:latin typeface="+mn-lt"/>
            </a:endParaRPr>
          </a:p>
        </p:txBody>
      </p:sp>
      <p:sp>
        <p:nvSpPr>
          <p:cNvPr id="21"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påklædning?</a:t>
            </a:r>
            <a:endParaRPr lang="de-DE" altLang="de-DE" sz="2000" dirty="0">
              <a:solidFill>
                <a:srgbClr val="333333"/>
              </a:solidFill>
              <a:latin typeface="+mn-lt"/>
            </a:endParaRPr>
          </a:p>
        </p:txBody>
      </p:sp>
      <p:sp>
        <p:nvSpPr>
          <p:cNvPr id="22"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Er der andre relevante informationskilder?</a:t>
            </a:r>
            <a:br>
              <a:rPr lang="en-US" sz="3600">
                <a:solidFill>
                  <a:srgbClr val="004992"/>
                </a:solidFill>
                <a:latin typeface="+mn-lt"/>
                <a:ea typeface="+mn-ea"/>
                <a:cs typeface="+mn-cs"/>
              </a:rPr>
            </a:br>
            <a:r>
              <a:rPr lang="en-US">
                <a:solidFill>
                  <a:srgbClr val="004992"/>
                </a:solidFill>
                <a:latin typeface="+mn-lt"/>
                <a:ea typeface="+mn-ea"/>
                <a:cs typeface="+mn-cs"/>
              </a:rPr>
              <a:t>Hvor pålidelige er de?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Er der andre relevante informationskilder?</a:t>
            </a:r>
            <a:br>
              <a:rPr lang="en-US" sz="3600">
                <a:solidFill>
                  <a:srgbClr val="004992"/>
                </a:solidFill>
                <a:latin typeface="+mn-lt"/>
                <a:ea typeface="+mn-ea"/>
                <a:cs typeface="+mn-cs"/>
              </a:rPr>
            </a:br>
            <a:r>
              <a:rPr lang="en-US">
                <a:solidFill>
                  <a:srgbClr val="004992"/>
                </a:solidFill>
                <a:latin typeface="+mn-lt"/>
                <a:ea typeface="+mn-ea"/>
                <a:cs typeface="+mn-cs"/>
              </a:rPr>
              <a:t>Hvor pålidelige er de?</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Kendskab</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person (</a:t>
            </a:r>
            <a:r>
              <a:rPr lang="en-US" altLang="de-DE" sz="2400" dirty="0" err="1">
                <a:solidFill>
                  <a:srgbClr val="333333"/>
                </a:solidFill>
              </a:rPr>
              <a:t>rygter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Kendskab</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tilsvarende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a:t>
            </a:r>
            <a:r>
              <a:rPr lang="en-US" altLang="de-DE" sz="2400" dirty="0" err="1">
                <a:solidFill>
                  <a:srgbClr val="333333"/>
                </a:solidFill>
              </a:rPr>
              <a:t>grupper</a:t>
            </a:r>
            <a:r>
              <a:rPr lang="en-US" altLang="de-DE" sz="2400" dirty="0">
                <a:solidFill>
                  <a:srgbClr val="333333"/>
                </a:solidFill>
              </a:rPr>
              <a:t>: </a:t>
            </a:r>
            <a:r>
              <a:rPr lang="en-US" altLang="de-DE" sz="2400" dirty="0" err="1">
                <a:solidFill>
                  <a:srgbClr val="333333"/>
                </a:solidFill>
              </a:rPr>
              <a:t>fx</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i="1" dirty="0">
                <a:solidFill>
                  <a:srgbClr val="333333"/>
                </a:solidFill>
              </a:rPr>
              <a:t>rapper</a:t>
            </a:r>
          </a:p>
          <a:p>
            <a:pPr marL="342900" lvl="0" indent="-342900" defTabSz="914400" fontAlgn="base">
              <a:buClr>
                <a:srgbClr val="333333"/>
              </a:buClr>
              <a:buFont typeface="WingDings"/>
              <a:buChar char=""/>
            </a:pPr>
            <a:r>
              <a:rPr lang="en-US" altLang="de-DE" sz="2400">
                <a:solidFill>
                  <a:srgbClr val="333333"/>
                </a:solidFill>
              </a:rPr>
              <a:t>“Mavefornemmelse”/</a:t>
            </a:r>
            <a:r>
              <a:rPr lang="en-US" altLang="de-DE" sz="2400" dirty="0">
                <a:solidFill>
                  <a:srgbClr val="333333"/>
                </a:solidFill>
              </a:rPr>
              <a:t>intuition</a:t>
            </a:r>
          </a:p>
          <a:p>
            <a:pPr marL="342900" lvl="0" indent="-342900" defTabSz="914400" fontAlgn="base">
              <a:buClr>
                <a:srgbClr val="333333"/>
              </a:buClr>
              <a:buFont typeface="WingDings"/>
              <a:buChar char=""/>
            </a:pPr>
            <a:r>
              <a:rPr lang="en-GB" altLang="de-DE" sz="2400" dirty="0" err="1">
                <a:solidFill>
                  <a:srgbClr val="333333"/>
                </a:solidFill>
              </a:rPr>
              <a:t>Noget</a:t>
            </a:r>
            <a:r>
              <a:rPr lang="en-GB" altLang="de-DE" sz="2400" dirty="0">
                <a:solidFill>
                  <a:srgbClr val="333333"/>
                </a:solidFill>
              </a:rPr>
              <a:t> </a:t>
            </a:r>
            <a:r>
              <a:rPr lang="en-GB" altLang="de-DE" sz="2400" dirty="0" err="1">
                <a:solidFill>
                  <a:srgbClr val="333333"/>
                </a:solidFill>
              </a:rPr>
              <a:t>skriftligt</a:t>
            </a:r>
            <a:r>
              <a:rPr lang="en-GB" altLang="de-DE" sz="2400" dirty="0">
                <a:solidFill>
                  <a:srgbClr val="333333"/>
                </a:solidFill>
              </a:rPr>
              <a:t>: for </a:t>
            </a:r>
            <a:r>
              <a:rPr lang="en-GB" altLang="de-DE" sz="2400" dirty="0" err="1">
                <a:solidFill>
                  <a:srgbClr val="333333"/>
                </a:solidFill>
              </a:rPr>
              <a:t>eksempel</a:t>
            </a:r>
            <a:r>
              <a:rPr lang="en-GB" altLang="de-DE" sz="2400" dirty="0">
                <a:solidFill>
                  <a:srgbClr val="333333"/>
                </a:solidFill>
              </a:rPr>
              <a:t> </a:t>
            </a:r>
            <a:r>
              <a:rPr lang="en-GB" altLang="de-DE" sz="2400" dirty="0" err="1">
                <a:solidFill>
                  <a:srgbClr val="333333"/>
                </a:solidFill>
              </a:rPr>
              <a:t>fra</a:t>
            </a:r>
            <a:r>
              <a:rPr lang="en-GB" altLang="de-DE" sz="2400" dirty="0">
                <a:solidFill>
                  <a:srgbClr val="333333"/>
                </a:solidFill>
              </a:rPr>
              <a:t> e-mails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internetchat</a:t>
            </a:r>
            <a:r>
              <a:rPr lang="en-GB" altLang="de-DE" sz="2400" dirty="0">
                <a:solidFill>
                  <a:srgbClr val="333333"/>
                </a:solidFill>
              </a:rPr>
              <a:t>.</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dirty="0">
                <a:solidFill>
                  <a:srgbClr val="004992"/>
                </a:solidFill>
                <a:latin typeface="+mn-lt"/>
                <a:ea typeface="+mn-ea"/>
                <a:cs typeface="+mn-cs"/>
              </a:rPr>
              <a:t>Fordele og ulemper ved visse sociale signaler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da-DK" sz="2400">
                <a:solidFill>
                  <a:srgbClr val="333333"/>
                </a:solidFill>
              </a:rPr>
              <a:t>Nu, hvor vi har talt om forskellige faktorer, der bidrager til vores vurdering af en person, vil vi fokusere på styrker og svagheder ved disse signaler.</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6727756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Sprog:</a:t>
                      </a:r>
                    </a:p>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Hvad nogen siger, og måden det siges på</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dirty="0" err="1">
                          <a:solidFill>
                            <a:srgbClr val="333333"/>
                          </a:solidFill>
                          <a:latin typeface="+mn-lt"/>
                          <a:ea typeface="+mn-ea"/>
                          <a:cs typeface="+mn-cs"/>
                        </a:rPr>
                        <a:t>Eksempel</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1800" dirty="0">
                          <a:solidFill>
                            <a:srgbClr val="333333"/>
                          </a:solidFill>
                          <a:latin typeface="+mn-lt"/>
                          <a:ea typeface="+mn-ea"/>
                          <a:cs typeface="+mn-cs"/>
                        </a:rPr>
                        <a:t>Tilskrevet dronning Marie Antoinette (1755-1793), sarkasme, naivitet, uvidenhed om de fattiges leveforhold?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da-DK" altLang="de-DE" sz="1600" b="1">
                <a:solidFill>
                  <a:srgbClr val="333333"/>
                </a:solidFill>
                <a:latin typeface="+mn-lt"/>
              </a:rPr>
              <a:t>Hvis folket ikke har noget </a:t>
            </a:r>
          </a:p>
          <a:p>
            <a:pPr algn="ctr">
              <a:spcBef>
                <a:spcPts val="0"/>
              </a:spcBef>
              <a:spcAft>
                <a:spcPts val="0"/>
              </a:spcAft>
              <a:buNone/>
            </a:pPr>
            <a:r>
              <a:rPr lang="da-DK" altLang="de-DE" sz="1600" b="1">
                <a:solidFill>
                  <a:srgbClr val="333333"/>
                </a:solidFill>
                <a:latin typeface="+mn-lt"/>
              </a:rPr>
              <a:t>brød, hvorfor spiser de så </a:t>
            </a:r>
          </a:p>
          <a:p>
            <a:pPr algn="ctr">
              <a:spcBef>
                <a:spcPts val="0"/>
              </a:spcBef>
              <a:spcAft>
                <a:spcPts val="0"/>
              </a:spcAft>
              <a:buNone/>
            </a:pPr>
            <a:r>
              <a:rPr lang="da-DK" altLang="de-DE" sz="1600" b="1">
                <a:solidFill>
                  <a:srgbClr val="333333"/>
                </a:solidFill>
                <a:latin typeface="+mn-lt"/>
              </a:rPr>
              <a:t>ikke kage i stedet?</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526298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Sprog:</a:t>
                      </a:r>
                    </a:p>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Hvad nogen siger, og måden det siges på</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Indhold:</a:t>
                      </a:r>
                      <a:r>
                        <a:rPr kumimoji="0" lang="da-DK" sz="2000" b="0" i="0" u="none" strike="noStrike" cap="none" normalizeH="0" baseline="0" dirty="0">
                          <a:ln>
                            <a:noFill/>
                          </a:ln>
                          <a:solidFill>
                            <a:srgbClr val="333333"/>
                          </a:solidFill>
                          <a:effectLst/>
                          <a:latin typeface="+mn-lt"/>
                          <a:ea typeface="+mn-ea"/>
                          <a:cs typeface="+mn-cs"/>
                        </a:rPr>
                        <a:t> Sproget er et meget vigtigt element i den direkte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Tonefald:</a:t>
                      </a:r>
                      <a:r>
                        <a:rPr kumimoji="0" lang="da-DK" sz="2000" b="0" i="0" u="none" strike="noStrike" cap="none" normalizeH="0" baseline="0" dirty="0">
                          <a:ln>
                            <a:noFill/>
                          </a:ln>
                          <a:solidFill>
                            <a:srgbClr val="333333"/>
                          </a:solidFill>
                          <a:effectLst/>
                          <a:latin typeface="+mn-lt"/>
                          <a:ea typeface="+mn-ea"/>
                          <a:cs typeface="+mn-cs"/>
                        </a:rPr>
                        <a:t> Betoning (sarkastisk, selvtilfreds), ordvalg (arrogant, saglig, etc.) kan fortælle os meget om en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dirty="0" err="1">
                          <a:solidFill>
                            <a:srgbClr val="333333"/>
                          </a:solidFill>
                          <a:latin typeface="+mn-lt"/>
                          <a:ea typeface="+mn-ea"/>
                          <a:cs typeface="+mn-cs"/>
                        </a:rPr>
                        <a:t>Eksempel</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1800" dirty="0">
                          <a:solidFill>
                            <a:srgbClr val="333333"/>
                          </a:solidFill>
                          <a:latin typeface="+mn-lt"/>
                          <a:ea typeface="+mn-ea"/>
                          <a:cs typeface="+mn-cs"/>
                        </a:rPr>
                        <a:t>Tilskrevet dronning Marie Antoinette (1755-1793), sarkasme, naivitet, uvidenhed om de fattiges leveforhold?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da-DK" altLang="de-DE" sz="1600" b="1">
                <a:solidFill>
                  <a:srgbClr val="333333"/>
                </a:solidFill>
                <a:latin typeface="+mn-lt"/>
              </a:rPr>
              <a:t>Hvis folket ikke har noget </a:t>
            </a:r>
          </a:p>
          <a:p>
            <a:pPr algn="ctr">
              <a:spcBef>
                <a:spcPts val="0"/>
              </a:spcBef>
              <a:spcAft>
                <a:spcPts val="0"/>
              </a:spcAft>
              <a:buNone/>
            </a:pPr>
            <a:r>
              <a:rPr lang="da-DK" altLang="de-DE" sz="1600" b="1">
                <a:solidFill>
                  <a:srgbClr val="333333"/>
                </a:solidFill>
                <a:latin typeface="+mn-lt"/>
              </a:rPr>
              <a:t>brød, hvorfor spiser de så </a:t>
            </a:r>
          </a:p>
          <a:p>
            <a:pPr algn="ctr">
              <a:spcBef>
                <a:spcPts val="0"/>
              </a:spcBef>
              <a:spcAft>
                <a:spcPts val="0"/>
              </a:spcAft>
              <a:buNone/>
            </a:pPr>
            <a:r>
              <a:rPr lang="da-DK" altLang="de-DE" sz="1600" b="1">
                <a:solidFill>
                  <a:srgbClr val="333333"/>
                </a:solidFill>
                <a:latin typeface="+mn-lt"/>
              </a:rPr>
              <a:t>ikke kage i stedet?</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8</a:t>
            </a:fld>
            <a:endParaRPr lang="de-DE"/>
          </a:p>
        </p:txBody>
      </p:sp>
    </p:spTree>
    <p:extLst>
      <p:ext uri="{BB962C8B-B14F-4D97-AF65-F5344CB8AC3E}">
        <p14:creationId xmlns:p14="http://schemas.microsoft.com/office/powerpoint/2010/main" val="3525968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855484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Sprog:</a:t>
                      </a:r>
                    </a:p>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Hvad nogen siger, og måden det siges på</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Indhold:</a:t>
                      </a:r>
                      <a:r>
                        <a:rPr kumimoji="0" lang="da-DK" sz="2000" b="0" i="0" u="none" strike="noStrike" cap="none" normalizeH="0" baseline="0" dirty="0">
                          <a:ln>
                            <a:noFill/>
                          </a:ln>
                          <a:solidFill>
                            <a:srgbClr val="333333"/>
                          </a:solidFill>
                          <a:effectLst/>
                          <a:latin typeface="+mn-lt"/>
                          <a:ea typeface="+mn-ea"/>
                          <a:cs typeface="+mn-cs"/>
                        </a:rPr>
                        <a:t> Sproget er et meget vigtigt element i den direkte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Tonefald:</a:t>
                      </a:r>
                      <a:r>
                        <a:rPr kumimoji="0" lang="da-DK" sz="2000" b="0" i="0" u="none" strike="noStrike" cap="none" normalizeH="0" baseline="0" dirty="0">
                          <a:ln>
                            <a:noFill/>
                          </a:ln>
                          <a:solidFill>
                            <a:srgbClr val="333333"/>
                          </a:solidFill>
                          <a:effectLst/>
                          <a:latin typeface="+mn-lt"/>
                          <a:ea typeface="+mn-ea"/>
                          <a:cs typeface="+mn-cs"/>
                        </a:rPr>
                        <a:t> Betoning (sarkastisk, selvtilfreds), ordvalg (arrogant, saglig, etc.) kan fortælle os meget om en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dirty="0" err="1">
                          <a:solidFill>
                            <a:srgbClr val="333333"/>
                          </a:solidFill>
                          <a:latin typeface="+mn-lt"/>
                          <a:ea typeface="+mn-ea"/>
                          <a:cs typeface="+mn-cs"/>
                        </a:rPr>
                        <a:t>Eksempel</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1800" dirty="0">
                          <a:solidFill>
                            <a:srgbClr val="333333"/>
                          </a:solidFill>
                          <a:latin typeface="+mn-lt"/>
                          <a:ea typeface="+mn-ea"/>
                          <a:cs typeface="+mn-cs"/>
                        </a:rPr>
                        <a:t>Tilskrevet dronning Marie Antoinette (1755-1793), sarkasme, naivitet, uvidenhed om de fattiges leveforhold?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Indhold:</a:t>
                      </a:r>
                      <a:r>
                        <a:rPr kumimoji="0" lang="da-DK" sz="2000" b="0" i="0" u="none" strike="noStrike" cap="none" normalizeH="0" baseline="0" dirty="0">
                          <a:ln>
                            <a:noFill/>
                          </a:ln>
                          <a:solidFill>
                            <a:srgbClr val="333333"/>
                          </a:solidFill>
                          <a:effectLst/>
                          <a:latin typeface="+mn-lt"/>
                          <a:ea typeface="+mn-ea"/>
                          <a:cs typeface="+mn-cs"/>
                        </a:rPr>
                        <a:t> Grundet almindelig anstændighed og misforståelser kan der ofte være stor forskel på, hvad andre tænker, og det de faktisk siger.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Tonefald:</a:t>
                      </a:r>
                      <a:r>
                        <a:rPr kumimoji="0" lang="da-DK" sz="2000" b="0" i="0" u="none" strike="noStrike" cap="none" normalizeH="0" baseline="0" dirty="0">
                          <a:ln>
                            <a:noFill/>
                          </a:ln>
                          <a:solidFill>
                            <a:srgbClr val="333333"/>
                          </a:solidFill>
                          <a:effectLst/>
                          <a:latin typeface="+mn-lt"/>
                          <a:ea typeface="+mn-ea"/>
                          <a:cs typeface="+mn-cs"/>
                        </a:rPr>
                        <a:t> Nogle mennesker udtrykker kun få følelser, når de taler – alligevel kan de sagtens være emotionelle bag facaden (</a:t>
                      </a:r>
                      <a:r>
                        <a:rPr kumimoji="0" lang="da-DK" sz="2000" b="0" i="0" u="none" strike="noStrike" cap="none" normalizeH="0" baseline="0">
                          <a:ln>
                            <a:noFill/>
                          </a:ln>
                          <a:solidFill>
                            <a:srgbClr val="333333"/>
                          </a:solidFill>
                          <a:effectLst/>
                          <a:latin typeface="+mn-lt"/>
                          <a:ea typeface="+mn-ea"/>
                          <a:cs typeface="+mn-cs"/>
                        </a:rPr>
                        <a:t>fx “tør” </a:t>
                      </a:r>
                      <a:r>
                        <a:rPr kumimoji="0" lang="da-DK" sz="2000" b="0" i="0" u="none" strike="noStrike" cap="none" normalizeH="0" baseline="0" dirty="0">
                          <a:ln>
                            <a:noFill/>
                          </a:ln>
                          <a:solidFill>
                            <a:srgbClr val="333333"/>
                          </a:solidFill>
                          <a:effectLst/>
                          <a:latin typeface="+mn-lt"/>
                          <a:ea typeface="+mn-ea"/>
                          <a:cs typeface="+mn-cs"/>
                        </a:rPr>
                        <a:t>humor, </a:t>
                      </a:r>
                      <a:r>
                        <a:rPr kumimoji="0" lang="da-DK" sz="2000" b="0" i="0" u="none" strike="noStrike" cap="none" normalizeH="0" baseline="0">
                          <a:ln>
                            <a:noFill/>
                          </a:ln>
                          <a:solidFill>
                            <a:srgbClr val="333333"/>
                          </a:solidFill>
                          <a:effectLst/>
                          <a:latin typeface="+mn-lt"/>
                          <a:ea typeface="+mn-ea"/>
                          <a:cs typeface="+mn-cs"/>
                        </a:rPr>
                        <a:t>Parkinson-relateret “maskeansigt”).</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da-DK" altLang="de-DE" sz="1600" b="1">
                <a:solidFill>
                  <a:srgbClr val="333333"/>
                </a:solidFill>
                <a:latin typeface="+mn-lt"/>
              </a:rPr>
              <a:t>Hvis folket ikke har noget </a:t>
            </a:r>
          </a:p>
          <a:p>
            <a:pPr algn="ctr">
              <a:spcBef>
                <a:spcPts val="0"/>
              </a:spcBef>
              <a:spcAft>
                <a:spcPts val="0"/>
              </a:spcAft>
              <a:buNone/>
            </a:pPr>
            <a:r>
              <a:rPr lang="da-DK" altLang="de-DE" sz="1600" b="1">
                <a:solidFill>
                  <a:srgbClr val="333333"/>
                </a:solidFill>
                <a:latin typeface="+mn-lt"/>
              </a:rPr>
              <a:t>brød, hvorfor spiser de så </a:t>
            </a:r>
          </a:p>
          <a:p>
            <a:pPr algn="ctr">
              <a:spcBef>
                <a:spcPts val="0"/>
              </a:spcBef>
              <a:spcAft>
                <a:spcPts val="0"/>
              </a:spcAft>
              <a:buNone/>
            </a:pPr>
            <a:r>
              <a:rPr lang="da-DK" altLang="de-DE" sz="1600" b="1">
                <a:solidFill>
                  <a:srgbClr val="333333"/>
                </a:solidFill>
                <a:latin typeface="+mn-lt"/>
              </a:rPr>
              <a:t>ikke kage i stedet?</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9</a:t>
            </a:fld>
            <a:endParaRPr lang="de-DE"/>
          </a:p>
        </p:txBody>
      </p:sp>
    </p:spTree>
    <p:extLst>
      <p:ext uri="{BB962C8B-B14F-4D97-AF65-F5344CB8AC3E}">
        <p14:creationId xmlns:p14="http://schemas.microsoft.com/office/powerpoint/2010/main" val="417611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7672186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Eksisterende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viden</a:t>
                      </a:r>
                      <a:r>
                        <a:rPr kumimoji="0" lang="en-US" sz="2000" b="0" i="0" u="none" strike="noStrike" cap="none" normalizeH="0" baseline="0" dirty="0">
                          <a:ln>
                            <a:noFill/>
                          </a:ln>
                          <a:solidFill>
                            <a:srgbClr val="333333"/>
                          </a:solidFill>
                          <a:effectLst/>
                          <a:latin typeface="+mn-lt"/>
                          <a:ea typeface="+mn-ea"/>
                          <a:cs typeface="+mn-cs"/>
                        </a:rPr>
                        <a:t> om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bestemt</a:t>
                      </a:r>
                      <a:r>
                        <a:rPr kumimoji="0" lang="en-US" sz="2000" b="0" i="0" u="none" strike="noStrike" cap="none" normalizeH="0" baseline="0" dirty="0">
                          <a:ln>
                            <a:noFill/>
                          </a:ln>
                          <a:solidFill>
                            <a:srgbClr val="333333"/>
                          </a:solidFill>
                          <a:effectLst/>
                          <a:latin typeface="+mn-lt"/>
                          <a:ea typeface="+mn-ea"/>
                          <a:cs typeface="+mn-cs"/>
                        </a:rPr>
                        <a:t>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Vigtigt fingerpeg: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5970141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Eksisterende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viden</a:t>
                      </a:r>
                      <a:r>
                        <a:rPr kumimoji="0" lang="en-US" sz="2000" b="0" i="0" u="none" strike="noStrike" cap="none" normalizeH="0" baseline="0" dirty="0">
                          <a:ln>
                            <a:noFill/>
                          </a:ln>
                          <a:solidFill>
                            <a:srgbClr val="333333"/>
                          </a:solidFill>
                          <a:effectLst/>
                          <a:latin typeface="+mn-lt"/>
                          <a:ea typeface="+mn-ea"/>
                          <a:cs typeface="+mn-cs"/>
                        </a:rPr>
                        <a:t> om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bestemt</a:t>
                      </a:r>
                      <a:r>
                        <a:rPr kumimoji="0" lang="en-US" sz="2000" b="0" i="0" u="none" strike="noStrike" cap="none" normalizeH="0" baseline="0" dirty="0">
                          <a:ln>
                            <a:noFill/>
                          </a:ln>
                          <a:solidFill>
                            <a:srgbClr val="333333"/>
                          </a:solidFill>
                          <a:effectLst/>
                          <a:latin typeface="+mn-lt"/>
                          <a:ea typeface="+mn-ea"/>
                          <a:cs typeface="+mn-cs"/>
                        </a:rPr>
                        <a:t>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Eksisterende viden kan være en hjælp i bedømmelsen af en person – især hvis man tidligere har truffet den pågældende i en lignende situation.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7841419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Eksisterende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viden</a:t>
                      </a:r>
                      <a:r>
                        <a:rPr kumimoji="0" lang="en-US" sz="2000" b="0" i="0" u="none" strike="noStrike" cap="none" normalizeH="0" baseline="0" dirty="0">
                          <a:ln>
                            <a:noFill/>
                          </a:ln>
                          <a:solidFill>
                            <a:srgbClr val="333333"/>
                          </a:solidFill>
                          <a:effectLst/>
                          <a:latin typeface="+mn-lt"/>
                          <a:ea typeface="+mn-ea"/>
                          <a:cs typeface="+mn-cs"/>
                        </a:rPr>
                        <a:t> om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bestemt</a:t>
                      </a:r>
                      <a:r>
                        <a:rPr kumimoji="0" lang="en-US" sz="2000" b="0" i="0" u="none" strike="noStrike" cap="none" normalizeH="0" baseline="0" dirty="0">
                          <a:ln>
                            <a:noFill/>
                          </a:ln>
                          <a:solidFill>
                            <a:srgbClr val="333333"/>
                          </a:solidFill>
                          <a:effectLst/>
                          <a:latin typeface="+mn-lt"/>
                          <a:ea typeface="+mn-ea"/>
                          <a:cs typeface="+mn-cs"/>
                        </a:rPr>
                        <a:t>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Eksisterende viden kan være en hjælp i bedømmelsen af en person – især hvis man tidligere har truffet den pågældende i en lignende situation.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En person kan opføre sig anderledes – enten på grund af situationen, den pågældendes humør lige nu eller bare på grund af tilfældigheder. Der er ingen, der i enhver situation er enten fuldkomment glad eller trist, god eller ond. En person kan i sin families selskab være meget udadvendt og samtidig være meget genert blandt venner – eller omvendt. Vi kan endda selv blive overraskede over, hvor forskelligt vi opfører os under forskellige omstændigheder.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12</a:t>
            </a:fld>
            <a:endParaRPr lang="de-DE"/>
          </a:p>
        </p:txBody>
      </p:sp>
    </p:spTree>
    <p:extLst>
      <p:ext uri="{BB962C8B-B14F-4D97-AF65-F5344CB8AC3E}">
        <p14:creationId xmlns:p14="http://schemas.microsoft.com/office/powerpoint/2010/main" val="3895969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042136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Vigtigt fingerpeg: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Det siges, at hunde er i stand til at fornemme, om et menneske udgør en trussel eller ej.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8" name="Group 2"/>
          <p:cNvGraphicFramePr>
            <a:graphicFrameLocks noGrp="1"/>
          </p:cNvGraphicFramePr>
          <p:nvPr>
            <p:extLst>
              <p:ext uri="{D42A27DB-BD31-4B8C-83A1-F6EECF244321}">
                <p14:modId xmlns:p14="http://schemas.microsoft.com/office/powerpoint/2010/main" val="8168318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Intuition kan forklares som viden baseret på erfaring. Nogle gange er vores instinkt bedre end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Frygt</a:t>
            </a:r>
            <a:endParaRPr lang="en-US" altLang="de-DE" sz="1400" dirty="0">
              <a:latin typeface="+mn-lt"/>
            </a:endParaRPr>
          </a:p>
        </p:txBody>
      </p:sp>
      <p:sp>
        <p:nvSpPr>
          <p:cNvPr id="23"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Glæde</a:t>
            </a:r>
            <a:endParaRPr lang="en-US" altLang="de-DE" sz="1400" dirty="0">
              <a:latin typeface="+mn-lt"/>
            </a:endParaRPr>
          </a:p>
        </p:txBody>
      </p:sp>
      <p:sp>
        <p:nvSpPr>
          <p:cNvPr id="24"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fx skrækfilm</a:t>
            </a:r>
            <a:br>
              <a:rPr lang="pt-BR" altLang="de-DE" sz="1200">
                <a:latin typeface="+mn-lt"/>
              </a:rPr>
            </a:br>
            <a:r>
              <a:rPr lang="pt-BR" altLang="de-DE" sz="1200">
                <a:latin typeface="+mn-lt"/>
              </a:rPr>
              <a:t>(“It”)</a:t>
            </a:r>
            <a:endParaRPr lang="en-US" altLang="de-DE" sz="1200" dirty="0">
              <a:latin typeface="+mn-l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Erindring om et cirkus</a:t>
            </a:r>
            <a:endParaRPr lang="en-US" altLang="de-DE" sz="1200" dirty="0">
              <a:latin typeface="+mn-lt"/>
            </a:endParaRPr>
          </a:p>
        </p:txBody>
      </p:sp>
      <p:sp>
        <p:nvSpPr>
          <p:cNvPr id="26"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da-DK" altLang="de-DE" sz="1400" b="1" dirty="0">
                <a:latin typeface="+mn-lt"/>
              </a:rPr>
              <a:t>Morsom, skræmmende?</a:t>
            </a:r>
          </a:p>
          <a:p>
            <a:pPr lvl="0" algn="ctr" eaLnBrk="1" hangingPunct="1">
              <a:spcBef>
                <a:spcPts val="0"/>
              </a:spcBef>
              <a:spcAft>
                <a:spcPts val="0"/>
              </a:spcAft>
              <a:buNone/>
            </a:pPr>
            <a:r>
              <a:rPr lang="da-DK" altLang="de-DE" sz="1400" dirty="0">
                <a:latin typeface="+mn-lt"/>
              </a:rPr>
              <a:t>Afhænger af vores humør!</a:t>
            </a:r>
            <a:endParaRPr lang="en-GB" altLang="de-DE" sz="1400" dirty="0">
              <a:solidFill>
                <a:srgbClr val="333333"/>
              </a:solidFill>
              <a:latin typeface="+mn-lt"/>
            </a:endParaRPr>
          </a:p>
        </p:txBody>
      </p:sp>
      <p:sp>
        <p:nvSpPr>
          <p:cNvPr id="27"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8" name="Group 2"/>
          <p:cNvGraphicFramePr>
            <a:graphicFrameLocks noGrp="1"/>
          </p:cNvGraphicFramePr>
          <p:nvPr>
            <p:extLst>
              <p:ext uri="{D42A27DB-BD31-4B8C-83A1-F6EECF244321}">
                <p14:modId xmlns:p14="http://schemas.microsoft.com/office/powerpoint/2010/main" val="40086432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Intuition kan forklares som viden baseret på erfaring. Nogle gange er vores instinkt bedre end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Vores opfattelsesevne/tankegang kan påvirkes af vores aktuelle følelser. Eksempler:</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Vrede:</a:t>
                      </a:r>
                      <a:r>
                        <a:rPr kumimoji="0" lang="da-DK" sz="2000" b="0" i="0" u="none" strike="noStrike" cap="none" normalizeH="0" baseline="0" dirty="0">
                          <a:ln>
                            <a:noFill/>
                          </a:ln>
                          <a:solidFill>
                            <a:srgbClr val="333333"/>
                          </a:solidFill>
                          <a:effectLst/>
                          <a:latin typeface="+mn-lt"/>
                          <a:ea typeface="+mn-ea"/>
                          <a:cs typeface="+mn-cs"/>
                        </a:rPr>
                        <a:t> Tilbøjelighed til, at vi føler os misforståede eller mødes med skepsis.</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Depression:</a:t>
                      </a:r>
                      <a:r>
                        <a:rPr kumimoji="0" lang="da-DK" sz="2000" b="0" i="0" u="none" strike="noStrike" cap="none" normalizeH="0" baseline="0" dirty="0">
                          <a:ln>
                            <a:noFill/>
                          </a:ln>
                          <a:solidFill>
                            <a:srgbClr val="333333"/>
                          </a:solidFill>
                          <a:effectLst/>
                          <a:latin typeface="+mn-lt"/>
                          <a:ea typeface="+mn-ea"/>
                          <a:cs typeface="+mn-cs"/>
                        </a:rPr>
                        <a:t> Alt synes “mørkere”, end det faktisk 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Frygt</a:t>
            </a:r>
            <a:endParaRPr lang="en-US" altLang="de-DE" sz="1400" dirty="0">
              <a:latin typeface="+mn-lt"/>
            </a:endParaRPr>
          </a:p>
        </p:txBody>
      </p:sp>
      <p:sp>
        <p:nvSpPr>
          <p:cNvPr id="23"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Glæde</a:t>
            </a:r>
            <a:endParaRPr lang="en-US" altLang="de-DE" sz="1400" dirty="0">
              <a:latin typeface="+mn-lt"/>
            </a:endParaRPr>
          </a:p>
        </p:txBody>
      </p:sp>
      <p:sp>
        <p:nvSpPr>
          <p:cNvPr id="24"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fx skrækfilm</a:t>
            </a:r>
            <a:br>
              <a:rPr lang="pt-BR" altLang="de-DE" sz="1200">
                <a:latin typeface="+mn-lt"/>
              </a:rPr>
            </a:br>
            <a:r>
              <a:rPr lang="pt-BR" altLang="de-DE" sz="1200">
                <a:latin typeface="+mn-lt"/>
              </a:rPr>
              <a:t>(“It”)</a:t>
            </a:r>
            <a:endParaRPr lang="en-US" altLang="de-DE" sz="1200" dirty="0">
              <a:latin typeface="+mn-l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Erindring om et cirkus</a:t>
            </a:r>
            <a:endParaRPr lang="en-US" altLang="de-DE" sz="1200" dirty="0">
              <a:latin typeface="+mn-lt"/>
            </a:endParaRPr>
          </a:p>
        </p:txBody>
      </p:sp>
      <p:sp>
        <p:nvSpPr>
          <p:cNvPr id="26"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da-DK" altLang="de-DE" sz="1400" b="1" dirty="0">
                <a:latin typeface="+mn-lt"/>
              </a:rPr>
              <a:t>Morsom, skræmmende?</a:t>
            </a:r>
          </a:p>
          <a:p>
            <a:pPr lvl="0" algn="ctr" eaLnBrk="1" hangingPunct="1">
              <a:spcBef>
                <a:spcPts val="0"/>
              </a:spcBef>
              <a:spcAft>
                <a:spcPts val="0"/>
              </a:spcAft>
              <a:buNone/>
            </a:pPr>
            <a:r>
              <a:rPr lang="da-DK" altLang="de-DE" sz="1400" dirty="0">
                <a:latin typeface="+mn-lt"/>
              </a:rPr>
              <a:t>Afhænger af vores humør!</a:t>
            </a:r>
            <a:endParaRPr lang="en-GB" altLang="de-DE" sz="1400" dirty="0">
              <a:solidFill>
                <a:srgbClr val="333333"/>
              </a:solidFill>
              <a:latin typeface="+mn-lt"/>
            </a:endParaRPr>
          </a:p>
        </p:txBody>
      </p:sp>
      <p:sp>
        <p:nvSpPr>
          <p:cNvPr id="27"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15</a:t>
            </a:fld>
            <a:endParaRPr lang="de-DE"/>
          </a:p>
        </p:txBody>
      </p:sp>
    </p:spTree>
    <p:extLst>
      <p:ext uri="{BB962C8B-B14F-4D97-AF65-F5344CB8AC3E}">
        <p14:creationId xmlns:p14="http://schemas.microsoft.com/office/powerpoint/2010/main" val="2058835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8" name="Group 2"/>
          <p:cNvGraphicFramePr>
            <a:graphicFrameLocks noGrp="1"/>
          </p:cNvGraphicFramePr>
          <p:nvPr>
            <p:extLst>
              <p:ext uri="{D42A27DB-BD31-4B8C-83A1-F6EECF244321}">
                <p14:modId xmlns:p14="http://schemas.microsoft.com/office/powerpoint/2010/main" val="10929485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Intuition kan forklares som viden baseret på erfaring. Nogle gange er vores instinkt bedre end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Vores opfattelsesevne/tankegang kan påvirkes af vores aktuelle følelser. Eksempler:</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Vrede:</a:t>
                      </a:r>
                      <a:r>
                        <a:rPr kumimoji="0" lang="da-DK" sz="2000" b="0" i="0" u="none" strike="noStrike" cap="none" normalizeH="0" baseline="0" dirty="0">
                          <a:ln>
                            <a:noFill/>
                          </a:ln>
                          <a:solidFill>
                            <a:srgbClr val="333333"/>
                          </a:solidFill>
                          <a:effectLst/>
                          <a:latin typeface="+mn-lt"/>
                          <a:ea typeface="+mn-ea"/>
                          <a:cs typeface="+mn-cs"/>
                        </a:rPr>
                        <a:t> Tilbøjelighed til, at vi føler os misforståede eller mødes med skepsis.</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Depression:</a:t>
                      </a:r>
                      <a:r>
                        <a:rPr kumimoji="0" lang="da-DK" sz="2000" b="0" i="0" u="none" strike="noStrike" cap="none" normalizeH="0" baseline="0" dirty="0">
                          <a:ln>
                            <a:noFill/>
                          </a:ln>
                          <a:solidFill>
                            <a:srgbClr val="333333"/>
                          </a:solidFill>
                          <a:effectLst/>
                          <a:latin typeface="+mn-lt"/>
                          <a:ea typeface="+mn-ea"/>
                          <a:cs typeface="+mn-cs"/>
                        </a:rPr>
                        <a:t> Alt synes “mørkere”, end det faktisk er.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Vi bør lytte til vores instinkt, men ikke stole blindt på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Frygt</a:t>
            </a:r>
            <a:endParaRPr lang="en-US" altLang="de-DE" sz="1400" dirty="0">
              <a:latin typeface="+mn-lt"/>
            </a:endParaRPr>
          </a:p>
        </p:txBody>
      </p:sp>
      <p:sp>
        <p:nvSpPr>
          <p:cNvPr id="23"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Glæde</a:t>
            </a:r>
            <a:endParaRPr lang="en-US" altLang="de-DE" sz="1400" dirty="0">
              <a:latin typeface="+mn-lt"/>
            </a:endParaRPr>
          </a:p>
        </p:txBody>
      </p:sp>
      <p:sp>
        <p:nvSpPr>
          <p:cNvPr id="24"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fx skrækfilm</a:t>
            </a:r>
            <a:br>
              <a:rPr lang="pt-BR" altLang="de-DE" sz="1200">
                <a:latin typeface="+mn-lt"/>
              </a:rPr>
            </a:br>
            <a:r>
              <a:rPr lang="pt-BR" altLang="de-DE" sz="1200">
                <a:latin typeface="+mn-lt"/>
              </a:rPr>
              <a:t>(“It”)</a:t>
            </a:r>
            <a:endParaRPr lang="en-US" altLang="de-DE" sz="1200" dirty="0">
              <a:latin typeface="+mn-l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Erindring om et cirkus</a:t>
            </a:r>
            <a:endParaRPr lang="en-US" altLang="de-DE" sz="1200" dirty="0">
              <a:latin typeface="+mn-lt"/>
            </a:endParaRPr>
          </a:p>
        </p:txBody>
      </p:sp>
      <p:sp>
        <p:nvSpPr>
          <p:cNvPr id="26"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da-DK" altLang="de-DE" sz="1400" b="1" dirty="0">
                <a:latin typeface="+mn-lt"/>
              </a:rPr>
              <a:t>Morsom, skræmmende?</a:t>
            </a:r>
          </a:p>
          <a:p>
            <a:pPr lvl="0" algn="ctr" eaLnBrk="1" hangingPunct="1">
              <a:spcBef>
                <a:spcPts val="0"/>
              </a:spcBef>
              <a:spcAft>
                <a:spcPts val="0"/>
              </a:spcAft>
              <a:buNone/>
            </a:pPr>
            <a:r>
              <a:rPr lang="da-DK" altLang="de-DE" sz="1400" dirty="0">
                <a:latin typeface="+mn-lt"/>
              </a:rPr>
              <a:t>Afhænger af vores humør!</a:t>
            </a:r>
            <a:endParaRPr lang="en-GB" altLang="de-DE" sz="1400" dirty="0">
              <a:solidFill>
                <a:srgbClr val="333333"/>
              </a:solidFill>
              <a:latin typeface="+mn-lt"/>
            </a:endParaRPr>
          </a:p>
        </p:txBody>
      </p:sp>
      <p:sp>
        <p:nvSpPr>
          <p:cNvPr id="27"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16</a:t>
            </a:fld>
            <a:endParaRPr lang="de-DE"/>
          </a:p>
        </p:txBody>
      </p:sp>
    </p:spTree>
    <p:extLst>
      <p:ext uri="{BB962C8B-B14F-4D97-AF65-F5344CB8AC3E}">
        <p14:creationId xmlns:p14="http://schemas.microsoft.com/office/powerpoint/2010/main" val="3303414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Skinnet kan bedrage!</a:t>
            </a:r>
          </a:p>
        </p:txBody>
      </p:sp>
      <p:sp>
        <p:nvSpPr>
          <p:cNvPr id="5" name="Content Placeholder 4"/>
          <p:cNvSpPr>
            <a:spLocks noGrp="1"/>
          </p:cNvSpPr>
          <p:nvPr>
            <p:ph idx="1"/>
          </p:nvPr>
        </p:nvSpPr>
        <p:spPr/>
        <p:txBody>
          <a:bodyPr/>
          <a:lstStyle/>
          <a:p>
            <a:r>
              <a:rPr lang="da-DK" sz="2400" dirty="0">
                <a:solidFill>
                  <a:srgbClr val="004992"/>
                </a:solidFill>
              </a:rPr>
              <a:t>…ingen af de faktorer, vi allerede har gennemgået, kan stå alene – vi kan ikke udelukkende fokusere på ét isoleret aspekt (fx sprog)!</a:t>
            </a:r>
          </a:p>
          <a:p>
            <a:r>
              <a:rPr lang="da-DK" sz="2400" i="1" dirty="0">
                <a:solidFill>
                  <a:srgbClr val="333333"/>
                </a:solidFill>
              </a:rPr>
              <a:t>Vi er nødt til at inddrage samtlige faktorer!</a:t>
            </a:r>
            <a:br>
              <a:rPr lang="da-DK" sz="2400" dirty="0">
                <a:solidFill>
                  <a:srgbClr val="333333"/>
                </a:solidFill>
              </a:rPr>
            </a:br>
            <a:r>
              <a:rPr lang="da-DK" sz="2400" dirty="0">
                <a:solidFill>
                  <a:srgbClr val="333333"/>
                </a:solidFill>
              </a:rPr>
              <a:t>Samlet vil de kunne hjælpe os I vores bedømmelse af en kompleks situation…</a:t>
            </a: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eaLnBrk="0" fontAlgn="base" hangingPunct="0">
              <a:defRPr/>
            </a:pPr>
            <a:r>
              <a:rPr lang="da-DK" sz="2400" dirty="0">
                <a:solidFill>
                  <a:srgbClr val="333333"/>
                </a:solidFill>
              </a:rPr>
              <a:t>Studier har vist, at mange (men ikke alle!) med psykiske problemer (især psykoser) har vanskeligt ved følgende:</a:t>
            </a:r>
          </a:p>
          <a:p>
            <a:pPr marL="342900" lvl="0" indent="-342900" defTabSz="914400" fontAlgn="base">
              <a:buClr>
                <a:srgbClr val="333333"/>
              </a:buClr>
              <a:buFont typeface="WingDings"/>
              <a:buChar char=""/>
              <a:defRPr/>
            </a:pPr>
            <a:r>
              <a:rPr lang="da-DK" sz="2400" dirty="0">
                <a:solidFill>
                  <a:srgbClr val="004992"/>
                </a:solidFill>
              </a:rPr>
              <a:t>At opfatte samt vurdere andres ansigtsudtryk (fx glæde, tristhed)</a:t>
            </a:r>
            <a:r>
              <a:rPr lang="en-US"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A968EF35-1345-4902-9C5F-A3934D51D806}"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eaLnBrk="0" fontAlgn="base" hangingPunct="0">
              <a:defRPr/>
            </a:pPr>
            <a:r>
              <a:rPr lang="da-DK" sz="2400" dirty="0">
                <a:solidFill>
                  <a:srgbClr val="333333"/>
                </a:solidFill>
              </a:rPr>
              <a:t>Studier har vist, at mange (men ikke alle!) med psykiske problemer (især psykoser) har vanskeligt ved følgende:</a:t>
            </a:r>
          </a:p>
          <a:p>
            <a:pPr marL="342900" lvl="0" indent="-342900" defTabSz="914400" fontAlgn="base">
              <a:buClr>
                <a:srgbClr val="333333"/>
              </a:buClr>
              <a:buFont typeface="WingDings"/>
              <a:buChar char=""/>
              <a:defRPr/>
            </a:pPr>
            <a:r>
              <a:rPr lang="da-DK" sz="2400" dirty="0">
                <a:solidFill>
                  <a:srgbClr val="004992"/>
                </a:solidFill>
              </a:rPr>
              <a:t>At opfatte samt vurdere andres ansigtsudtryk (fx glæde, tristhed)</a:t>
            </a:r>
            <a:r>
              <a:rPr lang="en-US" sz="2400" dirty="0">
                <a:solidFill>
                  <a:srgbClr val="004992"/>
                </a:solidFill>
              </a:rPr>
              <a:t>.</a:t>
            </a:r>
          </a:p>
          <a:p>
            <a:pPr marL="342900" lvl="0" indent="-342900" defTabSz="914400" fontAlgn="base">
              <a:buClr>
                <a:srgbClr val="333333"/>
              </a:buClr>
              <a:buFont typeface="WingDings"/>
              <a:buChar char=""/>
              <a:defRPr/>
            </a:pPr>
            <a:r>
              <a:rPr lang="da-DK" sz="2400" dirty="0">
                <a:solidFill>
                  <a:srgbClr val="004992"/>
                </a:solidFill>
              </a:rPr>
              <a:t>At udlede andres motiver/fremtidige handlinger på baggrund af deres aktuelle adfærd.</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A968EF35-1345-4902-9C5F-A3934D51D806}" type="slidenum">
              <a:rPr lang="de-DE" smtClean="0"/>
              <a:pPr>
                <a:defRPr/>
              </a:pPr>
              <a:t>19</a:t>
            </a:fld>
            <a:endParaRPr lang="de-DE"/>
          </a:p>
        </p:txBody>
      </p:sp>
    </p:spTree>
    <p:extLst>
      <p:ext uri="{BB962C8B-B14F-4D97-AF65-F5344CB8AC3E}">
        <p14:creationId xmlns:p14="http://schemas.microsoft.com/office/powerpoint/2010/main" val="2828157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Eksempler på hvordan manglende empati kan resultere i misforståelser under en psykose</a:t>
            </a:r>
          </a:p>
        </p:txBody>
      </p:sp>
      <p:sp>
        <p:nvSpPr>
          <p:cNvPr id="56345" name="Rechteck 1"/>
          <p:cNvSpPr>
            <a:spLocks noChangeArrowheads="1"/>
          </p:cNvSpPr>
          <p:nvPr/>
        </p:nvSpPr>
        <p:spPr bwMode="auto">
          <a:xfrm>
            <a:off x="408955" y="6155457"/>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err="1">
                <a:solidFill>
                  <a:srgbClr val="004992"/>
                </a:solidFill>
                <a:latin typeface="+mn-lt"/>
              </a:rPr>
              <a:t>Vil</a:t>
            </a:r>
            <a:r>
              <a:rPr lang="en-US" altLang="de-DE" sz="2000" dirty="0">
                <a:solidFill>
                  <a:srgbClr val="004992"/>
                </a:solidFill>
                <a:latin typeface="+mn-lt"/>
              </a:rPr>
              <a:t> </a:t>
            </a:r>
            <a:r>
              <a:rPr lang="en-US" altLang="de-DE" sz="2000" dirty="0" err="1">
                <a:solidFill>
                  <a:srgbClr val="004992"/>
                </a:solidFill>
                <a:latin typeface="+mn-lt"/>
              </a:rPr>
              <a:t>nogen</a:t>
            </a:r>
            <a:r>
              <a:rPr lang="en-US" altLang="de-DE" sz="2000" dirty="0">
                <a:solidFill>
                  <a:srgbClr val="004992"/>
                </a:solidFill>
                <a:latin typeface="+mn-lt"/>
              </a:rPr>
              <a:t> dele </a:t>
            </a:r>
            <a:r>
              <a:rPr lang="en-US" altLang="de-DE" sz="2000" dirty="0" err="1">
                <a:solidFill>
                  <a:srgbClr val="004992"/>
                </a:solidFill>
                <a:latin typeface="+mn-lt"/>
              </a:rPr>
              <a:t>en</a:t>
            </a:r>
            <a:r>
              <a:rPr lang="en-US" altLang="de-DE" sz="2000" dirty="0">
                <a:solidFill>
                  <a:srgbClr val="004992"/>
                </a:solidFill>
                <a:latin typeface="+mn-lt"/>
              </a:rPr>
              <a:t> </a:t>
            </a:r>
            <a:r>
              <a:rPr lang="en-US" altLang="de-DE" sz="2000" dirty="0" err="1">
                <a:solidFill>
                  <a:srgbClr val="004992"/>
                </a:solidFill>
                <a:latin typeface="+mn-lt"/>
              </a:rPr>
              <a:t>kort</a:t>
            </a:r>
            <a:r>
              <a:rPr lang="en-US" altLang="de-DE" sz="2000" dirty="0">
                <a:solidFill>
                  <a:srgbClr val="004992"/>
                </a:solidFill>
                <a:latin typeface="+mn-lt"/>
              </a:rPr>
              <a:t>, </a:t>
            </a:r>
            <a:r>
              <a:rPr lang="en-US" altLang="de-DE" sz="2000" dirty="0" err="1">
                <a:solidFill>
                  <a:srgbClr val="004992"/>
                </a:solidFill>
                <a:latin typeface="+mn-lt"/>
              </a:rPr>
              <a:t>personlig</a:t>
            </a:r>
            <a:r>
              <a:rPr lang="en-US" altLang="de-DE" sz="2000" dirty="0">
                <a:solidFill>
                  <a:srgbClr val="004992"/>
                </a:solidFill>
                <a:latin typeface="+mn-lt"/>
              </a:rPr>
              <a:t> </a:t>
            </a:r>
            <a:r>
              <a:rPr lang="en-US" altLang="de-DE" sz="2000" dirty="0" err="1">
                <a:solidFill>
                  <a:srgbClr val="004992"/>
                </a:solidFill>
                <a:latin typeface="+mn-lt"/>
              </a:rPr>
              <a:t>erfaring</a:t>
            </a:r>
            <a:r>
              <a:rPr lang="en-US" altLang="de-DE"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13766545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mn-lt"/>
                          <a:ea typeface="+mn-ea"/>
                          <a:cs typeface="+mn-cs"/>
                        </a:rPr>
                        <a:t>Forklaring under en psykose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En mand i bussen betragter dig over længere tid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err="1">
                          <a:ln>
                            <a:noFill/>
                          </a:ln>
                          <a:solidFill>
                            <a:srgbClr val="333333"/>
                          </a:solidFill>
                          <a:effectLst/>
                          <a:latin typeface="+mn-lt"/>
                          <a:ea typeface="+mn-ea"/>
                          <a:cs typeface="+mn-cs"/>
                        </a:rPr>
                        <a:t>Din</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forfølger</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har</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omsider</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røbet</a:t>
                      </a:r>
                      <a:r>
                        <a:rPr kumimoji="0" lang="es-ES" sz="2000" b="0" i="0" u="none" strike="noStrike" cap="none" normalizeH="0" baseline="0" dirty="0">
                          <a:ln>
                            <a:noFill/>
                          </a:ln>
                          <a:solidFill>
                            <a:srgbClr val="333333"/>
                          </a:solidFill>
                          <a:effectLst/>
                          <a:latin typeface="+mn-lt"/>
                          <a:ea typeface="+mn-ea"/>
                          <a:cs typeface="+mn-cs"/>
                        </a:rPr>
                        <a:t> sin </a:t>
                      </a:r>
                      <a:r>
                        <a:rPr kumimoji="0" lang="es-ES" sz="2000" b="0" i="0" u="none" strike="noStrike" cap="none" normalizeH="0" baseline="0" dirty="0" err="1">
                          <a:ln>
                            <a:noFill/>
                          </a:ln>
                          <a:solidFill>
                            <a:srgbClr val="333333"/>
                          </a:solidFill>
                          <a:effectLst/>
                          <a:latin typeface="+mn-lt"/>
                          <a:ea typeface="+mn-ea"/>
                          <a:cs typeface="+mn-cs"/>
                        </a:rPr>
                        <a:t>identitet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Gennem din egen iøjnefaldende adfærd (fx ved at bære solbriller) har du selv tiltrukket mandens blikke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mn-lt"/>
                          <a:ea typeface="+mn-ea"/>
                          <a:cs typeface="+mn-cs"/>
                        </a:rPr>
                        <a:t>Chefen har påtalt dine fejl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rgbClr val="333333"/>
                          </a:solidFill>
                          <a:effectLst/>
                          <a:latin typeface="+mn-lt"/>
                          <a:ea typeface="+mn-ea"/>
                          <a:cs typeface="+mn-cs"/>
                        </a:rPr>
                        <a:t>Du </a:t>
                      </a:r>
                      <a:r>
                        <a:rPr kumimoji="0" lang="en-US" sz="2000" b="0" i="1" u="none" strike="noStrike" cap="none" normalizeH="0" baseline="0" dirty="0" err="1">
                          <a:ln>
                            <a:noFill/>
                          </a:ln>
                          <a:solidFill>
                            <a:srgbClr val="333333"/>
                          </a:solidFill>
                          <a:effectLst/>
                          <a:latin typeface="+mn-lt"/>
                          <a:ea typeface="+mn-ea"/>
                          <a:cs typeface="+mn-cs"/>
                        </a:rPr>
                        <a:t>er</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overbevist</a:t>
                      </a:r>
                      <a:r>
                        <a:rPr kumimoji="0" lang="en-US" sz="2000" b="0" i="1" u="none" strike="noStrike" cap="none" normalizeH="0" baseline="0" dirty="0">
                          <a:ln>
                            <a:noFill/>
                          </a:ln>
                          <a:solidFill>
                            <a:srgbClr val="333333"/>
                          </a:solidFill>
                          <a:effectLst/>
                          <a:latin typeface="+mn-lt"/>
                          <a:ea typeface="+mn-ea"/>
                          <a:cs typeface="+mn-cs"/>
                        </a:rPr>
                        <a:t> om, at </a:t>
                      </a:r>
                      <a:r>
                        <a:rPr kumimoji="0" lang="en-US" sz="2000" b="0" i="1" u="none" strike="noStrike" cap="none" normalizeH="0" baseline="0" dirty="0" err="1">
                          <a:ln>
                            <a:noFill/>
                          </a:ln>
                          <a:solidFill>
                            <a:srgbClr val="333333"/>
                          </a:solidFill>
                          <a:effectLst/>
                          <a:latin typeface="+mn-lt"/>
                          <a:ea typeface="+mn-ea"/>
                          <a:cs typeface="+mn-cs"/>
                        </a:rPr>
                        <a:t>en</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fyringsseddel</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er</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på</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vej</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Chefen overreagerede en smule, men har ingen planer om at fyre dig. Han er generelt lidt gnaven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En ven læser en avisartikel om dårlige præstationer i skolen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Han hentyder til de dårlige karakterer, du fik som barn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Et rent tilfælde. Din ven er interesseret i nyheden og kender ikke til dine problemer fra skoletiden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Du får nu vist en række tegneserier.</a:t>
            </a:r>
          </a:p>
          <a:p>
            <a:pPr marL="342900" lvl="0" indent="-342900" defTabSz="914400" fontAlgn="base">
              <a:buClr>
                <a:srgbClr val="333333"/>
              </a:buClr>
              <a:buFont typeface="WingDings"/>
              <a:buChar char=""/>
              <a:defRPr/>
            </a:pPr>
            <a:r>
              <a:rPr lang="da-DK" sz="2400" dirty="0">
                <a:solidFill>
                  <a:srgbClr val="333333"/>
                </a:solidFill>
              </a:rPr>
              <a:t>Diskuter, hvad figurerne i historierne kan tænkes at mene om hinanden.</a:t>
            </a: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Du får nu vist en række tegneserier.</a:t>
            </a:r>
          </a:p>
          <a:p>
            <a:pPr marL="342900" lvl="0" indent="-342900" defTabSz="914400" fontAlgn="base">
              <a:buClr>
                <a:srgbClr val="333333"/>
              </a:buClr>
              <a:buFont typeface="WingDings"/>
              <a:buChar char=""/>
              <a:defRPr/>
            </a:pPr>
            <a:r>
              <a:rPr lang="da-DK" sz="2400" dirty="0">
                <a:solidFill>
                  <a:srgbClr val="333333"/>
                </a:solidFill>
              </a:rPr>
              <a:t>Diskuter, hvad figurerne i historierne kan tænkes at mene om hinanden.</a:t>
            </a:r>
          </a:p>
          <a:p>
            <a:pPr lvl="0" defTabSz="914400" fontAlgn="base">
              <a:buClr>
                <a:srgbClr val="336699"/>
              </a:buClr>
              <a:defRPr/>
            </a:pPr>
            <a:r>
              <a:rPr lang="de-DE" sz="2400" b="1" dirty="0">
                <a:solidFill>
                  <a:srgbClr val="004992"/>
                </a:solidFill>
              </a:rPr>
              <a:t>Vigtigt</a:t>
            </a:r>
            <a:endParaRPr lang="de-DE" sz="2400" dirty="0">
              <a:solidFill>
                <a:srgbClr val="004992"/>
              </a:solidFill>
            </a:endParaRPr>
          </a:p>
          <a:p>
            <a:pPr marL="342900" lvl="0" indent="-342900" defTabSz="914400" fontAlgn="base">
              <a:buClr>
                <a:srgbClr val="333333"/>
              </a:buClr>
              <a:buFont typeface="WingDings"/>
              <a:buChar char=""/>
              <a:defRPr/>
            </a:pPr>
            <a:r>
              <a:rPr lang="da-DK" sz="2400" dirty="0">
                <a:solidFill>
                  <a:srgbClr val="333333"/>
                </a:solidFill>
              </a:rPr>
              <a:t>Du skal skelne mellem de oplysninger, der er tilgængelige for dig, og den viden, figurerne har om hinanden</a:t>
            </a:r>
            <a:r>
              <a:rPr 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22</a:t>
            </a:fld>
            <a:endParaRPr lang="de-DE"/>
          </a:p>
        </p:txBody>
      </p:sp>
    </p:spTree>
    <p:extLst>
      <p:ext uri="{BB962C8B-B14F-4D97-AF65-F5344CB8AC3E}">
        <p14:creationId xmlns:p14="http://schemas.microsoft.com/office/powerpoint/2010/main" val="2071355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Du får nu vist en række tegneserier.</a:t>
            </a:r>
          </a:p>
          <a:p>
            <a:pPr marL="342900" lvl="0" indent="-342900" defTabSz="914400" fontAlgn="base">
              <a:buClr>
                <a:srgbClr val="333333"/>
              </a:buClr>
              <a:buFont typeface="WingDings"/>
              <a:buChar char=""/>
              <a:defRPr/>
            </a:pPr>
            <a:r>
              <a:rPr lang="da-DK" sz="2400" dirty="0">
                <a:solidFill>
                  <a:srgbClr val="333333"/>
                </a:solidFill>
              </a:rPr>
              <a:t>Diskuter, hvad figurerne i historierne kan tænkes at mene om hinanden.</a:t>
            </a:r>
          </a:p>
          <a:p>
            <a:pPr lvl="0" defTabSz="914400" fontAlgn="base">
              <a:buClr>
                <a:srgbClr val="336699"/>
              </a:buClr>
              <a:defRPr/>
            </a:pPr>
            <a:r>
              <a:rPr lang="de-DE" sz="2400" b="1" dirty="0">
                <a:solidFill>
                  <a:srgbClr val="004992"/>
                </a:solidFill>
              </a:rPr>
              <a:t>Vigtigt</a:t>
            </a:r>
            <a:endParaRPr lang="de-DE" sz="2400" dirty="0">
              <a:solidFill>
                <a:srgbClr val="004992"/>
              </a:solidFill>
            </a:endParaRPr>
          </a:p>
          <a:p>
            <a:pPr marL="342900" lvl="0" indent="-342900" defTabSz="914400" fontAlgn="base">
              <a:buClr>
                <a:srgbClr val="333333"/>
              </a:buClr>
              <a:buFont typeface="WingDings"/>
              <a:buChar char=""/>
              <a:defRPr/>
            </a:pPr>
            <a:r>
              <a:rPr lang="da-DK" sz="2400" dirty="0">
                <a:solidFill>
                  <a:srgbClr val="333333"/>
                </a:solidFill>
              </a:rPr>
              <a:t>Du skal skelne mellem de oplysninger, der er tilgængelige for dig, og den viden, figurerne har om hinanden</a:t>
            </a:r>
            <a:r>
              <a:rPr lang="de-DE" sz="2400" dirty="0">
                <a:solidFill>
                  <a:srgbClr val="333333"/>
                </a:solidFill>
              </a:rPr>
              <a:t>!</a:t>
            </a:r>
          </a:p>
          <a:p>
            <a:pPr marL="342900" lvl="0" indent="-342900" defTabSz="914400" fontAlgn="base">
              <a:buClr>
                <a:srgbClr val="333333"/>
              </a:buClr>
              <a:buFont typeface="WingDings"/>
              <a:buChar char=""/>
              <a:defRPr/>
            </a:pPr>
            <a:r>
              <a:rPr lang="da-DK" sz="2400" dirty="0">
                <a:solidFill>
                  <a:srgbClr val="333333"/>
                </a:solidFill>
              </a:rPr>
              <a:t>Hvilke yderligere oplysninger behøver du for at kunne give et entydigt svar?</a:t>
            </a:r>
            <a:endParaRPr lang="en-US" sz="2400" dirty="0"/>
          </a:p>
        </p:txBody>
      </p:sp>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23</a:t>
            </a:fld>
            <a:endParaRPr lang="de-DE"/>
          </a:p>
        </p:txBody>
      </p:sp>
    </p:spTree>
    <p:extLst>
      <p:ext uri="{BB962C8B-B14F-4D97-AF65-F5344CB8AC3E}">
        <p14:creationId xmlns:p14="http://schemas.microsoft.com/office/powerpoint/2010/main" val="3636219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dirty="0">
                <a:solidFill>
                  <a:srgbClr val="004992"/>
                </a:solidFill>
                <a:latin typeface="+mn-lt"/>
              </a:rPr>
              <a:t>Hvad vil pigen efter alt at dømme forære bedstemoderen til hendes næste fødselsdag?</a:t>
            </a:r>
          </a:p>
          <a:p>
            <a:pPr algn="ctr" eaLnBrk="1" hangingPunct="1">
              <a:spcBef>
                <a:spcPts val="0"/>
              </a:spcBef>
              <a:spcAft>
                <a:spcPts val="0"/>
              </a:spcAft>
              <a:buNone/>
            </a:pPr>
            <a:r>
              <a:rPr lang="da-DK" altLang="de-DE" sz="2400" dirty="0">
                <a:solidFill>
                  <a:srgbClr val="004992"/>
                </a:solidFill>
                <a:latin typeface="+mn-lt"/>
              </a:rPr>
              <a:t>Vil bedstemoderen blive begejstret?</a:t>
            </a:r>
            <a:endParaRPr lang="de-DE" altLang="de-DE" sz="2400" dirty="0">
              <a:solidFill>
                <a:srgbClr val="004992"/>
              </a:solidFill>
              <a:latin typeface="+mn-lt"/>
            </a:endParaRPr>
          </a:p>
        </p:txBody>
      </p:sp>
      <p:pic>
        <p:nvPicPr>
          <p:cNvPr id="19"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Karameller!</a:t>
            </a:r>
          </a:p>
          <a:p>
            <a:pPr algn="ctr" eaLnBrk="1" hangingPunct="1">
              <a:spcBef>
                <a:spcPct val="0"/>
              </a:spcBef>
              <a:buFontTx/>
              <a:buNone/>
            </a:pPr>
            <a:r>
              <a:rPr lang="de-DE" altLang="de-DE" sz="1200" b="1" dirty="0">
                <a:solidFill>
                  <a:srgbClr val="000000"/>
                </a:solidFill>
                <a:latin typeface="+mn-lt"/>
              </a:rPr>
              <a:t>Herligt, tak!</a:t>
            </a:r>
          </a:p>
        </p:txBody>
      </p:sp>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6493942" y="2348880"/>
            <a:ext cx="10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a-DK" altLang="de-DE" sz="1200" b="1" dirty="0">
                <a:solidFill>
                  <a:srgbClr val="000000"/>
                </a:solidFill>
                <a:latin typeface="+mn-lt"/>
              </a:rPr>
              <a:t>Jeg kan ikke udstå karameller …</a:t>
            </a:r>
            <a:endParaRPr lang="de-DE" altLang="de-DE" sz="1200" b="1" dirty="0">
              <a:solidFill>
                <a:srgbClr val="000000"/>
              </a:solidFill>
              <a:latin typeface="+mn-lt"/>
            </a:endParaRPr>
          </a:p>
        </p:txBody>
      </p:sp>
      <p:sp>
        <p:nvSpPr>
          <p:cNvPr id="24"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dirty="0">
                <a:solidFill>
                  <a:srgbClr val="004992"/>
                </a:solidFill>
                <a:latin typeface="+mn-lt"/>
              </a:rPr>
              <a:t>Hvad vil pigen efter alt at dømme forære bedstemoderen til hendes næste fødselsdag?</a:t>
            </a:r>
          </a:p>
          <a:p>
            <a:pPr algn="ctr" eaLnBrk="1" hangingPunct="1">
              <a:spcBef>
                <a:spcPts val="0"/>
              </a:spcBef>
              <a:spcAft>
                <a:spcPts val="0"/>
              </a:spcAft>
              <a:buNone/>
            </a:pPr>
            <a:r>
              <a:rPr lang="da-DK" altLang="de-DE" sz="2400" dirty="0">
                <a:solidFill>
                  <a:srgbClr val="004992"/>
                </a:solidFill>
                <a:latin typeface="+mn-lt"/>
              </a:rPr>
              <a:t>Vil bedstemoderen blive begejstret?</a:t>
            </a:r>
            <a:endParaRPr lang="de-DE" altLang="de-DE" sz="2400" dirty="0">
              <a:solidFill>
                <a:srgbClr val="004992"/>
              </a:solidFill>
              <a:latin typeface="+mn-lt"/>
            </a:endParaRPr>
          </a:p>
        </p:txBody>
      </p:sp>
      <p:pic>
        <p:nvPicPr>
          <p:cNvPr id="19"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Karameller!</a:t>
            </a:r>
          </a:p>
          <a:p>
            <a:pPr algn="ctr" eaLnBrk="1" hangingPunct="1">
              <a:spcBef>
                <a:spcPct val="0"/>
              </a:spcBef>
              <a:buFontTx/>
              <a:buNone/>
            </a:pPr>
            <a:r>
              <a:rPr lang="de-DE" altLang="de-DE" sz="1200" b="1" dirty="0">
                <a:solidFill>
                  <a:srgbClr val="000000"/>
                </a:solidFill>
                <a:latin typeface="+mn-lt"/>
              </a:rPr>
              <a:t>Herligt, tak!</a:t>
            </a:r>
          </a:p>
        </p:txBody>
      </p:sp>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6493942" y="2348880"/>
            <a:ext cx="10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a-DK" altLang="de-DE" sz="1200" b="1" dirty="0">
                <a:solidFill>
                  <a:srgbClr val="000000"/>
                </a:solidFill>
                <a:latin typeface="+mn-lt"/>
              </a:rPr>
              <a:t>Jeg kan ikke udstå karameller …</a:t>
            </a:r>
            <a:endParaRPr lang="de-DE" altLang="de-DE" sz="1200" b="1" dirty="0">
              <a:solidFill>
                <a:srgbClr val="000000"/>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25</a:t>
            </a:fld>
            <a:endParaRPr lang="de-DE"/>
          </a:p>
        </p:txBody>
      </p:sp>
    </p:spTree>
    <p:extLst>
      <p:ext uri="{BB962C8B-B14F-4D97-AF65-F5344CB8AC3E}">
        <p14:creationId xmlns:p14="http://schemas.microsoft.com/office/powerpoint/2010/main" val="800559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Bedstemors fødselsdag</a:t>
            </a:r>
            <a:br>
              <a:rPr lang="da-DK" sz="3600" dirty="0">
                <a:solidFill>
                  <a:srgbClr val="004992"/>
                </a:solidFill>
                <a:latin typeface="+mn-lt"/>
                <a:ea typeface="+mn-ea"/>
                <a:cs typeface="+mn-cs"/>
              </a:rPr>
            </a:br>
            <a:r>
              <a:rPr lang="da-DK" dirty="0">
                <a:solidFill>
                  <a:srgbClr val="004992"/>
                </a:solidFill>
                <a:latin typeface="+mn-lt"/>
                <a:ea typeface="+mn-ea"/>
                <a:cs typeface="+mn-cs"/>
              </a:rPr>
              <a:t>Hvad vil pigen forære sin bedstemor næste år?</a:t>
            </a:r>
            <a:endParaRPr lang="en-US" dirty="0">
              <a:solidFill>
                <a:srgbClr val="004992"/>
              </a:solidFill>
              <a:latin typeface="+mn-lt"/>
              <a:ea typeface="+mn-ea"/>
              <a:cs typeface="+mn-cs"/>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da-DK" altLang="de-DE" sz="2000" b="1" dirty="0">
                <a:solidFill>
                  <a:srgbClr val="004992"/>
                </a:solidFill>
                <a:latin typeface="+mn-lt"/>
              </a:rPr>
              <a:t>Sandsynligt: </a:t>
            </a:r>
            <a:r>
              <a:rPr lang="da-DK" altLang="de-DE" sz="2000" dirty="0">
                <a:solidFill>
                  <a:srgbClr val="333333"/>
                </a:solidFill>
                <a:latin typeface="+mn-lt"/>
              </a:rPr>
              <a:t>Endu en æske karameller, fordi bedstemoderen Blev så begejstret sidste år.</a:t>
            </a:r>
          </a:p>
          <a:p>
            <a:pPr eaLnBrk="1" hangingPunct="1">
              <a:spcBef>
                <a:spcPts val="1200"/>
              </a:spcBef>
              <a:spcAft>
                <a:spcPts val="0"/>
              </a:spcAft>
              <a:buNone/>
            </a:pPr>
            <a:r>
              <a:rPr lang="da-DK" altLang="de-DE" sz="2000" b="1" dirty="0">
                <a:solidFill>
                  <a:srgbClr val="004992"/>
                </a:solidFill>
                <a:latin typeface="+mn-lt"/>
              </a:rPr>
              <a:t>Usandsynligt: </a:t>
            </a:r>
            <a:r>
              <a:rPr lang="da-DK" altLang="de-DE" sz="2000" dirty="0">
                <a:solidFill>
                  <a:srgbClr val="333333"/>
                </a:solidFill>
                <a:latin typeface="+mn-lt"/>
              </a:rPr>
              <a:t>Pigen bemærkede, at bedstemoderen ikke bryder sig om karameller, og hun vil derfor forære hende noget andet næste år.</a:t>
            </a:r>
            <a:endParaRPr lang="de-DE" altLang="de-DE" sz="2000" dirty="0">
              <a:solidFill>
                <a:srgbClr val="333333"/>
              </a:solidFill>
              <a:latin typeface="+mn-l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Karameller!</a:t>
            </a:r>
          </a:p>
          <a:p>
            <a:pPr algn="ctr" eaLnBrk="1" hangingPunct="1">
              <a:spcBef>
                <a:spcPct val="0"/>
              </a:spcBef>
              <a:buFontTx/>
              <a:buNone/>
            </a:pPr>
            <a:r>
              <a:rPr lang="de-DE" altLang="de-DE" sz="1200" b="1" dirty="0">
                <a:solidFill>
                  <a:srgbClr val="000000"/>
                </a:solidFill>
                <a:latin typeface="+mn-lt"/>
              </a:rPr>
              <a:t>Herligt, tak!</a:t>
            </a:r>
          </a:p>
        </p:txBody>
      </p:sp>
      <p:pic>
        <p:nvPicPr>
          <p:cNvPr id="15"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6"/>
          <p:cNvSpPr txBox="1">
            <a:spLocks noChangeArrowheads="1"/>
          </p:cNvSpPr>
          <p:nvPr/>
        </p:nvSpPr>
        <p:spPr bwMode="auto">
          <a:xfrm>
            <a:off x="6493942" y="2348880"/>
            <a:ext cx="10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a-DK" altLang="de-DE" sz="1200" b="1" dirty="0">
                <a:solidFill>
                  <a:srgbClr val="000000"/>
                </a:solidFill>
                <a:latin typeface="+mn-lt"/>
              </a:rPr>
              <a:t>Jeg kan ikke udstå karameller …</a:t>
            </a:r>
            <a:endParaRPr lang="de-DE" altLang="de-DE" sz="1200" b="1" dirty="0">
              <a:solidFill>
                <a:srgbClr val="000000"/>
              </a:solidFill>
              <a:latin typeface="+mn-lt"/>
            </a:endParaRP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932D4239-F46B-4884-B81F-FE4963DEF599}"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Så går det løs!</a:t>
            </a: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da-DK" sz="2400" spc="-10">
                <a:solidFill>
                  <a:srgbClr val="004992"/>
                </a:solidFill>
                <a:latin typeface="+mn-lt"/>
              </a:rPr>
              <a:t>Er chefen kynisk? Skal vi have flere oplysninger for at kunne afgøre det?</a:t>
            </a:r>
            <a:endParaRPr sz="2400" dirty="0">
              <a:solidFill>
                <a:srgbClr val="004992"/>
              </a:solidFill>
              <a:latin typeface="+mn-lt"/>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en-US" sz="1100" dirty="0" err="1">
                <a:latin typeface="+mn-lt"/>
              </a:rPr>
              <a:t>Jeg</a:t>
            </a:r>
            <a:r>
              <a:rPr lang="en-US" sz="1100" dirty="0">
                <a:latin typeface="+mn-lt"/>
              </a:rPr>
              <a:t> </a:t>
            </a:r>
            <a:r>
              <a:rPr lang="en-US" sz="1100" dirty="0" err="1">
                <a:latin typeface="+mn-lt"/>
              </a:rPr>
              <a:t>beklager</a:t>
            </a:r>
            <a:r>
              <a:rPr lang="en-US" sz="1100" dirty="0">
                <a:latin typeface="+mn-lt"/>
              </a:rPr>
              <a:t> </a:t>
            </a:r>
          </a:p>
          <a:p>
            <a:pPr algn="ctr" eaLnBrk="1" fontAlgn="auto" hangingPunct="1">
              <a:spcBef>
                <a:spcPts val="105"/>
              </a:spcBef>
              <a:spcAft>
                <a:spcPts val="0"/>
              </a:spcAft>
              <a:defRPr/>
            </a:pPr>
            <a:r>
              <a:rPr lang="en-US" sz="1100" dirty="0" err="1">
                <a:latin typeface="+mn-lt"/>
              </a:rPr>
              <a:t>meget</a:t>
            </a:r>
            <a:r>
              <a:rPr lang="en-US" sz="1100" dirty="0">
                <a:latin typeface="+mn-lt"/>
              </a:rPr>
              <a:t>!</a:t>
            </a:r>
            <a:endParaRPr sz="1100" dirty="0">
              <a:latin typeface="+mn-lt"/>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a-DK" altLang="de-DE" sz="1100">
                <a:latin typeface="+mn-lt"/>
              </a:rPr>
              <a:t>Hvordan skal jeg nu kunne passe mit arbejde?</a:t>
            </a:r>
            <a:endParaRPr lang="de-DE" altLang="de-DE" sz="1100" dirty="0">
              <a:latin typeface="+mn-lt"/>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mn-lt"/>
              </a:rPr>
              <a:t>Det her er uacceptabelt!</a:t>
            </a:r>
            <a:endParaRPr lang="de-DE" altLang="de-DE" sz="1100" dirty="0">
              <a:latin typeface="+mn-lt"/>
            </a:endParaRPr>
          </a:p>
        </p:txBody>
      </p:sp>
      <p:sp>
        <p:nvSpPr>
          <p:cNvPr id="16"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7"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da-DK" sz="2400" spc="-10">
                <a:solidFill>
                  <a:srgbClr val="004992"/>
                </a:solidFill>
                <a:latin typeface="+mn-lt"/>
              </a:rPr>
              <a:t>Er chefen kynisk? Skal vi have flere oplysninger for at kunne afgøre det?</a:t>
            </a:r>
            <a:endParaRPr sz="2400" dirty="0">
              <a:solidFill>
                <a:srgbClr val="004992"/>
              </a:solidFill>
              <a:latin typeface="+mn-lt"/>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en-US" sz="1100" dirty="0" err="1">
                <a:latin typeface="+mn-lt"/>
              </a:rPr>
              <a:t>Jeg</a:t>
            </a:r>
            <a:r>
              <a:rPr lang="en-US" sz="1100" dirty="0">
                <a:latin typeface="+mn-lt"/>
              </a:rPr>
              <a:t> </a:t>
            </a:r>
            <a:r>
              <a:rPr lang="en-US" sz="1100" dirty="0" err="1">
                <a:latin typeface="+mn-lt"/>
              </a:rPr>
              <a:t>beklager</a:t>
            </a:r>
            <a:r>
              <a:rPr lang="en-US" sz="1100" dirty="0">
                <a:latin typeface="+mn-lt"/>
              </a:rPr>
              <a:t> </a:t>
            </a:r>
          </a:p>
          <a:p>
            <a:pPr algn="ctr" eaLnBrk="1" fontAlgn="auto" hangingPunct="1">
              <a:spcBef>
                <a:spcPts val="105"/>
              </a:spcBef>
              <a:spcAft>
                <a:spcPts val="0"/>
              </a:spcAft>
              <a:defRPr/>
            </a:pPr>
            <a:r>
              <a:rPr lang="en-US" sz="1100" dirty="0" err="1">
                <a:latin typeface="+mn-lt"/>
              </a:rPr>
              <a:t>meget</a:t>
            </a:r>
            <a:r>
              <a:rPr lang="en-US" sz="1100" dirty="0">
                <a:latin typeface="+mn-lt"/>
              </a:rPr>
              <a:t>!</a:t>
            </a:r>
            <a:endParaRPr sz="1100" dirty="0">
              <a:latin typeface="+mn-lt"/>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a-DK" altLang="de-DE" sz="1100">
                <a:latin typeface="+mn-lt"/>
              </a:rPr>
              <a:t>Hvordan skal jeg nu kunne passe mit arbejde?</a:t>
            </a:r>
            <a:endParaRPr lang="de-DE" altLang="de-DE" sz="1100" dirty="0">
              <a:latin typeface="+mn-lt"/>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mn-lt"/>
              </a:rPr>
              <a:t>Det her er uacceptabelt!</a:t>
            </a:r>
            <a:endParaRPr lang="de-DE" altLang="de-DE" sz="1100" dirty="0">
              <a:latin typeface="+mn-lt"/>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29</a:t>
            </a:fld>
            <a:endParaRPr lang="de-DE"/>
          </a:p>
        </p:txBody>
      </p:sp>
    </p:spTree>
    <p:extLst>
      <p:ext uri="{BB962C8B-B14F-4D97-AF65-F5344CB8AC3E}">
        <p14:creationId xmlns:p14="http://schemas.microsoft.com/office/powerpoint/2010/main" val="2628826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da-DK" sz="2400" spc="-10">
                <a:solidFill>
                  <a:srgbClr val="004992"/>
                </a:solidFill>
                <a:latin typeface="+mn-lt"/>
              </a:rPr>
              <a:t>Er chefen kynisk? Skal vi have flere oplysninger for at kunne afgøre det?</a:t>
            </a:r>
            <a:endParaRPr sz="2400" dirty="0">
              <a:solidFill>
                <a:srgbClr val="004992"/>
              </a:solidFill>
              <a:latin typeface="+mn-lt"/>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en-US" sz="1100" dirty="0" err="1">
                <a:latin typeface="+mn-lt"/>
              </a:rPr>
              <a:t>Jeg</a:t>
            </a:r>
            <a:r>
              <a:rPr lang="en-US" sz="1100" dirty="0">
                <a:latin typeface="+mn-lt"/>
              </a:rPr>
              <a:t> </a:t>
            </a:r>
            <a:r>
              <a:rPr lang="en-US" sz="1100" dirty="0" err="1">
                <a:latin typeface="+mn-lt"/>
              </a:rPr>
              <a:t>beklager</a:t>
            </a:r>
            <a:r>
              <a:rPr lang="en-US" sz="1100" dirty="0">
                <a:latin typeface="+mn-lt"/>
              </a:rPr>
              <a:t> </a:t>
            </a:r>
          </a:p>
          <a:p>
            <a:pPr algn="ctr" eaLnBrk="1" fontAlgn="auto" hangingPunct="1">
              <a:spcBef>
                <a:spcPts val="105"/>
              </a:spcBef>
              <a:spcAft>
                <a:spcPts val="0"/>
              </a:spcAft>
              <a:defRPr/>
            </a:pPr>
            <a:r>
              <a:rPr lang="en-US" sz="1100" dirty="0" err="1">
                <a:latin typeface="+mn-lt"/>
              </a:rPr>
              <a:t>meget</a:t>
            </a:r>
            <a:r>
              <a:rPr lang="en-US" sz="1100" dirty="0">
                <a:latin typeface="+mn-lt"/>
              </a:rPr>
              <a:t>!</a:t>
            </a:r>
            <a:endParaRPr sz="1100" dirty="0">
              <a:latin typeface="+mn-lt"/>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a-DK" altLang="de-DE" sz="1100">
                <a:latin typeface="+mn-lt"/>
              </a:rPr>
              <a:t>Hvordan skal jeg nu kunne passe mit arbejde?</a:t>
            </a:r>
            <a:endParaRPr lang="de-DE" altLang="de-DE" sz="1100" dirty="0">
              <a:latin typeface="+mn-lt"/>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mn-lt"/>
              </a:rPr>
              <a:t>Det her er uacceptabelt!</a:t>
            </a:r>
            <a:endParaRPr lang="de-DE" altLang="de-DE" sz="1100" dirty="0">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30</a:t>
            </a:fld>
            <a:endParaRPr lang="de-DE"/>
          </a:p>
        </p:txBody>
      </p:sp>
    </p:spTree>
    <p:extLst>
      <p:ext uri="{BB962C8B-B14F-4D97-AF65-F5344CB8AC3E}">
        <p14:creationId xmlns:p14="http://schemas.microsoft.com/office/powerpoint/2010/main" val="1371251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a:solidFill>
                  <a:srgbClr val="004992"/>
                </a:solidFill>
                <a:latin typeface="+mn-lt"/>
              </a:rPr>
              <a:t>Hvad mon betjenten tænker… har han helt eller delvist ret?</a:t>
            </a:r>
            <a:endParaRPr lang="de-DE" altLang="de-DE" sz="2400" dirty="0">
              <a:solidFill>
                <a:srgbClr val="004992"/>
              </a:solidFill>
              <a:latin typeface="+mn-lt"/>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2"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a:solidFill>
                  <a:srgbClr val="004992"/>
                </a:solidFill>
                <a:latin typeface="+mn-lt"/>
              </a:rPr>
              <a:t>Hvad mon betjenten tænker… har han helt eller delvist ret?</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32</a:t>
            </a:fld>
            <a:endParaRPr lang="de-DE"/>
          </a:p>
        </p:txBody>
      </p:sp>
    </p:spTree>
    <p:extLst>
      <p:ext uri="{BB962C8B-B14F-4D97-AF65-F5344CB8AC3E}">
        <p14:creationId xmlns:p14="http://schemas.microsoft.com/office/powerpoint/2010/main" val="2764405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a:solidFill>
                  <a:srgbClr val="004992"/>
                </a:solidFill>
                <a:latin typeface="+mn-lt"/>
              </a:rPr>
              <a:t>Hvad mon betjenten tænker… har han helt eller delvist ret?</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33</a:t>
            </a:fld>
            <a:endParaRPr lang="de-DE"/>
          </a:p>
        </p:txBody>
      </p:sp>
    </p:spTree>
    <p:extLst>
      <p:ext uri="{BB962C8B-B14F-4D97-AF65-F5344CB8AC3E}">
        <p14:creationId xmlns:p14="http://schemas.microsoft.com/office/powerpoint/2010/main" val="3228665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a:solidFill>
                  <a:srgbClr val="004992"/>
                </a:solidFill>
                <a:latin typeface="+mn-lt"/>
              </a:rPr>
              <a:t>Hvad mon betjenten tænker… har han helt eller delvist ret?</a:t>
            </a:r>
            <a:endParaRPr lang="de-DE" altLang="de-DE"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34</a:t>
            </a:fld>
            <a:endParaRPr lang="de-DE"/>
          </a:p>
        </p:txBody>
      </p:sp>
    </p:spTree>
    <p:extLst>
      <p:ext uri="{BB962C8B-B14F-4D97-AF65-F5344CB8AC3E}">
        <p14:creationId xmlns:p14="http://schemas.microsoft.com/office/powerpoint/2010/main" val="923693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Bliver bankassistenten skræmt?</a:t>
            </a:r>
            <a:endParaRPr sz="2400" dirty="0">
              <a:solidFill>
                <a:srgbClr val="004992"/>
              </a:solidFill>
              <a:latin typeface="+mn-lt"/>
            </a:endParaRPr>
          </a:p>
        </p:txBody>
      </p:sp>
      <p:sp>
        <p:nvSpPr>
          <p:cNvPr id="2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altLang="de-DE" sz="1100">
                <a:solidFill>
                  <a:sysClr val="windowText" lastClr="000000"/>
                </a:solidFill>
              </a:rPr>
              <a:t>Mor dig godt, lille mand...</a:t>
            </a:r>
            <a:endParaRPr lang="en-GB" altLang="de-DE" sz="1100" dirty="0">
              <a:solidFill>
                <a:sysClr val="windowText" lastClr="000000"/>
              </a:solidFill>
            </a:endParaRPr>
          </a:p>
        </p:txBody>
      </p:sp>
      <p:pic>
        <p:nvPicPr>
          <p:cNvPr id="2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sp>
        <p:nvSpPr>
          <p:cNvPr id="16"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latin typeface="+mn-lt"/>
              </a:rPr>
              <a:t>Wow!</a:t>
            </a: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AA3D785F-41CA-4869-9B99-D44E16A7A303}" type="slidenum">
              <a:rPr lang="de-DE" smtClean="0"/>
              <a:pPr>
                <a:defRPr/>
              </a:pPr>
              <a:t>35</a:t>
            </a:fld>
            <a:endParaRPr lang="de-DE"/>
          </a:p>
        </p:txBody>
      </p:sp>
      <p:sp>
        <p:nvSpPr>
          <p:cNvPr id="28" name="Caption_23">
            <a:extLst>
              <a:ext uri="{FF2B5EF4-FFF2-40B4-BE49-F238E27FC236}">
                <a16:creationId xmlns:a16="http://schemas.microsoft.com/office/drawing/2014/main" id="{F8A77F21-1DEF-462D-9D6F-1EA49F312BBF}"/>
              </a:ext>
            </a:extLst>
          </p:cNvPr>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dirty="0">
                <a:latin typeface="+mn-lt"/>
              </a:rPr>
              <a:t>Hit med </a:t>
            </a:r>
            <a:r>
              <a:rPr lang="en-US" altLang="de-DE" sz="1100" dirty="0" err="1">
                <a:latin typeface="+mn-lt"/>
              </a:rPr>
              <a:t>pengene</a:t>
            </a:r>
            <a:r>
              <a:rPr lang="en-US" altLang="de-DE" sz="1100" dirty="0">
                <a:latin typeface="+mn-lt"/>
              </a:rPr>
              <a:t> </a:t>
            </a:r>
            <a:r>
              <a:rPr lang="en-US" altLang="de-DE" sz="1100" dirty="0" err="1">
                <a:latin typeface="+mn-lt"/>
              </a:rPr>
              <a:t>eller</a:t>
            </a:r>
            <a:r>
              <a:rPr lang="en-US" altLang="de-DE" sz="1100" dirty="0">
                <a:latin typeface="+mn-lt"/>
              </a:rPr>
              <a:t> </a:t>
            </a:r>
            <a:r>
              <a:rPr lang="en-US" altLang="de-DE" sz="1100" dirty="0" err="1">
                <a:latin typeface="+mn-lt"/>
              </a:rPr>
              <a:t>jeg</a:t>
            </a:r>
            <a:r>
              <a:rPr lang="en-US" altLang="de-DE" sz="1100" dirty="0">
                <a:latin typeface="+mn-lt"/>
              </a:rPr>
              <a:t> </a:t>
            </a:r>
            <a:r>
              <a:rPr lang="en-US" altLang="de-DE" sz="1100" dirty="0" err="1">
                <a:latin typeface="+mn-lt"/>
              </a:rPr>
              <a:t>skyder</a:t>
            </a:r>
            <a:r>
              <a:rPr lang="en-US" altLang="de-DE" sz="1100" dirty="0">
                <a:latin typeface="+mn-lt"/>
              </a:rPr>
              <a:t>...</a:t>
            </a:r>
            <a:endParaRPr lang="de-DE" altLang="de-DE" sz="1100" dirty="0">
              <a:latin typeface="+mn-lt"/>
            </a:endParaRPr>
          </a:p>
        </p:txBody>
      </p:sp>
    </p:spTree>
    <p:extLst>
      <p:ext uri="{BB962C8B-B14F-4D97-AF65-F5344CB8AC3E}">
        <p14:creationId xmlns:p14="http://schemas.microsoft.com/office/powerpoint/2010/main" val="4058677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Bliver bankassistenten skræmt?</a:t>
            </a:r>
            <a:endParaRPr sz="2400" dirty="0">
              <a:solidFill>
                <a:srgbClr val="004992"/>
              </a:solidFill>
              <a:latin typeface="+mn-lt"/>
            </a:endParaRPr>
          </a:p>
        </p:txBody>
      </p:sp>
      <p:sp>
        <p:nvSpPr>
          <p:cNvPr id="2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dirty="0">
                <a:latin typeface="+mn-lt"/>
              </a:rPr>
              <a:t>Hit med </a:t>
            </a:r>
            <a:r>
              <a:rPr lang="en-US" altLang="de-DE" sz="1100" dirty="0" err="1">
                <a:latin typeface="+mn-lt"/>
              </a:rPr>
              <a:t>pengene</a:t>
            </a:r>
            <a:r>
              <a:rPr lang="en-US" altLang="de-DE" sz="1100" dirty="0">
                <a:latin typeface="+mn-lt"/>
              </a:rPr>
              <a:t> </a:t>
            </a:r>
            <a:r>
              <a:rPr lang="en-US" altLang="de-DE" sz="1100" dirty="0" err="1">
                <a:latin typeface="+mn-lt"/>
              </a:rPr>
              <a:t>eller</a:t>
            </a:r>
            <a:r>
              <a:rPr lang="en-US" altLang="de-DE" sz="1100" dirty="0">
                <a:latin typeface="+mn-lt"/>
              </a:rPr>
              <a:t> </a:t>
            </a:r>
            <a:r>
              <a:rPr lang="en-US" altLang="de-DE" sz="1100" dirty="0" err="1">
                <a:latin typeface="+mn-lt"/>
              </a:rPr>
              <a:t>jeg</a:t>
            </a:r>
            <a:r>
              <a:rPr lang="en-US" altLang="de-DE" sz="1100" dirty="0">
                <a:latin typeface="+mn-lt"/>
              </a:rPr>
              <a:t> </a:t>
            </a:r>
            <a:r>
              <a:rPr lang="en-US" altLang="de-DE" sz="1100" dirty="0" err="1">
                <a:latin typeface="+mn-lt"/>
              </a:rPr>
              <a:t>skyder</a:t>
            </a:r>
            <a:r>
              <a:rPr lang="en-US" altLang="de-DE" sz="1100" dirty="0">
                <a:latin typeface="+mn-lt"/>
              </a:rPr>
              <a:t>...</a:t>
            </a:r>
            <a:endParaRPr lang="de-DE" altLang="de-DE" sz="1100" dirty="0">
              <a:latin typeface="+mn-lt"/>
            </a:endParaRPr>
          </a:p>
        </p:txBody>
      </p:sp>
      <p:sp>
        <p:nvSpPr>
          <p:cNvPr id="2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altLang="de-DE" sz="1100">
                <a:solidFill>
                  <a:sysClr val="windowText" lastClr="000000"/>
                </a:solidFill>
              </a:rPr>
              <a:t>Mor dig godt, lille mand...</a:t>
            </a:r>
            <a:endParaRPr lang="en-GB" altLang="de-DE" sz="1100" dirty="0">
              <a:solidFill>
                <a:sysClr val="windowText" lastClr="000000"/>
              </a:solidFill>
            </a:endParaRPr>
          </a:p>
        </p:txBody>
      </p:sp>
      <p:pic>
        <p:nvPicPr>
          <p:cNvPr id="2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sp>
        <p:nvSpPr>
          <p:cNvPr id="16"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latin typeface="+mn-lt"/>
              </a:rPr>
              <a:t>Wow!</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36</a:t>
            </a:fld>
            <a:endParaRPr lang="de-DE"/>
          </a:p>
        </p:txBody>
      </p:sp>
      <p:sp>
        <p:nvSpPr>
          <p:cNvPr id="28" name="Textfeld 27">
            <a:extLst>
              <a:ext uri="{FF2B5EF4-FFF2-40B4-BE49-F238E27FC236}">
                <a16:creationId xmlns:a16="http://schemas.microsoft.com/office/drawing/2014/main" id="{053FAE4F-47B2-487C-911A-561BC34D6019}"/>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40,-</a:t>
            </a:r>
          </a:p>
        </p:txBody>
      </p:sp>
    </p:spTree>
    <p:extLst>
      <p:ext uri="{BB962C8B-B14F-4D97-AF65-F5344CB8AC3E}">
        <p14:creationId xmlns:p14="http://schemas.microsoft.com/office/powerpoint/2010/main" val="1024324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da-DK" sz="2400" spc="-5">
                <a:solidFill>
                  <a:srgbClr val="004992"/>
                </a:solidFill>
                <a:latin typeface="+mn-lt"/>
              </a:rPr>
              <a:t>Vil far og søn sejle ud? </a:t>
            </a:r>
            <a:endParaRPr sz="2400" dirty="0">
              <a:solidFill>
                <a:srgbClr val="004992"/>
              </a:solidFill>
              <a:latin typeface="+mn-lt"/>
            </a:endParaRPr>
          </a:p>
        </p:txBody>
      </p:sp>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0"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da-DK" sz="1000" b="1" spc="-5" dirty="0">
                <a:solidFill>
                  <a:srgbClr val="333333"/>
                </a:solidFill>
                <a:latin typeface="+mn-lt"/>
              </a:rPr>
              <a:t>Stormvarsel! Et frontsystem nærmer sig kysten! Alle badegæster bedes forlade stranden!</a:t>
            </a:r>
            <a:endParaRPr lang="en-US" sz="1000" b="1" spc="-5" dirty="0">
              <a:solidFill>
                <a:srgbClr val="333333"/>
              </a:solidFill>
              <a:latin typeface="+mn-lt"/>
            </a:endParaRPr>
          </a:p>
        </p:txBody>
      </p:sp>
      <p:sp>
        <p:nvSpPr>
          <p:cNvPr id="14"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5"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6"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da-DK" sz="2400" spc="-5">
                <a:solidFill>
                  <a:srgbClr val="004992"/>
                </a:solidFill>
                <a:latin typeface="+mn-lt"/>
              </a:rPr>
              <a:t>Vil far og søn sejle ud? </a:t>
            </a:r>
            <a:endParaRPr sz="2400" dirty="0">
              <a:solidFill>
                <a:srgbClr val="004992"/>
              </a:solidFill>
              <a:latin typeface="+mn-lt"/>
            </a:endParaRPr>
          </a:p>
        </p:txBody>
      </p:sp>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0"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da-DK" sz="1000" b="1" spc="-5" dirty="0">
                <a:solidFill>
                  <a:srgbClr val="333333"/>
                </a:solidFill>
                <a:latin typeface="+mn-lt"/>
              </a:rPr>
              <a:t>Stormvarsel! Et frontsystem nærmer sig kysten! Alle badegæster bedes forlade stranden!</a:t>
            </a:r>
            <a:endParaRPr lang="en-US" sz="1000" b="1" spc="-5"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38</a:t>
            </a:fld>
            <a:endParaRPr lang="de-DE"/>
          </a:p>
        </p:txBody>
      </p:sp>
    </p:spTree>
    <p:extLst>
      <p:ext uri="{BB962C8B-B14F-4D97-AF65-F5344CB8AC3E}">
        <p14:creationId xmlns:p14="http://schemas.microsoft.com/office/powerpoint/2010/main" val="1725151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til</a:t>
            </a:r>
            <a:r>
              <a:rPr lang="en-US" altLang="ko-KR" i="1" spc="-5" dirty="0">
                <a:solidFill>
                  <a:srgbClr val="333333"/>
                </a:solidFill>
                <a:latin typeface="+mn-lt"/>
              </a:rPr>
              <a:t> </a:t>
            </a:r>
            <a:r>
              <a:rPr lang="en-US" altLang="ko-KR" i="1" spc="-5" dirty="0" err="1">
                <a:solidFill>
                  <a:srgbClr val="333333"/>
                </a:solidFill>
                <a:latin typeface="+mn-lt"/>
              </a:rPr>
              <a:t>undervisere</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da-DK" altLang="ko-KR" dirty="0">
                <a:solidFill>
                  <a:srgbClr val="333333"/>
                </a:solidFill>
                <a:latin typeface="+mn-lt"/>
              </a:rPr>
              <a:t>Nogle videoklips indeholder sprogbrug, som måske ikke er passende for hvert publikum eller kultur. Vurder venligst videoerne, inden du viser dem</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6 – At vise empati II</a:t>
            </a:r>
            <a:endParaRPr lang="de-DE"/>
          </a:p>
        </p:txBody>
      </p:sp>
      <p:sp>
        <p:nvSpPr>
          <p:cNvPr id="4" name="Slide Number Placeholder 3"/>
          <p:cNvSpPr>
            <a:spLocks noGrp="1"/>
          </p:cNvSpPr>
          <p:nvPr>
            <p:ph type="sldNum" sz="quarter" idx="12"/>
          </p:nvPr>
        </p:nvSpPr>
        <p:spPr/>
        <p:txBody>
          <a:bodyPr/>
          <a:lstStyle/>
          <a:p>
            <a:pPr>
              <a:defRPr/>
            </a:pPr>
            <a:fld id="{A968EF35-1345-4902-9C5F-A3934D51D806}" type="slidenum">
              <a:rPr lang="de-DE" smtClean="0"/>
              <a:pPr>
                <a:defRPr/>
              </a:pPr>
              <a:t>39</a:t>
            </a:fld>
            <a:endParaRPr lang="de-DE"/>
          </a:p>
        </p:txBody>
      </p:sp>
    </p:spTree>
    <p:extLst>
      <p:ext uri="{BB962C8B-B14F-4D97-AF65-F5344CB8AC3E}">
        <p14:creationId xmlns:p14="http://schemas.microsoft.com/office/powerpoint/2010/main" val="3913291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mn-lt"/>
              </a:rPr>
              <a:t>Hvor mener John, at Mary sidst så isbilen? I parken eller ved kirken?</a:t>
            </a:r>
            <a:endParaRPr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40</a:t>
            </a:fld>
            <a:endParaRPr 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a-DK" altLang="de-DE" sz="2400">
                <a:solidFill>
                  <a:srgbClr val="004992"/>
                </a:solidFill>
                <a:latin typeface="+mn-lt"/>
              </a:rPr>
              <a:t>Hvad tænker moderen... har hun ret?</a:t>
            </a:r>
            <a:endParaRPr lang="de-DE" altLang="de-DE" sz="2400" dirty="0">
              <a:solidFill>
                <a:srgbClr val="004992"/>
              </a:solidFill>
              <a:latin typeface="+mn-lt"/>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100" b="1">
                <a:latin typeface="+mn-lt"/>
              </a:rPr>
              <a:t>Skal vi ikke snart spise, mor?</a:t>
            </a:r>
          </a:p>
          <a:p>
            <a:pPr algn="ctr"/>
            <a:r>
              <a:rPr lang="en-US" altLang="de-DE" sz="1100" b="1">
                <a:latin typeface="+mn-lt"/>
              </a:rPr>
              <a:t>Jeg er ved at dø af sult.</a:t>
            </a:r>
            <a:endParaRPr lang="de-DE" altLang="de-DE" sz="1100" dirty="0">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41</a:t>
            </a:fld>
            <a:endParaRPr 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17"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da-DK" altLang="de-DE" sz="2400" dirty="0">
                <a:solidFill>
                  <a:srgbClr val="004992"/>
                </a:solidFill>
                <a:latin typeface="+mn-lt"/>
              </a:rPr>
              <a:t>Hvorfor døde batteriet første gang? Og anden gang? Hvordan kan bilejeren have fortolket situationen? </a:t>
            </a:r>
            <a:endParaRPr lang="de-DE" altLang="de-DE" sz="2400" dirty="0">
              <a:solidFill>
                <a:srgbClr val="004992"/>
              </a:solidFill>
              <a:latin typeface="+mn-lt"/>
            </a:endParaRPr>
          </a:p>
        </p:txBody>
      </p:sp>
      <p:sp>
        <p:nvSpPr>
          <p:cNvPr id="18" name="Caption_17"/>
          <p:cNvSpPr txBox="1"/>
          <p:nvPr/>
        </p:nvSpPr>
        <p:spPr>
          <a:xfrm>
            <a:off x="4857956" y="4343400"/>
            <a:ext cx="731520" cy="128240"/>
          </a:xfrm>
          <a:prstGeom prst="rect">
            <a:avLst/>
          </a:prstGeom>
          <a:solidFill>
            <a:srgbClr val="FFFFFF"/>
          </a:solidFill>
        </p:spPr>
        <p:txBody>
          <a:bodyPr lIns="0" tIns="0" rIns="0" bIns="0">
            <a:noAutofit/>
          </a:bodyPr>
          <a:lstStyle/>
          <a:p>
            <a:pPr marL="173355" algn="ctr" eaLnBrk="1" fontAlgn="auto" hangingPunct="1">
              <a:lnSpc>
                <a:spcPts val="1019"/>
              </a:lnSpc>
              <a:spcBef>
                <a:spcPts val="114"/>
              </a:spcBef>
              <a:spcAft>
                <a:spcPts val="0"/>
              </a:spcAft>
              <a:defRPr/>
            </a:pPr>
            <a:r>
              <a:rPr lang="en-US" sz="1000" b="1" spc="-5" dirty="0" err="1">
                <a:latin typeface="+mn-lt"/>
              </a:rPr>
              <a:t>Batteri</a:t>
            </a:r>
            <a:endParaRPr sz="1000" dirty="0">
              <a:latin typeface="+mn-lt"/>
            </a:endParaRPr>
          </a:p>
        </p:txBody>
      </p:sp>
      <p:sp>
        <p:nvSpPr>
          <p:cNvPr id="19" name="Caption_18"/>
          <p:cNvSpPr txBox="1"/>
          <p:nvPr/>
        </p:nvSpPr>
        <p:spPr>
          <a:xfrm>
            <a:off x="6396115" y="4218560"/>
            <a:ext cx="731520"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a:latin typeface="+mn-lt"/>
              </a:rPr>
              <a:t>     </a:t>
            </a:r>
            <a:r>
              <a:rPr lang="en-US" sz="1000" b="1" spc="-5" dirty="0" err="1">
                <a:latin typeface="+mn-lt"/>
              </a:rPr>
              <a:t>Batteri</a:t>
            </a:r>
            <a:endParaRPr sz="1000" dirty="0">
              <a:latin typeface="+mn-lt"/>
            </a:endParaRPr>
          </a:p>
        </p:txBody>
      </p:sp>
      <p:sp>
        <p:nvSpPr>
          <p:cNvPr id="20"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mn-lt"/>
              </a:rPr>
              <a:t>Klage</a:t>
            </a:r>
          </a:p>
          <a:p>
            <a:r>
              <a:rPr lang="pt-BR" altLang="de-DE" sz="1000" b="1">
                <a:solidFill>
                  <a:srgbClr val="333333"/>
                </a:solidFill>
                <a:latin typeface="+mn-lt"/>
              </a:rPr>
              <a:t>Min overbo</a:t>
            </a:r>
            <a:endParaRPr lang="en-US" sz="1000" b="1"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42</a:t>
            </a:fld>
            <a:endParaRPr lang="de-DE"/>
          </a:p>
        </p:txBody>
      </p:sp>
      <p:sp>
        <p:nvSpPr>
          <p:cNvPr id="15"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da-DK" sz="900" b="1">
                <a:latin typeface="+mn-lt"/>
              </a:rPr>
              <a:t>To uger efter flytning til en anden lejlighed…</a:t>
            </a:r>
            <a:endParaRPr sz="900" b="1" dirty="0">
              <a:latin typeface="+mn-lt"/>
            </a:endParaRPr>
          </a:p>
        </p:txBody>
      </p:sp>
      <p:sp>
        <p:nvSpPr>
          <p:cNvPr id="14"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rPr>
              <a:t>Til udlejeren</a:t>
            </a:r>
            <a:endParaRPr lang="en-US" sz="1100" b="1" spc="-30" dirty="0">
              <a:solidFill>
                <a:srgbClr val="333333"/>
              </a:solidFill>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hverdagen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p>
          <a:p>
            <a:pPr marL="342900" lvl="0" indent="-342900" defTabSz="914400" fontAlgn="base">
              <a:buClr>
                <a:srgbClr val="000000"/>
              </a:buClr>
              <a:buFont typeface="WingDings"/>
              <a:buChar char=""/>
            </a:pPr>
            <a:r>
              <a:rPr lang="da-DK" altLang="de-DE" sz="2400" dirty="0">
                <a:solidFill>
                  <a:srgbClr val="004992"/>
                </a:solidFill>
              </a:rPr>
              <a:t>Mange misforståelser og måske endda konflikter opstår, fordi vi gætter forkert med hensyn til, hvad andre tænker </a:t>
            </a:r>
            <a:r>
              <a:rPr lang="da-DK" altLang="de-DE" sz="2400" dirty="0">
                <a:solidFill>
                  <a:srgbClr val="333333"/>
                </a:solidFill>
              </a:rPr>
              <a:t>(fx hvis man ikke fortæller sine venner, at man ikke har det videre godt for øjeblikket, kan man ikke forvente, at de vil være mere hensynsfulde!).</a:t>
            </a:r>
            <a:endParaRPr lang="en-US" sz="2400" dirty="0"/>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43</a:t>
            </a:fld>
            <a:endParaRPr lang="de-DE"/>
          </a:p>
        </p:txBody>
      </p:sp>
    </p:spTree>
    <p:extLst>
      <p:ext uri="{BB962C8B-B14F-4D97-AF65-F5344CB8AC3E}">
        <p14:creationId xmlns:p14="http://schemas.microsoft.com/office/powerpoint/2010/main" val="3560848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hverdagen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p>
          <a:p>
            <a:pPr marL="342900" lvl="0" indent="-342900" defTabSz="914400" fontAlgn="base">
              <a:buClr>
                <a:srgbClr val="000000"/>
              </a:buClr>
              <a:buFont typeface="WingDings"/>
              <a:buChar char=""/>
            </a:pPr>
            <a:r>
              <a:rPr lang="da-DK" altLang="de-DE" sz="2400" dirty="0">
                <a:solidFill>
                  <a:srgbClr val="004992"/>
                </a:solidFill>
              </a:rPr>
              <a:t>Mange misforståelser og måske endda konflikter opstår, fordi vi gætter forkert med hensyn til, hvad andre tænker </a:t>
            </a:r>
            <a:r>
              <a:rPr lang="da-DK" altLang="de-DE" sz="2400" dirty="0">
                <a:solidFill>
                  <a:srgbClr val="333333"/>
                </a:solidFill>
              </a:rPr>
              <a:t>(fx hvis man ikke fortæller sine venner, at man ikke har det videre godt for øjeblikket, kan man ikke forvente, at de vil være mere hensynsfulde!).</a:t>
            </a:r>
          </a:p>
          <a:p>
            <a:pPr marL="342900" lvl="0" indent="-342900" defTabSz="914400" fontAlgn="base">
              <a:buClr>
                <a:srgbClr val="333333"/>
              </a:buClr>
              <a:buFont typeface="WingDings"/>
              <a:buChar char=""/>
            </a:pPr>
            <a:r>
              <a:rPr lang="da-DK" altLang="de-DE"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a:t>
            </a:r>
            <a:r>
              <a:rPr lang="da-DK" altLang="de-DE" sz="2400">
                <a:solidFill>
                  <a:srgbClr val="333333"/>
                </a:solidFill>
              </a:rPr>
              <a:t>vurdering.</a:t>
            </a:r>
            <a:endParaRPr lang="en-US" sz="2400" dirty="0"/>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44</a:t>
            </a:fld>
            <a:endParaRPr lang="de-DE"/>
          </a:p>
        </p:txBody>
      </p:sp>
    </p:spTree>
    <p:extLst>
      <p:ext uri="{BB962C8B-B14F-4D97-AF65-F5344CB8AC3E}">
        <p14:creationId xmlns:p14="http://schemas.microsoft.com/office/powerpoint/2010/main" val="3662212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hverdagen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p>
          <a:p>
            <a:pPr marL="342900" lvl="0" indent="-342900" defTabSz="914400" fontAlgn="base">
              <a:buClr>
                <a:srgbClr val="000000"/>
              </a:buClr>
              <a:buFont typeface="WingDings"/>
              <a:buChar char=""/>
            </a:pPr>
            <a:r>
              <a:rPr lang="da-DK" altLang="de-DE" sz="2400" dirty="0">
                <a:solidFill>
                  <a:srgbClr val="004992"/>
                </a:solidFill>
              </a:rPr>
              <a:t>Mange misforståelser og måske endda konflikter opstår, fordi vi gætter forkert med hensyn til, hvad andre tænker </a:t>
            </a:r>
            <a:r>
              <a:rPr lang="da-DK" altLang="de-DE" sz="2400" dirty="0">
                <a:solidFill>
                  <a:srgbClr val="333333"/>
                </a:solidFill>
              </a:rPr>
              <a:t>(fx hvis man ikke fortæller sine venner, at man ikke har det videre godt for øjeblikket, kan man ikke forvente, at de vil være mere hensynsfulde!).</a:t>
            </a:r>
          </a:p>
          <a:p>
            <a:pPr marL="342900" lvl="0" indent="-342900" defTabSz="914400" fontAlgn="base">
              <a:buClr>
                <a:srgbClr val="333333"/>
              </a:buClr>
              <a:buFont typeface="WingDings"/>
              <a:buChar char=""/>
            </a:pPr>
            <a:r>
              <a:rPr lang="da-DK" altLang="de-DE"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vurdering.</a:t>
            </a:r>
          </a:p>
          <a:p>
            <a:pPr marL="342900" lvl="0" indent="-342900" defTabSz="914400" fontAlgn="base">
              <a:buClr>
                <a:srgbClr val="333333"/>
              </a:buClr>
              <a:buFont typeface="WingDings"/>
              <a:buChar char=""/>
            </a:pPr>
            <a:r>
              <a:rPr lang="da-DK" altLang="de-DE" sz="2400" dirty="0">
                <a:solidFill>
                  <a:srgbClr val="333333"/>
                </a:solidFill>
              </a:rPr>
              <a:t>Pas på: Vores aktuelle sindsstemning har indflydelse på, hvordan vi opfatter vores omgivelser (fx vores vurdering af andre mennesker).</a:t>
            </a:r>
            <a:endParaRPr lang="en-US" sz="2400" dirty="0"/>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45</a:t>
            </a:fld>
            <a:endParaRPr lang="de-DE"/>
          </a:p>
        </p:txBody>
      </p:sp>
    </p:spTree>
    <p:extLst>
      <p:ext uri="{BB962C8B-B14F-4D97-AF65-F5344CB8AC3E}">
        <p14:creationId xmlns:p14="http://schemas.microsoft.com/office/powerpoint/2010/main" val="26354184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lnSpc>
                <a:spcPct val="100000"/>
              </a:lnSpc>
              <a:spcBef>
                <a:spcPts val="1200"/>
              </a:spcBef>
            </a:pPr>
            <a:r>
              <a:rPr lang="da-DK" altLang="de-DE" sz="2400" dirty="0">
                <a:solidFill>
                  <a:srgbClr val="333333"/>
                </a:solidFill>
              </a:rPr>
              <a:t>Under en psykose er der risiko for, at man kan fejl- eller overfortolke ansigtsudtryk og handlinger.</a:t>
            </a:r>
          </a:p>
          <a:p>
            <a:pPr lvl="0" defTabSz="914400" eaLnBrk="0" fontAlgn="base" hangingPunct="0">
              <a:lnSpc>
                <a:spcPct val="100000"/>
              </a:lnSpc>
              <a:spcBef>
                <a:spcPts val="1200"/>
              </a:spcBef>
            </a:pPr>
            <a:r>
              <a:rPr lang="da-DK" altLang="de-DE" sz="2400" dirty="0">
                <a:solidFill>
                  <a:srgbClr val="004992"/>
                </a:solidFill>
              </a:rPr>
              <a:t>Eksempel: </a:t>
            </a:r>
            <a:r>
              <a:rPr lang="da-DK" altLang="de-DE" sz="2400" dirty="0">
                <a:solidFill>
                  <a:srgbClr val="333333"/>
                </a:solidFill>
              </a:rPr>
              <a:t>Marvin føler, at man gør nar af ham!</a:t>
            </a:r>
          </a:p>
          <a:p>
            <a:pPr lvl="0" defTabSz="914400" eaLnBrk="0" fontAlgn="base" hangingPunct="0">
              <a:lnSpc>
                <a:spcPct val="100000"/>
              </a:lnSpc>
              <a:spcBef>
                <a:spcPts val="1200"/>
              </a:spcBef>
            </a:pPr>
            <a:r>
              <a:rPr lang="da-DK" altLang="de-DE" sz="2400" dirty="0">
                <a:solidFill>
                  <a:srgbClr val="004992"/>
                </a:solidFill>
              </a:rPr>
              <a:t>Baggrund: </a:t>
            </a:r>
            <a:r>
              <a:rPr lang="da-DK" altLang="de-DE" sz="2400" dirty="0">
                <a:solidFill>
                  <a:srgbClr val="333333"/>
                </a:solidFill>
              </a:rPr>
              <a:t>Marvin kommer efter toldkontrollen ind i lufthavnens ankomsthal, hvor en gruppe ventende mennesker ser i hans retning. To af dem begynder at le højt.</a:t>
            </a:r>
          </a:p>
          <a:p>
            <a:pPr lvl="0" defTabSz="914400" eaLnBrk="0" fontAlgn="base" hangingPunct="0">
              <a:lnSpc>
                <a:spcPct val="100000"/>
              </a:lnSpc>
              <a:spcBef>
                <a:spcPts val="1200"/>
              </a:spcBef>
            </a:pPr>
            <a:r>
              <a:rPr lang="da-DK" altLang="de-DE" sz="2400" dirty="0">
                <a:solidFill>
                  <a:srgbClr val="004992"/>
                </a:solidFill>
              </a:rPr>
              <a:t>Men: </a:t>
            </a:r>
            <a:r>
              <a:rPr lang="da-DK" altLang="de-DE" sz="2400" dirty="0">
                <a:solidFill>
                  <a:srgbClr val="333333"/>
                </a:solidFill>
              </a:rPr>
              <a:t>Naturligvis vil alle de ventende lade blikket glide hen over de ankommende passagerer. De er der for at tage imod venner eller kunder. De to, der ler, har sikkert ikke set hinanden længe og udveksler ferieminder. Eller også er det fordi, Marvin stadig går med den tåbelige sombrero fra ferien i Mexico.</a:t>
            </a:r>
          </a:p>
          <a:p>
            <a:pPr lvl="0" defTabSz="914400" eaLnBrk="0" fontAlgn="base" hangingPunct="0">
              <a:lnSpc>
                <a:spcPct val="100000"/>
              </a:lnSpc>
              <a:spcBef>
                <a:spcPts val="1200"/>
              </a:spcBef>
            </a:pPr>
            <a:r>
              <a:rPr lang="da-DK" altLang="de-DE" sz="2400" dirty="0">
                <a:solidFill>
                  <a:srgbClr val="333333"/>
                </a:solidFill>
              </a:rPr>
              <a:t>Vi begår alle fejl! Inddrag altid forskellige perspektiver.</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46</a:t>
            </a:fld>
            <a:endParaRPr 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47</a:t>
            </a:fld>
            <a:endParaRPr lang="de-DE"/>
          </a:p>
        </p:txBody>
      </p:sp>
    </p:spTree>
    <p:extLst>
      <p:ext uri="{BB962C8B-B14F-4D97-AF65-F5344CB8AC3E}">
        <p14:creationId xmlns:p14="http://schemas.microsoft.com/office/powerpoint/2010/main" val="3485325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5169243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48</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3322</Words>
  <Application>Microsoft Office PowerPoint</Application>
  <PresentationFormat>Benutzerdefiniert</PresentationFormat>
  <Paragraphs>498</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Arial</vt:lpstr>
      <vt:lpstr>Calibri Light</vt:lpstr>
      <vt:lpstr>Symbol</vt:lpstr>
      <vt:lpstr>WingDings</vt:lpstr>
      <vt:lpstr>UKE_PPT-Vorlage_16zu9</vt:lpstr>
      <vt:lpstr>1_UKE_PPT-Vorlage_16zu9</vt:lpstr>
      <vt:lpstr>MCT 6 A BADE – At vise empati II</vt:lpstr>
      <vt:lpstr>Hvad lægger du først mærke til, når du møder nogen, du ikke kender? Hvor pålidelige er disse signaler?</vt:lpstr>
      <vt:lpstr>Hvad lægger du først mærke til, når du møder nogen, du ikke kender? Hvor pålidelige er disse signaler?</vt:lpstr>
      <vt:lpstr>Er der andre relevante informationskilder? Hvor pålidelige er de?</vt:lpstr>
      <vt:lpstr>Er der andre relevante informationskilder? Hvor pålidelige er de?</vt:lpstr>
      <vt:lpstr>Fordele og ulemper ved visse sociale signaler</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Skinnet kan bedrage!</vt:lpstr>
      <vt:lpstr>Hvorfor gør vi det?</vt:lpstr>
      <vt:lpstr>Hvorfor gør vi det?</vt:lpstr>
      <vt:lpstr>Eksempler på hvordan manglende empati kan resultere i misforståelser under en psykose</vt:lpstr>
      <vt:lpstr>Øvelse</vt:lpstr>
      <vt:lpstr>Øvelse</vt:lpstr>
      <vt:lpstr>Øvelse</vt:lpstr>
      <vt:lpstr>PowerPoint-Präsentation</vt:lpstr>
      <vt:lpstr>PowerPoint-Präsentation</vt:lpstr>
      <vt:lpstr>Bedstemors fødselsdag Hvad vil pigen forære sin bedstemor næste år?</vt:lpstr>
      <vt:lpstr>Så går det løs!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Valgfrit: Videoklip</vt:lpstr>
      <vt:lpstr>PowerPoint-Präsentation</vt:lpstr>
      <vt:lpstr>PowerPoint-Präsentation</vt:lpstr>
      <vt:lpstr>PowerPoint-Präsentation</vt:lpstr>
      <vt:lpstr>Overfør til hverdagen</vt:lpstr>
      <vt:lpstr>Overfør til hverdagen</vt:lpstr>
      <vt:lpstr>Overfør til hverdagen</vt:lpstr>
      <vt:lpstr>Hvad har det med psykoser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279</cp:revision>
  <dcterms:created xsi:type="dcterms:W3CDTF">2004-06-30T16:15:23Z</dcterms:created>
  <dcterms:modified xsi:type="dcterms:W3CDTF">2022-02-04T09:09:09Z</dcterms:modified>
</cp:coreProperties>
</file>