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7" r:id="rId1"/>
    <p:sldMasterId id="2147484050" r:id="rId2"/>
  </p:sldMasterIdLst>
  <p:notesMasterIdLst>
    <p:notesMasterId r:id="rId125"/>
  </p:notesMasterIdLst>
  <p:handoutMasterIdLst>
    <p:handoutMasterId r:id="rId126"/>
  </p:handoutMasterIdLst>
  <p:sldIdLst>
    <p:sldId id="780" r:id="rId3"/>
    <p:sldId id="723" r:id="rId4"/>
    <p:sldId id="735" r:id="rId5"/>
    <p:sldId id="766" r:id="rId6"/>
    <p:sldId id="765" r:id="rId7"/>
    <p:sldId id="764" r:id="rId8"/>
    <p:sldId id="763" r:id="rId9"/>
    <p:sldId id="762" r:id="rId10"/>
    <p:sldId id="761" r:id="rId11"/>
    <p:sldId id="742" r:id="rId12"/>
    <p:sldId id="767" r:id="rId13"/>
    <p:sldId id="576" r:id="rId14"/>
    <p:sldId id="383" r:id="rId15"/>
    <p:sldId id="384" r:id="rId16"/>
    <p:sldId id="385" r:id="rId17"/>
    <p:sldId id="542" r:id="rId18"/>
    <p:sldId id="543" r:id="rId19"/>
    <p:sldId id="562" r:id="rId20"/>
    <p:sldId id="744" r:id="rId21"/>
    <p:sldId id="546" r:id="rId22"/>
    <p:sldId id="547" r:id="rId23"/>
    <p:sldId id="745" r:id="rId24"/>
    <p:sldId id="770" r:id="rId25"/>
    <p:sldId id="769" r:id="rId26"/>
    <p:sldId id="768" r:id="rId27"/>
    <p:sldId id="395" r:id="rId28"/>
    <p:sldId id="396" r:id="rId29"/>
    <p:sldId id="397" r:id="rId30"/>
    <p:sldId id="716" r:id="rId31"/>
    <p:sldId id="717" r:id="rId32"/>
    <p:sldId id="718" r:id="rId33"/>
    <p:sldId id="719" r:id="rId34"/>
    <p:sldId id="402" r:id="rId35"/>
    <p:sldId id="403" r:id="rId36"/>
    <p:sldId id="404" r:id="rId37"/>
    <p:sldId id="405" r:id="rId38"/>
    <p:sldId id="771" r:id="rId39"/>
    <p:sldId id="568" r:id="rId40"/>
    <p:sldId id="569" r:id="rId41"/>
    <p:sldId id="420" r:id="rId42"/>
    <p:sldId id="421" r:id="rId43"/>
    <p:sldId id="434" r:id="rId44"/>
    <p:sldId id="435" r:id="rId45"/>
    <p:sldId id="438" r:id="rId46"/>
    <p:sldId id="439" r:id="rId47"/>
    <p:sldId id="552" r:id="rId48"/>
    <p:sldId id="553" r:id="rId49"/>
    <p:sldId id="564" r:id="rId50"/>
    <p:sldId id="565" r:id="rId51"/>
    <p:sldId id="748" r:id="rId52"/>
    <p:sldId id="773" r:id="rId53"/>
    <p:sldId id="772"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750" r:id="rId96"/>
    <p:sldId id="775" r:id="rId97"/>
    <p:sldId id="774" r:id="rId98"/>
    <p:sldId id="695" r:id="rId99"/>
    <p:sldId id="696" r:id="rId100"/>
    <p:sldId id="697" r:id="rId101"/>
    <p:sldId id="698" r:id="rId102"/>
    <p:sldId id="699" r:id="rId103"/>
    <p:sldId id="752" r:id="rId104"/>
    <p:sldId id="701" r:id="rId105"/>
    <p:sldId id="702" r:id="rId106"/>
    <p:sldId id="703" r:id="rId107"/>
    <p:sldId id="704" r:id="rId108"/>
    <p:sldId id="705" r:id="rId109"/>
    <p:sldId id="706" r:id="rId110"/>
    <p:sldId id="707" r:id="rId111"/>
    <p:sldId id="708" r:id="rId112"/>
    <p:sldId id="709" r:id="rId113"/>
    <p:sldId id="710" r:id="rId114"/>
    <p:sldId id="753" r:id="rId115"/>
    <p:sldId id="778" r:id="rId116"/>
    <p:sldId id="777" r:id="rId117"/>
    <p:sldId id="776" r:id="rId118"/>
    <p:sldId id="757" r:id="rId119"/>
    <p:sldId id="779" r:id="rId120"/>
    <p:sldId id="760" r:id="rId121"/>
    <p:sldId id="720" r:id="rId122"/>
    <p:sldId id="721" r:id="rId123"/>
    <p:sldId id="722" r:id="rId124"/>
  </p:sldIdLst>
  <p:sldSz cx="12195175" cy="6858000"/>
  <p:notesSz cx="7099300" cy="10234613"/>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612">
          <p15:clr>
            <a:srgbClr val="A4A3A4"/>
          </p15:clr>
        </p15:guide>
        <p15:guide id="3"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27" autoAdjust="0"/>
    <p:restoredTop sz="94711" autoAdjust="0"/>
  </p:normalViewPr>
  <p:slideViewPr>
    <p:cSldViewPr>
      <p:cViewPr varScale="1">
        <p:scale>
          <a:sx n="67" d="100"/>
          <a:sy n="67" d="100"/>
        </p:scale>
        <p:origin x="704" y="44"/>
      </p:cViewPr>
      <p:guideLst>
        <p:guide orient="horz" pos="4065"/>
        <p:guide pos="612"/>
        <p:guide pos="81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75473907-67F8-41FA-82D1-DBB63618AF37}" type="slidenum">
              <a:rPr lang="en-GB" altLang="de-DE"/>
              <a:pPr/>
              <a:t>‹Nr.›</a:t>
            </a:fld>
            <a:endParaRPr lang="en-GB" altLang="de-DE"/>
          </a:p>
        </p:txBody>
      </p:sp>
    </p:spTree>
    <p:extLst>
      <p:ext uri="{BB962C8B-B14F-4D97-AF65-F5344CB8AC3E}">
        <p14:creationId xmlns:p14="http://schemas.microsoft.com/office/powerpoint/2010/main" val="3683680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402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10F9C43A-9D1D-4493-8840-245DBF71E443}" type="slidenum">
              <a:rPr lang="en-US" altLang="de-DE"/>
              <a:pPr/>
              <a:t>‹Nr.›</a:t>
            </a:fld>
            <a:endParaRPr lang="en-US" altLang="de-DE"/>
          </a:p>
        </p:txBody>
      </p:sp>
    </p:spTree>
    <p:extLst>
      <p:ext uri="{BB962C8B-B14F-4D97-AF65-F5344CB8AC3E}">
        <p14:creationId xmlns:p14="http://schemas.microsoft.com/office/powerpoint/2010/main" val="27840063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E37B48-8EAF-43F8-8D44-4C2F81A0D0AB}" type="slidenum">
              <a:rPr lang="en-US" altLang="de-DE" sz="1300"/>
              <a:pPr eaLnBrk="1" hangingPunct="1">
                <a:spcBef>
                  <a:spcPct val="0"/>
                </a:spcBef>
              </a:pPr>
              <a:t>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592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92956-EB9F-4169-9D62-2D608AE9EF5E}" type="slidenum">
              <a:rPr lang="en-US" altLang="de-DE" sz="1300"/>
              <a:pPr eaLnBrk="1" hangingPunct="1">
                <a:spcBef>
                  <a:spcPct val="0"/>
                </a:spcBef>
              </a:pPr>
              <a:t>3</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828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92956-EB9F-4169-9D62-2D608AE9EF5E}" type="slidenum">
              <a:rPr lang="en-US" altLang="de-DE" sz="1300"/>
              <a:pPr eaLnBrk="1" hangingPunct="1">
                <a:spcBef>
                  <a:spcPct val="0"/>
                </a:spcBef>
              </a:pPr>
              <a:t>4</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828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92956-EB9F-4169-9D62-2D608AE9EF5E}" type="slidenum">
              <a:rPr lang="en-US" altLang="de-DE" sz="1300"/>
              <a:pPr eaLnBrk="1" hangingPunct="1">
                <a:spcBef>
                  <a:spcPct val="0"/>
                </a:spcBef>
              </a:pPr>
              <a:t>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828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92956-EB9F-4169-9D62-2D608AE9EF5E}" type="slidenum">
              <a:rPr lang="en-US" altLang="de-DE" sz="1300"/>
              <a:pPr eaLnBrk="1" hangingPunct="1">
                <a:spcBef>
                  <a:spcPct val="0"/>
                </a:spcBef>
              </a:pPr>
              <a:t>6</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828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92956-EB9F-4169-9D62-2D608AE9EF5E}" type="slidenum">
              <a:rPr lang="en-US" altLang="de-DE" sz="1300"/>
              <a:pPr eaLnBrk="1" hangingPunct="1">
                <a:spcBef>
                  <a:spcPct val="0"/>
                </a:spcBef>
              </a:pPr>
              <a:t>7</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828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92956-EB9F-4169-9D62-2D608AE9EF5E}" type="slidenum">
              <a:rPr lang="en-US" altLang="de-DE" sz="1300"/>
              <a:pPr eaLnBrk="1" hangingPunct="1">
                <a:spcBef>
                  <a:spcPct val="0"/>
                </a:spcBef>
              </a:pPr>
              <a:t>8</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828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92956-EB9F-4169-9D62-2D608AE9EF5E}" type="slidenum">
              <a:rPr lang="en-US" altLang="de-DE" sz="1300"/>
              <a:pPr eaLnBrk="1" hangingPunct="1">
                <a:spcBef>
                  <a:spcPct val="0"/>
                </a:spcBef>
              </a:pPr>
              <a:t>9</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828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8F99D5-9F14-463D-A64D-E18E6A63766D}" type="slidenum">
              <a:rPr lang="en-US" altLang="de-DE" sz="1300"/>
              <a:pPr eaLnBrk="1" hangingPunct="1">
                <a:spcBef>
                  <a:spcPct val="0"/>
                </a:spcBef>
              </a:pPr>
              <a:t>10</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8868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8F99D5-9F14-463D-A64D-E18E6A63766D}" type="slidenum">
              <a:rPr lang="en-US" altLang="de-DE" sz="1300"/>
              <a:pPr eaLnBrk="1" hangingPunct="1">
                <a:spcBef>
                  <a:spcPct val="0"/>
                </a:spcBef>
              </a:pPr>
              <a:t>11</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8868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89B9EC-42EA-41D5-80B5-D2BBF4ECC1FB}" type="slidenum">
              <a:rPr lang="en-US" altLang="de-DE" sz="1300"/>
              <a:pPr eaLnBrk="1" hangingPunct="1">
                <a:spcBef>
                  <a:spcPct val="0"/>
                </a:spcBef>
              </a:pPr>
              <a:t>12</a:t>
            </a:fld>
            <a:endParaRPr lang="en-US"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1678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BE5B97-AC60-421B-B444-EC3F00900B3C}" type="slidenum">
              <a:rPr lang="en-US" altLang="de-DE" sz="1300"/>
              <a:pPr eaLnBrk="1" hangingPunct="1">
                <a:spcBef>
                  <a:spcPct val="0"/>
                </a:spcBef>
              </a:pPr>
              <a:t>13</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6895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B1BDA6-99B8-4FAC-AE65-74D735D285A0}" type="slidenum">
              <a:rPr lang="en-US" altLang="de-DE" sz="1300"/>
              <a:pPr eaLnBrk="1" hangingPunct="1">
                <a:spcBef>
                  <a:spcPct val="0"/>
                </a:spcBef>
              </a:pPr>
              <a:t>14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4216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EB8F26-067A-4905-8E50-D3E0AADAC4C6}" type="slidenum">
              <a:rPr lang="en-US" altLang="de-DE" sz="1300"/>
              <a:pPr eaLnBrk="1" hangingPunct="1">
                <a:spcBef>
                  <a:spcPct val="0"/>
                </a:spcBef>
              </a:pPr>
              <a:t>15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6408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D5F5EB-B749-4E4C-B5BD-CFC38F82EB4D}" type="slidenum">
              <a:rPr lang="en-US" altLang="de-DE" sz="1300"/>
              <a:pPr eaLnBrk="1" hangingPunct="1">
                <a:spcBef>
                  <a:spcPct val="0"/>
                </a:spcBef>
              </a:pPr>
              <a:t>16</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365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76A486-BDC6-438F-A622-5AB4CEBD30A0}" type="slidenum">
              <a:rPr lang="en-US" altLang="de-DE" sz="1300"/>
              <a:pPr eaLnBrk="1" hangingPunct="1">
                <a:spcBef>
                  <a:spcPct val="0"/>
                </a:spcBef>
              </a:pPr>
              <a:t>17</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7194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721021-7B52-492C-823A-D1FD2A2448B6}" type="slidenum">
              <a:rPr lang="en-US" altLang="de-DE" sz="1300"/>
              <a:pPr eaLnBrk="1" hangingPunct="1">
                <a:spcBef>
                  <a:spcPct val="0"/>
                </a:spcBef>
              </a:pPr>
              <a:t>18</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1526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B1960B-CF8D-4992-8595-350E744163C4}" type="slidenum">
              <a:rPr lang="en-US" altLang="de-DE" sz="1300"/>
              <a:pPr eaLnBrk="1" hangingPunct="1">
                <a:spcBef>
                  <a:spcPct val="0"/>
                </a:spcBef>
              </a:pPr>
              <a:t>19</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31149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C983C6-F52C-44A7-816F-C44A884BF511}" type="slidenum">
              <a:rPr lang="en-US" altLang="de-DE" sz="1300"/>
              <a:pPr eaLnBrk="1" hangingPunct="1">
                <a:spcBef>
                  <a:spcPct val="0"/>
                </a:spcBef>
              </a:pPr>
              <a:t>20</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278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0D174A-5EFA-465C-8232-14C732AC8481}" type="slidenum">
              <a:rPr lang="en-US" altLang="de-DE" sz="1300"/>
              <a:pPr eaLnBrk="1" hangingPunct="1">
                <a:spcBef>
                  <a:spcPct val="0"/>
                </a:spcBef>
              </a:pPr>
              <a:t>21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89396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611140-6EB1-4B99-B221-3E8D325FD17A}" type="slidenum">
              <a:rPr lang="en-US" altLang="de-DE" sz="1300"/>
              <a:pPr eaLnBrk="1" hangingPunct="1">
                <a:spcBef>
                  <a:spcPct val="0"/>
                </a:spcBef>
              </a:pPr>
              <a:t>22</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559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611140-6EB1-4B99-B221-3E8D325FD17A}" type="slidenum">
              <a:rPr lang="en-US" altLang="de-DE" sz="1300"/>
              <a:pPr eaLnBrk="1" hangingPunct="1">
                <a:spcBef>
                  <a:spcPct val="0"/>
                </a:spcBef>
              </a:pPr>
              <a:t>23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559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611140-6EB1-4B99-B221-3E8D325FD17A}" type="slidenum">
              <a:rPr lang="en-US" altLang="de-DE" sz="1300"/>
              <a:pPr eaLnBrk="1" hangingPunct="1">
                <a:spcBef>
                  <a:spcPct val="0"/>
                </a:spcBef>
              </a:pPr>
              <a:t>24</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5596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611140-6EB1-4B99-B221-3E8D325FD17A}" type="slidenum">
              <a:rPr lang="en-US" altLang="de-DE" sz="1300"/>
              <a:pPr eaLnBrk="1" hangingPunct="1">
                <a:spcBef>
                  <a:spcPct val="0"/>
                </a:spcBef>
              </a:pPr>
              <a:t>25</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5596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F87D41-587D-4232-9A03-3FB4BEFF6FB3}" type="slidenum">
              <a:rPr lang="en-US" altLang="de-DE" sz="1300"/>
              <a:pPr eaLnBrk="1" hangingPunct="1">
                <a:spcBef>
                  <a:spcPct val="0"/>
                </a:spcBef>
              </a:pPr>
              <a:t>26</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3511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7516C7-DFD8-49D7-93B8-BAF1158D9210}" type="slidenum">
              <a:rPr lang="en-US" altLang="de-DE" sz="1300"/>
              <a:pPr eaLnBrk="1" hangingPunct="1">
                <a:spcBef>
                  <a:spcPct val="0"/>
                </a:spcBef>
              </a:pPr>
              <a:t>27</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82163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D32536-6A6D-4854-AFB4-BD2912BF9202}" type="slidenum">
              <a:rPr lang="en-US" altLang="de-DE" sz="1300"/>
              <a:pPr eaLnBrk="1" hangingPunct="1">
                <a:spcBef>
                  <a:spcPct val="0"/>
                </a:spcBef>
              </a:pPr>
              <a:t>28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9713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0BC5AB-B6B8-46B4-BB44-645019EEF22D}" type="slidenum">
              <a:rPr lang="en-US" altLang="de-DE" sz="1300"/>
              <a:pPr eaLnBrk="1" hangingPunct="1">
                <a:spcBef>
                  <a:spcPct val="0"/>
                </a:spcBef>
              </a:pPr>
              <a:t>29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99609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6F0551-7E3E-4012-8CF3-0DF22594ADA4}" type="slidenum">
              <a:rPr lang="en-US" altLang="de-DE" sz="1300"/>
              <a:pPr eaLnBrk="1" hangingPunct="1">
                <a:spcBef>
                  <a:spcPct val="0"/>
                </a:spcBef>
              </a:pPr>
              <a:t>30</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28859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D1B9EC-F705-4D81-8A1F-C229065F454F}" type="slidenum">
              <a:rPr lang="en-US" altLang="de-DE" sz="1300"/>
              <a:pPr eaLnBrk="1" hangingPunct="1">
                <a:spcBef>
                  <a:spcPct val="0"/>
                </a:spcBef>
              </a:pPr>
              <a:t>31</a:t>
            </a:fld>
            <a:endParaRPr lang="en-US" altLang="de-DE" sz="1300"/>
          </a:p>
        </p:txBody>
      </p:sp>
      <p:sp>
        <p:nvSpPr>
          <p:cNvPr id="1720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66D8F5D-BB81-46A6-981F-20351941C4C0}" type="slidenum">
              <a:rPr lang="en-US" altLang="de-DE" sz="1300"/>
              <a:pPr algn="r" eaLnBrk="1" hangingPunct="1">
                <a:spcBef>
                  <a:spcPct val="0"/>
                </a:spcBef>
              </a:pPr>
              <a:t>31</a:t>
            </a:fld>
            <a:endParaRPr lang="en-US" altLang="de-DE" sz="1300"/>
          </a:p>
        </p:txBody>
      </p:sp>
      <p:sp>
        <p:nvSpPr>
          <p:cNvPr id="172036" name="Rectangle 2"/>
          <p:cNvSpPr>
            <a:spLocks noGrp="1" noRot="1" noChangeAspect="1" noChangeArrowheads="1" noTextEdit="1"/>
          </p:cNvSpPr>
          <p:nvPr>
            <p:ph type="sldImg"/>
          </p:nvPr>
        </p:nvSpPr>
        <p:spPr>
          <a:xfrm>
            <a:off x="139700" y="768350"/>
            <a:ext cx="6821488" cy="3836988"/>
          </a:xfrm>
          <a:ln/>
        </p:spPr>
      </p:sp>
      <p:sp>
        <p:nvSpPr>
          <p:cNvPr id="17203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468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4F131F-6590-4F48-9C8A-A1E4135EDADD}" type="slidenum">
              <a:rPr lang="en-US" altLang="de-DE" sz="1300"/>
              <a:pPr eaLnBrk="1" hangingPunct="1">
                <a:spcBef>
                  <a:spcPct val="0"/>
                </a:spcBef>
              </a:pPr>
              <a:t>32</a:t>
            </a:fld>
            <a:endParaRPr lang="en-US" altLang="de-DE" sz="1300"/>
          </a:p>
        </p:txBody>
      </p:sp>
      <p:sp>
        <p:nvSpPr>
          <p:cNvPr id="1730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665BEBD-CEB2-4DE7-8589-07C6C27D62FC}" type="slidenum">
              <a:rPr lang="en-US" altLang="de-DE" sz="1300"/>
              <a:pPr algn="r" eaLnBrk="1" hangingPunct="1">
                <a:spcBef>
                  <a:spcPct val="0"/>
                </a:spcBef>
              </a:pPr>
              <a:t>32</a:t>
            </a:fld>
            <a:endParaRPr lang="en-US" altLang="de-DE" sz="1300"/>
          </a:p>
        </p:txBody>
      </p:sp>
      <p:sp>
        <p:nvSpPr>
          <p:cNvPr id="173060" name="Rectangle 2"/>
          <p:cNvSpPr>
            <a:spLocks noGrp="1" noRot="1" noChangeAspect="1" noChangeArrowheads="1" noTextEdit="1"/>
          </p:cNvSpPr>
          <p:nvPr>
            <p:ph type="sldImg"/>
          </p:nvPr>
        </p:nvSpPr>
        <p:spPr>
          <a:xfrm>
            <a:off x="139700" y="768350"/>
            <a:ext cx="6821488" cy="3836988"/>
          </a:xfrm>
          <a:ln/>
        </p:spPr>
      </p:sp>
      <p:sp>
        <p:nvSpPr>
          <p:cNvPr id="17306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65466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7D0026-CCFB-4F1F-B875-70122E322E6B}" type="slidenum">
              <a:rPr lang="en-US" altLang="de-DE" sz="1300"/>
              <a:pPr eaLnBrk="1" hangingPunct="1">
                <a:spcBef>
                  <a:spcPct val="0"/>
                </a:spcBef>
              </a:pPr>
              <a:t>33</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98569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88C87D-71C0-4D75-AB14-D19F4229B11E}" type="slidenum">
              <a:rPr lang="en-US" altLang="de-DE" sz="1300"/>
              <a:pPr eaLnBrk="1" hangingPunct="1">
                <a:spcBef>
                  <a:spcPct val="0"/>
                </a:spcBef>
              </a:pPr>
              <a:t>34</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10316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5179B9-F3DD-4163-A9D2-0323CFCF6612}" type="slidenum">
              <a:rPr lang="en-US" altLang="de-DE" sz="1300"/>
              <a:pPr eaLnBrk="1" hangingPunct="1">
                <a:spcBef>
                  <a:spcPct val="0"/>
                </a:spcBef>
              </a:pPr>
              <a:t>35</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63003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60F5EF-91B3-49D3-9D84-4AEA79D4F0A9}" type="slidenum">
              <a:rPr lang="en-US" altLang="de-DE" sz="1300"/>
              <a:pPr eaLnBrk="1" hangingPunct="1">
                <a:spcBef>
                  <a:spcPct val="0"/>
                </a:spcBef>
              </a:pPr>
              <a:t>36</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51279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4365BE-69BE-4E33-B2A3-07C5053F76BA}" type="slidenum">
              <a:rPr lang="en-US" altLang="de-DE" sz="1300"/>
              <a:pPr eaLnBrk="1" hangingPunct="1">
                <a:spcBef>
                  <a:spcPct val="0"/>
                </a:spcBef>
              </a:pPr>
              <a:t>38</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50901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8D0674-3BFC-456F-A3D3-C589D924FF08}" type="slidenum">
              <a:rPr lang="en-US" altLang="de-DE" sz="1300"/>
              <a:pPr eaLnBrk="1" hangingPunct="1">
                <a:spcBef>
                  <a:spcPct val="0"/>
                </a:spcBef>
              </a:pPr>
              <a:t>39</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4317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11A435-8546-45B3-A9B2-78010E6A52D6}" type="slidenum">
              <a:rPr lang="en-US" altLang="de-DE" sz="1300"/>
              <a:pPr eaLnBrk="1" hangingPunct="1">
                <a:spcBef>
                  <a:spcPct val="0"/>
                </a:spcBef>
              </a:pPr>
              <a:t>40</a:t>
            </a:fld>
            <a:endParaRPr lang="en-US" altLang="de-DE" sz="1300"/>
          </a:p>
        </p:txBody>
      </p:sp>
      <p:sp>
        <p:nvSpPr>
          <p:cNvPr id="180227" name="Rectangle 1026"/>
          <p:cNvSpPr>
            <a:spLocks noGrp="1" noRot="1" noChangeAspect="1" noChangeArrowheads="1" noTextEdit="1"/>
          </p:cNvSpPr>
          <p:nvPr>
            <p:ph type="sldImg"/>
          </p:nvPr>
        </p:nvSpPr>
        <p:spPr>
          <a:xfrm>
            <a:off x="138113" y="768350"/>
            <a:ext cx="6823075" cy="3836988"/>
          </a:xfrm>
          <a:ln/>
        </p:spPr>
      </p:sp>
      <p:sp>
        <p:nvSpPr>
          <p:cNvPr id="180228"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74182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8BCC12-327C-4D78-B80F-8ECBD935FA22}" type="slidenum">
              <a:rPr lang="en-US" altLang="de-DE" sz="1300"/>
              <a:pPr eaLnBrk="1" hangingPunct="1">
                <a:spcBef>
                  <a:spcPct val="0"/>
                </a:spcBef>
              </a:pPr>
              <a:t>41</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16589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4E2088-58E8-47B3-9FC3-6A79B305AC37}" type="slidenum">
              <a:rPr lang="en-US" altLang="de-DE" sz="1300"/>
              <a:pPr eaLnBrk="1" hangingPunct="1">
                <a:spcBef>
                  <a:spcPct val="0"/>
                </a:spcBef>
              </a:pPr>
              <a:t>42</a:t>
            </a:fld>
            <a:endParaRPr lang="en-US" altLang="de-DE" sz="1300"/>
          </a:p>
        </p:txBody>
      </p:sp>
      <p:sp>
        <p:nvSpPr>
          <p:cNvPr id="182275" name="Rectangle 1026"/>
          <p:cNvSpPr>
            <a:spLocks noGrp="1" noRot="1" noChangeAspect="1" noChangeArrowheads="1" noTextEdit="1"/>
          </p:cNvSpPr>
          <p:nvPr>
            <p:ph type="sldImg"/>
          </p:nvPr>
        </p:nvSpPr>
        <p:spPr>
          <a:xfrm>
            <a:off x="138113" y="768350"/>
            <a:ext cx="6823075" cy="3836988"/>
          </a:xfrm>
          <a:ln/>
        </p:spPr>
      </p:sp>
      <p:sp>
        <p:nvSpPr>
          <p:cNvPr id="18227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2832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81505C-1FDF-49D4-8902-48B912F6D6A7}" type="slidenum">
              <a:rPr lang="en-US" altLang="de-DE" sz="1300"/>
              <a:pPr eaLnBrk="1" hangingPunct="1">
                <a:spcBef>
                  <a:spcPct val="0"/>
                </a:spcBef>
              </a:pPr>
              <a:t>43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02387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12C6AE-843A-4101-BDA2-E4C632CAA18E}" type="slidenum">
              <a:rPr lang="en-US" altLang="de-DE" sz="1300"/>
              <a:pPr eaLnBrk="1" hangingPunct="1">
                <a:spcBef>
                  <a:spcPct val="0"/>
                </a:spcBef>
              </a:pPr>
              <a:t>44</a:t>
            </a:fld>
            <a:endParaRPr lang="en-US" altLang="de-DE" sz="1300"/>
          </a:p>
        </p:txBody>
      </p:sp>
      <p:sp>
        <p:nvSpPr>
          <p:cNvPr id="184323" name="Rectangle 1026"/>
          <p:cNvSpPr>
            <a:spLocks noGrp="1" noRot="1" noChangeAspect="1" noChangeArrowheads="1" noTextEdit="1"/>
          </p:cNvSpPr>
          <p:nvPr>
            <p:ph type="sldImg"/>
          </p:nvPr>
        </p:nvSpPr>
        <p:spPr>
          <a:xfrm>
            <a:off x="138113" y="768350"/>
            <a:ext cx="6823075" cy="3836988"/>
          </a:xfrm>
          <a:ln/>
        </p:spPr>
      </p:sp>
      <p:sp>
        <p:nvSpPr>
          <p:cNvPr id="18432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362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31D523-D11B-450C-84EF-79BD20C0F862}" type="slidenum">
              <a:rPr lang="en-US" altLang="de-DE" sz="1300"/>
              <a:pPr eaLnBrk="1" hangingPunct="1">
                <a:spcBef>
                  <a:spcPct val="0"/>
                </a:spcBef>
              </a:pPr>
              <a:t>45</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01452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ED4ECC-CD90-46FB-911D-EF8F39E11A1A}" type="slidenum">
              <a:rPr lang="en-US" altLang="de-DE" sz="1300"/>
              <a:pPr eaLnBrk="1" hangingPunct="1">
                <a:spcBef>
                  <a:spcPct val="0"/>
                </a:spcBef>
              </a:pPr>
              <a:t>46</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5954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C6801F-D863-425C-AB49-B88F68237312}" type="slidenum">
              <a:rPr lang="en-US" altLang="de-DE" sz="1300"/>
              <a:pPr eaLnBrk="1" hangingPunct="1">
                <a:spcBef>
                  <a:spcPct val="0"/>
                </a:spcBef>
              </a:pPr>
              <a:t>47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89840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E8B131-70E7-473D-93F5-373966CEC1CE}" type="slidenum">
              <a:rPr lang="en-US" altLang="de-DE" sz="1300"/>
              <a:pPr eaLnBrk="1" hangingPunct="1">
                <a:spcBef>
                  <a:spcPct val="0"/>
                </a:spcBef>
              </a:pPr>
              <a:t>48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12495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7E6869-4129-4D97-B81C-4094CED69E02}" type="slidenum">
              <a:rPr lang="en-US" altLang="de-DE" sz="1300"/>
              <a:pPr eaLnBrk="1" hangingPunct="1">
                <a:spcBef>
                  <a:spcPct val="0"/>
                </a:spcBef>
              </a:pPr>
              <a:t>49</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94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5088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D209B0-0CBE-4F7A-B30B-8DD5161A7BEA}" type="slidenum">
              <a:rPr lang="en-US" altLang="de-DE" sz="1300"/>
              <a:pPr eaLnBrk="1" hangingPunct="1">
                <a:spcBef>
                  <a:spcPct val="0"/>
                </a:spcBef>
              </a:pPr>
              <a:t>50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42401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D209B0-0CBE-4F7A-B30B-8DD5161A7BEA}" type="slidenum">
              <a:rPr lang="en-US" altLang="de-DE" sz="1300"/>
              <a:pPr eaLnBrk="1" hangingPunct="1">
                <a:spcBef>
                  <a:spcPct val="0"/>
                </a:spcBef>
              </a:pPr>
              <a:t>51</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42401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D209B0-0CBE-4F7A-B30B-8DD5161A7BEA}" type="slidenum">
              <a:rPr lang="en-US" altLang="de-DE" sz="1300"/>
              <a:pPr eaLnBrk="1" hangingPunct="1">
                <a:spcBef>
                  <a:spcPct val="0"/>
                </a:spcBef>
              </a:pPr>
              <a:t>52</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42401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3EDE18-443E-4AF4-A6EB-4A99DDCC4DD0}" type="slidenum">
              <a:rPr lang="en-US" altLang="de-DE" sz="1300"/>
              <a:pPr eaLnBrk="1" hangingPunct="1">
                <a:spcBef>
                  <a:spcPct val="0"/>
                </a:spcBef>
              </a:pPr>
              <a:t>53</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91351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A7A104-B5C4-47F1-ADF5-33EE937F50E7}" type="slidenum">
              <a:rPr lang="en-US" altLang="de-DE" sz="1300"/>
              <a:pPr eaLnBrk="1" hangingPunct="1">
                <a:spcBef>
                  <a:spcPct val="0"/>
                </a:spcBef>
              </a:pPr>
              <a:t>54</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29416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6177BF-CA69-41E6-BCF6-B5618A0F3E24}" type="slidenum">
              <a:rPr lang="en-US" altLang="de-DE" sz="1300"/>
              <a:pPr eaLnBrk="1" hangingPunct="1">
                <a:spcBef>
                  <a:spcPct val="0"/>
                </a:spcBef>
              </a:pPr>
              <a:t>55</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78771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1365D1-53E9-4904-845A-63390DB57B64}" type="slidenum">
              <a:rPr lang="en-US" altLang="de-DE" sz="1300"/>
              <a:pPr eaLnBrk="1" hangingPunct="1">
                <a:spcBef>
                  <a:spcPct val="0"/>
                </a:spcBef>
              </a:pPr>
              <a:t>56</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01930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6D3EE7-5E7E-40C5-90D7-5FF1623F6483}" type="slidenum">
              <a:rPr lang="en-US" altLang="de-DE" sz="1300"/>
              <a:pPr eaLnBrk="1" hangingPunct="1">
                <a:spcBef>
                  <a:spcPct val="0"/>
                </a:spcBef>
              </a:pPr>
              <a:t>57</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5542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0EC1F9-B876-404B-9499-127578376016}" type="slidenum">
              <a:rPr lang="en-US" altLang="de-DE" sz="1300"/>
              <a:pPr eaLnBrk="1" hangingPunct="1">
                <a:spcBef>
                  <a:spcPct val="0"/>
                </a:spcBef>
              </a:pPr>
              <a:t>58</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63690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730283-79EC-4F7B-9959-0CEE214B708E}" type="slidenum">
              <a:rPr lang="en-US" altLang="de-DE" sz="1300"/>
              <a:pPr eaLnBrk="1" hangingPunct="1">
                <a:spcBef>
                  <a:spcPct val="0"/>
                </a:spcBef>
              </a:pPr>
              <a:t>59</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05219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0EC361-FC68-4148-AA53-4C6D2FAFB290}" type="slidenum">
              <a:rPr lang="en-US" altLang="de-DE" sz="1300"/>
              <a:pPr eaLnBrk="1" hangingPunct="1">
                <a:spcBef>
                  <a:spcPct val="0"/>
                </a:spcBef>
              </a:pPr>
              <a:t>60</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143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31DAF7-A17C-4F2D-8D56-6C7831C28EEE}" type="slidenum">
              <a:rPr lang="en-US" altLang="de-DE" sz="1300"/>
              <a:pPr eaLnBrk="1" hangingPunct="1">
                <a:spcBef>
                  <a:spcPct val="0"/>
                </a:spcBef>
              </a:pPr>
              <a:t>61</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11560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BF1E0C-86AD-4B9C-B29E-E989179A28DB}" type="slidenum">
              <a:rPr lang="en-US" altLang="de-DE" sz="1300"/>
              <a:pPr eaLnBrk="1" hangingPunct="1">
                <a:spcBef>
                  <a:spcPct val="0"/>
                </a:spcBef>
              </a:pPr>
              <a:t>62</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08724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787C25-0453-4CE5-9A60-0CA12D5163D0}" type="slidenum">
              <a:rPr lang="en-US" altLang="de-DE" sz="1300"/>
              <a:pPr eaLnBrk="1" hangingPunct="1">
                <a:spcBef>
                  <a:spcPct val="0"/>
                </a:spcBef>
              </a:pPr>
              <a:t>63</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69310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6142C7-1E44-44BE-BEFA-8B024EAF85FC}" type="slidenum">
              <a:rPr lang="en-US" altLang="de-DE" sz="1300"/>
              <a:pPr eaLnBrk="1" hangingPunct="1">
                <a:spcBef>
                  <a:spcPct val="0"/>
                </a:spcBef>
              </a:pPr>
              <a:t>64</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77872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EA3C34-CA2B-47DE-931D-0D43585837EC}" type="slidenum">
              <a:rPr lang="en-US" altLang="de-DE" sz="1300"/>
              <a:pPr eaLnBrk="1" hangingPunct="1">
                <a:spcBef>
                  <a:spcPct val="0"/>
                </a:spcBef>
              </a:pPr>
              <a:t>65</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22018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65AB41-C617-41AC-AC3A-59D36C0F477E}" type="slidenum">
              <a:rPr lang="en-US" altLang="de-DE" sz="1300"/>
              <a:pPr eaLnBrk="1" hangingPunct="1">
                <a:spcBef>
                  <a:spcPct val="0"/>
                </a:spcBef>
              </a:pPr>
              <a:t>66</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8928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645945-4F5D-4FCA-B43A-2E0363815CCE}" type="slidenum">
              <a:rPr lang="en-US" altLang="de-DE" sz="1300"/>
              <a:pPr eaLnBrk="1" hangingPunct="1">
                <a:spcBef>
                  <a:spcPct val="0"/>
                </a:spcBef>
              </a:pPr>
              <a:t>67</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85324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CEFA26-CE37-43E5-BA01-77574ECC6A22}" type="slidenum">
              <a:rPr lang="en-US" altLang="de-DE" sz="1300"/>
              <a:pPr eaLnBrk="1" hangingPunct="1">
                <a:spcBef>
                  <a:spcPct val="0"/>
                </a:spcBef>
              </a:pPr>
              <a:t>68</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3585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2FF067-B67E-49A3-8AD7-ACB7CD39D7A8}" type="slidenum">
              <a:rPr lang="en-US" altLang="de-DE" sz="1300"/>
              <a:pPr eaLnBrk="1" hangingPunct="1">
                <a:spcBef>
                  <a:spcPct val="0"/>
                </a:spcBef>
              </a:pPr>
              <a:t>69</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0117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D1E2D4-6B4B-4563-91A0-AE88ED28647D}" type="slidenum">
              <a:rPr lang="en-US" altLang="de-DE" sz="1300"/>
              <a:pPr eaLnBrk="1" hangingPunct="1">
                <a:spcBef>
                  <a:spcPct val="0"/>
                </a:spcBef>
              </a:pPr>
              <a:t>70</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81557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7D8106-6BEA-4F86-BD52-11AABE8D78A5}" type="slidenum">
              <a:rPr lang="en-US" altLang="de-DE" sz="1300"/>
              <a:pPr eaLnBrk="1" hangingPunct="1">
                <a:spcBef>
                  <a:spcPct val="0"/>
                </a:spcBef>
              </a:pPr>
              <a:t>71</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7268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61B707-1994-4195-8BB3-6D2A6408326B}" type="slidenum">
              <a:rPr lang="en-US" altLang="de-DE" sz="1300"/>
              <a:pPr eaLnBrk="1" hangingPunct="1">
                <a:spcBef>
                  <a:spcPct val="0"/>
                </a:spcBef>
              </a:pPr>
              <a:t>72</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7939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9C51F3-46F7-415A-980E-0034DE38409C}" type="slidenum">
              <a:rPr lang="en-US" altLang="de-DE" sz="1300"/>
              <a:pPr eaLnBrk="1" hangingPunct="1">
                <a:spcBef>
                  <a:spcPct val="0"/>
                </a:spcBef>
              </a:pPr>
              <a:t>73</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38085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652E0F-D6CB-4BA9-A236-72C533C4B7CB}" type="slidenum">
              <a:rPr lang="en-US" altLang="de-DE" sz="1300"/>
              <a:pPr eaLnBrk="1" hangingPunct="1">
                <a:spcBef>
                  <a:spcPct val="0"/>
                </a:spcBef>
              </a:pPr>
              <a:t>74</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49064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6A70A9-96C5-435D-894B-C4D848BA067E}" type="slidenum">
              <a:rPr lang="en-US" altLang="de-DE" sz="1300"/>
              <a:pPr eaLnBrk="1" hangingPunct="1">
                <a:spcBef>
                  <a:spcPct val="0"/>
                </a:spcBef>
              </a:pPr>
              <a:t>75</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3309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73C613-899E-4233-BFDA-8740B0B8247F}" type="slidenum">
              <a:rPr lang="en-US" altLang="de-DE" sz="1300"/>
              <a:pPr eaLnBrk="1" hangingPunct="1">
                <a:spcBef>
                  <a:spcPct val="0"/>
                </a:spcBef>
              </a:pPr>
              <a:t>76</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36619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CE4009-ABEF-415B-9132-B162A2202420}" type="slidenum">
              <a:rPr lang="en-US" altLang="de-DE" sz="1300"/>
              <a:pPr eaLnBrk="1" hangingPunct="1">
                <a:spcBef>
                  <a:spcPct val="0"/>
                </a:spcBef>
              </a:pPr>
              <a:t>77</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717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9EB3C3-9E98-46EE-AAC0-618181B189EF}" type="slidenum">
              <a:rPr lang="en-US" altLang="de-DE" sz="1300"/>
              <a:pPr eaLnBrk="1" hangingPunct="1">
                <a:spcBef>
                  <a:spcPct val="0"/>
                </a:spcBef>
              </a:pPr>
              <a:t>78</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82268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2C3BF9-53C9-4EDA-987C-8CF4F655F63E}" type="slidenum">
              <a:rPr lang="en-US" altLang="de-DE" sz="1300"/>
              <a:pPr eaLnBrk="1" hangingPunct="1">
                <a:spcBef>
                  <a:spcPct val="0"/>
                </a:spcBef>
              </a:pPr>
              <a:t>79</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480090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4D09D8-D936-4CC9-BD41-5EEE0F2CF159}" type="slidenum">
              <a:rPr lang="en-US" altLang="de-DE" sz="1300"/>
              <a:pPr eaLnBrk="1" hangingPunct="1">
                <a:spcBef>
                  <a:spcPct val="0"/>
                </a:spcBef>
              </a:pPr>
              <a:t>80</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28703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87BFAC-4F07-47BE-B92A-1904778085AC}" type="slidenum">
              <a:rPr lang="en-US" altLang="de-DE" sz="1300"/>
              <a:pPr eaLnBrk="1" hangingPunct="1">
                <a:spcBef>
                  <a:spcPct val="0"/>
                </a:spcBef>
              </a:pPr>
              <a:t>81</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40342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1DD48A-0CBF-42AE-AFAA-1B8820CD785A}" type="slidenum">
              <a:rPr lang="en-US" altLang="de-DE" sz="1300"/>
              <a:pPr eaLnBrk="1" hangingPunct="1">
                <a:spcBef>
                  <a:spcPct val="0"/>
                </a:spcBef>
              </a:pPr>
              <a:t>82</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9872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F04197-D537-42DE-9B02-64ADE3FC0180}" type="slidenum">
              <a:rPr lang="en-US" altLang="de-DE" sz="1300"/>
              <a:pPr eaLnBrk="1" hangingPunct="1">
                <a:spcBef>
                  <a:spcPct val="0"/>
                </a:spcBef>
              </a:pPr>
              <a:t>83</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738142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22CB75-B553-4861-A6FD-5C4314FACC25}" type="slidenum">
              <a:rPr lang="en-US" altLang="de-DE" sz="1300"/>
              <a:pPr eaLnBrk="1" hangingPunct="1">
                <a:spcBef>
                  <a:spcPct val="0"/>
                </a:spcBef>
              </a:pPr>
              <a:t>84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31301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B9864F-A9CB-4080-9B15-E60EAFB5EF97}" type="slidenum">
              <a:rPr lang="en-US" altLang="de-DE" sz="1300"/>
              <a:pPr eaLnBrk="1" hangingPunct="1">
                <a:spcBef>
                  <a:spcPct val="0"/>
                </a:spcBef>
              </a:pPr>
              <a:t>85</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10696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C3222A-0A67-4DF7-A514-4F8BC384E367}" type="slidenum">
              <a:rPr lang="en-US" altLang="de-DE" sz="1300"/>
              <a:pPr eaLnBrk="1" hangingPunct="1">
                <a:spcBef>
                  <a:spcPct val="0"/>
                </a:spcBef>
              </a:pPr>
              <a:t>86</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35261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077DD3-7608-4B3C-B90D-8DB4C86A555C}" type="slidenum">
              <a:rPr lang="en-US" altLang="de-DE" sz="1300"/>
              <a:pPr eaLnBrk="1" hangingPunct="1">
                <a:spcBef>
                  <a:spcPct val="0"/>
                </a:spcBef>
              </a:pPr>
              <a:t>87</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85315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74A743-0F26-4D70-A669-CF3909B77B83}" type="slidenum">
              <a:rPr lang="en-US" altLang="de-DE" sz="1300"/>
              <a:pPr eaLnBrk="1" hangingPunct="1">
                <a:spcBef>
                  <a:spcPct val="0"/>
                </a:spcBef>
              </a:pPr>
              <a:t>88</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74084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159455-DCA5-4319-BC72-4216914CC28D}" type="slidenum">
              <a:rPr lang="en-US" altLang="de-DE" sz="1300"/>
              <a:pPr eaLnBrk="1" hangingPunct="1">
                <a:spcBef>
                  <a:spcPct val="0"/>
                </a:spcBef>
              </a:pPr>
              <a:t>89</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97739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00F188-6CD5-4B05-A450-AB96A4DCD47A}" type="slidenum">
              <a:rPr lang="en-US" altLang="de-DE" sz="1300"/>
              <a:pPr eaLnBrk="1" hangingPunct="1">
                <a:spcBef>
                  <a:spcPct val="0"/>
                </a:spcBef>
              </a:pPr>
              <a:t>90</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61128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2BB06E-0916-4591-A6F3-6856FE031398}" type="slidenum">
              <a:rPr lang="en-US" altLang="de-DE" sz="1300"/>
              <a:pPr eaLnBrk="1" hangingPunct="1">
                <a:spcBef>
                  <a:spcPct val="0"/>
                </a:spcBef>
              </a:pPr>
              <a:t>91</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576404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FEBAA4-95CE-41B6-94FF-F29A96490D9E}" type="slidenum">
              <a:rPr lang="en-US" altLang="de-DE" sz="1300"/>
              <a:pPr eaLnBrk="1" hangingPunct="1">
                <a:spcBef>
                  <a:spcPct val="0"/>
                </a:spcBef>
              </a:pPr>
              <a:t>92</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835246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43B31E-6197-4CB1-8736-A851F368C142}" type="slidenum">
              <a:rPr lang="en-US" altLang="de-DE" sz="1300"/>
              <a:pPr eaLnBrk="1" hangingPunct="1">
                <a:spcBef>
                  <a:spcPct val="0"/>
                </a:spcBef>
              </a:pPr>
              <a:t>93</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524633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646DAD-C0EF-4285-97AB-AD5063153FD5}" type="slidenum">
              <a:rPr lang="en-US" altLang="de-DE" sz="1300"/>
              <a:pPr eaLnBrk="1" hangingPunct="1">
                <a:spcBef>
                  <a:spcPct val="0"/>
                </a:spcBef>
              </a:pPr>
              <a:t>94</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808394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646DAD-C0EF-4285-97AB-AD5063153FD5}" type="slidenum">
              <a:rPr lang="en-US" altLang="de-DE" sz="1300"/>
              <a:pPr eaLnBrk="1" hangingPunct="1">
                <a:spcBef>
                  <a:spcPct val="0"/>
                </a:spcBef>
              </a:pPr>
              <a:t>95</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808394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646DAD-C0EF-4285-97AB-AD5063153FD5}" type="slidenum">
              <a:rPr lang="en-US" altLang="de-DE" sz="1300"/>
              <a:pPr eaLnBrk="1" hangingPunct="1">
                <a:spcBef>
                  <a:spcPct val="0"/>
                </a:spcBef>
              </a:pPr>
              <a:t>96</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808394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24C61C-E57A-4AC2-B3B7-38C28EB9ECAB}" type="slidenum">
              <a:rPr lang="en-US" altLang="de-DE" sz="1300"/>
              <a:pPr eaLnBrk="1" hangingPunct="1">
                <a:spcBef>
                  <a:spcPct val="0"/>
                </a:spcBef>
              </a:pPr>
              <a:t>97</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671937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30B983-20BC-4FEE-B2F4-FB3B3AC0F67B}" type="slidenum">
              <a:rPr lang="en-US" altLang="de-DE" sz="1300"/>
              <a:pPr eaLnBrk="1" hangingPunct="1">
                <a:spcBef>
                  <a:spcPct val="0"/>
                </a:spcBef>
              </a:pPr>
              <a:t>98</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68314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B96139-874C-4EC9-BEC1-077FD07AA522}" type="slidenum">
              <a:rPr lang="en-US" altLang="de-DE" sz="1300"/>
              <a:pPr eaLnBrk="1" hangingPunct="1">
                <a:spcBef>
                  <a:spcPct val="0"/>
                </a:spcBef>
              </a:pPr>
              <a:t>99</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512408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7786DB-4822-4AD6-9A4E-2D8560A88D04}" type="slidenum">
              <a:rPr lang="en-US" altLang="de-DE" sz="1300"/>
              <a:pPr eaLnBrk="1" hangingPunct="1">
                <a:spcBef>
                  <a:spcPct val="0"/>
                </a:spcBef>
              </a:pPr>
              <a:t>100</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392804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10B273-31BB-42C8-AF4C-301F9869EEFB}" type="slidenum">
              <a:rPr lang="en-US" altLang="de-DE" sz="1300"/>
              <a:pPr eaLnBrk="1" hangingPunct="1">
                <a:spcBef>
                  <a:spcPct val="0"/>
                </a:spcBef>
              </a:pPr>
              <a:t>101</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395860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1A0913-ACC1-460D-AC0E-BE2CB27D3F0D}" type="slidenum">
              <a:rPr lang="en-US" altLang="de-DE" sz="1300"/>
              <a:pPr eaLnBrk="1" hangingPunct="1">
                <a:spcBef>
                  <a:spcPct val="0"/>
                </a:spcBef>
              </a:pPr>
              <a:t>102</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002371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4D4645-073C-4636-9D36-C21C6B9CD28D}" type="slidenum">
              <a:rPr lang="en-US" altLang="de-DE" sz="1300"/>
              <a:pPr eaLnBrk="1" hangingPunct="1">
                <a:spcBef>
                  <a:spcPct val="0"/>
                </a:spcBef>
              </a:pPr>
              <a:t>103</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216632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2506B6-8488-421C-9818-6C4D4153B978}" type="slidenum">
              <a:rPr lang="en-US" altLang="de-DE" sz="1300"/>
              <a:pPr eaLnBrk="1" hangingPunct="1">
                <a:spcBef>
                  <a:spcPct val="0"/>
                </a:spcBef>
              </a:pPr>
              <a:t>104</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276268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EFF768-A668-408A-A1B4-85964AE77128}" type="slidenum">
              <a:rPr lang="en-US" altLang="de-DE" sz="1300"/>
              <a:pPr eaLnBrk="1" hangingPunct="1">
                <a:spcBef>
                  <a:spcPct val="0"/>
                </a:spcBef>
              </a:pPr>
              <a:t>105</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652337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19EED7-9FB2-45CF-93A9-82843A4659FF}" type="slidenum">
              <a:rPr lang="en-US" altLang="de-DE" sz="1300"/>
              <a:pPr eaLnBrk="1" hangingPunct="1">
                <a:spcBef>
                  <a:spcPct val="0"/>
                </a:spcBef>
              </a:pPr>
              <a:t>106</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43359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5024ED-5953-4939-A7B6-2B26B92CB376}" type="slidenum">
              <a:rPr lang="en-US" altLang="de-DE" sz="1300"/>
              <a:pPr eaLnBrk="1" hangingPunct="1">
                <a:spcBef>
                  <a:spcPct val="0"/>
                </a:spcBef>
              </a:pPr>
              <a:t>107</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674544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C76CBB-4F4B-4C55-BFA5-B845F72D603B}" type="slidenum">
              <a:rPr lang="en-US" altLang="de-DE" sz="1300"/>
              <a:pPr eaLnBrk="1" hangingPunct="1">
                <a:spcBef>
                  <a:spcPct val="0"/>
                </a:spcBef>
              </a:pPr>
              <a:t>108</a:t>
            </a:fld>
            <a:endParaRPr lang="en-US" altLang="de-DE" sz="1300"/>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072328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213791-2F5D-4D29-89A7-7CF895A70ECC}" type="slidenum">
              <a:rPr lang="en-US" altLang="de-DE" sz="1300"/>
              <a:pPr eaLnBrk="1" hangingPunct="1">
                <a:spcBef>
                  <a:spcPct val="0"/>
                </a:spcBef>
              </a:pPr>
              <a:t>109</a:t>
            </a:fld>
            <a:endParaRPr lang="en-US" altLang="de-DE" sz="1300"/>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722078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D337D2-F1C3-49D0-848E-CE17004BE3BB}" type="slidenum">
              <a:rPr lang="en-US" altLang="de-DE" sz="1300"/>
              <a:pPr eaLnBrk="1" hangingPunct="1">
                <a:spcBef>
                  <a:spcPct val="0"/>
                </a:spcBef>
              </a:pPr>
              <a:t>110</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361316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4257F9-024F-4249-83FB-D3120DE48BED}" type="slidenum">
              <a:rPr lang="en-US" altLang="de-DE" sz="1300"/>
              <a:pPr eaLnBrk="1" hangingPunct="1">
                <a:spcBef>
                  <a:spcPct val="0"/>
                </a:spcBef>
              </a:pPr>
              <a:t>111</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59262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9BBB36-2874-423D-A5BB-812DE70EDCFF}" type="slidenum">
              <a:rPr lang="en-US" altLang="de-DE" sz="1300"/>
              <a:pPr eaLnBrk="1" hangingPunct="1">
                <a:spcBef>
                  <a:spcPct val="0"/>
                </a:spcBef>
              </a:pPr>
              <a:t>112</a:t>
            </a:fld>
            <a:endParaRPr lang="en-US" altLang="de-DE" sz="1300"/>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395572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75A008-F1B2-4BB1-BE05-C7C0CF015DB8}" type="slidenum">
              <a:rPr lang="en-US" altLang="de-DE" sz="1300"/>
              <a:pPr eaLnBrk="1" hangingPunct="1">
                <a:spcBef>
                  <a:spcPct val="0"/>
                </a:spcBef>
              </a:pPr>
              <a:t>113</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822513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75A008-F1B2-4BB1-BE05-C7C0CF015DB8}" type="slidenum">
              <a:rPr lang="en-US" altLang="de-DE" sz="1300"/>
              <a:pPr eaLnBrk="1" hangingPunct="1">
                <a:spcBef>
                  <a:spcPct val="0"/>
                </a:spcBef>
              </a:pPr>
              <a:t>114</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82251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75A008-F1B2-4BB1-BE05-C7C0CF015DB8}" type="slidenum">
              <a:rPr lang="en-US" altLang="de-DE" sz="1300"/>
              <a:pPr eaLnBrk="1" hangingPunct="1">
                <a:spcBef>
                  <a:spcPct val="0"/>
                </a:spcBef>
              </a:pPr>
              <a:t>115</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822513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75A008-F1B2-4BB1-BE05-C7C0CF015DB8}" type="slidenum">
              <a:rPr lang="en-US" altLang="de-DE" sz="1300"/>
              <a:pPr eaLnBrk="1" hangingPunct="1">
                <a:spcBef>
                  <a:spcPct val="0"/>
                </a:spcBef>
              </a:pPr>
              <a:t>116</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822513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E55F90-D041-42A8-90D1-46B8A6840CE1}" type="slidenum">
              <a:rPr lang="en-US" altLang="de-DE" sz="1300"/>
              <a:pPr eaLnBrk="1" hangingPunct="1">
                <a:spcBef>
                  <a:spcPct val="0"/>
                </a:spcBef>
              </a:pPr>
              <a:t>117</a:t>
            </a:fld>
            <a:endParaRPr lang="en-US" altLang="de-DE" sz="1300"/>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000083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E55F90-D041-42A8-90D1-46B8A6840CE1}" type="slidenum">
              <a:rPr lang="en-US" altLang="de-DE" sz="1300"/>
              <a:pPr eaLnBrk="1" hangingPunct="1">
                <a:spcBef>
                  <a:spcPct val="0"/>
                </a:spcBef>
              </a:pPr>
              <a:t>118</a:t>
            </a:fld>
            <a:endParaRPr lang="en-US" altLang="de-DE" sz="1300"/>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000083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41E3E9-E7D0-45A6-9031-EF18DE9BA654}" type="slidenum">
              <a:rPr lang="en-US" altLang="de-DE" sz="1300"/>
              <a:pPr eaLnBrk="1" hangingPunct="1">
                <a:spcBef>
                  <a:spcPct val="0"/>
                </a:spcBef>
              </a:pPr>
              <a:t>120</a:t>
            </a:fld>
            <a:endParaRPr lang="en-US" altLang="de-DE" sz="1300"/>
          </a:p>
        </p:txBody>
      </p:sp>
      <p:sp>
        <p:nvSpPr>
          <p:cNvPr id="262147" name="Rectangle 2"/>
          <p:cNvSpPr>
            <a:spLocks noGrp="1" noRot="1" noChangeAspect="1" noChangeArrowheads="1" noTextEdit="1"/>
          </p:cNvSpPr>
          <p:nvPr>
            <p:ph type="sldImg"/>
          </p:nvPr>
        </p:nvSpPr>
        <p:spPr>
          <a:xfrm>
            <a:off x="138113" y="768350"/>
            <a:ext cx="6823075" cy="3836988"/>
          </a:xfrm>
          <a:ln/>
        </p:spPr>
      </p:sp>
      <p:sp>
        <p:nvSpPr>
          <p:cNvPr id="262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235936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97181A-E002-4734-99C4-7DE528BDFB9E}" type="slidenum">
              <a:rPr lang="en-US" altLang="de-DE" sz="1300"/>
              <a:pPr eaLnBrk="1" hangingPunct="1">
                <a:spcBef>
                  <a:spcPct val="0"/>
                </a:spcBef>
              </a:pPr>
              <a:t>121</a:t>
            </a:fld>
            <a:endParaRPr lang="en-US" altLang="de-DE" sz="1300"/>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634074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0984CA-A87A-4E96-925D-A62A9DA77877}" type="slidenum">
              <a:rPr lang="en-US" altLang="de-DE" sz="1300"/>
              <a:pPr eaLnBrk="1" hangingPunct="1">
                <a:spcBef>
                  <a:spcPct val="0"/>
                </a:spcBef>
              </a:pPr>
              <a:t>122</a:t>
            </a:fld>
            <a:endParaRPr lang="en-US" altLang="de-DE" sz="1300"/>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64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97015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4" name="Slide Number Placeholder 3"/>
          <p:cNvSpPr>
            <a:spLocks noGrp="1"/>
          </p:cNvSpPr>
          <p:nvPr>
            <p:ph type="sldNum" sz="quarter" idx="12"/>
          </p:nvPr>
        </p:nvSpPr>
        <p:spPr bwMode="gray"/>
        <p:txBody>
          <a:bodyPr/>
          <a:lstStyle>
            <a:lvl1pPr>
              <a:defRPr b="0"/>
            </a:lvl1pPr>
          </a:lstStyle>
          <a:p>
            <a:fld id="{94239853-9F5D-4C3A-9B34-D9BA3E7F594A}"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a-DK"/>
              <a:t>Træningsmodul 4 – At vise empati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9997D18-C44E-4458-B29D-0425D00AA9E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7" name="Slide Number Placeholder 6"/>
          <p:cNvSpPr>
            <a:spLocks noGrp="1"/>
          </p:cNvSpPr>
          <p:nvPr>
            <p:ph type="sldNum" sz="quarter" idx="12"/>
          </p:nvPr>
        </p:nvSpPr>
        <p:spPr bwMode="gray"/>
        <p:txBody>
          <a:bodyPr/>
          <a:lstStyle>
            <a:lvl1pPr>
              <a:defRPr b="0"/>
            </a:lvl1pPr>
          </a:lstStyle>
          <a:p>
            <a:fld id="{245863D2-50E4-462F-BF60-FDEE53ADCAE0}"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7" name="Slide Number Placeholder 6"/>
          <p:cNvSpPr>
            <a:spLocks noGrp="1"/>
          </p:cNvSpPr>
          <p:nvPr>
            <p:ph type="sldNum" sz="quarter" idx="12"/>
          </p:nvPr>
        </p:nvSpPr>
        <p:spPr bwMode="gray"/>
        <p:txBody>
          <a:bodyPr/>
          <a:lstStyle>
            <a:lvl1pPr>
              <a:defRPr b="0"/>
            </a:lvl1pPr>
          </a:lstStyle>
          <a:p>
            <a:fld id="{94239853-9F5D-4C3A-9B34-D9BA3E7F594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7" name="Slide Number Placeholder 6"/>
          <p:cNvSpPr>
            <a:spLocks noGrp="1"/>
          </p:cNvSpPr>
          <p:nvPr>
            <p:ph type="sldNum" sz="quarter" idx="12"/>
          </p:nvPr>
        </p:nvSpPr>
        <p:spPr bwMode="gray"/>
        <p:txBody>
          <a:bodyPr/>
          <a:lstStyle>
            <a:lvl1pPr>
              <a:defRPr b="0"/>
            </a:lvl1pPr>
          </a:lstStyle>
          <a:p>
            <a:fld id="{94239853-9F5D-4C3A-9B34-D9BA3E7F594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5" name="Slide Number Placeholder 4"/>
          <p:cNvSpPr>
            <a:spLocks noGrp="1"/>
          </p:cNvSpPr>
          <p:nvPr>
            <p:ph type="sldNum" sz="quarter" idx="12"/>
          </p:nvPr>
        </p:nvSpPr>
        <p:spPr bwMode="gray"/>
        <p:txBody>
          <a:bodyPr/>
          <a:lstStyle>
            <a:lvl1pPr>
              <a:defRPr b="0"/>
            </a:lvl1pPr>
          </a:lstStyle>
          <a:p>
            <a:fld id="{0BEAE673-00A4-4C7C-AE5F-96AF468B3BF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4" name="Slide Number Placeholder 3"/>
          <p:cNvSpPr>
            <a:spLocks noGrp="1"/>
          </p:cNvSpPr>
          <p:nvPr>
            <p:ph type="sldNum" sz="quarter" idx="12"/>
          </p:nvPr>
        </p:nvSpPr>
        <p:spPr bwMode="gray"/>
        <p:txBody>
          <a:bodyPr/>
          <a:lstStyle>
            <a:lvl1pPr>
              <a:defRPr b="0"/>
            </a:lvl1pPr>
          </a:lstStyle>
          <a:p>
            <a:fld id="{F097A5F7-A18D-433B-861F-9C321A1AA88E}"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2428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5567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823012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2958127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77294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530017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962157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3353955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1696775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595190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284345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7602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a-DK"/>
              <a:t>Træningsmodul 4 – At vise empati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4239853-9F5D-4C3A-9B34-D9BA3E7F594A}"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608672969"/>
      </p:ext>
    </p:extLst>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 id="214748406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0.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4 A – </a:t>
            </a:r>
            <a:r>
              <a:rPr lang="en-US" altLang="ko-KR" dirty="0"/>
              <a:t>At vise </a:t>
            </a:r>
            <a:r>
              <a:rPr lang="en-US" altLang="ko-KR" dirty="0" err="1"/>
              <a:t>empati</a:t>
            </a:r>
            <a:r>
              <a:rPr lang="en-US" altLang="ko-KR"/>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77945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e-DE"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400" dirty="0">
                <a:solidFill>
                  <a:srgbClr val="333333"/>
                </a:solidFill>
              </a:rPr>
              <a:t>Eksempel: En person tager sig til tindingen.</a:t>
            </a:r>
          </a:p>
          <a:p>
            <a:pPr lvl="0" defTabSz="914400" fontAlgn="base">
              <a:lnSpc>
                <a:spcPct val="100000"/>
              </a:lnSpc>
              <a:spcBef>
                <a:spcPts val="1200"/>
              </a:spcBef>
              <a:defRPr/>
            </a:pPr>
            <a:r>
              <a:rPr lang="da-DK" altLang="de-DE" sz="2400" i="1" dirty="0">
                <a:solidFill>
                  <a:srgbClr val="004992"/>
                </a:solidFill>
              </a:rPr>
              <a:t>Hvorfor? </a:t>
            </a:r>
            <a:endParaRPr lang="da-DK" altLang="de-DE" sz="2400" b="1" dirty="0">
              <a:solidFill>
                <a:srgbClr val="333333"/>
              </a:solidFill>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59997D18-C44E-4458-B29D-0425D00AA9ED}"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400" dirty="0">
                <a:solidFill>
                  <a:srgbClr val="333333"/>
                </a:solidFill>
              </a:rPr>
              <a:t>Eksempel: En person tager sig til tindingen.</a:t>
            </a:r>
          </a:p>
          <a:p>
            <a:pPr lvl="0" defTabSz="914400" fontAlgn="base">
              <a:lnSpc>
                <a:spcPct val="100000"/>
              </a:lnSpc>
              <a:spcBef>
                <a:spcPts val="1200"/>
              </a:spcBef>
              <a:defRPr/>
            </a:pPr>
            <a:r>
              <a:rPr lang="da-DK" altLang="de-DE" sz="2400" i="1" dirty="0">
                <a:solidFill>
                  <a:srgbClr val="004992"/>
                </a:solidFill>
              </a:rPr>
              <a:t>Hvorfor? </a:t>
            </a:r>
            <a:r>
              <a:rPr lang="da-DK" altLang="de-DE" sz="2400" dirty="0">
                <a:solidFill>
                  <a:srgbClr val="333333"/>
                </a:solidFill>
              </a:rPr>
              <a:t>Ligegyldighed, koncentration, træthed, hovedpine?</a:t>
            </a: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59997D18-C44E-4458-B29D-0425D00AA9ED}" type="slidenum">
              <a:rPr lang="de-DE" altLang="de-DE" smtClean="0"/>
              <a:pPr/>
              <a:t>4</a:t>
            </a:fld>
            <a:endParaRPr lang="de-DE" altLang="de-DE"/>
          </a:p>
        </p:txBody>
      </p:sp>
    </p:spTree>
    <p:extLst>
      <p:ext uri="{BB962C8B-B14F-4D97-AF65-F5344CB8AC3E}">
        <p14:creationId xmlns:p14="http://schemas.microsoft.com/office/powerpoint/2010/main" val="1539821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400" dirty="0">
                <a:solidFill>
                  <a:srgbClr val="333333"/>
                </a:solidFill>
              </a:rPr>
              <a:t>Eksempel: En person tager sig til tindingen.</a:t>
            </a:r>
          </a:p>
          <a:p>
            <a:pPr lvl="0" defTabSz="914400" fontAlgn="base">
              <a:lnSpc>
                <a:spcPct val="100000"/>
              </a:lnSpc>
              <a:spcBef>
                <a:spcPts val="1200"/>
              </a:spcBef>
              <a:defRPr/>
            </a:pPr>
            <a:r>
              <a:rPr lang="da-DK" altLang="de-DE" sz="2400" i="1" dirty="0">
                <a:solidFill>
                  <a:srgbClr val="004992"/>
                </a:solidFill>
              </a:rPr>
              <a:t>Hvorfor? </a:t>
            </a:r>
            <a:r>
              <a:rPr lang="da-DK" altLang="de-DE" sz="2400" dirty="0">
                <a:solidFill>
                  <a:srgbClr val="333333"/>
                </a:solidFill>
              </a:rPr>
              <a:t>Ligegyldighed, koncentration, træthed, hovedpine?</a:t>
            </a:r>
          </a:p>
          <a:p>
            <a:pPr lvl="0" defTabSz="914400" fontAlgn="base">
              <a:lnSpc>
                <a:spcPct val="100000"/>
              </a:lnSpc>
              <a:spcBef>
                <a:spcPts val="1200"/>
              </a:spcBef>
              <a:defRPr/>
            </a:pPr>
            <a:r>
              <a:rPr lang="da-DK" altLang="de-DE" sz="2400" b="1" dirty="0">
                <a:solidFill>
                  <a:srgbClr val="333333"/>
                </a:solidFill>
              </a:rPr>
              <a:t>Hvad kan medvirke til at besvare spørgsmålet?</a:t>
            </a: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59997D18-C44E-4458-B29D-0425D00AA9ED}" type="slidenum">
              <a:rPr lang="de-DE" altLang="de-DE" smtClean="0"/>
              <a:pPr/>
              <a:t>5</a:t>
            </a:fld>
            <a:endParaRPr lang="de-DE" altLang="de-DE"/>
          </a:p>
        </p:txBody>
      </p:sp>
    </p:spTree>
    <p:extLst>
      <p:ext uri="{BB962C8B-B14F-4D97-AF65-F5344CB8AC3E}">
        <p14:creationId xmlns:p14="http://schemas.microsoft.com/office/powerpoint/2010/main" val="2701394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400" dirty="0">
                <a:solidFill>
                  <a:srgbClr val="333333"/>
                </a:solidFill>
              </a:rPr>
              <a:t>Eksempel: En person tager sig til tindingen.</a:t>
            </a:r>
          </a:p>
          <a:p>
            <a:pPr lvl="0" defTabSz="914400" fontAlgn="base">
              <a:lnSpc>
                <a:spcPct val="100000"/>
              </a:lnSpc>
              <a:spcBef>
                <a:spcPts val="1200"/>
              </a:spcBef>
              <a:defRPr/>
            </a:pPr>
            <a:r>
              <a:rPr lang="da-DK" altLang="de-DE" sz="2400" i="1" dirty="0">
                <a:solidFill>
                  <a:srgbClr val="004992"/>
                </a:solidFill>
              </a:rPr>
              <a:t>Hvorfor? </a:t>
            </a:r>
            <a:r>
              <a:rPr lang="da-DK" altLang="de-DE" sz="2400" dirty="0">
                <a:solidFill>
                  <a:srgbClr val="333333"/>
                </a:solidFill>
              </a:rPr>
              <a:t>Ligegyldighed, koncentration, træthed, hovedpine?</a:t>
            </a:r>
          </a:p>
          <a:p>
            <a:pPr lvl="0" defTabSz="914400" fontAlgn="base">
              <a:lnSpc>
                <a:spcPct val="100000"/>
              </a:lnSpc>
              <a:spcBef>
                <a:spcPts val="1200"/>
              </a:spcBef>
              <a:defRPr/>
            </a:pPr>
            <a:r>
              <a:rPr lang="da-DK" altLang="de-DE" sz="2400" b="1" dirty="0">
                <a:solidFill>
                  <a:srgbClr val="333333"/>
                </a:solidFill>
              </a:rPr>
              <a:t>Hvad kan medvirke til at besvare spørgsmålet?</a:t>
            </a:r>
          </a:p>
          <a:p>
            <a:pPr marL="342900" lvl="0" indent="-342900" defTabSz="914400" fontAlgn="base">
              <a:lnSpc>
                <a:spcPct val="100000"/>
              </a:lnSpc>
              <a:spcBef>
                <a:spcPts val="1200"/>
              </a:spcBef>
              <a:buClr>
                <a:srgbClr val="333333"/>
              </a:buClr>
              <a:buFont typeface="WingDings"/>
              <a:buChar char=""/>
              <a:defRPr/>
            </a:pPr>
            <a:r>
              <a:rPr lang="da-DK" altLang="de-DE" sz="2400" dirty="0">
                <a:solidFill>
                  <a:srgbClr val="004992"/>
                </a:solidFill>
              </a:rPr>
              <a:t>Viden om personen </a:t>
            </a:r>
            <a:r>
              <a:rPr lang="da-DK" altLang="de-DE" sz="2400" dirty="0">
                <a:solidFill>
                  <a:srgbClr val="004992"/>
                </a:solidFill>
                <a:latin typeface="Times New Roman"/>
                <a:sym typeface="Wingdings" panose="05000000000000000000" pitchFamily="2" charset="2"/>
              </a:rPr>
              <a:t>→</a:t>
            </a:r>
            <a:r>
              <a:rPr lang="da-DK" altLang="de-DE" sz="2400" dirty="0">
                <a:solidFill>
                  <a:srgbClr val="333333"/>
                </a:solidFill>
              </a:rPr>
              <a:t> Lider vedkommende af migræne?</a:t>
            </a: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6</a:t>
            </a:fld>
            <a:endParaRPr lang="de-DE" altLang="de-DE"/>
          </a:p>
        </p:txBody>
      </p:sp>
    </p:spTree>
    <p:extLst>
      <p:ext uri="{BB962C8B-B14F-4D97-AF65-F5344CB8AC3E}">
        <p14:creationId xmlns:p14="http://schemas.microsoft.com/office/powerpoint/2010/main" val="2946306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400" dirty="0">
                <a:solidFill>
                  <a:srgbClr val="333333"/>
                </a:solidFill>
              </a:rPr>
              <a:t>Eksempel: En person tager sig til tindingen.</a:t>
            </a:r>
          </a:p>
          <a:p>
            <a:pPr lvl="0" defTabSz="914400" fontAlgn="base">
              <a:lnSpc>
                <a:spcPct val="100000"/>
              </a:lnSpc>
              <a:spcBef>
                <a:spcPts val="1200"/>
              </a:spcBef>
              <a:defRPr/>
            </a:pPr>
            <a:r>
              <a:rPr lang="da-DK" altLang="de-DE" sz="2400" i="1" dirty="0">
                <a:solidFill>
                  <a:srgbClr val="004992"/>
                </a:solidFill>
              </a:rPr>
              <a:t>Hvorfor? </a:t>
            </a:r>
            <a:r>
              <a:rPr lang="da-DK" altLang="de-DE" sz="2400" dirty="0">
                <a:solidFill>
                  <a:srgbClr val="333333"/>
                </a:solidFill>
              </a:rPr>
              <a:t>Ligegyldighed, koncentration, træthed, hovedpine?</a:t>
            </a:r>
          </a:p>
          <a:p>
            <a:pPr lvl="0" defTabSz="914400" fontAlgn="base">
              <a:lnSpc>
                <a:spcPct val="100000"/>
              </a:lnSpc>
              <a:spcBef>
                <a:spcPts val="1200"/>
              </a:spcBef>
              <a:defRPr/>
            </a:pPr>
            <a:r>
              <a:rPr lang="da-DK" altLang="de-DE" sz="2400" b="1" dirty="0">
                <a:solidFill>
                  <a:srgbClr val="333333"/>
                </a:solidFill>
              </a:rPr>
              <a:t>Hvad kan medvirke til at besvare spørgsmålet?</a:t>
            </a:r>
          </a:p>
          <a:p>
            <a:pPr marL="342900" lvl="0" indent="-342900" defTabSz="914400" fontAlgn="base">
              <a:lnSpc>
                <a:spcPct val="100000"/>
              </a:lnSpc>
              <a:spcBef>
                <a:spcPts val="1200"/>
              </a:spcBef>
              <a:buClr>
                <a:srgbClr val="333333"/>
              </a:buClr>
              <a:buFont typeface="WingDings"/>
              <a:buChar char=""/>
              <a:defRPr/>
            </a:pPr>
            <a:r>
              <a:rPr lang="da-DK" altLang="de-DE" sz="2400" dirty="0">
                <a:solidFill>
                  <a:srgbClr val="004992"/>
                </a:solidFill>
              </a:rPr>
              <a:t>Viden om personen </a:t>
            </a:r>
            <a:r>
              <a:rPr lang="da-DK" altLang="de-DE" sz="2400" dirty="0">
                <a:solidFill>
                  <a:srgbClr val="004992"/>
                </a:solidFill>
                <a:latin typeface="Times New Roman"/>
                <a:sym typeface="Wingdings" panose="05000000000000000000" pitchFamily="2" charset="2"/>
              </a:rPr>
              <a:t>→</a:t>
            </a:r>
            <a:r>
              <a:rPr lang="da-DK" altLang="de-DE" sz="2400" dirty="0">
                <a:solidFill>
                  <a:srgbClr val="333333"/>
                </a:solidFill>
              </a:rPr>
              <a:t> Lider vedkommende af migræne?</a:t>
            </a:r>
          </a:p>
          <a:p>
            <a:pPr marL="342900" lvl="0" indent="-342900" defTabSz="914400" fontAlgn="base">
              <a:lnSpc>
                <a:spcPct val="100000"/>
              </a:lnSpc>
              <a:spcBef>
                <a:spcPts val="1200"/>
              </a:spcBef>
              <a:buClr>
                <a:srgbClr val="000000"/>
              </a:buClr>
              <a:buFont typeface="WingDings"/>
              <a:buChar char=""/>
              <a:defRPr/>
            </a:pPr>
            <a:r>
              <a:rPr lang="da-DK" altLang="de-DE" sz="2400" dirty="0">
                <a:solidFill>
                  <a:srgbClr val="004992"/>
                </a:solidFill>
              </a:rPr>
              <a:t>Miljø/situation</a:t>
            </a:r>
            <a:r>
              <a:rPr lang="da-DK" altLang="de-DE" sz="2400" dirty="0">
                <a:solidFill>
                  <a:srgbClr val="333333"/>
                </a:solidFill>
              </a:rPr>
              <a:t> </a:t>
            </a:r>
            <a:r>
              <a:rPr lang="da-DK" altLang="de-DE" sz="2400" dirty="0">
                <a:solidFill>
                  <a:srgbClr val="004992"/>
                </a:solidFill>
                <a:latin typeface="Times New Roman"/>
                <a:sym typeface="Wingdings" panose="05000000000000000000" pitchFamily="2" charset="2"/>
              </a:rPr>
              <a:t>→</a:t>
            </a:r>
            <a:r>
              <a:rPr lang="da-DK" altLang="de-DE" sz="2400" dirty="0">
                <a:solidFill>
                  <a:srgbClr val="004992"/>
                </a:solidFill>
                <a:sym typeface="Wingdings" panose="05000000000000000000" pitchFamily="2" charset="2"/>
              </a:rPr>
              <a:t> </a:t>
            </a:r>
            <a:r>
              <a:rPr lang="da-DK" altLang="de-DE" sz="2400" dirty="0">
                <a:solidFill>
                  <a:srgbClr val="333333"/>
                </a:solidFill>
              </a:rPr>
              <a:t>Har vedkommende festet hele natten?</a:t>
            </a: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7</a:t>
            </a:fld>
            <a:endParaRPr lang="de-DE" altLang="de-DE"/>
          </a:p>
        </p:txBody>
      </p:sp>
    </p:spTree>
    <p:extLst>
      <p:ext uri="{BB962C8B-B14F-4D97-AF65-F5344CB8AC3E}">
        <p14:creationId xmlns:p14="http://schemas.microsoft.com/office/powerpoint/2010/main" val="3084999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400" dirty="0">
                <a:solidFill>
                  <a:srgbClr val="333333"/>
                </a:solidFill>
              </a:rPr>
              <a:t>Eksempel: En person tager sig til tindingen.</a:t>
            </a:r>
          </a:p>
          <a:p>
            <a:pPr lvl="0" defTabSz="914400" fontAlgn="base">
              <a:lnSpc>
                <a:spcPct val="100000"/>
              </a:lnSpc>
              <a:spcBef>
                <a:spcPts val="1200"/>
              </a:spcBef>
              <a:defRPr/>
            </a:pPr>
            <a:r>
              <a:rPr lang="da-DK" altLang="de-DE" sz="2400" i="1" dirty="0">
                <a:solidFill>
                  <a:srgbClr val="004992"/>
                </a:solidFill>
              </a:rPr>
              <a:t>Hvorfor? </a:t>
            </a:r>
            <a:r>
              <a:rPr lang="da-DK" altLang="de-DE" sz="2400" dirty="0">
                <a:solidFill>
                  <a:srgbClr val="333333"/>
                </a:solidFill>
              </a:rPr>
              <a:t>Ligegyldighed, koncentration, træthed, hovedpine?</a:t>
            </a:r>
          </a:p>
          <a:p>
            <a:pPr lvl="0" defTabSz="914400" fontAlgn="base">
              <a:lnSpc>
                <a:spcPct val="100000"/>
              </a:lnSpc>
              <a:spcBef>
                <a:spcPts val="1200"/>
              </a:spcBef>
              <a:defRPr/>
            </a:pPr>
            <a:r>
              <a:rPr lang="da-DK" altLang="de-DE" sz="2400" b="1" dirty="0">
                <a:solidFill>
                  <a:srgbClr val="333333"/>
                </a:solidFill>
              </a:rPr>
              <a:t>Hvad kan medvirke til at besvare spørgsmålet?</a:t>
            </a:r>
          </a:p>
          <a:p>
            <a:pPr marL="342900" lvl="0" indent="-342900" defTabSz="914400" fontAlgn="base">
              <a:lnSpc>
                <a:spcPct val="100000"/>
              </a:lnSpc>
              <a:spcBef>
                <a:spcPts val="1200"/>
              </a:spcBef>
              <a:buClr>
                <a:srgbClr val="333333"/>
              </a:buClr>
              <a:buFont typeface="WingDings"/>
              <a:buChar char=""/>
              <a:defRPr/>
            </a:pPr>
            <a:r>
              <a:rPr lang="da-DK" altLang="de-DE" sz="2400" dirty="0">
                <a:solidFill>
                  <a:srgbClr val="004992"/>
                </a:solidFill>
              </a:rPr>
              <a:t>Viden om </a:t>
            </a:r>
            <a:r>
              <a:rPr lang="da-DK" altLang="de-DE" sz="2400">
                <a:solidFill>
                  <a:srgbClr val="004992"/>
                </a:solidFill>
              </a:rPr>
              <a:t>personen </a:t>
            </a:r>
            <a:r>
              <a:rPr lang="da-DK" altLang="de-DE" sz="2400">
                <a:solidFill>
                  <a:srgbClr val="004992"/>
                </a:solidFill>
                <a:latin typeface="Times New Roman"/>
                <a:sym typeface="Wingdings" panose="05000000000000000000" pitchFamily="2" charset="2"/>
              </a:rPr>
              <a:t>→</a:t>
            </a:r>
            <a:r>
              <a:rPr lang="da-DK" altLang="de-DE" sz="2400">
                <a:solidFill>
                  <a:srgbClr val="333333"/>
                </a:solidFill>
              </a:rPr>
              <a:t> </a:t>
            </a:r>
            <a:r>
              <a:rPr lang="da-DK" altLang="de-DE" sz="2400" dirty="0">
                <a:solidFill>
                  <a:srgbClr val="333333"/>
                </a:solidFill>
              </a:rPr>
              <a:t>Lider vedkommende af migræne?</a:t>
            </a:r>
          </a:p>
          <a:p>
            <a:pPr marL="342900" lvl="0" indent="-342900" defTabSz="914400" fontAlgn="base">
              <a:lnSpc>
                <a:spcPct val="100000"/>
              </a:lnSpc>
              <a:spcBef>
                <a:spcPts val="1200"/>
              </a:spcBef>
              <a:buClr>
                <a:srgbClr val="000000"/>
              </a:buClr>
              <a:buFont typeface="WingDings"/>
              <a:buChar char=""/>
              <a:defRPr/>
            </a:pPr>
            <a:r>
              <a:rPr lang="da-DK" altLang="de-DE" sz="2400">
                <a:solidFill>
                  <a:srgbClr val="004992"/>
                </a:solidFill>
              </a:rPr>
              <a:t>Miljø/situation</a:t>
            </a:r>
            <a:r>
              <a:rPr lang="da-DK" altLang="de-DE" sz="2400">
                <a:solidFill>
                  <a:srgbClr val="333333"/>
                </a:solidFill>
              </a:rPr>
              <a:t> </a:t>
            </a:r>
            <a:r>
              <a:rPr lang="da-DK" altLang="de-DE" sz="2400">
                <a:solidFill>
                  <a:srgbClr val="004992"/>
                </a:solidFill>
                <a:latin typeface="Times New Roman"/>
                <a:sym typeface="Wingdings" panose="05000000000000000000" pitchFamily="2" charset="2"/>
              </a:rPr>
              <a:t>→</a:t>
            </a:r>
            <a:r>
              <a:rPr lang="da-DK" altLang="de-DE" sz="2400">
                <a:solidFill>
                  <a:srgbClr val="004992"/>
                </a:solidFill>
                <a:sym typeface="Wingdings" panose="05000000000000000000" pitchFamily="2" charset="2"/>
              </a:rPr>
              <a:t> </a:t>
            </a:r>
            <a:r>
              <a:rPr lang="da-DK" altLang="de-DE" sz="2400" dirty="0">
                <a:solidFill>
                  <a:srgbClr val="333333"/>
                </a:solidFill>
              </a:rPr>
              <a:t>Har vedkommende festet hele natten?</a:t>
            </a:r>
          </a:p>
          <a:p>
            <a:pPr marL="342900" lvl="0" indent="-342900" defTabSz="914400" fontAlgn="base">
              <a:lnSpc>
                <a:spcPct val="100000"/>
              </a:lnSpc>
              <a:spcBef>
                <a:spcPts val="1200"/>
              </a:spcBef>
              <a:buClr>
                <a:srgbClr val="000000"/>
              </a:buClr>
              <a:buFont typeface="WingDings"/>
              <a:buChar char=""/>
              <a:defRPr/>
            </a:pPr>
            <a:r>
              <a:rPr lang="da-DK" altLang="de-DE" sz="2400">
                <a:solidFill>
                  <a:srgbClr val="004992"/>
                </a:solidFill>
              </a:rPr>
              <a:t>Selvobservation</a:t>
            </a:r>
            <a:r>
              <a:rPr lang="da-DK" altLang="de-DE" sz="2400">
                <a:solidFill>
                  <a:srgbClr val="333333"/>
                </a:solidFill>
              </a:rPr>
              <a:t> </a:t>
            </a:r>
            <a:r>
              <a:rPr lang="da-DK" altLang="de-DE" sz="2400">
                <a:solidFill>
                  <a:srgbClr val="004992"/>
                </a:solidFill>
                <a:latin typeface="Times New Roman"/>
                <a:sym typeface="Wingdings" panose="05000000000000000000" pitchFamily="2" charset="2"/>
              </a:rPr>
              <a:t>→</a:t>
            </a:r>
            <a:r>
              <a:rPr lang="da-DK" altLang="de-DE" sz="2400">
                <a:solidFill>
                  <a:srgbClr val="004992"/>
                </a:solidFill>
                <a:sym typeface="Wingdings" panose="05000000000000000000" pitchFamily="2" charset="2"/>
              </a:rPr>
              <a:t> </a:t>
            </a:r>
            <a:r>
              <a:rPr lang="da-DK" altLang="de-DE" sz="2400" dirty="0">
                <a:solidFill>
                  <a:srgbClr val="333333"/>
                </a:solidFill>
              </a:rPr>
              <a:t>Hvornår sker det, at jeg selv tager mig til tindingen? (Pas på, du ikke drager forhastede sammenligninger mellem dig selv og andre!)</a:t>
            </a: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8</a:t>
            </a:fld>
            <a:endParaRPr lang="de-DE" altLang="de-DE"/>
          </a:p>
        </p:txBody>
      </p:sp>
    </p:spTree>
    <p:extLst>
      <p:ext uri="{BB962C8B-B14F-4D97-AF65-F5344CB8AC3E}">
        <p14:creationId xmlns:p14="http://schemas.microsoft.com/office/powerpoint/2010/main" val="3796838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400" dirty="0">
                <a:solidFill>
                  <a:srgbClr val="333333"/>
                </a:solidFill>
              </a:rPr>
              <a:t>Eksempel: En person tager sig til tindingen.</a:t>
            </a:r>
          </a:p>
          <a:p>
            <a:pPr lvl="0" defTabSz="914400" fontAlgn="base">
              <a:lnSpc>
                <a:spcPct val="100000"/>
              </a:lnSpc>
              <a:spcBef>
                <a:spcPts val="1200"/>
              </a:spcBef>
              <a:defRPr/>
            </a:pPr>
            <a:r>
              <a:rPr lang="da-DK" altLang="de-DE" sz="2400" i="1" dirty="0">
                <a:solidFill>
                  <a:srgbClr val="004992"/>
                </a:solidFill>
              </a:rPr>
              <a:t>Hvorfor? </a:t>
            </a:r>
            <a:r>
              <a:rPr lang="da-DK" altLang="de-DE" sz="2400" dirty="0">
                <a:solidFill>
                  <a:srgbClr val="333333"/>
                </a:solidFill>
              </a:rPr>
              <a:t>Ligegyldighed, koncentration, træthed, hovedpine?</a:t>
            </a:r>
          </a:p>
          <a:p>
            <a:pPr lvl="0" defTabSz="914400" fontAlgn="base">
              <a:lnSpc>
                <a:spcPct val="100000"/>
              </a:lnSpc>
              <a:spcBef>
                <a:spcPts val="1200"/>
              </a:spcBef>
              <a:defRPr/>
            </a:pPr>
            <a:r>
              <a:rPr lang="da-DK" altLang="de-DE" sz="2400" b="1" dirty="0">
                <a:solidFill>
                  <a:srgbClr val="333333"/>
                </a:solidFill>
              </a:rPr>
              <a:t>Hvad kan medvirke til at besvare spørgsmålet?</a:t>
            </a:r>
          </a:p>
          <a:p>
            <a:pPr marL="342900" lvl="0" indent="-342900" defTabSz="914400" fontAlgn="base">
              <a:lnSpc>
                <a:spcPct val="100000"/>
              </a:lnSpc>
              <a:spcBef>
                <a:spcPts val="1200"/>
              </a:spcBef>
              <a:buClr>
                <a:srgbClr val="333333"/>
              </a:buClr>
              <a:buFont typeface="WingDings"/>
              <a:buChar char=""/>
              <a:defRPr/>
            </a:pPr>
            <a:r>
              <a:rPr lang="da-DK" altLang="de-DE" sz="2400" dirty="0">
                <a:solidFill>
                  <a:srgbClr val="004992"/>
                </a:solidFill>
              </a:rPr>
              <a:t>Viden om </a:t>
            </a:r>
            <a:r>
              <a:rPr lang="da-DK" altLang="de-DE" sz="2400">
                <a:solidFill>
                  <a:srgbClr val="004992"/>
                </a:solidFill>
              </a:rPr>
              <a:t>personen </a:t>
            </a:r>
            <a:r>
              <a:rPr lang="da-DK" altLang="de-DE" sz="2400">
                <a:solidFill>
                  <a:srgbClr val="004992"/>
                </a:solidFill>
                <a:latin typeface="Times New Roman"/>
                <a:sym typeface="Wingdings" panose="05000000000000000000" pitchFamily="2" charset="2"/>
              </a:rPr>
              <a:t>→</a:t>
            </a:r>
            <a:r>
              <a:rPr lang="da-DK" altLang="de-DE" sz="2400">
                <a:solidFill>
                  <a:srgbClr val="333333"/>
                </a:solidFill>
              </a:rPr>
              <a:t> </a:t>
            </a:r>
            <a:r>
              <a:rPr lang="da-DK" altLang="de-DE" sz="2400" dirty="0">
                <a:solidFill>
                  <a:srgbClr val="333333"/>
                </a:solidFill>
              </a:rPr>
              <a:t>Lider vedkommende af migræne?</a:t>
            </a:r>
          </a:p>
          <a:p>
            <a:pPr marL="342900" lvl="0" indent="-342900" defTabSz="914400" fontAlgn="base">
              <a:lnSpc>
                <a:spcPct val="100000"/>
              </a:lnSpc>
              <a:spcBef>
                <a:spcPts val="1200"/>
              </a:spcBef>
              <a:buClr>
                <a:srgbClr val="000000"/>
              </a:buClr>
              <a:buFont typeface="WingDings"/>
              <a:buChar char=""/>
              <a:defRPr/>
            </a:pPr>
            <a:r>
              <a:rPr lang="da-DK" altLang="de-DE" sz="2400">
                <a:solidFill>
                  <a:srgbClr val="004992"/>
                </a:solidFill>
              </a:rPr>
              <a:t>Miljø/situation</a:t>
            </a:r>
            <a:r>
              <a:rPr lang="da-DK" altLang="de-DE" sz="2400">
                <a:solidFill>
                  <a:srgbClr val="333333"/>
                </a:solidFill>
              </a:rPr>
              <a:t> </a:t>
            </a:r>
            <a:r>
              <a:rPr lang="da-DK" altLang="de-DE" sz="2400">
                <a:solidFill>
                  <a:srgbClr val="004992"/>
                </a:solidFill>
                <a:latin typeface="Times New Roman"/>
                <a:sym typeface="Wingdings" panose="05000000000000000000" pitchFamily="2" charset="2"/>
              </a:rPr>
              <a:t>→</a:t>
            </a:r>
            <a:r>
              <a:rPr lang="da-DK" altLang="de-DE" sz="2400">
                <a:solidFill>
                  <a:srgbClr val="004992"/>
                </a:solidFill>
                <a:sym typeface="Wingdings" panose="05000000000000000000" pitchFamily="2" charset="2"/>
              </a:rPr>
              <a:t> </a:t>
            </a:r>
            <a:r>
              <a:rPr lang="da-DK" altLang="de-DE" sz="2400" dirty="0">
                <a:solidFill>
                  <a:srgbClr val="333333"/>
                </a:solidFill>
              </a:rPr>
              <a:t>Har vedkommende festet hele natten?</a:t>
            </a:r>
          </a:p>
          <a:p>
            <a:pPr marL="342900" lvl="0" indent="-342900" defTabSz="914400" fontAlgn="base">
              <a:lnSpc>
                <a:spcPct val="100000"/>
              </a:lnSpc>
              <a:spcBef>
                <a:spcPts val="1200"/>
              </a:spcBef>
              <a:buClr>
                <a:srgbClr val="000000"/>
              </a:buClr>
              <a:buFont typeface="WingDings"/>
              <a:buChar char=""/>
              <a:defRPr/>
            </a:pPr>
            <a:r>
              <a:rPr lang="da-DK" altLang="de-DE" sz="2400">
                <a:solidFill>
                  <a:srgbClr val="004992"/>
                </a:solidFill>
              </a:rPr>
              <a:t>Selvobservation</a:t>
            </a:r>
            <a:r>
              <a:rPr lang="da-DK" altLang="de-DE" sz="2400">
                <a:solidFill>
                  <a:srgbClr val="333333"/>
                </a:solidFill>
              </a:rPr>
              <a:t> </a:t>
            </a:r>
            <a:r>
              <a:rPr lang="da-DK" altLang="de-DE" sz="2400">
                <a:solidFill>
                  <a:srgbClr val="004992"/>
                </a:solidFill>
                <a:latin typeface="Times New Roman"/>
                <a:sym typeface="Wingdings" panose="05000000000000000000" pitchFamily="2" charset="2"/>
              </a:rPr>
              <a:t>→</a:t>
            </a:r>
            <a:r>
              <a:rPr lang="da-DK" altLang="de-DE" sz="2400">
                <a:solidFill>
                  <a:srgbClr val="004992"/>
                </a:solidFill>
                <a:sym typeface="Wingdings" panose="05000000000000000000" pitchFamily="2" charset="2"/>
              </a:rPr>
              <a:t> </a:t>
            </a:r>
            <a:r>
              <a:rPr lang="da-DK" altLang="de-DE" sz="2400" dirty="0">
                <a:solidFill>
                  <a:srgbClr val="333333"/>
                </a:solidFill>
              </a:rPr>
              <a:t>Hvornår sker det, at jeg selv tager mig til tindingen? (Pas på, du ikke drager forhastede sammenligninger mellem dig selv og andre!)</a:t>
            </a:r>
          </a:p>
          <a:p>
            <a:pPr marL="342900" lvl="0" indent="-342900" defTabSz="914400" fontAlgn="base">
              <a:lnSpc>
                <a:spcPct val="100000"/>
              </a:lnSpc>
              <a:spcBef>
                <a:spcPts val="1200"/>
              </a:spcBef>
              <a:buClr>
                <a:srgbClr val="000000"/>
              </a:buClr>
              <a:buFont typeface="WingDings"/>
              <a:buChar char=""/>
              <a:defRPr/>
            </a:pPr>
            <a:r>
              <a:rPr lang="da-DK" altLang="de-DE" sz="2400" dirty="0">
                <a:solidFill>
                  <a:srgbClr val="004992"/>
                </a:solidFill>
              </a:rPr>
              <a:t>Ansigtsudtryk</a:t>
            </a:r>
            <a:r>
              <a:rPr lang="da-DK" altLang="de-DE" sz="2400">
                <a:solidFill>
                  <a:srgbClr val="004992"/>
                </a:solidFill>
              </a:rPr>
              <a:t>: </a:t>
            </a:r>
            <a:r>
              <a:rPr lang="da-DK" altLang="de-DE" sz="2400">
                <a:solidFill>
                  <a:srgbClr val="004992"/>
                </a:solidFill>
                <a:latin typeface="Times New Roman"/>
                <a:sym typeface="Wingdings" panose="05000000000000000000" pitchFamily="2" charset="2"/>
              </a:rPr>
              <a:t>→</a:t>
            </a:r>
            <a:r>
              <a:rPr lang="da-DK" altLang="de-DE" sz="2400">
                <a:solidFill>
                  <a:srgbClr val="004992"/>
                </a:solidFill>
                <a:sym typeface="Wingdings" panose="05000000000000000000" pitchFamily="2" charset="2"/>
              </a:rPr>
              <a:t> </a:t>
            </a:r>
            <a:r>
              <a:rPr lang="da-DK" altLang="de-DE" sz="2400" dirty="0">
                <a:solidFill>
                  <a:srgbClr val="333333"/>
                </a:solidFill>
              </a:rPr>
              <a:t>Virker vedkommende træt, eftertænksom, smerteplaget, etc.?</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9</a:t>
            </a:fld>
            <a:endParaRPr lang="de-DE" altLang="de-DE"/>
          </a:p>
        </p:txBody>
      </p:sp>
    </p:spTree>
    <p:extLst>
      <p:ext uri="{BB962C8B-B14F-4D97-AF65-F5344CB8AC3E}">
        <p14:creationId xmlns:p14="http://schemas.microsoft.com/office/powerpoint/2010/main" val="2811857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lvl="0" defTabSz="914400" fontAlgn="base"/>
            <a:r>
              <a:rPr lang="da-DK" altLang="de-DE" sz="2400" dirty="0">
                <a:solidFill>
                  <a:srgbClr val="333333"/>
                </a:solidFill>
              </a:rPr>
              <a:t>Studier har vist, at mange (men ikke alle!), der har psykiatriske problemer (især psykoser), har vanskeligt ved følgende:</a:t>
            </a:r>
          </a:p>
          <a:p>
            <a:pPr marL="342900" lvl="0" indent="-342900" defTabSz="914400" fontAlgn="base">
              <a:buClr>
                <a:srgbClr val="333333"/>
              </a:buClr>
              <a:buFont typeface="WingDings"/>
              <a:buChar char=""/>
            </a:pPr>
            <a:r>
              <a:rPr lang="da-DK" altLang="de-DE" sz="2400" dirty="0">
                <a:solidFill>
                  <a:srgbClr val="004992"/>
                </a:solidFill>
              </a:rPr>
              <a:t>At opfatte samt vurdere andres ansigtsudtryk (fx tristhed eller glæde).</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lvl="0" defTabSz="914400" fontAlgn="base"/>
            <a:r>
              <a:rPr lang="da-DK" altLang="de-DE" sz="2400" dirty="0">
                <a:solidFill>
                  <a:srgbClr val="333333"/>
                </a:solidFill>
              </a:rPr>
              <a:t>Studier har vist, at mange (men ikke alle!), der har psykiatriske problemer (især psykoser), har vanskeligt ved følgende:</a:t>
            </a:r>
          </a:p>
          <a:p>
            <a:pPr marL="342900" lvl="0" indent="-342900" defTabSz="914400" fontAlgn="base">
              <a:buClr>
                <a:srgbClr val="333333"/>
              </a:buClr>
              <a:buFont typeface="WingDings"/>
              <a:buChar char=""/>
            </a:pPr>
            <a:r>
              <a:rPr lang="da-DK" altLang="de-DE" sz="2400" dirty="0">
                <a:solidFill>
                  <a:srgbClr val="004992"/>
                </a:solidFill>
              </a:rPr>
              <a:t>At opfatte samt vurdere andres ansigtsudtryk (fx tristhed eller glæde).</a:t>
            </a:r>
          </a:p>
          <a:p>
            <a:pPr marL="342900" lvl="0" indent="-342900" defTabSz="914400" fontAlgn="base">
              <a:buClr>
                <a:srgbClr val="333333"/>
              </a:buClr>
              <a:buFont typeface="WingDings"/>
              <a:buChar char=""/>
            </a:pPr>
            <a:r>
              <a:rPr lang="en-US" altLang="de-DE" sz="2400" dirty="0">
                <a:solidFill>
                  <a:srgbClr val="004992"/>
                </a:solidFill>
              </a:rPr>
              <a:t>At </a:t>
            </a:r>
            <a:r>
              <a:rPr lang="en-US" altLang="de-DE" sz="2400" dirty="0" err="1">
                <a:solidFill>
                  <a:srgbClr val="004992"/>
                </a:solidFill>
              </a:rPr>
              <a:t>forudsige</a:t>
            </a:r>
            <a:r>
              <a:rPr lang="en-US" altLang="de-DE" sz="2400" dirty="0">
                <a:solidFill>
                  <a:srgbClr val="004992"/>
                </a:solidFill>
              </a:rPr>
              <a:t> </a:t>
            </a:r>
            <a:r>
              <a:rPr lang="en-US" altLang="de-DE" sz="2400" dirty="0" err="1">
                <a:solidFill>
                  <a:srgbClr val="004992"/>
                </a:solidFill>
              </a:rPr>
              <a:t>andres</a:t>
            </a:r>
            <a:r>
              <a:rPr lang="en-US" altLang="de-DE" sz="2400" dirty="0">
                <a:solidFill>
                  <a:srgbClr val="004992"/>
                </a:solidFill>
              </a:rPr>
              <a:t> </a:t>
            </a:r>
            <a:r>
              <a:rPr lang="en-US" altLang="de-DE" sz="2400" dirty="0" err="1">
                <a:solidFill>
                  <a:srgbClr val="004992"/>
                </a:solidFill>
              </a:rPr>
              <a:t>motiver</a:t>
            </a:r>
            <a:r>
              <a:rPr lang="en-US" altLang="de-DE" sz="2400" dirty="0">
                <a:solidFill>
                  <a:srgbClr val="004992"/>
                </a:solidFill>
              </a:rPr>
              <a:t>/</a:t>
            </a:r>
            <a:r>
              <a:rPr lang="en-US" altLang="de-DE" sz="2400" dirty="0" err="1">
                <a:solidFill>
                  <a:srgbClr val="004992"/>
                </a:solidFill>
              </a:rPr>
              <a:t>fremtidige</a:t>
            </a:r>
            <a:r>
              <a:rPr lang="en-US" altLang="de-DE" sz="2400" dirty="0">
                <a:solidFill>
                  <a:srgbClr val="004992"/>
                </a:solidFill>
              </a:rPr>
              <a:t> </a:t>
            </a:r>
            <a:r>
              <a:rPr lang="en-US" altLang="de-DE" sz="2400" dirty="0" err="1">
                <a:solidFill>
                  <a:srgbClr val="004992"/>
                </a:solidFill>
              </a:rPr>
              <a:t>handlinger</a:t>
            </a:r>
            <a:r>
              <a:rPr lang="en-US" altLang="de-DE" sz="2400" dirty="0">
                <a:solidFill>
                  <a:srgbClr val="004992"/>
                </a:solidFill>
              </a:rPr>
              <a:t> </a:t>
            </a:r>
            <a:r>
              <a:rPr lang="en-US" altLang="de-DE" sz="2400" dirty="0" err="1">
                <a:solidFill>
                  <a:srgbClr val="004992"/>
                </a:solidFill>
              </a:rPr>
              <a:t>på</a:t>
            </a:r>
            <a:r>
              <a:rPr lang="en-US" altLang="de-DE" sz="2400" dirty="0">
                <a:solidFill>
                  <a:srgbClr val="004992"/>
                </a:solidFill>
              </a:rPr>
              <a:t> </a:t>
            </a:r>
            <a:r>
              <a:rPr lang="en-US" altLang="de-DE" sz="2400" dirty="0" err="1">
                <a:solidFill>
                  <a:srgbClr val="004992"/>
                </a:solidFill>
              </a:rPr>
              <a:t>baggrund</a:t>
            </a:r>
            <a:r>
              <a:rPr lang="en-US" altLang="de-DE" sz="2400" dirty="0">
                <a:solidFill>
                  <a:srgbClr val="004992"/>
                </a:solidFill>
              </a:rPr>
              <a:t> </a:t>
            </a:r>
            <a:r>
              <a:rPr lang="en-US" altLang="de-DE" sz="2400" dirty="0" err="1">
                <a:solidFill>
                  <a:srgbClr val="004992"/>
                </a:solidFill>
              </a:rPr>
              <a:t>af</a:t>
            </a:r>
            <a:r>
              <a:rPr lang="en-US" altLang="de-DE" sz="2400" dirty="0">
                <a:solidFill>
                  <a:srgbClr val="004992"/>
                </a:solidFill>
              </a:rPr>
              <a:t> </a:t>
            </a:r>
            <a:r>
              <a:rPr lang="en-US" altLang="de-DE" sz="2400" dirty="0" err="1">
                <a:solidFill>
                  <a:srgbClr val="004992"/>
                </a:solidFill>
              </a:rPr>
              <a:t>deres</a:t>
            </a:r>
            <a:r>
              <a:rPr lang="en-US" altLang="de-DE" sz="2400" dirty="0">
                <a:solidFill>
                  <a:srgbClr val="004992"/>
                </a:solidFill>
              </a:rPr>
              <a:t> </a:t>
            </a:r>
            <a:r>
              <a:rPr lang="en-US" altLang="de-DE" sz="2400" dirty="0" err="1">
                <a:solidFill>
                  <a:srgbClr val="004992"/>
                </a:solidFill>
              </a:rPr>
              <a:t>nuværende</a:t>
            </a:r>
            <a:r>
              <a:rPr lang="en-US" altLang="de-DE" sz="2400" dirty="0">
                <a:solidFill>
                  <a:srgbClr val="004992"/>
                </a:solidFill>
              </a:rPr>
              <a:t> </a:t>
            </a:r>
            <a:r>
              <a:rPr lang="en-US" altLang="de-DE" sz="2400" dirty="0" err="1">
                <a:solidFill>
                  <a:srgbClr val="004992"/>
                </a:solidFill>
              </a:rPr>
              <a:t>adfærd</a:t>
            </a:r>
            <a:r>
              <a:rPr lang="en-US" altLang="de-DE"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11</a:t>
            </a:fld>
            <a:endParaRPr lang="de-DE" altLang="de-DE"/>
          </a:p>
        </p:txBody>
      </p:sp>
    </p:spTree>
    <p:extLst>
      <p:ext uri="{BB962C8B-B14F-4D97-AF65-F5344CB8AC3E}">
        <p14:creationId xmlns:p14="http://schemas.microsoft.com/office/powerpoint/2010/main" val="2435030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Eksempler på hvordan vanskeligheder med at identificere følelser kan føre til misforståelser under en psykose</a:t>
            </a:r>
          </a:p>
        </p:txBody>
      </p:sp>
      <p:sp>
        <p:nvSpPr>
          <p:cNvPr id="5" name="Content Placeholder 4"/>
          <p:cNvSpPr>
            <a:spLocks noGrp="1"/>
          </p:cNvSpPr>
          <p:nvPr>
            <p:ph idx="1"/>
          </p:nvPr>
        </p:nvSpPr>
        <p:spPr/>
        <p:txBody>
          <a:bodyPr/>
          <a:lstStyle/>
          <a:p>
            <a:pPr lvl="0" defTabSz="914400" fontAlgn="base">
              <a:defRPr/>
            </a:pPr>
            <a:r>
              <a:rPr lang="da-DK" altLang="de-DE" sz="2400" dirty="0">
                <a:solidFill>
                  <a:srgbClr val="333333"/>
                </a:solidFill>
              </a:rPr>
              <a:t>Følelsen af konstant at være i fare medfører forvrængede opfattelser af andre mennesker:</a:t>
            </a:r>
          </a:p>
          <a:p>
            <a:pPr marL="342900" lvl="0" indent="-342900" defTabSz="914400" fontAlgn="base">
              <a:buClr>
                <a:srgbClr val="333333"/>
              </a:buClr>
              <a:buFont typeface="WingDings"/>
              <a:buChar char=""/>
              <a:defRPr/>
            </a:pPr>
            <a:r>
              <a:rPr lang="da-DK" altLang="de-DE" sz="2400" dirty="0">
                <a:solidFill>
                  <a:srgbClr val="333333"/>
                </a:solidFill>
              </a:rPr>
              <a:t>Man misforstår lægens forstående smil og tror, han griner ad en.</a:t>
            </a:r>
          </a:p>
          <a:p>
            <a:pPr marL="342900" lvl="0" indent="-342900" defTabSz="914400" fontAlgn="base">
              <a:buClr>
                <a:srgbClr val="333333"/>
              </a:buClr>
              <a:buFont typeface="WingDings"/>
              <a:buChar char=""/>
              <a:defRPr/>
            </a:pPr>
            <a:r>
              <a:rPr lang="da-DK" altLang="de-DE" sz="2400" dirty="0">
                <a:solidFill>
                  <a:srgbClr val="333333"/>
                </a:solidFill>
              </a:rPr>
              <a:t>Et overrasket ansigtsudtryk tolkes fejlagtigt som et bange ansigtsudtryk.</a:t>
            </a:r>
          </a:p>
          <a:p>
            <a:pPr marL="342900" lvl="0" indent="-342900" defTabSz="914400" fontAlgn="base">
              <a:buClr>
                <a:srgbClr val="333333"/>
              </a:buClr>
              <a:buFont typeface="WingDings"/>
              <a:buChar char=""/>
              <a:defRPr/>
            </a:pPr>
            <a:r>
              <a:rPr lang="da-DK" altLang="de-DE" sz="2400" dirty="0">
                <a:solidFill>
                  <a:srgbClr val="333333"/>
                </a:solidFill>
              </a:rPr>
              <a:t>Terapeutens koncentrerede og eftertænksomme ansigtsudtryk misforstås som fjendtligt.</a:t>
            </a:r>
          </a:p>
          <a:p>
            <a:pPr lvl="0" algn="ctr" defTabSz="914400" fontAlgn="base"/>
            <a:r>
              <a:rPr lang="en-US" altLang="de-DE" sz="2400" dirty="0" err="1">
                <a:solidFill>
                  <a:srgbClr val="004992"/>
                </a:solidFill>
              </a:rPr>
              <a:t>Vil</a:t>
            </a:r>
            <a:r>
              <a:rPr lang="en-US" altLang="de-DE" sz="2400" dirty="0">
                <a:solidFill>
                  <a:srgbClr val="004992"/>
                </a:solidFill>
              </a:rPr>
              <a:t> </a:t>
            </a:r>
            <a:r>
              <a:rPr lang="en-US" altLang="de-DE" sz="2400" dirty="0" err="1">
                <a:solidFill>
                  <a:srgbClr val="004992"/>
                </a:solidFill>
              </a:rPr>
              <a:t>nogen</a:t>
            </a:r>
            <a:r>
              <a:rPr lang="en-US" altLang="de-DE" sz="2400" dirty="0">
                <a:solidFill>
                  <a:srgbClr val="004992"/>
                </a:solidFill>
              </a:rPr>
              <a:t> dele </a:t>
            </a:r>
            <a:r>
              <a:rPr lang="en-US" altLang="de-DE" sz="2400" dirty="0" err="1">
                <a:solidFill>
                  <a:srgbClr val="004992"/>
                </a:solidFill>
              </a:rPr>
              <a:t>en</a:t>
            </a:r>
            <a:r>
              <a:rPr lang="en-US" altLang="de-DE" sz="2400" dirty="0">
                <a:solidFill>
                  <a:srgbClr val="004992"/>
                </a:solidFill>
              </a:rPr>
              <a:t> </a:t>
            </a:r>
            <a:r>
              <a:rPr lang="en-US" altLang="de-DE" sz="2400" dirty="0" err="1">
                <a:solidFill>
                  <a:srgbClr val="004992"/>
                </a:solidFill>
              </a:rPr>
              <a:t>kort</a:t>
            </a:r>
            <a:r>
              <a:rPr lang="en-US" altLang="de-DE" sz="2400" dirty="0">
                <a:solidFill>
                  <a:srgbClr val="004992"/>
                </a:solidFill>
              </a:rPr>
              <a:t>, </a:t>
            </a:r>
            <a:r>
              <a:rPr lang="en-US" altLang="de-DE" sz="2400" dirty="0" err="1">
                <a:solidFill>
                  <a:srgbClr val="004992"/>
                </a:solidFill>
              </a:rPr>
              <a:t>personlig</a:t>
            </a:r>
            <a:r>
              <a:rPr lang="en-US" altLang="de-DE" sz="2400" dirty="0">
                <a:solidFill>
                  <a:srgbClr val="004992"/>
                </a:solidFill>
              </a:rPr>
              <a:t> </a:t>
            </a:r>
            <a:r>
              <a:rPr lang="en-US" altLang="de-DE" sz="2400" dirty="0" err="1">
                <a:solidFill>
                  <a:srgbClr val="004992"/>
                </a:solidFill>
              </a:rPr>
              <a:t>erfaring</a:t>
            </a:r>
            <a:r>
              <a:rPr lang="en-US"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Opgave 1</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Giv eksempler på menneskelige følelser/sindstilstande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Giv eksempler på menneskelige følelser/sindstilstande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Glæde</a:t>
            </a:r>
          </a:p>
          <a:p>
            <a:pPr marL="342900" lvl="0" indent="-342900" defTabSz="914400" fontAlgn="base">
              <a:buClr>
                <a:srgbClr val="333333"/>
              </a:buClr>
              <a:buFont typeface="WingDings"/>
              <a:buChar char=""/>
            </a:pPr>
            <a:r>
              <a:rPr lang="de-DE" altLang="de-DE" sz="2400" dirty="0">
                <a:solidFill>
                  <a:srgbClr val="333333"/>
                </a:solidFill>
              </a:rPr>
              <a:t>Overraskelse</a:t>
            </a:r>
          </a:p>
          <a:p>
            <a:pPr marL="342900" lvl="0" indent="-342900" defTabSz="914400" fontAlgn="base">
              <a:buClr>
                <a:srgbClr val="333333"/>
              </a:buClr>
              <a:buFont typeface="WingDings"/>
              <a:buChar char=""/>
            </a:pPr>
            <a:r>
              <a:rPr lang="de-DE" altLang="de-DE" sz="2400" dirty="0">
                <a:solidFill>
                  <a:srgbClr val="333333"/>
                </a:solidFill>
              </a:rPr>
              <a:t>Frygt</a:t>
            </a:r>
          </a:p>
          <a:p>
            <a:pPr marL="342900" lvl="0" indent="-342900" defTabSz="914400" fontAlgn="base">
              <a:buClr>
                <a:srgbClr val="333333"/>
              </a:buClr>
              <a:buFont typeface="WingDings"/>
              <a:buChar char=""/>
            </a:pPr>
            <a:r>
              <a:rPr lang="de-DE" altLang="de-DE" sz="2400" dirty="0">
                <a:solidFill>
                  <a:srgbClr val="333333"/>
                </a:solidFill>
              </a:rPr>
              <a:t>Bedrøvelse</a:t>
            </a:r>
          </a:p>
          <a:p>
            <a:pPr marL="342900" lvl="0" indent="-342900" defTabSz="914400" fontAlgn="base">
              <a:buClr>
                <a:srgbClr val="333333"/>
              </a:buClr>
              <a:buFont typeface="WingDings"/>
              <a:buChar char=""/>
            </a:pPr>
            <a:r>
              <a:rPr lang="de-DE" altLang="de-DE" sz="2400" dirty="0">
                <a:solidFill>
                  <a:srgbClr val="333333"/>
                </a:solidFill>
              </a:rPr>
              <a:t>Vrede</a:t>
            </a:r>
          </a:p>
          <a:p>
            <a:pPr marL="342900" lvl="0" indent="-342900" defTabSz="914400" fontAlgn="base">
              <a:buClr>
                <a:srgbClr val="333333"/>
              </a:buClr>
              <a:buFont typeface="WingDings"/>
              <a:buChar char=""/>
            </a:pPr>
            <a:r>
              <a:rPr lang="de-DE" altLang="de-DE" sz="2400" dirty="0">
                <a:solidFill>
                  <a:srgbClr val="333333"/>
                </a:solidFill>
              </a:rPr>
              <a:t>Afsky</a:t>
            </a:r>
          </a:p>
          <a:p>
            <a:pPr marL="342900" lvl="0" indent="-342900" defTabSz="914400" fontAlgn="base">
              <a:buClr>
                <a:srgbClr val="333333"/>
              </a:buClr>
              <a:buFont typeface="WingDings"/>
              <a:buChar char=""/>
            </a:pPr>
            <a:r>
              <a:rPr lang="de-DE" altLang="de-DE" sz="2400" dirty="0">
                <a:solidFill>
                  <a:srgbClr val="333333"/>
                </a:solidFill>
              </a:rPr>
              <a:t>Smerte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a-DK" sz="3600">
                <a:solidFill>
                  <a:srgbClr val="004992"/>
                </a:solidFill>
                <a:latin typeface="+mn-lt"/>
                <a:ea typeface="+mn-ea"/>
                <a:cs typeface="+mn-cs"/>
              </a:rPr>
              <a:t>Følelser/sindstilstande</a:t>
            </a:r>
            <a:br>
              <a:rPr lang="da-DK" sz="3600">
                <a:solidFill>
                  <a:srgbClr val="004992"/>
                </a:solidFill>
                <a:latin typeface="+mn-lt"/>
                <a:ea typeface="+mn-ea"/>
                <a:cs typeface="+mn-cs"/>
              </a:rPr>
            </a:br>
            <a:r>
              <a:rPr lang="da-DK">
                <a:solidFill>
                  <a:srgbClr val="004992"/>
                </a:solidFill>
                <a:latin typeface="+mn-lt"/>
                <a:ea typeface="+mn-ea"/>
                <a:cs typeface="+mn-cs"/>
              </a:rPr>
              <a:t>Somme tider er det nemt at sætte sig ind i andres følelser... især hvis man kender omstændighederne...</a:t>
            </a:r>
            <a:endParaRPr lang="en-US">
              <a:solidFill>
                <a:srgbClr val="004992"/>
              </a:solidFill>
              <a:latin typeface="+mn-lt"/>
              <a:ea typeface="+mn-ea"/>
              <a:cs typeface="+mn-cs"/>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a-DK" sz="3600">
                <a:solidFill>
                  <a:srgbClr val="004992"/>
                </a:solidFill>
                <a:latin typeface="+mn-lt"/>
                <a:ea typeface="+mn-ea"/>
                <a:cs typeface="+mn-cs"/>
              </a:rPr>
              <a:t>Følelser/sindstilstande</a:t>
            </a:r>
            <a:br>
              <a:rPr lang="da-DK" sz="3600">
                <a:solidFill>
                  <a:srgbClr val="004992"/>
                </a:solidFill>
                <a:latin typeface="+mn-lt"/>
                <a:ea typeface="+mn-ea"/>
                <a:cs typeface="+mn-cs"/>
              </a:rPr>
            </a:br>
            <a:r>
              <a:rPr lang="da-DK">
                <a:solidFill>
                  <a:srgbClr val="004992"/>
                </a:solidFill>
                <a:latin typeface="+mn-lt"/>
                <a:ea typeface="+mn-ea"/>
                <a:cs typeface="+mn-cs"/>
              </a:rPr>
              <a:t>Somme tider er det nemt at sætte sig ind i andres følelser... især hvis man kender omstændighederne...</a:t>
            </a:r>
            <a:endParaRPr lang="en-US">
              <a:solidFill>
                <a:srgbClr val="004992"/>
              </a:solidFill>
              <a:latin typeface="+mn-lt"/>
              <a:ea typeface="+mn-ea"/>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Bedrøvelse</a:t>
            </a:r>
            <a:endParaRPr lang="en-GB" altLang="de-DE" sz="2000" dirty="0">
              <a:solidFill>
                <a:srgbClr val="004992"/>
              </a:solidFill>
              <a:latin typeface="+mn-lt"/>
              <a:cs typeface="+mn-cs"/>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Vrede</a:t>
            </a:r>
            <a:endParaRPr lang="en-GB" altLang="de-DE" sz="2000" dirty="0">
              <a:solidFill>
                <a:srgbClr val="004992"/>
              </a:solidFill>
              <a:latin typeface="+mn-lt"/>
              <a:cs typeface="+mn-cs"/>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Glæde</a:t>
            </a:r>
            <a:endParaRPr lang="en-GB" altLang="de-DE" sz="2000" dirty="0">
              <a:solidFill>
                <a:srgbClr val="004992"/>
              </a:solidFill>
              <a:latin typeface="+mn-lt"/>
              <a:cs typeface="+mn-cs"/>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Afsky</a:t>
            </a:r>
            <a:endParaRPr lang="en-GB" altLang="de-DE" sz="2000" dirty="0">
              <a:solidFill>
                <a:srgbClr val="004992"/>
              </a:solidFill>
              <a:latin typeface="+mn-lt"/>
              <a:cs typeface="+mn-cs"/>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           </a:t>
            </a:r>
            <a:r>
              <a:rPr lang="de-DE" altLang="de-DE" sz="2000" dirty="0" err="1">
                <a:solidFill>
                  <a:srgbClr val="004992"/>
                </a:solidFill>
                <a:latin typeface="+mn-lt"/>
                <a:cs typeface="+mn-cs"/>
              </a:rPr>
              <a:t>Overraskelse</a:t>
            </a:r>
            <a:endParaRPr lang="en-GB" altLang="de-DE" sz="2000" dirty="0">
              <a:solidFill>
                <a:srgbClr val="004992"/>
              </a:solidFill>
              <a:latin typeface="+mn-lt"/>
              <a:cs typeface="+mn-cs"/>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Smerte</a:t>
            </a:r>
            <a:endParaRPr lang="en-GB" altLang="de-DE" sz="2000" dirty="0">
              <a:solidFill>
                <a:srgbClr val="004992"/>
              </a:solidFill>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6"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de-DE" altLang="de-DE" sz="2400">
                <a:solidFill>
                  <a:srgbClr val="333333"/>
                </a:solidFill>
                <a:latin typeface="+mn-lt"/>
                <a:cs typeface="+mn-cs"/>
              </a:rPr>
              <a:t>Det er vanskeligere, når man ikke kender personen eller omstændighederne!</a:t>
            </a:r>
          </a:p>
          <a:p>
            <a:pPr eaLnBrk="1" hangingPunct="1">
              <a:spcBef>
                <a:spcPts val="1200"/>
              </a:spcBef>
              <a:spcAft>
                <a:spcPts val="0"/>
              </a:spcAft>
              <a:buClr>
                <a:srgbClr val="004992"/>
              </a:buClr>
              <a:buNone/>
            </a:pPr>
            <a:r>
              <a:rPr lang="de-DE" altLang="de-DE" sz="2400">
                <a:solidFill>
                  <a:srgbClr val="004992"/>
                </a:solidFill>
                <a:latin typeface="+mn-lt"/>
                <a:cs typeface="+mn-cs"/>
              </a:rPr>
              <a:t>Prøv at identificere de følelsesmæssige udtryk illustreret i billede 1 til 5.</a:t>
            </a:r>
          </a:p>
          <a:p>
            <a:pPr eaLnBrk="1" hangingPunct="1">
              <a:spcBef>
                <a:spcPts val="1200"/>
              </a:spcBef>
              <a:spcAft>
                <a:spcPts val="0"/>
              </a:spcAft>
              <a:buClr>
                <a:srgbClr val="004992"/>
              </a:buClr>
              <a:buNone/>
            </a:pPr>
            <a:r>
              <a:rPr lang="en-GB" altLang="ko-KR" sz="2400">
                <a:solidFill>
                  <a:srgbClr val="004992"/>
                </a:solidFill>
                <a:latin typeface="+mn-lt"/>
                <a:cs typeface="+mn-cs"/>
              </a:rPr>
              <a:t>Hvor sikker er du på dine svar?</a:t>
            </a:r>
            <a:endParaRPr lang="en-GB" altLang="de-DE" sz="2400">
              <a:solidFill>
                <a:srgbClr val="004992"/>
              </a:solidFill>
              <a:latin typeface="+mn-lt"/>
              <a:cs typeface="+mn-cs"/>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5.</a:t>
            </a:r>
            <a:endParaRPr lang="en-US" altLang="de-DE" sz="2400" dirty="0">
              <a:solidFill>
                <a:srgbClr val="333333"/>
              </a:solidFill>
              <a:latin typeface="+mn-lt"/>
              <a:cs typeface="+mn-cs"/>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4.</a:t>
            </a:r>
            <a:endParaRPr lang="en-US" altLang="de-DE" sz="2400" dirty="0">
              <a:solidFill>
                <a:srgbClr val="333333"/>
              </a:solidFill>
              <a:latin typeface="+mn-lt"/>
              <a:cs typeface="+mn-cs"/>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cs typeface="+mn-cs"/>
              </a:rPr>
              <a:t>3.</a:t>
            </a:r>
            <a:endParaRPr lang="en-US" altLang="de-DE" sz="2400">
              <a:solidFill>
                <a:srgbClr val="333333"/>
              </a:solidFill>
              <a:latin typeface="+mn-lt"/>
              <a:cs typeface="+mn-cs"/>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2.</a:t>
            </a:r>
            <a:endParaRPr lang="en-US" altLang="de-DE" sz="2400" dirty="0">
              <a:solidFill>
                <a:srgbClr val="333333"/>
              </a:solidFill>
              <a:latin typeface="+mn-lt"/>
              <a:cs typeface="+mn-cs"/>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1.</a:t>
            </a:r>
            <a:endParaRPr lang="en-US" altLang="de-DE" sz="2400" dirty="0">
              <a:solidFill>
                <a:srgbClr val="333333"/>
              </a:solidFill>
              <a:latin typeface="+mn-lt"/>
              <a:cs typeface="+mn-cs"/>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097A5F7-A18D-433B-861F-9C321A1AA88E}"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0"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0"/>
              </a:spcBef>
              <a:spcAft>
                <a:spcPts val="0"/>
              </a:spcAft>
              <a:buClr>
                <a:srgbClr val="333333"/>
              </a:buClr>
              <a:buNone/>
            </a:pPr>
            <a:r>
              <a:rPr lang="de-DE" altLang="de-DE" sz="2400" dirty="0">
                <a:solidFill>
                  <a:srgbClr val="333333"/>
                </a:solidFill>
                <a:latin typeface="+mn-lt"/>
                <a:cs typeface="+mn-cs"/>
              </a:rPr>
              <a:t>Det er vanskeligere, når man ikke kender personen eller omstændighederne!</a:t>
            </a:r>
          </a:p>
        </p:txBody>
      </p:sp>
      <p:sp>
        <p:nvSpPr>
          <p:cNvPr id="14"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mn-lt"/>
                <a:cs typeface="+mn-cs"/>
              </a:rPr>
              <a:t>  </a:t>
            </a:r>
            <a:r>
              <a:rPr lang="en-US" altLang="de-DE" sz="2000" dirty="0" err="1">
                <a:latin typeface="+mn-lt"/>
                <a:cs typeface="+mn-cs"/>
              </a:rPr>
              <a:t>Bedrøvelse</a:t>
            </a:r>
            <a:r>
              <a:rPr lang="en-US" altLang="de-DE" sz="2000" dirty="0">
                <a:latin typeface="+mn-lt"/>
                <a:cs typeface="+mn-cs"/>
              </a:rPr>
              <a:t>	</a:t>
            </a:r>
            <a:r>
              <a:rPr lang="en-US" altLang="de-DE" sz="2000" dirty="0" err="1">
                <a:latin typeface="+mn-lt"/>
                <a:cs typeface="+mn-cs"/>
              </a:rPr>
              <a:t>Vrede</a:t>
            </a:r>
            <a:r>
              <a:rPr lang="en-US" altLang="de-DE" sz="2000" dirty="0">
                <a:latin typeface="+mn-lt"/>
                <a:cs typeface="+mn-cs"/>
              </a:rPr>
              <a:t>	  </a:t>
            </a:r>
            <a:r>
              <a:rPr lang="en-US" altLang="de-DE" sz="2000" dirty="0" err="1">
                <a:latin typeface="+mn-lt"/>
                <a:cs typeface="+mn-cs"/>
              </a:rPr>
              <a:t>Overraskelse</a:t>
            </a:r>
            <a:r>
              <a:rPr lang="en-US" altLang="de-DE" sz="2000" dirty="0">
                <a:latin typeface="+mn-lt"/>
                <a:cs typeface="+mn-cs"/>
              </a:rPr>
              <a:t>	  </a:t>
            </a:r>
            <a:r>
              <a:rPr lang="en-US" altLang="de-DE" sz="2000" dirty="0" err="1">
                <a:latin typeface="+mn-lt"/>
                <a:cs typeface="+mn-cs"/>
              </a:rPr>
              <a:t>Frygt</a:t>
            </a:r>
            <a:r>
              <a:rPr lang="en-US" altLang="de-DE" sz="2000" dirty="0">
                <a:latin typeface="+mn-lt"/>
                <a:cs typeface="+mn-cs"/>
              </a:rPr>
              <a:t>	          </a:t>
            </a:r>
            <a:r>
              <a:rPr lang="en-US" altLang="de-DE" sz="2000" dirty="0" err="1">
                <a:latin typeface="+mn-lt"/>
                <a:cs typeface="+mn-cs"/>
              </a:rPr>
              <a:t>Glæde</a:t>
            </a:r>
            <a:endParaRPr lang="de-DE" altLang="de-DE" sz="2000" dirty="0">
              <a:latin typeface="+mn-lt"/>
              <a:cs typeface="+mn-cs"/>
            </a:endParaRPr>
          </a:p>
        </p:txBody>
      </p:sp>
      <p:sp>
        <p:nvSpPr>
          <p:cNvPr id="15"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5.</a:t>
            </a:r>
            <a:endParaRPr lang="en-US" altLang="de-DE" sz="2400" dirty="0">
              <a:solidFill>
                <a:srgbClr val="333333"/>
              </a:solidFill>
              <a:latin typeface="+mn-lt"/>
              <a:cs typeface="+mn-cs"/>
            </a:endParaRPr>
          </a:p>
        </p:txBody>
      </p:sp>
      <p:sp>
        <p:nvSpPr>
          <p:cNvPr id="16"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4.</a:t>
            </a:r>
            <a:endParaRPr lang="en-US" altLang="de-DE" sz="2400" dirty="0">
              <a:solidFill>
                <a:srgbClr val="333333"/>
              </a:solidFill>
              <a:latin typeface="+mn-lt"/>
              <a:cs typeface="+mn-cs"/>
            </a:endParaRPr>
          </a:p>
        </p:txBody>
      </p:sp>
      <p:sp>
        <p:nvSpPr>
          <p:cNvPr id="17"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cs typeface="+mn-cs"/>
              </a:rPr>
              <a:t>3.</a:t>
            </a:r>
            <a:endParaRPr lang="en-US" altLang="de-DE" sz="2400">
              <a:solidFill>
                <a:srgbClr val="333333"/>
              </a:solidFill>
              <a:latin typeface="+mn-lt"/>
              <a:cs typeface="+mn-cs"/>
            </a:endParaRPr>
          </a:p>
        </p:txBody>
      </p:sp>
      <p:sp>
        <p:nvSpPr>
          <p:cNvPr id="18"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2.</a:t>
            </a:r>
            <a:endParaRPr lang="en-US" altLang="de-DE" sz="2400" dirty="0">
              <a:solidFill>
                <a:srgbClr val="333333"/>
              </a:solidFill>
              <a:latin typeface="+mn-lt"/>
              <a:cs typeface="+mn-cs"/>
            </a:endParaRPr>
          </a:p>
        </p:txBody>
      </p:sp>
      <p:sp>
        <p:nvSpPr>
          <p:cNvPr id="19"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1.</a:t>
            </a:r>
            <a:endParaRPr lang="en-US" altLang="de-DE" sz="2400" dirty="0">
              <a:solidFill>
                <a:srgbClr val="333333"/>
              </a:solidFill>
              <a:latin typeface="+mn-lt"/>
              <a:cs typeface="+mn-cs"/>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097A5F7-A18D-433B-861F-9C321A1AA88E}"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sz="3600">
                <a:solidFill>
                  <a:srgbClr val="004992"/>
                </a:solidFill>
                <a:latin typeface="+mn-lt"/>
                <a:ea typeface="+mn-ea"/>
                <a:cs typeface="+mn-cs"/>
              </a:rPr>
              <a:t>Kan vi udlede noget om en persons natur eller beskæftigelse alene på basis af deres fremtoning?</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a:r>
              <a:rPr lang="da-DK" sz="2400" dirty="0">
                <a:solidFill>
                  <a:srgbClr val="333333"/>
                </a:solidFill>
              </a:rPr>
              <a:t>Hvem af disse 4 herrer er skuespiller, sportsudøver, psykiater eller seriemorder? Hvor sikker er du?</a:t>
            </a:r>
            <a:endParaRPr lang="en-US" sz="2400" dirty="0">
              <a:solidFill>
                <a:srgbClr val="333333"/>
              </a:solidFill>
            </a:endParaRPr>
          </a:p>
        </p:txBody>
      </p:sp>
      <p:pic>
        <p:nvPicPr>
          <p:cNvPr id="21"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311187"/>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311187"/>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311187"/>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311187"/>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59997D18-C44E-4458-B29D-0425D00AA9ED}"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a-DK" altLang="de-DE" sz="2400" dirty="0">
                <a:solidFill>
                  <a:srgbClr val="333333"/>
                </a:solidFill>
              </a:rPr>
              <a:t>Vores stereotype opfattelser vil ofte dominere vores førstehåndsindtryk. For eksempel er det ikke alle skuespillere, der er tiltrækkende, og det er ikke alle mordere, der har en barsk fremtoning!</a:t>
            </a:r>
            <a:endParaRPr lang="en-US" sz="2400" dirty="0"/>
          </a:p>
        </p:txBody>
      </p:sp>
      <p:sp>
        <p:nvSpPr>
          <p:cNvPr id="23" name="Caption_44043"/>
          <p:cNvSpPr>
            <a:spLocks noChangeArrowheads="1"/>
          </p:cNvSpPr>
          <p:nvPr/>
        </p:nvSpPr>
        <p:spPr bwMode="auto">
          <a:xfrm>
            <a:off x="6492779" y="6054387"/>
            <a:ext cx="20831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600" dirty="0">
                <a:latin typeface="+mn-lt"/>
                <a:cs typeface="+mn-cs"/>
              </a:rPr>
              <a:t>Babe Ruth:</a:t>
            </a:r>
          </a:p>
          <a:p>
            <a:pPr algn="ctr" eaLnBrk="1" hangingPunct="1">
              <a:spcBef>
                <a:spcPts val="0"/>
              </a:spcBef>
              <a:spcAft>
                <a:spcPts val="0"/>
              </a:spcAft>
              <a:buClrTx/>
              <a:buNone/>
            </a:pPr>
            <a:r>
              <a:rPr lang="da-DK" sz="1600" dirty="0">
                <a:latin typeface="+mn-lt"/>
                <a:cs typeface="+mn-cs"/>
              </a:rPr>
              <a:t>Sportsudøver</a:t>
            </a:r>
            <a:endParaRPr lang="en-US" altLang="de-DE" sz="1600" dirty="0">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Svarede du rigtigt!?</a:t>
            </a:r>
          </a:p>
        </p:txBody>
      </p:sp>
      <p:pic>
        <p:nvPicPr>
          <p:cNvPr id="19"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311187"/>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311187"/>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311187"/>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311187"/>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44041"/>
          <p:cNvSpPr>
            <a:spLocks noChangeArrowheads="1"/>
          </p:cNvSpPr>
          <p:nvPr/>
        </p:nvSpPr>
        <p:spPr bwMode="auto">
          <a:xfrm>
            <a:off x="9134344" y="6054387"/>
            <a:ext cx="26146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600" dirty="0">
                <a:latin typeface="+mn-lt"/>
                <a:cs typeface="+mn-cs"/>
              </a:rPr>
              <a:t>Khaled Saleh:</a:t>
            </a:r>
          </a:p>
          <a:p>
            <a:pPr algn="ctr" eaLnBrk="1" hangingPunct="1">
              <a:spcBef>
                <a:spcPts val="0"/>
              </a:spcBef>
              <a:spcAft>
                <a:spcPts val="0"/>
              </a:spcAft>
              <a:buClrTx/>
              <a:buNone/>
            </a:pPr>
            <a:r>
              <a:rPr lang="da-DK" sz="1600" dirty="0">
                <a:latin typeface="+mn-lt"/>
                <a:cs typeface="+mn-cs"/>
              </a:rPr>
              <a:t>Skuespiller</a:t>
            </a:r>
            <a:endParaRPr lang="en-US" altLang="de-DE" sz="1600" dirty="0">
              <a:latin typeface="+mn-lt"/>
              <a:cs typeface="+mn-cs"/>
            </a:endParaRPr>
          </a:p>
        </p:txBody>
      </p:sp>
      <p:sp>
        <p:nvSpPr>
          <p:cNvPr id="25" name="Caption_44042"/>
          <p:cNvSpPr>
            <a:spLocks noChangeArrowheads="1"/>
          </p:cNvSpPr>
          <p:nvPr/>
        </p:nvSpPr>
        <p:spPr bwMode="auto">
          <a:xfrm>
            <a:off x="408955" y="6054387"/>
            <a:ext cx="2743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600" dirty="0">
                <a:latin typeface="+mn-lt"/>
                <a:cs typeface="+mn-cs"/>
              </a:rPr>
              <a:t>Jeffrey </a:t>
            </a:r>
            <a:r>
              <a:rPr lang="fr-FR" altLang="de-DE" sz="1600" dirty="0" err="1">
                <a:latin typeface="+mn-lt"/>
                <a:cs typeface="+mn-cs"/>
              </a:rPr>
              <a:t>Dahmer</a:t>
            </a:r>
            <a:r>
              <a:rPr lang="fr-FR" altLang="de-DE" sz="1600" dirty="0">
                <a:latin typeface="+mn-lt"/>
                <a:cs typeface="+mn-cs"/>
              </a:rPr>
              <a:t>:</a:t>
            </a:r>
          </a:p>
          <a:p>
            <a:pPr algn="ctr" eaLnBrk="1" hangingPunct="1">
              <a:spcBef>
                <a:spcPts val="0"/>
              </a:spcBef>
              <a:spcAft>
                <a:spcPts val="0"/>
              </a:spcAft>
              <a:buClrTx/>
              <a:buNone/>
            </a:pPr>
            <a:r>
              <a:rPr lang="fr-FR" altLang="de-DE" sz="1600" dirty="0" err="1">
                <a:latin typeface="+mn-lt"/>
                <a:cs typeface="+mn-cs"/>
              </a:rPr>
              <a:t>Serienmorder</a:t>
            </a:r>
            <a:endParaRPr lang="en-US" altLang="de-DE" sz="1600" dirty="0">
              <a:latin typeface="+mn-lt"/>
              <a:cs typeface="+mn-cs"/>
            </a:endParaRPr>
          </a:p>
        </p:txBody>
      </p:sp>
      <p:sp>
        <p:nvSpPr>
          <p:cNvPr id="26" name="Caption_44038"/>
          <p:cNvSpPr>
            <a:spLocks noChangeArrowheads="1"/>
          </p:cNvSpPr>
          <p:nvPr/>
        </p:nvSpPr>
        <p:spPr bwMode="auto">
          <a:xfrm>
            <a:off x="3710539" y="6054387"/>
            <a:ext cx="22238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600" dirty="0">
                <a:latin typeface="+mn-lt"/>
                <a:cs typeface="+mn-cs"/>
              </a:rPr>
              <a:t>Aaron Beck:</a:t>
            </a:r>
          </a:p>
          <a:p>
            <a:pPr algn="ctr" eaLnBrk="1" hangingPunct="1">
              <a:spcBef>
                <a:spcPts val="0"/>
              </a:spcBef>
              <a:spcAft>
                <a:spcPts val="0"/>
              </a:spcAft>
              <a:buClrTx/>
              <a:buNone/>
            </a:pPr>
            <a:r>
              <a:rPr lang="de-DE" altLang="de-DE" sz="1600" dirty="0" err="1">
                <a:latin typeface="+mn-lt"/>
                <a:cs typeface="+mn-cs"/>
              </a:rPr>
              <a:t>Psykoterapeut</a:t>
            </a:r>
            <a:endParaRPr lang="en-GB" altLang="de-DE" sz="1600" dirty="0">
              <a:latin typeface="+mn-lt"/>
              <a:cs typeface="+mn-cs"/>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Skik følge, eller land fly!</a:t>
            </a:r>
            <a:br>
              <a:rPr lang="da-DK" sz="3600">
                <a:solidFill>
                  <a:srgbClr val="004992"/>
                </a:solidFill>
                <a:latin typeface="+mn-lt"/>
                <a:ea typeface="+mn-ea"/>
                <a:cs typeface="+mn-cs"/>
              </a:rPr>
            </a:br>
            <a:r>
              <a:rPr lang="da-DK">
                <a:solidFill>
                  <a:srgbClr val="004992"/>
                </a:solidFill>
                <a:latin typeface="+mn-lt"/>
                <a:ea typeface="+mn-ea"/>
                <a:cs typeface="+mn-cs"/>
              </a:rPr>
              <a:t>Almindelige fejltolkninger af gestus</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66368448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mn-lt"/>
                          <a:ea typeface="+mn-ea"/>
                          <a:cs typeface="+mn-cs"/>
                        </a:rPr>
                        <a:t>Gestus/mimik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Hvordan tolkes denne gestus her i landet og andre steder?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Sprog</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Skik følge, eller land fly!</a:t>
            </a:r>
            <a:br>
              <a:rPr lang="da-DK" sz="3600">
                <a:solidFill>
                  <a:srgbClr val="004992"/>
                </a:solidFill>
                <a:latin typeface="+mn-lt"/>
                <a:ea typeface="+mn-ea"/>
                <a:cs typeface="+mn-cs"/>
              </a:rPr>
            </a:br>
            <a:r>
              <a:rPr lang="da-DK">
                <a:solidFill>
                  <a:srgbClr val="004992"/>
                </a:solidFill>
                <a:latin typeface="+mn-lt"/>
                <a:ea typeface="+mn-ea"/>
                <a:cs typeface="+mn-cs"/>
              </a:rPr>
              <a:t>Almindelige fejltolkninger af gestus</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66192421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mn-lt"/>
                          <a:ea typeface="+mn-ea"/>
                          <a:cs typeface="+mn-cs"/>
                        </a:rPr>
                        <a:t>Gestus/mimik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Hvordan tolkes denne gestus her i landet og andre steder?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Europa/Nordamerika:</a:t>
                      </a:r>
                      <a:r>
                        <a:rPr kumimoji="0" lang="da-DK" sz="1800" b="0" i="0" u="none" strike="noStrike" cap="none" normalizeH="0" baseline="0" dirty="0">
                          <a:ln>
                            <a:noFill/>
                          </a:ln>
                          <a:solidFill>
                            <a:srgbClr val="333333"/>
                          </a:solidFill>
                          <a:effectLst/>
                          <a:latin typeface="+mn-lt"/>
                          <a:ea typeface="+mn-ea"/>
                          <a:cs typeface="+mn-cs"/>
                        </a:rPr>
                        <a:t> udtrykker afslappethed, måske en smule sjusket.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0" i="0" u="none" strike="noStrike" cap="none" normalizeH="0" baseline="0" dirty="0">
                          <a:ln>
                            <a:noFill/>
                          </a:ln>
                          <a:solidFill>
                            <a:srgbClr val="333333"/>
                          </a:solidFill>
                          <a:effectLst/>
                          <a:latin typeface="+mn-lt"/>
                          <a:ea typeface="+mn-ea"/>
                          <a:cs typeface="+mn-cs"/>
                        </a:rPr>
                        <a:t>I visse arabiske lande regnes fodsålen for den mest snavsede legemsdel. Det er derfor en fornærmelse at vise andre sin skosål.</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Sprog</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23</a:t>
            </a:fld>
            <a:endParaRPr lang="de-DE" altLang="de-DE"/>
          </a:p>
        </p:txBody>
      </p:sp>
    </p:spTree>
    <p:extLst>
      <p:ext uri="{BB962C8B-B14F-4D97-AF65-F5344CB8AC3E}">
        <p14:creationId xmlns:p14="http://schemas.microsoft.com/office/powerpoint/2010/main" val="3947657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Skik følge, eller land fly!</a:t>
            </a:r>
            <a:br>
              <a:rPr lang="da-DK" sz="3600">
                <a:solidFill>
                  <a:srgbClr val="004992"/>
                </a:solidFill>
                <a:latin typeface="+mn-lt"/>
                <a:ea typeface="+mn-ea"/>
                <a:cs typeface="+mn-cs"/>
              </a:rPr>
            </a:br>
            <a:r>
              <a:rPr lang="da-DK">
                <a:solidFill>
                  <a:srgbClr val="004992"/>
                </a:solidFill>
                <a:latin typeface="+mn-lt"/>
                <a:ea typeface="+mn-ea"/>
                <a:cs typeface="+mn-cs"/>
              </a:rPr>
              <a:t>Almindelige fejltolkninger af gestus</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10258904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mn-lt"/>
                          <a:ea typeface="+mn-ea"/>
                          <a:cs typeface="+mn-cs"/>
                        </a:rPr>
                        <a:t>Gestus/mimik</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Hvordan tolkes denne gestus her i landet og andre steder?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Europa/Nordamerika:</a:t>
                      </a:r>
                      <a:r>
                        <a:rPr kumimoji="0" lang="da-DK" sz="1800" b="0" i="0" u="none" strike="noStrike" cap="none" normalizeH="0" baseline="0" dirty="0">
                          <a:ln>
                            <a:noFill/>
                          </a:ln>
                          <a:solidFill>
                            <a:srgbClr val="333333"/>
                          </a:solidFill>
                          <a:effectLst/>
                          <a:latin typeface="+mn-lt"/>
                          <a:ea typeface="+mn-ea"/>
                          <a:cs typeface="+mn-cs"/>
                        </a:rPr>
                        <a:t> udtrykker afslappethed, måske en smule sjusket.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0" i="0" u="none" strike="noStrike" cap="none" normalizeH="0" baseline="0" dirty="0">
                          <a:ln>
                            <a:noFill/>
                          </a:ln>
                          <a:solidFill>
                            <a:srgbClr val="333333"/>
                          </a:solidFill>
                          <a:effectLst/>
                          <a:latin typeface="+mn-lt"/>
                          <a:ea typeface="+mn-ea"/>
                          <a:cs typeface="+mn-cs"/>
                        </a:rPr>
                        <a:t>I visse arabiske lande regnes fodsålen for den mest snavsede legemsdel. Det er derfor en fornærmelse at vise andre sin skosål.</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USA og mange andre lande</a:t>
                      </a:r>
                      <a:r>
                        <a:rPr kumimoji="0" lang="da-DK" sz="1800" b="1" i="0" u="none" strike="noStrike" cap="none" normalizeH="0" baseline="0">
                          <a:ln>
                            <a:noFill/>
                          </a:ln>
                          <a:solidFill>
                            <a:srgbClr val="333333"/>
                          </a:solidFill>
                          <a:effectLst/>
                          <a:latin typeface="+mn-lt"/>
                          <a:ea typeface="+mn-ea"/>
                          <a:cs typeface="+mn-cs"/>
                        </a:rPr>
                        <a:t>:</a:t>
                      </a:r>
                      <a:r>
                        <a:rPr kumimoji="0" lang="da-DK" sz="1800" b="0" i="0" u="none" strike="noStrike" cap="none" normalizeH="0" baseline="0">
                          <a:ln>
                            <a:noFill/>
                          </a:ln>
                          <a:solidFill>
                            <a:srgbClr val="333333"/>
                          </a:solidFill>
                          <a:effectLst/>
                          <a:latin typeface="+mn-lt"/>
                          <a:ea typeface="+mn-ea"/>
                          <a:cs typeface="+mn-cs"/>
                        </a:rPr>
                        <a:t> “godt gået!”, “fremragende” </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Visse afrikanse lande</a:t>
                      </a:r>
                      <a:r>
                        <a:rPr kumimoji="0" lang="da-DK" sz="1800" b="1" i="0" u="none" strike="noStrike" cap="none" normalizeH="0" baseline="0">
                          <a:ln>
                            <a:noFill/>
                          </a:ln>
                          <a:solidFill>
                            <a:srgbClr val="333333"/>
                          </a:solidFill>
                          <a:effectLst/>
                          <a:latin typeface="+mn-lt"/>
                          <a:ea typeface="+mn-ea"/>
                          <a:cs typeface="+mn-cs"/>
                        </a:rPr>
                        <a:t>:</a:t>
                      </a:r>
                      <a:r>
                        <a:rPr kumimoji="0" lang="da-DK" sz="1800" b="0" i="0" u="none" strike="noStrike" cap="none" normalizeH="0" baseline="0">
                          <a:ln>
                            <a:noFill/>
                          </a:ln>
                          <a:solidFill>
                            <a:srgbClr val="333333"/>
                          </a:solidFill>
                          <a:effectLst/>
                          <a:latin typeface="+mn-lt"/>
                          <a:ea typeface="+mn-ea"/>
                          <a:cs typeface="+mn-cs"/>
                        </a:rPr>
                        <a:t> “gå væk!” </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Mange lande:</a:t>
                      </a:r>
                      <a:r>
                        <a:rPr kumimoji="0" lang="da-DK" sz="1800" b="0" i="0" u="none" strike="noStrike" cap="none" normalizeH="0" baseline="0" dirty="0">
                          <a:ln>
                            <a:noFill/>
                          </a:ln>
                          <a:solidFill>
                            <a:srgbClr val="333333"/>
                          </a:solidFill>
                          <a:effectLst/>
                          <a:latin typeface="+mn-lt"/>
                          <a:ea typeface="+mn-ea"/>
                          <a:cs typeface="+mn-cs"/>
                        </a:rPr>
                        <a:t> bruges af blaffere for at få kørelejlighed men ikke i alle lande.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Sprog</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24</a:t>
            </a:fld>
            <a:endParaRPr lang="de-DE" altLang="de-DE"/>
          </a:p>
        </p:txBody>
      </p:sp>
    </p:spTree>
    <p:extLst>
      <p:ext uri="{BB962C8B-B14F-4D97-AF65-F5344CB8AC3E}">
        <p14:creationId xmlns:p14="http://schemas.microsoft.com/office/powerpoint/2010/main" val="562555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Skik følge, eller land fly!</a:t>
            </a:r>
            <a:br>
              <a:rPr lang="da-DK" sz="3600">
                <a:solidFill>
                  <a:srgbClr val="004992"/>
                </a:solidFill>
                <a:latin typeface="+mn-lt"/>
                <a:ea typeface="+mn-ea"/>
                <a:cs typeface="+mn-cs"/>
              </a:rPr>
            </a:br>
            <a:r>
              <a:rPr lang="da-DK">
                <a:solidFill>
                  <a:srgbClr val="004992"/>
                </a:solidFill>
                <a:latin typeface="+mn-lt"/>
                <a:ea typeface="+mn-ea"/>
                <a:cs typeface="+mn-cs"/>
              </a:rPr>
              <a:t>Almindelige fejltolkninger af gestus</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68839536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mn-lt"/>
                          <a:ea typeface="+mn-ea"/>
                          <a:cs typeface="+mn-cs"/>
                        </a:rPr>
                        <a:t>Gestus/mimik</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Hvordan tolkes denne gestus her i landet og andre steder?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Europa/Nordamerika:</a:t>
                      </a:r>
                      <a:r>
                        <a:rPr kumimoji="0" lang="da-DK" sz="1800" b="0" i="0" u="none" strike="noStrike" cap="none" normalizeH="0" baseline="0" dirty="0">
                          <a:ln>
                            <a:noFill/>
                          </a:ln>
                          <a:solidFill>
                            <a:srgbClr val="333333"/>
                          </a:solidFill>
                          <a:effectLst/>
                          <a:latin typeface="+mn-lt"/>
                          <a:ea typeface="+mn-ea"/>
                          <a:cs typeface="+mn-cs"/>
                        </a:rPr>
                        <a:t> udtrykker afslappethed, måske en smule sjusket.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0" i="0" u="none" strike="noStrike" cap="none" normalizeH="0" baseline="0" dirty="0">
                          <a:ln>
                            <a:noFill/>
                          </a:ln>
                          <a:solidFill>
                            <a:srgbClr val="333333"/>
                          </a:solidFill>
                          <a:effectLst/>
                          <a:latin typeface="+mn-lt"/>
                          <a:ea typeface="+mn-ea"/>
                          <a:cs typeface="+mn-cs"/>
                        </a:rPr>
                        <a:t>I visse arabiske lande regnes fodsålen for den mest snavsede legemsdel. Det er derfor en fornærmelse at vise andre sin skosål.</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USA og mange andre lande</a:t>
                      </a:r>
                      <a:r>
                        <a:rPr kumimoji="0" lang="da-DK" sz="1800" b="1" i="0" u="none" strike="noStrike" cap="none" normalizeH="0" baseline="0">
                          <a:ln>
                            <a:noFill/>
                          </a:ln>
                          <a:solidFill>
                            <a:srgbClr val="333333"/>
                          </a:solidFill>
                          <a:effectLst/>
                          <a:latin typeface="+mn-lt"/>
                          <a:ea typeface="+mn-ea"/>
                          <a:cs typeface="+mn-cs"/>
                        </a:rPr>
                        <a:t>:</a:t>
                      </a:r>
                      <a:r>
                        <a:rPr kumimoji="0" lang="da-DK" sz="1800" b="0" i="0" u="none" strike="noStrike" cap="none" normalizeH="0" baseline="0">
                          <a:ln>
                            <a:noFill/>
                          </a:ln>
                          <a:solidFill>
                            <a:srgbClr val="333333"/>
                          </a:solidFill>
                          <a:effectLst/>
                          <a:latin typeface="+mn-lt"/>
                          <a:ea typeface="+mn-ea"/>
                          <a:cs typeface="+mn-cs"/>
                        </a:rPr>
                        <a:t> “godt gået!”, “fremragende” </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Visse afrikanse lande</a:t>
                      </a:r>
                      <a:r>
                        <a:rPr kumimoji="0" lang="da-DK" sz="1800" b="1" i="0" u="none" strike="noStrike" cap="none" normalizeH="0" baseline="0">
                          <a:ln>
                            <a:noFill/>
                          </a:ln>
                          <a:solidFill>
                            <a:srgbClr val="333333"/>
                          </a:solidFill>
                          <a:effectLst/>
                          <a:latin typeface="+mn-lt"/>
                          <a:ea typeface="+mn-ea"/>
                          <a:cs typeface="+mn-cs"/>
                        </a:rPr>
                        <a:t>:</a:t>
                      </a:r>
                      <a:r>
                        <a:rPr kumimoji="0" lang="da-DK" sz="1800" b="0" i="0" u="none" strike="noStrike" cap="none" normalizeH="0" baseline="0">
                          <a:ln>
                            <a:noFill/>
                          </a:ln>
                          <a:solidFill>
                            <a:srgbClr val="333333"/>
                          </a:solidFill>
                          <a:effectLst/>
                          <a:latin typeface="+mn-lt"/>
                          <a:ea typeface="+mn-ea"/>
                          <a:cs typeface="+mn-cs"/>
                        </a:rPr>
                        <a:t> “gå væk!” </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Mange lande:</a:t>
                      </a:r>
                      <a:r>
                        <a:rPr kumimoji="0" lang="da-DK" sz="1800" b="0" i="0" u="none" strike="noStrike" cap="none" normalizeH="0" baseline="0" dirty="0">
                          <a:ln>
                            <a:noFill/>
                          </a:ln>
                          <a:solidFill>
                            <a:srgbClr val="333333"/>
                          </a:solidFill>
                          <a:effectLst/>
                          <a:latin typeface="+mn-lt"/>
                          <a:ea typeface="+mn-ea"/>
                          <a:cs typeface="+mn-cs"/>
                        </a:rPr>
                        <a:t> bruges af blaffere for at få kørelejlighed men ikke i alle lande.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Sprog</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“Dicker” </a:t>
                      </a: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tysk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a:ln>
                            <a:noFill/>
                          </a:ln>
                          <a:solidFill>
                            <a:srgbClr val="333333"/>
                          </a:solidFill>
                          <a:effectLst/>
                          <a:latin typeface="+mn-lt"/>
                          <a:ea typeface="+mn-ea"/>
                          <a:cs typeface="+mn-cs"/>
                        </a:rPr>
                        <a:t>or “Malaka” </a:t>
                      </a: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græsk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blandt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visse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sociale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grupper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være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venlig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tiltaleform</a:t>
                      </a:r>
                      <a:r>
                        <a:rPr kumimoji="0" lang="en-US" sz="1800" b="0" i="0" u="none" strike="noStrike" cap="none" normalizeH="0" baseline="0" dirty="0">
                          <a:ln>
                            <a:noFill/>
                          </a:ln>
                          <a:solidFill>
                            <a:srgbClr val="333333"/>
                          </a:solidFill>
                          <a:effectLst/>
                          <a:latin typeface="+mn-lt"/>
                          <a:ea typeface="+mn-ea"/>
                          <a:cs typeface="+mn-cs"/>
                        </a:rPr>
                        <a:t>, men </a:t>
                      </a:r>
                      <a:r>
                        <a:rPr kumimoji="0" lang="en-US" sz="1800" b="0" i="0" u="none" strike="noStrike" cap="none" normalizeH="0" baseline="0" dirty="0" err="1">
                          <a:ln>
                            <a:noFill/>
                          </a:ln>
                          <a:solidFill>
                            <a:srgbClr val="333333"/>
                          </a:solidFill>
                          <a:effectLst/>
                          <a:latin typeface="+mn-lt"/>
                          <a:ea typeface="+mn-ea"/>
                          <a:cs typeface="+mn-cs"/>
                        </a:rPr>
                        <a:t>opfattes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som</a:t>
                      </a:r>
                      <a:r>
                        <a:rPr kumimoji="0" lang="en-US" sz="1800" b="0" i="0" u="none" strike="noStrike" cap="none" normalizeH="0" baseline="0" dirty="0">
                          <a:ln>
                            <a:noFill/>
                          </a:ln>
                          <a:solidFill>
                            <a:srgbClr val="333333"/>
                          </a:solidFill>
                          <a:effectLst/>
                          <a:latin typeface="+mn-lt"/>
                          <a:ea typeface="+mn-ea"/>
                          <a:cs typeface="+mn-cs"/>
                        </a:rPr>
                        <a:t> grove </a:t>
                      </a:r>
                      <a:r>
                        <a:rPr kumimoji="0" lang="en-US" sz="1800" b="0" i="0" u="none" strike="noStrike" cap="none" normalizeH="0" baseline="0" dirty="0" err="1">
                          <a:ln>
                            <a:noFill/>
                          </a:ln>
                          <a:solidFill>
                            <a:srgbClr val="333333"/>
                          </a:solidFill>
                          <a:effectLst/>
                          <a:latin typeface="+mn-lt"/>
                          <a:ea typeface="+mn-ea"/>
                          <a:cs typeface="+mn-cs"/>
                        </a:rPr>
                        <a:t>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utilgivelige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fornærmelser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fleste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andre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sammenhænge</a:t>
                      </a:r>
                      <a:r>
                        <a:rPr kumimoji="0" lang="en-US" sz="1800" b="0" i="0" u="none" strike="noStrike" cap="none" normalizeH="0" baseline="0" dirty="0">
                          <a:ln>
                            <a:noFill/>
                          </a:ln>
                          <a:solidFill>
                            <a:srgbClr val="333333"/>
                          </a:solidFill>
                          <a:effectLst/>
                          <a:latin typeface="+mn-lt"/>
                          <a:ea typeface="+mn-ea"/>
                          <a:cs typeface="+mn-cs"/>
                        </a:rPr>
                        <a:t>.</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25</a:t>
            </a:fld>
            <a:endParaRPr lang="de-DE" altLang="de-DE"/>
          </a:p>
        </p:txBody>
      </p:sp>
    </p:spTree>
    <p:extLst>
      <p:ext uri="{BB962C8B-B14F-4D97-AF65-F5344CB8AC3E}">
        <p14:creationId xmlns:p14="http://schemas.microsoft.com/office/powerpoint/2010/main" val="3447260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Opgave 2</a:t>
            </a:r>
          </a:p>
        </p:txBody>
      </p:sp>
      <p:sp>
        <p:nvSpPr>
          <p:cNvPr id="4096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Du vil i det følgende se et billede (eller et udsnit af et billede).</a:t>
            </a:r>
          </a:p>
          <a:p>
            <a:pPr marL="342900" indent="-342900" eaLnBrk="1" hangingPunct="1">
              <a:buClr>
                <a:srgbClr val="333333"/>
              </a:buClr>
              <a:buFont typeface="WingDings"/>
              <a:buChar char=""/>
            </a:pPr>
            <a:r>
              <a:rPr lang="de-DE" altLang="de-DE" sz="2400" dirty="0">
                <a:solidFill>
                  <a:srgbClr val="333333"/>
                </a:solidFill>
              </a:rPr>
              <a:t>Prøv at finde ud af, hvad personen på billedet tænker eller foretager sig.</a:t>
            </a:r>
          </a:p>
          <a:p>
            <a:pPr marL="342900" indent="-342900" eaLnBrk="1" hangingPunct="1">
              <a:buClr>
                <a:srgbClr val="333333"/>
              </a:buClr>
              <a:buFont typeface="WingDings"/>
              <a:buChar char=""/>
            </a:pPr>
            <a:r>
              <a:rPr lang="en-GB" altLang="ko-KR" sz="2400" dirty="0" err="1">
                <a:solidFill>
                  <a:srgbClr val="333333"/>
                </a:solidFill>
              </a:rPr>
              <a:t>Diskuter</a:t>
            </a:r>
            <a:r>
              <a:rPr lang="en-GB" altLang="ko-KR" sz="2400" dirty="0">
                <a:solidFill>
                  <a:srgbClr val="333333"/>
                </a:solidFill>
              </a:rPr>
              <a:t> </a:t>
            </a:r>
            <a:r>
              <a:rPr lang="en-GB" altLang="ko-KR" sz="2400" dirty="0" err="1">
                <a:solidFill>
                  <a:srgbClr val="333333"/>
                </a:solidFill>
              </a:rPr>
              <a:t>eventuelt</a:t>
            </a:r>
            <a:r>
              <a:rPr lang="en-GB" altLang="ko-KR" sz="2400" dirty="0">
                <a:solidFill>
                  <a:srgbClr val="333333"/>
                </a:solidFill>
              </a:rPr>
              <a:t> med </a:t>
            </a:r>
            <a:r>
              <a:rPr lang="en-GB" altLang="ko-KR" sz="2400" dirty="0" err="1">
                <a:solidFill>
                  <a:srgbClr val="333333"/>
                </a:solidFill>
              </a:rPr>
              <a:t>andre</a:t>
            </a:r>
            <a:r>
              <a:rPr lang="en-GB" altLang="ko-KR" sz="2400" dirty="0">
                <a:solidFill>
                  <a:srgbClr val="333333"/>
                </a:solidFill>
              </a:rPr>
              <a:t>, </a:t>
            </a:r>
            <a:r>
              <a:rPr lang="en-GB" altLang="ko-KR" sz="2400" dirty="0" err="1">
                <a:solidFill>
                  <a:srgbClr val="333333"/>
                </a:solidFill>
              </a:rPr>
              <a:t>hvor</a:t>
            </a:r>
            <a:r>
              <a:rPr lang="en-GB" altLang="ko-KR" sz="2400" dirty="0">
                <a:solidFill>
                  <a:srgbClr val="333333"/>
                </a:solidFill>
              </a:rPr>
              <a:t> </a:t>
            </a:r>
            <a:r>
              <a:rPr lang="en-GB" altLang="ko-KR" sz="2400" dirty="0" err="1">
                <a:solidFill>
                  <a:srgbClr val="333333"/>
                </a:solidFill>
              </a:rPr>
              <a:t>sikker</a:t>
            </a:r>
            <a:r>
              <a:rPr lang="en-GB" altLang="ko-KR" sz="2400" dirty="0">
                <a:solidFill>
                  <a:srgbClr val="333333"/>
                </a:solidFill>
              </a:rPr>
              <a:t> du </a:t>
            </a:r>
            <a:r>
              <a:rPr lang="en-GB" altLang="ko-KR" sz="2400" dirty="0" err="1">
                <a:solidFill>
                  <a:srgbClr val="333333"/>
                </a:solidFill>
              </a:rPr>
              <a:t>er</a:t>
            </a:r>
            <a:r>
              <a:rPr lang="en-GB" altLang="ko-KR" sz="2400" dirty="0">
                <a:solidFill>
                  <a:srgbClr val="333333"/>
                </a:solidFill>
              </a:rPr>
              <a:t> </a:t>
            </a:r>
            <a:r>
              <a:rPr lang="en-GB" altLang="ko-KR" sz="2400" dirty="0" err="1">
                <a:solidFill>
                  <a:srgbClr val="333333"/>
                </a:solidFill>
              </a:rPr>
              <a:t>på</a:t>
            </a:r>
            <a:r>
              <a:rPr lang="en-GB" altLang="ko-KR" sz="2400" dirty="0">
                <a:solidFill>
                  <a:srgbClr val="333333"/>
                </a:solidFill>
              </a:rPr>
              <a:t> din </a:t>
            </a:r>
            <a:r>
              <a:rPr lang="en-GB" altLang="ko-KR" sz="2400" dirty="0" err="1">
                <a:solidFill>
                  <a:srgbClr val="333333"/>
                </a:solidFill>
              </a:rPr>
              <a:t>vurdering</a:t>
            </a:r>
            <a:r>
              <a:rPr lang="en-GB" altLang="ko-KR" sz="2400" dirty="0">
                <a:solidFill>
                  <a:srgbClr val="333333"/>
                </a:solidFill>
              </a:rPr>
              <a:t>.</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59997D18-C44E-4458-B29D-0425D00AA9ED}"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Manden passerer mål-stregen i et maratonløb</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Manden er vred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Manden råber på hjælp, fordi hans skjorte er blevet stjålet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Manden tilbeder solen</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Manden passerer mål-stregen i et maratonløb</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Manden er vred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Manden råber på hjælp, fordi hans skjorte er blevet stjålet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Manden tilbeder solen</a:t>
            </a:r>
            <a:endParaRPr lang="en-GB" altLang="de-DE" sz="2400" dirty="0">
              <a:solidFill>
                <a:srgbClr val="333333"/>
              </a:solidFill>
              <a:latin typeface="+mn-lt"/>
              <a:cs typeface="+mn-cs"/>
            </a:endParaRPr>
          </a:p>
        </p:txBody>
      </p:sp>
      <p:sp>
        <p:nvSpPr>
          <p:cNvPr id="43013" name="Text Box 5"/>
          <p:cNvSpPr txBox="1">
            <a:spLocks noChangeArrowheads="1"/>
          </p:cNvSpPr>
          <p:nvPr/>
        </p:nvSpPr>
        <p:spPr bwMode="auto">
          <a:xfrm>
            <a:off x="512367" y="4654551"/>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a:solidFill>
                  <a:srgbClr val="333333"/>
                </a:solidFill>
                <a:latin typeface="+mn-lt"/>
                <a:cs typeface="+mn-cs"/>
              </a:rPr>
              <a:t>Please read the acknowledgement at the end of the presentation. </a:t>
            </a: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Vrede!</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Procedure i retten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Leder af arbejderparti taler til sine kammerater (i 20´erne)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Slagsmål på markedet</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Musiker</a:t>
            </a:r>
            <a:r>
              <a:rPr lang="en-GB" altLang="de-DE" sz="2400" dirty="0">
                <a:solidFill>
                  <a:srgbClr val="333333"/>
                </a:solidFill>
                <a:latin typeface="+mn-lt"/>
                <a:cs typeface="+mn-cs"/>
              </a:rPr>
              <a:t>, der </a:t>
            </a:r>
            <a:r>
              <a:rPr lang="en-GB" altLang="de-DE" sz="2400" dirty="0" err="1">
                <a:solidFill>
                  <a:srgbClr val="333333"/>
                </a:solidFill>
                <a:latin typeface="+mn-lt"/>
                <a:cs typeface="+mn-cs"/>
              </a:rPr>
              <a:t>synger</a:t>
            </a:r>
            <a:r>
              <a:rPr lang="en-GB" altLang="de-DE" sz="2400" dirty="0">
                <a:solidFill>
                  <a:srgbClr val="333333"/>
                </a:solidFill>
                <a:latin typeface="+mn-lt"/>
                <a:cs typeface="+mn-cs"/>
              </a:rPr>
              <a:t> </a:t>
            </a:r>
            <a:r>
              <a:rPr lang="en-GB" altLang="de-DE" sz="2400" dirty="0" err="1">
                <a:solidFill>
                  <a:srgbClr val="333333"/>
                </a:solidFill>
                <a:latin typeface="+mn-lt"/>
                <a:cs typeface="+mn-cs"/>
              </a:rPr>
              <a:t>en</a:t>
            </a:r>
            <a:r>
              <a:rPr lang="en-GB" altLang="de-DE" sz="2400" dirty="0">
                <a:solidFill>
                  <a:srgbClr val="333333"/>
                </a:solidFill>
                <a:latin typeface="+mn-lt"/>
                <a:cs typeface="+mn-cs"/>
              </a:rPr>
              <a:t> </a:t>
            </a:r>
            <a:r>
              <a:rPr lang="en-GB" altLang="de-DE" sz="2400" dirty="0" err="1">
                <a:solidFill>
                  <a:srgbClr val="333333"/>
                </a:solidFill>
                <a:latin typeface="+mn-lt"/>
                <a:cs typeface="+mn-cs"/>
              </a:rPr>
              <a:t>kærlighedssang</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Procedure i retten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Leder af arbejderparti taler til sine kammerater (i 20´erne)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Slagsmål på markedet</a:t>
            </a:r>
          </a:p>
          <a:p>
            <a:pPr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mn-lt"/>
                <a:cs typeface="+mn-cs"/>
              </a:rPr>
              <a:t>Musiker</a:t>
            </a:r>
            <a:r>
              <a:rPr lang="en-GB" altLang="de-DE" sz="2400" dirty="0">
                <a:solidFill>
                  <a:srgbClr val="004992"/>
                </a:solidFill>
                <a:latin typeface="+mn-lt"/>
                <a:cs typeface="+mn-cs"/>
              </a:rPr>
              <a:t>, der </a:t>
            </a:r>
            <a:r>
              <a:rPr lang="en-GB" altLang="de-DE" sz="2400" dirty="0" err="1">
                <a:solidFill>
                  <a:srgbClr val="004992"/>
                </a:solidFill>
                <a:latin typeface="+mn-lt"/>
                <a:cs typeface="+mn-cs"/>
              </a:rPr>
              <a:t>synger</a:t>
            </a:r>
            <a:r>
              <a:rPr lang="en-GB" altLang="de-DE" sz="2400" dirty="0">
                <a:solidFill>
                  <a:srgbClr val="004992"/>
                </a:solidFill>
                <a:latin typeface="+mn-lt"/>
                <a:cs typeface="+mn-cs"/>
              </a:rPr>
              <a:t> </a:t>
            </a:r>
            <a:r>
              <a:rPr lang="en-GB" altLang="de-DE" sz="2400" dirty="0" err="1">
                <a:solidFill>
                  <a:srgbClr val="004992"/>
                </a:solidFill>
                <a:latin typeface="+mn-lt"/>
                <a:cs typeface="+mn-cs"/>
              </a:rPr>
              <a:t>en</a:t>
            </a:r>
            <a:r>
              <a:rPr lang="en-GB" altLang="de-DE" sz="2400" dirty="0">
                <a:solidFill>
                  <a:srgbClr val="004992"/>
                </a:solidFill>
                <a:latin typeface="+mn-lt"/>
                <a:cs typeface="+mn-cs"/>
              </a:rPr>
              <a:t> </a:t>
            </a:r>
            <a:r>
              <a:rPr lang="en-GB" altLang="de-DE" sz="2400" dirty="0" err="1">
                <a:solidFill>
                  <a:srgbClr val="004992"/>
                </a:solidFill>
                <a:latin typeface="+mn-lt"/>
                <a:cs typeface="+mn-cs"/>
              </a:rPr>
              <a:t>kærlighedssang</a:t>
            </a:r>
            <a:endParaRPr lang="en-GB" altLang="de-DE" sz="2400" dirty="0">
              <a:solidFill>
                <a:srgbClr val="004992"/>
              </a:solidFill>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Lidenskab!</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Foto af en eftersøgt afrikansk krigsforbryder (General Dbeki)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 der deltager i et maratonløb</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Desperat blind mand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Amerikansk politiker, der jogger sammen med sine livvagter</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Foto af en eftersøgt afrikansk krigsforbryder (General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Mand, der deltager i et maratonløb</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Desperat blind mand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Amerikansk politiker, der jogger sammen med sine livvagter</a:t>
            </a:r>
            <a:endParaRPr lang="en-GB" altLang="de-DE" sz="2400" dirty="0">
              <a:solidFill>
                <a:srgbClr val="333333"/>
              </a:solidFill>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En spiller, der giver tegn til sit hold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Blind munk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Mistænkeligt blik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Bueskydning</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En spiller, der giver tegn til sit hold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Blind munk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Mistænkeligt blik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Bueskydning</a:t>
            </a: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Koncentration!</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Bestiller drikkevarer ved baren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Træner, der opmuntrer sit team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Rasende børsmægler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 der starter slagsmål</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Bestiller drikkevarer ved baren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Træner, der opmuntrer sit team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Rasende børsmægler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 der starter slagsmål</a:t>
            </a: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cs typeface="+mn-cs"/>
              </a:rPr>
              <a:t>[</a:t>
            </a:r>
            <a:r>
              <a:rPr lang="en-US" altLang="ko-KR" sz="1800" i="1" spc="-5" dirty="0" err="1">
                <a:solidFill>
                  <a:srgbClr val="333333"/>
                </a:solidFill>
                <a:latin typeface="+mn-lt"/>
                <a:cs typeface="+mn-cs"/>
              </a:rPr>
              <a:t>til</a:t>
            </a:r>
            <a:r>
              <a:rPr lang="en-US" altLang="ko-KR" sz="1800" i="1" spc="-5" dirty="0">
                <a:solidFill>
                  <a:srgbClr val="333333"/>
                </a:solidFill>
                <a:latin typeface="+mn-lt"/>
                <a:cs typeface="+mn-cs"/>
              </a:rPr>
              <a:t> </a:t>
            </a:r>
            <a:r>
              <a:rPr lang="en-US" altLang="ko-KR" sz="1800" i="1" spc="-5" dirty="0" err="1">
                <a:solidFill>
                  <a:srgbClr val="333333"/>
                </a:solidFill>
                <a:latin typeface="+mn-lt"/>
                <a:cs typeface="+mn-cs"/>
              </a:rPr>
              <a:t>undervisere</a:t>
            </a:r>
            <a:r>
              <a:rPr lang="en-US" altLang="ko-KR"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da-DK" altLang="ko-KR" sz="1800" dirty="0">
                <a:solidFill>
                  <a:srgbClr val="333333"/>
                </a:solidFill>
                <a:latin typeface="+mn-lt"/>
                <a:cs typeface="+mn-cs"/>
              </a:rPr>
              <a:t>Nogle videoklips indeholder sprogbrug, som måske ikke er passende for hvert publikum eller kultur. Vurder venligst videoerne, inden du viser dem</a:t>
            </a:r>
            <a:r>
              <a:rPr lang="de-DE" sz="180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a-DK"/>
              <a:t>Træningsmodul 4 – At vise empati I</a:t>
            </a:r>
            <a:endParaRPr lang="de-DE"/>
          </a:p>
        </p:txBody>
      </p:sp>
      <p:sp>
        <p:nvSpPr>
          <p:cNvPr id="4" name="Slide Number Placeholder 3"/>
          <p:cNvSpPr>
            <a:spLocks noGrp="1"/>
          </p:cNvSpPr>
          <p:nvPr>
            <p:ph type="sldNum" sz="quarter" idx="12"/>
          </p:nvPr>
        </p:nvSpPr>
        <p:spPr/>
        <p:txBody>
          <a:bodyPr/>
          <a:lstStyle/>
          <a:p>
            <a:fld id="{59997D18-C44E-4458-B29D-0425D00AA9ED}" type="slidenum">
              <a:rPr lang="de-DE" altLang="de-DE" smtClean="0"/>
              <a:pPr/>
              <a:t>37</a:t>
            </a:fld>
            <a:endParaRPr lang="de-DE" altLang="de-DE"/>
          </a:p>
        </p:txBody>
      </p:sp>
    </p:spTree>
    <p:extLst>
      <p:ext uri="{BB962C8B-B14F-4D97-AF65-F5344CB8AC3E}">
        <p14:creationId xmlns:p14="http://schemas.microsoft.com/office/powerpoint/2010/main" val="2531863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61950" indent="-3619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Kvinde, der spiser maddiker med væmmelse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Forlegen kvinde, der sænker hovedet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Bedende kvinde</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Kvinde, der fryder sig over en anden uheld</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61950" indent="-3619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Kvinde, der spiser maddiker med væmmelse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Forlegen kvinde, der sænker hovedet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Bedende kvinde</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Kvinde, der fryder sig over en anden uheld</a:t>
            </a:r>
            <a:endParaRPr lang="en-GB" altLang="de-DE" sz="2400" dirty="0">
              <a:solidFill>
                <a:srgbClr val="333333"/>
              </a:solidFill>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Væmmelse!</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Før slagsmålet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Reciterende digter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Flirten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Fornærmende gestus</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40</a:t>
            </a:fld>
            <a:endParaRPr lang="de-DE" altLang="de-DE"/>
          </a:p>
        </p:txBody>
      </p:sp>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mn-lt"/>
                <a:cs typeface="+mn-cs"/>
              </a:rPr>
              <a:t>Udsnit!</a:t>
            </a:r>
            <a:endParaRPr lang="en-GB" altLang="de-DE" sz="2400" i="1" dirty="0">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Før slagsmålet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Reciterende digter</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Flirten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Fornærmende gestus</a:t>
            </a:r>
            <a:endParaRPr lang="en-GB" altLang="de-DE" sz="2400" dirty="0">
              <a:solidFill>
                <a:srgbClr val="333333"/>
              </a:solidFill>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Brud, der </a:t>
            </a:r>
            <a:r>
              <a:rPr lang="da-DK" altLang="de-DE" sz="2400">
                <a:solidFill>
                  <a:srgbClr val="333333"/>
                </a:solidFill>
                <a:latin typeface="+mn-lt"/>
                <a:cs typeface="+mn-cs"/>
              </a:rPr>
              <a:t>siger </a:t>
            </a:r>
            <a:r>
              <a:rPr lang="de-DE" altLang="de-DE" sz="2400">
                <a:solidFill>
                  <a:srgbClr val="333333"/>
                </a:solidFill>
                <a:latin typeface="+mn-lt"/>
                <a:cs typeface="+mn-cs"/>
              </a:rPr>
              <a:t>“</a:t>
            </a:r>
            <a:r>
              <a:rPr lang="da-DK" altLang="de-DE" sz="2400">
                <a:solidFill>
                  <a:srgbClr val="333333"/>
                </a:solidFill>
                <a:latin typeface="+mn-lt"/>
                <a:cs typeface="+mn-cs"/>
              </a:rPr>
              <a:t>ja” </a:t>
            </a:r>
            <a:r>
              <a:rPr lang="da-DK" altLang="de-DE" sz="2400" dirty="0">
                <a:solidFill>
                  <a:srgbClr val="333333"/>
                </a:solidFill>
                <a:latin typeface="+mn-lt"/>
                <a:cs typeface="+mn-cs"/>
              </a:rPr>
              <a:t>ved sit bryllup</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Kvinde på værtshus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Kvinde, der stolt fremviser sin vielsesring for en ven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Kvinde, der klager over en parkeringsbøde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42</a:t>
            </a:fld>
            <a:endParaRPr lang="de-DE" altLang="de-DE"/>
          </a:p>
        </p:txBody>
      </p:sp>
      <p:sp>
        <p:nvSpPr>
          <p:cNvPr id="13"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mn-lt"/>
                <a:cs typeface="+mn-cs"/>
              </a:rPr>
              <a:t>Udsnit!</a:t>
            </a:r>
            <a:endParaRPr lang="en-GB" altLang="de-DE" sz="2400" i="1" dirty="0">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Brud, der </a:t>
            </a:r>
            <a:r>
              <a:rPr lang="da-DK" altLang="de-DE" sz="2400">
                <a:solidFill>
                  <a:srgbClr val="333333"/>
                </a:solidFill>
                <a:latin typeface="+mn-lt"/>
                <a:cs typeface="+mn-cs"/>
              </a:rPr>
              <a:t>siger </a:t>
            </a:r>
            <a:r>
              <a:rPr lang="de-DE" altLang="de-DE" sz="2400">
                <a:solidFill>
                  <a:srgbClr val="333333"/>
                </a:solidFill>
                <a:latin typeface="+mn-lt"/>
                <a:cs typeface="+mn-cs"/>
              </a:rPr>
              <a:t>“</a:t>
            </a:r>
            <a:r>
              <a:rPr lang="da-DK" altLang="de-DE" sz="2400">
                <a:solidFill>
                  <a:srgbClr val="333333"/>
                </a:solidFill>
                <a:latin typeface="+mn-lt"/>
                <a:cs typeface="+mn-cs"/>
              </a:rPr>
              <a:t>ja” </a:t>
            </a:r>
            <a:r>
              <a:rPr lang="da-DK" altLang="de-DE" sz="2400" dirty="0">
                <a:solidFill>
                  <a:srgbClr val="333333"/>
                </a:solidFill>
                <a:latin typeface="+mn-lt"/>
                <a:cs typeface="+mn-cs"/>
              </a:rPr>
              <a:t>ved sit bryllup</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Kvinde på værtshus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Kvinde, der stolt fremviser sin vielsesring for en ven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Kvinde, der klager over en parkeringsbøde</a:t>
            </a:r>
            <a:endParaRPr lang="en-GB" altLang="de-DE" sz="2400" dirty="0">
              <a:solidFill>
                <a:srgbClr val="333333"/>
              </a:solidFill>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Glæde!</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Aggressiv fan (hooligan)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Munter bartender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Slagsmål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Spiller, der fejrer et mål</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44</a:t>
            </a:fld>
            <a:endParaRPr lang="de-DE" altLang="de-DE"/>
          </a:p>
        </p:txBody>
      </p:sp>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mn-lt"/>
                <a:cs typeface="+mn-cs"/>
              </a:rPr>
              <a:t>Udsnit!</a:t>
            </a:r>
            <a:endParaRPr lang="en-GB" altLang="de-DE" sz="2400" i="1" dirty="0">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Aggressiv fan (hooligan)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Munter bartender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Slagsmål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Spiller, der fejrer et mål</a:t>
            </a:r>
            <a:endParaRPr lang="en-GB" altLang="de-DE" sz="2400" dirty="0">
              <a:solidFill>
                <a:srgbClr val="333333"/>
              </a:solidFill>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Glæde!</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Overlevende efter uheld i mine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Arbejder, der holder pause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Den fejlslagne strejke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Kostume (minearbejder)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Overlevende efter uheld i mine</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Arbejder, der holder pause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Den fejlslagne strejke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Kostume (minearbejder)</a:t>
            </a: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4" name="Text Box 4"/>
          <p:cNvSpPr txBox="1">
            <a:spLocks noChangeArrowheads="1"/>
          </p:cNvSpPr>
          <p:nvPr/>
        </p:nvSpPr>
        <p:spPr bwMode="auto">
          <a:xfrm>
            <a:off x="408955" y="4725144"/>
            <a:ext cx="11376000" cy="18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0"/>
              </a:spcBef>
              <a:spcAft>
                <a:spcPts val="0"/>
              </a:spcAft>
              <a:buClr>
                <a:srgbClr val="333333"/>
              </a:buClr>
              <a:buNone/>
            </a:pPr>
            <a:r>
              <a:rPr lang="de-DE" altLang="de-DE" sz="2400" dirty="0">
                <a:solidFill>
                  <a:srgbClr val="333333"/>
                </a:solidFill>
                <a:latin typeface="+mn-lt"/>
                <a:cs typeface="+mn-cs"/>
              </a:rPr>
              <a:t>Mand, der læser:</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kærestebrev (rødmen på næste billede)</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interessant artikel (der tages notater på næste billede)</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afslagsbrev (vredesudbryd på næste billede)</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vittigheder (latter på næste billede)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F097A5F7-A18D-433B-861F-9C321A1AA88E}" type="slidenum">
              <a:rPr lang="de-DE" altLang="de-DE" smtClean="0"/>
              <a:pPr/>
              <a:t>49</a:t>
            </a:fld>
            <a:endParaRPr lang="de-DE" altLang="de-DE"/>
          </a:p>
        </p:txBody>
      </p:sp>
      <p:pic>
        <p:nvPicPr>
          <p:cNvPr id="12"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4"/>
          <p:cNvSpPr txBox="1">
            <a:spLocks noChangeArrowheads="1"/>
          </p:cNvSpPr>
          <p:nvPr/>
        </p:nvSpPr>
        <p:spPr bwMode="auto">
          <a:xfrm>
            <a:off x="408955" y="4725144"/>
            <a:ext cx="11376000" cy="18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0"/>
              </a:spcBef>
              <a:spcAft>
                <a:spcPts val="0"/>
              </a:spcAft>
              <a:buClr>
                <a:srgbClr val="333333"/>
              </a:buClr>
              <a:buNone/>
            </a:pPr>
            <a:r>
              <a:rPr lang="de-DE" altLang="de-DE" sz="2400" dirty="0">
                <a:solidFill>
                  <a:srgbClr val="333333"/>
                </a:solidFill>
                <a:latin typeface="+mn-lt"/>
                <a:cs typeface="+mn-cs"/>
              </a:rPr>
              <a:t>Mand, der læser:</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kærestebrev (rødmen på næste billede)</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interessant artikel (der tages notater på næste billede)</a:t>
            </a:r>
          </a:p>
          <a:p>
            <a:pPr eaLnBrk="1" hangingPunct="1">
              <a:spcBef>
                <a:spcPts val="0"/>
              </a:spcBef>
              <a:spcAft>
                <a:spcPts val="0"/>
              </a:spcAft>
              <a:buClr>
                <a:srgbClr val="004992"/>
              </a:buClr>
              <a:buFont typeface="WingDings"/>
              <a:buChar char=""/>
            </a:pPr>
            <a:r>
              <a:rPr lang="de-DE" altLang="de-DE" sz="2400" dirty="0">
                <a:solidFill>
                  <a:srgbClr val="004992"/>
                </a:solidFill>
                <a:latin typeface="+mn-lt"/>
                <a:cs typeface="+mn-cs"/>
              </a:rPr>
              <a:t>afslagsbrev (vredesudbryd på næste billede)</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vittigheder (latter på næste billede)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Første konklusion!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Ansigtsudtryk og mimik er ikke altid entydige!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Første konklusion!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Ansigtsudtryk og mimik er ikke altid entydige!</a:t>
            </a:r>
          </a:p>
          <a:p>
            <a:pPr marL="342900" lvl="0" indent="-342900" defTabSz="914400" fontAlgn="base">
              <a:buClr>
                <a:srgbClr val="333333"/>
              </a:buClr>
              <a:buFont typeface="WingDings"/>
              <a:buChar char=""/>
              <a:defRPr/>
            </a:pPr>
            <a:r>
              <a:rPr lang="da-DK" sz="2400" dirty="0">
                <a:solidFill>
                  <a:srgbClr val="333333"/>
                </a:solidFill>
              </a:rPr>
              <a:t>Mange menneskers ansigtsudtryk afslører ikke, hvad de føler – enten fordi de er født sådan eller pga. sygdom (fx Parkinson sygdom). Dette gør det vanskeligt at udlede deres inderste </a:t>
            </a:r>
            <a:r>
              <a:rPr lang="da-DK" sz="2400">
                <a:solidFill>
                  <a:srgbClr val="333333"/>
                </a:solidFill>
              </a:rPr>
              <a:t>følelser.</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51</a:t>
            </a:fld>
            <a:endParaRPr lang="de-DE" altLang="de-DE"/>
          </a:p>
        </p:txBody>
      </p:sp>
    </p:spTree>
    <p:extLst>
      <p:ext uri="{BB962C8B-B14F-4D97-AF65-F5344CB8AC3E}">
        <p14:creationId xmlns:p14="http://schemas.microsoft.com/office/powerpoint/2010/main" val="22416734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Første konklusion!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Ansigtsudtryk og mimik er ikke altid entydige!</a:t>
            </a:r>
          </a:p>
          <a:p>
            <a:pPr marL="342900" lvl="0" indent="-342900" defTabSz="914400" fontAlgn="base">
              <a:buClr>
                <a:srgbClr val="333333"/>
              </a:buClr>
              <a:buFont typeface="WingDings"/>
              <a:buChar char=""/>
              <a:defRPr/>
            </a:pPr>
            <a:r>
              <a:rPr lang="da-DK" sz="2400" dirty="0">
                <a:solidFill>
                  <a:srgbClr val="333333"/>
                </a:solidFill>
              </a:rPr>
              <a:t>Mange menneskers ansigtsudtryk afslører ikke, hvad de føler – enten fordi de er født sådan eller pga. sygdom (fx Parkinson sygdom). Dette gør det vanskeligt at udlede deres inderste følelser.</a:t>
            </a:r>
          </a:p>
          <a:p>
            <a:pPr marL="342900" lvl="0" indent="-342900" defTabSz="914400" fontAlgn="base">
              <a:buClr>
                <a:srgbClr val="333333"/>
              </a:buClr>
              <a:buFont typeface="WingDings"/>
              <a:buChar char=""/>
              <a:defRPr/>
            </a:pPr>
            <a:r>
              <a:rPr lang="en-US" altLang="de-DE" sz="2400" dirty="0" err="1">
                <a:solidFill>
                  <a:srgbClr val="333333"/>
                </a:solidFill>
              </a:rPr>
              <a:t>Supplerende</a:t>
            </a:r>
            <a:r>
              <a:rPr lang="en-US" altLang="de-DE" sz="2400" dirty="0">
                <a:solidFill>
                  <a:srgbClr val="333333"/>
                </a:solidFill>
              </a:rPr>
              <a:t> </a:t>
            </a:r>
            <a:r>
              <a:rPr lang="en-US" altLang="de-DE" sz="2400" dirty="0" err="1">
                <a:solidFill>
                  <a:srgbClr val="333333"/>
                </a:solidFill>
              </a:rPr>
              <a:t>oplysninger</a:t>
            </a:r>
            <a:r>
              <a:rPr lang="en-US" altLang="de-DE" sz="2400" dirty="0">
                <a:solidFill>
                  <a:srgbClr val="333333"/>
                </a:solidFill>
              </a:rPr>
              <a:t> (</a:t>
            </a:r>
            <a:r>
              <a:rPr lang="en-US" altLang="de-DE" sz="2400" dirty="0" err="1">
                <a:solidFill>
                  <a:srgbClr val="333333"/>
                </a:solidFill>
              </a:rPr>
              <a:t>situationen</a:t>
            </a:r>
            <a:r>
              <a:rPr lang="en-US" altLang="de-DE" sz="2400" dirty="0">
                <a:solidFill>
                  <a:srgbClr val="333333"/>
                </a:solidFill>
              </a:rPr>
              <a:t>, </a:t>
            </a:r>
            <a:r>
              <a:rPr lang="en-US" altLang="de-DE" sz="2400" dirty="0" err="1">
                <a:solidFill>
                  <a:srgbClr val="333333"/>
                </a:solidFill>
              </a:rPr>
              <a:t>forudgående</a:t>
            </a:r>
            <a:r>
              <a:rPr lang="en-US" altLang="de-DE" sz="2400" dirty="0">
                <a:solidFill>
                  <a:srgbClr val="333333"/>
                </a:solidFill>
              </a:rPr>
              <a:t> </a:t>
            </a:r>
            <a:r>
              <a:rPr lang="en-US" altLang="de-DE" sz="2400" dirty="0" err="1">
                <a:solidFill>
                  <a:srgbClr val="333333"/>
                </a:solidFill>
              </a:rPr>
              <a:t>kendskab</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personen</a:t>
            </a:r>
            <a:r>
              <a:rPr lang="en-US" altLang="de-DE" sz="2400" dirty="0">
                <a:solidFill>
                  <a:srgbClr val="333333"/>
                </a:solidFill>
              </a:rPr>
              <a:t>, </a:t>
            </a:r>
            <a:r>
              <a:rPr lang="en-US" altLang="de-DE" sz="2400" dirty="0" err="1">
                <a:solidFill>
                  <a:srgbClr val="333333"/>
                </a:solidFill>
              </a:rPr>
              <a:t>direkte</a:t>
            </a:r>
            <a:r>
              <a:rPr lang="en-US" altLang="de-DE" sz="2400" dirty="0">
                <a:solidFill>
                  <a:srgbClr val="333333"/>
                </a:solidFill>
              </a:rPr>
              <a:t> at </a:t>
            </a:r>
            <a:r>
              <a:rPr lang="en-US" altLang="de-DE" sz="2400" dirty="0" err="1">
                <a:solidFill>
                  <a:srgbClr val="333333"/>
                </a:solidFill>
              </a:rPr>
              <a:t>adspørge</a:t>
            </a:r>
            <a:r>
              <a:rPr lang="en-US" altLang="de-DE" sz="2400" dirty="0">
                <a:solidFill>
                  <a:srgbClr val="333333"/>
                </a:solidFill>
              </a:rPr>
              <a:t> </a:t>
            </a:r>
            <a:r>
              <a:rPr lang="en-US" altLang="de-DE" sz="2400" dirty="0" err="1">
                <a:solidFill>
                  <a:srgbClr val="333333"/>
                </a:solidFill>
              </a:rPr>
              <a:t>personen</a:t>
            </a:r>
            <a:r>
              <a:rPr lang="en-US" altLang="de-DE" sz="2400" dirty="0">
                <a:solidFill>
                  <a:srgbClr val="333333"/>
                </a:solidFill>
              </a:rPr>
              <a:t> – </a:t>
            </a:r>
            <a:r>
              <a:rPr lang="en-US" altLang="de-DE" sz="2400" dirty="0" err="1">
                <a:solidFill>
                  <a:srgbClr val="333333"/>
                </a:solidFill>
              </a:rPr>
              <a:t>hvis</a:t>
            </a:r>
            <a:r>
              <a:rPr lang="en-US" altLang="de-DE" sz="2400" dirty="0">
                <a:solidFill>
                  <a:srgbClr val="333333"/>
                </a:solidFill>
              </a:rPr>
              <a:t> </a:t>
            </a:r>
            <a:r>
              <a:rPr lang="en-US" altLang="de-DE" sz="2400" dirty="0" err="1">
                <a:solidFill>
                  <a:srgbClr val="333333"/>
                </a:solidFill>
              </a:rPr>
              <a:t>muligt</a:t>
            </a:r>
            <a:r>
              <a:rPr lang="en-US" altLang="de-DE" sz="2400" dirty="0">
                <a:solidFill>
                  <a:srgbClr val="333333"/>
                </a:solidFill>
              </a:rPr>
              <a:t>) </a:t>
            </a:r>
            <a:r>
              <a:rPr lang="en-US" altLang="de-DE" sz="2400" dirty="0" err="1">
                <a:solidFill>
                  <a:srgbClr val="333333"/>
                </a:solidFill>
              </a:rPr>
              <a:t>bør</a:t>
            </a:r>
            <a:r>
              <a:rPr lang="en-US" altLang="de-DE" sz="2400" dirty="0">
                <a:solidFill>
                  <a:srgbClr val="333333"/>
                </a:solidFill>
              </a:rPr>
              <a:t> </a:t>
            </a:r>
            <a:r>
              <a:rPr lang="en-US" altLang="de-DE" sz="2400" dirty="0" err="1">
                <a:solidFill>
                  <a:srgbClr val="333333"/>
                </a:solidFill>
              </a:rPr>
              <a:t>overvejes</a:t>
            </a:r>
            <a:r>
              <a:rPr lang="en-US" altLang="de-DE" sz="2400" dirty="0">
                <a:solidFill>
                  <a:srgbClr val="333333"/>
                </a:solidFill>
              </a:rPr>
              <a:t>, </a:t>
            </a:r>
            <a:r>
              <a:rPr lang="en-US" altLang="de-DE" sz="2400" dirty="0" err="1">
                <a:solidFill>
                  <a:srgbClr val="333333"/>
                </a:solidFill>
              </a:rPr>
              <a:t>inden</a:t>
            </a:r>
            <a:r>
              <a:rPr lang="en-US" altLang="de-DE" sz="2400" dirty="0">
                <a:solidFill>
                  <a:srgbClr val="333333"/>
                </a:solidFill>
              </a:rPr>
              <a:t> </a:t>
            </a:r>
            <a:r>
              <a:rPr lang="en-US" altLang="de-DE" sz="2400" dirty="0" err="1">
                <a:solidFill>
                  <a:srgbClr val="333333"/>
                </a:solidFill>
              </a:rPr>
              <a:t>ansigtsudtryk</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mimik</a:t>
            </a:r>
            <a:r>
              <a:rPr lang="en-US" altLang="de-DE" sz="2400" dirty="0">
                <a:solidFill>
                  <a:srgbClr val="333333"/>
                </a:solidFill>
              </a:rPr>
              <a:t> </a:t>
            </a:r>
            <a:r>
              <a:rPr lang="en-US" altLang="de-DE" sz="2400" dirty="0" err="1">
                <a:solidFill>
                  <a:srgbClr val="333333"/>
                </a:solidFill>
              </a:rPr>
              <a:t>fortolkes</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52</a:t>
            </a:fld>
            <a:endParaRPr lang="de-DE" altLang="de-DE"/>
          </a:p>
        </p:txBody>
      </p:sp>
    </p:spTree>
    <p:extLst>
      <p:ext uri="{BB962C8B-B14F-4D97-AF65-F5344CB8AC3E}">
        <p14:creationId xmlns:p14="http://schemas.microsoft.com/office/powerpoint/2010/main" val="22483121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Opgave 3</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59997D18-C44E-4458-B29D-0425D00AA9ED}" type="slidenum">
              <a:rPr lang="de-DE" altLang="de-DE" smtClean="0"/>
              <a:pPr/>
              <a:t>53</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dirty="0">
                <a:solidFill>
                  <a:srgbClr val="333333"/>
                </a:solidFill>
              </a:rPr>
              <a:t>Du får nu vist en billedsekvens.</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Billederne</a:t>
            </a:r>
            <a:r>
              <a:rPr lang="en-US" sz="2400" dirty="0">
                <a:solidFill>
                  <a:srgbClr val="333333"/>
                </a:solidFill>
              </a:rPr>
              <a:t>, 1-3, </a:t>
            </a:r>
            <a:r>
              <a:rPr lang="en-US" sz="2400" dirty="0" err="1">
                <a:solidFill>
                  <a:srgbClr val="333333"/>
                </a:solidFill>
              </a:rPr>
              <a:t>vil</a:t>
            </a:r>
            <a:r>
              <a:rPr lang="en-US" sz="2400" dirty="0">
                <a:solidFill>
                  <a:srgbClr val="333333"/>
                </a:solidFill>
              </a:rPr>
              <a:t> </a:t>
            </a:r>
            <a:r>
              <a:rPr lang="en-US" sz="2400" dirty="0" err="1">
                <a:solidFill>
                  <a:srgbClr val="333333"/>
                </a:solidFill>
              </a:rPr>
              <a:t>blive</a:t>
            </a:r>
            <a:r>
              <a:rPr lang="en-US" sz="2400" dirty="0">
                <a:solidFill>
                  <a:srgbClr val="333333"/>
                </a:solidFill>
              </a:rPr>
              <a:t> </a:t>
            </a:r>
            <a:r>
              <a:rPr lang="en-US" sz="2400" dirty="0" err="1">
                <a:solidFill>
                  <a:srgbClr val="333333"/>
                </a:solidFill>
              </a:rPr>
              <a:t>vist</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omvendt</a:t>
            </a:r>
            <a:r>
              <a:rPr lang="en-US" sz="2400" dirty="0">
                <a:solidFill>
                  <a:srgbClr val="333333"/>
                </a:solidFill>
              </a:rPr>
              <a:t> </a:t>
            </a:r>
            <a:r>
              <a:rPr lang="en-US" sz="2400" dirty="0" err="1">
                <a:solidFill>
                  <a:srgbClr val="333333"/>
                </a:solidFill>
              </a:rPr>
              <a:t>rækkefølge</a:t>
            </a:r>
            <a:r>
              <a:rPr lang="en-US" sz="2400" dirty="0">
                <a:solidFill>
                  <a:srgbClr val="333333"/>
                </a:solidFill>
              </a:rPr>
              <a:t>, </a:t>
            </a:r>
            <a:r>
              <a:rPr lang="en-US" sz="2400" dirty="0" err="1">
                <a:solidFill>
                  <a:srgbClr val="333333"/>
                </a:solidFill>
              </a:rPr>
              <a:t>således</a:t>
            </a:r>
            <a:r>
              <a:rPr lang="en-US" sz="2400" dirty="0">
                <a:solidFill>
                  <a:srgbClr val="333333"/>
                </a:solidFill>
              </a:rPr>
              <a:t> at </a:t>
            </a:r>
            <a:r>
              <a:rPr lang="en-US" sz="2400" dirty="0" err="1">
                <a:solidFill>
                  <a:srgbClr val="333333"/>
                </a:solidFill>
              </a:rPr>
              <a:t>billede</a:t>
            </a:r>
            <a:r>
              <a:rPr lang="en-US" sz="2400" dirty="0">
                <a:solidFill>
                  <a:srgbClr val="333333"/>
                </a:solidFill>
              </a:rPr>
              <a:t> 3 </a:t>
            </a:r>
            <a:r>
              <a:rPr lang="en-US" sz="2400" dirty="0" err="1">
                <a:solidFill>
                  <a:srgbClr val="333333"/>
                </a:solidFill>
              </a:rPr>
              <a:t>præsenteres</a:t>
            </a:r>
            <a:r>
              <a:rPr lang="en-US" sz="2400" dirty="0">
                <a:solidFill>
                  <a:srgbClr val="333333"/>
                </a:solidFill>
              </a:rPr>
              <a:t> </a:t>
            </a:r>
            <a:r>
              <a:rPr lang="en-US" sz="2400" dirty="0" err="1">
                <a:solidFill>
                  <a:srgbClr val="333333"/>
                </a:solidFill>
              </a:rPr>
              <a:t>først</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da-DK" sz="2400" dirty="0">
                <a:solidFill>
                  <a:srgbClr val="333333"/>
                </a:solidFill>
              </a:rPr>
              <a:t>Efter visning af hvert enkelt billede vil du blive spurgt, hvilket alternativ af 3 mulige, der logisk vil fuldende sekvensen.</a:t>
            </a:r>
            <a:endParaRPr lang="de-DE" sz="2400" dirty="0">
              <a:solidFill>
                <a:srgbClr val="333333"/>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planlægger manden at gøre?</a:t>
            </a:r>
            <a:endParaRPr lang="en-US" sz="3600" dirty="0">
              <a:latin typeface="+mn-lt"/>
              <a:ea typeface="+mn-ea"/>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0"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1"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2"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3"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54</a:t>
            </a:fld>
            <a:endParaRPr lang="de-DE" altLang="de-DE"/>
          </a:p>
        </p:txBody>
      </p:sp>
      <p:sp>
        <p:nvSpPr>
          <p:cNvPr id="2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55</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56</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4c!</a:t>
            </a: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58</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59</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60</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62</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63</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64</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4c!</a:t>
            </a: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66</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67</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68</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70</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71</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72</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74</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75</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76</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drengens intentioner?</a:t>
            </a: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78</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drengens intentioner?</a:t>
            </a: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79</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drengens intentioner?</a:t>
            </a: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80</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82</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83</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84</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86</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87</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88</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90</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91</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92</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Opsummering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dirty="0">
                <a:solidFill>
                  <a:srgbClr val="333333"/>
                </a:solidFill>
              </a:rPr>
              <a:t>Man bør kun drage konkrete konklusioner om en anden person, hvis man kender vedkommende godt, eller hvis man har observeret den pågældende i forskellige sammenhænge.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Opsummering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buClr>
                <a:srgbClr val="333333"/>
              </a:buClr>
              <a:buFont typeface="WingDings"/>
              <a:buChar char=""/>
              <a:tabLst>
                <a:tab pos="361950" algn="l"/>
              </a:tabLst>
              <a:defRPr/>
            </a:pPr>
            <a:r>
              <a:rPr lang="da-DK" sz="2400" dirty="0">
                <a:solidFill>
                  <a:srgbClr val="333333"/>
                </a:solidFill>
              </a:rPr>
              <a:t>I vurderinger af komplekse situationer (som dem, der lige er vist) er det af meget stor vigtighed, at man inddrager alle tilgængelige </a:t>
            </a:r>
            <a:r>
              <a:rPr lang="da-DK" sz="2400">
                <a:solidFill>
                  <a:srgbClr val="333333"/>
                </a:solidFill>
              </a:rPr>
              <a:t>oplysninger.</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95</a:t>
            </a:fld>
            <a:endParaRPr lang="de-DE" altLang="de-DE"/>
          </a:p>
        </p:txBody>
      </p:sp>
    </p:spTree>
    <p:extLst>
      <p:ext uri="{BB962C8B-B14F-4D97-AF65-F5344CB8AC3E}">
        <p14:creationId xmlns:p14="http://schemas.microsoft.com/office/powerpoint/2010/main" val="375308383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Opsummering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buClr>
                <a:srgbClr val="333333"/>
              </a:buClr>
              <a:buFont typeface="WingDings"/>
              <a:buChar char=""/>
              <a:tabLst>
                <a:tab pos="361950" algn="l"/>
              </a:tabLst>
              <a:defRPr/>
            </a:pPr>
            <a:r>
              <a:rPr lang="da-DK" sz="2400" dirty="0">
                <a:solidFill>
                  <a:srgbClr val="333333"/>
                </a:solidFill>
              </a:rPr>
              <a:t>I vurderinger af komplekse situationer (som dem, der lige er vist) er det af meget stor vigtighed, at man inddrager alle tilgængelige oplysninger.</a:t>
            </a:r>
          </a:p>
          <a:p>
            <a:pPr marL="342900" lvl="0" indent="-342900" defTabSz="914400" fontAlgn="base">
              <a:buClr>
                <a:srgbClr val="333333"/>
              </a:buClr>
              <a:buFont typeface="WingDings"/>
              <a:buChar char=""/>
              <a:tabLst>
                <a:tab pos="361950" algn="l"/>
              </a:tabLst>
              <a:defRPr/>
            </a:pPr>
            <a:r>
              <a:rPr lang="da-DK" sz="2400" dirty="0">
                <a:solidFill>
                  <a:srgbClr val="333333"/>
                </a:solidFill>
              </a:rPr>
              <a:t>Jo flere oplysninger man inddrager, des mere sandsynligt er det, at man vil foretage en korrekt konklusion.</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96</a:t>
            </a:fld>
            <a:endParaRPr lang="de-DE" altLang="de-DE"/>
          </a:p>
        </p:txBody>
      </p:sp>
    </p:spTree>
    <p:extLst>
      <p:ext uri="{BB962C8B-B14F-4D97-AF65-F5344CB8AC3E}">
        <p14:creationId xmlns:p14="http://schemas.microsoft.com/office/powerpoint/2010/main" val="11504398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Opgave 4</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59997D18-C44E-4458-B29D-0425D00AA9ED}" type="slidenum">
              <a:rPr lang="de-DE" altLang="de-DE" smtClean="0"/>
              <a:pPr/>
              <a:t>97</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dirty="0">
                <a:solidFill>
                  <a:srgbClr val="333333"/>
                </a:solidFill>
              </a:rPr>
              <a:t>Du får nu vist en billedsekvens, der fortæller en historie.</a:t>
            </a:r>
          </a:p>
          <a:p>
            <a:pPr marL="342900" lvl="0" indent="-342900" defTabSz="914400" fontAlgn="base">
              <a:buClr>
                <a:srgbClr val="333333"/>
              </a:buClr>
              <a:buFont typeface="WingDings"/>
              <a:buChar char=""/>
              <a:tabLst>
                <a:tab pos="361950" algn="l"/>
              </a:tabLst>
              <a:defRPr/>
            </a:pPr>
            <a:r>
              <a:rPr lang="da-DK" sz="2400" dirty="0">
                <a:solidFill>
                  <a:srgbClr val="333333"/>
                </a:solidFill>
              </a:rPr>
              <a:t>Billederne vil være ledsaget af tre mulige resultater.</a:t>
            </a:r>
          </a:p>
          <a:p>
            <a:pPr marL="342900" lvl="0" indent="-342900" defTabSz="914400" fontAlgn="base">
              <a:buClr>
                <a:srgbClr val="333333"/>
              </a:buClr>
              <a:buFont typeface="WingDings"/>
              <a:buChar char=""/>
              <a:tabLst>
                <a:tab pos="361950" algn="l"/>
              </a:tabLst>
              <a:defRPr/>
            </a:pPr>
            <a:r>
              <a:rPr lang="da-DK" sz="2400" dirty="0">
                <a:solidFill>
                  <a:srgbClr val="333333"/>
                </a:solidFill>
              </a:rPr>
              <a:t>Din opgave er at bestemme, hvilket af de tre resultater, der repræsenterer den mest sandsynlige konklusion på historien.</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114692"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den anden dreng til at spille bold med </a:t>
            </a:r>
            <a:r>
              <a:rPr lang="da-DK">
                <a:solidFill>
                  <a:srgbClr val="333333"/>
                </a:solidFill>
                <a:latin typeface="+mn-lt"/>
                <a:cs typeface="+mn-cs"/>
              </a:rPr>
              <a:t>dem.</a:t>
            </a:r>
          </a:p>
          <a:p>
            <a:pPr marL="457200" indent="-457200">
              <a:lnSpc>
                <a:spcPct val="105000"/>
              </a:lnSpc>
              <a:spcBef>
                <a:spcPts val="1999"/>
              </a:spcBef>
              <a:spcAft>
                <a:spcPts val="0"/>
              </a:spcAft>
              <a:buClr>
                <a:srgbClr val="333333"/>
              </a:buClr>
              <a:buFont typeface="WingDings"/>
              <a:buAutoNum type="alphaUcPeriod"/>
              <a:defRPr/>
            </a:pPr>
            <a:r>
              <a:rPr lang="da-DK">
                <a:solidFill>
                  <a:srgbClr val="333333"/>
                </a:solidFill>
                <a:latin typeface="+mn-lt"/>
                <a:cs typeface="+mn-cs"/>
              </a:rPr>
              <a:t>At </a:t>
            </a:r>
            <a:r>
              <a:rPr lang="da-DK" dirty="0">
                <a:solidFill>
                  <a:srgbClr val="333333"/>
                </a:solidFill>
                <a:latin typeface="+mn-lt"/>
                <a:cs typeface="+mn-cs"/>
              </a:rPr>
              <a:t>drille den anden dreng.</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få en fodboldstjernes autograf.</a:t>
            </a: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10"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den anden dreng til at spille bold med dem.</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drille den anden dreng.</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få en fodboldstjernes autograf.</a:t>
            </a:r>
          </a:p>
        </p:txBody>
      </p:sp>
      <p:pic>
        <p:nvPicPr>
          <p:cNvPr id="11"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2"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9"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den anden dreng til at spille bold med dem.</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drille den anden dreng.</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få en fodboldstjernes autograf.</a:t>
            </a:r>
          </a:p>
        </p:txBody>
      </p:sp>
      <p:pic>
        <p:nvPicPr>
          <p:cNvPr id="13"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4"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5"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6"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10"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den anden dreng til at spille bold med dem.</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drille den anden dreng.</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få en fodboldstjernes autograf.</a:t>
            </a:r>
          </a:p>
        </p:txBody>
      </p:sp>
      <p:pic>
        <p:nvPicPr>
          <p:cNvPr id="15"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7"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8"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10"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den anden dreng til at spille bold med dem.</a:t>
            </a:r>
          </a:p>
          <a:p>
            <a:pPr marL="457200" indent="-457200">
              <a:lnSpc>
                <a:spcPct val="105000"/>
              </a:lnSpc>
              <a:spcBef>
                <a:spcPts val="1999"/>
              </a:spcBef>
              <a:spcAft>
                <a:spcPts val="0"/>
              </a:spcAft>
              <a:buClr>
                <a:srgbClr val="004992"/>
              </a:buClr>
              <a:buFont typeface="WingDings"/>
              <a:buAutoNum type="alphaUcPeriod"/>
              <a:defRPr/>
            </a:pPr>
            <a:r>
              <a:rPr lang="da-DK" dirty="0">
                <a:solidFill>
                  <a:srgbClr val="004992"/>
                </a:solidFill>
                <a:latin typeface="+mn-lt"/>
                <a:cs typeface="+mn-cs"/>
              </a:rPr>
              <a:t>At drille den anden dreng.</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få en fodboldstjernes autograf.</a:t>
            </a:r>
          </a:p>
        </p:txBody>
      </p:sp>
      <p:pic>
        <p:nvPicPr>
          <p:cNvPr id="15"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flygte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motionerer</a:t>
            </a:r>
            <a:r>
              <a:rPr lang="en-US" altLang="de-DE" sz="2400" dirty="0">
                <a:solidFill>
                  <a:srgbClr val="333333"/>
                </a:solidFill>
                <a:latin typeface="+mn-lt"/>
                <a:cs typeface="+mn-cs"/>
              </a:rPr>
              <a:t>.</a:t>
            </a:r>
          </a:p>
        </p:txBody>
      </p:sp>
      <p:sp>
        <p:nvSpPr>
          <p:cNvPr id="11981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mændene?</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flygte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motionerer</a:t>
            </a:r>
            <a:r>
              <a:rPr lang="en-US" altLang="de-DE" sz="2400" dirty="0">
                <a:solidFill>
                  <a:srgbClr val="333333"/>
                </a:solidFill>
                <a:latin typeface="+mn-lt"/>
                <a:cs typeface="+mn-cs"/>
              </a:rPr>
              <a:t>.</a:t>
            </a:r>
          </a:p>
        </p:txBody>
      </p:sp>
      <p:sp>
        <p:nvSpPr>
          <p:cNvPr id="120838"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mændene?</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flygte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motionerer</a:t>
            </a:r>
            <a:r>
              <a:rPr lang="en-US" altLang="de-DE" sz="2400" dirty="0">
                <a:solidFill>
                  <a:srgbClr val="333333"/>
                </a:solidFill>
                <a:latin typeface="+mn-lt"/>
                <a:cs typeface="+mn-cs"/>
              </a:rPr>
              <a:t>.</a:t>
            </a:r>
          </a:p>
        </p:txBody>
      </p:sp>
      <p:sp>
        <p:nvSpPr>
          <p:cNvPr id="12186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mændene?</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flygte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motionerer</a:t>
            </a:r>
            <a:r>
              <a:rPr lang="en-US" altLang="de-DE" sz="2400" dirty="0">
                <a:solidFill>
                  <a:srgbClr val="333333"/>
                </a:solidFill>
                <a:latin typeface="+mn-lt"/>
                <a:cs typeface="+mn-cs"/>
              </a:rPr>
              <a:t>.</a:t>
            </a:r>
          </a:p>
        </p:txBody>
      </p:sp>
      <p:sp>
        <p:nvSpPr>
          <p:cNvPr id="122888"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mændene?</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cs typeface="+mn-cs"/>
              </a:rPr>
              <a:t>Mændene</a:t>
            </a:r>
            <a:r>
              <a:rPr lang="en-US" altLang="de-DE" sz="2400" dirty="0">
                <a:solidFill>
                  <a:srgbClr val="004992"/>
                </a:solidFill>
                <a:latin typeface="+mn-lt"/>
                <a:cs typeface="+mn-cs"/>
              </a:rPr>
              <a:t> </a:t>
            </a:r>
            <a:r>
              <a:rPr lang="en-US" altLang="de-DE" sz="2400" dirty="0" err="1">
                <a:solidFill>
                  <a:srgbClr val="004992"/>
                </a:solidFill>
                <a:latin typeface="+mn-lt"/>
                <a:cs typeface="+mn-cs"/>
              </a:rPr>
              <a:t>forsøger</a:t>
            </a:r>
            <a:r>
              <a:rPr lang="en-US" altLang="de-DE" sz="2400" dirty="0">
                <a:solidFill>
                  <a:srgbClr val="004992"/>
                </a:solidFill>
                <a:latin typeface="+mn-lt"/>
                <a:cs typeface="+mn-cs"/>
              </a:rPr>
              <a:t> at </a:t>
            </a:r>
            <a:r>
              <a:rPr lang="en-US" altLang="de-DE" sz="2400" dirty="0" err="1">
                <a:solidFill>
                  <a:srgbClr val="004992"/>
                </a:solidFill>
                <a:latin typeface="+mn-lt"/>
                <a:cs typeface="+mn-cs"/>
              </a:rPr>
              <a:t>flygte</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motionerer</a:t>
            </a:r>
            <a:r>
              <a:rPr lang="en-US" altLang="de-DE" sz="2400" dirty="0">
                <a:solidFill>
                  <a:srgbClr val="333333"/>
                </a:solidFill>
                <a:latin typeface="+mn-lt"/>
                <a:cs typeface="+mn-cs"/>
              </a:rPr>
              <a:t>.</a:t>
            </a:r>
          </a:p>
        </p:txBody>
      </p:sp>
      <p:sp>
        <p:nvSpPr>
          <p:cNvPr id="12391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mændene?</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Glæder</a:t>
            </a:r>
            <a:r>
              <a:rPr lang="en-US" altLang="de-DE" sz="2400" dirty="0">
                <a:solidFill>
                  <a:srgbClr val="333333"/>
                </a:solidFill>
                <a:latin typeface="+mn-lt"/>
                <a:cs typeface="+mn-cs"/>
              </a:rPr>
              <a:t> sig over sin </a:t>
            </a:r>
            <a:r>
              <a:rPr lang="en-US" altLang="de-DE" sz="2400" dirty="0" err="1">
                <a:solidFill>
                  <a:srgbClr val="333333"/>
                </a:solidFill>
                <a:latin typeface="+mn-lt"/>
                <a:cs typeface="+mn-cs"/>
              </a:rPr>
              <a:t>fødselsdagsgave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 </a:t>
            </a:r>
            <a:r>
              <a:rPr lang="en-US" altLang="de-DE" sz="2400" dirty="0" err="1">
                <a:solidFill>
                  <a:srgbClr val="333333"/>
                </a:solidFill>
                <a:latin typeface="+mn-lt"/>
                <a:cs typeface="+mn-cs"/>
              </a:rPr>
              <a:t>ind.</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skræmme</a:t>
            </a:r>
            <a:r>
              <a:rPr lang="en-US" altLang="de-DE" sz="2400" dirty="0">
                <a:solidFill>
                  <a:srgbClr val="333333"/>
                </a:solidFill>
                <a:latin typeface="+mn-lt"/>
                <a:cs typeface="+mn-cs"/>
              </a:rPr>
              <a:t> sin </a:t>
            </a:r>
            <a:r>
              <a:rPr lang="en-US" altLang="de-DE" sz="2400" dirty="0" err="1">
                <a:solidFill>
                  <a:srgbClr val="333333"/>
                </a:solidFill>
                <a:latin typeface="+mn-lt"/>
                <a:cs typeface="+mn-cs"/>
              </a:rPr>
              <a:t>søster</a:t>
            </a:r>
            <a:r>
              <a:rPr lang="en-US" altLang="de-DE" sz="2400" dirty="0">
                <a:solidFill>
                  <a:srgbClr val="333333"/>
                </a:solidFill>
                <a:latin typeface="+mn-lt"/>
                <a:cs typeface="+mn-cs"/>
              </a:rPr>
              <a:t>.</a:t>
            </a:r>
          </a:p>
        </p:txBody>
      </p:sp>
      <p:sp>
        <p:nvSpPr>
          <p:cNvPr id="12493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drengen?</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Glæder</a:t>
            </a:r>
            <a:r>
              <a:rPr lang="en-US" altLang="de-DE" sz="2400" dirty="0">
                <a:solidFill>
                  <a:srgbClr val="333333"/>
                </a:solidFill>
                <a:latin typeface="+mn-lt"/>
                <a:cs typeface="+mn-cs"/>
              </a:rPr>
              <a:t> sig over sin </a:t>
            </a:r>
            <a:r>
              <a:rPr lang="en-US" altLang="de-DE" sz="2400" dirty="0" err="1">
                <a:solidFill>
                  <a:srgbClr val="333333"/>
                </a:solidFill>
                <a:latin typeface="+mn-lt"/>
                <a:cs typeface="+mn-cs"/>
              </a:rPr>
              <a:t>fødselsdagsgave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 </a:t>
            </a:r>
            <a:r>
              <a:rPr lang="en-US" altLang="de-DE" sz="2400" dirty="0" err="1">
                <a:solidFill>
                  <a:srgbClr val="333333"/>
                </a:solidFill>
                <a:latin typeface="+mn-lt"/>
                <a:cs typeface="+mn-cs"/>
              </a:rPr>
              <a:t>ind.</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skræmme</a:t>
            </a:r>
            <a:r>
              <a:rPr lang="en-US" altLang="de-DE" sz="2400" dirty="0">
                <a:solidFill>
                  <a:srgbClr val="333333"/>
                </a:solidFill>
                <a:latin typeface="+mn-lt"/>
                <a:cs typeface="+mn-cs"/>
              </a:rPr>
              <a:t> sin </a:t>
            </a:r>
            <a:r>
              <a:rPr lang="en-US" altLang="de-DE" sz="2400" dirty="0" err="1">
                <a:solidFill>
                  <a:srgbClr val="333333"/>
                </a:solidFill>
                <a:latin typeface="+mn-lt"/>
                <a:cs typeface="+mn-cs"/>
              </a:rPr>
              <a:t>søster</a:t>
            </a:r>
            <a:r>
              <a:rPr lang="en-US" altLang="de-DE" sz="2400" dirty="0">
                <a:solidFill>
                  <a:srgbClr val="333333"/>
                </a:solidFill>
                <a:latin typeface="+mn-lt"/>
                <a:cs typeface="+mn-cs"/>
              </a:rPr>
              <a:t>.</a:t>
            </a:r>
          </a:p>
        </p:txBody>
      </p:sp>
      <p:sp>
        <p:nvSpPr>
          <p:cNvPr id="125958"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drengen?</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Glæder</a:t>
            </a:r>
            <a:r>
              <a:rPr lang="en-US" altLang="de-DE" sz="2400" dirty="0">
                <a:solidFill>
                  <a:srgbClr val="333333"/>
                </a:solidFill>
                <a:latin typeface="+mn-lt"/>
                <a:cs typeface="+mn-cs"/>
              </a:rPr>
              <a:t> sig over sin </a:t>
            </a:r>
            <a:r>
              <a:rPr lang="en-US" altLang="de-DE" sz="2400" dirty="0" err="1">
                <a:solidFill>
                  <a:srgbClr val="333333"/>
                </a:solidFill>
                <a:latin typeface="+mn-lt"/>
                <a:cs typeface="+mn-cs"/>
              </a:rPr>
              <a:t>fødselsdagsgave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 </a:t>
            </a:r>
            <a:r>
              <a:rPr lang="en-US" altLang="de-DE" sz="2400" dirty="0" err="1">
                <a:solidFill>
                  <a:srgbClr val="333333"/>
                </a:solidFill>
                <a:latin typeface="+mn-lt"/>
                <a:cs typeface="+mn-cs"/>
              </a:rPr>
              <a:t>ind.</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skræmme</a:t>
            </a:r>
            <a:r>
              <a:rPr lang="en-US" altLang="de-DE" sz="2400" dirty="0">
                <a:solidFill>
                  <a:srgbClr val="333333"/>
                </a:solidFill>
                <a:latin typeface="+mn-lt"/>
                <a:cs typeface="+mn-cs"/>
              </a:rPr>
              <a:t> sin </a:t>
            </a:r>
            <a:r>
              <a:rPr lang="en-US" altLang="de-DE" sz="2400" dirty="0" err="1">
                <a:solidFill>
                  <a:srgbClr val="333333"/>
                </a:solidFill>
                <a:latin typeface="+mn-lt"/>
                <a:cs typeface="+mn-cs"/>
              </a:rPr>
              <a:t>søster</a:t>
            </a:r>
            <a:r>
              <a:rPr lang="en-US" altLang="de-DE" sz="2400" dirty="0">
                <a:solidFill>
                  <a:srgbClr val="333333"/>
                </a:solidFill>
                <a:latin typeface="+mn-lt"/>
                <a:cs typeface="+mn-cs"/>
              </a:rPr>
              <a:t>.</a:t>
            </a:r>
          </a:p>
        </p:txBody>
      </p:sp>
      <p:sp>
        <p:nvSpPr>
          <p:cNvPr id="12698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drengen?</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Glæder</a:t>
            </a:r>
            <a:r>
              <a:rPr lang="en-US" altLang="de-DE" sz="2400" dirty="0">
                <a:solidFill>
                  <a:srgbClr val="333333"/>
                </a:solidFill>
                <a:latin typeface="+mn-lt"/>
                <a:cs typeface="+mn-cs"/>
              </a:rPr>
              <a:t> sig over sin </a:t>
            </a:r>
            <a:r>
              <a:rPr lang="en-US" altLang="de-DE" sz="2400" dirty="0" err="1">
                <a:solidFill>
                  <a:srgbClr val="333333"/>
                </a:solidFill>
                <a:latin typeface="+mn-lt"/>
                <a:cs typeface="+mn-cs"/>
              </a:rPr>
              <a:t>fødselsdagsgave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 </a:t>
            </a:r>
            <a:r>
              <a:rPr lang="en-US" altLang="de-DE" sz="2400" dirty="0" err="1">
                <a:solidFill>
                  <a:srgbClr val="333333"/>
                </a:solidFill>
                <a:latin typeface="+mn-lt"/>
                <a:cs typeface="+mn-cs"/>
              </a:rPr>
              <a:t>ind.</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skræmme</a:t>
            </a:r>
            <a:r>
              <a:rPr lang="en-US" altLang="de-DE" sz="2400" dirty="0">
                <a:solidFill>
                  <a:srgbClr val="333333"/>
                </a:solidFill>
                <a:latin typeface="+mn-lt"/>
                <a:cs typeface="+mn-cs"/>
              </a:rPr>
              <a:t> sin </a:t>
            </a:r>
            <a:r>
              <a:rPr lang="en-US" altLang="de-DE" sz="2400" dirty="0" err="1">
                <a:solidFill>
                  <a:srgbClr val="333333"/>
                </a:solidFill>
                <a:latin typeface="+mn-lt"/>
                <a:cs typeface="+mn-cs"/>
              </a:rPr>
              <a:t>søster</a:t>
            </a:r>
            <a:r>
              <a:rPr lang="en-US" altLang="de-DE" sz="2400" dirty="0">
                <a:solidFill>
                  <a:srgbClr val="333333"/>
                </a:solidFill>
                <a:latin typeface="+mn-lt"/>
                <a:cs typeface="+mn-cs"/>
              </a:rPr>
              <a:t>.</a:t>
            </a:r>
          </a:p>
        </p:txBody>
      </p:sp>
      <p:sp>
        <p:nvSpPr>
          <p:cNvPr id="128008"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drengen?</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Glæder</a:t>
            </a:r>
            <a:r>
              <a:rPr lang="en-US" altLang="de-DE" sz="2400" dirty="0">
                <a:solidFill>
                  <a:srgbClr val="333333"/>
                </a:solidFill>
                <a:latin typeface="+mn-lt"/>
                <a:cs typeface="+mn-cs"/>
              </a:rPr>
              <a:t> sig over sin </a:t>
            </a:r>
            <a:r>
              <a:rPr lang="en-US" altLang="de-DE" sz="2400" dirty="0" err="1">
                <a:solidFill>
                  <a:srgbClr val="333333"/>
                </a:solidFill>
                <a:latin typeface="+mn-lt"/>
                <a:cs typeface="+mn-cs"/>
              </a:rPr>
              <a:t>fødselsdagsgave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 </a:t>
            </a:r>
            <a:r>
              <a:rPr lang="en-US" altLang="de-DE" sz="2400" dirty="0" err="1">
                <a:solidFill>
                  <a:srgbClr val="333333"/>
                </a:solidFill>
                <a:latin typeface="+mn-lt"/>
                <a:cs typeface="+mn-cs"/>
              </a:rPr>
              <a:t>ind.</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cs typeface="+mn-cs"/>
              </a:rPr>
              <a:t>Forsøger</a:t>
            </a:r>
            <a:r>
              <a:rPr lang="en-US" altLang="de-DE" sz="2400" dirty="0">
                <a:solidFill>
                  <a:srgbClr val="004992"/>
                </a:solidFill>
                <a:latin typeface="+mn-lt"/>
                <a:cs typeface="+mn-cs"/>
              </a:rPr>
              <a:t> at </a:t>
            </a:r>
            <a:r>
              <a:rPr lang="en-US" altLang="de-DE" sz="2400" dirty="0" err="1">
                <a:solidFill>
                  <a:srgbClr val="004992"/>
                </a:solidFill>
                <a:latin typeface="+mn-lt"/>
                <a:cs typeface="+mn-cs"/>
              </a:rPr>
              <a:t>skræmme</a:t>
            </a:r>
            <a:r>
              <a:rPr lang="en-US" altLang="de-DE" sz="2400" dirty="0">
                <a:solidFill>
                  <a:srgbClr val="004992"/>
                </a:solidFill>
                <a:latin typeface="+mn-lt"/>
                <a:cs typeface="+mn-cs"/>
              </a:rPr>
              <a:t> sin </a:t>
            </a:r>
            <a:r>
              <a:rPr lang="en-US" altLang="de-DE" sz="2400" dirty="0" err="1">
                <a:solidFill>
                  <a:srgbClr val="004992"/>
                </a:solidFill>
                <a:latin typeface="+mn-lt"/>
                <a:cs typeface="+mn-cs"/>
              </a:rPr>
              <a:t>søster</a:t>
            </a:r>
            <a:r>
              <a:rPr lang="en-US" altLang="de-DE" sz="2400" dirty="0">
                <a:solidFill>
                  <a:srgbClr val="004992"/>
                </a:solidFill>
                <a:latin typeface="+mn-lt"/>
                <a:cs typeface="+mn-cs"/>
              </a:rPr>
              <a:t>.</a:t>
            </a:r>
          </a:p>
        </p:txBody>
      </p:sp>
      <p:sp>
        <p:nvSpPr>
          <p:cNvPr id="12903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drengen?</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Man bør kun drage konkrete konklusioner om en anden person, hvis man kender vedkommende godt, eller hvis man har observeret den pågældende i forskellige sammenhænge.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Skønt ansigtsudtryk og mimik er vigtige indikationer af en persons sindsstemning, kan disse dog til tider være </a:t>
            </a:r>
            <a:r>
              <a:rPr lang="da-DK" sz="2400">
                <a:solidFill>
                  <a:srgbClr val="333333"/>
                </a:solidFill>
              </a:rPr>
              <a:t>misvisende.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114</a:t>
            </a:fld>
            <a:endParaRPr lang="de-DE" altLang="de-DE"/>
          </a:p>
        </p:txBody>
      </p:sp>
    </p:spTree>
    <p:extLst>
      <p:ext uri="{BB962C8B-B14F-4D97-AF65-F5344CB8AC3E}">
        <p14:creationId xmlns:p14="http://schemas.microsoft.com/office/powerpoint/2010/main" val="226041667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Skønt ansigtsudtryk og mimik er vigtige indikationer af en persons sindsstemning, kan disse dog til tider være misvisende.</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I vurderinger af komplekse situationer er det af meget stor vigtighed, at man inddrager alle tilgængelige </a:t>
            </a:r>
            <a:r>
              <a:rPr lang="da-DK" sz="2400">
                <a:solidFill>
                  <a:srgbClr val="333333"/>
                </a:solidFill>
              </a:rPr>
              <a:t>oplysninger.</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115</a:t>
            </a:fld>
            <a:endParaRPr lang="de-DE" altLang="de-DE"/>
          </a:p>
        </p:txBody>
      </p:sp>
    </p:spTree>
    <p:extLst>
      <p:ext uri="{BB962C8B-B14F-4D97-AF65-F5344CB8AC3E}">
        <p14:creationId xmlns:p14="http://schemas.microsoft.com/office/powerpoint/2010/main" val="2816968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Skønt ansigtsudtryk og mimik er vigtige indikationer af en persons sindsstemning, kan disse dog til tider være misvisende.</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I vurderinger af komplekse situationer er det af meget stor vigtighed, at man inddrager alle tilgængelige oplysninger.</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Jo flere oplysninger man inddrager, des mere sandsynligt er det, at man vil foretage en korrekt vurdering</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116</a:t>
            </a:fld>
            <a:endParaRPr lang="de-DE" altLang="de-DE"/>
          </a:p>
        </p:txBody>
      </p:sp>
    </p:spTree>
    <p:extLst>
      <p:ext uri="{BB962C8B-B14F-4D97-AF65-F5344CB8AC3E}">
        <p14:creationId xmlns:p14="http://schemas.microsoft.com/office/powerpoint/2010/main" val="289215786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da-DK" sz="2400" dirty="0">
                <a:solidFill>
                  <a:srgbClr val="333333"/>
                </a:solidFill>
              </a:rPr>
              <a:t>Under en psykose kan man være tilbøjelig til at fejltolke eller overfortolke ansigtsudtryk eller handlinger.</a:t>
            </a:r>
          </a:p>
          <a:p>
            <a:pPr lvl="0" defTabSz="914400" fontAlgn="base">
              <a:lnSpc>
                <a:spcPct val="100000"/>
              </a:lnSpc>
              <a:spcBef>
                <a:spcPts val="1200"/>
              </a:spcBef>
              <a:defRPr/>
            </a:pPr>
            <a:r>
              <a:rPr lang="en-AU" altLang="de-DE" sz="2400" dirty="0" err="1">
                <a:solidFill>
                  <a:srgbClr val="004992"/>
                </a:solidFill>
              </a:rPr>
              <a:t>Eksempel</a:t>
            </a:r>
            <a:r>
              <a:rPr lang="en-AU" altLang="de-DE" sz="2400" dirty="0">
                <a:solidFill>
                  <a:srgbClr val="004992"/>
                </a:solidFill>
              </a:rPr>
              <a:t>: </a:t>
            </a:r>
            <a:r>
              <a:rPr lang="da-DK" sz="2400" dirty="0">
                <a:solidFill>
                  <a:srgbClr val="333333"/>
                </a:solidFill>
              </a:rPr>
              <a:t>Walter var besat af den tanke, at han var Jodi Fosters kæreste. Han skrev kærestebreve til hende og lagde planer for fremtiden.</a:t>
            </a:r>
          </a:p>
          <a:p>
            <a:pPr lvl="0" defTabSz="914400" fontAlgn="base">
              <a:lnSpc>
                <a:spcPct val="100000"/>
              </a:lnSpc>
              <a:spcBef>
                <a:spcPts val="1200"/>
              </a:spcBef>
              <a:defRPr/>
            </a:pPr>
            <a:r>
              <a:rPr lang="en-AU" altLang="de-DE" sz="2400" dirty="0" err="1">
                <a:solidFill>
                  <a:srgbClr val="004992"/>
                </a:solidFill>
              </a:rPr>
              <a:t>Baggrund</a:t>
            </a:r>
            <a:r>
              <a:rPr lang="en-AU" altLang="de-DE" sz="2400" dirty="0">
                <a:solidFill>
                  <a:srgbClr val="004992"/>
                </a:solidFill>
              </a:rPr>
              <a:t>: </a:t>
            </a:r>
            <a:r>
              <a:rPr lang="da-DK" sz="2400" dirty="0">
                <a:solidFill>
                  <a:srgbClr val="333333"/>
                </a:solidFill>
              </a:rPr>
              <a:t>Han havde set Jodie Foster ved en filmpremiere. Hun vinkede til publikum og sendte </a:t>
            </a:r>
            <a:r>
              <a:rPr lang="da-DK" sz="2400" i="1" dirty="0">
                <a:solidFill>
                  <a:srgbClr val="333333"/>
                </a:solidFill>
              </a:rPr>
              <a:t>både</a:t>
            </a:r>
            <a:r>
              <a:rPr lang="da-DK" sz="2400" dirty="0">
                <a:solidFill>
                  <a:srgbClr val="333333"/>
                </a:solidFill>
              </a:rPr>
              <a:t> ham </a:t>
            </a:r>
            <a:r>
              <a:rPr lang="da-DK" sz="2400" i="1" dirty="0">
                <a:solidFill>
                  <a:srgbClr val="333333"/>
                </a:solidFill>
              </a:rPr>
              <a:t>og andre </a:t>
            </a:r>
            <a:r>
              <a:rPr lang="da-DK" sz="2400" dirty="0">
                <a:solidFill>
                  <a:srgbClr val="333333"/>
                </a:solidFill>
              </a:rPr>
              <a:t>et muntert blik.</a:t>
            </a:r>
          </a:p>
        </p:txBody>
      </p:sp>
      <p:sp>
        <p:nvSpPr>
          <p:cNvPr id="7" name="Footer Placeholder 6"/>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59997D18-C44E-4458-B29D-0425D00AA9ED}"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da-DK" sz="2400" dirty="0">
                <a:solidFill>
                  <a:srgbClr val="333333"/>
                </a:solidFill>
              </a:rPr>
              <a:t>Under en psykose kan man være tilbøjelig til at fejltolke eller overfortolke ansigtsudtryk eller handlinger.</a:t>
            </a:r>
          </a:p>
          <a:p>
            <a:pPr lvl="0" defTabSz="914400" fontAlgn="base">
              <a:lnSpc>
                <a:spcPct val="100000"/>
              </a:lnSpc>
              <a:spcBef>
                <a:spcPts val="1200"/>
              </a:spcBef>
              <a:defRPr/>
            </a:pPr>
            <a:r>
              <a:rPr lang="en-AU" altLang="de-DE" sz="2400" dirty="0" err="1">
                <a:solidFill>
                  <a:srgbClr val="004992"/>
                </a:solidFill>
              </a:rPr>
              <a:t>Eksempel</a:t>
            </a:r>
            <a:r>
              <a:rPr lang="en-AU" altLang="de-DE" sz="2400" dirty="0">
                <a:solidFill>
                  <a:srgbClr val="004992"/>
                </a:solidFill>
              </a:rPr>
              <a:t>: </a:t>
            </a:r>
            <a:r>
              <a:rPr lang="da-DK" sz="2400" dirty="0">
                <a:solidFill>
                  <a:srgbClr val="333333"/>
                </a:solidFill>
              </a:rPr>
              <a:t>Walter var besat af den tanke, at han var Jodi Fosters kæreste. Han skrev kærestebreve til hende og lagde planer for fremtiden.</a:t>
            </a:r>
          </a:p>
          <a:p>
            <a:pPr lvl="0" defTabSz="914400" fontAlgn="base">
              <a:lnSpc>
                <a:spcPct val="100000"/>
              </a:lnSpc>
              <a:spcBef>
                <a:spcPts val="1200"/>
              </a:spcBef>
              <a:defRPr/>
            </a:pPr>
            <a:r>
              <a:rPr lang="en-AU" altLang="de-DE" sz="2400" dirty="0" err="1">
                <a:solidFill>
                  <a:srgbClr val="004992"/>
                </a:solidFill>
              </a:rPr>
              <a:t>Baggrund</a:t>
            </a:r>
            <a:r>
              <a:rPr lang="en-AU" altLang="de-DE" sz="2400" dirty="0">
                <a:solidFill>
                  <a:srgbClr val="004992"/>
                </a:solidFill>
              </a:rPr>
              <a:t>: </a:t>
            </a:r>
            <a:r>
              <a:rPr lang="da-DK" sz="2400" dirty="0">
                <a:solidFill>
                  <a:srgbClr val="333333"/>
                </a:solidFill>
              </a:rPr>
              <a:t>Han havde set Jodie Foster ved en filmpremiere. Hun vinkede til publikum og sendte </a:t>
            </a:r>
            <a:r>
              <a:rPr lang="da-DK" sz="2400" i="1" dirty="0">
                <a:solidFill>
                  <a:srgbClr val="333333"/>
                </a:solidFill>
              </a:rPr>
              <a:t>både</a:t>
            </a:r>
            <a:r>
              <a:rPr lang="da-DK" sz="2400" dirty="0">
                <a:solidFill>
                  <a:srgbClr val="333333"/>
                </a:solidFill>
              </a:rPr>
              <a:t> ham </a:t>
            </a:r>
            <a:r>
              <a:rPr lang="da-DK" sz="2400" i="1" dirty="0">
                <a:solidFill>
                  <a:srgbClr val="333333"/>
                </a:solidFill>
              </a:rPr>
              <a:t>og andre </a:t>
            </a:r>
            <a:r>
              <a:rPr lang="da-DK" sz="2400" dirty="0">
                <a:solidFill>
                  <a:srgbClr val="333333"/>
                </a:solidFill>
              </a:rPr>
              <a:t>et muntert blik.</a:t>
            </a:r>
          </a:p>
          <a:p>
            <a:pPr lvl="0" defTabSz="914400" fontAlgn="base">
              <a:lnSpc>
                <a:spcPct val="100000"/>
              </a:lnSpc>
              <a:spcBef>
                <a:spcPts val="1200"/>
              </a:spcBef>
              <a:defRPr/>
            </a:pPr>
            <a:r>
              <a:rPr lang="da-DK" sz="2400" dirty="0">
                <a:solidFill>
                  <a:srgbClr val="333333"/>
                </a:solidFill>
              </a:rPr>
              <a:t>Mange ting afhænger af øjnene, som ser. Vores følelser indvirker på, hvordan vi opfatter vores omgivelser – i særdeleshed når vi føler os truet. Når vi er ængstelige, virker omgivelserne fjendtlige. Når vi er ualmindeligt glade, kan vi få en overdreven følelse af at være uovervindelige eller af at være elsket.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59997D18-C44E-4458-B29D-0425D00AA9ED}" type="slidenum">
              <a:rPr lang="de-DE" altLang="de-DE" smtClean="0"/>
              <a:pPr/>
              <a:t>118</a:t>
            </a:fld>
            <a:endParaRPr lang="de-DE" altLang="de-DE"/>
          </a:p>
        </p:txBody>
      </p:sp>
    </p:spTree>
    <p:extLst>
      <p:ext uri="{BB962C8B-B14F-4D97-AF65-F5344CB8AC3E}">
        <p14:creationId xmlns:p14="http://schemas.microsoft.com/office/powerpoint/2010/main" val="101415215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59997D18-C44E-4458-B29D-0425D00AA9ED}" type="slidenum">
              <a:rPr lang="de-DE" altLang="de-DE" smtClean="0"/>
              <a:pPr/>
              <a:t>119</a:t>
            </a:fld>
            <a:endParaRPr lang="de-DE" altLang="de-DE"/>
          </a:p>
        </p:txBody>
      </p:sp>
    </p:spTree>
    <p:extLst>
      <p:ext uri="{BB962C8B-B14F-4D97-AF65-F5344CB8AC3E}">
        <p14:creationId xmlns:p14="http://schemas.microsoft.com/office/powerpoint/2010/main" val="28709745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981885870"/>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Navn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Kunstner</a:t>
                      </a:r>
                      <a:endParaRPr kumimoji="0" lang="en-GB"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Kilde/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Billedtitel/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anvendt under Creative Commons License; PP = anvendt m. kunstnerens personlige tilladelse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Beskrivelse/Kurzbeschreibung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allspice 1</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Headache coming 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Woman touches her temple/Frau fasst sich an die Schläfe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saying goodbye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Two women in mourning/Zwei Frauen in Trauer)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 Phil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Who's the bully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Anger (Zidane at the world cup in 2006)/Wut (Zidane WM 06)</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Carol^-^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The happy couple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Happiness (marriage)/Freude (Hochzeit)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ben·millet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Day 64 Rotten potatoes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Disgust (rotten potatoes)/Ekel (vergammelte Kartoffeln)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manville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ecmorgan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http://www.flickr.com/photos/ecmorgan/3251929600/</a:t>
                      </a:r>
                      <a:endParaRPr kumimoji="0" lang="de-DE" sz="36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Agony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 (injured soccer player)/ Schmerz (verletzter Fußballspieler)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stuandgravy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5emotions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Five different facial expressions/5 verschiedene Gesichtsausdrücke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Feastoffools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dahmer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Jeffrey Dahmer (serial killer)/Jeffrey Dahmer (Serienmörder)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madmonk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Egyptian Actor Khaled Saleh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Khaled Saleh (actor)/Khaled Saleh (Schauspieler)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mn-lt"/>
                          <a:ea typeface="+mn-ea"/>
                          <a:cs typeface="+mn-cs"/>
                        </a:rPr>
                        <a:t>Aaron Beck (Psychologe)/Aaron Beck (psychologist)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120</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318706125"/>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Navn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Kunstner</a:t>
                      </a:r>
                      <a:endParaRPr kumimoji="0" lang="en-GB"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Kilde/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Billedtitel/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anvendt under Creative Commons License; PP = anvendt m. kunstnerens personlige tilladelse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Beskrivelse/Kurzbeschreibung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mn-lt"/>
                          <a:ea typeface="+mn-ea"/>
                          <a:cs typeface="+mn-cs"/>
                        </a:rPr>
                        <a:t>[unknown photographer]</a:t>
                      </a:r>
                      <a:endParaRPr kumimoji="0" lang="de-DE" sz="1000" b="0" i="1"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wikipedia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Public domain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Babe Ruth (athlete)/Babe Ruth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Ruth Klinge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sole of a shoe/Schuhsohle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Andreanna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Thumbs up!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little girl puts her thumb up/kleines Mädchen hält den Daumen hoch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Xflickrx</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Generation Gap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lady and punk/Alte Dame und Punker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Angry man/ Wütender Mann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Lied der Liebe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Singing accordion player/singender Akkordeonspieler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Semi Marathon de Paris 2008 – Selection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runner/Marathonläufer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Klaus-Peter Hüskes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Konzentriert - mittig - ins Schwarze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Archer/Bogenschütze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121</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755921994"/>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Navn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Kunstner</a:t>
                      </a:r>
                      <a:endParaRPr kumimoji="0" lang="en-GB"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Kilde/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Billedtitel/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anvendt under Creative Commons License; PP = anvendt m. kunstnerens personlige tilladelse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Beskrivelse/Kurzbeschreibung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RTL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Granada Productions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Lisa Fitz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is eating maggots/Frau isst Maden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Steffen Moritz</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Yannis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in the pub/Frau in Kneipe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Cheerful barkeeper/Fröhlicher Barkeeper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Eberhard Kamm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Schicht am Schacht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Worker at break/Arbeiter bei der Pause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Jens Mittelsdorf</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sich schwarz ärgern2</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Rejection letter/Ablehnungsbescheid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122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6402</Words>
  <Application>Microsoft Office PowerPoint</Application>
  <PresentationFormat>Benutzerdefiniert</PresentationFormat>
  <Paragraphs>1211</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Arial</vt:lpstr>
      <vt:lpstr>Calibri Light</vt:lpstr>
      <vt:lpstr>Symbol</vt:lpstr>
      <vt:lpstr>Times New Roman</vt:lpstr>
      <vt:lpstr>WingDings</vt:lpstr>
      <vt:lpstr>WingDings</vt:lpstr>
      <vt:lpstr>UKE_PPT-Vorlage_16zu9</vt:lpstr>
      <vt:lpstr>1_UKE_PPT-Vorlage_16zu9</vt:lpstr>
      <vt:lpstr>MCT 4 A – At vise empati I</vt:lpstr>
      <vt:lpstr>Hvordan kan jeg leve mig ind i en anden persons følelser...?</vt:lpstr>
      <vt:lpstr>Hvordan kan jeg leve mig ind i en anden persons følelser...?</vt:lpstr>
      <vt:lpstr>Hvordan kan jeg leve mig ind i en anden persons følelser...?</vt:lpstr>
      <vt:lpstr>Hvordan kan jeg leve mig ind i en anden persons følelser...?</vt:lpstr>
      <vt:lpstr>Hvordan kan jeg leve mig ind i en anden persons følelser...?</vt:lpstr>
      <vt:lpstr>Hvordan kan jeg leve mig ind i en anden persons følelser...?</vt:lpstr>
      <vt:lpstr>Hvordan kan jeg leve mig ind i en anden persons følelser...?</vt:lpstr>
      <vt:lpstr>Hvordan kan jeg leve mig ind i en anden persons følelser...?</vt:lpstr>
      <vt:lpstr>Hvorfor gør vi det?</vt:lpstr>
      <vt:lpstr>Hvorfor gør vi det?</vt:lpstr>
      <vt:lpstr>Eksempler på hvordan vanskeligheder med at identificere følelser kan føre til misforståelser under en psykose</vt:lpstr>
      <vt:lpstr>Opgave 1</vt:lpstr>
      <vt:lpstr>Giv eksempler på menneskelige følelser/sindstilstande</vt:lpstr>
      <vt:lpstr>Giv eksempler på menneskelige følelser/sindstilstande</vt:lpstr>
      <vt:lpstr>Følelser/sindstilstande Somme tider er det nemt at sætte sig ind i andres følelser... især hvis man kender omstændighederne...</vt:lpstr>
      <vt:lpstr>Følelser/sindstilstande Somme tider er det nemt at sætte sig ind i andres følelser... især hvis man kender omstændighederne...</vt:lpstr>
      <vt:lpstr>PowerPoint-Präsentation</vt:lpstr>
      <vt:lpstr>PowerPoint-Präsentation</vt:lpstr>
      <vt:lpstr>Kan vi udlede noget om en persons natur eller beskæftigelse alene på basis af deres fremtoning?</vt:lpstr>
      <vt:lpstr>Svarede du rigtigt!?</vt:lpstr>
      <vt:lpstr>Skik følge, eller land fly! Almindelige fejltolkninger af gestus</vt:lpstr>
      <vt:lpstr>Skik følge, eller land fly! Almindelige fejltolkninger af gestus</vt:lpstr>
      <vt:lpstr>Skik følge, eller land fly! Almindelige fejltolkninger af gestus</vt:lpstr>
      <vt:lpstr>Skik følge, eller land fly! Almindelige fejltolkninger af gestus</vt:lpstr>
      <vt:lpstr>Opgave 2</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Valgfrit: Videoklip</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Hvad gør eller føler denne person? Hvor sikker er du?</vt:lpstr>
      <vt:lpstr>Første konklusion!</vt:lpstr>
      <vt:lpstr>Første konklusion!</vt:lpstr>
      <vt:lpstr>Første konklusion!</vt:lpstr>
      <vt:lpstr>Opgave 3</vt:lpstr>
      <vt:lpstr>Hvad planlægger manden at gøre?</vt:lpstr>
      <vt:lpstr>Hvad planlægger manden at gøre?</vt:lpstr>
      <vt:lpstr>Hvad planlægger manden at gøre?</vt:lpstr>
      <vt:lpstr>Det korrekte svar er 4c!</vt:lpstr>
      <vt:lpstr>Hvad er kvindens intentioner?</vt:lpstr>
      <vt:lpstr>Hvad er kvindens intentioner?</vt:lpstr>
      <vt:lpstr>Hvad er kvindens intentioner?</vt:lpstr>
      <vt:lpstr>Det korrekte svar er 4a!</vt:lpstr>
      <vt:lpstr>Hvad er mandens intentioner?</vt:lpstr>
      <vt:lpstr>Hvad er mandens intentioner?</vt:lpstr>
      <vt:lpstr>Hvad er mandens intentioner?</vt:lpstr>
      <vt:lpstr>Det korrekte svar er 4c!</vt:lpstr>
      <vt:lpstr>Hvad planlægger kvinden at gøre?</vt:lpstr>
      <vt:lpstr>Hvad planlægger kvinden at gøre?</vt:lpstr>
      <vt:lpstr>Hvad planlægger kvinden at gøre?</vt:lpstr>
      <vt:lpstr>Det korrekte svar er 4a!</vt:lpstr>
      <vt:lpstr>Hvad er kvindens intentioner?</vt:lpstr>
      <vt:lpstr>Hvad er kvindens intentioner?</vt:lpstr>
      <vt:lpstr>Hvad er kvindens intentioner?</vt:lpstr>
      <vt:lpstr>Det korrekte svar er 4b!</vt:lpstr>
      <vt:lpstr>Hvad planlægger kvinden at gøre?</vt:lpstr>
      <vt:lpstr>Hvad planlægger kvinden at gøre?</vt:lpstr>
      <vt:lpstr>Hvad planlægger kvinden at gøre?</vt:lpstr>
      <vt:lpstr>Det korrekte svar er 4b!</vt:lpstr>
      <vt:lpstr>Hvad er drengens intentioner?</vt:lpstr>
      <vt:lpstr>Hvad er drengens intentioner?</vt:lpstr>
      <vt:lpstr>Hvad er drengens intentioner?</vt:lpstr>
      <vt:lpstr>Det korrekte svar er 4a!</vt:lpstr>
      <vt:lpstr>Hvad planlægger manden at gøre?</vt:lpstr>
      <vt:lpstr>Hvad planlægger manden at gøre?</vt:lpstr>
      <vt:lpstr>Hvad planlægger manden at gøre?</vt:lpstr>
      <vt:lpstr>Det korrekte svar er 4b!</vt:lpstr>
      <vt:lpstr>Hvad er kvindens intentioner?</vt:lpstr>
      <vt:lpstr>Hvad er kvindens intentioner?</vt:lpstr>
      <vt:lpstr>Hvad er kvindens intentioner?</vt:lpstr>
      <vt:lpstr>Det korrekte svar er 4a!</vt:lpstr>
      <vt:lpstr>Hvad er mandens intentioner?</vt:lpstr>
      <vt:lpstr>Hvad er mandens intentioner?</vt:lpstr>
      <vt:lpstr>Hvad er mandens intentioner?</vt:lpstr>
      <vt:lpstr>Det korrekte svar er 4b!</vt:lpstr>
      <vt:lpstr>Opsummering</vt:lpstr>
      <vt:lpstr>Opsummering</vt:lpstr>
      <vt:lpstr>Opsummering</vt:lpstr>
      <vt:lpstr>Opgave 4</vt:lpstr>
      <vt:lpstr>Hvad planlægger drengene?</vt:lpstr>
      <vt:lpstr>Hvad planlægger drengene?</vt:lpstr>
      <vt:lpstr>Hvad planlægger drengene?</vt:lpstr>
      <vt:lpstr>Hvad planlægger drengene?</vt:lpstr>
      <vt:lpstr>Hvad planlægger drengene?</vt:lpstr>
      <vt:lpstr>Hvad laver mændene?</vt:lpstr>
      <vt:lpstr>Hvad laver mændene?</vt:lpstr>
      <vt:lpstr>Hvad laver mændene?</vt:lpstr>
      <vt:lpstr>Hvad laver mændene?</vt:lpstr>
      <vt:lpstr>Hvad laver mændene?</vt:lpstr>
      <vt:lpstr>Hvad laver drengen?</vt:lpstr>
      <vt:lpstr>Hvad laver drengen?</vt:lpstr>
      <vt:lpstr>Hvad laver drengen?</vt:lpstr>
      <vt:lpstr>Hvad laver drengen?</vt:lpstr>
      <vt:lpstr>Hvad laver drengen?</vt:lpstr>
      <vt:lpstr>Overfør til hverdagen</vt:lpstr>
      <vt:lpstr>Overfør til hverdagen</vt:lpstr>
      <vt:lpstr>Overfør til hverdagen</vt:lpstr>
      <vt:lpstr>Overfør til hverdagen</vt:lpstr>
      <vt:lpstr>Hvad har det med psykoser at gøre?</vt:lpstr>
      <vt:lpstr>Hvad har det med psykoser at gøre?</vt:lpstr>
      <vt:lpstr>Tak for din opmærksomhed!</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410</cp:revision>
  <dcterms:created xsi:type="dcterms:W3CDTF">2004-07-26T08:39:44Z</dcterms:created>
  <dcterms:modified xsi:type="dcterms:W3CDTF">2022-06-23T10:01:16Z</dcterms:modified>
</cp:coreProperties>
</file>