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2"/>
  </p:notesMasterIdLst>
  <p:handoutMasterIdLst>
    <p:handoutMasterId r:id="rId93"/>
  </p:handoutMasterIdLst>
  <p:sldIdLst>
    <p:sldId id="893" r:id="rId2"/>
    <p:sldId id="731" r:id="rId3"/>
    <p:sldId id="871" r:id="rId4"/>
    <p:sldId id="870" r:id="rId5"/>
    <p:sldId id="869" r:id="rId6"/>
    <p:sldId id="868" r:id="rId7"/>
    <p:sldId id="444" r:id="rId8"/>
    <p:sldId id="856" r:id="rId9"/>
    <p:sldId id="877" r:id="rId10"/>
    <p:sldId id="876" r:id="rId11"/>
    <p:sldId id="875" r:id="rId12"/>
    <p:sldId id="874" r:id="rId13"/>
    <p:sldId id="873" r:id="rId14"/>
    <p:sldId id="872" r:id="rId15"/>
    <p:sldId id="446" r:id="rId16"/>
    <p:sldId id="823" r:id="rId17"/>
    <p:sldId id="824" r:id="rId18"/>
    <p:sldId id="825" r:id="rId19"/>
    <p:sldId id="557" r:id="rId20"/>
    <p:sldId id="879" r:id="rId21"/>
    <p:sldId id="878" r:id="rId22"/>
    <p:sldId id="458" r:id="rId23"/>
    <p:sldId id="459" r:id="rId24"/>
    <p:sldId id="460" r:id="rId25"/>
    <p:sldId id="728" r:id="rId26"/>
    <p:sldId id="729" r:id="rId27"/>
    <p:sldId id="730" r:id="rId28"/>
    <p:sldId id="859" r:id="rId29"/>
    <p:sldId id="881" r:id="rId30"/>
    <p:sldId id="880" r:id="rId31"/>
    <p:sldId id="811" r:id="rId32"/>
    <p:sldId id="828" r:id="rId33"/>
    <p:sldId id="883" r:id="rId34"/>
    <p:sldId id="882" r:id="rId35"/>
    <p:sldId id="862" r:id="rId36"/>
    <p:sldId id="886" r:id="rId37"/>
    <p:sldId id="885" r:id="rId38"/>
    <p:sldId id="884" r:id="rId39"/>
    <p:sldId id="863" r:id="rId40"/>
    <p:sldId id="888" r:id="rId41"/>
    <p:sldId id="887" r:id="rId42"/>
    <p:sldId id="819" r:id="rId43"/>
    <p:sldId id="813" r:id="rId44"/>
    <p:sldId id="889" r:id="rId45"/>
    <p:sldId id="804" r:id="rId46"/>
    <p:sldId id="805" r:id="rId47"/>
    <p:sldId id="806" r:id="rId48"/>
    <p:sldId id="801" r:id="rId49"/>
    <p:sldId id="802" r:id="rId50"/>
    <p:sldId id="803" r:id="rId51"/>
    <p:sldId id="86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40" r:id="rId77"/>
    <p:sldId id="841" r:id="rId78"/>
    <p:sldId id="842" r:id="rId79"/>
    <p:sldId id="843" r:id="rId80"/>
    <p:sldId id="844" r:id="rId81"/>
    <p:sldId id="845" r:id="rId82"/>
    <p:sldId id="846" r:id="rId83"/>
    <p:sldId id="790" r:id="rId84"/>
    <p:sldId id="891" r:id="rId85"/>
    <p:sldId id="890" r:id="rId86"/>
    <p:sldId id="833" r:id="rId87"/>
    <p:sldId id="894" r:id="rId88"/>
    <p:sldId id="892" r:id="rId89"/>
    <p:sldId id="867" r:id="rId90"/>
    <p:sldId id="847" r:id="rId91"/>
  </p:sldIdLst>
  <p:sldSz cx="12195175" cy="6858000"/>
  <p:notesSz cx="7099300" cy="10234613"/>
  <p:embeddedFontLst>
    <p:embeddedFont>
      <p:font typeface="Calibri Light" panose="020F0302020204030204" pitchFamily="34" charset="0"/>
      <p:regular r:id="rId94"/>
      <p:italic r:id="rId95"/>
    </p:embeddedFont>
    <p:embeddedFont>
      <p:font typeface="Verdana" panose="020B0604030504040204" pitchFamily="34" charset="0"/>
      <p:regular r:id="rId96"/>
      <p:bold r:id="rId97"/>
      <p:italic r:id="rId98"/>
      <p:boldItalic r:id="rId99"/>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Verdana" panose="020B0604030504040204" pitchFamily="34" charset="0"/>
        <a:ea typeface="+mn-ea"/>
        <a:cs typeface="+mn-cs"/>
      </a:defRPr>
    </a:lvl6pPr>
    <a:lvl7pPr marL="2743200" algn="l" defTabSz="914400" rtl="0" eaLnBrk="1" latinLnBrk="0" hangingPunct="1">
      <a:defRPr sz="2800" kern="1200">
        <a:solidFill>
          <a:schemeClr val="tx1"/>
        </a:solidFill>
        <a:latin typeface="Verdana" panose="020B0604030504040204" pitchFamily="34" charset="0"/>
        <a:ea typeface="+mn-ea"/>
        <a:cs typeface="+mn-cs"/>
      </a:defRPr>
    </a:lvl7pPr>
    <a:lvl8pPr marL="3200400" algn="l" defTabSz="914400" rtl="0" eaLnBrk="1" latinLnBrk="0" hangingPunct="1">
      <a:defRPr sz="2800" kern="1200">
        <a:solidFill>
          <a:schemeClr val="tx1"/>
        </a:solidFill>
        <a:latin typeface="Verdana" panose="020B0604030504040204" pitchFamily="34" charset="0"/>
        <a:ea typeface="+mn-ea"/>
        <a:cs typeface="+mn-cs"/>
      </a:defRPr>
    </a:lvl8pPr>
    <a:lvl9pPr marL="3657600" algn="l" defTabSz="914400" rtl="0" eaLnBrk="1" latinLnBrk="0" hangingPunct="1">
      <a:defRPr sz="28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736" autoAdjust="0"/>
    <p:restoredTop sz="94681" autoAdjust="0"/>
  </p:normalViewPr>
  <p:slideViewPr>
    <p:cSldViewPr>
      <p:cViewPr varScale="1">
        <p:scale>
          <a:sx n="67" d="100"/>
          <a:sy n="67" d="100"/>
        </p:scale>
        <p:origin x="948" y="4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98"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font" Target="fonts/font6.fntdata"/><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4.fntdata"/></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CEE15A75-8432-4C4B-8BBC-A4A5A2ED52DE}" type="slidenum">
              <a:rPr lang="en-GB" altLang="de-DE"/>
              <a:pPr>
                <a:defRPr/>
              </a:pPr>
              <a:t>‹Nr.›</a:t>
            </a:fld>
            <a:endParaRPr lang="en-GB" altLang="de-DE"/>
          </a:p>
        </p:txBody>
      </p:sp>
    </p:spTree>
    <p:extLst>
      <p:ext uri="{BB962C8B-B14F-4D97-AF65-F5344CB8AC3E}">
        <p14:creationId xmlns:p14="http://schemas.microsoft.com/office/powerpoint/2010/main" val="508239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92EE631A-F671-40A2-9CC8-38AD17021948}" type="slidenum">
              <a:rPr lang="en-US" altLang="de-DE"/>
              <a:pPr>
                <a:defRPr/>
              </a:pPr>
              <a:t>‹Nr.›</a:t>
            </a:fld>
            <a:endParaRPr lang="en-US" altLang="de-DE"/>
          </a:p>
        </p:txBody>
      </p:sp>
    </p:spTree>
    <p:extLst>
      <p:ext uri="{BB962C8B-B14F-4D97-AF65-F5344CB8AC3E}">
        <p14:creationId xmlns:p14="http://schemas.microsoft.com/office/powerpoint/2010/main" val="11897080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CA047-7CC4-4522-BF6B-0F4D5A979DE0}"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524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8</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9</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10</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11</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12</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13</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14</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A972B5-6CC3-45B5-9E9B-213CA9F06898}"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7859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2E228-1286-4AF9-9508-757E026608C3}"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i-FI" altLang="de-DE">
              <a:latin typeface="Arial" panose="020B0604020202020204" pitchFamily="34" charset="0"/>
            </a:endParaRPr>
          </a:p>
        </p:txBody>
      </p:sp>
    </p:spTree>
    <p:extLst>
      <p:ext uri="{BB962C8B-B14F-4D97-AF65-F5344CB8AC3E}">
        <p14:creationId xmlns:p14="http://schemas.microsoft.com/office/powerpoint/2010/main" val="745020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846B58-8070-467B-9F8F-8EA087D96EAE}"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i-FI" altLang="de-DE">
              <a:latin typeface="Arial" panose="020B0604020202020204" pitchFamily="34" charset="0"/>
            </a:endParaRPr>
          </a:p>
        </p:txBody>
      </p:sp>
    </p:spTree>
    <p:extLst>
      <p:ext uri="{BB962C8B-B14F-4D97-AF65-F5344CB8AC3E}">
        <p14:creationId xmlns:p14="http://schemas.microsoft.com/office/powerpoint/2010/main" val="2920103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CD4817-2161-4E3B-AD9B-672429FCC247}"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i-FI" altLang="de-DE">
              <a:latin typeface="Arial" panose="020B0604020202020204" pitchFamily="34" charset="0"/>
            </a:endParaRPr>
          </a:p>
        </p:txBody>
      </p:sp>
    </p:spTree>
    <p:extLst>
      <p:ext uri="{BB962C8B-B14F-4D97-AF65-F5344CB8AC3E}">
        <p14:creationId xmlns:p14="http://schemas.microsoft.com/office/powerpoint/2010/main" val="2410730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77A58C-C145-4DFC-AC50-8B66C692C8F5}"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02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77A58C-C145-4DFC-AC50-8B66C692C8F5}"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025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77A58C-C145-4DFC-AC50-8B66C692C8F5}"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025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BCE0D8-22F1-44F2-82DC-0D44A75C995E}"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809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8D52D-7018-42F2-BAD5-C74C86275639}"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943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480829-1E39-4C2E-9D8B-38E9EFD3299C}"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439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B386CE-6087-48A9-A31D-7FB0E904BEB1}"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913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C98766-4A81-4363-A79B-ECE43D8B563D}"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732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222991-E41A-4982-AE8F-F53FADC930CB}"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4802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F0BC5CA2-5100-4A35-9436-1EE6B2335323}" type="slidenum">
              <a:rPr lang="en-US" altLang="fi-FI" sz="1300" smtClean="0">
                <a:solidFill>
                  <a:srgbClr val="000000"/>
                </a:solidFill>
                <a:latin typeface="Arial" panose="020B0604020202020204" pitchFamily="34" charset="0"/>
              </a:rPr>
              <a:pPr/>
              <a:t>28</a:t>
            </a:fld>
            <a:endParaRPr lang="en-US" altLang="fi-FI" sz="1300">
              <a:solidFill>
                <a:srgbClr val="000000"/>
              </a:solidFill>
              <a:latin typeface="Arial" panose="020B0604020202020204" pitchFamily="34" charset="0"/>
            </a:endParaRPr>
          </a:p>
        </p:txBody>
      </p:sp>
      <p:sp>
        <p:nvSpPr>
          <p:cNvPr id="64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6451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3030824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F0BC5CA2-5100-4A35-9436-1EE6B2335323}" type="slidenum">
              <a:rPr lang="en-US" altLang="fi-FI" sz="1300" smtClean="0">
                <a:solidFill>
                  <a:srgbClr val="000000"/>
                </a:solidFill>
                <a:latin typeface="Arial" panose="020B0604020202020204" pitchFamily="34" charset="0"/>
              </a:rPr>
              <a:pPr/>
              <a:t>29</a:t>
            </a:fld>
            <a:endParaRPr lang="en-US" altLang="fi-FI" sz="1300">
              <a:solidFill>
                <a:srgbClr val="000000"/>
              </a:solidFill>
              <a:latin typeface="Arial" panose="020B0604020202020204" pitchFamily="34" charset="0"/>
            </a:endParaRPr>
          </a:p>
        </p:txBody>
      </p:sp>
      <p:sp>
        <p:nvSpPr>
          <p:cNvPr id="64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6451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3030824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F0BC5CA2-5100-4A35-9436-1EE6B2335323}" type="slidenum">
              <a:rPr lang="en-US" altLang="fi-FI" sz="1300" smtClean="0">
                <a:solidFill>
                  <a:srgbClr val="000000"/>
                </a:solidFill>
                <a:latin typeface="Arial" panose="020B0604020202020204" pitchFamily="34" charset="0"/>
              </a:rPr>
              <a:pPr/>
              <a:t>30</a:t>
            </a:fld>
            <a:endParaRPr lang="en-US" altLang="fi-FI" sz="1300">
              <a:solidFill>
                <a:srgbClr val="000000"/>
              </a:solidFill>
              <a:latin typeface="Arial" panose="020B0604020202020204" pitchFamily="34" charset="0"/>
            </a:endParaRPr>
          </a:p>
        </p:txBody>
      </p:sp>
      <p:sp>
        <p:nvSpPr>
          <p:cNvPr id="64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6451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30308246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47D4EB-E373-40DB-8C5F-2F73F83073E8}"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6004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47603-E216-4FB1-9201-CC83332F16DC}"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45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47603-E216-4FB1-9201-CC83332F16DC}"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459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47603-E216-4FB1-9201-CC83332F16DC}"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45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35</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36</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37</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38</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4029C-A9C6-4B03-AA46-64831D53B394}"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7788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4029C-A9C6-4B03-AA46-64831D53B394}"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7788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4029C-A9C6-4B03-AA46-64831D53B394}"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778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6E05B3-C88F-4B75-8AE3-19881AB9377A}"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808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C8BEB-7E38-4AF9-87B6-3E1C765B98C4}"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60344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C8BEB-7E38-4AF9-87B6-3E1C765B98C4}"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60344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BAB39-2582-4863-A526-89F23373E7F6}"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4812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F0CF7C-7C0C-45C5-8A9D-2E839FA29F63}"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78844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C32E4F-88F0-4CB9-ABED-89CFC67AFDE9}"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0395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4471AE-17E6-450D-9681-82FD3D99A130}"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24305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CACD8C-274D-4EB4-A4B0-212A1445FB0E}"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0975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A92B1B-4636-4969-AD5E-E04B47ED2FEF}"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524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94A24-00FA-4BB8-B95B-87F285B9676F}"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47802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2707F-8A36-4724-8C3F-E79D62BDF71B}"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01891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4EFD16-66FB-44D1-B266-F54710B1873D}"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5964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DA3C20-462C-40B9-8F32-40DD6B424298}"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6032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2B1C98-F4C0-4035-A8A2-46D656DFB725}"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34654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915375-978B-4E82-9F39-F68606E5CD36}"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9935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508E79-61CF-495E-98D4-463B606D3A36}"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5248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084415-2BE6-4FD4-BAC6-07805BB97D63}"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72713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1C9768-2D1F-4D4A-B0AA-83EDBF7FC123}"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24924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19B1F0-38D4-4BCA-AA84-691BDDDC9BEF}"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8987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EB0F7A-04AC-4246-9F65-395F0C2AD890}"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20023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22B154-E21A-4151-9878-DE50D7F45992}"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55175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5D8E3F-C887-4136-BE31-713FAC67825B}"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4677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7F818A-5769-4F9A-9B2B-99051E7F0441}"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2636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D6AE94-9B50-4B05-A59F-179A5BD58F29}"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47883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F1A1CD-4FE8-4776-8A69-25DF3DA95A6D}"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3383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50FB02-D9FB-464A-B898-32CAA33B4A60}"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5538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A22BC0-AD18-47CD-8829-2B1198A8E2BC}"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57385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7DD15-1FC7-48A2-95F6-974A394A8C2B}"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52622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C66189-8CCA-4DF3-B3B0-0DC70AD79C95}"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5165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123F14-818A-4A4B-8DA1-9C3D17B27F08}"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6438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7F280A-36DC-4211-9A86-E161560B4AD7}"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6183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1E77DF-D92F-4E85-9E02-8EAF5808F44C}"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3971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9AAF7B-77DD-44BD-99D2-DF5FC4743DFA}"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65482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BE614-D771-439F-AF5F-571876AE4E1A}"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80435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6C928-107E-4FAF-9B02-E5837DA1D119}"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81064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3528C4-2BCE-4739-8501-5879FE0CC1FF}"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01119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0967DB-328B-4B22-AF8E-D72579DEC724}"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1110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0FAF97-36A1-4940-8683-3948F31FBDED}"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46135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31B454-965E-4618-9361-22270C33CEC5}"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75802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7459F-0C04-4945-B814-5A699F686281}"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773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AC2CA3-ABA3-49ED-8649-36857CFECC7D}"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3758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AC2CA3-ABA3-49ED-8649-36857CFECC7D}"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3758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AC2CA3-ABA3-49ED-8649-36857CFECC7D}"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3758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2EE631A-F671-40A2-9CC8-38AD17021948}" type="slidenum">
              <a:rPr lang="en-US" altLang="de-DE" smtClean="0"/>
              <a:pPr>
                <a:defRPr/>
              </a:pPr>
              <a:t>86</a:t>
            </a:fld>
            <a:endParaRPr lang="en-US" altLang="de-DE"/>
          </a:p>
        </p:txBody>
      </p:sp>
    </p:spTree>
    <p:extLst>
      <p:ext uri="{BB962C8B-B14F-4D97-AF65-F5344CB8AC3E}">
        <p14:creationId xmlns:p14="http://schemas.microsoft.com/office/powerpoint/2010/main" val="36022833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2EE631A-F671-40A2-9CC8-38AD17021948}" type="slidenum">
              <a:rPr lang="en-US" altLang="de-DE" smtClean="0"/>
              <a:pPr>
                <a:defRPr/>
              </a:pPr>
              <a:t>87</a:t>
            </a:fld>
            <a:endParaRPr lang="en-US" altLang="de-DE"/>
          </a:p>
        </p:txBody>
      </p:sp>
    </p:spTree>
    <p:extLst>
      <p:ext uri="{BB962C8B-B14F-4D97-AF65-F5344CB8AC3E}">
        <p14:creationId xmlns:p14="http://schemas.microsoft.com/office/powerpoint/2010/main" val="36022833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2EE631A-F671-40A2-9CC8-38AD17021948}" type="slidenum">
              <a:rPr lang="en-US" altLang="de-DE" smtClean="0"/>
              <a:pPr>
                <a:defRPr/>
              </a:pPr>
              <a:t>88</a:t>
            </a:fld>
            <a:endParaRPr lang="en-US" altLang="de-DE"/>
          </a:p>
        </p:txBody>
      </p:sp>
    </p:spTree>
    <p:extLst>
      <p:ext uri="{BB962C8B-B14F-4D97-AF65-F5344CB8AC3E}">
        <p14:creationId xmlns:p14="http://schemas.microsoft.com/office/powerpoint/2010/main" val="9503793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E3789-DF58-4CCC-BC38-699D907F0889}"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6811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4" name="Slide Number Placeholder 3"/>
          <p:cNvSpPr>
            <a:spLocks noGrp="1"/>
          </p:cNvSpPr>
          <p:nvPr>
            <p:ph type="sldNum" sz="quarter" idx="12"/>
          </p:nvPr>
        </p:nvSpPr>
        <p:spPr bwMode="gray"/>
        <p:txBody>
          <a:bodyPr/>
          <a:lstStyle>
            <a:lvl1pPr>
              <a:defRPr b="0"/>
            </a:lvl1pPr>
          </a:lstStyle>
          <a:p>
            <a:pPr>
              <a:defRPr/>
            </a:pPr>
            <a:fld id="{15942F53-7FE3-4608-903D-98A897BC548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Metakognitiivinen harjoittelu 5 – Muisti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DE52EB1-0487-4B65-AA95-8D565A716B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7" name="Slide Number Placeholder 6"/>
          <p:cNvSpPr>
            <a:spLocks noGrp="1"/>
          </p:cNvSpPr>
          <p:nvPr>
            <p:ph type="sldNum" sz="quarter" idx="12"/>
          </p:nvPr>
        </p:nvSpPr>
        <p:spPr bwMode="gray"/>
        <p:txBody>
          <a:bodyPr/>
          <a:lstStyle>
            <a:lvl1pPr>
              <a:defRPr b="0"/>
            </a:lvl1pPr>
          </a:lstStyle>
          <a:p>
            <a:pPr>
              <a:defRPr/>
            </a:pPr>
            <a:fld id="{690B2961-2610-4C19-B6D3-6F8470DE8A1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7" name="Slide Number Placeholder 6"/>
          <p:cNvSpPr>
            <a:spLocks noGrp="1"/>
          </p:cNvSpPr>
          <p:nvPr>
            <p:ph type="sldNum" sz="quarter" idx="12"/>
          </p:nvPr>
        </p:nvSpPr>
        <p:spPr bwMode="gray"/>
        <p:txBody>
          <a:bodyPr/>
          <a:lstStyle>
            <a:lvl1pPr>
              <a:defRPr b="0"/>
            </a:lvl1pPr>
          </a:lstStyle>
          <a:p>
            <a:pPr>
              <a:defRPr/>
            </a:pPr>
            <a:fld id="{15942F53-7FE3-4608-903D-98A897BC54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7" name="Slide Number Placeholder 6"/>
          <p:cNvSpPr>
            <a:spLocks noGrp="1"/>
          </p:cNvSpPr>
          <p:nvPr>
            <p:ph type="sldNum" sz="quarter" idx="12"/>
          </p:nvPr>
        </p:nvSpPr>
        <p:spPr bwMode="gray"/>
        <p:txBody>
          <a:bodyPr/>
          <a:lstStyle>
            <a:lvl1pPr>
              <a:defRPr b="0"/>
            </a:lvl1pPr>
          </a:lstStyle>
          <a:p>
            <a:pPr>
              <a:defRPr/>
            </a:pPr>
            <a:fld id="{15942F53-7FE3-4608-903D-98A897BC54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5" name="Slide Number Placeholder 4"/>
          <p:cNvSpPr>
            <a:spLocks noGrp="1"/>
          </p:cNvSpPr>
          <p:nvPr>
            <p:ph type="sldNum" sz="quarter" idx="12"/>
          </p:nvPr>
        </p:nvSpPr>
        <p:spPr bwMode="gray"/>
        <p:txBody>
          <a:bodyPr/>
          <a:lstStyle>
            <a:lvl1pPr>
              <a:defRPr b="0"/>
            </a:lvl1pPr>
          </a:lstStyle>
          <a:p>
            <a:pPr>
              <a:defRPr/>
            </a:pPr>
            <a:fld id="{1CB6DD9B-52F1-4235-B129-7DF4B292BEF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4" name="Slide Number Placeholder 3"/>
          <p:cNvSpPr>
            <a:spLocks noGrp="1"/>
          </p:cNvSpPr>
          <p:nvPr>
            <p:ph type="sldNum" sz="quarter" idx="12"/>
          </p:nvPr>
        </p:nvSpPr>
        <p:spPr bwMode="gray"/>
        <p:txBody>
          <a:bodyPr/>
          <a:lstStyle>
            <a:lvl1pPr>
              <a:defRPr b="0"/>
            </a:lvl1pPr>
          </a:lstStyle>
          <a:p>
            <a:pPr>
              <a:defRPr/>
            </a:pPr>
            <a:fld id="{49C1FC2A-E618-4FCF-8A3D-CCC1717D9EA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Metakognitiivinen harjoittelu 5 – Muisti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5942F53-7FE3-4608-903D-98A897BC548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en-US" altLang="ko-KR">
                <a:latin typeface="+mn-lt"/>
                <a:ea typeface="+mn-ea"/>
                <a:cs typeface="+mn-cs"/>
              </a:rPr>
              <a:t>Muisti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16597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1883718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Hyöty</a:t>
            </a:r>
            <a:r>
              <a:rPr lang="en-US" altLang="de-DE" sz="2400" dirty="0">
                <a:solidFill>
                  <a:srgbClr val="004992"/>
                </a:solidFill>
              </a:rPr>
              <a:t>: </a:t>
            </a:r>
            <a:r>
              <a:rPr lang="en-US" altLang="de-DE" sz="2400" dirty="0">
                <a:solidFill>
                  <a:srgbClr val="333333"/>
                </a:solidFill>
              </a:rPr>
              <a:t>??? </a:t>
            </a:r>
            <a:r>
              <a:rPr lang="en-US" altLang="de-DE" sz="2400" dirty="0" err="1">
                <a:solidFill>
                  <a:srgbClr val="FFFFFF"/>
                </a:solidFill>
              </a:rPr>
              <a:t>Aivomme</a:t>
            </a:r>
            <a:r>
              <a:rPr lang="en-US" altLang="de-DE" sz="2400" dirty="0">
                <a:solidFill>
                  <a:srgbClr val="FFFFFF"/>
                </a:solidFill>
              </a:rPr>
              <a:t> </a:t>
            </a:r>
            <a:r>
              <a:rPr lang="en-US" altLang="de-DE" sz="2400" dirty="0" err="1">
                <a:solidFill>
                  <a:srgbClr val="FFFFFF"/>
                </a:solidFill>
              </a:rPr>
              <a:t>eivät</a:t>
            </a:r>
            <a:r>
              <a:rPr lang="en-US" altLang="de-DE" sz="2400" dirty="0">
                <a:solidFill>
                  <a:srgbClr val="FFFFFF"/>
                </a:solidFill>
              </a:rPr>
              <a:t> ole </a:t>
            </a:r>
            <a:r>
              <a:rPr lang="en-US" altLang="de-DE" sz="2400" dirty="0" err="1">
                <a:solidFill>
                  <a:srgbClr val="FFFFFF"/>
                </a:solidFill>
              </a:rPr>
              <a:t>ylikuormitettu</a:t>
            </a:r>
            <a:r>
              <a:rPr lang="en-US" altLang="de-DE" sz="2400" dirty="0">
                <a:solidFill>
                  <a:srgbClr val="FFFFFF"/>
                </a:solidFill>
              </a:rPr>
              <a:t> </a:t>
            </a:r>
            <a:r>
              <a:rPr lang="en-US" altLang="de-DE" sz="2400" dirty="0" err="1">
                <a:solidFill>
                  <a:srgbClr val="FFFFFF"/>
                </a:solidFill>
              </a:rPr>
              <a:t>hyödyttömällä</a:t>
            </a:r>
            <a:r>
              <a:rPr lang="en-US" altLang="de-DE" sz="2400" dirty="0">
                <a:solidFill>
                  <a:srgbClr val="FFFFFF"/>
                </a:solidFill>
              </a:rPr>
              <a:t> </a:t>
            </a:r>
            <a:r>
              <a:rPr lang="en-US" altLang="de-DE" sz="2400" dirty="0" err="1">
                <a:solidFill>
                  <a:srgbClr val="FFFFFF"/>
                </a:solidFill>
              </a:rPr>
              <a:t>tiedolla</a:t>
            </a:r>
            <a:r>
              <a:rPr lang="en-US" altLang="de-DE" sz="2400" dirty="0">
                <a:solidFill>
                  <a:srgbClr val="FFFFFF"/>
                </a:solidFill>
              </a:rPr>
              <a:t>. </a:t>
            </a:r>
            <a:r>
              <a:rPr lang="en-US" altLang="de-DE" sz="2400" dirty="0" err="1">
                <a:solidFill>
                  <a:srgbClr val="FFFFFF"/>
                </a:solidFill>
              </a:rPr>
              <a:t>Epäoleellinen</a:t>
            </a:r>
            <a:r>
              <a:rPr lang="en-US" altLang="de-DE" sz="2400" dirty="0">
                <a:solidFill>
                  <a:srgbClr val="FFFFFF"/>
                </a:solidFill>
              </a:rPr>
              <a:t> </a:t>
            </a:r>
            <a:r>
              <a:rPr lang="en-US" altLang="de-DE" sz="2400" dirty="0" err="1">
                <a:solidFill>
                  <a:srgbClr val="FFFFFF"/>
                </a:solidFill>
              </a:rPr>
              <a:t>tieto</a:t>
            </a:r>
            <a:r>
              <a:rPr lang="en-US" altLang="de-DE" sz="2400" dirty="0">
                <a:solidFill>
                  <a:srgbClr val="FFFFFF"/>
                </a:solidFill>
              </a:rPr>
              <a:t> on </a:t>
            </a:r>
            <a:r>
              <a:rPr lang="en-US" altLang="de-DE" sz="2400" dirty="0" err="1">
                <a:solidFill>
                  <a:srgbClr val="FFFFFF"/>
                </a:solidFill>
              </a:rPr>
              <a:t>suurimmaksi</a:t>
            </a:r>
            <a:r>
              <a:rPr lang="en-US" altLang="de-DE" sz="2400" dirty="0">
                <a:solidFill>
                  <a:srgbClr val="FFFFFF"/>
                </a:solidFill>
              </a:rPr>
              <a:t> </a:t>
            </a:r>
            <a:r>
              <a:rPr lang="en-US" altLang="de-DE" sz="2400" dirty="0" err="1">
                <a:solidFill>
                  <a:srgbClr val="FFFFFF"/>
                </a:solidFill>
              </a:rPr>
              <a:t>osaksi</a:t>
            </a:r>
            <a:r>
              <a:rPr lang="en-US" altLang="de-DE" sz="2400" dirty="0">
                <a:solidFill>
                  <a:srgbClr val="FFFFFF"/>
                </a:solidFill>
              </a:rPr>
              <a:t> </a:t>
            </a:r>
            <a:r>
              <a:rPr lang="en-US" altLang="de-DE" sz="2400" dirty="0" err="1">
                <a:solidFill>
                  <a:srgbClr val="FFFFFF"/>
                </a:solidFill>
              </a:rPr>
              <a:t>unohtunut</a:t>
            </a:r>
            <a:r>
              <a:rPr lang="en-US" altLang="de-DE" sz="2400" dirty="0">
                <a:solidFill>
                  <a:srgbClr val="FFFFFF"/>
                </a:solidFill>
              </a:rPr>
              <a:t>,</a:t>
            </a:r>
            <a:r>
              <a:rPr lang="en-US" altLang="de-DE" sz="2400" i="1" dirty="0">
                <a:solidFill>
                  <a:srgbClr val="FFFFFF"/>
                </a:solidFill>
              </a:rPr>
              <a:t> </a:t>
            </a:r>
            <a:r>
              <a:rPr lang="en-US" altLang="de-DE" sz="2400" i="1" dirty="0" err="1">
                <a:solidFill>
                  <a:srgbClr val="FFFFFF"/>
                </a:solidFill>
              </a:rPr>
              <a:t>mutta</a:t>
            </a:r>
            <a:r>
              <a:rPr lang="en-US" altLang="de-DE" sz="2400" i="1" dirty="0">
                <a:solidFill>
                  <a:srgbClr val="FFFFFF"/>
                </a:solidFill>
              </a:rPr>
              <a:t>…</a:t>
            </a:r>
            <a:endParaRPr lang="en-US" altLang="de-DE" sz="2400" dirty="0">
              <a:solidFill>
                <a:srgbClr val="FFFFFF"/>
              </a:solidFill>
            </a:endParaRPr>
          </a:p>
          <a:p>
            <a:pPr marL="342900" lvl="0" indent="-342900" defTabSz="914400" fontAlgn="base">
              <a:buClr>
                <a:srgbClr val="333333"/>
              </a:buClr>
              <a:buFont typeface="WingDings"/>
              <a:buChar char=""/>
            </a:pPr>
            <a:r>
              <a:rPr lang="en-US" altLang="de-DE" sz="2400" dirty="0" err="1">
                <a:solidFill>
                  <a:srgbClr val="004992"/>
                </a:solidFill>
              </a:rPr>
              <a:t>Haitta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myös</a:t>
            </a:r>
            <a:r>
              <a:rPr lang="en-US" altLang="de-DE" sz="2400" dirty="0">
                <a:solidFill>
                  <a:srgbClr val="FFFFFF"/>
                </a:solidFill>
              </a:rPr>
              <a:t> </a:t>
            </a:r>
            <a:r>
              <a:rPr lang="en-US" altLang="de-DE" sz="2400" dirty="0" err="1">
                <a:solidFill>
                  <a:srgbClr val="FFFFFF"/>
                </a:solidFill>
              </a:rPr>
              <a:t>tärkeät</a:t>
            </a:r>
            <a:r>
              <a:rPr lang="en-US" altLang="de-DE" sz="2400" dirty="0">
                <a:solidFill>
                  <a:srgbClr val="FFFFFF"/>
                </a:solidFill>
              </a:rPr>
              <a:t> </a:t>
            </a:r>
            <a:r>
              <a:rPr lang="en-US" altLang="de-DE" sz="2400" dirty="0" err="1">
                <a:solidFill>
                  <a:srgbClr val="FFFFFF"/>
                </a:solidFill>
              </a:rPr>
              <a:t>tiedot</a:t>
            </a:r>
            <a:r>
              <a:rPr lang="en-US" altLang="de-DE" sz="2400" dirty="0">
                <a:solidFill>
                  <a:srgbClr val="FFFFFF"/>
                </a:solidFill>
              </a:rPr>
              <a:t> (</a:t>
            </a:r>
            <a:r>
              <a:rPr lang="en-US" altLang="de-DE" sz="2400" dirty="0" err="1">
                <a:solidFill>
                  <a:srgbClr val="FFFFFF"/>
                </a:solidFill>
              </a:rPr>
              <a:t>esim</a:t>
            </a:r>
            <a:r>
              <a:rPr lang="en-US" altLang="de-DE" sz="2400" dirty="0">
                <a:solidFill>
                  <a:srgbClr val="FFFFFF"/>
                </a:solidFill>
              </a:rPr>
              <a:t>. </a:t>
            </a:r>
            <a:r>
              <a:rPr lang="en-US" altLang="de-DE" sz="2400" dirty="0" err="1">
                <a:solidFill>
                  <a:srgbClr val="FFFFFF"/>
                </a:solidFill>
              </a:rPr>
              <a:t>sovitut</a:t>
            </a:r>
            <a:r>
              <a:rPr lang="en-US" altLang="de-DE" sz="2400" dirty="0">
                <a:solidFill>
                  <a:srgbClr val="FFFFFF"/>
                </a:solidFill>
              </a:rPr>
              <a:t> </a:t>
            </a:r>
            <a:r>
              <a:rPr lang="en-US" altLang="de-DE" sz="2400" dirty="0" err="1">
                <a:solidFill>
                  <a:srgbClr val="FFFFFF"/>
                </a:solidFill>
              </a:rPr>
              <a:t>tapaamiset</a:t>
            </a:r>
            <a:r>
              <a:rPr lang="en-US" altLang="de-DE" sz="2400" dirty="0">
                <a:solidFill>
                  <a:srgbClr val="FFFFFF"/>
                </a:solidFill>
              </a:rPr>
              <a:t>, </a:t>
            </a:r>
            <a:r>
              <a:rPr lang="en-US" altLang="de-DE" sz="2400" dirty="0" err="1">
                <a:solidFill>
                  <a:srgbClr val="FFFFFF"/>
                </a:solidFill>
              </a:rPr>
              <a:t>lomamuistot</a:t>
            </a:r>
            <a:r>
              <a:rPr lang="en-US" altLang="de-DE" sz="2400" dirty="0">
                <a:solidFill>
                  <a:srgbClr val="FFFFFF"/>
                </a:solidFill>
              </a:rPr>
              <a:t>, </a:t>
            </a:r>
            <a:r>
              <a:rPr lang="en-US" altLang="de-DE" sz="2400" dirty="0" err="1">
                <a:solidFill>
                  <a:srgbClr val="FFFFFF"/>
                </a:solidFill>
              </a:rPr>
              <a:t>koulusta</a:t>
            </a:r>
            <a:r>
              <a:rPr lang="en-US" altLang="de-DE" sz="2400" dirty="0">
                <a:solidFill>
                  <a:srgbClr val="FFFFFF"/>
                </a:solidFill>
              </a:rPr>
              <a:t> </a:t>
            </a:r>
            <a:r>
              <a:rPr lang="en-US" altLang="de-DE" sz="2400" dirty="0" err="1">
                <a:solidFill>
                  <a:srgbClr val="FFFFFF"/>
                </a:solidFill>
              </a:rPr>
              <a:t>hankittu</a:t>
            </a:r>
            <a:r>
              <a:rPr lang="en-US" altLang="de-DE" sz="2400" dirty="0">
                <a:solidFill>
                  <a:srgbClr val="FFFFFF"/>
                </a:solidFill>
              </a:rPr>
              <a:t> </a:t>
            </a:r>
            <a:r>
              <a:rPr lang="en-US" altLang="de-DE" sz="2400" dirty="0" err="1">
                <a:solidFill>
                  <a:srgbClr val="FFFFFF"/>
                </a:solidFill>
              </a:rPr>
              <a:t>tieto</a:t>
            </a:r>
            <a:r>
              <a:rPr lang="en-US" altLang="de-DE" sz="2400" dirty="0">
                <a:solidFill>
                  <a:srgbClr val="FFFFFF"/>
                </a:solidFill>
              </a:rPr>
              <a:t>) </a:t>
            </a:r>
            <a:r>
              <a:rPr lang="en-US" altLang="de-DE" sz="2400" dirty="0" err="1">
                <a:solidFill>
                  <a:srgbClr val="FFFFFF"/>
                </a:solidFill>
              </a:rPr>
              <a:t>unohtuu</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1637877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Hyöty</a:t>
            </a:r>
            <a:r>
              <a:rPr lang="en-US" altLang="de-DE" sz="2400" dirty="0">
                <a:solidFill>
                  <a:srgbClr val="004992"/>
                </a:solidFill>
              </a:rPr>
              <a:t>: </a:t>
            </a:r>
            <a:r>
              <a:rPr lang="en-US" altLang="de-DE" sz="2400" dirty="0" err="1">
                <a:solidFill>
                  <a:srgbClr val="333333"/>
                </a:solidFill>
              </a:rPr>
              <a:t>Aivomme</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ole </a:t>
            </a:r>
            <a:r>
              <a:rPr lang="en-US" altLang="de-DE" sz="2400" dirty="0" err="1">
                <a:solidFill>
                  <a:srgbClr val="333333"/>
                </a:solidFill>
              </a:rPr>
              <a:t>ylikuormitettu</a:t>
            </a:r>
            <a:r>
              <a:rPr lang="en-US" altLang="de-DE" sz="2400" dirty="0">
                <a:solidFill>
                  <a:srgbClr val="333333"/>
                </a:solidFill>
              </a:rPr>
              <a:t> </a:t>
            </a:r>
            <a:r>
              <a:rPr lang="en-US" altLang="de-DE" sz="2400" dirty="0" err="1">
                <a:solidFill>
                  <a:srgbClr val="333333"/>
                </a:solidFill>
              </a:rPr>
              <a:t>hyödyttömällä</a:t>
            </a:r>
            <a:r>
              <a:rPr lang="en-US" altLang="de-DE" sz="2400" dirty="0">
                <a:solidFill>
                  <a:srgbClr val="333333"/>
                </a:solidFill>
              </a:rPr>
              <a:t> </a:t>
            </a:r>
            <a:r>
              <a:rPr lang="en-US" altLang="de-DE" sz="2400" dirty="0" err="1">
                <a:solidFill>
                  <a:srgbClr val="333333"/>
                </a:solidFill>
              </a:rPr>
              <a:t>tiedolla</a:t>
            </a:r>
            <a:r>
              <a:rPr lang="en-US" altLang="de-DE" sz="2400" dirty="0">
                <a:solidFill>
                  <a:srgbClr val="333333"/>
                </a:solidFill>
              </a:rPr>
              <a:t>. </a:t>
            </a:r>
            <a:r>
              <a:rPr lang="en-US" altLang="de-DE" sz="2400" dirty="0" err="1">
                <a:solidFill>
                  <a:srgbClr val="333333"/>
                </a:solidFill>
              </a:rPr>
              <a:t>Epäoleellinen</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 on </a:t>
            </a:r>
            <a:r>
              <a:rPr lang="en-US" altLang="de-DE" sz="2400" dirty="0" err="1">
                <a:solidFill>
                  <a:srgbClr val="333333"/>
                </a:solidFill>
              </a:rPr>
              <a:t>suurimmaksi</a:t>
            </a:r>
            <a:r>
              <a:rPr lang="en-US" altLang="de-DE" sz="2400" dirty="0">
                <a:solidFill>
                  <a:srgbClr val="333333"/>
                </a:solidFill>
              </a:rPr>
              <a:t> </a:t>
            </a:r>
            <a:r>
              <a:rPr lang="en-US" altLang="de-DE" sz="2400" dirty="0" err="1">
                <a:solidFill>
                  <a:srgbClr val="333333"/>
                </a:solidFill>
              </a:rPr>
              <a:t>osaksi</a:t>
            </a:r>
            <a:r>
              <a:rPr lang="en-US" altLang="de-DE" sz="2400" dirty="0">
                <a:solidFill>
                  <a:srgbClr val="333333"/>
                </a:solidFill>
              </a:rPr>
              <a:t> </a:t>
            </a:r>
            <a:r>
              <a:rPr lang="en-US" altLang="de-DE" sz="2400" dirty="0" err="1">
                <a:solidFill>
                  <a:srgbClr val="333333"/>
                </a:solidFill>
              </a:rPr>
              <a:t>unohtunut</a:t>
            </a:r>
            <a:r>
              <a:rPr lang="en-US" altLang="de-DE" sz="2400" dirty="0">
                <a:solidFill>
                  <a:srgbClr val="333333"/>
                </a:solidFill>
              </a:rPr>
              <a:t>,</a:t>
            </a:r>
            <a:r>
              <a:rPr lang="en-US" altLang="de-DE" sz="2400" i="1" dirty="0">
                <a:solidFill>
                  <a:srgbClr val="333333"/>
                </a:solidFill>
              </a:rPr>
              <a:t> </a:t>
            </a:r>
            <a:r>
              <a:rPr lang="en-US" altLang="de-DE" sz="2400" i="1" dirty="0" err="1">
                <a:solidFill>
                  <a:srgbClr val="004992"/>
                </a:solidFill>
              </a:rPr>
              <a:t>mutta</a:t>
            </a:r>
            <a:r>
              <a:rPr lang="en-US" altLang="de-DE" sz="2400" i="1" dirty="0">
                <a:solidFill>
                  <a:srgbClr val="004992"/>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Haitta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myös</a:t>
            </a:r>
            <a:r>
              <a:rPr lang="en-US" altLang="de-DE" sz="2400" dirty="0">
                <a:solidFill>
                  <a:srgbClr val="FFFFFF"/>
                </a:solidFill>
              </a:rPr>
              <a:t> </a:t>
            </a:r>
            <a:r>
              <a:rPr lang="en-US" altLang="de-DE" sz="2400" dirty="0" err="1">
                <a:solidFill>
                  <a:srgbClr val="FFFFFF"/>
                </a:solidFill>
              </a:rPr>
              <a:t>tärkeät</a:t>
            </a:r>
            <a:r>
              <a:rPr lang="en-US" altLang="de-DE" sz="2400" dirty="0">
                <a:solidFill>
                  <a:srgbClr val="FFFFFF"/>
                </a:solidFill>
              </a:rPr>
              <a:t> </a:t>
            </a:r>
            <a:r>
              <a:rPr lang="en-US" altLang="de-DE" sz="2400" dirty="0" err="1">
                <a:solidFill>
                  <a:srgbClr val="FFFFFF"/>
                </a:solidFill>
              </a:rPr>
              <a:t>tiedot</a:t>
            </a:r>
            <a:r>
              <a:rPr lang="en-US" altLang="de-DE" sz="2400" dirty="0">
                <a:solidFill>
                  <a:srgbClr val="FFFFFF"/>
                </a:solidFill>
              </a:rPr>
              <a:t> (</a:t>
            </a:r>
            <a:r>
              <a:rPr lang="en-US" altLang="de-DE" sz="2400" dirty="0" err="1">
                <a:solidFill>
                  <a:srgbClr val="FFFFFF"/>
                </a:solidFill>
              </a:rPr>
              <a:t>esim</a:t>
            </a:r>
            <a:r>
              <a:rPr lang="en-US" altLang="de-DE" sz="2400" dirty="0">
                <a:solidFill>
                  <a:srgbClr val="FFFFFF"/>
                </a:solidFill>
              </a:rPr>
              <a:t>. </a:t>
            </a:r>
            <a:r>
              <a:rPr lang="en-US" altLang="de-DE" sz="2400" dirty="0" err="1">
                <a:solidFill>
                  <a:srgbClr val="FFFFFF"/>
                </a:solidFill>
              </a:rPr>
              <a:t>sovitut</a:t>
            </a:r>
            <a:r>
              <a:rPr lang="en-US" altLang="de-DE" sz="2400" dirty="0">
                <a:solidFill>
                  <a:srgbClr val="FFFFFF"/>
                </a:solidFill>
              </a:rPr>
              <a:t> </a:t>
            </a:r>
            <a:r>
              <a:rPr lang="en-US" altLang="de-DE" sz="2400" dirty="0" err="1">
                <a:solidFill>
                  <a:srgbClr val="FFFFFF"/>
                </a:solidFill>
              </a:rPr>
              <a:t>tapaamiset</a:t>
            </a:r>
            <a:r>
              <a:rPr lang="en-US" altLang="de-DE" sz="2400" dirty="0">
                <a:solidFill>
                  <a:srgbClr val="FFFFFF"/>
                </a:solidFill>
              </a:rPr>
              <a:t>, </a:t>
            </a:r>
            <a:r>
              <a:rPr lang="en-US" altLang="de-DE" sz="2400" dirty="0" err="1">
                <a:solidFill>
                  <a:srgbClr val="FFFFFF"/>
                </a:solidFill>
              </a:rPr>
              <a:t>lomamuistot</a:t>
            </a:r>
            <a:r>
              <a:rPr lang="en-US" altLang="de-DE" sz="2400" dirty="0">
                <a:solidFill>
                  <a:srgbClr val="FFFFFF"/>
                </a:solidFill>
              </a:rPr>
              <a:t>, </a:t>
            </a:r>
            <a:r>
              <a:rPr lang="en-US" altLang="de-DE" sz="2400" dirty="0" err="1">
                <a:solidFill>
                  <a:srgbClr val="FFFFFF"/>
                </a:solidFill>
              </a:rPr>
              <a:t>koulusta</a:t>
            </a:r>
            <a:r>
              <a:rPr lang="en-US" altLang="de-DE" sz="2400" dirty="0">
                <a:solidFill>
                  <a:srgbClr val="FFFFFF"/>
                </a:solidFill>
              </a:rPr>
              <a:t> </a:t>
            </a:r>
            <a:r>
              <a:rPr lang="en-US" altLang="de-DE" sz="2400" dirty="0" err="1">
                <a:solidFill>
                  <a:srgbClr val="FFFFFF"/>
                </a:solidFill>
              </a:rPr>
              <a:t>hankittu</a:t>
            </a:r>
            <a:r>
              <a:rPr lang="en-US" altLang="de-DE" sz="2400" dirty="0">
                <a:solidFill>
                  <a:srgbClr val="FFFFFF"/>
                </a:solidFill>
              </a:rPr>
              <a:t> </a:t>
            </a:r>
            <a:r>
              <a:rPr lang="en-US" altLang="de-DE" sz="2400" dirty="0" err="1">
                <a:solidFill>
                  <a:srgbClr val="FFFFFF"/>
                </a:solidFill>
              </a:rPr>
              <a:t>tieto</a:t>
            </a:r>
            <a:r>
              <a:rPr lang="en-US" altLang="de-DE" sz="2400" dirty="0">
                <a:solidFill>
                  <a:srgbClr val="FFFFFF"/>
                </a:solidFill>
              </a:rPr>
              <a:t>) </a:t>
            </a:r>
            <a:r>
              <a:rPr lang="en-US" altLang="de-DE" sz="2400" dirty="0" err="1">
                <a:solidFill>
                  <a:srgbClr val="FFFFFF"/>
                </a:solidFill>
              </a:rPr>
              <a:t>unohtuu</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210972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Hyöty</a:t>
            </a:r>
            <a:r>
              <a:rPr lang="en-US" altLang="de-DE" sz="2400" dirty="0">
                <a:solidFill>
                  <a:srgbClr val="004992"/>
                </a:solidFill>
              </a:rPr>
              <a:t>: </a:t>
            </a:r>
            <a:r>
              <a:rPr lang="en-US" altLang="de-DE" sz="2400" dirty="0" err="1">
                <a:solidFill>
                  <a:srgbClr val="333333"/>
                </a:solidFill>
              </a:rPr>
              <a:t>Aivomme</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ole </a:t>
            </a:r>
            <a:r>
              <a:rPr lang="en-US" altLang="de-DE" sz="2400" dirty="0" err="1">
                <a:solidFill>
                  <a:srgbClr val="333333"/>
                </a:solidFill>
              </a:rPr>
              <a:t>ylikuormitettu</a:t>
            </a:r>
            <a:r>
              <a:rPr lang="en-US" altLang="de-DE" sz="2400" dirty="0">
                <a:solidFill>
                  <a:srgbClr val="333333"/>
                </a:solidFill>
              </a:rPr>
              <a:t> </a:t>
            </a:r>
            <a:r>
              <a:rPr lang="en-US" altLang="de-DE" sz="2400" dirty="0" err="1">
                <a:solidFill>
                  <a:srgbClr val="333333"/>
                </a:solidFill>
              </a:rPr>
              <a:t>hyödyttömällä</a:t>
            </a:r>
            <a:r>
              <a:rPr lang="en-US" altLang="de-DE" sz="2400" dirty="0">
                <a:solidFill>
                  <a:srgbClr val="333333"/>
                </a:solidFill>
              </a:rPr>
              <a:t> </a:t>
            </a:r>
            <a:r>
              <a:rPr lang="en-US" altLang="de-DE" sz="2400" dirty="0" err="1">
                <a:solidFill>
                  <a:srgbClr val="333333"/>
                </a:solidFill>
              </a:rPr>
              <a:t>tiedolla</a:t>
            </a:r>
            <a:r>
              <a:rPr lang="en-US" altLang="de-DE" sz="2400" dirty="0">
                <a:solidFill>
                  <a:srgbClr val="333333"/>
                </a:solidFill>
              </a:rPr>
              <a:t>. </a:t>
            </a:r>
            <a:r>
              <a:rPr lang="en-US" altLang="de-DE" sz="2400" dirty="0" err="1">
                <a:solidFill>
                  <a:srgbClr val="333333"/>
                </a:solidFill>
              </a:rPr>
              <a:t>Epäoleellinen</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 on </a:t>
            </a:r>
            <a:r>
              <a:rPr lang="en-US" altLang="de-DE" sz="2400" dirty="0" err="1">
                <a:solidFill>
                  <a:srgbClr val="333333"/>
                </a:solidFill>
              </a:rPr>
              <a:t>suurimmaksi</a:t>
            </a:r>
            <a:r>
              <a:rPr lang="en-US" altLang="de-DE" sz="2400" dirty="0">
                <a:solidFill>
                  <a:srgbClr val="333333"/>
                </a:solidFill>
              </a:rPr>
              <a:t> </a:t>
            </a:r>
            <a:r>
              <a:rPr lang="en-US" altLang="de-DE" sz="2400" dirty="0" err="1">
                <a:solidFill>
                  <a:srgbClr val="333333"/>
                </a:solidFill>
              </a:rPr>
              <a:t>osaksi</a:t>
            </a:r>
            <a:r>
              <a:rPr lang="en-US" altLang="de-DE" sz="2400" dirty="0">
                <a:solidFill>
                  <a:srgbClr val="333333"/>
                </a:solidFill>
              </a:rPr>
              <a:t> </a:t>
            </a:r>
            <a:r>
              <a:rPr lang="en-US" altLang="de-DE" sz="2400" dirty="0" err="1">
                <a:solidFill>
                  <a:srgbClr val="333333"/>
                </a:solidFill>
              </a:rPr>
              <a:t>unohtunut</a:t>
            </a:r>
            <a:r>
              <a:rPr lang="en-US" altLang="de-DE" sz="2400" dirty="0">
                <a:solidFill>
                  <a:srgbClr val="333333"/>
                </a:solidFill>
              </a:rPr>
              <a:t>,</a:t>
            </a:r>
            <a:r>
              <a:rPr lang="en-US" altLang="de-DE" sz="2400" i="1" dirty="0">
                <a:solidFill>
                  <a:srgbClr val="333333"/>
                </a:solidFill>
              </a:rPr>
              <a:t> </a:t>
            </a:r>
            <a:r>
              <a:rPr lang="en-US" altLang="de-DE" sz="2400" i="1" dirty="0" err="1">
                <a:solidFill>
                  <a:srgbClr val="004992"/>
                </a:solidFill>
              </a:rPr>
              <a:t>mutta</a:t>
            </a:r>
            <a:r>
              <a:rPr lang="en-US" altLang="de-DE" sz="2400" i="1" dirty="0">
                <a:solidFill>
                  <a:srgbClr val="004992"/>
                </a:solidFill>
              </a:rPr>
              <a:t>…</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Haitta</a:t>
            </a:r>
            <a:r>
              <a:rPr lang="en-US" altLang="de-DE" sz="2400" dirty="0">
                <a:solidFill>
                  <a:srgbClr val="004992"/>
                </a:solidFill>
              </a:rPr>
              <a:t>: </a:t>
            </a:r>
            <a:r>
              <a:rPr lang="en-US" altLang="de-DE" sz="2400" dirty="0">
                <a:solidFill>
                  <a:srgbClr val="333333"/>
                </a:solidFill>
              </a:rPr>
              <a:t>… </a:t>
            </a:r>
            <a:r>
              <a:rPr lang="en-US" altLang="de-DE" sz="2400" dirty="0" err="1">
                <a:solidFill>
                  <a:srgbClr val="333333"/>
                </a:solidFill>
              </a:rPr>
              <a:t>myös</a:t>
            </a:r>
            <a:r>
              <a:rPr lang="en-US" altLang="de-DE" sz="2400" dirty="0">
                <a:solidFill>
                  <a:srgbClr val="333333"/>
                </a:solidFill>
              </a:rPr>
              <a:t> </a:t>
            </a:r>
            <a:r>
              <a:rPr lang="en-US" altLang="de-DE" sz="2400" dirty="0" err="1">
                <a:solidFill>
                  <a:srgbClr val="333333"/>
                </a:solidFill>
              </a:rPr>
              <a:t>tärkeät</a:t>
            </a:r>
            <a:r>
              <a:rPr lang="en-US" altLang="de-DE" sz="2400" dirty="0">
                <a:solidFill>
                  <a:srgbClr val="333333"/>
                </a:solidFill>
              </a:rPr>
              <a:t> </a:t>
            </a:r>
            <a:r>
              <a:rPr lang="en-US" altLang="de-DE" sz="2400" dirty="0" err="1">
                <a:solidFill>
                  <a:srgbClr val="333333"/>
                </a:solidFill>
              </a:rPr>
              <a:t>tiedot</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sovitut</a:t>
            </a:r>
            <a:r>
              <a:rPr lang="en-US" altLang="de-DE" sz="2400" dirty="0">
                <a:solidFill>
                  <a:srgbClr val="333333"/>
                </a:solidFill>
              </a:rPr>
              <a:t> </a:t>
            </a:r>
            <a:r>
              <a:rPr lang="en-US" altLang="de-DE" sz="2400" dirty="0" err="1">
                <a:solidFill>
                  <a:srgbClr val="333333"/>
                </a:solidFill>
              </a:rPr>
              <a:t>tapaamiset</a:t>
            </a:r>
            <a:r>
              <a:rPr lang="en-US" altLang="de-DE" sz="2400" dirty="0">
                <a:solidFill>
                  <a:srgbClr val="333333"/>
                </a:solidFill>
              </a:rPr>
              <a:t>, </a:t>
            </a:r>
            <a:r>
              <a:rPr lang="en-US" altLang="de-DE" sz="2400" dirty="0" err="1">
                <a:solidFill>
                  <a:srgbClr val="333333"/>
                </a:solidFill>
              </a:rPr>
              <a:t>lomamuistot</a:t>
            </a:r>
            <a:r>
              <a:rPr lang="en-US" altLang="de-DE" sz="2400" dirty="0">
                <a:solidFill>
                  <a:srgbClr val="333333"/>
                </a:solidFill>
              </a:rPr>
              <a:t>, </a:t>
            </a:r>
            <a:r>
              <a:rPr lang="en-US" altLang="de-DE" sz="2400" dirty="0" err="1">
                <a:solidFill>
                  <a:srgbClr val="333333"/>
                </a:solidFill>
              </a:rPr>
              <a:t>koulusta</a:t>
            </a:r>
            <a:r>
              <a:rPr lang="en-US" altLang="de-DE" sz="2400" dirty="0">
                <a:solidFill>
                  <a:srgbClr val="333333"/>
                </a:solidFill>
              </a:rPr>
              <a:t> </a:t>
            </a:r>
            <a:r>
              <a:rPr lang="en-US" altLang="de-DE" sz="2400" dirty="0" err="1">
                <a:solidFill>
                  <a:srgbClr val="333333"/>
                </a:solidFill>
              </a:rPr>
              <a:t>hankittu</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 </a:t>
            </a:r>
            <a:r>
              <a:rPr lang="en-US" altLang="de-DE" sz="2400" dirty="0" err="1">
                <a:solidFill>
                  <a:srgbClr val="333333"/>
                </a:solidFill>
              </a:rPr>
              <a:t>unohtuu</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1474193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a:solidFill>
                  <a:srgbClr val="004992"/>
                </a:solidFill>
              </a:rPr>
              <a:t>o</a:t>
            </a:r>
            <a:r>
              <a:rPr lang="fi-FI" altLang="fi-FI" sz="2400">
                <a:solidFill>
                  <a:srgbClr val="333333"/>
                </a:solidFill>
              </a:rPr>
              <a:t>jentaa)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270379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a:t>
            </a:r>
            <a:r>
              <a:rPr lang="fi-FI" altLang="fi-FI" sz="2400">
                <a:solidFill>
                  <a:srgbClr val="333333"/>
                </a:solidFill>
              </a:rPr>
              <a:t>olevaan tietoon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1744847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a:t>
            </a:r>
            <a:r>
              <a:rPr lang="fi-FI" altLang="fi-FI" sz="2400">
                <a:solidFill>
                  <a:srgbClr val="333333"/>
                </a:solidFill>
              </a:rPr>
              <a:t>pitkäkestoista opiskelua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2898699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pitkäkestoista opiskelua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a:t>
            </a:r>
            <a:r>
              <a:rPr lang="fi-FI" altLang="fi-FI" sz="2400">
                <a:solidFill>
                  <a:srgbClr val="333333"/>
                </a:solidFill>
              </a:rPr>
              <a:t>alkoholin käyttöä</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2094985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pitkäkestoista opiskelua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alkoholin käyttöä</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käy lepäämään heti opiskelun jälkeen (vältä </a:t>
            </a:r>
            <a:r>
              <a:rPr lang="fi-FI" altLang="fi-FI" sz="2400">
                <a:solidFill>
                  <a:srgbClr val="333333"/>
                </a:solidFill>
              </a:rPr>
              <a:t>häiriötekijöitä)</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814538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pitkäkestoista opiskelua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alkoholin käyttöä</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käy lepäämään heti opiskelun jälkeen (vältä häiriötekijöitä)</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käytä opiskellessasi useita aisteja (esim. kuuntele, katsele, kirjoita asioita paperille)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4039564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a:solidFill>
                  <a:srgbClr val="004992"/>
                </a:solidFill>
              </a:rPr>
              <a:t>Mitä useampaa aistikanavaa käytät opiskelussa, sitä paremmin muistat!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soveltamalla</a:t>
            </a:r>
            <a:endParaRPr lang="en-GB" altLang="de-DE" sz="1200" b="1" dirty="0">
              <a:latin typeface="+mn-lt"/>
              <a:cs typeface="+mn-cs"/>
            </a:endParaRPr>
          </a:p>
        </p:txBody>
      </p:sp>
      <p:sp>
        <p:nvSpPr>
          <p:cNvPr id="22" name="Caption_14"/>
          <p:cNvSpPr txBox="1">
            <a:spLocks noChangeArrowheads="1"/>
          </p:cNvSpPr>
          <p:nvPr/>
        </p:nvSpPr>
        <p:spPr bwMode="auto">
          <a:xfrm>
            <a:off x="8833891"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keskustelemalla</a:t>
            </a:r>
            <a:endParaRPr lang="en-GB" altLang="de-DE" sz="1200" b="1" dirty="0">
              <a:latin typeface="+mn-lt"/>
              <a:cs typeface="+mn-cs"/>
            </a:endParaRPr>
          </a:p>
        </p:txBody>
      </p:sp>
      <p:sp>
        <p:nvSpPr>
          <p:cNvPr id="23" name="Caption_13"/>
          <p:cNvSpPr txBox="1">
            <a:spLocks noChangeArrowheads="1"/>
          </p:cNvSpPr>
          <p:nvPr/>
        </p:nvSpPr>
        <p:spPr bwMode="auto">
          <a:xfrm>
            <a:off x="8833891" y="5301208"/>
            <a:ext cx="118872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keskustelemalla</a:t>
            </a:r>
            <a:endParaRPr lang="en-GB" altLang="de-DE" sz="1200" b="1" dirty="0">
              <a:latin typeface="+mn-lt"/>
              <a:cs typeface="+mn-cs"/>
            </a:endParaRPr>
          </a:p>
        </p:txBody>
      </p:sp>
      <p:sp>
        <p:nvSpPr>
          <p:cNvPr id="24" name="Caption_12"/>
          <p:cNvSpPr txBox="1">
            <a:spLocks noChangeArrowheads="1"/>
          </p:cNvSpPr>
          <p:nvPr/>
        </p:nvSpPr>
        <p:spPr bwMode="auto">
          <a:xfrm>
            <a:off x="7897787"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katselemalla</a:t>
            </a:r>
            <a:endParaRPr lang="en-GB" altLang="de-DE" sz="1200" b="1" dirty="0">
              <a:latin typeface="+mn-lt"/>
              <a:cs typeface="+mn-cs"/>
            </a:endParaRPr>
          </a:p>
        </p:txBody>
      </p:sp>
      <p:sp>
        <p:nvSpPr>
          <p:cNvPr id="25" name="Caption_11"/>
          <p:cNvSpPr txBox="1">
            <a:spLocks noChangeArrowheads="1"/>
          </p:cNvSpPr>
          <p:nvPr/>
        </p:nvSpPr>
        <p:spPr bwMode="auto">
          <a:xfrm>
            <a:off x="7897787"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katselemalla</a:t>
            </a:r>
            <a:endParaRPr lang="en-GB" altLang="de-DE" sz="1200" b="1" dirty="0">
              <a:latin typeface="+mn-lt"/>
              <a:cs typeface="+mn-cs"/>
            </a:endParaRPr>
          </a:p>
        </p:txBody>
      </p:sp>
      <p:sp>
        <p:nvSpPr>
          <p:cNvPr id="26" name="Caption_10"/>
          <p:cNvSpPr txBox="1">
            <a:spLocks noChangeArrowheads="1"/>
          </p:cNvSpPr>
          <p:nvPr/>
        </p:nvSpPr>
        <p:spPr bwMode="auto">
          <a:xfrm>
            <a:off x="7897787"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katselemalla</a:t>
            </a:r>
            <a:endParaRPr lang="en-GB" altLang="de-DE" sz="1200" b="1" dirty="0">
              <a:latin typeface="+mn-lt"/>
              <a:cs typeface="+mn-cs"/>
            </a:endParaRPr>
          </a:p>
        </p:txBody>
      </p:sp>
      <p:sp>
        <p:nvSpPr>
          <p:cNvPr id="27" name="Caption_9"/>
          <p:cNvSpPr txBox="1">
            <a:spLocks noChangeArrowheads="1"/>
          </p:cNvSpPr>
          <p:nvPr/>
        </p:nvSpPr>
        <p:spPr bwMode="auto">
          <a:xfrm>
            <a:off x="6925091"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katselemalla</a:t>
            </a:r>
            <a:endParaRPr lang="en-GB" altLang="de-DE" sz="1200" b="1" dirty="0">
              <a:latin typeface="+mn-lt"/>
              <a:cs typeface="+mn-cs"/>
            </a:endParaRPr>
          </a:p>
        </p:txBody>
      </p:sp>
      <p:sp>
        <p:nvSpPr>
          <p:cNvPr id="28" name="Caption_8"/>
          <p:cNvSpPr txBox="1">
            <a:spLocks noChangeArrowheads="1"/>
          </p:cNvSpPr>
          <p:nvPr/>
        </p:nvSpPr>
        <p:spPr bwMode="auto">
          <a:xfrm>
            <a:off x="6925091"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kuuntelemalla</a:t>
            </a:r>
            <a:endParaRPr lang="en-GB" altLang="de-DE" sz="1200" b="1" dirty="0">
              <a:latin typeface="+mn-lt"/>
              <a:cs typeface="+mn-cs"/>
            </a:endParaRPr>
          </a:p>
        </p:txBody>
      </p:sp>
      <p:sp>
        <p:nvSpPr>
          <p:cNvPr id="29" name="Caption_7"/>
          <p:cNvSpPr txBox="1">
            <a:spLocks noChangeArrowheads="1"/>
          </p:cNvSpPr>
          <p:nvPr/>
        </p:nvSpPr>
        <p:spPr bwMode="auto">
          <a:xfrm>
            <a:off x="6925091"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kuuntelemalla</a:t>
            </a:r>
            <a:endParaRPr lang="en-GB" altLang="de-DE" sz="1200" b="1" dirty="0">
              <a:latin typeface="+mn-lt"/>
              <a:cs typeface="+mn-cs"/>
            </a:endParaRPr>
          </a:p>
        </p:txBody>
      </p:sp>
      <p:sp>
        <p:nvSpPr>
          <p:cNvPr id="30" name="Caption_6"/>
          <p:cNvSpPr txBox="1">
            <a:spLocks noChangeArrowheads="1"/>
          </p:cNvSpPr>
          <p:nvPr/>
        </p:nvSpPr>
        <p:spPr bwMode="auto">
          <a:xfrm>
            <a:off x="6925091"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kuuntelemalla</a:t>
            </a:r>
            <a:endParaRPr lang="en-GB" altLang="de-DE" sz="1200" b="1" dirty="0">
              <a:latin typeface="+mn-lt"/>
              <a:cs typeface="+mn-cs"/>
            </a:endParaRPr>
          </a:p>
        </p:txBody>
      </p:sp>
      <p:sp>
        <p:nvSpPr>
          <p:cNvPr id="31" name="Caption_5"/>
          <p:cNvSpPr txBox="1">
            <a:spLocks noChangeArrowheads="1"/>
          </p:cNvSpPr>
          <p:nvPr/>
        </p:nvSpPr>
        <p:spPr bwMode="auto">
          <a:xfrm>
            <a:off x="6925091"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kuuntelemalla</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Muistamisprosentti eri aistien avulla</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Havaitsemmeko ja muistammeko samalla tavalla?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fi-FI" sz="2400" dirty="0">
                <a:solidFill>
                  <a:srgbClr val="333333"/>
                </a:solidFill>
              </a:rPr>
              <a:t>Esimerkki: Kolmen eri taiteilijan maalaus samasta espanjalaisesta maisemasta…</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i-FI" sz="3600" dirty="0">
                <a:solidFill>
                  <a:srgbClr val="004992"/>
                </a:solidFill>
                <a:latin typeface="+mn-lt"/>
                <a:ea typeface="+mn-ea"/>
                <a:cs typeface="+mn-cs"/>
              </a:rPr>
              <a:t>Kiinnitä huomiota väreihin ja kohteiden kokoihin maalauksissa. Ovatko taiteilijat maalanneet kohteita eri tavoin tai jättäneet jotakin jopa maalaamatta?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i-FI" sz="3600" dirty="0">
                <a:solidFill>
                  <a:srgbClr val="004992"/>
                </a:solidFill>
                <a:latin typeface="+mn-lt"/>
                <a:ea typeface="+mn-ea"/>
                <a:cs typeface="+mn-cs"/>
              </a:rPr>
              <a:t>Jokainen havaitsee asioita eri tavoin! Kuten näissä kolmessa maalauksessa: Sama maisema on kuvattu eri asioita korostamalla!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i-FI" altLang="de-DE" sz="1200" b="0">
                <a:latin typeface="+mn-lt"/>
                <a:cs typeface="+mn-cs"/>
              </a:rPr>
              <a:t>Bernd Hampel: Maiseman värit ovat luonnonläheisempiä kuin kahdessa muussa maalauksessa. Polun oikealla puolella oleva puu puuttuu (punainen ympyrä).</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i-FI" altLang="de-DE" sz="1200" b="0">
                <a:latin typeface="+mn-lt"/>
                <a:cs typeface="+mn-cs"/>
              </a:rPr>
              <a:t>Helmut Schack: Tässä maalauksessa maa on jaoteltu vaakasuoraan eri osiin. Maalauksessa on käytetty enemmän värejä. Toisin kuin kahdessa muussa maalauksessa, jotkut puut ovat suoraan taivaanrannan edessä (ei vuoria takana).</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i-FI" altLang="de-DE" sz="1200" b="0">
                <a:latin typeface="+mn-lt"/>
                <a:cs typeface="+mn-cs"/>
              </a:rPr>
              <a:t>Andreas Weißgerber: Tässä maalauksessa vuoret ovat pienempiä kuin kahdessa muussa maalauksessa.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2457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de-DE" sz="2400" dirty="0" err="1">
                <a:solidFill>
                  <a:srgbClr val="333333"/>
                </a:solidFill>
              </a:rPr>
              <a:t>Seuraavaksi</a:t>
            </a:r>
            <a:r>
              <a:rPr lang="de-DE" sz="2400" dirty="0">
                <a:solidFill>
                  <a:srgbClr val="333333"/>
                </a:solidFill>
              </a:rPr>
              <a:t> </a:t>
            </a:r>
            <a:r>
              <a:rPr lang="de-DE" sz="2400" dirty="0" err="1">
                <a:solidFill>
                  <a:srgbClr val="333333"/>
                </a:solidFill>
              </a:rPr>
              <a:t>sinulle</a:t>
            </a:r>
            <a:r>
              <a:rPr lang="de-DE" sz="2400" dirty="0">
                <a:solidFill>
                  <a:srgbClr val="333333"/>
                </a:solidFill>
              </a:rPr>
              <a:t> </a:t>
            </a:r>
            <a:r>
              <a:rPr lang="de-DE" sz="2400" dirty="0" err="1">
                <a:solidFill>
                  <a:srgbClr val="333333"/>
                </a:solidFill>
              </a:rPr>
              <a:t>näytetään</a:t>
            </a:r>
            <a:r>
              <a:rPr lang="de-DE" sz="2400" dirty="0">
                <a:solidFill>
                  <a:srgbClr val="333333"/>
                </a:solidFill>
              </a:rPr>
              <a:t> </a:t>
            </a:r>
            <a:r>
              <a:rPr lang="de-DE" sz="2400" dirty="0" err="1">
                <a:solidFill>
                  <a:srgbClr val="333333"/>
                </a:solidFill>
              </a:rPr>
              <a:t>monimutkaisia</a:t>
            </a:r>
            <a:r>
              <a:rPr lang="de-DE" sz="2400" dirty="0">
                <a:solidFill>
                  <a:srgbClr val="333333"/>
                </a:solidFill>
              </a:rPr>
              <a:t> </a:t>
            </a:r>
            <a:r>
              <a:rPr lang="de-DE" sz="2400" dirty="0" err="1">
                <a:solidFill>
                  <a:srgbClr val="333333"/>
                </a:solidFill>
              </a:rPr>
              <a:t>kuvia</a:t>
            </a:r>
            <a:r>
              <a:rPr lang="de-DE" sz="2400" dirty="0">
                <a:solidFill>
                  <a:srgbClr val="333333"/>
                </a:solidFill>
              </a:rPr>
              <a:t> </a:t>
            </a:r>
            <a:r>
              <a:rPr lang="de-DE" sz="2400" dirty="0" err="1">
                <a:solidFill>
                  <a:srgbClr val="333333"/>
                </a:solidFill>
              </a:rPr>
              <a:t>erilaisista</a:t>
            </a:r>
            <a:r>
              <a:rPr lang="de-DE" sz="2400" dirty="0">
                <a:solidFill>
                  <a:srgbClr val="333333"/>
                </a:solidFill>
              </a:rPr>
              <a:t> </a:t>
            </a:r>
            <a:r>
              <a:rPr lang="de-DE" sz="2400" dirty="0" err="1">
                <a:solidFill>
                  <a:srgbClr val="333333"/>
                </a:solidFill>
              </a:rPr>
              <a:t>paikoista</a:t>
            </a:r>
            <a:r>
              <a:rPr lang="de-DE" sz="2400" dirty="0">
                <a:solidFill>
                  <a:srgbClr val="333333"/>
                </a:solidFill>
              </a:rPr>
              <a:t> (</a:t>
            </a:r>
            <a:r>
              <a:rPr lang="de-DE" sz="2400" dirty="0" err="1">
                <a:solidFill>
                  <a:srgbClr val="333333"/>
                </a:solidFill>
              </a:rPr>
              <a:t>esim</a:t>
            </a:r>
            <a:r>
              <a:rPr lang="de-DE" sz="2400" dirty="0">
                <a:solidFill>
                  <a:srgbClr val="333333"/>
                </a:solidFill>
              </a:rPr>
              <a:t>. uimaranta, rautatieasema).</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2457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de-DE" sz="2400" dirty="0" err="1">
                <a:solidFill>
                  <a:srgbClr val="333333"/>
                </a:solidFill>
              </a:rPr>
              <a:t>Seuraavaksi</a:t>
            </a:r>
            <a:r>
              <a:rPr lang="de-DE" sz="2400" dirty="0">
                <a:solidFill>
                  <a:srgbClr val="333333"/>
                </a:solidFill>
              </a:rPr>
              <a:t> </a:t>
            </a:r>
            <a:r>
              <a:rPr lang="de-DE" sz="2400" dirty="0" err="1">
                <a:solidFill>
                  <a:srgbClr val="333333"/>
                </a:solidFill>
              </a:rPr>
              <a:t>sinulle</a:t>
            </a:r>
            <a:r>
              <a:rPr lang="de-DE" sz="2400" dirty="0">
                <a:solidFill>
                  <a:srgbClr val="333333"/>
                </a:solidFill>
              </a:rPr>
              <a:t> </a:t>
            </a:r>
            <a:r>
              <a:rPr lang="de-DE" sz="2400" dirty="0" err="1">
                <a:solidFill>
                  <a:srgbClr val="333333"/>
                </a:solidFill>
              </a:rPr>
              <a:t>näytetään</a:t>
            </a:r>
            <a:r>
              <a:rPr lang="de-DE" sz="2400" dirty="0">
                <a:solidFill>
                  <a:srgbClr val="333333"/>
                </a:solidFill>
              </a:rPr>
              <a:t> </a:t>
            </a:r>
            <a:r>
              <a:rPr lang="de-DE" sz="2400" dirty="0" err="1">
                <a:solidFill>
                  <a:srgbClr val="333333"/>
                </a:solidFill>
              </a:rPr>
              <a:t>monimutkaisia</a:t>
            </a:r>
            <a:r>
              <a:rPr lang="de-DE" sz="2400" dirty="0">
                <a:solidFill>
                  <a:srgbClr val="333333"/>
                </a:solidFill>
              </a:rPr>
              <a:t> </a:t>
            </a:r>
            <a:r>
              <a:rPr lang="de-DE" sz="2400" dirty="0" err="1">
                <a:solidFill>
                  <a:srgbClr val="333333"/>
                </a:solidFill>
              </a:rPr>
              <a:t>kuvia</a:t>
            </a:r>
            <a:r>
              <a:rPr lang="de-DE" sz="2400" dirty="0">
                <a:solidFill>
                  <a:srgbClr val="333333"/>
                </a:solidFill>
              </a:rPr>
              <a:t> </a:t>
            </a:r>
            <a:r>
              <a:rPr lang="de-DE" sz="2400" dirty="0" err="1">
                <a:solidFill>
                  <a:srgbClr val="333333"/>
                </a:solidFill>
              </a:rPr>
              <a:t>erilaisista</a:t>
            </a:r>
            <a:r>
              <a:rPr lang="de-DE" sz="2400" dirty="0">
                <a:solidFill>
                  <a:srgbClr val="333333"/>
                </a:solidFill>
              </a:rPr>
              <a:t> </a:t>
            </a:r>
            <a:r>
              <a:rPr lang="de-DE" sz="2400" dirty="0" err="1">
                <a:solidFill>
                  <a:srgbClr val="333333"/>
                </a:solidFill>
              </a:rPr>
              <a:t>paikoista</a:t>
            </a:r>
            <a:r>
              <a:rPr lang="de-DE" sz="2400" dirty="0">
                <a:solidFill>
                  <a:srgbClr val="333333"/>
                </a:solidFill>
              </a:rPr>
              <a:t> (</a:t>
            </a:r>
            <a:r>
              <a:rPr lang="de-DE" sz="2400" dirty="0" err="1">
                <a:solidFill>
                  <a:srgbClr val="333333"/>
                </a:solidFill>
              </a:rPr>
              <a:t>esim</a:t>
            </a:r>
            <a:r>
              <a:rPr lang="de-DE" sz="2400" dirty="0">
                <a:solidFill>
                  <a:srgbClr val="333333"/>
                </a:solidFill>
              </a:rPr>
              <a:t>. </a:t>
            </a:r>
            <a:r>
              <a:rPr lang="de-DE" sz="2400" dirty="0" err="1">
                <a:solidFill>
                  <a:srgbClr val="333333"/>
                </a:solidFill>
              </a:rPr>
              <a:t>uimaranta</a:t>
            </a:r>
            <a:r>
              <a:rPr lang="de-DE" sz="2400" dirty="0">
                <a:solidFill>
                  <a:srgbClr val="333333"/>
                </a:solidFill>
              </a:rPr>
              <a:t>, </a:t>
            </a:r>
            <a:r>
              <a:rPr lang="de-DE" sz="2400" dirty="0" err="1">
                <a:solidFill>
                  <a:srgbClr val="333333"/>
                </a:solidFill>
              </a:rPr>
              <a:t>rautatieasema</a:t>
            </a:r>
            <a:r>
              <a:rPr lang="de-DE" sz="2400" dirty="0">
                <a:solidFill>
                  <a:srgbClr val="333333"/>
                </a:solidFill>
              </a:rPr>
              <a:t>).</a:t>
            </a:r>
          </a:p>
          <a:p>
            <a:pPr marL="342900" indent="-342900" eaLnBrk="1" hangingPunct="1">
              <a:buClr>
                <a:srgbClr val="333333"/>
              </a:buClr>
              <a:buFont typeface="WingDings"/>
              <a:buChar char=""/>
              <a:tabLst>
                <a:tab pos="361950" algn="l"/>
              </a:tabLst>
              <a:defRPr/>
            </a:pPr>
            <a:r>
              <a:rPr lang="fi-FI" sz="2400" dirty="0">
                <a:solidFill>
                  <a:srgbClr val="333333"/>
                </a:solidFill>
              </a:rPr>
              <a:t>Jälkeenpäin sinua pyydetään palauttamaan mieleesi mitä kuvassa näit ja kysytään kuinka varma olet </a:t>
            </a:r>
            <a:r>
              <a:rPr lang="fi-FI" sz="2400">
                <a:solidFill>
                  <a:srgbClr val="333333"/>
                </a:solidFill>
              </a:rPr>
              <a:t>arviostasi.</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3890284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2457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de-DE" sz="2400" dirty="0" err="1">
                <a:solidFill>
                  <a:srgbClr val="333333"/>
                </a:solidFill>
              </a:rPr>
              <a:t>Seuraavaksi</a:t>
            </a:r>
            <a:r>
              <a:rPr lang="de-DE" sz="2400" dirty="0">
                <a:solidFill>
                  <a:srgbClr val="333333"/>
                </a:solidFill>
              </a:rPr>
              <a:t> </a:t>
            </a:r>
            <a:r>
              <a:rPr lang="de-DE" sz="2400" dirty="0" err="1">
                <a:solidFill>
                  <a:srgbClr val="333333"/>
                </a:solidFill>
              </a:rPr>
              <a:t>sinulle</a:t>
            </a:r>
            <a:r>
              <a:rPr lang="de-DE" sz="2400" dirty="0">
                <a:solidFill>
                  <a:srgbClr val="333333"/>
                </a:solidFill>
              </a:rPr>
              <a:t> </a:t>
            </a:r>
            <a:r>
              <a:rPr lang="de-DE" sz="2400" dirty="0" err="1">
                <a:solidFill>
                  <a:srgbClr val="333333"/>
                </a:solidFill>
              </a:rPr>
              <a:t>näytetään</a:t>
            </a:r>
            <a:r>
              <a:rPr lang="de-DE" sz="2400" dirty="0">
                <a:solidFill>
                  <a:srgbClr val="333333"/>
                </a:solidFill>
              </a:rPr>
              <a:t> </a:t>
            </a:r>
            <a:r>
              <a:rPr lang="de-DE" sz="2400" dirty="0" err="1">
                <a:solidFill>
                  <a:srgbClr val="333333"/>
                </a:solidFill>
              </a:rPr>
              <a:t>monimutkaisia</a:t>
            </a:r>
            <a:r>
              <a:rPr lang="de-DE" sz="2400" dirty="0">
                <a:solidFill>
                  <a:srgbClr val="333333"/>
                </a:solidFill>
              </a:rPr>
              <a:t> </a:t>
            </a:r>
            <a:r>
              <a:rPr lang="de-DE" sz="2400" dirty="0" err="1">
                <a:solidFill>
                  <a:srgbClr val="333333"/>
                </a:solidFill>
              </a:rPr>
              <a:t>kuvia</a:t>
            </a:r>
            <a:r>
              <a:rPr lang="de-DE" sz="2400" dirty="0">
                <a:solidFill>
                  <a:srgbClr val="333333"/>
                </a:solidFill>
              </a:rPr>
              <a:t> </a:t>
            </a:r>
            <a:r>
              <a:rPr lang="de-DE" sz="2400" dirty="0" err="1">
                <a:solidFill>
                  <a:srgbClr val="333333"/>
                </a:solidFill>
              </a:rPr>
              <a:t>erilaisista</a:t>
            </a:r>
            <a:r>
              <a:rPr lang="de-DE" sz="2400" dirty="0">
                <a:solidFill>
                  <a:srgbClr val="333333"/>
                </a:solidFill>
              </a:rPr>
              <a:t> </a:t>
            </a:r>
            <a:r>
              <a:rPr lang="de-DE" sz="2400" dirty="0" err="1">
                <a:solidFill>
                  <a:srgbClr val="333333"/>
                </a:solidFill>
              </a:rPr>
              <a:t>paikoista</a:t>
            </a:r>
            <a:r>
              <a:rPr lang="de-DE" sz="2400" dirty="0">
                <a:solidFill>
                  <a:srgbClr val="333333"/>
                </a:solidFill>
              </a:rPr>
              <a:t> (</a:t>
            </a:r>
            <a:r>
              <a:rPr lang="de-DE" sz="2400" dirty="0" err="1">
                <a:solidFill>
                  <a:srgbClr val="333333"/>
                </a:solidFill>
              </a:rPr>
              <a:t>esim</a:t>
            </a:r>
            <a:r>
              <a:rPr lang="de-DE" sz="2400" dirty="0">
                <a:solidFill>
                  <a:srgbClr val="333333"/>
                </a:solidFill>
              </a:rPr>
              <a:t>. </a:t>
            </a:r>
            <a:r>
              <a:rPr lang="de-DE" sz="2400" dirty="0" err="1">
                <a:solidFill>
                  <a:srgbClr val="333333"/>
                </a:solidFill>
              </a:rPr>
              <a:t>uimaranta</a:t>
            </a:r>
            <a:r>
              <a:rPr lang="de-DE" sz="2400" dirty="0">
                <a:solidFill>
                  <a:srgbClr val="333333"/>
                </a:solidFill>
              </a:rPr>
              <a:t>, </a:t>
            </a:r>
            <a:r>
              <a:rPr lang="de-DE" sz="2400" dirty="0" err="1">
                <a:solidFill>
                  <a:srgbClr val="333333"/>
                </a:solidFill>
              </a:rPr>
              <a:t>rautatieasema</a:t>
            </a:r>
            <a:r>
              <a:rPr lang="de-DE" sz="2400" dirty="0">
                <a:solidFill>
                  <a:srgbClr val="333333"/>
                </a:solidFill>
              </a:rPr>
              <a:t>).</a:t>
            </a:r>
          </a:p>
          <a:p>
            <a:pPr marL="342900" indent="-342900" eaLnBrk="1" hangingPunct="1">
              <a:buClr>
                <a:srgbClr val="333333"/>
              </a:buClr>
              <a:buFont typeface="WingDings"/>
              <a:buChar char=""/>
              <a:tabLst>
                <a:tab pos="361950" algn="l"/>
              </a:tabLst>
              <a:defRPr/>
            </a:pPr>
            <a:r>
              <a:rPr lang="fi-FI" sz="2400" dirty="0">
                <a:solidFill>
                  <a:srgbClr val="333333"/>
                </a:solidFill>
              </a:rPr>
              <a:t>Jälkeenpäin sinua pyydetään palauttamaan mieleesi mitä kuvassa näit ja kysytään kuinka varma olet arviostasi.</a:t>
            </a:r>
          </a:p>
          <a:p>
            <a:pPr algn="ctr" eaLnBrk="1" hangingPunct="1">
              <a:tabLst>
                <a:tab pos="361950" algn="l"/>
              </a:tabLst>
              <a:defRPr/>
            </a:pPr>
            <a:r>
              <a:rPr lang="de-DE" sz="2400" dirty="0">
                <a:solidFill>
                  <a:srgbClr val="004992"/>
                </a:solidFill>
              </a:rPr>
              <a:t>Ole hyvä ja yritä muistaa kuvista niin monta yksityiskohtaa kuin mahdollista!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1376985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Uimaranta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Kuinka varma olet?</a:t>
            </a:r>
            <a:endParaRPr lang="de-DE" altLang="de-DE">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aurinkovarjo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rantavahti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koira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pyyhe</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Uimaranta</a:t>
            </a:r>
          </a:p>
        </p:txBody>
      </p:sp>
      <p:sp>
        <p:nvSpPr>
          <p:cNvPr id="512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aurinkovarjo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rantavahti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koira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pyyhe</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Rautatieasema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Kuinka varma olet?</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raiteet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junavaunu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junan veturi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asema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aikataulu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Rautatieasema</a:t>
            </a:r>
          </a:p>
        </p:txBody>
      </p:sp>
      <p:sp>
        <p:nvSpPr>
          <p:cNvPr id="573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raiteet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junavaunu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junan veturi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asema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aikataulu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 arjessa</a:t>
            </a:r>
          </a:p>
        </p:txBody>
      </p:sp>
      <p:sp>
        <p:nvSpPr>
          <p:cNvPr id="63490" name="Rectangle 3"/>
          <p:cNvSpPr>
            <a:spLocks noGrp="1" noChangeArrowheads="1"/>
          </p:cNvSpPr>
          <p:nvPr>
            <p:ph idx="1"/>
          </p:nvPr>
        </p:nvSpPr>
        <p:spPr/>
        <p:txBody>
          <a:bodyPr>
            <a:noAutofit/>
          </a:bodyPr>
          <a:lstStyle/>
          <a:p>
            <a:pPr marL="342900" indent="-342900">
              <a:buClr>
                <a:srgbClr val="333333"/>
              </a:buClr>
              <a:buFont typeface="WingDings"/>
              <a:buChar char=""/>
            </a:pPr>
            <a:r>
              <a:rPr lang="fi-FI" altLang="fi-FI" sz="2400" dirty="0">
                <a:solidFill>
                  <a:srgbClr val="333333"/>
                </a:solidFill>
              </a:rPr>
              <a:t>Jotkin muistamistamme asioista eivät itse asiassa olekaan </a:t>
            </a:r>
            <a:r>
              <a:rPr lang="fi-FI" altLang="fi-FI" sz="2400">
                <a:solidFill>
                  <a:srgbClr val="333333"/>
                </a:solidFill>
              </a:rPr>
              <a:t>tapahtuneet!</a:t>
            </a:r>
            <a:endParaRPr lang="fi-FI" altLang="fi-FI"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 arjessa</a:t>
            </a:r>
          </a:p>
        </p:txBody>
      </p:sp>
      <p:sp>
        <p:nvSpPr>
          <p:cNvPr id="63490" name="Rectangle 3"/>
          <p:cNvSpPr>
            <a:spLocks noGrp="1" noChangeArrowheads="1"/>
          </p:cNvSpPr>
          <p:nvPr>
            <p:ph idx="1"/>
          </p:nvPr>
        </p:nvSpPr>
        <p:spPr/>
        <p:txBody>
          <a:bodyPr>
            <a:noAutofit/>
          </a:bodyPr>
          <a:lstStyle/>
          <a:p>
            <a:pPr marL="342900" indent="-342900">
              <a:buClr>
                <a:srgbClr val="333333"/>
              </a:buClr>
              <a:buFont typeface="WingDings"/>
              <a:buChar char=""/>
            </a:pPr>
            <a:r>
              <a:rPr lang="fi-FI" altLang="fi-FI" sz="2400" dirty="0">
                <a:solidFill>
                  <a:srgbClr val="333333"/>
                </a:solidFill>
              </a:rPr>
              <a:t>Jotkin muistamistamme asioista eivät itse asiassa olekaan tapahtuneet!</a:t>
            </a:r>
          </a:p>
          <a:p>
            <a:pPr marL="342900" indent="-342900">
              <a:buClr>
                <a:srgbClr val="333333"/>
              </a:buClr>
              <a:buFont typeface="WingDings"/>
              <a:buChar char=""/>
            </a:pPr>
            <a:r>
              <a:rPr lang="fi-FI" altLang="fi-FI" sz="2400" dirty="0">
                <a:solidFill>
                  <a:srgbClr val="333333"/>
                </a:solidFill>
              </a:rPr>
              <a:t>Aivomme korvaavat ja lisäävät puuttuvaa tietoa aiempaan tietoon ja kokemukseen perustuen (esim. tyypillinen näkymä uimarannalta). Jotkut asiat </a:t>
            </a:r>
            <a:r>
              <a:rPr lang="fi-FI" altLang="fi-FI" sz="2400">
                <a:solidFill>
                  <a:srgbClr val="333333"/>
                </a:solidFill>
              </a:rPr>
              <a:t>lisätään “järjen” </a:t>
            </a:r>
            <a:r>
              <a:rPr lang="fi-FI" altLang="fi-FI" sz="2400" dirty="0">
                <a:solidFill>
                  <a:srgbClr val="333333"/>
                </a:solidFill>
              </a:rPr>
              <a:t>avulla (esim. pallo, </a:t>
            </a:r>
            <a:r>
              <a:rPr lang="fi-FI" altLang="fi-FI" sz="2400">
                <a:solidFill>
                  <a:srgbClr val="333333"/>
                </a:solidFill>
              </a:rPr>
              <a:t>pyyhe)!</a:t>
            </a:r>
            <a:endParaRPr lang="fi-FI" altLang="fi-FI"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207643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 arjessa</a:t>
            </a:r>
          </a:p>
        </p:txBody>
      </p:sp>
      <p:sp>
        <p:nvSpPr>
          <p:cNvPr id="63490" name="Rectangle 3"/>
          <p:cNvSpPr>
            <a:spLocks noGrp="1" noChangeArrowheads="1"/>
          </p:cNvSpPr>
          <p:nvPr>
            <p:ph idx="1"/>
          </p:nvPr>
        </p:nvSpPr>
        <p:spPr/>
        <p:txBody>
          <a:bodyPr>
            <a:noAutofit/>
          </a:bodyPr>
          <a:lstStyle/>
          <a:p>
            <a:pPr marL="342900" indent="-342900">
              <a:buClr>
                <a:srgbClr val="333333"/>
              </a:buClr>
              <a:buFont typeface="WingDings"/>
              <a:buChar char=""/>
            </a:pPr>
            <a:r>
              <a:rPr lang="fi-FI" altLang="fi-FI" sz="2400" dirty="0">
                <a:solidFill>
                  <a:srgbClr val="333333"/>
                </a:solidFill>
              </a:rPr>
              <a:t>Jotkin muistamistamme asioista eivät itse asiassa olekaan tapahtuneet!</a:t>
            </a:r>
          </a:p>
          <a:p>
            <a:pPr marL="342900" indent="-342900">
              <a:buClr>
                <a:srgbClr val="333333"/>
              </a:buClr>
              <a:buFont typeface="WingDings"/>
              <a:buChar char=""/>
            </a:pPr>
            <a:r>
              <a:rPr lang="fi-FI" altLang="fi-FI" sz="2400" dirty="0">
                <a:solidFill>
                  <a:srgbClr val="333333"/>
                </a:solidFill>
              </a:rPr>
              <a:t>Aivomme korvaavat ja lisäävät puuttuvaa tietoa aiempaan tietoon ja kokemukseen perustuen (esim. tyypillinen näkymä uimarannalta). Jotkut asiat </a:t>
            </a:r>
            <a:r>
              <a:rPr lang="fi-FI" altLang="fi-FI" sz="2400">
                <a:solidFill>
                  <a:srgbClr val="333333"/>
                </a:solidFill>
              </a:rPr>
              <a:t>lisätään “järjen” </a:t>
            </a:r>
            <a:r>
              <a:rPr lang="fi-FI" altLang="fi-FI" sz="2400" dirty="0">
                <a:solidFill>
                  <a:srgbClr val="333333"/>
                </a:solidFill>
              </a:rPr>
              <a:t>avulla (esim. pallo, pyyhe)!</a:t>
            </a:r>
          </a:p>
          <a:p>
            <a:pPr marL="342900" indent="-342900">
              <a:buClr>
                <a:srgbClr val="000000"/>
              </a:buClr>
              <a:buFont typeface="WingDings"/>
              <a:buChar char=""/>
            </a:pPr>
            <a:r>
              <a:rPr lang="fi-FI" altLang="fi-FI" sz="2400" dirty="0">
                <a:solidFill>
                  <a:srgbClr val="333333"/>
                </a:solidFill>
              </a:rPr>
              <a:t>Oikeat muistikuvat voi usein erottaa virheellisistä muistikuvista muiston </a:t>
            </a:r>
            <a:r>
              <a:rPr lang="fi-FI" altLang="fi-FI" sz="2400" dirty="0">
                <a:solidFill>
                  <a:srgbClr val="004992"/>
                </a:solidFill>
              </a:rPr>
              <a:t>elävyyden, kirkkauden</a:t>
            </a:r>
            <a:r>
              <a:rPr lang="fi-FI" altLang="fi-FI" sz="2400" dirty="0">
                <a:solidFill>
                  <a:srgbClr val="333333"/>
                </a:solidFill>
              </a:rPr>
              <a:t> ja yksityiskohtaisuuden perusteella: virheelliset muistikuvat ovat yksinkertaisempia ja vähemmän yksityiskohtaisia.</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285189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Unohtaminen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Unohtaminen</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Muistin</a:t>
            </a:r>
            <a:r>
              <a:rPr lang="en-US" altLang="de-DE" sz="2400" dirty="0">
                <a:solidFill>
                  <a:srgbClr val="004992"/>
                </a:solidFill>
              </a:rPr>
              <a:t> </a:t>
            </a:r>
            <a:r>
              <a:rPr lang="en-US" altLang="de-DE" sz="2400" dirty="0" err="1">
                <a:solidFill>
                  <a:srgbClr val="004992"/>
                </a:solidFill>
              </a:rPr>
              <a:t>vääristymät</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normaali</a:t>
            </a:r>
            <a:r>
              <a:rPr lang="en-US" altLang="de-DE" sz="2400" dirty="0">
                <a:solidFill>
                  <a:srgbClr val="333333"/>
                </a:solidFill>
              </a:rPr>
              <a:t> </a:t>
            </a:r>
            <a:r>
              <a:rPr lang="en-US" altLang="de-DE" sz="2400" dirty="0" err="1">
                <a:solidFill>
                  <a:srgbClr val="333333"/>
                </a:solidFill>
              </a:rPr>
              <a:t>muistivääristymä</a:t>
            </a:r>
            <a:r>
              <a:rPr lang="en-US" altLang="de-DE" sz="2400" dirty="0">
                <a:solidFill>
                  <a:srgbClr val="333333"/>
                </a:solidFill>
              </a:rPr>
              <a:t>: </a:t>
            </a:r>
            <a:r>
              <a:rPr lang="en-US" altLang="de-DE" sz="2400" dirty="0" err="1">
                <a:solidFill>
                  <a:srgbClr val="333333"/>
                </a:solidFill>
              </a:rPr>
              <a:t>myönteiset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masennukseen</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liittyvä</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muistivääristymä</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err="1">
                <a:solidFill>
                  <a:srgbClr val="333333"/>
                </a:solidFill>
              </a:rPr>
              <a:t>myönteiset</a:t>
            </a:r>
            <a:r>
              <a:rPr lang="en-US" altLang="de-DE" sz="2400">
                <a:solidFill>
                  <a:srgbClr val="333333"/>
                </a:solidFill>
              </a:rPr>
              <a:t> tapahtumat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2522988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Unohtaminen</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Muistin</a:t>
            </a:r>
            <a:r>
              <a:rPr lang="en-US" altLang="de-DE" sz="2400" dirty="0">
                <a:solidFill>
                  <a:srgbClr val="004992"/>
                </a:solidFill>
              </a:rPr>
              <a:t> </a:t>
            </a:r>
            <a:r>
              <a:rPr lang="en-US" altLang="de-DE" sz="2400" dirty="0" err="1">
                <a:solidFill>
                  <a:srgbClr val="004992"/>
                </a:solidFill>
              </a:rPr>
              <a:t>vääristymät</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normaali</a:t>
            </a:r>
            <a:r>
              <a:rPr lang="en-US" altLang="de-DE" sz="2400" dirty="0">
                <a:solidFill>
                  <a:srgbClr val="333333"/>
                </a:solidFill>
              </a:rPr>
              <a:t> </a:t>
            </a:r>
            <a:r>
              <a:rPr lang="en-US" altLang="de-DE" sz="2400" dirty="0" err="1">
                <a:solidFill>
                  <a:srgbClr val="333333"/>
                </a:solidFill>
              </a:rPr>
              <a:t>muistivääristymä</a:t>
            </a:r>
            <a:r>
              <a:rPr lang="en-US" altLang="de-DE" sz="2400" dirty="0">
                <a:solidFill>
                  <a:srgbClr val="333333"/>
                </a:solidFill>
              </a:rPr>
              <a:t>: </a:t>
            </a:r>
            <a:r>
              <a:rPr lang="en-US" altLang="de-DE" sz="2400" dirty="0" err="1">
                <a:solidFill>
                  <a:srgbClr val="333333"/>
                </a:solidFill>
              </a:rPr>
              <a:t>myönteiset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masennukseen</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liittyvä</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muistivääristymä</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myönteiset</a:t>
            </a:r>
            <a:r>
              <a:rPr lang="en-US" altLang="de-DE" sz="2400" dirty="0">
                <a:solidFill>
                  <a:srgbClr val="333333"/>
                </a:solidFill>
              </a:rPr>
              <a:t> </a:t>
            </a:r>
            <a:r>
              <a:rPr lang="en-US" altLang="de-DE" sz="2400" dirty="0" err="1">
                <a:solidFill>
                  <a:srgbClr val="333333"/>
                </a:solidFill>
              </a:rPr>
              <a:t>tapahtumat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Kuvitelmat</a:t>
            </a:r>
            <a:r>
              <a:rPr lang="en-US" altLang="de-DE" sz="2400" dirty="0">
                <a:solidFill>
                  <a:srgbClr val="004992"/>
                </a:solidFill>
              </a:rPr>
              <a:t>/</a:t>
            </a:r>
            <a:r>
              <a:rPr lang="en-US" altLang="de-DE" sz="2400" dirty="0" err="1">
                <a:solidFill>
                  <a:srgbClr val="004992"/>
                </a:solidFill>
              </a:rPr>
              <a:t>väärät</a:t>
            </a:r>
            <a:r>
              <a:rPr lang="en-US" altLang="de-DE" sz="2400" dirty="0">
                <a:solidFill>
                  <a:srgbClr val="004992"/>
                </a:solidFill>
              </a:rPr>
              <a:t> </a:t>
            </a:r>
            <a:r>
              <a:rPr lang="en-US" altLang="de-DE" sz="2400" dirty="0" err="1">
                <a:solidFill>
                  <a:srgbClr val="004992"/>
                </a:solidFill>
              </a:rPr>
              <a:t>muistot</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sellaisten</a:t>
            </a:r>
            <a:r>
              <a:rPr lang="en-US" altLang="de-DE" sz="2400" dirty="0">
                <a:solidFill>
                  <a:srgbClr val="333333"/>
                </a:solidFill>
              </a:rPr>
              <a:t> </a:t>
            </a:r>
            <a:r>
              <a:rPr lang="en-US" altLang="de-DE" sz="2400" dirty="0" err="1">
                <a:solidFill>
                  <a:srgbClr val="333333"/>
                </a:solidFill>
              </a:rPr>
              <a:t>asioiden</a:t>
            </a:r>
            <a:r>
              <a:rPr lang="en-US" altLang="de-DE" sz="2400" dirty="0">
                <a:solidFill>
                  <a:srgbClr val="333333"/>
                </a:solidFill>
              </a:rPr>
              <a:t> </a:t>
            </a:r>
            <a:r>
              <a:rPr lang="en-US" altLang="de-DE" sz="2400" dirty="0" err="1">
                <a:solidFill>
                  <a:srgbClr val="333333"/>
                </a:solidFill>
              </a:rPr>
              <a:t>muistaminen</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ole </a:t>
            </a:r>
            <a:r>
              <a:rPr lang="en-US" altLang="de-DE" sz="2400" dirty="0" err="1">
                <a:solidFill>
                  <a:srgbClr val="333333"/>
                </a:solidFill>
              </a:rPr>
              <a:t>tapahtunut</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1473564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76748719"/>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Päinvastoin kuin yleisesti uskotaan, kapteeni Kirk (William Shatner) ei sanonut koskaan </a:t>
                      </a:r>
                      <a:r>
                        <a:rPr kumimoji="0" lang="fi-FI" sz="1800" b="0" i="0" u="none" strike="noStrike" cap="none" normalizeH="0" baseline="0">
                          <a:ln>
                            <a:noFill/>
                          </a:ln>
                          <a:solidFill>
                            <a:srgbClr val="333333"/>
                          </a:solidFill>
                          <a:effectLst/>
                          <a:latin typeface="+mn-lt"/>
                          <a:ea typeface="+mn-ea"/>
                          <a:cs typeface="+mn-cs"/>
                        </a:rPr>
                        <a:t>lausetta “Sädetä </a:t>
                      </a:r>
                      <a:r>
                        <a:rPr kumimoji="0" lang="fi-FI" sz="1800" b="0" i="0" u="none" strike="noStrike" cap="none" normalizeH="0" baseline="0" dirty="0">
                          <a:ln>
                            <a:noFill/>
                          </a:ln>
                          <a:solidFill>
                            <a:srgbClr val="333333"/>
                          </a:solidFill>
                          <a:effectLst/>
                          <a:latin typeface="+mn-lt"/>
                          <a:ea typeface="+mn-ea"/>
                          <a:cs typeface="+mn-cs"/>
                        </a:rPr>
                        <a:t>minut</a:t>
                      </a:r>
                      <a:r>
                        <a:rPr kumimoji="0" lang="fi-FI" sz="1800" b="0" i="0" u="none" strike="noStrike" cap="none" normalizeH="0" baseline="0">
                          <a:ln>
                            <a:noFill/>
                          </a:ln>
                          <a:solidFill>
                            <a:srgbClr val="333333"/>
                          </a:solidFill>
                          <a:effectLst/>
                          <a:latin typeface="+mn-lt"/>
                          <a:ea typeface="+mn-ea"/>
                          <a:cs typeface="+mn-cs"/>
                        </a:rPr>
                        <a:t>, Scotty” </a:t>
                      </a:r>
                      <a:r>
                        <a:rPr kumimoji="0" lang="fi-FI" sz="1800" b="0" i="0" u="none" strike="noStrike" cap="none" normalizeH="0" baseline="0" dirty="0">
                          <a:ln>
                            <a:noFill/>
                          </a:ln>
                          <a:solidFill>
                            <a:srgbClr val="333333"/>
                          </a:solidFill>
                          <a:effectLst/>
                          <a:latin typeface="+mn-lt"/>
                          <a:ea typeface="+mn-ea"/>
                          <a:cs typeface="+mn-cs"/>
                        </a:rPr>
                        <a:t>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998509291"/>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Päinvastoin kuin yleisesti uskotaan, kapteeni Kirk (William Shatner) ei sanonut koskaan lausetta “Sädetä minut, Scotty” 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Jotkin Dresdenin (Saksa) pommituksen silminnäkijät muistavat, että pommituksen jälkeen matalalla lentävät koneet jahtasivat pakenevia ihmisiä. Historioitsijat yhä enemmän ja enemmän epäilevät tätä (esim. pöly ja leviävät tulipalot olisivat tehneet sellaisen mahdottomaksi).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662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76949733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Päinvastoin kuin yleisesti uskotaan, kapteeni Kirk (William Shatner) ei sanonut koskaan lausetta “Sädetä minut, Scotty” 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Jotkin Dresdenin (Saksa) pommituksen silminnäkijät muistavat, että pommituksen jälkeen matalalla lentävät koneet jahtasivat pakenevia ihmisiä. Historioitsijat yhä enemmän ja enemmän epäilevät tätä (esim. pöly ja leviävät tulipalot olisivat tehneet sellaisen mahdottomaksi).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Kuuluisa psykologi Jean Piaget muisti tulleensa siepatuksi kaksivuotiaana. Kävikin ilmi, että tarinan oli kertonut lastenhoitaja hänen ollessaan lapsi.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410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69283609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Päinvastoin kuin yleisesti uskotaan, kapteeni Kirk (William Shatner) ei sanonut koskaan lausetta “Sädetä minut, Scotty” 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Jotkin Dresdenin (Saksa) pommituksen silminnäkijät muistavat, että pommituksen jälkeen matalalla lentävät koneet jahtasivat pakenevia ihmisiä. Historioitsijat yhä enemmän ja enemmän epäilevät tätä (esim. pöly ja leviävät tulipalot olisivat tehneet sellaisen mahdottomaksi).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Kuuluisa psykologi Jean Piaget muisti tulleensa siepatuksi kaksivuotiaana. Kävikin ilmi, että tarinan oli kertonut lastenhoitaja hänen ollessaan lapsi.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Eräässä kokeessa koehenkilöille näytettiin Disney World:n mainoksia, joissa oli Väiski Vemmelsääri. 30% koehenkilöistä muisti tavanneensa tämän kanin Disney World:ssä lapsena, vaikka Väiski Vemmelsääri on Warner Brothers:n eikä Disney:n hahmo.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241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psykoottiset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luottavat</a:t>
            </a:r>
            <a:r>
              <a:rPr lang="en-US" sz="2400" dirty="0">
                <a:solidFill>
                  <a:srgbClr val="333333"/>
                </a:solidFill>
              </a:rPr>
              <a:t> </a:t>
            </a:r>
            <a:r>
              <a:rPr lang="en-US" sz="2400" dirty="0" err="1">
                <a:solidFill>
                  <a:srgbClr val="333333"/>
                </a:solidFill>
              </a:rPr>
              <a:t>vääriin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enemmän</a:t>
            </a:r>
            <a:r>
              <a:rPr lang="en-US" sz="2400" dirty="0">
                <a:solidFill>
                  <a:srgbClr val="333333"/>
                </a:solidFill>
              </a:rPr>
              <a:t> </a:t>
            </a:r>
            <a:r>
              <a:rPr lang="en-US" sz="2400" dirty="0" err="1">
                <a:solidFill>
                  <a:srgbClr val="333333"/>
                </a:solidFill>
              </a:rPr>
              <a:t>kuin</a:t>
            </a:r>
            <a:r>
              <a:rPr lang="en-US" sz="2400" dirty="0">
                <a:solidFill>
                  <a:srgbClr val="333333"/>
                </a:solidFill>
              </a:rPr>
              <a:t> </a:t>
            </a:r>
            <a:r>
              <a:rPr lang="en-US" sz="2400" dirty="0" err="1">
                <a:solidFill>
                  <a:srgbClr val="333333"/>
                </a:solidFill>
              </a:rPr>
              <a:t>henkilöt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eivät</a:t>
            </a:r>
            <a:r>
              <a:rPr lang="en-US" sz="2400" dirty="0">
                <a:solidFill>
                  <a:srgbClr val="333333"/>
                </a:solidFill>
              </a:rPr>
              <a:t> ole </a:t>
            </a:r>
            <a:r>
              <a:rPr lang="en-US" sz="2400" err="1">
                <a:solidFill>
                  <a:srgbClr val="333333"/>
                </a:solidFill>
              </a:rPr>
              <a:t>psykoottisia</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psykoottiset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luottavat</a:t>
            </a:r>
            <a:r>
              <a:rPr lang="en-US" sz="2400" dirty="0">
                <a:solidFill>
                  <a:srgbClr val="333333"/>
                </a:solidFill>
              </a:rPr>
              <a:t> </a:t>
            </a:r>
            <a:r>
              <a:rPr lang="en-US" sz="2400" dirty="0" err="1">
                <a:solidFill>
                  <a:srgbClr val="333333"/>
                </a:solidFill>
              </a:rPr>
              <a:t>vääriin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enemmän</a:t>
            </a:r>
            <a:r>
              <a:rPr lang="en-US" sz="2400" dirty="0">
                <a:solidFill>
                  <a:srgbClr val="333333"/>
                </a:solidFill>
              </a:rPr>
              <a:t> </a:t>
            </a:r>
            <a:r>
              <a:rPr lang="en-US" sz="2400" dirty="0" err="1">
                <a:solidFill>
                  <a:srgbClr val="333333"/>
                </a:solidFill>
              </a:rPr>
              <a:t>kuin</a:t>
            </a:r>
            <a:r>
              <a:rPr lang="en-US" sz="2400" dirty="0">
                <a:solidFill>
                  <a:srgbClr val="333333"/>
                </a:solidFill>
              </a:rPr>
              <a:t> </a:t>
            </a:r>
            <a:r>
              <a:rPr lang="en-US" sz="2400" dirty="0" err="1">
                <a:solidFill>
                  <a:srgbClr val="333333"/>
                </a:solidFill>
              </a:rPr>
              <a:t>henkilöt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eivät</a:t>
            </a:r>
            <a:r>
              <a:rPr lang="en-US" sz="2400" dirty="0">
                <a:solidFill>
                  <a:srgbClr val="333333"/>
                </a:solidFill>
              </a:rPr>
              <a:t> ole </a:t>
            </a:r>
            <a:r>
              <a:rPr lang="en-US" sz="2400" dirty="0" err="1">
                <a:solidFill>
                  <a:srgbClr val="333333"/>
                </a:solidFill>
              </a:rPr>
              <a:t>psykoottisia</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Samaan</a:t>
            </a:r>
            <a:r>
              <a:rPr lang="en-US" sz="2400" dirty="0">
                <a:solidFill>
                  <a:srgbClr val="333333"/>
                </a:solidFill>
              </a:rPr>
              <a:t> </a:t>
            </a:r>
            <a:r>
              <a:rPr lang="en-US" sz="2400" dirty="0" err="1">
                <a:solidFill>
                  <a:srgbClr val="333333"/>
                </a:solidFill>
              </a:rPr>
              <a:t>aikaan</a:t>
            </a:r>
            <a:r>
              <a:rPr lang="en-US" sz="2400" dirty="0">
                <a:solidFill>
                  <a:srgbClr val="333333"/>
                </a:solidFill>
              </a:rPr>
              <a:t> </a:t>
            </a:r>
            <a:r>
              <a:rPr lang="en-US" sz="2400" dirty="0" err="1">
                <a:solidFill>
                  <a:srgbClr val="333333"/>
                </a:solidFill>
              </a:rPr>
              <a:t>luottamus</a:t>
            </a:r>
            <a:r>
              <a:rPr lang="en-US" sz="2400" dirty="0">
                <a:solidFill>
                  <a:srgbClr val="333333"/>
                </a:solidFill>
              </a:rPr>
              <a:t> </a:t>
            </a:r>
            <a:r>
              <a:rPr lang="en-US" sz="2400" dirty="0" err="1">
                <a:solidFill>
                  <a:srgbClr val="333333"/>
                </a:solidFill>
              </a:rPr>
              <a:t>oikeisiin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esim</a:t>
            </a:r>
            <a:r>
              <a:rPr lang="en-US" sz="2400" dirty="0">
                <a:solidFill>
                  <a:srgbClr val="333333"/>
                </a:solidFill>
              </a:rPr>
              <a:t>. </a:t>
            </a:r>
            <a:r>
              <a:rPr lang="en-US" sz="2400" dirty="0" err="1">
                <a:solidFill>
                  <a:srgbClr val="333333"/>
                </a:solidFill>
              </a:rPr>
              <a:t>asiat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oikeasti</a:t>
            </a:r>
            <a:r>
              <a:rPr lang="en-US" sz="2400" dirty="0">
                <a:solidFill>
                  <a:srgbClr val="333333"/>
                </a:solidFill>
              </a:rPr>
              <a:t> </a:t>
            </a:r>
            <a:r>
              <a:rPr lang="en-US" sz="2400" dirty="0" err="1">
                <a:solidFill>
                  <a:srgbClr val="333333"/>
                </a:solidFill>
              </a:rPr>
              <a:t>tapahtuivat</a:t>
            </a:r>
            <a:r>
              <a:rPr lang="en-US" sz="2400" dirty="0">
                <a:solidFill>
                  <a:srgbClr val="333333"/>
                </a:solidFill>
              </a:rPr>
              <a:t>) on </a:t>
            </a:r>
            <a:r>
              <a:rPr lang="en-US" sz="2400" dirty="0" err="1">
                <a:solidFill>
                  <a:srgbClr val="333333"/>
                </a:solidFill>
              </a:rPr>
              <a:t>vähentynyt</a:t>
            </a:r>
            <a:r>
              <a:rPr lang="en-US" sz="2400" dirty="0">
                <a:solidFill>
                  <a:srgbClr val="333333"/>
                </a:solidFill>
              </a:rPr>
              <a:t> </a:t>
            </a:r>
            <a:r>
              <a:rPr lang="en-US" sz="2400" err="1">
                <a:solidFill>
                  <a:srgbClr val="333333"/>
                </a:solidFill>
              </a:rPr>
              <a:t>psykoosissa</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967943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psykoottiset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luottavat</a:t>
            </a:r>
            <a:r>
              <a:rPr lang="en-US" sz="2400" dirty="0">
                <a:solidFill>
                  <a:srgbClr val="333333"/>
                </a:solidFill>
              </a:rPr>
              <a:t> </a:t>
            </a:r>
            <a:r>
              <a:rPr lang="en-US" sz="2400" dirty="0" err="1">
                <a:solidFill>
                  <a:srgbClr val="333333"/>
                </a:solidFill>
              </a:rPr>
              <a:t>vääriin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enemmän</a:t>
            </a:r>
            <a:r>
              <a:rPr lang="en-US" sz="2400" dirty="0">
                <a:solidFill>
                  <a:srgbClr val="333333"/>
                </a:solidFill>
              </a:rPr>
              <a:t> </a:t>
            </a:r>
            <a:r>
              <a:rPr lang="en-US" sz="2400" dirty="0" err="1">
                <a:solidFill>
                  <a:srgbClr val="333333"/>
                </a:solidFill>
              </a:rPr>
              <a:t>kuin</a:t>
            </a:r>
            <a:r>
              <a:rPr lang="en-US" sz="2400" dirty="0">
                <a:solidFill>
                  <a:srgbClr val="333333"/>
                </a:solidFill>
              </a:rPr>
              <a:t> </a:t>
            </a:r>
            <a:r>
              <a:rPr lang="en-US" sz="2400" dirty="0" err="1">
                <a:solidFill>
                  <a:srgbClr val="333333"/>
                </a:solidFill>
              </a:rPr>
              <a:t>henkilöt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eivät</a:t>
            </a:r>
            <a:r>
              <a:rPr lang="en-US" sz="2400" dirty="0">
                <a:solidFill>
                  <a:srgbClr val="333333"/>
                </a:solidFill>
              </a:rPr>
              <a:t> ole </a:t>
            </a:r>
            <a:r>
              <a:rPr lang="en-US" sz="2400" dirty="0" err="1">
                <a:solidFill>
                  <a:srgbClr val="333333"/>
                </a:solidFill>
              </a:rPr>
              <a:t>psykoottisia</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Samaan</a:t>
            </a:r>
            <a:r>
              <a:rPr lang="en-US" sz="2400" dirty="0">
                <a:solidFill>
                  <a:srgbClr val="333333"/>
                </a:solidFill>
              </a:rPr>
              <a:t> </a:t>
            </a:r>
            <a:r>
              <a:rPr lang="en-US" sz="2400" dirty="0" err="1">
                <a:solidFill>
                  <a:srgbClr val="333333"/>
                </a:solidFill>
              </a:rPr>
              <a:t>aikaan</a:t>
            </a:r>
            <a:r>
              <a:rPr lang="en-US" sz="2400" dirty="0">
                <a:solidFill>
                  <a:srgbClr val="333333"/>
                </a:solidFill>
              </a:rPr>
              <a:t> </a:t>
            </a:r>
            <a:r>
              <a:rPr lang="en-US" sz="2400" dirty="0" err="1">
                <a:solidFill>
                  <a:srgbClr val="333333"/>
                </a:solidFill>
              </a:rPr>
              <a:t>luottamus</a:t>
            </a:r>
            <a:r>
              <a:rPr lang="en-US" sz="2400" dirty="0">
                <a:solidFill>
                  <a:srgbClr val="333333"/>
                </a:solidFill>
              </a:rPr>
              <a:t> </a:t>
            </a:r>
            <a:r>
              <a:rPr lang="en-US" sz="2400" dirty="0" err="1">
                <a:solidFill>
                  <a:srgbClr val="333333"/>
                </a:solidFill>
              </a:rPr>
              <a:t>oikeisiin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esim</a:t>
            </a:r>
            <a:r>
              <a:rPr lang="en-US" sz="2400" dirty="0">
                <a:solidFill>
                  <a:srgbClr val="333333"/>
                </a:solidFill>
              </a:rPr>
              <a:t>. </a:t>
            </a:r>
            <a:r>
              <a:rPr lang="en-US" sz="2400" dirty="0" err="1">
                <a:solidFill>
                  <a:srgbClr val="333333"/>
                </a:solidFill>
              </a:rPr>
              <a:t>asiat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oikeasti</a:t>
            </a:r>
            <a:r>
              <a:rPr lang="en-US" sz="2400" dirty="0">
                <a:solidFill>
                  <a:srgbClr val="333333"/>
                </a:solidFill>
              </a:rPr>
              <a:t> </a:t>
            </a:r>
            <a:r>
              <a:rPr lang="en-US" sz="2400" dirty="0" err="1">
                <a:solidFill>
                  <a:srgbClr val="333333"/>
                </a:solidFill>
              </a:rPr>
              <a:t>tapahtuivat</a:t>
            </a:r>
            <a:r>
              <a:rPr lang="en-US" sz="2400" dirty="0">
                <a:solidFill>
                  <a:srgbClr val="333333"/>
                </a:solidFill>
              </a:rPr>
              <a:t>) on </a:t>
            </a:r>
            <a:r>
              <a:rPr lang="en-US" sz="2400" dirty="0" err="1">
                <a:solidFill>
                  <a:srgbClr val="333333"/>
                </a:solidFill>
              </a:rPr>
              <a:t>vähentynyt</a:t>
            </a:r>
            <a:r>
              <a:rPr lang="en-US" sz="2400" dirty="0">
                <a:solidFill>
                  <a:srgbClr val="333333"/>
                </a:solidFill>
              </a:rPr>
              <a:t> </a:t>
            </a:r>
            <a:r>
              <a:rPr lang="en-US" sz="2400" dirty="0" err="1">
                <a:solidFill>
                  <a:srgbClr val="333333"/>
                </a:solidFill>
              </a:rPr>
              <a:t>psykoosissa</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Tämä</a:t>
            </a:r>
            <a:r>
              <a:rPr lang="en-US" sz="2400" dirty="0">
                <a:solidFill>
                  <a:srgbClr val="333333"/>
                </a:solidFill>
              </a:rPr>
              <a:t> </a:t>
            </a:r>
            <a:r>
              <a:rPr lang="en-US" sz="2400" dirty="0" err="1">
                <a:solidFill>
                  <a:srgbClr val="333333"/>
                </a:solidFill>
              </a:rPr>
              <a:t>voi</a:t>
            </a:r>
            <a:r>
              <a:rPr lang="en-US" sz="2400" dirty="0">
                <a:solidFill>
                  <a:srgbClr val="333333"/>
                </a:solidFill>
              </a:rPr>
              <a:t> </a:t>
            </a:r>
            <a:r>
              <a:rPr lang="en-US" sz="2400" dirty="0" err="1">
                <a:solidFill>
                  <a:srgbClr val="333333"/>
                </a:solidFill>
              </a:rPr>
              <a:t>hankaloittaa</a:t>
            </a:r>
            <a:r>
              <a:rPr lang="en-US" sz="2400" dirty="0">
                <a:solidFill>
                  <a:srgbClr val="333333"/>
                </a:solidFill>
              </a:rPr>
              <a:t> </a:t>
            </a:r>
            <a:r>
              <a:rPr lang="en-US" sz="2400" dirty="0" err="1">
                <a:solidFill>
                  <a:srgbClr val="333333"/>
                </a:solidFill>
              </a:rPr>
              <a:t>oikeiden</a:t>
            </a:r>
            <a:r>
              <a:rPr lang="en-US" sz="2400" dirty="0">
                <a:solidFill>
                  <a:srgbClr val="333333"/>
                </a:solidFill>
              </a:rPr>
              <a:t> </a:t>
            </a:r>
            <a:r>
              <a:rPr lang="en-US" sz="2400" dirty="0" err="1">
                <a:solidFill>
                  <a:srgbClr val="333333"/>
                </a:solidFill>
              </a:rPr>
              <a:t>muistojen</a:t>
            </a:r>
            <a:r>
              <a:rPr lang="en-US" sz="2400" dirty="0">
                <a:solidFill>
                  <a:srgbClr val="333333"/>
                </a:solidFill>
              </a:rPr>
              <a:t> </a:t>
            </a:r>
            <a:r>
              <a:rPr lang="en-US" sz="2400" dirty="0" err="1">
                <a:solidFill>
                  <a:srgbClr val="333333"/>
                </a:solidFill>
              </a:rPr>
              <a:t>erottamista</a:t>
            </a:r>
            <a:r>
              <a:rPr lang="en-US" sz="2400" dirty="0">
                <a:solidFill>
                  <a:srgbClr val="333333"/>
                </a:solidFill>
              </a:rPr>
              <a:t> </a:t>
            </a:r>
            <a:r>
              <a:rPr lang="en-US" sz="2400" dirty="0" err="1">
                <a:solidFill>
                  <a:srgbClr val="333333"/>
                </a:solidFill>
              </a:rPr>
              <a:t>virheellisistä</a:t>
            </a:r>
            <a:r>
              <a:rPr lang="en-US" sz="2400" dirty="0">
                <a:solidFill>
                  <a:srgbClr val="333333"/>
                </a:solidFill>
              </a:rPr>
              <a:t> ja </a:t>
            </a:r>
            <a:r>
              <a:rPr lang="en-US" sz="2400" dirty="0" err="1">
                <a:solidFill>
                  <a:srgbClr val="333333"/>
                </a:solidFill>
              </a:rPr>
              <a:t>estää</a:t>
            </a:r>
            <a:r>
              <a:rPr lang="en-US" sz="2400" dirty="0">
                <a:solidFill>
                  <a:srgbClr val="333333"/>
                </a:solidFill>
              </a:rPr>
              <a:t> </a:t>
            </a:r>
            <a:r>
              <a:rPr lang="en-US" sz="2400" dirty="0" err="1">
                <a:solidFill>
                  <a:srgbClr val="333333"/>
                </a:solidFill>
              </a:rPr>
              <a:t>näkemästä</a:t>
            </a:r>
            <a:r>
              <a:rPr lang="en-US" sz="2400" dirty="0">
                <a:solidFill>
                  <a:srgbClr val="333333"/>
                </a:solidFill>
              </a:rPr>
              <a:t> </a:t>
            </a:r>
            <a:r>
              <a:rPr lang="en-US" sz="2400" dirty="0" err="1">
                <a:solidFill>
                  <a:srgbClr val="333333"/>
                </a:solidFill>
              </a:rPr>
              <a:t>ympäristö</a:t>
            </a:r>
            <a:r>
              <a:rPr lang="en-US" sz="2400" dirty="0">
                <a:solidFill>
                  <a:srgbClr val="333333"/>
                </a:solidFill>
              </a:rPr>
              <a:t> </a:t>
            </a:r>
            <a:r>
              <a:rPr lang="en-US" sz="2400" dirty="0" err="1">
                <a:solidFill>
                  <a:srgbClr val="333333"/>
                </a:solidFill>
              </a:rPr>
              <a:t>totuudenmukaisesti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2129434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latin typeface="+mn-lt"/>
                <a:ea typeface="+mn-ea"/>
                <a:cs typeface="+mn-cs"/>
              </a:rPr>
              <a:t>Kuinka muistivirheet edistävät vääriä tulkintoja psykoosin aikana – esimerkkejä</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42</a:t>
            </a:fld>
            <a:endParaRPr lang="de-DE" altLang="de-DE">
              <a:latin typeface="+mn-lt"/>
            </a:endParaRPr>
          </a:p>
        </p:txBody>
      </p:sp>
      <p:sp>
        <p:nvSpPr>
          <p:cNvPr id="88086" name="Rechteck 1"/>
          <p:cNvSpPr>
            <a:spLocks noChangeArrowheads="1"/>
          </p:cNvSpPr>
          <p:nvPr/>
        </p:nvSpPr>
        <p:spPr bwMode="auto">
          <a:xfrm>
            <a:off x="408955" y="5805263"/>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400">
                <a:solidFill>
                  <a:srgbClr val="004992"/>
                </a:solidFill>
                <a:latin typeface="+mn-lt"/>
              </a:rPr>
              <a:t>Voisiko joku kertoa lyhyesti jonkun henkilökohtaisen kokemuksen?</a:t>
            </a:r>
            <a:endParaRPr lang="de-DE" altLang="de-DE" sz="24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909509027"/>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2520281">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61535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Tapahtuma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Väärä muistikuva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Mitä todellisuudessa tapahtui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Riita äidin kanssa.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fi-FI" sz="2400" b="0" i="0" u="none" strike="noStrike" cap="none" normalizeH="0" baseline="0">
                          <a:ln>
                            <a:noFill/>
                          </a:ln>
                          <a:solidFill>
                            <a:srgbClr val="333333"/>
                          </a:solidFill>
                          <a:effectLst/>
                          <a:latin typeface="+mn-lt"/>
                          <a:ea typeface="+mn-ea"/>
                          <a:cs typeface="+mn-cs"/>
                        </a:rPr>
                        <a:t>Muistaa äidin sanoneen “et ole enää lapseni.”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400" b="0" i="0" u="none" strike="noStrike" cap="none" normalizeH="0" baseline="0">
                          <a:ln>
                            <a:noFill/>
                          </a:ln>
                          <a:solidFill>
                            <a:srgbClr val="333333"/>
                          </a:solidFill>
                          <a:effectLst/>
                          <a:latin typeface="+mn-lt"/>
                          <a:ea typeface="+mn-ea"/>
                          <a:cs typeface="+mn-cs"/>
                        </a:rPr>
                        <a:t>Mitä äiti oikeastaan sanoi: “En tiennyt sinun olevan tuollainen.” – ajan kuluessa tarkkaa sanavalintaa ei voinut muistaa.</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Ryhmäterapiassa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Kukaan ei välitä ongelmistani.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400" b="0" i="0" u="none" strike="noStrike" cap="none" normalizeH="0" baseline="0" dirty="0">
                          <a:ln>
                            <a:noFill/>
                          </a:ln>
                          <a:solidFill>
                            <a:srgbClr val="333333"/>
                          </a:solidFill>
                          <a:effectLst/>
                          <a:latin typeface="+mn-lt"/>
                          <a:ea typeface="+mn-ea"/>
                          <a:cs typeface="+mn-cs"/>
                        </a:rPr>
                        <a:t>Muut osallistujat yrittivät lohduttaa siinä tilanteessa, mutta myöhemmin tämä unohtui.</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Seuraavaksi sinulle näytetään kuvia erilaisista monimutkaisista tilanteista.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Seuraavaksi sinulle näytetään kuvia erilaisista monimutkaisista tilanteista.</a:t>
            </a:r>
          </a:p>
          <a:p>
            <a:pPr marL="342900" indent="-342900" eaLnBrk="1" hangingPunct="1">
              <a:buClr>
                <a:srgbClr val="333333"/>
              </a:buClr>
              <a:buFont typeface="WingDings"/>
              <a:buChar char=""/>
            </a:pPr>
            <a:r>
              <a:rPr lang="de-DE" altLang="de-DE" sz="2400">
                <a:solidFill>
                  <a:srgbClr val="333333"/>
                </a:solidFill>
              </a:rPr>
              <a:t>Ole hyvä ja yritä löytää sanalistasta ne yksityiskohdat, jotka puuttuvat kuvista (puuttuvat yksityiskohdat osoitetaan myöhemmin sinisellä värillä)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1387527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Kioski</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Kuinka varma olet?</a:t>
            </a:r>
            <a:endParaRPr lang="de-DE" altLang="de-DE">
              <a:solidFill>
                <a:srgbClr val="004992"/>
              </a:solidFill>
              <a:latin typeface="+mn-lt"/>
              <a:ea typeface="+mn-ea"/>
              <a:cs typeface="+mn-cs"/>
            </a:endParaRPr>
          </a:p>
        </p:txBody>
      </p:sp>
      <p:sp>
        <p:nvSpPr>
          <p:cNvPr id="962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Kioski -kyltti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makkara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roskakori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hintalappuja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pulloja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myyjä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Kioski</a:t>
            </a:r>
          </a:p>
        </p:txBody>
      </p:sp>
      <p:sp>
        <p:nvSpPr>
          <p:cNvPr id="983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Kioski -kyltti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makkara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roskakori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hintalappuja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pulloja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myyjä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Puutarha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kuvassa ei ollut? Kuinka varma olet?</a:t>
            </a:r>
            <a:endParaRPr lang="de-DE" altLang="de-DE">
              <a:solidFill>
                <a:srgbClr val="004992"/>
              </a:solidFill>
              <a:latin typeface="+mn-lt"/>
              <a:ea typeface="+mn-ea"/>
              <a:cs typeface="+mn-cs"/>
            </a:endParaRPr>
          </a:p>
        </p:txBody>
      </p:sp>
      <p:sp>
        <p:nvSpPr>
          <p:cNvPr id="10240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kastelukannu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auringonkukkia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kukkapenkki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lapio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harava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letku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Puutarha</a:t>
            </a:r>
          </a:p>
        </p:txBody>
      </p:sp>
      <p:sp>
        <p:nvSpPr>
          <p:cNvPr id="1044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kastelukannu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auringonkukkia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kukkapenkki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puu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lapio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harava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letku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4DE52EB1-0487-4B65-AA95-8D565A716B9B}"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ryhmänohjaajille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fi-FI" altLang="ko-KR" sz="1800" dirty="0">
                <a:solidFill>
                  <a:srgbClr val="333333"/>
                </a:solidFill>
              </a:rPr>
              <a:t>Joissakin elokuvapätkissä on käytetty kieltä, joka ei välttämättä sovellu kaikelle yleisölle ja kaikkiin kulttuureihin. Ole hyvä ja esikatsele videot huolellisesti ennen esittämistä</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930294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52</a:t>
            </a:fld>
            <a:endParaRPr lang="de-DE" altLang="de-DE">
              <a:latin typeface="+mn-lt"/>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10595"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Mitä näet tyypillisessä luokkahuoneessa?</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Luokkahuone</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reppu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kirjoja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pulpetteja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tuoli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liitutaulu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laukku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Luokkahuone</a:t>
            </a:r>
          </a:p>
        </p:txBody>
      </p:sp>
      <p:sp>
        <p:nvSpPr>
          <p:cNvPr id="1146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reppu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kirjoja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pulpetteja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tuoli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liitutaulu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laukku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Kalastaja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kuvassa ei ollut? Kuinka varma olet?</a:t>
            </a:r>
            <a:endParaRPr lang="de-DE" altLang="de-DE">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piippu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sanko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nappi hatussa</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 </a:t>
            </a:r>
            <a:r>
              <a:rPr lang="en-CA" altLang="de-DE" sz="2400" dirty="0">
                <a:solidFill>
                  <a:srgbClr val="333333"/>
                </a:solidFill>
              </a:rPr>
              <a:t>- </a:t>
            </a:r>
            <a:r>
              <a:rPr lang="en-CA" altLang="de-DE" sz="2400" dirty="0" err="1">
                <a:solidFill>
                  <a:srgbClr val="333333"/>
                </a:solidFill>
              </a:rPr>
              <a:t>merkki</a:t>
            </a:r>
            <a:r>
              <a:rPr lang="en-CA" altLang="de-DE" sz="2400" dirty="0">
                <a:solidFill>
                  <a:srgbClr val="333333"/>
                </a:solidFill>
              </a:rPr>
              <a:t> </a:t>
            </a:r>
            <a:r>
              <a:rPr lang="en-CA" altLang="de-DE" sz="2400" dirty="0" err="1">
                <a:solidFill>
                  <a:srgbClr val="333333"/>
                </a:solidFill>
              </a:rPr>
              <a:t>veneessä</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onkivapa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punainen neule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Kalastaja</a:t>
            </a:r>
          </a:p>
        </p:txBody>
      </p:sp>
      <p:sp>
        <p:nvSpPr>
          <p:cNvPr id="1208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piippu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sanko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nappi hatussa</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 </a:t>
            </a:r>
            <a:r>
              <a:rPr lang="en-CA" altLang="de-DE" sz="2400" dirty="0">
                <a:solidFill>
                  <a:srgbClr val="333333"/>
                </a:solidFill>
              </a:rPr>
              <a:t>- </a:t>
            </a:r>
            <a:r>
              <a:rPr lang="de-DE" altLang="de-DE" sz="2400" dirty="0">
                <a:solidFill>
                  <a:srgbClr val="333333"/>
                </a:solidFill>
              </a:rPr>
              <a:t>merkki veneessä</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onkivapa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punainen neule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24931" name="Rectangle 3"/>
          <p:cNvSpPr>
            <a:spLocks noGrp="1" noChangeArrowheads="1"/>
          </p:cNvSpPr>
          <p:nvPr>
            <p:ph idx="1"/>
          </p:nvPr>
        </p:nvSpPr>
        <p:spPr>
          <a:noFill/>
        </p:spPr>
        <p:txBody>
          <a:bodyPr>
            <a:noAutofit/>
          </a:bodyPr>
          <a:lstStyle/>
          <a:p>
            <a:r>
              <a:rPr lang="de-DE" altLang="de-DE" sz="2400" dirty="0">
                <a:solidFill>
                  <a:srgbClr val="333333"/>
                </a:solidFill>
              </a:rPr>
              <a:t>Mitä tavallisesti näet suojatiellä?</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Suojatie</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autoja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poliisi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pyöräilevä lapsi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iäkäs nainen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vihreä 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suojatie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Stop-merkki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kaupunkinäkymä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Suojatie</a:t>
            </a:r>
          </a:p>
        </p:txBody>
      </p:sp>
      <p:sp>
        <p:nvSpPr>
          <p:cNvPr id="1290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autoja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poliisi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pyöräilevä lapsi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iäkäs nainen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vihreä 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suojatie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Stop-merkki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kaupunkinäkymä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33123" name="Rectangle 3"/>
          <p:cNvSpPr>
            <a:spLocks noGrp="1" noChangeArrowheads="1"/>
          </p:cNvSpPr>
          <p:nvPr>
            <p:ph idx="1"/>
          </p:nvPr>
        </p:nvSpPr>
        <p:spPr>
          <a:noFill/>
        </p:spPr>
        <p:txBody>
          <a:bodyPr>
            <a:noAutofit/>
          </a:bodyPr>
          <a:lstStyle/>
          <a:p>
            <a:r>
              <a:rPr lang="de-DE" altLang="de-DE" sz="2400" dirty="0">
                <a:solidFill>
                  <a:srgbClr val="333333"/>
                </a:solidFill>
              </a:rPr>
              <a:t>Mitä yleensä näet leikkipuistossa?</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Leikkipuisto</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liukumäki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karuselli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leija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rullalauta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pallo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puita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keinu</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leluja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hiekkalaatikko</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Leikkipuisto</a:t>
            </a:r>
          </a:p>
        </p:txBody>
      </p:sp>
      <p:sp>
        <p:nvSpPr>
          <p:cNvPr id="1372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liukumäki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karuselli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leija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rullalauta</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pallo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puita</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keinu</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leluja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hiekkalaatikko</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Häät</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ei ollut kuvassa? Kuinka varma olet?</a:t>
            </a:r>
            <a:endParaRPr lang="de-DE" altLang="de-DE">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kirkon ikkunat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bestman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morsiushuntu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tyttö, jolla on 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penkkejä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ovi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Häät</a:t>
            </a:r>
          </a:p>
        </p:txBody>
      </p:sp>
      <p:sp>
        <p:nvSpPr>
          <p:cNvPr id="1433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kirkon ikkunat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bestman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morsiushuntu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tyttö, jolla on 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penkkejä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ovi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Jalkapallo</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ei ollut kuvassa? Kuinka varma olet?</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tulostaulu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maali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sivurajat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jalkapallo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kannattajia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mainos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Jalkapallo</a:t>
            </a:r>
          </a:p>
        </p:txBody>
      </p:sp>
      <p:sp>
        <p:nvSpPr>
          <p:cNvPr id="1495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tulostaulu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maali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sivurajat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jalkapallo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kannattajia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mainos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Kuussa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ei ollut kuvassa? Kuinka varma olet?</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raketin teline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happisäiliö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kypärä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kraatereita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raketin kärki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puolikuun muotoinen</a:t>
            </a:r>
            <a:br>
              <a:rPr lang="de-DE" altLang="de-DE" sz="2400" dirty="0">
                <a:solidFill>
                  <a:srgbClr val="333333"/>
                </a:solidFill>
              </a:rPr>
            </a:br>
            <a:r>
              <a:rPr lang="de-DE" altLang="de-DE" sz="2400" dirty="0">
                <a:solidFill>
                  <a:srgbClr val="333333"/>
                </a:solidFill>
              </a:rPr>
              <a:t>planeetta taustalla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Kuussa</a:t>
            </a:r>
          </a:p>
        </p:txBody>
      </p:sp>
      <p:sp>
        <p:nvSpPr>
          <p:cNvPr id="1556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raketin teline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happisäiliö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kypärä</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kraatereita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raketin kärki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puolikuun muotoinen</a:t>
            </a:r>
            <a:br>
              <a:rPr lang="de-DE" altLang="de-DE" sz="2400" dirty="0">
                <a:solidFill>
                  <a:srgbClr val="333333"/>
                </a:solidFill>
              </a:rPr>
            </a:br>
            <a:r>
              <a:rPr lang="de-DE" altLang="de-DE" sz="2400" dirty="0">
                <a:solidFill>
                  <a:srgbClr val="333333"/>
                </a:solidFill>
              </a:rPr>
              <a:t>planeetta taustalla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Pelastus</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kuvassa ei ollut? Kuinka varma olet?</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kumivene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sukeltaja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kaatunut 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paarit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lentäjä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Pelastus</a:t>
            </a:r>
          </a:p>
        </p:txBody>
      </p:sp>
      <p:sp>
        <p:nvSpPr>
          <p:cNvPr id="1679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kumivene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sukeltaja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kaatunut 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paarit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lentäjä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72035" name="Rectangle 3"/>
          <p:cNvSpPr>
            <a:spLocks noGrp="1" noChangeArrowheads="1"/>
          </p:cNvSpPr>
          <p:nvPr>
            <p:ph idx="1"/>
          </p:nvPr>
        </p:nvSpPr>
        <p:spPr>
          <a:noFill/>
        </p:spPr>
        <p:txBody>
          <a:bodyPr>
            <a:noAutofit/>
          </a:bodyPr>
          <a:lstStyle/>
          <a:p>
            <a:r>
              <a:rPr lang="de-DE" altLang="de-DE" sz="2400" dirty="0">
                <a:solidFill>
                  <a:srgbClr val="333333"/>
                </a:solidFill>
              </a:rPr>
              <a:t>Mitä tavallisesti näet rakennustyömaalla?</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Tietyömaa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putkia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kottikärryt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puomit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kaivinkone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katupora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lapio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Stop-merkki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Tietyömaa</a:t>
            </a:r>
          </a:p>
        </p:txBody>
      </p:sp>
      <p:sp>
        <p:nvSpPr>
          <p:cNvPr id="176133"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putkia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kottikärryt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puomit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kaivinkone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katupora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lapio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Stop-merkki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err="1">
                <a:solidFill>
                  <a:srgbClr val="333333"/>
                </a:solidFill>
              </a:rPr>
              <a:t>Oppimistavoitteet</a:t>
            </a:r>
            <a:r>
              <a:rPr lang="en-US" altLang="de-DE" sz="2400" b="1"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Muistimme</a:t>
            </a:r>
            <a:r>
              <a:rPr lang="en-US" altLang="de-DE" sz="2400" dirty="0">
                <a:solidFill>
                  <a:srgbClr val="004992"/>
                </a:solidFill>
              </a:rPr>
              <a:t> </a:t>
            </a:r>
            <a:r>
              <a:rPr lang="en-US" altLang="de-DE" sz="2400" dirty="0" err="1">
                <a:solidFill>
                  <a:srgbClr val="004992"/>
                </a:solidFill>
              </a:rPr>
              <a:t>voi</a:t>
            </a:r>
            <a:r>
              <a:rPr lang="en-US" altLang="de-DE" sz="2400" dirty="0">
                <a:solidFill>
                  <a:srgbClr val="004992"/>
                </a:solidFill>
              </a:rPr>
              <a:t> </a:t>
            </a:r>
            <a:r>
              <a:rPr lang="en-US" altLang="de-DE" sz="2400" dirty="0" err="1">
                <a:solidFill>
                  <a:srgbClr val="004992"/>
                </a:solidFill>
              </a:rPr>
              <a:t>joskus</a:t>
            </a:r>
            <a:r>
              <a:rPr lang="en-US" altLang="de-DE" sz="2400" dirty="0">
                <a:solidFill>
                  <a:srgbClr val="004992"/>
                </a:solidFill>
              </a:rPr>
              <a:t> </a:t>
            </a:r>
            <a:r>
              <a:rPr lang="en-US" altLang="de-DE" sz="2400" dirty="0" err="1">
                <a:solidFill>
                  <a:srgbClr val="004992"/>
                </a:solidFill>
              </a:rPr>
              <a:t>huijata</a:t>
            </a:r>
            <a:r>
              <a:rPr lang="en-US" altLang="de-DE" sz="2400" dirty="0">
                <a:solidFill>
                  <a:srgbClr val="004992"/>
                </a:solidFill>
              </a:rPr>
              <a:t> </a:t>
            </a:r>
            <a:r>
              <a:rPr lang="en-US" altLang="de-DE" sz="2400" dirty="0" err="1">
                <a:solidFill>
                  <a:srgbClr val="004992"/>
                </a:solidFill>
              </a:rPr>
              <a:t>meitä</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Varsinkin</a:t>
            </a:r>
            <a:r>
              <a:rPr lang="en-US" altLang="de-DE" sz="2400" dirty="0">
                <a:solidFill>
                  <a:srgbClr val="333333"/>
                </a:solidFill>
              </a:rPr>
              <a:t> </a:t>
            </a:r>
            <a:r>
              <a:rPr lang="en-US" altLang="de-DE" sz="2400" dirty="0" err="1">
                <a:solidFill>
                  <a:srgbClr val="333333"/>
                </a:solidFill>
              </a:rPr>
              <a:t>tärkeissä</a:t>
            </a:r>
            <a:r>
              <a:rPr lang="en-US" altLang="de-DE" sz="2400" dirty="0">
                <a:solidFill>
                  <a:srgbClr val="333333"/>
                </a:solidFill>
              </a:rPr>
              <a:t> </a:t>
            </a:r>
            <a:r>
              <a:rPr lang="en-US" altLang="de-DE" sz="2400" dirty="0" err="1">
                <a:solidFill>
                  <a:srgbClr val="333333"/>
                </a:solidFill>
              </a:rPr>
              <a:t>tapahtumissa</a:t>
            </a:r>
            <a:r>
              <a:rPr lang="en-US" altLang="de-DE" sz="2400" dirty="0">
                <a:solidFill>
                  <a:srgbClr val="333333"/>
                </a:solidFill>
              </a:rPr>
              <a:t> (</a:t>
            </a:r>
            <a:r>
              <a:rPr lang="en-US" altLang="de-DE" sz="2400" dirty="0" err="1">
                <a:solidFill>
                  <a:srgbClr val="333333"/>
                </a:solidFill>
              </a:rPr>
              <a:t>väittely</a:t>
            </a:r>
            <a:r>
              <a:rPr lang="en-US" altLang="de-DE" sz="2400" dirty="0">
                <a:solidFill>
                  <a:srgbClr val="333333"/>
                </a:solidFill>
              </a:rPr>
              <a:t>, </a:t>
            </a:r>
            <a:r>
              <a:rPr lang="en-US" altLang="de-DE" sz="2400" dirty="0" err="1">
                <a:solidFill>
                  <a:srgbClr val="333333"/>
                </a:solidFill>
              </a:rPr>
              <a:t>silminnäkijän</a:t>
            </a:r>
            <a:r>
              <a:rPr lang="en-US" altLang="de-DE" sz="2400" dirty="0">
                <a:solidFill>
                  <a:srgbClr val="333333"/>
                </a:solidFill>
              </a:rPr>
              <a:t> </a:t>
            </a:r>
            <a:r>
              <a:rPr lang="en-US" altLang="de-DE" sz="2400" dirty="0" err="1">
                <a:solidFill>
                  <a:srgbClr val="333333"/>
                </a:solidFill>
              </a:rPr>
              <a:t>todistus</a:t>
            </a:r>
            <a:r>
              <a:rPr lang="en-US" altLang="de-DE" sz="2400" dirty="0">
                <a:solidFill>
                  <a:srgbClr val="333333"/>
                </a:solidFill>
              </a:rPr>
              <a:t> </a:t>
            </a:r>
            <a:r>
              <a:rPr lang="en-US" altLang="de-DE" sz="2400" dirty="0" err="1">
                <a:solidFill>
                  <a:srgbClr val="333333"/>
                </a:solidFill>
              </a:rPr>
              <a:t>jne</a:t>
            </a:r>
            <a:r>
              <a:rPr lang="en-US" altLang="de-DE" sz="2400" dirty="0">
                <a:solidFill>
                  <a:srgbClr val="333333"/>
                </a:solidFill>
              </a:rPr>
              <a:t>.), </a:t>
            </a:r>
            <a:r>
              <a:rPr lang="en-US" altLang="de-DE" sz="2400" dirty="0" err="1">
                <a:solidFill>
                  <a:srgbClr val="333333"/>
                </a:solidFill>
              </a:rPr>
              <a:t>pidä</a:t>
            </a:r>
            <a:r>
              <a:rPr lang="en-US" altLang="de-DE" sz="2400" dirty="0">
                <a:solidFill>
                  <a:srgbClr val="333333"/>
                </a:solidFill>
              </a:rPr>
              <a:t> </a:t>
            </a:r>
            <a:r>
              <a:rPr lang="en-US" altLang="de-DE" sz="2400" dirty="0" err="1">
                <a:solidFill>
                  <a:srgbClr val="333333"/>
                </a:solidFill>
              </a:rPr>
              <a:t>mielessä</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Jos </a:t>
            </a:r>
            <a:r>
              <a:rPr lang="en-US" altLang="de-DE" sz="2400" i="1" dirty="0">
                <a:solidFill>
                  <a:srgbClr val="333333"/>
                </a:solidFill>
              </a:rPr>
              <a:t>et </a:t>
            </a:r>
            <a:r>
              <a:rPr lang="en-US" altLang="de-DE" sz="2400" i="1" dirty="0" err="1">
                <a:solidFill>
                  <a:srgbClr val="333333"/>
                </a:solidFill>
              </a:rPr>
              <a:t>voi</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i="1" dirty="0" err="1">
                <a:solidFill>
                  <a:srgbClr val="333333"/>
                </a:solidFill>
              </a:rPr>
              <a:t>elävästi</a:t>
            </a:r>
            <a:r>
              <a:rPr lang="en-US" altLang="de-DE" sz="2400" dirty="0">
                <a:solidFill>
                  <a:srgbClr val="333333"/>
                </a:solidFill>
              </a:rPr>
              <a:t> </a:t>
            </a:r>
            <a:r>
              <a:rPr lang="en-US" altLang="de-DE" sz="2400" dirty="0" err="1">
                <a:solidFill>
                  <a:srgbClr val="333333"/>
                </a:solidFill>
              </a:rPr>
              <a:t>yksityiskohtia</a:t>
            </a:r>
            <a:r>
              <a:rPr lang="en-US" altLang="de-DE" sz="2400" dirty="0">
                <a:solidFill>
                  <a:srgbClr val="333333"/>
                </a:solidFill>
              </a:rPr>
              <a:t> </a:t>
            </a:r>
            <a:r>
              <a:rPr lang="en-US" altLang="de-DE" sz="2400" dirty="0" err="1">
                <a:solidFill>
                  <a:srgbClr val="333333"/>
                </a:solidFill>
              </a:rPr>
              <a:t>tapahtumista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en-US" altLang="de-DE" sz="2400" dirty="0" err="1">
                <a:solidFill>
                  <a:srgbClr val="004992"/>
                </a:solidFill>
              </a:rPr>
              <a:t>Älä</a:t>
            </a:r>
            <a:r>
              <a:rPr lang="en-US" altLang="de-DE" sz="2400" dirty="0">
                <a:solidFill>
                  <a:srgbClr val="004992"/>
                </a:solidFill>
              </a:rPr>
              <a:t> ole </a:t>
            </a:r>
            <a:r>
              <a:rPr lang="en-US" altLang="de-DE" sz="2400" dirty="0" err="1">
                <a:solidFill>
                  <a:srgbClr val="004992"/>
                </a:solidFill>
              </a:rPr>
              <a:t>liian</a:t>
            </a:r>
            <a:r>
              <a:rPr lang="en-US" altLang="de-DE" sz="2400" dirty="0">
                <a:solidFill>
                  <a:srgbClr val="004992"/>
                </a:solidFill>
              </a:rPr>
              <a:t> </a:t>
            </a:r>
            <a:r>
              <a:rPr lang="en-US" altLang="de-DE" sz="2400" dirty="0" err="1">
                <a:solidFill>
                  <a:srgbClr val="004992"/>
                </a:solidFill>
              </a:rPr>
              <a:t>varma</a:t>
            </a:r>
            <a:r>
              <a:rPr lang="en-US" altLang="de-DE" sz="2400" dirty="0">
                <a:solidFill>
                  <a:srgbClr val="004992"/>
                </a:solidFill>
              </a:rPr>
              <a:t>, </a:t>
            </a:r>
            <a:r>
              <a:rPr lang="en-US" altLang="de-DE" sz="2400" dirty="0" err="1">
                <a:solidFill>
                  <a:srgbClr val="004992"/>
                </a:solidFill>
              </a:rPr>
              <a:t>että</a:t>
            </a:r>
            <a:r>
              <a:rPr lang="en-US" altLang="de-DE" sz="2400" dirty="0">
                <a:solidFill>
                  <a:srgbClr val="004992"/>
                </a:solidFill>
              </a:rPr>
              <a:t> </a:t>
            </a:r>
            <a:r>
              <a:rPr lang="en-US" altLang="de-DE" sz="2400" dirty="0" err="1">
                <a:solidFill>
                  <a:srgbClr val="004992"/>
                </a:solidFill>
              </a:rPr>
              <a:t>muistikuvasi</a:t>
            </a:r>
            <a:r>
              <a:rPr lang="en-US" altLang="de-DE" sz="2400" dirty="0">
                <a:solidFill>
                  <a:srgbClr val="004992"/>
                </a:solidFill>
              </a:rPr>
              <a:t> on </a:t>
            </a:r>
            <a:r>
              <a:rPr lang="en-US" altLang="de-DE" sz="2400" dirty="0" err="1">
                <a:solidFill>
                  <a:srgbClr val="004992"/>
                </a:solidFill>
              </a:rPr>
              <a:t>totta</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err="1">
                <a:solidFill>
                  <a:srgbClr val="333333"/>
                </a:solidFill>
              </a:rPr>
              <a:t>Oppimistavoitteet</a:t>
            </a:r>
            <a:r>
              <a:rPr lang="en-US" altLang="de-DE" sz="2400" b="1"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Muistimme</a:t>
            </a:r>
            <a:r>
              <a:rPr lang="en-US" altLang="de-DE" sz="2400" dirty="0">
                <a:solidFill>
                  <a:srgbClr val="004992"/>
                </a:solidFill>
              </a:rPr>
              <a:t> </a:t>
            </a:r>
            <a:r>
              <a:rPr lang="en-US" altLang="de-DE" sz="2400" dirty="0" err="1">
                <a:solidFill>
                  <a:srgbClr val="004992"/>
                </a:solidFill>
              </a:rPr>
              <a:t>voi</a:t>
            </a:r>
            <a:r>
              <a:rPr lang="en-US" altLang="de-DE" sz="2400" dirty="0">
                <a:solidFill>
                  <a:srgbClr val="004992"/>
                </a:solidFill>
              </a:rPr>
              <a:t> </a:t>
            </a:r>
            <a:r>
              <a:rPr lang="en-US" altLang="de-DE" sz="2400" dirty="0" err="1">
                <a:solidFill>
                  <a:srgbClr val="004992"/>
                </a:solidFill>
              </a:rPr>
              <a:t>joskus</a:t>
            </a:r>
            <a:r>
              <a:rPr lang="en-US" altLang="de-DE" sz="2400" dirty="0">
                <a:solidFill>
                  <a:srgbClr val="004992"/>
                </a:solidFill>
              </a:rPr>
              <a:t> </a:t>
            </a:r>
            <a:r>
              <a:rPr lang="en-US" altLang="de-DE" sz="2400" dirty="0" err="1">
                <a:solidFill>
                  <a:srgbClr val="004992"/>
                </a:solidFill>
              </a:rPr>
              <a:t>huijata</a:t>
            </a:r>
            <a:r>
              <a:rPr lang="en-US" altLang="de-DE" sz="2400" dirty="0">
                <a:solidFill>
                  <a:srgbClr val="004992"/>
                </a:solidFill>
              </a:rPr>
              <a:t> </a:t>
            </a:r>
            <a:r>
              <a:rPr lang="en-US" altLang="de-DE" sz="2400" dirty="0" err="1">
                <a:solidFill>
                  <a:srgbClr val="004992"/>
                </a:solidFill>
              </a:rPr>
              <a:t>meitä</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Varsinkin</a:t>
            </a:r>
            <a:r>
              <a:rPr lang="en-US" altLang="de-DE" sz="2400" dirty="0">
                <a:solidFill>
                  <a:srgbClr val="333333"/>
                </a:solidFill>
              </a:rPr>
              <a:t> </a:t>
            </a:r>
            <a:r>
              <a:rPr lang="en-US" altLang="de-DE" sz="2400" dirty="0" err="1">
                <a:solidFill>
                  <a:srgbClr val="333333"/>
                </a:solidFill>
              </a:rPr>
              <a:t>tärkeissä</a:t>
            </a:r>
            <a:r>
              <a:rPr lang="en-US" altLang="de-DE" sz="2400" dirty="0">
                <a:solidFill>
                  <a:srgbClr val="333333"/>
                </a:solidFill>
              </a:rPr>
              <a:t> </a:t>
            </a:r>
            <a:r>
              <a:rPr lang="en-US" altLang="de-DE" sz="2400" dirty="0" err="1">
                <a:solidFill>
                  <a:srgbClr val="333333"/>
                </a:solidFill>
              </a:rPr>
              <a:t>tapahtumissa</a:t>
            </a:r>
            <a:r>
              <a:rPr lang="en-US" altLang="de-DE" sz="2400" dirty="0">
                <a:solidFill>
                  <a:srgbClr val="333333"/>
                </a:solidFill>
              </a:rPr>
              <a:t> (</a:t>
            </a:r>
            <a:r>
              <a:rPr lang="en-US" altLang="de-DE" sz="2400" dirty="0" err="1">
                <a:solidFill>
                  <a:srgbClr val="333333"/>
                </a:solidFill>
              </a:rPr>
              <a:t>väittely</a:t>
            </a:r>
            <a:r>
              <a:rPr lang="en-US" altLang="de-DE" sz="2400" dirty="0">
                <a:solidFill>
                  <a:srgbClr val="333333"/>
                </a:solidFill>
              </a:rPr>
              <a:t>, </a:t>
            </a:r>
            <a:r>
              <a:rPr lang="en-US" altLang="de-DE" sz="2400" dirty="0" err="1">
                <a:solidFill>
                  <a:srgbClr val="333333"/>
                </a:solidFill>
              </a:rPr>
              <a:t>silminnäkijän</a:t>
            </a:r>
            <a:r>
              <a:rPr lang="en-US" altLang="de-DE" sz="2400" dirty="0">
                <a:solidFill>
                  <a:srgbClr val="333333"/>
                </a:solidFill>
              </a:rPr>
              <a:t> </a:t>
            </a:r>
            <a:r>
              <a:rPr lang="en-US" altLang="de-DE" sz="2400" dirty="0" err="1">
                <a:solidFill>
                  <a:srgbClr val="333333"/>
                </a:solidFill>
              </a:rPr>
              <a:t>todistus</a:t>
            </a:r>
            <a:r>
              <a:rPr lang="en-US" altLang="de-DE" sz="2400" dirty="0">
                <a:solidFill>
                  <a:srgbClr val="333333"/>
                </a:solidFill>
              </a:rPr>
              <a:t> </a:t>
            </a:r>
            <a:r>
              <a:rPr lang="en-US" altLang="de-DE" sz="2400" dirty="0" err="1">
                <a:solidFill>
                  <a:srgbClr val="333333"/>
                </a:solidFill>
              </a:rPr>
              <a:t>jne</a:t>
            </a:r>
            <a:r>
              <a:rPr lang="en-US" altLang="de-DE" sz="2400" dirty="0">
                <a:solidFill>
                  <a:srgbClr val="333333"/>
                </a:solidFill>
              </a:rPr>
              <a:t>.), </a:t>
            </a:r>
            <a:r>
              <a:rPr lang="en-US" altLang="de-DE" sz="2400" dirty="0" err="1">
                <a:solidFill>
                  <a:srgbClr val="333333"/>
                </a:solidFill>
              </a:rPr>
              <a:t>pidä</a:t>
            </a:r>
            <a:r>
              <a:rPr lang="en-US" altLang="de-DE" sz="2400" dirty="0">
                <a:solidFill>
                  <a:srgbClr val="333333"/>
                </a:solidFill>
              </a:rPr>
              <a:t> </a:t>
            </a:r>
            <a:r>
              <a:rPr lang="en-US" altLang="de-DE" sz="2400" dirty="0" err="1">
                <a:solidFill>
                  <a:srgbClr val="333333"/>
                </a:solidFill>
              </a:rPr>
              <a:t>mielessä</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Jos </a:t>
            </a:r>
            <a:r>
              <a:rPr lang="en-US" altLang="de-DE" sz="2400" i="1" dirty="0">
                <a:solidFill>
                  <a:srgbClr val="333333"/>
                </a:solidFill>
              </a:rPr>
              <a:t>et </a:t>
            </a:r>
            <a:r>
              <a:rPr lang="en-US" altLang="de-DE" sz="2400" i="1" dirty="0" err="1">
                <a:solidFill>
                  <a:srgbClr val="333333"/>
                </a:solidFill>
              </a:rPr>
              <a:t>voi</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i="1" dirty="0" err="1">
                <a:solidFill>
                  <a:srgbClr val="333333"/>
                </a:solidFill>
              </a:rPr>
              <a:t>elävästi</a:t>
            </a:r>
            <a:r>
              <a:rPr lang="en-US" altLang="de-DE" sz="2400" dirty="0">
                <a:solidFill>
                  <a:srgbClr val="333333"/>
                </a:solidFill>
              </a:rPr>
              <a:t> </a:t>
            </a:r>
            <a:r>
              <a:rPr lang="en-US" altLang="de-DE" sz="2400" dirty="0" err="1">
                <a:solidFill>
                  <a:srgbClr val="333333"/>
                </a:solidFill>
              </a:rPr>
              <a:t>yksityiskohtia</a:t>
            </a:r>
            <a:r>
              <a:rPr lang="en-US" altLang="de-DE" sz="2400" dirty="0">
                <a:solidFill>
                  <a:srgbClr val="333333"/>
                </a:solidFill>
              </a:rPr>
              <a:t> </a:t>
            </a:r>
            <a:r>
              <a:rPr lang="en-US" altLang="de-DE" sz="2400" dirty="0" err="1">
                <a:solidFill>
                  <a:srgbClr val="333333"/>
                </a:solidFill>
              </a:rPr>
              <a:t>tapahtumista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en-US" altLang="de-DE" sz="2400" dirty="0" err="1">
                <a:solidFill>
                  <a:srgbClr val="004992"/>
                </a:solidFill>
              </a:rPr>
              <a:t>Älä</a:t>
            </a:r>
            <a:r>
              <a:rPr lang="en-US" altLang="de-DE" sz="2400" dirty="0">
                <a:solidFill>
                  <a:srgbClr val="004992"/>
                </a:solidFill>
              </a:rPr>
              <a:t> ole </a:t>
            </a:r>
            <a:r>
              <a:rPr lang="en-US" altLang="de-DE" sz="2400" dirty="0" err="1">
                <a:solidFill>
                  <a:srgbClr val="004992"/>
                </a:solidFill>
              </a:rPr>
              <a:t>liian</a:t>
            </a:r>
            <a:r>
              <a:rPr lang="en-US" altLang="de-DE" sz="2400" dirty="0">
                <a:solidFill>
                  <a:srgbClr val="004992"/>
                </a:solidFill>
              </a:rPr>
              <a:t> </a:t>
            </a:r>
            <a:r>
              <a:rPr lang="en-US" altLang="de-DE" sz="2400" dirty="0" err="1">
                <a:solidFill>
                  <a:srgbClr val="004992"/>
                </a:solidFill>
              </a:rPr>
              <a:t>varma</a:t>
            </a:r>
            <a:r>
              <a:rPr lang="en-US" altLang="de-DE" sz="2400" dirty="0">
                <a:solidFill>
                  <a:srgbClr val="004992"/>
                </a:solidFill>
              </a:rPr>
              <a:t>, </a:t>
            </a:r>
            <a:r>
              <a:rPr lang="en-US" altLang="de-DE" sz="2400" dirty="0" err="1">
                <a:solidFill>
                  <a:srgbClr val="004992"/>
                </a:solidFill>
              </a:rPr>
              <a:t>että</a:t>
            </a:r>
            <a:r>
              <a:rPr lang="en-US" altLang="de-DE" sz="2400" dirty="0">
                <a:solidFill>
                  <a:srgbClr val="004992"/>
                </a:solidFill>
              </a:rPr>
              <a:t> </a:t>
            </a:r>
            <a:r>
              <a:rPr lang="en-US" altLang="de-DE" sz="2400" dirty="0" err="1">
                <a:solidFill>
                  <a:srgbClr val="004992"/>
                </a:solidFill>
              </a:rPr>
              <a:t>muistikuvasi</a:t>
            </a:r>
            <a:r>
              <a:rPr lang="en-US" altLang="de-DE" sz="2400" dirty="0">
                <a:solidFill>
                  <a:srgbClr val="004992"/>
                </a:solidFill>
              </a:rPr>
              <a:t> on </a:t>
            </a:r>
            <a:r>
              <a:rPr lang="en-US" altLang="de-DE" sz="2400" dirty="0" err="1">
                <a:solidFill>
                  <a:srgbClr val="004992"/>
                </a:solidFill>
              </a:rPr>
              <a:t>totta</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en-US" altLang="de-DE" sz="2400" dirty="0" err="1">
                <a:solidFill>
                  <a:srgbClr val="004992"/>
                </a:solidFill>
              </a:rPr>
              <a:t>Etsi</a:t>
            </a:r>
            <a:r>
              <a:rPr lang="en-US" altLang="de-DE" sz="2400" dirty="0">
                <a:solidFill>
                  <a:srgbClr val="004992"/>
                </a:solidFill>
              </a:rPr>
              <a:t> </a:t>
            </a:r>
            <a:r>
              <a:rPr lang="en-US" altLang="de-DE" sz="2400" dirty="0" err="1">
                <a:solidFill>
                  <a:srgbClr val="004992"/>
                </a:solidFill>
              </a:rPr>
              <a:t>lisää</a:t>
            </a:r>
            <a:r>
              <a:rPr lang="en-US" altLang="de-DE" sz="2400" dirty="0">
                <a:solidFill>
                  <a:srgbClr val="004992"/>
                </a:solidFill>
              </a:rPr>
              <a:t> </a:t>
            </a:r>
            <a:r>
              <a:rPr lang="en-US" altLang="de-DE" sz="2400" dirty="0" err="1">
                <a:solidFill>
                  <a:srgbClr val="004992"/>
                </a:solidFill>
              </a:rPr>
              <a:t>tietoa</a:t>
            </a:r>
            <a:r>
              <a:rPr lang="en-US" altLang="de-DE" sz="2400" dirty="0">
                <a:solidFill>
                  <a:srgbClr val="004992"/>
                </a:solidFill>
              </a:rPr>
              <a:t> (</a:t>
            </a:r>
            <a:r>
              <a:rPr lang="en-US" altLang="de-DE" sz="2400" dirty="0" err="1">
                <a:solidFill>
                  <a:srgbClr val="004992"/>
                </a:solidFill>
              </a:rPr>
              <a:t>esim</a:t>
            </a:r>
            <a:r>
              <a:rPr lang="en-US" altLang="de-DE" sz="2400" dirty="0">
                <a:solidFill>
                  <a:srgbClr val="004992"/>
                </a:solidFill>
              </a:rPr>
              <a:t>. </a:t>
            </a:r>
            <a:r>
              <a:rPr lang="en-US" altLang="de-DE" sz="2400" dirty="0" err="1">
                <a:solidFill>
                  <a:srgbClr val="004992"/>
                </a:solidFill>
              </a:rPr>
              <a:t>todistaja</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25163454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err="1">
                <a:solidFill>
                  <a:srgbClr val="333333"/>
                </a:solidFill>
              </a:rPr>
              <a:t>Oppimistavoitteet</a:t>
            </a:r>
            <a:r>
              <a:rPr lang="en-US" altLang="de-DE" sz="2400" b="1"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Muistimme</a:t>
            </a:r>
            <a:r>
              <a:rPr lang="en-US" altLang="de-DE" sz="2400" dirty="0">
                <a:solidFill>
                  <a:srgbClr val="004992"/>
                </a:solidFill>
              </a:rPr>
              <a:t> </a:t>
            </a:r>
            <a:r>
              <a:rPr lang="en-US" altLang="de-DE" sz="2400" dirty="0" err="1">
                <a:solidFill>
                  <a:srgbClr val="004992"/>
                </a:solidFill>
              </a:rPr>
              <a:t>voi</a:t>
            </a:r>
            <a:r>
              <a:rPr lang="en-US" altLang="de-DE" sz="2400" dirty="0">
                <a:solidFill>
                  <a:srgbClr val="004992"/>
                </a:solidFill>
              </a:rPr>
              <a:t> </a:t>
            </a:r>
            <a:r>
              <a:rPr lang="en-US" altLang="de-DE" sz="2400" dirty="0" err="1">
                <a:solidFill>
                  <a:srgbClr val="004992"/>
                </a:solidFill>
              </a:rPr>
              <a:t>joskus</a:t>
            </a:r>
            <a:r>
              <a:rPr lang="en-US" altLang="de-DE" sz="2400" dirty="0">
                <a:solidFill>
                  <a:srgbClr val="004992"/>
                </a:solidFill>
              </a:rPr>
              <a:t> </a:t>
            </a:r>
            <a:r>
              <a:rPr lang="en-US" altLang="de-DE" sz="2400" dirty="0" err="1">
                <a:solidFill>
                  <a:srgbClr val="004992"/>
                </a:solidFill>
              </a:rPr>
              <a:t>huijata</a:t>
            </a:r>
            <a:r>
              <a:rPr lang="en-US" altLang="de-DE" sz="2400" dirty="0">
                <a:solidFill>
                  <a:srgbClr val="004992"/>
                </a:solidFill>
              </a:rPr>
              <a:t> </a:t>
            </a:r>
            <a:r>
              <a:rPr lang="en-US" altLang="de-DE" sz="2400" dirty="0" err="1">
                <a:solidFill>
                  <a:srgbClr val="004992"/>
                </a:solidFill>
              </a:rPr>
              <a:t>meitä</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Varsinkin</a:t>
            </a:r>
            <a:r>
              <a:rPr lang="en-US" altLang="de-DE" sz="2400" dirty="0">
                <a:solidFill>
                  <a:srgbClr val="333333"/>
                </a:solidFill>
              </a:rPr>
              <a:t> </a:t>
            </a:r>
            <a:r>
              <a:rPr lang="en-US" altLang="de-DE" sz="2400" dirty="0" err="1">
                <a:solidFill>
                  <a:srgbClr val="333333"/>
                </a:solidFill>
              </a:rPr>
              <a:t>tärkeissä</a:t>
            </a:r>
            <a:r>
              <a:rPr lang="en-US" altLang="de-DE" sz="2400" dirty="0">
                <a:solidFill>
                  <a:srgbClr val="333333"/>
                </a:solidFill>
              </a:rPr>
              <a:t> </a:t>
            </a:r>
            <a:r>
              <a:rPr lang="en-US" altLang="de-DE" sz="2400" dirty="0" err="1">
                <a:solidFill>
                  <a:srgbClr val="333333"/>
                </a:solidFill>
              </a:rPr>
              <a:t>tapahtumissa</a:t>
            </a:r>
            <a:r>
              <a:rPr lang="en-US" altLang="de-DE" sz="2400" dirty="0">
                <a:solidFill>
                  <a:srgbClr val="333333"/>
                </a:solidFill>
              </a:rPr>
              <a:t> (</a:t>
            </a:r>
            <a:r>
              <a:rPr lang="en-US" altLang="de-DE" sz="2400" dirty="0" err="1">
                <a:solidFill>
                  <a:srgbClr val="333333"/>
                </a:solidFill>
              </a:rPr>
              <a:t>väittely</a:t>
            </a:r>
            <a:r>
              <a:rPr lang="en-US" altLang="de-DE" sz="2400" dirty="0">
                <a:solidFill>
                  <a:srgbClr val="333333"/>
                </a:solidFill>
              </a:rPr>
              <a:t>, </a:t>
            </a:r>
            <a:r>
              <a:rPr lang="en-US" altLang="de-DE" sz="2400" dirty="0" err="1">
                <a:solidFill>
                  <a:srgbClr val="333333"/>
                </a:solidFill>
              </a:rPr>
              <a:t>silminnäkijän</a:t>
            </a:r>
            <a:r>
              <a:rPr lang="en-US" altLang="de-DE" sz="2400" dirty="0">
                <a:solidFill>
                  <a:srgbClr val="333333"/>
                </a:solidFill>
              </a:rPr>
              <a:t> </a:t>
            </a:r>
            <a:r>
              <a:rPr lang="en-US" altLang="de-DE" sz="2400" dirty="0" err="1">
                <a:solidFill>
                  <a:srgbClr val="333333"/>
                </a:solidFill>
              </a:rPr>
              <a:t>todistus</a:t>
            </a:r>
            <a:r>
              <a:rPr lang="en-US" altLang="de-DE" sz="2400" dirty="0">
                <a:solidFill>
                  <a:srgbClr val="333333"/>
                </a:solidFill>
              </a:rPr>
              <a:t> </a:t>
            </a:r>
            <a:r>
              <a:rPr lang="en-US" altLang="de-DE" sz="2400" dirty="0" err="1">
                <a:solidFill>
                  <a:srgbClr val="333333"/>
                </a:solidFill>
              </a:rPr>
              <a:t>jne</a:t>
            </a:r>
            <a:r>
              <a:rPr lang="en-US" altLang="de-DE" sz="2400" dirty="0">
                <a:solidFill>
                  <a:srgbClr val="333333"/>
                </a:solidFill>
              </a:rPr>
              <a:t>.), </a:t>
            </a:r>
            <a:r>
              <a:rPr lang="en-US" altLang="de-DE" sz="2400" dirty="0" err="1">
                <a:solidFill>
                  <a:srgbClr val="333333"/>
                </a:solidFill>
              </a:rPr>
              <a:t>pidä</a:t>
            </a:r>
            <a:r>
              <a:rPr lang="en-US" altLang="de-DE" sz="2400" dirty="0">
                <a:solidFill>
                  <a:srgbClr val="333333"/>
                </a:solidFill>
              </a:rPr>
              <a:t> </a:t>
            </a:r>
            <a:r>
              <a:rPr lang="en-US" altLang="de-DE" sz="2400" dirty="0" err="1">
                <a:solidFill>
                  <a:srgbClr val="333333"/>
                </a:solidFill>
              </a:rPr>
              <a:t>mielessä</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Jos </a:t>
            </a:r>
            <a:r>
              <a:rPr lang="en-US" altLang="de-DE" sz="2400" i="1" dirty="0">
                <a:solidFill>
                  <a:srgbClr val="333333"/>
                </a:solidFill>
              </a:rPr>
              <a:t>et </a:t>
            </a:r>
            <a:r>
              <a:rPr lang="en-US" altLang="de-DE" sz="2400" i="1" dirty="0" err="1">
                <a:solidFill>
                  <a:srgbClr val="333333"/>
                </a:solidFill>
              </a:rPr>
              <a:t>voi</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i="1" dirty="0" err="1">
                <a:solidFill>
                  <a:srgbClr val="333333"/>
                </a:solidFill>
              </a:rPr>
              <a:t>elävästi</a:t>
            </a:r>
            <a:r>
              <a:rPr lang="en-US" altLang="de-DE" sz="2400" dirty="0">
                <a:solidFill>
                  <a:srgbClr val="333333"/>
                </a:solidFill>
              </a:rPr>
              <a:t> </a:t>
            </a:r>
            <a:r>
              <a:rPr lang="en-US" altLang="de-DE" sz="2400" dirty="0" err="1">
                <a:solidFill>
                  <a:srgbClr val="333333"/>
                </a:solidFill>
              </a:rPr>
              <a:t>yksityiskohtia</a:t>
            </a:r>
            <a:r>
              <a:rPr lang="en-US" altLang="de-DE" sz="2400" dirty="0">
                <a:solidFill>
                  <a:srgbClr val="333333"/>
                </a:solidFill>
              </a:rPr>
              <a:t> </a:t>
            </a:r>
            <a:r>
              <a:rPr lang="en-US" altLang="de-DE" sz="2400" dirty="0" err="1">
                <a:solidFill>
                  <a:srgbClr val="333333"/>
                </a:solidFill>
              </a:rPr>
              <a:t>tapahtumista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en-US" altLang="de-DE" sz="2400" dirty="0" err="1">
                <a:solidFill>
                  <a:srgbClr val="004992"/>
                </a:solidFill>
              </a:rPr>
              <a:t>Älä</a:t>
            </a:r>
            <a:r>
              <a:rPr lang="en-US" altLang="de-DE" sz="2400" dirty="0">
                <a:solidFill>
                  <a:srgbClr val="004992"/>
                </a:solidFill>
              </a:rPr>
              <a:t> ole </a:t>
            </a:r>
            <a:r>
              <a:rPr lang="en-US" altLang="de-DE" sz="2400" dirty="0" err="1">
                <a:solidFill>
                  <a:srgbClr val="004992"/>
                </a:solidFill>
              </a:rPr>
              <a:t>liian</a:t>
            </a:r>
            <a:r>
              <a:rPr lang="en-US" altLang="de-DE" sz="2400" dirty="0">
                <a:solidFill>
                  <a:srgbClr val="004992"/>
                </a:solidFill>
              </a:rPr>
              <a:t> </a:t>
            </a:r>
            <a:r>
              <a:rPr lang="en-US" altLang="de-DE" sz="2400" dirty="0" err="1">
                <a:solidFill>
                  <a:srgbClr val="004992"/>
                </a:solidFill>
              </a:rPr>
              <a:t>varma</a:t>
            </a:r>
            <a:r>
              <a:rPr lang="en-US" altLang="de-DE" sz="2400" dirty="0">
                <a:solidFill>
                  <a:srgbClr val="004992"/>
                </a:solidFill>
              </a:rPr>
              <a:t>, </a:t>
            </a:r>
            <a:r>
              <a:rPr lang="en-US" altLang="de-DE" sz="2400" dirty="0" err="1">
                <a:solidFill>
                  <a:srgbClr val="004992"/>
                </a:solidFill>
              </a:rPr>
              <a:t>että</a:t>
            </a:r>
            <a:r>
              <a:rPr lang="en-US" altLang="de-DE" sz="2400" dirty="0">
                <a:solidFill>
                  <a:srgbClr val="004992"/>
                </a:solidFill>
              </a:rPr>
              <a:t> </a:t>
            </a:r>
            <a:r>
              <a:rPr lang="en-US" altLang="de-DE" sz="2400" dirty="0" err="1">
                <a:solidFill>
                  <a:srgbClr val="004992"/>
                </a:solidFill>
              </a:rPr>
              <a:t>muistikuvasi</a:t>
            </a:r>
            <a:r>
              <a:rPr lang="en-US" altLang="de-DE" sz="2400" dirty="0">
                <a:solidFill>
                  <a:srgbClr val="004992"/>
                </a:solidFill>
              </a:rPr>
              <a:t> on </a:t>
            </a:r>
            <a:r>
              <a:rPr lang="en-US" altLang="de-DE" sz="2400" dirty="0" err="1">
                <a:solidFill>
                  <a:srgbClr val="004992"/>
                </a:solidFill>
              </a:rPr>
              <a:t>totta</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en-US" altLang="de-DE" sz="2400" dirty="0" err="1">
                <a:solidFill>
                  <a:srgbClr val="004992"/>
                </a:solidFill>
              </a:rPr>
              <a:t>Etsi</a:t>
            </a:r>
            <a:r>
              <a:rPr lang="en-US" altLang="de-DE" sz="2400" dirty="0">
                <a:solidFill>
                  <a:srgbClr val="004992"/>
                </a:solidFill>
              </a:rPr>
              <a:t> </a:t>
            </a:r>
            <a:r>
              <a:rPr lang="en-US" altLang="de-DE" sz="2400" dirty="0" err="1">
                <a:solidFill>
                  <a:srgbClr val="004992"/>
                </a:solidFill>
              </a:rPr>
              <a:t>lisää</a:t>
            </a:r>
            <a:r>
              <a:rPr lang="en-US" altLang="de-DE" sz="2400" dirty="0">
                <a:solidFill>
                  <a:srgbClr val="004992"/>
                </a:solidFill>
              </a:rPr>
              <a:t> </a:t>
            </a:r>
            <a:r>
              <a:rPr lang="en-US" altLang="de-DE" sz="2400" dirty="0" err="1">
                <a:solidFill>
                  <a:srgbClr val="004992"/>
                </a:solidFill>
              </a:rPr>
              <a:t>tietoa</a:t>
            </a:r>
            <a:r>
              <a:rPr lang="en-US" altLang="de-DE" sz="2400" dirty="0">
                <a:solidFill>
                  <a:srgbClr val="004992"/>
                </a:solidFill>
              </a:rPr>
              <a:t> (</a:t>
            </a:r>
            <a:r>
              <a:rPr lang="en-US" altLang="de-DE" sz="2400" dirty="0" err="1">
                <a:solidFill>
                  <a:srgbClr val="004992"/>
                </a:solidFill>
              </a:rPr>
              <a:t>esim</a:t>
            </a:r>
            <a:r>
              <a:rPr lang="en-US" altLang="de-DE" sz="2400" dirty="0">
                <a:solidFill>
                  <a:srgbClr val="004992"/>
                </a:solidFill>
              </a:rPr>
              <a:t>. </a:t>
            </a:r>
            <a:r>
              <a:rPr lang="en-US" altLang="de-DE" sz="2400" dirty="0" err="1">
                <a:solidFill>
                  <a:srgbClr val="004992"/>
                </a:solidFill>
              </a:rPr>
              <a:t>todistaja</a:t>
            </a:r>
            <a:r>
              <a:rPr lang="en-US" altLang="de-DE" sz="2400" dirty="0">
                <a:solidFill>
                  <a:srgbClr val="004992"/>
                </a:solidFill>
              </a:rPr>
              <a:t>).</a:t>
            </a:r>
            <a:br>
              <a:rPr lang="en-US" altLang="de-DE" sz="2400" dirty="0">
                <a:solidFill>
                  <a:srgbClr val="004992"/>
                </a:solidFill>
              </a:rPr>
            </a:br>
            <a:r>
              <a:rPr lang="en-US" altLang="de-DE" sz="2400" u="sng" dirty="0" err="1">
                <a:solidFill>
                  <a:srgbClr val="333333"/>
                </a:solidFill>
              </a:rPr>
              <a:t>Esimerkiksi</a:t>
            </a:r>
            <a:r>
              <a:rPr lang="en-US" altLang="de-DE" sz="2400" u="sng" dirty="0">
                <a:solidFill>
                  <a:srgbClr val="333333"/>
                </a:solidFill>
              </a:rPr>
              <a:t>:</a:t>
            </a:r>
            <a:r>
              <a:rPr lang="en-US" altLang="de-DE" sz="2400" dirty="0">
                <a:solidFill>
                  <a:srgbClr val="333333"/>
                </a:solidFill>
              </a:rPr>
              <a:t> </a:t>
            </a:r>
            <a:r>
              <a:rPr lang="en-US" altLang="de-DE" sz="2400" dirty="0" err="1">
                <a:solidFill>
                  <a:srgbClr val="333333"/>
                </a:solidFill>
              </a:rPr>
              <a:t>Väittelit</a:t>
            </a:r>
            <a:r>
              <a:rPr lang="en-US" altLang="de-DE" sz="2400" dirty="0">
                <a:solidFill>
                  <a:srgbClr val="333333"/>
                </a:solidFill>
              </a:rPr>
              <a:t> </a:t>
            </a:r>
            <a:r>
              <a:rPr lang="en-US" altLang="de-DE" sz="2400" dirty="0" err="1">
                <a:solidFill>
                  <a:srgbClr val="333333"/>
                </a:solidFill>
              </a:rPr>
              <a:t>jonkun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 ja </a:t>
            </a:r>
            <a:r>
              <a:rPr lang="en-US" altLang="de-DE" sz="2400" dirty="0" err="1">
                <a:solidFill>
                  <a:srgbClr val="333333"/>
                </a:solidFill>
              </a:rPr>
              <a:t>muistat</a:t>
            </a:r>
            <a:r>
              <a:rPr lang="en-US" altLang="de-DE" sz="2400" dirty="0">
                <a:solidFill>
                  <a:srgbClr val="333333"/>
                </a:solidFill>
              </a:rPr>
              <a:t> </a:t>
            </a:r>
            <a:r>
              <a:rPr lang="en-US" altLang="de-DE" sz="2400" i="1" dirty="0" err="1">
                <a:solidFill>
                  <a:srgbClr val="333333"/>
                </a:solidFill>
              </a:rPr>
              <a:t>hämärästi</a:t>
            </a:r>
            <a:r>
              <a:rPr lang="en-US" altLang="de-DE" sz="2400" dirty="0">
                <a:solidFill>
                  <a:srgbClr val="333333"/>
                </a:solidFill>
              </a:rPr>
              <a:t> </a:t>
            </a:r>
            <a:r>
              <a:rPr lang="en-US" altLang="de-DE" sz="2400" dirty="0" err="1">
                <a:solidFill>
                  <a:srgbClr val="333333"/>
                </a:solidFill>
              </a:rPr>
              <a:t>hänen</a:t>
            </a:r>
            <a:r>
              <a:rPr lang="en-US" altLang="de-DE" sz="2400" dirty="0">
                <a:solidFill>
                  <a:srgbClr val="333333"/>
                </a:solidFill>
              </a:rPr>
              <a:t> </a:t>
            </a:r>
            <a:r>
              <a:rPr lang="en-US" altLang="de-DE" sz="2400" dirty="0" err="1">
                <a:solidFill>
                  <a:srgbClr val="333333"/>
                </a:solidFill>
              </a:rPr>
              <a:t>sanoneen</a:t>
            </a:r>
            <a:r>
              <a:rPr lang="en-US" altLang="de-DE" sz="2400" dirty="0">
                <a:solidFill>
                  <a:srgbClr val="333333"/>
                </a:solidFill>
              </a:rPr>
              <a:t> </a:t>
            </a:r>
            <a:r>
              <a:rPr lang="en-US" altLang="de-DE" sz="2400" dirty="0" err="1">
                <a:solidFill>
                  <a:srgbClr val="333333"/>
                </a:solidFill>
              </a:rPr>
              <a:t>sinusta</a:t>
            </a:r>
            <a:r>
              <a:rPr lang="en-US" altLang="de-DE" sz="2400" dirty="0">
                <a:solidFill>
                  <a:srgbClr val="333333"/>
                </a:solidFill>
              </a:rPr>
              <a:t> </a:t>
            </a:r>
            <a:r>
              <a:rPr lang="en-US" altLang="de-DE" sz="2400" dirty="0" err="1">
                <a:solidFill>
                  <a:srgbClr val="333333"/>
                </a:solidFill>
              </a:rPr>
              <a:t>loukkaavia</a:t>
            </a:r>
            <a:r>
              <a:rPr lang="en-US" altLang="de-DE" sz="2400" dirty="0">
                <a:solidFill>
                  <a:srgbClr val="333333"/>
                </a:solidFill>
              </a:rPr>
              <a:t> </a:t>
            </a:r>
            <a:r>
              <a:rPr lang="en-US" altLang="de-DE" sz="2400" dirty="0" err="1">
                <a:solidFill>
                  <a:srgbClr val="333333"/>
                </a:solidFill>
              </a:rPr>
              <a:t>asioita</a:t>
            </a:r>
            <a:r>
              <a:rPr lang="en-US" altLang="de-DE" sz="2400" dirty="0">
                <a:solidFill>
                  <a:srgbClr val="333333"/>
                </a:solidFill>
              </a:rPr>
              <a:t>. </a:t>
            </a:r>
            <a:r>
              <a:rPr lang="en-US" altLang="de-DE" sz="2400" dirty="0" err="1">
                <a:solidFill>
                  <a:srgbClr val="333333"/>
                </a:solidFill>
              </a:rPr>
              <a:t>Huomioi</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a:t>
            </a:r>
            <a:r>
              <a:rPr lang="en-US" altLang="de-DE" sz="2400" dirty="0" err="1">
                <a:solidFill>
                  <a:srgbClr val="333333"/>
                </a:solidFill>
              </a:rPr>
              <a:t>muistisi</a:t>
            </a:r>
            <a:r>
              <a:rPr lang="en-US" altLang="de-DE" sz="2400" dirty="0">
                <a:solidFill>
                  <a:srgbClr val="333333"/>
                </a:solidFill>
              </a:rPr>
              <a:t> </a:t>
            </a:r>
            <a:r>
              <a:rPr lang="en-US" altLang="de-DE" sz="2400" err="1">
                <a:solidFill>
                  <a:srgbClr val="333333"/>
                </a:solidFill>
              </a:rPr>
              <a:t>voi</a:t>
            </a:r>
            <a:r>
              <a:rPr lang="en-US" altLang="de-DE" sz="2400">
                <a:solidFill>
                  <a:srgbClr val="333333"/>
                </a:solidFill>
              </a:rPr>
              <a:t> “tehdä temput” </a:t>
            </a:r>
            <a:r>
              <a:rPr lang="en-US" altLang="de-DE" sz="2400" dirty="0" err="1">
                <a:solidFill>
                  <a:srgbClr val="333333"/>
                </a:solidFill>
              </a:rPr>
              <a:t>sinulle</a:t>
            </a:r>
            <a:r>
              <a:rPr lang="en-US" altLang="de-DE" sz="2400" dirty="0">
                <a:solidFill>
                  <a:srgbClr val="333333"/>
                </a:solidFill>
              </a:rPr>
              <a:t> tai </a:t>
            </a:r>
            <a:r>
              <a:rPr lang="en-US" altLang="de-DE" sz="2400" dirty="0" err="1">
                <a:solidFill>
                  <a:srgbClr val="333333"/>
                </a:solidFill>
              </a:rPr>
              <a:t>muistikuvasi</a:t>
            </a:r>
            <a:r>
              <a:rPr lang="en-US" altLang="de-DE" sz="2400" dirty="0">
                <a:solidFill>
                  <a:srgbClr val="333333"/>
                </a:solidFill>
              </a:rPr>
              <a:t> </a:t>
            </a:r>
            <a:r>
              <a:rPr lang="en-US" altLang="de-DE" sz="2400" dirty="0" err="1">
                <a:solidFill>
                  <a:srgbClr val="333333"/>
                </a:solidFill>
              </a:rPr>
              <a:t>saattaa</a:t>
            </a:r>
            <a:r>
              <a:rPr lang="en-US" altLang="de-DE" sz="2400" dirty="0">
                <a:solidFill>
                  <a:srgbClr val="333333"/>
                </a:solidFill>
              </a:rPr>
              <a:t> olla </a:t>
            </a:r>
            <a:r>
              <a:rPr lang="en-US" altLang="de-DE" sz="2400" dirty="0" err="1">
                <a:solidFill>
                  <a:srgbClr val="333333"/>
                </a:solidFill>
              </a:rPr>
              <a:t>vääristynyt</a:t>
            </a:r>
            <a:r>
              <a:rPr lang="en-US" altLang="de-DE" sz="2400" dirty="0">
                <a:solidFill>
                  <a:srgbClr val="333333"/>
                </a:solidFill>
              </a:rPr>
              <a:t>. </a:t>
            </a:r>
            <a:r>
              <a:rPr lang="en-US" altLang="de-DE" sz="2400" dirty="0" err="1">
                <a:solidFill>
                  <a:srgbClr val="333333"/>
                </a:solidFill>
              </a:rPr>
              <a:t>Kysy</a:t>
            </a:r>
            <a:r>
              <a:rPr lang="en-US" altLang="de-DE" sz="2400" dirty="0">
                <a:solidFill>
                  <a:srgbClr val="333333"/>
                </a:solidFill>
              </a:rPr>
              <a:t> </a:t>
            </a:r>
            <a:r>
              <a:rPr lang="en-US" altLang="de-DE" sz="2400" dirty="0" err="1">
                <a:solidFill>
                  <a:srgbClr val="333333"/>
                </a:solidFill>
              </a:rPr>
              <a:t>myös</a:t>
            </a:r>
            <a:r>
              <a:rPr lang="en-US" altLang="de-DE" sz="2400" dirty="0">
                <a:solidFill>
                  <a:srgbClr val="333333"/>
                </a:solidFill>
              </a:rPr>
              <a:t> </a:t>
            </a:r>
            <a:r>
              <a:rPr lang="en-US" altLang="de-DE" sz="2400" dirty="0" err="1">
                <a:solidFill>
                  <a:srgbClr val="333333"/>
                </a:solidFill>
              </a:rPr>
              <a:t>paikalla</a:t>
            </a:r>
            <a:r>
              <a:rPr lang="en-US" altLang="de-DE" sz="2400" dirty="0">
                <a:solidFill>
                  <a:srgbClr val="333333"/>
                </a:solidFill>
              </a:rPr>
              <a:t> </a:t>
            </a:r>
            <a:r>
              <a:rPr lang="en-US" altLang="de-DE" sz="2400" dirty="0" err="1">
                <a:solidFill>
                  <a:srgbClr val="333333"/>
                </a:solidFill>
              </a:rPr>
              <a:t>olleilta</a:t>
            </a:r>
            <a:r>
              <a:rPr lang="en-US" altLang="de-DE" sz="2400" dirty="0">
                <a:solidFill>
                  <a:srgbClr val="333333"/>
                </a:solidFill>
              </a:rPr>
              <a:t> </a:t>
            </a:r>
            <a:r>
              <a:rPr lang="en-US" altLang="de-DE" sz="2400" dirty="0" err="1">
                <a:solidFill>
                  <a:srgbClr val="333333"/>
                </a:solidFill>
              </a:rPr>
              <a:t>ihmisiltä</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38628049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188418" name="Rectangle 3"/>
          <p:cNvSpPr>
            <a:spLocks noGrp="1" noChangeArrowheads="1"/>
          </p:cNvSpPr>
          <p:nvPr>
            <p:ph idx="1"/>
          </p:nvPr>
        </p:nvSpPr>
        <p:spPr/>
        <p:txBody>
          <a:bodyPr>
            <a:noAutofit/>
          </a:bodyPr>
          <a:lstStyle/>
          <a:p>
            <a:pPr eaLnBrk="1" hangingPunct="1">
              <a:lnSpc>
                <a:spcPct val="100000"/>
              </a:lnSpc>
              <a:spcBef>
                <a:spcPts val="1200"/>
              </a:spcBef>
            </a:pPr>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taipuvaisia</a:t>
            </a:r>
            <a:r>
              <a:rPr lang="en-AU" altLang="de-DE" sz="2000" dirty="0">
                <a:solidFill>
                  <a:srgbClr val="333333"/>
                </a:solidFill>
              </a:rPr>
              <a:t> </a:t>
            </a:r>
            <a:r>
              <a:rPr lang="en-AU" altLang="de-DE" sz="2000" dirty="0" err="1">
                <a:solidFill>
                  <a:srgbClr val="333333"/>
                </a:solidFill>
              </a:rPr>
              <a:t>muistamaan</a:t>
            </a:r>
            <a:r>
              <a:rPr lang="en-AU" altLang="de-DE" sz="2000" dirty="0">
                <a:solidFill>
                  <a:srgbClr val="333333"/>
                </a:solidFill>
              </a:rPr>
              <a:t> </a:t>
            </a:r>
            <a:r>
              <a:rPr lang="en-AU" altLang="de-DE" sz="2000" dirty="0" err="1">
                <a:solidFill>
                  <a:srgbClr val="333333"/>
                </a:solidFill>
              </a:rPr>
              <a:t>asioita</a:t>
            </a:r>
            <a:r>
              <a:rPr lang="en-AU" altLang="de-DE" sz="2000" dirty="0">
                <a:solidFill>
                  <a:srgbClr val="333333"/>
                </a:solidFill>
              </a:rPr>
              <a:t>, </a:t>
            </a:r>
            <a:r>
              <a:rPr lang="en-AU" altLang="de-DE" sz="2000" dirty="0" err="1">
                <a:solidFill>
                  <a:srgbClr val="333333"/>
                </a:solidFill>
              </a:rPr>
              <a:t>jotka</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ole </a:t>
            </a:r>
            <a:r>
              <a:rPr lang="en-AU" altLang="de-DE" sz="2000" dirty="0" err="1">
                <a:solidFill>
                  <a:srgbClr val="333333"/>
                </a:solidFill>
              </a:rPr>
              <a:t>tapahtuneet</a:t>
            </a:r>
            <a:r>
              <a:rPr lang="en-AU" altLang="de-DE" sz="2000" dirty="0">
                <a:solidFill>
                  <a:srgbClr val="333333"/>
                </a:solidFill>
              </a:rPr>
              <a:t> </a:t>
            </a:r>
            <a:r>
              <a:rPr lang="en-AU" altLang="de-DE" sz="2000" dirty="0" err="1">
                <a:solidFill>
                  <a:srgbClr val="333333"/>
                </a:solidFill>
              </a:rPr>
              <a:t>ollenkaan</a:t>
            </a:r>
            <a:r>
              <a:rPr lang="en-AU" altLang="de-DE" sz="2000" dirty="0">
                <a:solidFill>
                  <a:srgbClr val="333333"/>
                </a:solidFill>
              </a:rPr>
              <a:t> tai </a:t>
            </a:r>
            <a:r>
              <a:rPr lang="en-AU" altLang="de-DE" sz="2000" dirty="0" err="1">
                <a:solidFill>
                  <a:srgbClr val="333333"/>
                </a:solidFill>
              </a:rPr>
              <a:t>tapahtuivat</a:t>
            </a:r>
            <a:r>
              <a:rPr lang="en-AU" altLang="de-DE" sz="2000" dirty="0">
                <a:solidFill>
                  <a:srgbClr val="333333"/>
                </a:solidFill>
              </a:rPr>
              <a:t> </a:t>
            </a:r>
            <a:r>
              <a:rPr lang="en-AU" altLang="de-DE" sz="2000" dirty="0" err="1">
                <a:solidFill>
                  <a:srgbClr val="333333"/>
                </a:solidFill>
              </a:rPr>
              <a:t>toisella</a:t>
            </a:r>
            <a:r>
              <a:rPr lang="en-AU" altLang="de-DE" sz="2000" dirty="0">
                <a:solidFill>
                  <a:srgbClr val="333333"/>
                </a:solidFill>
              </a:rPr>
              <a:t> </a:t>
            </a:r>
            <a:r>
              <a:rPr lang="en-AU" altLang="de-DE" sz="2000" dirty="0" err="1">
                <a:solidFill>
                  <a:srgbClr val="333333"/>
                </a:solidFill>
              </a:rPr>
              <a:t>tavalla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188418" name="Rectangle 3"/>
          <p:cNvSpPr>
            <a:spLocks noGrp="1" noChangeArrowheads="1"/>
          </p:cNvSpPr>
          <p:nvPr>
            <p:ph idx="1"/>
          </p:nvPr>
        </p:nvSpPr>
        <p:spPr/>
        <p:txBody>
          <a:bodyPr>
            <a:noAutofit/>
          </a:bodyPr>
          <a:lstStyle/>
          <a:p>
            <a:pPr eaLnBrk="1" hangingPunct="1">
              <a:lnSpc>
                <a:spcPct val="100000"/>
              </a:lnSpc>
              <a:spcBef>
                <a:spcPts val="1200"/>
              </a:spcBef>
            </a:pPr>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taipuvaisia</a:t>
            </a:r>
            <a:r>
              <a:rPr lang="en-AU" altLang="de-DE" sz="2000" dirty="0">
                <a:solidFill>
                  <a:srgbClr val="333333"/>
                </a:solidFill>
              </a:rPr>
              <a:t> </a:t>
            </a:r>
            <a:r>
              <a:rPr lang="en-AU" altLang="de-DE" sz="2000" dirty="0" err="1">
                <a:solidFill>
                  <a:srgbClr val="333333"/>
                </a:solidFill>
              </a:rPr>
              <a:t>muistamaan</a:t>
            </a:r>
            <a:r>
              <a:rPr lang="en-AU" altLang="de-DE" sz="2000" dirty="0">
                <a:solidFill>
                  <a:srgbClr val="333333"/>
                </a:solidFill>
              </a:rPr>
              <a:t> </a:t>
            </a:r>
            <a:r>
              <a:rPr lang="en-AU" altLang="de-DE" sz="2000" dirty="0" err="1">
                <a:solidFill>
                  <a:srgbClr val="333333"/>
                </a:solidFill>
              </a:rPr>
              <a:t>asioita</a:t>
            </a:r>
            <a:r>
              <a:rPr lang="en-AU" altLang="de-DE" sz="2000" dirty="0">
                <a:solidFill>
                  <a:srgbClr val="333333"/>
                </a:solidFill>
              </a:rPr>
              <a:t>, </a:t>
            </a:r>
            <a:r>
              <a:rPr lang="en-AU" altLang="de-DE" sz="2000" dirty="0" err="1">
                <a:solidFill>
                  <a:srgbClr val="333333"/>
                </a:solidFill>
              </a:rPr>
              <a:t>jotka</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ole </a:t>
            </a:r>
            <a:r>
              <a:rPr lang="en-AU" altLang="de-DE" sz="2000" dirty="0" err="1">
                <a:solidFill>
                  <a:srgbClr val="333333"/>
                </a:solidFill>
              </a:rPr>
              <a:t>tapahtuneet</a:t>
            </a:r>
            <a:r>
              <a:rPr lang="en-AU" altLang="de-DE" sz="2000" dirty="0">
                <a:solidFill>
                  <a:srgbClr val="333333"/>
                </a:solidFill>
              </a:rPr>
              <a:t> </a:t>
            </a:r>
            <a:r>
              <a:rPr lang="en-AU" altLang="de-DE" sz="2000" dirty="0" err="1">
                <a:solidFill>
                  <a:srgbClr val="333333"/>
                </a:solidFill>
              </a:rPr>
              <a:t>ollenkaan</a:t>
            </a:r>
            <a:r>
              <a:rPr lang="en-AU" altLang="de-DE" sz="2000" dirty="0">
                <a:solidFill>
                  <a:srgbClr val="333333"/>
                </a:solidFill>
              </a:rPr>
              <a:t> tai </a:t>
            </a:r>
            <a:r>
              <a:rPr lang="en-AU" altLang="de-DE" sz="2000" dirty="0" err="1">
                <a:solidFill>
                  <a:srgbClr val="333333"/>
                </a:solidFill>
              </a:rPr>
              <a:t>tapahtuivat</a:t>
            </a:r>
            <a:r>
              <a:rPr lang="en-AU" altLang="de-DE" sz="2000" dirty="0">
                <a:solidFill>
                  <a:srgbClr val="333333"/>
                </a:solidFill>
              </a:rPr>
              <a:t> </a:t>
            </a:r>
            <a:r>
              <a:rPr lang="en-AU" altLang="de-DE" sz="2000" dirty="0" err="1">
                <a:solidFill>
                  <a:srgbClr val="333333"/>
                </a:solidFill>
              </a:rPr>
              <a:t>toisella</a:t>
            </a:r>
            <a:r>
              <a:rPr lang="en-AU" altLang="de-DE" sz="2000" dirty="0">
                <a:solidFill>
                  <a:srgbClr val="333333"/>
                </a:solidFill>
              </a:rPr>
              <a:t> </a:t>
            </a:r>
            <a:r>
              <a:rPr lang="en-AU" altLang="de-DE" sz="2000" dirty="0" err="1">
                <a:solidFill>
                  <a:srgbClr val="333333"/>
                </a:solidFill>
              </a:rPr>
              <a:t>tavalla</a:t>
            </a:r>
            <a:r>
              <a:rPr lang="en-AU" altLang="de-DE" sz="2000" dirty="0">
                <a:solidFill>
                  <a:srgbClr val="333333"/>
                </a:solidFill>
              </a:rPr>
              <a:t>.</a:t>
            </a:r>
          </a:p>
          <a:p>
            <a:pPr eaLnBrk="1" hangingPunct="1">
              <a:lnSpc>
                <a:spcPct val="100000"/>
              </a:lnSpc>
              <a:spcBef>
                <a:spcPts val="1200"/>
              </a:spcBef>
            </a:pPr>
            <a:r>
              <a:rPr lang="de-DE" altLang="de-DE" sz="2000" dirty="0">
                <a:solidFill>
                  <a:srgbClr val="004992"/>
                </a:solidFill>
              </a:rPr>
              <a:t>Esimerkki: </a:t>
            </a:r>
            <a:r>
              <a:rPr lang="de-DE" altLang="de-DE" sz="2000" dirty="0">
                <a:solidFill>
                  <a:srgbClr val="333333"/>
                </a:solidFill>
              </a:rPr>
              <a:t>Pekka on vakuuttunut, että joku on varastanut hänen pyöränsä.</a:t>
            </a:r>
          </a:p>
          <a:p>
            <a:pPr eaLnBrk="1" hangingPunct="1">
              <a:lnSpc>
                <a:spcPct val="100000"/>
              </a:lnSpc>
              <a:spcBef>
                <a:spcPts val="1200"/>
              </a:spcBef>
            </a:pPr>
            <a:r>
              <a:rPr lang="de-DE" altLang="de-DE" sz="2000" dirty="0">
                <a:solidFill>
                  <a:srgbClr val="004992"/>
                </a:solidFill>
              </a:rPr>
              <a:t>Taustaa: </a:t>
            </a:r>
            <a:r>
              <a:rPr lang="de-DE" altLang="de-DE" sz="2000" dirty="0">
                <a:solidFill>
                  <a:srgbClr val="333333"/>
                </a:solidFill>
              </a:rPr>
              <a:t>Hänen pyöränsä ei ollut oven edessä kuten tavallisesti ja hän oli 100% varma, että hän jätti sen siihen eilen illalla. Sitten hän näki lukitun pyöränsä viereisen kaupan edessä. Hän aikoi soittaa poliisille, että epäili murtovarkaan olevan kaupassa. Hänelle tämä tapahtuma on vielä yksi todiste salaliitosta, siitä lähtien kun hänen lompakkonsa oli varastettu 3 viikkoa aiemmin.</a:t>
            </a:r>
          </a:p>
          <a:p>
            <a:pPr eaLnBrk="1" hangingPunct="1">
              <a:lnSpc>
                <a:spcPct val="100000"/>
              </a:lnSpc>
              <a:spcBef>
                <a:spcPts val="1200"/>
              </a:spcBef>
            </a:pPr>
            <a:r>
              <a:rPr lang="de-DE" altLang="de-DE" sz="2000" dirty="0">
                <a:solidFill>
                  <a:srgbClr val="004992"/>
                </a:solidFill>
              </a:rPr>
              <a:t>Mutta: </a:t>
            </a:r>
            <a:r>
              <a:rPr lang="de-DE" altLang="de-DE" sz="2000" dirty="0">
                <a:solidFill>
                  <a:srgbClr val="333333"/>
                </a:solidFill>
              </a:rPr>
              <a:t>Matkapuhelinta etsiessään Pekka laittaa kätensä taskuunsa ja huomaa siellä olevan pyöränsä avaimen. Hän yhtäkkiä muistaa itse jättäneensä pyöränsä kaupan eteen.</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20683504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188418" name="Rectangle 3"/>
          <p:cNvSpPr>
            <a:spLocks noGrp="1" noChangeArrowheads="1"/>
          </p:cNvSpPr>
          <p:nvPr>
            <p:ph idx="1"/>
          </p:nvPr>
        </p:nvSpPr>
        <p:spPr/>
        <p:txBody>
          <a:bodyPr>
            <a:noAutofit/>
          </a:bodyPr>
          <a:lstStyle/>
          <a:p>
            <a:pPr eaLnBrk="1" hangingPunct="1">
              <a:lnSpc>
                <a:spcPct val="100000"/>
              </a:lnSpc>
              <a:spcBef>
                <a:spcPts val="1200"/>
              </a:spcBef>
            </a:pPr>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taipuvaisia</a:t>
            </a:r>
            <a:r>
              <a:rPr lang="en-AU" altLang="de-DE" sz="2000" dirty="0">
                <a:solidFill>
                  <a:srgbClr val="333333"/>
                </a:solidFill>
              </a:rPr>
              <a:t> </a:t>
            </a:r>
            <a:r>
              <a:rPr lang="en-AU" altLang="de-DE" sz="2000" dirty="0" err="1">
                <a:solidFill>
                  <a:srgbClr val="333333"/>
                </a:solidFill>
              </a:rPr>
              <a:t>muistamaan</a:t>
            </a:r>
            <a:r>
              <a:rPr lang="en-AU" altLang="de-DE" sz="2000" dirty="0">
                <a:solidFill>
                  <a:srgbClr val="333333"/>
                </a:solidFill>
              </a:rPr>
              <a:t> </a:t>
            </a:r>
            <a:r>
              <a:rPr lang="en-AU" altLang="de-DE" sz="2000" dirty="0" err="1">
                <a:solidFill>
                  <a:srgbClr val="333333"/>
                </a:solidFill>
              </a:rPr>
              <a:t>asioita</a:t>
            </a:r>
            <a:r>
              <a:rPr lang="en-AU" altLang="de-DE" sz="2000" dirty="0">
                <a:solidFill>
                  <a:srgbClr val="333333"/>
                </a:solidFill>
              </a:rPr>
              <a:t>, </a:t>
            </a:r>
            <a:r>
              <a:rPr lang="en-AU" altLang="de-DE" sz="2000" dirty="0" err="1">
                <a:solidFill>
                  <a:srgbClr val="333333"/>
                </a:solidFill>
              </a:rPr>
              <a:t>jotka</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ole </a:t>
            </a:r>
            <a:r>
              <a:rPr lang="en-AU" altLang="de-DE" sz="2000" dirty="0" err="1">
                <a:solidFill>
                  <a:srgbClr val="333333"/>
                </a:solidFill>
              </a:rPr>
              <a:t>tapahtuneet</a:t>
            </a:r>
            <a:r>
              <a:rPr lang="en-AU" altLang="de-DE" sz="2000" dirty="0">
                <a:solidFill>
                  <a:srgbClr val="333333"/>
                </a:solidFill>
              </a:rPr>
              <a:t> </a:t>
            </a:r>
            <a:r>
              <a:rPr lang="en-AU" altLang="de-DE" sz="2000" dirty="0" err="1">
                <a:solidFill>
                  <a:srgbClr val="333333"/>
                </a:solidFill>
              </a:rPr>
              <a:t>ollenkaan</a:t>
            </a:r>
            <a:r>
              <a:rPr lang="en-AU" altLang="de-DE" sz="2000" dirty="0">
                <a:solidFill>
                  <a:srgbClr val="333333"/>
                </a:solidFill>
              </a:rPr>
              <a:t> tai </a:t>
            </a:r>
            <a:r>
              <a:rPr lang="en-AU" altLang="de-DE" sz="2000" dirty="0" err="1">
                <a:solidFill>
                  <a:srgbClr val="333333"/>
                </a:solidFill>
              </a:rPr>
              <a:t>tapahtuivat</a:t>
            </a:r>
            <a:r>
              <a:rPr lang="en-AU" altLang="de-DE" sz="2000" dirty="0">
                <a:solidFill>
                  <a:srgbClr val="333333"/>
                </a:solidFill>
              </a:rPr>
              <a:t> </a:t>
            </a:r>
            <a:r>
              <a:rPr lang="en-AU" altLang="de-DE" sz="2000" dirty="0" err="1">
                <a:solidFill>
                  <a:srgbClr val="333333"/>
                </a:solidFill>
              </a:rPr>
              <a:t>toisella</a:t>
            </a:r>
            <a:r>
              <a:rPr lang="en-AU" altLang="de-DE" sz="2000" dirty="0">
                <a:solidFill>
                  <a:srgbClr val="333333"/>
                </a:solidFill>
              </a:rPr>
              <a:t> </a:t>
            </a:r>
            <a:r>
              <a:rPr lang="en-AU" altLang="de-DE" sz="2000" dirty="0" err="1">
                <a:solidFill>
                  <a:srgbClr val="333333"/>
                </a:solidFill>
              </a:rPr>
              <a:t>tavalla</a:t>
            </a:r>
            <a:r>
              <a:rPr lang="en-AU" altLang="de-DE" sz="2000" dirty="0">
                <a:solidFill>
                  <a:srgbClr val="333333"/>
                </a:solidFill>
              </a:rPr>
              <a:t>.</a:t>
            </a:r>
          </a:p>
          <a:p>
            <a:pPr eaLnBrk="1" hangingPunct="1">
              <a:lnSpc>
                <a:spcPct val="100000"/>
              </a:lnSpc>
              <a:spcBef>
                <a:spcPts val="1200"/>
              </a:spcBef>
            </a:pPr>
            <a:r>
              <a:rPr lang="de-DE" altLang="de-DE" sz="2000" dirty="0">
                <a:solidFill>
                  <a:srgbClr val="004992"/>
                </a:solidFill>
              </a:rPr>
              <a:t>Esimerkki: </a:t>
            </a:r>
            <a:r>
              <a:rPr lang="de-DE" altLang="de-DE" sz="2000" dirty="0">
                <a:solidFill>
                  <a:srgbClr val="333333"/>
                </a:solidFill>
              </a:rPr>
              <a:t>Pekka on vakuuttunut, että joku on varastanut hänen pyöränsä.</a:t>
            </a:r>
          </a:p>
          <a:p>
            <a:pPr eaLnBrk="1" hangingPunct="1">
              <a:lnSpc>
                <a:spcPct val="100000"/>
              </a:lnSpc>
              <a:spcBef>
                <a:spcPts val="1200"/>
              </a:spcBef>
            </a:pPr>
            <a:r>
              <a:rPr lang="de-DE" altLang="de-DE" sz="2000" dirty="0">
                <a:solidFill>
                  <a:srgbClr val="004992"/>
                </a:solidFill>
              </a:rPr>
              <a:t>Taustaa: </a:t>
            </a:r>
            <a:r>
              <a:rPr lang="de-DE" altLang="de-DE" sz="2000" dirty="0">
                <a:solidFill>
                  <a:srgbClr val="333333"/>
                </a:solidFill>
              </a:rPr>
              <a:t>Hänen pyöränsä ei ollut oven edessä kuten tavallisesti ja hän oli 100% varma, että hän jätti sen siihen eilen illalla. Sitten hän näki lukitun pyöränsä viereisen kaupan edessä. Hän aikoi soittaa poliisille, että epäili murtovarkaan olevan kaupassa. Hänelle tämä tapahtuma on vielä yksi todiste salaliitosta, siitä lähtien kun hänen lompakkonsa oli varastettu 3 viikkoa aiemmin.</a:t>
            </a:r>
          </a:p>
          <a:p>
            <a:pPr eaLnBrk="1" hangingPunct="1">
              <a:lnSpc>
                <a:spcPct val="100000"/>
              </a:lnSpc>
              <a:spcBef>
                <a:spcPts val="1200"/>
              </a:spcBef>
            </a:pPr>
            <a:r>
              <a:rPr lang="de-DE" altLang="de-DE" sz="2000" dirty="0">
                <a:solidFill>
                  <a:srgbClr val="004992"/>
                </a:solidFill>
              </a:rPr>
              <a:t>Mutta: </a:t>
            </a:r>
            <a:r>
              <a:rPr lang="de-DE" altLang="de-DE" sz="2000" dirty="0">
                <a:solidFill>
                  <a:srgbClr val="333333"/>
                </a:solidFill>
              </a:rPr>
              <a:t>Matkapuhelinta etsiessään Pekka laittaa kätensä taskuunsa ja huomaa siellä olevan pyöränsä avaimen. Hän yhtäkkiä muistaa itse jättäneensä pyöränsä kaupan eteen.</a:t>
            </a:r>
            <a:endParaRPr lang="en-AU" altLang="de-DE" sz="2000" dirty="0">
              <a:solidFill>
                <a:srgbClr val="333333"/>
              </a:solidFill>
            </a:endParaRPr>
          </a:p>
          <a:p>
            <a:pPr eaLnBrk="1" hangingPunct="1">
              <a:lnSpc>
                <a:spcPct val="100000"/>
              </a:lnSpc>
              <a:spcBef>
                <a:spcPts val="1200"/>
              </a:spcBef>
            </a:pPr>
            <a:r>
              <a:rPr lang="en-AU" altLang="de-DE" sz="2000" dirty="0" err="1">
                <a:solidFill>
                  <a:srgbClr val="333333"/>
                </a:solidFill>
              </a:rPr>
              <a:t>Virheellisiä</a:t>
            </a:r>
            <a:r>
              <a:rPr lang="en-AU" altLang="de-DE" sz="2000" dirty="0">
                <a:solidFill>
                  <a:srgbClr val="333333"/>
                </a:solidFill>
              </a:rPr>
              <a:t> </a:t>
            </a:r>
            <a:r>
              <a:rPr lang="en-AU" altLang="de-DE" sz="2000" dirty="0" err="1">
                <a:solidFill>
                  <a:srgbClr val="333333"/>
                </a:solidFill>
              </a:rPr>
              <a:t>muistikuvia</a:t>
            </a:r>
            <a:r>
              <a:rPr lang="en-AU" altLang="de-DE" sz="2000" dirty="0">
                <a:solidFill>
                  <a:srgbClr val="333333"/>
                </a:solidFill>
              </a:rPr>
              <a:t> </a:t>
            </a:r>
            <a:r>
              <a:rPr lang="en-AU" altLang="de-DE" sz="2000" dirty="0" err="1">
                <a:solidFill>
                  <a:srgbClr val="333333"/>
                </a:solidFill>
              </a:rPr>
              <a:t>syntyy</a:t>
            </a:r>
            <a:r>
              <a:rPr lang="en-AU" altLang="de-DE" sz="2000" dirty="0">
                <a:solidFill>
                  <a:srgbClr val="333333"/>
                </a:solidFill>
              </a:rPr>
              <a:t> </a:t>
            </a:r>
            <a:r>
              <a:rPr lang="en-AU" altLang="de-DE" sz="2000" dirty="0" err="1">
                <a:solidFill>
                  <a:srgbClr val="333333"/>
                </a:solidFill>
              </a:rPr>
              <a:t>todennäköisemmin</a:t>
            </a:r>
            <a:r>
              <a:rPr lang="en-AU" altLang="de-DE" sz="2000" dirty="0">
                <a:solidFill>
                  <a:srgbClr val="333333"/>
                </a:solidFill>
              </a:rPr>
              <a:t> kun on </a:t>
            </a:r>
            <a:r>
              <a:rPr lang="en-AU" altLang="de-DE" sz="2000" dirty="0" err="1">
                <a:solidFill>
                  <a:srgbClr val="333333"/>
                </a:solidFill>
              </a:rPr>
              <a:t>peloissaan</a:t>
            </a:r>
            <a:r>
              <a:rPr lang="en-AU" altLang="de-DE" sz="2000" dirty="0">
                <a:solidFill>
                  <a:srgbClr val="333333"/>
                </a:solidFill>
              </a:rPr>
              <a:t> tai </a:t>
            </a:r>
            <a:r>
              <a:rPr lang="en-AU" altLang="de-DE" sz="2000" dirty="0" err="1">
                <a:solidFill>
                  <a:srgbClr val="333333"/>
                </a:solidFill>
              </a:rPr>
              <a:t>kovan</a:t>
            </a:r>
            <a:r>
              <a:rPr lang="en-AU" altLang="de-DE" sz="2000" dirty="0">
                <a:solidFill>
                  <a:srgbClr val="333333"/>
                </a:solidFill>
              </a:rPr>
              <a:t> </a:t>
            </a:r>
            <a:r>
              <a:rPr lang="en-AU" altLang="de-DE" sz="2000" dirty="0" err="1">
                <a:solidFill>
                  <a:srgbClr val="333333"/>
                </a:solidFill>
              </a:rPr>
              <a:t>paineen</a:t>
            </a:r>
            <a:r>
              <a:rPr lang="en-AU" altLang="de-DE" sz="2000" dirty="0">
                <a:solidFill>
                  <a:srgbClr val="333333"/>
                </a:solidFill>
              </a:rPr>
              <a:t> </a:t>
            </a:r>
            <a:r>
              <a:rPr lang="en-AU" altLang="de-DE" sz="2000" dirty="0" err="1">
                <a:solidFill>
                  <a:srgbClr val="333333"/>
                </a:solidFill>
              </a:rPr>
              <a:t>alla</a:t>
            </a:r>
            <a:r>
              <a:rPr lang="en-AU" altLang="de-DE" sz="2000" dirty="0">
                <a:solidFill>
                  <a:srgbClr val="333333"/>
                </a:solidFill>
              </a:rPr>
              <a:t>. </a:t>
            </a:r>
            <a:r>
              <a:rPr lang="en-AU" altLang="de-DE" sz="2000" dirty="0" err="1">
                <a:solidFill>
                  <a:srgbClr val="333333"/>
                </a:solidFill>
              </a:rPr>
              <a:t>Ennen</a:t>
            </a:r>
            <a:r>
              <a:rPr lang="en-AU" altLang="de-DE" sz="2000" dirty="0">
                <a:solidFill>
                  <a:srgbClr val="333333"/>
                </a:solidFill>
              </a:rPr>
              <a:t> </a:t>
            </a:r>
            <a:r>
              <a:rPr lang="en-AU" altLang="de-DE" sz="2000" dirty="0" err="1">
                <a:solidFill>
                  <a:srgbClr val="333333"/>
                </a:solidFill>
              </a:rPr>
              <a:t>johtopäätösten</a:t>
            </a:r>
            <a:r>
              <a:rPr lang="en-AU" altLang="de-DE" sz="2000" dirty="0">
                <a:solidFill>
                  <a:srgbClr val="333333"/>
                </a:solidFill>
              </a:rPr>
              <a:t> </a:t>
            </a:r>
            <a:r>
              <a:rPr lang="en-AU" altLang="de-DE" sz="2000" dirty="0" err="1">
                <a:solidFill>
                  <a:srgbClr val="333333"/>
                </a:solidFill>
              </a:rPr>
              <a:t>tekemistä</a:t>
            </a:r>
            <a:r>
              <a:rPr lang="en-AU" altLang="de-DE" sz="2000" dirty="0">
                <a:solidFill>
                  <a:srgbClr val="333333"/>
                </a:solidFill>
              </a:rPr>
              <a:t>: </a:t>
            </a:r>
            <a:r>
              <a:rPr lang="en-AU" altLang="de-DE" sz="2000" dirty="0" err="1">
                <a:solidFill>
                  <a:srgbClr val="333333"/>
                </a:solidFill>
              </a:rPr>
              <a:t>Harkitse</a:t>
            </a:r>
            <a:r>
              <a:rPr lang="en-AU" altLang="de-DE" sz="2000" dirty="0">
                <a:solidFill>
                  <a:srgbClr val="333333"/>
                </a:solidFill>
              </a:rPr>
              <a:t> </a:t>
            </a:r>
            <a:r>
              <a:rPr lang="en-AU" altLang="de-DE" sz="2000" dirty="0" err="1">
                <a:solidFill>
                  <a:srgbClr val="333333"/>
                </a:solidFill>
              </a:rPr>
              <a:t>tarkoin</a:t>
            </a:r>
            <a:r>
              <a:rPr lang="en-AU" altLang="de-DE" sz="2000" dirty="0">
                <a:solidFill>
                  <a:srgbClr val="333333"/>
                </a:solidFill>
              </a:rPr>
              <a:t> </a:t>
            </a:r>
            <a:r>
              <a:rPr lang="en-AU" altLang="de-DE" sz="2000" dirty="0" err="1">
                <a:solidFill>
                  <a:srgbClr val="333333"/>
                </a:solidFill>
              </a:rPr>
              <a:t>ovatko</a:t>
            </a:r>
            <a:r>
              <a:rPr lang="en-AU" altLang="de-DE" sz="2000" dirty="0">
                <a:solidFill>
                  <a:srgbClr val="333333"/>
                </a:solidFill>
              </a:rPr>
              <a:t> </a:t>
            </a:r>
            <a:r>
              <a:rPr lang="en-AU" altLang="de-DE" sz="2000" dirty="0" err="1">
                <a:solidFill>
                  <a:srgbClr val="333333"/>
                </a:solidFill>
              </a:rPr>
              <a:t>olettamuksesi</a:t>
            </a:r>
            <a:r>
              <a:rPr lang="en-AU" altLang="de-DE" sz="2000" dirty="0">
                <a:solidFill>
                  <a:srgbClr val="333333"/>
                </a:solidFill>
              </a:rPr>
              <a:t> </a:t>
            </a:r>
            <a:r>
              <a:rPr lang="en-AU" altLang="de-DE" sz="2000" dirty="0" err="1">
                <a:solidFill>
                  <a:srgbClr val="333333"/>
                </a:solidFill>
              </a:rPr>
              <a:t>puolueettomia</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perusteltuja</a:t>
            </a:r>
            <a:r>
              <a:rPr lang="en-AU" altLang="de-DE" sz="2000" dirty="0">
                <a:solidFill>
                  <a:srgbClr val="333333"/>
                </a:solidFill>
              </a:rPr>
              <a:t>! Ota </a:t>
            </a:r>
            <a:r>
              <a:rPr lang="en-AU" altLang="de-DE" sz="2000" dirty="0" err="1">
                <a:solidFill>
                  <a:srgbClr val="333333"/>
                </a:solidFill>
              </a:rPr>
              <a:t>myös</a:t>
            </a:r>
            <a:r>
              <a:rPr lang="en-AU" altLang="de-DE" sz="2000" dirty="0">
                <a:solidFill>
                  <a:srgbClr val="333333"/>
                </a:solidFill>
              </a:rPr>
              <a:t> </a:t>
            </a:r>
            <a:r>
              <a:rPr lang="en-AU" altLang="de-DE" sz="2000" dirty="0" err="1">
                <a:solidFill>
                  <a:srgbClr val="333333"/>
                </a:solidFill>
              </a:rPr>
              <a:t>huomioon</a:t>
            </a:r>
            <a:r>
              <a:rPr lang="en-AU" altLang="de-DE" sz="2000" dirty="0">
                <a:solidFill>
                  <a:srgbClr val="333333"/>
                </a:solidFill>
              </a:rPr>
              <a:t>: </a:t>
            </a:r>
            <a:r>
              <a:rPr lang="en-AU" altLang="de-DE" sz="2000" dirty="0" err="1">
                <a:solidFill>
                  <a:srgbClr val="333333"/>
                </a:solidFill>
              </a:rPr>
              <a:t>Oikeisiin</a:t>
            </a:r>
            <a:r>
              <a:rPr lang="en-AU" altLang="de-DE" sz="2000" dirty="0">
                <a:solidFill>
                  <a:srgbClr val="333333"/>
                </a:solidFill>
              </a:rPr>
              <a:t> </a:t>
            </a:r>
            <a:r>
              <a:rPr lang="en-AU" altLang="de-DE" sz="2000" dirty="0" err="1">
                <a:solidFill>
                  <a:srgbClr val="333333"/>
                </a:solidFill>
              </a:rPr>
              <a:t>muistoihin</a:t>
            </a:r>
            <a:r>
              <a:rPr lang="en-AU" altLang="de-DE" sz="2000" dirty="0">
                <a:solidFill>
                  <a:srgbClr val="333333"/>
                </a:solidFill>
              </a:rPr>
              <a:t> </a:t>
            </a:r>
            <a:r>
              <a:rPr lang="en-AU" altLang="de-DE" sz="2000" dirty="0" err="1">
                <a:solidFill>
                  <a:srgbClr val="333333"/>
                </a:solidFill>
              </a:rPr>
              <a:t>verrattuna</a:t>
            </a:r>
            <a:r>
              <a:rPr lang="en-AU" altLang="de-DE" sz="2000" dirty="0">
                <a:solidFill>
                  <a:srgbClr val="333333"/>
                </a:solidFill>
              </a:rPr>
              <a:t> </a:t>
            </a:r>
            <a:r>
              <a:rPr lang="en-AU" altLang="de-DE" sz="2000" dirty="0" err="1">
                <a:solidFill>
                  <a:srgbClr val="333333"/>
                </a:solidFill>
              </a:rPr>
              <a:t>virheelliset</a:t>
            </a:r>
            <a:r>
              <a:rPr lang="en-AU" altLang="de-DE" sz="2000" dirty="0">
                <a:solidFill>
                  <a:srgbClr val="333333"/>
                </a:solidFill>
              </a:rPr>
              <a:t> </a:t>
            </a:r>
            <a:r>
              <a:rPr lang="en-AU" altLang="de-DE" sz="2000" dirty="0" err="1">
                <a:solidFill>
                  <a:srgbClr val="333333"/>
                </a:solidFill>
              </a:rPr>
              <a:t>muistot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usein</a:t>
            </a:r>
            <a:r>
              <a:rPr lang="en-AU" altLang="de-DE" sz="2000" dirty="0">
                <a:solidFill>
                  <a:srgbClr val="333333"/>
                </a:solidFill>
              </a:rPr>
              <a:t> </a:t>
            </a:r>
            <a:r>
              <a:rPr lang="en-AU" altLang="de-DE" sz="2000" dirty="0" err="1">
                <a:solidFill>
                  <a:srgbClr val="333333"/>
                </a:solidFill>
              </a:rPr>
              <a:t>hämäriä</a:t>
            </a:r>
            <a:r>
              <a:rPr lang="en-AU" altLang="de-DE" sz="2000" dirty="0">
                <a:solidFill>
                  <a:srgbClr val="333333"/>
                </a:solidFill>
              </a:rPr>
              <a:t>!</a:t>
            </a:r>
            <a:endParaRPr lang="fi-FI"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40419058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4DE52EB1-0487-4B65-AA95-8D565A716B9B}"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196067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657823645"/>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3578</Words>
  <Application>Microsoft Office PowerPoint</Application>
  <PresentationFormat>Benutzerdefiniert</PresentationFormat>
  <Paragraphs>768</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WingDings</vt:lpstr>
      <vt:lpstr>Times New Roman</vt:lpstr>
      <vt:lpstr>Verdana</vt:lpstr>
      <vt:lpstr>WingDings</vt:lpstr>
      <vt:lpstr>Symbol</vt:lpstr>
      <vt:lpstr>Calibri Light</vt:lpstr>
      <vt:lpstr>Arial</vt:lpstr>
      <vt:lpstr>UKE_PPT-Vorlage_16zu9</vt:lpstr>
      <vt:lpstr>MCT 5 A – Muisti</vt:lpstr>
      <vt:lpstr>Muisti</vt:lpstr>
      <vt:lpstr>Muisti</vt:lpstr>
      <vt:lpstr>Muisti</vt:lpstr>
      <vt:lpstr>Muisti</vt:lpstr>
      <vt:lpstr>Muisti</vt:lpstr>
      <vt:lpstr>Kuinka voi muistaa paremmin?</vt:lpstr>
      <vt:lpstr>Kuinka voi muistaa paremmin?</vt:lpstr>
      <vt:lpstr>Kuinka voi muistaa paremmin?</vt:lpstr>
      <vt:lpstr>Kuinka voi muistaa paremmin?</vt:lpstr>
      <vt:lpstr>Kuinka voi muistaa paremmin?</vt:lpstr>
      <vt:lpstr>Kuinka voi muistaa paremmin?</vt:lpstr>
      <vt:lpstr>Kuinka voi muistaa paremmin?</vt:lpstr>
      <vt:lpstr>Kuinka voi muistaa paremmin?</vt:lpstr>
      <vt:lpstr>Kuinka voi muistaa paremmin?</vt:lpstr>
      <vt:lpstr>Havaitsemmeko ja muistammeko samalla tavalla?</vt:lpstr>
      <vt:lpstr>Kiinnitä huomiota väreihin ja kohteiden kokoihin maalauksissa. Ovatko taiteilijat maalanneet kohteita eri tavoin tai jättäneet jotakin jopa maalaamatta?</vt:lpstr>
      <vt:lpstr>Jokainen havaitsee asioita eri tavoin! Kuten näissä kolmessa maalauksessa: Sama maisema on kuvattu eri asioita korostamalla!</vt:lpstr>
      <vt:lpstr>Harjoitus</vt:lpstr>
      <vt:lpstr>Harjoitus</vt:lpstr>
      <vt:lpstr>Harjoitus</vt:lpstr>
      <vt:lpstr>PowerPoint-Präsentation</vt:lpstr>
      <vt:lpstr>Uimaranta Mitä näit? Kuinka varma olet?</vt:lpstr>
      <vt:lpstr>Uimaranta</vt:lpstr>
      <vt:lpstr>PowerPoint-Präsentation</vt:lpstr>
      <vt:lpstr>Rautatieasema Mitä näit? Kuinka varma olet?</vt:lpstr>
      <vt:lpstr>Rautatieasema</vt:lpstr>
      <vt:lpstr>Virheelliset muistikuvat arjessa</vt:lpstr>
      <vt:lpstr>Virheelliset muistikuvat arjessa</vt:lpstr>
      <vt:lpstr>Virheelliset muistikuvat arjessa</vt:lpstr>
      <vt:lpstr>Eri tyyppisiä muistivirheitä</vt:lpstr>
      <vt:lpstr>Eri tyyppisiä muistivirheitä</vt:lpstr>
      <vt:lpstr>Eri tyyppisiä muistivirheitä</vt:lpstr>
      <vt:lpstr>Eri tyyppisiä muistivirheitä</vt:lpstr>
      <vt:lpstr>Virheelliset muistikuvat</vt:lpstr>
      <vt:lpstr>Virheelliset muistikuvat</vt:lpstr>
      <vt:lpstr>Virheelliset muistikuvat</vt:lpstr>
      <vt:lpstr>Virheelliset muistikuvat</vt:lpstr>
      <vt:lpstr>Miksi teemme tätä?</vt:lpstr>
      <vt:lpstr>Miksi teemme tätä?</vt:lpstr>
      <vt:lpstr>Miksi teemme tätä?</vt:lpstr>
      <vt:lpstr>Kuinka muistivirheet edistävät vääriä tulkintoja psykoosin aikana – esimerkkejä</vt:lpstr>
      <vt:lpstr>Harjoitus</vt:lpstr>
      <vt:lpstr>Harjoitus</vt:lpstr>
      <vt:lpstr>PowerPoint-Präsentation</vt:lpstr>
      <vt:lpstr>Kioski Mitä näit? Kuinka varma olet?</vt:lpstr>
      <vt:lpstr>Kioski</vt:lpstr>
      <vt:lpstr>PowerPoint-Präsentation</vt:lpstr>
      <vt:lpstr>Puutarha Mitä kuvassa ei ollut? Kuinka varma olet?</vt:lpstr>
      <vt:lpstr>Puutarha</vt:lpstr>
      <vt:lpstr>Vapaavalintainen: videopätkä</vt:lpstr>
      <vt:lpstr>PowerPoint-Präsentation</vt:lpstr>
      <vt:lpstr>Pohdintaa</vt:lpstr>
      <vt:lpstr>Luokkahuone Mitä näit kuvassa? Kuinka varma olet?</vt:lpstr>
      <vt:lpstr>Luokkahuone</vt:lpstr>
      <vt:lpstr>PowerPoint-Präsentation</vt:lpstr>
      <vt:lpstr>Kalastaja Mitä kuvassa ei ollut? Kuinka varma olet?</vt:lpstr>
      <vt:lpstr>Kalastaja</vt:lpstr>
      <vt:lpstr>PowerPoint-Präsentation</vt:lpstr>
      <vt:lpstr>Pohdintaa</vt:lpstr>
      <vt:lpstr>Suojatie Mitä näit kuvassa? Kuinka varma olet?</vt:lpstr>
      <vt:lpstr>Suojatie</vt:lpstr>
      <vt:lpstr>PowerPoint-Präsentation</vt:lpstr>
      <vt:lpstr>Pohdintaa</vt:lpstr>
      <vt:lpstr>Leikkipuisto Mitä näit kuvassa? Kuinka varma olet?</vt:lpstr>
      <vt:lpstr>Leikkipuisto</vt:lpstr>
      <vt:lpstr>PowerPoint-Präsentation</vt:lpstr>
      <vt:lpstr>Häät Mitä ei ollut kuvassa? Kuinka varma olet?</vt:lpstr>
      <vt:lpstr>Häät</vt:lpstr>
      <vt:lpstr>PowerPoint-Präsentation</vt:lpstr>
      <vt:lpstr>Jalkapallo Mitä ei ollut kuvassa? Kuinka varma olet?</vt:lpstr>
      <vt:lpstr>Jalkapallo</vt:lpstr>
      <vt:lpstr>PowerPoint-Präsentation</vt:lpstr>
      <vt:lpstr>Kuussa Mitä ei ollut kuvassa? Kuinka varma olet?</vt:lpstr>
      <vt:lpstr>Kuussa</vt:lpstr>
      <vt:lpstr>PowerPoint-Präsentation</vt:lpstr>
      <vt:lpstr>Pelastus Mitä kuvassa ei ollut? Kuinka varma olet?</vt:lpstr>
      <vt:lpstr>Pelastus</vt:lpstr>
      <vt:lpstr>PowerPoint-Präsentation</vt:lpstr>
      <vt:lpstr>Pohdintaa</vt:lpstr>
      <vt:lpstr>Tietyömaa Mitä näit kuvassa? Kuinka varma olet?</vt:lpstr>
      <vt:lpstr>Tietyömaa</vt:lpstr>
      <vt:lpstr>Siirtäminen jokapäiväiseen elämään</vt:lpstr>
      <vt:lpstr>Siirtäminen jokapäiväiseen elämään</vt:lpstr>
      <vt:lpstr>Siirtäminen jokapäiväiseen elämään</vt:lpstr>
      <vt:lpstr>Mitä tekemistä tällä on psykoosin kanssa?</vt:lpstr>
      <vt:lpstr>Mitä tekemistä tällä on psykoosin kanssa?</vt:lpstr>
      <vt:lpstr>Mitä tekemistä tällä on psykoosin kanssa?</vt:lpstr>
      <vt:lpstr>Kiitoksia mielenkiinnostanne!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273</cp:revision>
  <dcterms:created xsi:type="dcterms:W3CDTF">2004-06-30T16:15:23Z</dcterms:created>
  <dcterms:modified xsi:type="dcterms:W3CDTF">2022-07-04T11:44:18Z</dcterms:modified>
</cp:coreProperties>
</file>