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90" r:id="rId1"/>
    <p:sldMasterId id="2147484303" r:id="rId2"/>
    <p:sldMasterId id="2147484316" r:id="rId3"/>
    <p:sldMasterId id="2147484329" r:id="rId4"/>
  </p:sldMasterIdLst>
  <p:notesMasterIdLst>
    <p:notesMasterId r:id="rId95"/>
  </p:notesMasterIdLst>
  <p:handoutMasterIdLst>
    <p:handoutMasterId r:id="rId96"/>
  </p:handoutMasterIdLst>
  <p:sldIdLst>
    <p:sldId id="863" r:id="rId5"/>
    <p:sldId id="722" r:id="rId6"/>
    <p:sldId id="864" r:id="rId7"/>
    <p:sldId id="865" r:id="rId8"/>
    <p:sldId id="866" r:id="rId9"/>
    <p:sldId id="867" r:id="rId10"/>
    <p:sldId id="773" r:id="rId11"/>
    <p:sldId id="779" r:id="rId12"/>
    <p:sldId id="871" r:id="rId13"/>
    <p:sldId id="868" r:id="rId14"/>
    <p:sldId id="869" r:id="rId15"/>
    <p:sldId id="870" r:id="rId16"/>
    <p:sldId id="872" r:id="rId17"/>
    <p:sldId id="873" r:id="rId18"/>
    <p:sldId id="780" r:id="rId19"/>
    <p:sldId id="828" r:id="rId20"/>
    <p:sldId id="829" r:id="rId21"/>
    <p:sldId id="874" r:id="rId22"/>
    <p:sldId id="859" r:id="rId23"/>
    <p:sldId id="875" r:id="rId24"/>
    <p:sldId id="876" r:id="rId25"/>
    <p:sldId id="709" r:id="rId26"/>
    <p:sldId id="710" r:id="rId27"/>
    <p:sldId id="894" r:id="rId28"/>
    <p:sldId id="712" r:id="rId29"/>
    <p:sldId id="713" r:id="rId30"/>
    <p:sldId id="714" r:id="rId31"/>
    <p:sldId id="717" r:id="rId32"/>
    <p:sldId id="877" r:id="rId33"/>
    <p:sldId id="878" r:id="rId34"/>
    <p:sldId id="817" r:id="rId35"/>
    <p:sldId id="820" r:id="rId36"/>
    <p:sldId id="879" r:id="rId37"/>
    <p:sldId id="880" r:id="rId38"/>
    <p:sldId id="838" r:id="rId39"/>
    <p:sldId id="881" r:id="rId40"/>
    <p:sldId id="882" r:id="rId41"/>
    <p:sldId id="883" r:id="rId42"/>
    <p:sldId id="843" r:id="rId43"/>
    <p:sldId id="884" r:id="rId44"/>
    <p:sldId id="885" r:id="rId45"/>
    <p:sldId id="824" r:id="rId46"/>
    <p:sldId id="821" r:id="rId47"/>
    <p:sldId id="822" r:id="rId48"/>
    <p:sldId id="793" r:id="rId49"/>
    <p:sldId id="794" r:id="rId50"/>
    <p:sldId id="795" r:id="rId51"/>
    <p:sldId id="796" r:id="rId52"/>
    <p:sldId id="797" r:id="rId53"/>
    <p:sldId id="798" r:id="rId54"/>
    <p:sldId id="892" r:id="rId55"/>
    <p:sldId id="813" r:id="rId56"/>
    <p:sldId id="814" r:id="rId57"/>
    <p:sldId id="815" r:id="rId58"/>
    <p:sldId id="816" r:id="rId59"/>
    <p:sldId id="799" r:id="rId60"/>
    <p:sldId id="800" r:id="rId61"/>
    <p:sldId id="801" r:id="rId62"/>
    <p:sldId id="785" r:id="rId63"/>
    <p:sldId id="786" r:id="rId64"/>
    <p:sldId id="787" r:id="rId65"/>
    <p:sldId id="788" r:id="rId66"/>
    <p:sldId id="806" r:id="rId67"/>
    <p:sldId id="807" r:id="rId68"/>
    <p:sldId id="808" r:id="rId69"/>
    <p:sldId id="809" r:id="rId70"/>
    <p:sldId id="810" r:id="rId71"/>
    <p:sldId id="811" r:id="rId72"/>
    <p:sldId id="812" r:id="rId73"/>
    <p:sldId id="760" r:id="rId74"/>
    <p:sldId id="761" r:id="rId75"/>
    <p:sldId id="762" r:id="rId76"/>
    <p:sldId id="766" r:id="rId77"/>
    <p:sldId id="767" r:id="rId78"/>
    <p:sldId id="768" r:id="rId79"/>
    <p:sldId id="851" r:id="rId80"/>
    <p:sldId id="852" r:id="rId81"/>
    <p:sldId id="853" r:id="rId82"/>
    <p:sldId id="854" r:id="rId83"/>
    <p:sldId id="855" r:id="rId84"/>
    <p:sldId id="856" r:id="rId85"/>
    <p:sldId id="857" r:id="rId86"/>
    <p:sldId id="845" r:id="rId87"/>
    <p:sldId id="886" r:id="rId88"/>
    <p:sldId id="887" r:id="rId89"/>
    <p:sldId id="847" r:id="rId90"/>
    <p:sldId id="888" r:id="rId91"/>
    <p:sldId id="889" r:id="rId92"/>
    <p:sldId id="893" r:id="rId93"/>
    <p:sldId id="891" r:id="rId94"/>
  </p:sldIdLst>
  <p:sldSz cx="12195175" cy="6858000"/>
  <p:notesSz cx="7099300" cy="10234613"/>
  <p:defaultTextStyle>
    <a:defPPr>
      <a:defRPr lang="de-DE"/>
    </a:defPPr>
    <a:lvl1pPr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sz="2800" b="1" kern="1200">
        <a:solidFill>
          <a:schemeClr val="tx1"/>
        </a:solidFill>
        <a:latin typeface="Verdana" panose="020B0604030504040204" pitchFamily="34" charset="0"/>
        <a:ea typeface="+mn-ea"/>
        <a:cs typeface="+mn-cs"/>
      </a:defRPr>
    </a:lvl5pPr>
    <a:lvl6pPr marL="2286000" algn="l" defTabSz="914400" rtl="0" eaLnBrk="1" latinLnBrk="0" hangingPunct="1">
      <a:defRPr sz="2800" b="1" kern="1200">
        <a:solidFill>
          <a:schemeClr val="tx1"/>
        </a:solidFill>
        <a:latin typeface="Verdana" panose="020B0604030504040204" pitchFamily="34" charset="0"/>
        <a:ea typeface="+mn-ea"/>
        <a:cs typeface="+mn-cs"/>
      </a:defRPr>
    </a:lvl6pPr>
    <a:lvl7pPr marL="2743200" algn="l" defTabSz="914400" rtl="0" eaLnBrk="1" latinLnBrk="0" hangingPunct="1">
      <a:defRPr sz="2800" b="1" kern="1200">
        <a:solidFill>
          <a:schemeClr val="tx1"/>
        </a:solidFill>
        <a:latin typeface="Verdana" panose="020B0604030504040204" pitchFamily="34" charset="0"/>
        <a:ea typeface="+mn-ea"/>
        <a:cs typeface="+mn-cs"/>
      </a:defRPr>
    </a:lvl7pPr>
    <a:lvl8pPr marL="3200400" algn="l" defTabSz="914400" rtl="0" eaLnBrk="1" latinLnBrk="0" hangingPunct="1">
      <a:defRPr sz="2800" b="1" kern="1200">
        <a:solidFill>
          <a:schemeClr val="tx1"/>
        </a:solidFill>
        <a:latin typeface="Verdana" panose="020B0604030504040204" pitchFamily="34" charset="0"/>
        <a:ea typeface="+mn-ea"/>
        <a:cs typeface="+mn-cs"/>
      </a:defRPr>
    </a:lvl8pPr>
    <a:lvl9pPr marL="3657600" algn="l" defTabSz="914400" rtl="0" eaLnBrk="1" latinLnBrk="0" hangingPunct="1">
      <a:defRPr sz="2800" b="1"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3385">
          <p15:clr>
            <a:srgbClr val="A4A3A4"/>
          </p15:clr>
        </p15:guide>
        <p15:guide id="2" pos="5759">
          <p15:clr>
            <a:srgbClr val="A4A3A4"/>
          </p15:clr>
        </p15:guide>
        <p15:guide id="3" pos="76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92"/>
    <a:srgbClr val="FF0066"/>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6301" autoAdjust="0"/>
  </p:normalViewPr>
  <p:slideViewPr>
    <p:cSldViewPr>
      <p:cViewPr varScale="1">
        <p:scale>
          <a:sx n="122" d="100"/>
          <a:sy n="122" d="100"/>
        </p:scale>
        <p:origin x="744" y="200"/>
      </p:cViewPr>
      <p:guideLst>
        <p:guide orient="horz" pos="3385"/>
        <p:guide pos="5759"/>
        <p:guide pos="7681"/>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Lst>
  </p:outlineViewPr>
  <p:notesTextViewPr>
    <p:cViewPr>
      <p:scale>
        <a:sx n="100" d="100"/>
        <a:sy n="100" d="100"/>
      </p:scale>
      <p:origin x="0" y="0"/>
    </p:cViewPr>
  </p:notesTextViewPr>
  <p:sorterViewPr>
    <p:cViewPr>
      <p:scale>
        <a:sx n="100" d="100"/>
        <a:sy n="100" d="100"/>
      </p:scale>
      <p:origin x="0" y="2640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notesMaster" Target="notesMasters/notesMaster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viewProps" Target="viewProps.xml"/></Relationships>
</file>

<file path=ppt/_rels/viewProps.xml.rels><?xml version="1.0" encoding="UTF-8" standalone="yes"?>
<Relationships xmlns="http://schemas.openxmlformats.org/package/2006/relationships"><Relationship Id="rId8" Type="http://schemas.openxmlformats.org/officeDocument/2006/relationships/slide" Target="slides/slide54.xml"/><Relationship Id="rId13" Type="http://schemas.openxmlformats.org/officeDocument/2006/relationships/slide" Target="slides/slide71.xml"/><Relationship Id="rId3" Type="http://schemas.openxmlformats.org/officeDocument/2006/relationships/slide" Target="slides/slide29.xml"/><Relationship Id="rId7" Type="http://schemas.openxmlformats.org/officeDocument/2006/relationships/slide" Target="slides/slide53.xml"/><Relationship Id="rId12" Type="http://schemas.openxmlformats.org/officeDocument/2006/relationships/slide" Target="slides/slide65.xml"/><Relationship Id="rId2" Type="http://schemas.openxmlformats.org/officeDocument/2006/relationships/slide" Target="slides/slide28.xml"/><Relationship Id="rId16" Type="http://schemas.openxmlformats.org/officeDocument/2006/relationships/slide" Target="slides/slide81.xml"/><Relationship Id="rId1" Type="http://schemas.openxmlformats.org/officeDocument/2006/relationships/slide" Target="slides/slide26.xml"/><Relationship Id="rId6" Type="http://schemas.openxmlformats.org/officeDocument/2006/relationships/slide" Target="slides/slide49.xml"/><Relationship Id="rId11" Type="http://schemas.openxmlformats.org/officeDocument/2006/relationships/slide" Target="slides/slide64.xml"/><Relationship Id="rId5" Type="http://schemas.openxmlformats.org/officeDocument/2006/relationships/slide" Target="slides/slide46.xml"/><Relationship Id="rId15" Type="http://schemas.openxmlformats.org/officeDocument/2006/relationships/slide" Target="slides/slide80.xml"/><Relationship Id="rId10" Type="http://schemas.openxmlformats.org/officeDocument/2006/relationships/slide" Target="slides/slide61.xml"/><Relationship Id="rId4" Type="http://schemas.openxmlformats.org/officeDocument/2006/relationships/slide" Target="slides/slide30.xml"/><Relationship Id="rId9" Type="http://schemas.openxmlformats.org/officeDocument/2006/relationships/slide" Target="slides/slide60.xml"/><Relationship Id="rId14" Type="http://schemas.openxmlformats.org/officeDocument/2006/relationships/slide" Target="slides/slide7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4A46F8C7-6B32-488D-9EFC-6C55E42B28A4}" type="slidenum">
              <a:rPr lang="en-GB" altLang="de-DE"/>
              <a:pPr>
                <a:defRPr/>
              </a:pPr>
              <a:t>‹Nr.›</a:t>
            </a:fld>
            <a:endParaRPr lang="en-GB" altLang="de-DE"/>
          </a:p>
        </p:txBody>
      </p:sp>
    </p:spTree>
    <p:extLst>
      <p:ext uri="{BB962C8B-B14F-4D97-AF65-F5344CB8AC3E}">
        <p14:creationId xmlns:p14="http://schemas.microsoft.com/office/powerpoint/2010/main" val="18639685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9424C2B3-DB4D-4E6A-A529-5F825DA1EF6B}" type="slidenum">
              <a:rPr lang="en-US" altLang="de-DE"/>
              <a:pPr>
                <a:defRPr/>
              </a:pPr>
              <a:t>‹Nr.›</a:t>
            </a:fld>
            <a:endParaRPr lang="en-US" altLang="de-DE"/>
          </a:p>
        </p:txBody>
      </p:sp>
    </p:spTree>
    <p:extLst>
      <p:ext uri="{BB962C8B-B14F-4D97-AF65-F5344CB8AC3E}">
        <p14:creationId xmlns:p14="http://schemas.microsoft.com/office/powerpoint/2010/main" val="35227868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3</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4</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5</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2553F1-88E2-4895-8F3F-CD3CACFA9CE5}"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77543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AF1BD1-E837-4BCE-BC6A-D9424C1BA32E}" type="slidenum">
              <a:rPr lang="en-US" altLang="de-DE" sz="1300" smtClean="0"/>
              <a:pPr>
                <a:spcBef>
                  <a:spcPct val="0"/>
                </a:spcBef>
              </a:pPr>
              <a:t>7</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0263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8</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9</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11</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12</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13</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8809D-C54D-40EC-AB08-AB67AC63A665}"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856452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01141F-7FC2-480F-8577-67F84FA60048}" type="slidenum">
              <a:rPr lang="en-US" altLang="de-DE" sz="1300" smtClean="0"/>
              <a:pPr>
                <a:spcBef>
                  <a:spcPct val="0"/>
                </a:spcBef>
              </a:pPr>
              <a:t>15</a:t>
            </a:fld>
            <a:endParaRPr lang="en-US" altLang="de-DE" sz="1300"/>
          </a:p>
        </p:txBody>
      </p:sp>
      <p:sp>
        <p:nvSpPr>
          <p:cNvPr id="47107" name="Rectangle 2050"/>
          <p:cNvSpPr>
            <a:spLocks noGrp="1" noRot="1" noChangeAspect="1" noChangeArrowheads="1" noTextEdit="1"/>
          </p:cNvSpPr>
          <p:nvPr>
            <p:ph type="sldImg"/>
          </p:nvPr>
        </p:nvSpPr>
        <p:spPr>
          <a:xfrm>
            <a:off x="138113" y="768350"/>
            <a:ext cx="6823075" cy="3836988"/>
          </a:xfrm>
          <a:ln/>
        </p:spPr>
      </p:sp>
      <p:sp>
        <p:nvSpPr>
          <p:cNvPr id="471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7749228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D89AF4-7761-4AC3-97AD-AAC550C29BD6}" type="slidenum">
              <a:rPr lang="en-US" altLang="de-DE" sz="1300" smtClean="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9700" y="768350"/>
            <a:ext cx="6821488"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ndParaRPr>
          </a:p>
        </p:txBody>
      </p:sp>
    </p:spTree>
    <p:extLst>
      <p:ext uri="{BB962C8B-B14F-4D97-AF65-F5344CB8AC3E}">
        <p14:creationId xmlns:p14="http://schemas.microsoft.com/office/powerpoint/2010/main" val="32276940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B5F7E8-C85F-4853-83DC-9D4340BC512A}"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9700" y="768350"/>
            <a:ext cx="6821488"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8690374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B5F7E8-C85F-4853-83DC-9D4340BC512A}" type="slidenum">
              <a:rPr lang="en-US" altLang="de-DE" sz="1300" smtClean="0"/>
              <a:pPr>
                <a:spcBef>
                  <a:spcPct val="0"/>
                </a:spcBef>
              </a:pPr>
              <a:t>18</a:t>
            </a:fld>
            <a:endParaRPr lang="en-US" altLang="de-DE" sz="1300"/>
          </a:p>
        </p:txBody>
      </p:sp>
      <p:sp>
        <p:nvSpPr>
          <p:cNvPr id="51203" name="Rectangle 2"/>
          <p:cNvSpPr>
            <a:spLocks noGrp="1" noRot="1" noChangeAspect="1" noChangeArrowheads="1" noTextEdit="1"/>
          </p:cNvSpPr>
          <p:nvPr>
            <p:ph type="sldImg"/>
          </p:nvPr>
        </p:nvSpPr>
        <p:spPr>
          <a:xfrm>
            <a:off x="139700" y="768350"/>
            <a:ext cx="6821488"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8690374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8109E8-23D5-40D5-82F8-4DC0539CF0D7}" type="slidenum">
              <a:rPr lang="en-US" altLang="de-DE" sz="1300" smtClean="0"/>
              <a:pPr>
                <a:spcBef>
                  <a:spcPct val="0"/>
                </a:spcBef>
              </a:pPr>
              <a:t>19</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7645471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8109E8-23D5-40D5-82F8-4DC0539CF0D7}" type="slidenum">
              <a:rPr lang="en-US" altLang="de-DE" sz="1300" smtClean="0"/>
              <a:pPr>
                <a:spcBef>
                  <a:spcPct val="0"/>
                </a:spcBef>
              </a:pPr>
              <a:t>20</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7645471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8109E8-23D5-40D5-82F8-4DC0539CF0D7}"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7645471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CBD4C0-74E1-42EB-BE30-757D44C3F565}"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04274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7ABBC2-4F47-4F35-8D30-C02F29C40BDF}" type="slidenum">
              <a:rPr lang="en-US" altLang="de-DE" sz="1300" smtClean="0"/>
              <a:pPr>
                <a:spcBef>
                  <a:spcPct val="0"/>
                </a:spcBef>
              </a:pPr>
              <a:t>23</a:t>
            </a:fld>
            <a:endParaRPr lang="en-US" altLang="de-DE" sz="1300"/>
          </a:p>
        </p:txBody>
      </p:sp>
      <p:sp>
        <p:nvSpPr>
          <p:cNvPr id="63491" name="Rectangle 1026"/>
          <p:cNvSpPr>
            <a:spLocks noGrp="1" noRot="1" noChangeAspect="1" noChangeArrowheads="1" noTextEdit="1"/>
          </p:cNvSpPr>
          <p:nvPr>
            <p:ph type="sldImg"/>
          </p:nvPr>
        </p:nvSpPr>
        <p:spPr>
          <a:xfrm>
            <a:off x="138113" y="768350"/>
            <a:ext cx="6823075" cy="3836988"/>
          </a:xfrm>
          <a:ln/>
        </p:spPr>
      </p:sp>
      <p:sp>
        <p:nvSpPr>
          <p:cNvPr id="634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43992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7ABBC2-4F47-4F35-8D30-C02F29C40BDF}" type="slidenum">
              <a:rPr lang="en-US" altLang="de-DE" sz="1300" smtClean="0"/>
              <a:pPr>
                <a:spcBef>
                  <a:spcPct val="0"/>
                </a:spcBef>
              </a:pPr>
              <a:t>24</a:t>
            </a:fld>
            <a:endParaRPr lang="en-US" altLang="de-DE" sz="1300"/>
          </a:p>
        </p:txBody>
      </p:sp>
      <p:sp>
        <p:nvSpPr>
          <p:cNvPr id="63491" name="Rectangle 1026"/>
          <p:cNvSpPr>
            <a:spLocks noGrp="1" noRot="1" noChangeAspect="1" noChangeArrowheads="1" noTextEdit="1"/>
          </p:cNvSpPr>
          <p:nvPr>
            <p:ph type="sldImg"/>
          </p:nvPr>
        </p:nvSpPr>
        <p:spPr>
          <a:xfrm>
            <a:off x="138113" y="768350"/>
            <a:ext cx="6823075" cy="3836988"/>
          </a:xfrm>
          <a:ln/>
        </p:spPr>
      </p:sp>
      <p:sp>
        <p:nvSpPr>
          <p:cNvPr id="634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76561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9C1D4E-E77D-4E08-9531-15B5736FF07C}" type="slidenum">
              <a:rPr lang="en-US" altLang="de-DE" sz="1300" smtClean="0"/>
              <a:pPr>
                <a:spcBef>
                  <a:spcPct val="0"/>
                </a:spcBef>
              </a:pPr>
              <a:t>25</a:t>
            </a:fld>
            <a:endParaRPr lang="en-US" altLang="de-DE" sz="1300"/>
          </a:p>
        </p:txBody>
      </p:sp>
      <p:sp>
        <p:nvSpPr>
          <p:cNvPr id="67587" name="Rectangle 1026"/>
          <p:cNvSpPr>
            <a:spLocks noGrp="1" noRot="1" noChangeAspect="1" noChangeArrowheads="1" noTextEdit="1"/>
          </p:cNvSpPr>
          <p:nvPr>
            <p:ph type="sldImg"/>
          </p:nvPr>
        </p:nvSpPr>
        <p:spPr>
          <a:xfrm>
            <a:off x="138113" y="768350"/>
            <a:ext cx="6823075" cy="3836988"/>
          </a:xfrm>
          <a:ln/>
        </p:spPr>
      </p:sp>
      <p:sp>
        <p:nvSpPr>
          <p:cNvPr id="675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90091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4BD943-60ED-4E84-8F8E-82E6853997F4}"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94201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7EA9C4-B33D-4456-9270-C6951DEA703D}" type="slidenum">
              <a:rPr lang="en-US" altLang="de-DE" sz="1300" smtClean="0"/>
              <a:pPr>
                <a:spcBef>
                  <a:spcPct val="0"/>
                </a:spcBef>
              </a:pPr>
              <a:t>27</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91715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D00C36-426C-4700-8007-F23EBF1F2B43}" type="slidenum">
              <a:rPr lang="en-US" altLang="de-DE" sz="1300" smtClean="0"/>
              <a:pPr>
                <a:spcBef>
                  <a:spcPct val="0"/>
                </a:spcBef>
              </a:pPr>
              <a:t>28</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0432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D00C36-426C-4700-8007-F23EBF1F2B43}" type="slidenum">
              <a:rPr lang="en-US" altLang="de-DE" sz="1300" smtClean="0"/>
              <a:pPr>
                <a:spcBef>
                  <a:spcPct val="0"/>
                </a:spcBef>
              </a:pPr>
              <a:t>29</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0432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D00C36-426C-4700-8007-F23EBF1F2B43}" type="slidenum">
              <a:rPr lang="en-US" altLang="de-DE" sz="1300" smtClean="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0432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BA6D56-F9F8-499E-AC90-51955E7D56C0}" type="slidenum">
              <a:rPr lang="en-US" altLang="de-DE" sz="1300" smtClean="0"/>
              <a:pPr>
                <a:spcBef>
                  <a:spcPct val="0"/>
                </a:spcBef>
              </a:pPr>
              <a:t>31</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50602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E26CF0-3E0C-44B0-B5FE-305EF0603737}" type="slidenum">
              <a:rPr lang="en-US" altLang="de-DE" sz="1300" smtClean="0"/>
              <a:pPr>
                <a:spcBef>
                  <a:spcPct val="0"/>
                </a:spcBef>
              </a:pPr>
              <a:t>32</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89546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E26CF0-3E0C-44B0-B5FE-305EF0603737}" type="slidenum">
              <a:rPr lang="en-US" altLang="de-DE" sz="1300" smtClean="0"/>
              <a:pPr>
                <a:spcBef>
                  <a:spcPct val="0"/>
                </a:spcBef>
              </a:pPr>
              <a:t>33</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89546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E26CF0-3E0C-44B0-B5FE-305EF0603737}" type="slidenum">
              <a:rPr lang="en-US" altLang="de-DE" sz="1300" smtClean="0"/>
              <a:pPr>
                <a:spcBef>
                  <a:spcPct val="0"/>
                </a:spcBef>
              </a:pPr>
              <a:t>34</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89546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pPr>
                <a:spcBef>
                  <a:spcPct val="0"/>
                </a:spcBef>
              </a:pPr>
              <a:t>35</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pPr>
                <a:spcBef>
                  <a:spcPct val="0"/>
                </a:spcBef>
              </a:pPr>
              <a:t>36</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pPr>
                <a:spcBef>
                  <a:spcPct val="0"/>
                </a:spcBef>
              </a:pPr>
              <a:t>37</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2E7C02-C58C-48BD-B985-C05847DF774B}" type="slidenum">
              <a:rPr lang="en-US" altLang="de-DE" sz="1300" smtClean="0"/>
              <a:pPr>
                <a:spcBef>
                  <a:spcPct val="0"/>
                </a:spcBef>
              </a:pPr>
              <a:t>38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602217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E4A1BB-7362-41CF-92E1-B7F61EE0FA55}" type="slidenum">
              <a:rPr lang="en-US" altLang="de-DE" sz="1300" smtClean="0"/>
              <a:pPr>
                <a:spcBef>
                  <a:spcPct val="0"/>
                </a:spcBef>
              </a:pPr>
              <a:t>39</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631794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E4A1BB-7362-41CF-92E1-B7F61EE0FA55}" type="slidenum">
              <a:rPr lang="en-US" altLang="de-DE" sz="1300" smtClean="0"/>
              <a:pPr>
                <a:spcBef>
                  <a:spcPct val="0"/>
                </a:spcBef>
              </a:pPr>
              <a:t>40</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631794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E4A1BB-7362-41CF-92E1-B7F61EE0FA55}" type="slidenum">
              <a:rPr lang="en-US" altLang="de-DE" sz="1300" smtClean="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631794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BF466C-7FE1-4157-9D00-04B935AF1BF7}" type="slidenum">
              <a:rPr lang="en-US" altLang="de-DE" sz="1300" smtClean="0"/>
              <a:pPr>
                <a:spcBef>
                  <a:spcPct val="0"/>
                </a:spcBef>
              </a:pPr>
              <a:t>42</a:t>
            </a:fld>
            <a:endParaRPr lang="en-US" altLang="de-DE" sz="1300"/>
          </a:p>
        </p:txBody>
      </p:sp>
      <p:sp>
        <p:nvSpPr>
          <p:cNvPr id="102403" name="Rectangle 2"/>
          <p:cNvSpPr>
            <a:spLocks noGrp="1" noRot="1" noChangeAspect="1" noChangeArrowheads="1" noTextEdit="1"/>
          </p:cNvSpPr>
          <p:nvPr>
            <p:ph type="sldImg"/>
          </p:nvPr>
        </p:nvSpPr>
        <p:spPr>
          <a:xfrm>
            <a:off x="139700" y="768350"/>
            <a:ext cx="6821488" cy="3836988"/>
          </a:xfrm>
          <a:ln/>
        </p:spPr>
      </p:sp>
      <p:sp>
        <p:nvSpPr>
          <p:cNvPr id="102404"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endParaRPr lang="en-US" altLang="de-DE" dirty="0">
              <a:latin typeface="Arial" panose="020B0604020202020204" pitchFamily="34" charset="0"/>
            </a:endParaRPr>
          </a:p>
        </p:txBody>
      </p:sp>
    </p:spTree>
    <p:extLst>
      <p:ext uri="{BB962C8B-B14F-4D97-AF65-F5344CB8AC3E}">
        <p14:creationId xmlns:p14="http://schemas.microsoft.com/office/powerpoint/2010/main" val="23688675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602EC8-3556-4C80-BE62-2A50E098334F}" type="slidenum">
              <a:rPr lang="en-US" altLang="de-DE" sz="1300" smtClean="0"/>
              <a:pPr>
                <a:spcBef>
                  <a:spcPct val="0"/>
                </a:spcBef>
              </a:pPr>
              <a:t>43</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13622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33B841-7ECF-4E12-90D8-36E7C681E085}" type="slidenum">
              <a:rPr lang="en-US" altLang="de-DE" sz="1300" smtClean="0"/>
              <a:pPr>
                <a:spcBef>
                  <a:spcPct val="0"/>
                </a:spcBef>
              </a:pPr>
              <a:t>44</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482803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6AA1AC-2E9A-4B7F-8366-60097A5DADEA}" type="slidenum">
              <a:rPr lang="en-US" altLang="de-DE" sz="1300" smtClean="0"/>
              <a:pPr>
                <a:spcBef>
                  <a:spcPct val="0"/>
                </a:spcBef>
              </a:pPr>
              <a:t>45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36334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83EB60-3447-40B9-ABED-ABF6EA5B39BC}" type="slidenum">
              <a:rPr lang="en-US" altLang="de-DE" sz="1300" smtClean="0"/>
              <a:pPr>
                <a:spcBef>
                  <a:spcPct val="0"/>
                </a:spcBef>
              </a:pPr>
              <a:t>46</a:t>
            </a:fld>
            <a:endParaRPr lang="en-US" altLang="de-DE" sz="1300"/>
          </a:p>
        </p:txBody>
      </p:sp>
      <p:sp>
        <p:nvSpPr>
          <p:cNvPr id="110595" name="Rectangle 3074"/>
          <p:cNvSpPr>
            <a:spLocks noGrp="1" noRot="1" noChangeAspect="1" noChangeArrowheads="1" noTextEdit="1"/>
          </p:cNvSpPr>
          <p:nvPr>
            <p:ph type="sldImg"/>
          </p:nvPr>
        </p:nvSpPr>
        <p:spPr>
          <a:xfrm>
            <a:off x="138113" y="768350"/>
            <a:ext cx="6823075" cy="3836988"/>
          </a:xfrm>
          <a:ln/>
        </p:spPr>
      </p:sp>
      <p:sp>
        <p:nvSpPr>
          <p:cNvPr id="11059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43284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6366FD-5AF9-4B6F-8DAC-AD4D5A084904}" type="slidenum">
              <a:rPr lang="en-US" altLang="de-DE" sz="1300" smtClean="0"/>
              <a:pPr>
                <a:spcBef>
                  <a:spcPct val="0"/>
                </a:spcBef>
              </a:pPr>
              <a:t>47</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85530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C1C6E7-3E08-4800-9F50-94ADDC2C3DA2}" type="slidenum">
              <a:rPr lang="en-US" altLang="de-DE" sz="1300" smtClean="0"/>
              <a:pPr>
                <a:spcBef>
                  <a:spcPct val="0"/>
                </a:spcBef>
              </a:pPr>
              <a:t>48</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09968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F6FA23-B07A-4C4C-A435-4D578C8158E0}" type="slidenum">
              <a:rPr lang="en-US" altLang="de-DE" sz="1300" smtClean="0"/>
              <a:pPr>
                <a:spcBef>
                  <a:spcPct val="0"/>
                </a:spcBef>
              </a:pPr>
              <a:t>49</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017904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85107B-8759-4BE7-BF24-9564C87F3A52}" type="slidenum">
              <a:rPr lang="en-US" altLang="de-DE" sz="1300" smtClean="0"/>
              <a:pPr>
                <a:spcBef>
                  <a:spcPct val="0"/>
                </a:spcBef>
              </a:pPr>
              <a:t>50</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33839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83BE19-CE49-4569-8E61-E3B1CB8CB38B}" type="slidenum">
              <a:rPr lang="en-US" altLang="de-DE" sz="1300" smtClean="0"/>
              <a:pPr>
                <a:spcBef>
                  <a:spcPct val="0"/>
                </a:spcBef>
              </a:pPr>
              <a:t>52</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64283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A0BE67-C859-4B6A-8B3E-1F32AB871139}" type="slidenum">
              <a:rPr lang="en-US" altLang="de-DE" sz="1300" smtClean="0"/>
              <a:pPr>
                <a:spcBef>
                  <a:spcPct val="0"/>
                </a:spcBef>
              </a:pPr>
              <a:t>53</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296138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882B5D-1622-4081-A0C7-42F918E6117E}" type="slidenum">
              <a:rPr lang="en-US" altLang="de-DE" sz="1300" smtClean="0"/>
              <a:pPr>
                <a:spcBef>
                  <a:spcPct val="0"/>
                </a:spcBef>
              </a:pPr>
              <a:t>54</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5642979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24B5FD-B401-4DCC-9CEF-28EE1D1A91E7}" type="slidenum">
              <a:rPr lang="en-US" altLang="de-DE" sz="1300" smtClean="0"/>
              <a:pPr>
                <a:spcBef>
                  <a:spcPct val="0"/>
                </a:spcBef>
              </a:pPr>
              <a:t>55</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48083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78E5F9-0205-485A-AFCF-53E7A5E0E108}" type="slidenum">
              <a:rPr lang="en-US" altLang="de-DE" sz="1300" smtClean="0"/>
              <a:pPr>
                <a:spcBef>
                  <a:spcPct val="0"/>
                </a:spcBef>
              </a:pPr>
              <a:t>56</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2937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2919FD-98FF-4E09-AF9D-67FAD7AC7EFD}" type="slidenum">
              <a:rPr lang="en-US" altLang="de-DE" sz="1300" smtClean="0"/>
              <a:pPr>
                <a:spcBef>
                  <a:spcPct val="0"/>
                </a:spcBef>
              </a:pPr>
              <a:t>57</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9157424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5BBB52-A60B-4CF8-BB15-EE135D39D0A4}" type="slidenum">
              <a:rPr lang="en-US" altLang="de-DE" sz="1300" smtClean="0"/>
              <a:pPr>
                <a:spcBef>
                  <a:spcPct val="0"/>
                </a:spcBef>
              </a:pPr>
              <a:t>58</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1249131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56214E-7604-4A7C-BCD8-6D17644A5A50}" type="slidenum">
              <a:rPr lang="en-US" altLang="de-DE" sz="1300" smtClean="0"/>
              <a:pPr>
                <a:spcBef>
                  <a:spcPct val="0"/>
                </a:spcBef>
              </a:pPr>
              <a:t>59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15819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AD8DF4-ECC4-49EE-92C6-248235A5B317}" type="slidenum">
              <a:rPr lang="en-US" altLang="de-DE" sz="1300" smtClean="0"/>
              <a:pPr>
                <a:spcBef>
                  <a:spcPct val="0"/>
                </a:spcBef>
              </a:pPr>
              <a:t>60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1723823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6FE964-1905-4EF7-A79E-6FAA62C64C48}" type="slidenum">
              <a:rPr lang="en-US" altLang="de-DE" sz="1300" smtClean="0"/>
              <a:pPr>
                <a:spcBef>
                  <a:spcPct val="0"/>
                </a:spcBef>
              </a:pPr>
              <a:t>61</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46494248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4F3128-8EB7-45EF-8EAF-651BAE90F3BB}" type="slidenum">
              <a:rPr lang="en-US" altLang="de-DE" sz="1300" smtClean="0"/>
              <a:pPr>
                <a:spcBef>
                  <a:spcPct val="0"/>
                </a:spcBef>
              </a:pPr>
              <a:t>62</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50676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5BD473-E335-4755-BC09-73B59DC00486}" type="slidenum">
              <a:rPr lang="en-US" altLang="de-DE" sz="1300" smtClean="0"/>
              <a:pPr>
                <a:spcBef>
                  <a:spcPct val="0"/>
                </a:spcBef>
              </a:pPr>
              <a:t>63</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15685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75FAD1-7554-4916-B469-3B7AE76E013B}" type="slidenum">
              <a:rPr lang="en-US" altLang="de-DE" sz="1300" smtClean="0"/>
              <a:pPr>
                <a:spcBef>
                  <a:spcPct val="0"/>
                </a:spcBef>
              </a:pPr>
              <a:t>64</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1427845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3C335C-17EE-41C4-B106-6E4FED7A682E}" type="slidenum">
              <a:rPr lang="en-US" altLang="de-DE" sz="1300" smtClean="0"/>
              <a:pPr>
                <a:spcBef>
                  <a:spcPct val="0"/>
                </a:spcBef>
              </a:pPr>
              <a:t>65</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03021536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3770C4-F55B-4B31-A682-CEB66A4F85FF}" type="slidenum">
              <a:rPr lang="en-US" altLang="de-DE" sz="1300" smtClean="0"/>
              <a:pPr>
                <a:spcBef>
                  <a:spcPct val="0"/>
                </a:spcBef>
              </a:pPr>
              <a:t>66</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38054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2B1C61-605C-4211-A55C-900BCE704309}" type="slidenum">
              <a:rPr lang="en-US" altLang="de-DE" sz="1300" smtClean="0"/>
              <a:pPr>
                <a:spcBef>
                  <a:spcPct val="0"/>
                </a:spcBef>
              </a:pPr>
              <a:t>67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653948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7978F2-2B1F-453C-B41D-975020BEAFD4}" type="slidenum">
              <a:rPr lang="en-US" altLang="de-DE" sz="1300" smtClean="0"/>
              <a:pPr>
                <a:spcBef>
                  <a:spcPct val="0"/>
                </a:spcBef>
              </a:pPr>
              <a:t>68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65504610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D4EA19-CB99-4452-8A08-630E04A87969}" type="slidenum">
              <a:rPr lang="en-US" altLang="de-DE" sz="1300" smtClean="0"/>
              <a:pPr>
                <a:spcBef>
                  <a:spcPct val="0"/>
                </a:spcBef>
              </a:pPr>
              <a:t>69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546550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269FD1-6818-4A45-8F48-9AFD99A35B90}" type="slidenum">
              <a:rPr lang="en-US" altLang="de-DE" sz="1300" smtClean="0"/>
              <a:pPr>
                <a:spcBef>
                  <a:spcPct val="0"/>
                </a:spcBef>
              </a:pPr>
              <a:t>70</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0048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A92138-F693-4946-A6AF-E24EEDA86A0C}" type="slidenum">
              <a:rPr lang="en-US" altLang="de-DE" sz="1300" smtClean="0"/>
              <a:pPr>
                <a:spcBef>
                  <a:spcPct val="0"/>
                </a:spcBef>
              </a:pPr>
              <a:t>71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2790417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A77781-74FC-497F-9109-3943DEF88BC8}" type="slidenum">
              <a:rPr lang="en-US" altLang="de-DE" sz="1300" smtClean="0"/>
              <a:pPr>
                <a:spcBef>
                  <a:spcPct val="0"/>
                </a:spcBef>
              </a:pPr>
              <a:t>72</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835306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1BBFCB-1311-42FE-A158-9423211852BE}" type="slidenum">
              <a:rPr lang="en-US" altLang="de-DE" sz="1300" smtClean="0"/>
              <a:pPr>
                <a:spcBef>
                  <a:spcPct val="0"/>
                </a:spcBef>
              </a:pPr>
              <a:t>73</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534952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2AEC4B-AE66-45A1-AF79-62D015DBEABA}" type="slidenum">
              <a:rPr lang="en-US" altLang="de-DE" sz="1300" smtClean="0"/>
              <a:pPr>
                <a:spcBef>
                  <a:spcPct val="0"/>
                </a:spcBef>
              </a:pPr>
              <a:t>74</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1371337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60E1F5-ECAD-4810-8C60-5FD623AF15F3}" type="slidenum">
              <a:rPr lang="en-US" altLang="de-DE" sz="1300" smtClean="0"/>
              <a:pPr>
                <a:spcBef>
                  <a:spcPct val="0"/>
                </a:spcBef>
              </a:pPr>
              <a:t>75</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063779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F5BE62-E556-4A69-BB15-34681C22DB9D}" type="slidenum">
              <a:rPr lang="en-US" altLang="de-DE" sz="1300" smtClean="0"/>
              <a:pPr>
                <a:spcBef>
                  <a:spcPct val="0"/>
                </a:spcBef>
              </a:pPr>
              <a:t>76</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735191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2EB77F-CA07-4452-B01E-4228127B4A00}" type="slidenum">
              <a:rPr lang="en-US" altLang="de-DE" sz="1300" smtClean="0"/>
              <a:pPr>
                <a:spcBef>
                  <a:spcPct val="0"/>
                </a:spcBef>
              </a:pPr>
              <a:t>77</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9949330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F3885F-4D30-455D-A34E-45AF99EEBA66}" type="slidenum">
              <a:rPr lang="en-US" altLang="de-DE" sz="1300" smtClean="0"/>
              <a:pPr>
                <a:spcBef>
                  <a:spcPct val="0"/>
                </a:spcBef>
              </a:pPr>
              <a:t>78</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511369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6C9A71-8E99-448E-BAAA-C1A05BE20E2C}" type="slidenum">
              <a:rPr lang="en-US" altLang="de-DE" sz="1300" smtClean="0"/>
              <a:pPr>
                <a:spcBef>
                  <a:spcPct val="0"/>
                </a:spcBef>
              </a:pPr>
              <a:t>79</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7057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7D6259-4E76-42B4-8097-7FB635977CB0}" type="slidenum">
              <a:rPr lang="en-US" altLang="de-DE" sz="1300" smtClean="0"/>
              <a:pPr>
                <a:spcBef>
                  <a:spcPct val="0"/>
                </a:spcBef>
              </a:pPr>
              <a:t>80</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84010717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AF99FD-07A6-4B3E-AE17-5633C5D75717}" type="slidenum">
              <a:rPr lang="en-US" altLang="de-DE" sz="1300" smtClean="0"/>
              <a:pPr>
                <a:spcBef>
                  <a:spcPct val="0"/>
                </a:spcBef>
              </a:pPr>
              <a:t>81</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47270463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DD9F99-D49F-4DD1-B949-99F346C5CD15}" type="slidenum">
              <a:rPr lang="en-US" altLang="de-DE" sz="1300" smtClean="0"/>
              <a:pPr>
                <a:spcBef>
                  <a:spcPct val="0"/>
                </a:spcBef>
              </a:pPr>
              <a:t>82</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647262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5F451-692A-42A0-A0DD-65540C32345C}" type="slidenum">
              <a:rPr lang="en-US" altLang="de-DE" sz="1300" smtClean="0"/>
              <a:pPr>
                <a:spcBef>
                  <a:spcPct val="0"/>
                </a:spcBef>
              </a:pPr>
              <a:t>83</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3384051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5F451-692A-42A0-A0DD-65540C32345C}" type="slidenum">
              <a:rPr lang="en-US" altLang="de-DE" sz="1300" smtClean="0"/>
              <a:pPr>
                <a:spcBef>
                  <a:spcPct val="0"/>
                </a:spcBef>
              </a:pPr>
              <a:t>84</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3384051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5F451-692A-42A0-A0DD-65540C32345C}" type="slidenum">
              <a:rPr lang="en-US" altLang="de-DE" sz="1300" smtClean="0"/>
              <a:pPr>
                <a:spcBef>
                  <a:spcPct val="0"/>
                </a:spcBef>
              </a:pPr>
              <a:t>85</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3384051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C4B0DF-A50A-4AF9-8D22-3B83E2EA5451}" type="slidenum">
              <a:rPr lang="en-US" altLang="de-DE" sz="1300" smtClean="0"/>
              <a:pPr>
                <a:spcBef>
                  <a:spcPct val="0"/>
                </a:spcBef>
              </a:pPr>
              <a:t>86</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55248907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C4B0DF-A50A-4AF9-8D22-3B83E2EA5451}" type="slidenum">
              <a:rPr lang="en-US" altLang="de-DE" sz="1300" smtClean="0"/>
              <a:pPr>
                <a:spcBef>
                  <a:spcPct val="0"/>
                </a:spcBef>
              </a:pPr>
              <a:t>87</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55248907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C4B0DF-A50A-4AF9-8D22-3B83E2EA5451}" type="slidenum">
              <a:rPr lang="en-US" altLang="de-DE" sz="1300" smtClean="0"/>
              <a:pPr>
                <a:spcBef>
                  <a:spcPct val="0"/>
                </a:spcBef>
              </a:pPr>
              <a:t>88</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55248907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solidFill>
                  <a:prstClr val="black"/>
                </a:solidFill>
                <a:latin typeface="Verdana" panose="020B0604030504040204" pitchFamily="34" charset="0"/>
              </a:rPr>
              <a:pPr>
                <a:spcBef>
                  <a:spcPct val="0"/>
                </a:spcBef>
              </a:pPr>
              <a:t>90</a:t>
            </a:fld>
            <a:endParaRPr lang="en-US" altLang="de-DE" sz="14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5.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5.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5 - Gedächtnis</a:t>
            </a:r>
          </a:p>
        </p:txBody>
      </p:sp>
      <p:sp>
        <p:nvSpPr>
          <p:cNvPr id="4" name="Slide Number Placeholder 3"/>
          <p:cNvSpPr>
            <a:spLocks noGrp="1"/>
          </p:cNvSpPr>
          <p:nvPr>
            <p:ph type="sldNum" sz="quarter" idx="12"/>
          </p:nvPr>
        </p:nvSpPr>
        <p:spPr bwMode="gray"/>
        <p:txBody>
          <a:bodyPr/>
          <a:lstStyle/>
          <a:p>
            <a:pPr>
              <a:defRPr/>
            </a:pPr>
            <a:fld id="{C2DAD06C-4B78-492C-94CB-94A2A5F2A9B6}"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65F94A08-0EB8-4D42-9C9A-E0F2C506AA9B}"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5 - Gedächtnis</a:t>
            </a:r>
          </a:p>
        </p:txBody>
      </p:sp>
      <p:sp>
        <p:nvSpPr>
          <p:cNvPr id="7" name="Slide Number Placeholder 6"/>
          <p:cNvSpPr>
            <a:spLocks noGrp="1"/>
          </p:cNvSpPr>
          <p:nvPr>
            <p:ph type="sldNum" sz="quarter" idx="12"/>
          </p:nvPr>
        </p:nvSpPr>
        <p:spPr bwMode="gray"/>
        <p:txBody>
          <a:bodyPr/>
          <a:lstStyle/>
          <a:p>
            <a:pPr>
              <a:defRPr/>
            </a:pPr>
            <a:fld id="{11DA1428-26A9-4A44-9538-A486632C02EE}"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5 - Gedächtnis</a:t>
            </a:r>
          </a:p>
        </p:txBody>
      </p:sp>
      <p:sp>
        <p:nvSpPr>
          <p:cNvPr id="7" name="Slide Number Placeholder 6"/>
          <p:cNvSpPr>
            <a:spLocks noGrp="1"/>
          </p:cNvSpPr>
          <p:nvPr>
            <p:ph type="sldNum" sz="quarter" idx="12"/>
          </p:nvPr>
        </p:nvSpPr>
        <p:spPr bwMode="gray"/>
        <p:txBody>
          <a:bodyPr/>
          <a:lstStyle/>
          <a:p>
            <a:pPr>
              <a:defRPr/>
            </a:pPr>
            <a:fld id="{C2DAD06C-4B78-492C-94CB-94A2A5F2A9B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5 - Gedächtnis</a:t>
            </a:r>
          </a:p>
        </p:txBody>
      </p:sp>
      <p:sp>
        <p:nvSpPr>
          <p:cNvPr id="7" name="Slide Number Placeholder 6"/>
          <p:cNvSpPr>
            <a:spLocks noGrp="1"/>
          </p:cNvSpPr>
          <p:nvPr>
            <p:ph type="sldNum" sz="quarter" idx="12"/>
          </p:nvPr>
        </p:nvSpPr>
        <p:spPr bwMode="gray"/>
        <p:txBody>
          <a:bodyPr/>
          <a:lstStyle/>
          <a:p>
            <a:pPr>
              <a:defRPr/>
            </a:pPr>
            <a:fld id="{C2DAD06C-4B78-492C-94CB-94A2A5F2A9B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5 - Gedächtnis</a:t>
            </a:r>
          </a:p>
        </p:txBody>
      </p:sp>
      <p:sp>
        <p:nvSpPr>
          <p:cNvPr id="5" name="Slide Number Placeholder 4"/>
          <p:cNvSpPr>
            <a:spLocks noGrp="1"/>
          </p:cNvSpPr>
          <p:nvPr>
            <p:ph type="sldNum" sz="quarter" idx="12"/>
          </p:nvPr>
        </p:nvSpPr>
        <p:spPr bwMode="gray"/>
        <p:txBody>
          <a:bodyPr/>
          <a:lstStyle/>
          <a:p>
            <a:pPr>
              <a:defRPr/>
            </a:pPr>
            <a:fld id="{38E89BAF-7B30-4275-A4F8-3E3739FD1BAF}"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5 - Gedächtnis</a:t>
            </a:r>
          </a:p>
        </p:txBody>
      </p:sp>
      <p:sp>
        <p:nvSpPr>
          <p:cNvPr id="4" name="Slide Number Placeholder 3"/>
          <p:cNvSpPr>
            <a:spLocks noGrp="1"/>
          </p:cNvSpPr>
          <p:nvPr>
            <p:ph type="sldNum" sz="quarter" idx="12"/>
          </p:nvPr>
        </p:nvSpPr>
        <p:spPr bwMode="gray"/>
        <p:txBody>
          <a:bodyPr/>
          <a:lstStyle/>
          <a:p>
            <a:pPr>
              <a:defRPr/>
            </a:pPr>
            <a:fld id="{29BB5983-1BF8-4939-9C2B-DC95FD15702E}"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44923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853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b="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316657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01218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196461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Tree>
    <p:extLst>
      <p:ext uri="{BB962C8B-B14F-4D97-AF65-F5344CB8AC3E}">
        <p14:creationId xmlns:p14="http://schemas.microsoft.com/office/powerpoint/2010/main" val="9351628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2784766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007879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87101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9692353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3335721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37630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79198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9683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userDrawn="1"/>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b="0" dirty="0" err="1">
              <a:solidFill>
                <a:srgbClr val="333333"/>
              </a:solidFill>
              <a:latin typeface="Calibri Light"/>
            </a:endParaRPr>
          </a:p>
        </p:txBody>
      </p:sp>
      <p:pic>
        <p:nvPicPr>
          <p:cNvPr id="22" name="Bild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de-DE" altLang="de-DE" sz="1000" b="0" dirty="0">
                <a:solidFill>
                  <a:srgbClr val="333333"/>
                </a:solidFill>
                <a:latin typeface="Calibri Ligh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124295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3796133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Metakognitives Training 5 - Gedächtnis</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891919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Tree>
    <p:extLst>
      <p:ext uri="{BB962C8B-B14F-4D97-AF65-F5344CB8AC3E}">
        <p14:creationId xmlns:p14="http://schemas.microsoft.com/office/powerpoint/2010/main" val="17149493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35851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0220924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5387485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33501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5 - Gedächtnis</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329048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40905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13454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44066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b="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31065681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7488431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5 - Gedächtnis</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30944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Tree>
    <p:extLst>
      <p:ext uri="{BB962C8B-B14F-4D97-AF65-F5344CB8AC3E}">
        <p14:creationId xmlns:p14="http://schemas.microsoft.com/office/powerpoint/2010/main" val="26337654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4737804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8358972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2022333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11055909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5 - Gedächtnis</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1648085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9801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9.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9.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C2DAD06C-4B78-492C-94CB-94A2A5F2A9B6}"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95" r:id="rId5"/>
    <p:sldLayoutId id="2147484296" r:id="rId6"/>
    <p:sldLayoutId id="2147484297" r:id="rId7"/>
    <p:sldLayoutId id="2147484298" r:id="rId8"/>
    <p:sldLayoutId id="2147484299" r:id="rId9"/>
    <p:sldLayoutId id="2147484300" r:id="rId10"/>
    <p:sldLayoutId id="2147484301" r:id="rId11"/>
    <p:sldLayoutId id="214748430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b="0">
                <a:solidFill>
                  <a:srgbClr val="333333"/>
                </a:solidFill>
                <a:ea typeface="ＭＳ Ｐゴシック" panose="020B0600070205080204" pitchFamily="34" charset="-128"/>
              </a:rPr>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b="0" smtClean="0">
                <a:solidFill>
                  <a:srgbClr val="333333"/>
                </a:solidFill>
                <a:ea typeface="ＭＳ Ｐゴシック" panose="020B0600070205080204" pitchFamily="34" charset="-128"/>
              </a:rPr>
              <a:pPr>
                <a:defRPr/>
              </a:pPr>
              <a:t>‹Nr.›</a:t>
            </a:fld>
            <a:endParaRPr lang="de-DE" altLang="de-DE" b="0">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74560271"/>
      </p:ext>
    </p:extLst>
  </p:cSld>
  <p:clrMap bg1="lt1" tx1="dk1" bg2="lt2" tx2="dk2" accent1="accent1" accent2="accent2" accent3="accent3" accent4="accent4" accent5="accent5" accent6="accent6" hlink="hlink" folHlink="folHlink"/>
  <p:sldLayoutIdLst>
    <p:sldLayoutId id="2147484304" r:id="rId1"/>
    <p:sldLayoutId id="2147484305" r:id="rId2"/>
    <p:sldLayoutId id="2147484306" r:id="rId3"/>
    <p:sldLayoutId id="2147484307" r:id="rId4"/>
    <p:sldLayoutId id="2147484308" r:id="rId5"/>
    <p:sldLayoutId id="2147484309" r:id="rId6"/>
    <p:sldLayoutId id="2147484310" r:id="rId7"/>
    <p:sldLayoutId id="2147484311" r:id="rId8"/>
    <p:sldLayoutId id="2147484312" r:id="rId9"/>
    <p:sldLayoutId id="2147484313" r:id="rId10"/>
    <p:sldLayoutId id="2147484314" r:id="rId11"/>
    <p:sldLayoutId id="214748431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rPr>
              <a:t>Metakognitives Training 5 - Gedächtnis</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rPr>
              <a:pPr defTabSz="457123" eaLnBrk="1" fontAlgn="auto" hangingPunct="1">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290523805"/>
      </p:ext>
    </p:extLst>
  </p:cSld>
  <p:clrMap bg1="lt1" tx1="dk1" bg2="lt2" tx2="dk2" accent1="accent1" accent2="accent2" accent3="accent3" accent4="accent4" accent5="accent5" accent6="accent6" hlink="hlink" folHlink="folHlink"/>
  <p:sldLayoutIdLst>
    <p:sldLayoutId id="2147484317" r:id="rId1"/>
    <p:sldLayoutId id="2147484318" r:id="rId2"/>
    <p:sldLayoutId id="2147484319" r:id="rId3"/>
    <p:sldLayoutId id="2147484320" r:id="rId4"/>
    <p:sldLayoutId id="2147484321" r:id="rId5"/>
    <p:sldLayoutId id="2147484322" r:id="rId6"/>
    <p:sldLayoutId id="2147484323" r:id="rId7"/>
    <p:sldLayoutId id="2147484324" r:id="rId8"/>
    <p:sldLayoutId id="2147484325" r:id="rId9"/>
    <p:sldLayoutId id="2147484326" r:id="rId10"/>
    <p:sldLayoutId id="2147484327" r:id="rId11"/>
    <p:sldLayoutId id="214748432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b="0">
                <a:solidFill>
                  <a:srgbClr val="333333"/>
                </a:solidFill>
                <a:ea typeface="ＭＳ Ｐゴシック" panose="020B0600070205080204" pitchFamily="34" charset="-128"/>
              </a:rPr>
              <a:t>Metakognitives Training 5 - Gedächtnis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b="0" smtClean="0">
                <a:solidFill>
                  <a:srgbClr val="333333"/>
                </a:solidFill>
                <a:ea typeface="ＭＳ Ｐゴシック" panose="020B0600070205080204" pitchFamily="34" charset="-128"/>
              </a:rPr>
              <a:pPr>
                <a:defRPr/>
              </a:pPr>
              <a:t>‹Nr.›</a:t>
            </a:fld>
            <a:endParaRPr lang="de-DE" altLang="de-DE" b="0">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90068854"/>
      </p:ext>
    </p:extLst>
  </p:cSld>
  <p:clrMap bg1="lt1" tx1="dk1" bg2="lt2" tx2="dk2" accent1="accent1" accent2="accent2" accent3="accent3" accent4="accent4" accent5="accent5" accent6="accent6" hlink="hlink" folHlink="folHlink"/>
  <p:sldLayoutIdLst>
    <p:sldLayoutId id="2147484330" r:id="rId1"/>
    <p:sldLayoutId id="2147484331" r:id="rId2"/>
    <p:sldLayoutId id="2147484332" r:id="rId3"/>
    <p:sldLayoutId id="2147484333" r:id="rId4"/>
    <p:sldLayoutId id="2147484334" r:id="rId5"/>
    <p:sldLayoutId id="2147484335" r:id="rId6"/>
    <p:sldLayoutId id="2147484336" r:id="rId7"/>
    <p:sldLayoutId id="2147484337" r:id="rId8"/>
    <p:sldLayoutId id="2147484338" r:id="rId9"/>
    <p:sldLayoutId id="2147484339" r:id="rId10"/>
    <p:sldLayoutId id="2147484340" r:id="rId11"/>
    <p:sldLayoutId id="214748434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2.jp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4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9.xml"/><Relationship Id="rId1" Type="http://schemas.openxmlformats.org/officeDocument/2006/relationships/slideLayout" Target="../slideLayouts/slideLayout17.xml"/><Relationship Id="rId4" Type="http://schemas.openxmlformats.org/officeDocument/2006/relationships/image" Target="../media/image41.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5 A – Gedächtnis</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12|25</a:t>
            </a:r>
            <a:endParaRPr lang="de-DE" dirty="0">
              <a:latin typeface="+mj-lt"/>
            </a:endParaRPr>
          </a:p>
          <a:p>
            <a:endParaRPr lang="de-DE" dirty="0">
              <a:latin typeface="+mj-lt"/>
            </a:endParaRPr>
          </a:p>
        </p:txBody>
      </p:sp>
    </p:spTree>
    <p:extLst>
      <p:ext uri="{BB962C8B-B14F-4D97-AF65-F5344CB8AC3E}">
        <p14:creationId xmlns:p14="http://schemas.microsoft.com/office/powerpoint/2010/main" val="1885537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2</a:t>
            </a:fld>
            <a:endParaRPr lang="de-DE" altLang="de-DE" b="0">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a:t>
            </a:fld>
            <a:endParaRPr lang="de-DE" altLang="de-DE" b="0">
              <a:latin typeface="Calibri Light"/>
            </a:endParaRPr>
          </a:p>
        </p:txBody>
      </p:sp>
    </p:spTree>
    <p:extLst>
      <p:ext uri="{BB962C8B-B14F-4D97-AF65-F5344CB8AC3E}">
        <p14:creationId xmlns:p14="http://schemas.microsoft.com/office/powerpoint/2010/main" val="2874911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chemeClr val="tx1"/>
                </a:solidFill>
                <a:latin typeface="Calibri Light"/>
              </a:rPr>
              <a:t>???</a:t>
            </a:r>
          </a:p>
          <a:p>
            <a:pPr marL="342900" lvl="0" indent="-342900" defTabSz="914400" fontAlgn="base">
              <a:buClr>
                <a:srgbClr val="004992"/>
              </a:buClr>
              <a:buFont typeface="WingDings"/>
              <a:buChar char=""/>
            </a:pPr>
            <a:r>
              <a:rPr lang="de-DE" altLang="de-DE" sz="2400" dirty="0">
                <a:solidFill>
                  <a:srgbClr val="004992"/>
                </a:solidFill>
                <a:latin typeface="Calibri Light"/>
              </a:rPr>
              <a:t>Nachteil: </a:t>
            </a:r>
            <a:r>
              <a:rPr lang="de-DE" altLang="de-DE" sz="2400" dirty="0">
                <a:solidFill>
                  <a:schemeClr val="tx1"/>
                </a:solidFill>
                <a:latin typeface="Calibri Light"/>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a:t>
            </a:fld>
            <a:endParaRPr lang="de-DE" altLang="de-DE" b="0">
              <a:latin typeface="Calibri Light"/>
            </a:endParaRPr>
          </a:p>
        </p:txBody>
      </p:sp>
    </p:spTree>
    <p:extLst>
      <p:ext uri="{BB962C8B-B14F-4D97-AF65-F5344CB8AC3E}">
        <p14:creationId xmlns:p14="http://schemas.microsoft.com/office/powerpoint/2010/main" val="1732193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rgbClr val="333333"/>
                </a:solidFill>
                <a:latin typeface="Calibri Light"/>
              </a:rPr>
              <a:t>Unser Gehirn wird nicht mit Nebensächlichkeiten überstrapaziert, </a:t>
            </a:r>
            <a:r>
              <a:rPr lang="de-DE" altLang="de-DE" sz="2400" dirty="0">
                <a:solidFill>
                  <a:srgbClr val="004992"/>
                </a:solidFill>
                <a:latin typeface="Calibri Light"/>
              </a:rPr>
              <a:t>aber …</a:t>
            </a:r>
          </a:p>
          <a:p>
            <a:pPr marL="342900" lvl="0" indent="-342900" defTabSz="914400" fontAlgn="base">
              <a:buClr>
                <a:srgbClr val="004992"/>
              </a:buClr>
              <a:buFont typeface="WingDings"/>
              <a:buChar char=""/>
            </a:pPr>
            <a:r>
              <a:rPr lang="de-DE" altLang="de-DE" sz="2400" dirty="0">
                <a:solidFill>
                  <a:srgbClr val="004992"/>
                </a:solidFill>
                <a:latin typeface="Calibri Light"/>
              </a:rPr>
              <a:t>Nachteil: </a:t>
            </a:r>
            <a:r>
              <a:rPr lang="de-DE" altLang="de-DE" sz="2400" dirty="0">
                <a:solidFill>
                  <a:schemeClr val="tx1"/>
                </a:solidFill>
                <a:latin typeface="Calibri Light"/>
              </a:rPr>
              <a:t>???</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a:t>
            </a:fld>
            <a:endParaRPr lang="de-DE" altLang="de-DE" b="0">
              <a:latin typeface="Calibri Light"/>
            </a:endParaRPr>
          </a:p>
        </p:txBody>
      </p:sp>
    </p:spTree>
    <p:extLst>
      <p:ext uri="{BB962C8B-B14F-4D97-AF65-F5344CB8AC3E}">
        <p14:creationId xmlns:p14="http://schemas.microsoft.com/office/powerpoint/2010/main" val="3621754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Gedächtnis</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Die Speicherungsfähigkeit unseres Gedächtnisses ist begrenzt.</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u="sng" dirty="0">
                <a:solidFill>
                  <a:srgbClr val="333333"/>
                </a:solidFill>
                <a:latin typeface="Calibri Light"/>
              </a:rPr>
              <a:t>Beispiel:</a:t>
            </a:r>
            <a:r>
              <a:rPr lang="de-DE" altLang="de-DE" sz="2400" dirty="0">
                <a:solidFill>
                  <a:srgbClr val="333333"/>
                </a:solidFill>
                <a:latin typeface="Calibri Light"/>
              </a:rPr>
              <a:t> Ungefähr 40% der Informationen einer Geschichte, die wir vor einer halben Stunde gehört haben, können nicht aktiv wiedergegeben werden.</a:t>
            </a:r>
          </a:p>
          <a:p>
            <a:pPr marL="342900" lvl="0" indent="-342900" defTabSz="914400" fontAlgn="base">
              <a:buClr>
                <a:srgbClr val="004992"/>
              </a:buClr>
              <a:buFont typeface="WingDings"/>
              <a:buChar char=""/>
            </a:pPr>
            <a:r>
              <a:rPr lang="de-DE" altLang="de-DE" sz="2400" dirty="0">
                <a:solidFill>
                  <a:srgbClr val="004992"/>
                </a:solidFill>
                <a:latin typeface="Calibri Light"/>
              </a:rPr>
              <a:t>Vorteil: </a:t>
            </a:r>
            <a:r>
              <a:rPr lang="de-DE" altLang="de-DE" sz="2400" dirty="0">
                <a:solidFill>
                  <a:srgbClr val="333333"/>
                </a:solidFill>
                <a:latin typeface="Calibri Light"/>
              </a:rPr>
              <a:t>Unser Gehirn wird nicht mit Nebensächlichkeiten überstrapaziert, </a:t>
            </a:r>
            <a:r>
              <a:rPr lang="de-DE" altLang="de-DE" sz="2400" dirty="0">
                <a:solidFill>
                  <a:srgbClr val="004992"/>
                </a:solidFill>
                <a:latin typeface="Calibri Light"/>
              </a:rPr>
              <a:t>aber …</a:t>
            </a:r>
          </a:p>
          <a:p>
            <a:pPr marL="342900" lvl="0" indent="-342900" defTabSz="914400" fontAlgn="base">
              <a:buClr>
                <a:srgbClr val="004992"/>
              </a:buClr>
              <a:buFont typeface="WingDings"/>
              <a:buChar char=""/>
            </a:pPr>
            <a:r>
              <a:rPr lang="de-DE" altLang="de-DE" sz="2400" dirty="0">
                <a:solidFill>
                  <a:srgbClr val="004992"/>
                </a:solidFill>
                <a:latin typeface="Calibri Light"/>
              </a:rPr>
              <a:t>Nachteil: </a:t>
            </a:r>
            <a:r>
              <a:rPr lang="de-DE" altLang="de-DE" sz="2400" dirty="0">
                <a:solidFill>
                  <a:srgbClr val="333333"/>
                </a:solidFill>
                <a:latin typeface="Calibri Light"/>
              </a:rPr>
              <a:t>... viele wichtige Erinnerungen gehen ebenfalls verloren (Termine, Urlaubserinnerungen, </a:t>
            </a:r>
            <a:r>
              <a:rPr lang="de-DE" altLang="de-DE" sz="2400">
                <a:solidFill>
                  <a:srgbClr val="333333"/>
                </a:solidFill>
                <a:latin typeface="Calibri Light"/>
              </a:rPr>
              <a:t>Schulwissen ...)</a:t>
            </a:r>
            <a:endParaRPr lang="de-DE" altLang="de-DE" sz="2400" dirty="0">
              <a:solidFill>
                <a:srgbClr val="333333"/>
              </a:solidFill>
              <a:latin typeface="Calibri Light"/>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6</a:t>
            </a:fld>
            <a:endParaRPr lang="de-DE" altLang="de-DE" b="0">
              <a:latin typeface="Calibri Light"/>
            </a:endParaRPr>
          </a:p>
        </p:txBody>
      </p:sp>
    </p:spTree>
    <p:extLst>
      <p:ext uri="{BB962C8B-B14F-4D97-AF65-F5344CB8AC3E}">
        <p14:creationId xmlns:p14="http://schemas.microsoft.com/office/powerpoint/2010/main" val="2720210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r>
              <a:rPr lang="en-US" sz="2400" dirty="0">
                <a:solidFill>
                  <a:schemeClr val="tx1"/>
                </a:solidFill>
                <a:latin typeface="Calibri Light"/>
              </a:rPr>
              <a:t>???</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7</a:t>
            </a:fld>
            <a:endParaRPr lang="de-DE" altLang="de-DE" b="0">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a:t>
            </a:fld>
            <a:endParaRPr lang="de-DE" altLang="de-DE" b="0">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9</a:t>
            </a:fld>
            <a:endParaRPr lang="de-DE" altLang="de-DE" b="0">
              <a:latin typeface="Calibri Light"/>
            </a:endParaRPr>
          </a:p>
        </p:txBody>
      </p:sp>
    </p:spTree>
    <p:extLst>
      <p:ext uri="{BB962C8B-B14F-4D97-AF65-F5344CB8AC3E}">
        <p14:creationId xmlns:p14="http://schemas.microsoft.com/office/powerpoint/2010/main" val="3915492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10</a:t>
            </a:fld>
            <a:endParaRPr lang="de-DE" altLang="de-DE" b="0">
              <a:latin typeface="Calibri Light"/>
            </a:endParaRPr>
          </a:p>
        </p:txBody>
      </p:sp>
    </p:spTree>
    <p:extLst>
      <p:ext uri="{BB962C8B-B14F-4D97-AF65-F5344CB8AC3E}">
        <p14:creationId xmlns:p14="http://schemas.microsoft.com/office/powerpoint/2010/main" val="4188803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nicht zu lange lernen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11</a:t>
            </a:fld>
            <a:endParaRPr lang="de-DE" altLang="de-DE" b="0">
              <a:latin typeface="Calibri Light"/>
            </a:endParaRPr>
          </a:p>
        </p:txBody>
      </p:sp>
    </p:spTree>
    <p:extLst>
      <p:ext uri="{BB962C8B-B14F-4D97-AF65-F5344CB8AC3E}">
        <p14:creationId xmlns:p14="http://schemas.microsoft.com/office/powerpoint/2010/main" val="1202408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nicht zu lange lernen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kein/wenig Alkoholkonsum während des Lernens</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12</a:t>
            </a:fld>
            <a:endParaRPr lang="de-DE" altLang="de-DE" b="0">
              <a:latin typeface="Calibri Light"/>
            </a:endParaRPr>
          </a:p>
        </p:txBody>
      </p:sp>
    </p:spTree>
    <p:extLst>
      <p:ext uri="{BB962C8B-B14F-4D97-AF65-F5344CB8AC3E}">
        <p14:creationId xmlns:p14="http://schemas.microsoft.com/office/powerpoint/2010/main" val="3193313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 </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nicht zu lange lernen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kein/wenig Alkoholkonsum während des Lernens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hinterher gleich schlafen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13</a:t>
            </a:fld>
            <a:endParaRPr lang="de-DE" altLang="de-DE" b="0">
              <a:latin typeface="Calibri Light"/>
            </a:endParaRPr>
          </a:p>
        </p:txBody>
      </p:sp>
    </p:spTree>
    <p:extLst>
      <p:ext uri="{BB962C8B-B14F-4D97-AF65-F5344CB8AC3E}">
        <p14:creationId xmlns:p14="http://schemas.microsoft.com/office/powerpoint/2010/main" val="1593994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kann ich mir Dinge besser merken?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Wiederholen &amp; Durcharbeiten; </a:t>
            </a:r>
            <a:r>
              <a:rPr lang="de-DE" altLang="de-DE" sz="2000" dirty="0">
                <a:solidFill>
                  <a:srgbClr val="004992"/>
                </a:solidFill>
                <a:latin typeface="Calibri Light"/>
              </a:rPr>
              <a:t>VERSTEHEN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Eselsbrücken anwenden oder ausdenken, v.a. bei abstrakten Zusammenhängen, z.B.:</a:t>
            </a:r>
            <a:br>
              <a:rPr lang="de-DE" altLang="de-DE" sz="2000" dirty="0">
                <a:solidFill>
                  <a:srgbClr val="333333"/>
                </a:solidFill>
                <a:latin typeface="Calibri Light"/>
              </a:rPr>
            </a:br>
            <a:r>
              <a:rPr lang="de-DE" altLang="de-DE" sz="2000" dirty="0">
                <a:solidFill>
                  <a:srgbClr val="333333"/>
                </a:solidFill>
                <a:latin typeface="Calibri Light"/>
              </a:rPr>
              <a:t>- </a:t>
            </a:r>
            <a:r>
              <a:rPr lang="en-GB" altLang="de-DE" sz="2000" i="1" dirty="0">
                <a:solidFill>
                  <a:srgbClr val="333333"/>
                </a:solidFill>
                <a:latin typeface="Calibri Light"/>
              </a:rPr>
              <a:t>333 </a:t>
            </a:r>
            <a:r>
              <a:rPr lang="en-GB" altLang="de-DE" sz="2000" i="1" dirty="0" err="1">
                <a:solidFill>
                  <a:srgbClr val="333333"/>
                </a:solidFill>
                <a:latin typeface="Calibri Light"/>
              </a:rPr>
              <a:t>bei</a:t>
            </a:r>
            <a:r>
              <a:rPr lang="en-GB" altLang="de-DE" sz="2000" i="1" dirty="0">
                <a:solidFill>
                  <a:srgbClr val="333333"/>
                </a:solidFill>
                <a:latin typeface="Calibri Light"/>
              </a:rPr>
              <a:t> </a:t>
            </a:r>
            <a:r>
              <a:rPr lang="en-GB" altLang="de-DE" sz="2000" i="1" dirty="0" err="1">
                <a:solidFill>
                  <a:srgbClr val="333333"/>
                </a:solidFill>
                <a:latin typeface="Calibri Light"/>
              </a:rPr>
              <a:t>Issos</a:t>
            </a:r>
            <a:r>
              <a:rPr lang="en-GB" altLang="de-DE" sz="2000" i="1" dirty="0">
                <a:solidFill>
                  <a:srgbClr val="333333"/>
                </a:solidFill>
                <a:latin typeface="Calibri Light"/>
              </a:rPr>
              <a:t> </a:t>
            </a:r>
            <a:r>
              <a:rPr lang="en-GB" altLang="de-DE" sz="2000" i="1" dirty="0" err="1">
                <a:solidFill>
                  <a:srgbClr val="333333"/>
                </a:solidFill>
                <a:latin typeface="Calibri Light"/>
              </a:rPr>
              <a:t>Keilerei</a:t>
            </a:r>
            <a:r>
              <a:rPr lang="de-DE" altLang="de-DE" sz="2000" dirty="0">
                <a:solidFill>
                  <a:srgbClr val="333333"/>
                </a:solidFill>
                <a:latin typeface="Calibri Light"/>
              </a:rPr>
              <a:t>: </a:t>
            </a:r>
            <a:r>
              <a:rPr lang="en-GB" altLang="de-DE" sz="2000" dirty="0">
                <a:solidFill>
                  <a:srgbClr val="333333"/>
                </a:solidFill>
                <a:latin typeface="Calibri Light"/>
              </a:rPr>
              <a:t>333 </a:t>
            </a:r>
            <a:r>
              <a:rPr lang="en-GB" altLang="de-DE" sz="2000" dirty="0" err="1">
                <a:solidFill>
                  <a:srgbClr val="333333"/>
                </a:solidFill>
                <a:latin typeface="Calibri Light"/>
              </a:rPr>
              <a:t>besiegte</a:t>
            </a:r>
            <a:r>
              <a:rPr lang="en-GB" altLang="de-DE" sz="2000" dirty="0">
                <a:solidFill>
                  <a:srgbClr val="333333"/>
                </a:solidFill>
                <a:latin typeface="Calibri Light"/>
              </a:rPr>
              <a:t> Alexander d</a:t>
            </a:r>
            <a:r>
              <a:rPr lang="de-DE" altLang="de-DE" sz="2000" dirty="0">
                <a:solidFill>
                  <a:srgbClr val="333333"/>
                </a:solidFill>
                <a:latin typeface="Calibri Light"/>
              </a:rPr>
              <a:t>.</a:t>
            </a:r>
            <a:r>
              <a:rPr lang="en-GB" altLang="de-DE" sz="2000" dirty="0">
                <a:solidFill>
                  <a:srgbClr val="333333"/>
                </a:solidFill>
                <a:latin typeface="Calibri Light"/>
              </a:rPr>
              <a:t> </a:t>
            </a:r>
            <a:r>
              <a:rPr lang="en-GB" altLang="de-DE" sz="2000" dirty="0" err="1">
                <a:solidFill>
                  <a:srgbClr val="333333"/>
                </a:solidFill>
                <a:latin typeface="Calibri Light"/>
              </a:rPr>
              <a:t>Große</a:t>
            </a:r>
            <a:r>
              <a:rPr lang="en-GB" altLang="de-DE" sz="2000" dirty="0">
                <a:solidFill>
                  <a:srgbClr val="333333"/>
                </a:solidFill>
                <a:latin typeface="Calibri Light"/>
              </a:rPr>
              <a:t> </a:t>
            </a:r>
            <a:r>
              <a:rPr lang="en-GB" altLang="de-DE" sz="2000" dirty="0" err="1">
                <a:solidFill>
                  <a:srgbClr val="333333"/>
                </a:solidFill>
                <a:latin typeface="Calibri Light"/>
              </a:rPr>
              <a:t>bei</a:t>
            </a:r>
            <a:r>
              <a:rPr lang="en-GB" altLang="de-DE" sz="2000" dirty="0">
                <a:solidFill>
                  <a:srgbClr val="333333"/>
                </a:solidFill>
                <a:latin typeface="Calibri Light"/>
              </a:rPr>
              <a:t> </a:t>
            </a:r>
            <a:r>
              <a:rPr lang="en-GB" altLang="de-DE" sz="2000" dirty="0" err="1">
                <a:solidFill>
                  <a:srgbClr val="333333"/>
                </a:solidFill>
                <a:latin typeface="Calibri Light"/>
              </a:rPr>
              <a:t>Issos</a:t>
            </a:r>
            <a:r>
              <a:rPr lang="de-DE" altLang="de-DE" sz="2000" dirty="0">
                <a:solidFill>
                  <a:srgbClr val="333333"/>
                </a:solidFill>
                <a:latin typeface="Calibri Light"/>
              </a:rPr>
              <a:t> eine persische Armee</a:t>
            </a:r>
            <a:br>
              <a:rPr lang="de-DE" altLang="de-DE" sz="2000" dirty="0">
                <a:solidFill>
                  <a:srgbClr val="333333"/>
                </a:solidFill>
                <a:latin typeface="Calibri Light"/>
              </a:rPr>
            </a:br>
            <a:r>
              <a:rPr lang="de-DE" altLang="de-DE" sz="2000" dirty="0">
                <a:solidFill>
                  <a:srgbClr val="333333"/>
                </a:solidFill>
                <a:latin typeface="Calibri Light"/>
              </a:rPr>
              <a:t>- </a:t>
            </a:r>
            <a:r>
              <a:rPr lang="de-DE" altLang="de-DE" sz="2000" b="1" dirty="0">
                <a:solidFill>
                  <a:srgbClr val="004992"/>
                </a:solidFill>
                <a:latin typeface="Calibri Light"/>
              </a:rPr>
              <a:t>N</a:t>
            </a:r>
            <a:r>
              <a:rPr lang="de-DE" altLang="de-DE" sz="2000" dirty="0">
                <a:solidFill>
                  <a:srgbClr val="333333"/>
                </a:solidFill>
                <a:latin typeface="Calibri Light"/>
              </a:rPr>
              <a:t>icht (=Norden) </a:t>
            </a:r>
            <a:r>
              <a:rPr lang="de-DE" altLang="de-DE" sz="2000" b="1" dirty="0">
                <a:solidFill>
                  <a:srgbClr val="004992"/>
                </a:solidFill>
                <a:latin typeface="Calibri Light"/>
              </a:rPr>
              <a:t>o</a:t>
            </a:r>
            <a:r>
              <a:rPr lang="de-DE" altLang="de-DE" sz="2000" dirty="0">
                <a:solidFill>
                  <a:srgbClr val="333333"/>
                </a:solidFill>
                <a:latin typeface="Calibri Light"/>
              </a:rPr>
              <a:t>hne (= Osten) </a:t>
            </a:r>
            <a:r>
              <a:rPr lang="de-DE" altLang="de-DE" sz="2000" b="1" dirty="0">
                <a:solidFill>
                  <a:srgbClr val="004992"/>
                </a:solidFill>
                <a:latin typeface="Calibri Light"/>
              </a:rPr>
              <a:t>S</a:t>
            </a:r>
            <a:r>
              <a:rPr lang="de-DE" altLang="de-DE" sz="2000" dirty="0">
                <a:solidFill>
                  <a:srgbClr val="333333"/>
                </a:solidFill>
                <a:latin typeface="Calibri Light"/>
              </a:rPr>
              <a:t>eife (=Süden) </a:t>
            </a:r>
            <a:r>
              <a:rPr lang="de-DE" altLang="de-DE" sz="2000" b="1" dirty="0">
                <a:solidFill>
                  <a:srgbClr val="004992"/>
                </a:solidFill>
                <a:latin typeface="Calibri Light"/>
              </a:rPr>
              <a:t>w</a:t>
            </a:r>
            <a:r>
              <a:rPr lang="de-DE" altLang="de-DE" sz="2000" dirty="0">
                <a:solidFill>
                  <a:srgbClr val="333333"/>
                </a:solidFill>
                <a:latin typeface="Calibri Light"/>
              </a:rPr>
              <a:t>aschen (= Westen)</a:t>
            </a:r>
            <a:br>
              <a:rPr lang="de-DE" altLang="de-DE" sz="2000" dirty="0">
                <a:solidFill>
                  <a:srgbClr val="333333"/>
                </a:solidFill>
                <a:latin typeface="Calibri Light"/>
              </a:rPr>
            </a:br>
            <a:r>
              <a:rPr lang="de-DE" altLang="de-DE" sz="2000" dirty="0">
                <a:solidFill>
                  <a:srgbClr val="333333"/>
                </a:solidFill>
                <a:latin typeface="Calibri Light"/>
              </a:rPr>
              <a:t>- Schraubendrehen: </a:t>
            </a:r>
            <a:r>
              <a:rPr lang="de-DE" altLang="de-DE" sz="2000" b="1" dirty="0">
                <a:solidFill>
                  <a:srgbClr val="004992"/>
                </a:solidFill>
                <a:latin typeface="Calibri Light"/>
              </a:rPr>
              <a:t>l</a:t>
            </a:r>
            <a:r>
              <a:rPr lang="de-DE" altLang="de-DE" sz="2000" dirty="0">
                <a:solidFill>
                  <a:srgbClr val="333333"/>
                </a:solidFill>
                <a:latin typeface="Calibri Light"/>
              </a:rPr>
              <a:t>inks = </a:t>
            </a:r>
            <a:r>
              <a:rPr lang="de-DE" altLang="de-DE" sz="2000" b="1" dirty="0">
                <a:solidFill>
                  <a:srgbClr val="004992"/>
                </a:solidFill>
                <a:latin typeface="Calibri Light"/>
              </a:rPr>
              <a:t>l</a:t>
            </a:r>
            <a:r>
              <a:rPr lang="de-DE" altLang="de-DE" sz="2000" dirty="0">
                <a:solidFill>
                  <a:srgbClr val="333333"/>
                </a:solidFill>
                <a:latin typeface="Calibri Light"/>
              </a:rPr>
              <a:t>ösen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neue Informationen mit Vorwissen verknüpfen</a:t>
            </a:r>
            <a:r>
              <a:rPr lang="en-GB" altLang="de-DE" sz="2000" dirty="0">
                <a:solidFill>
                  <a:srgbClr val="333333"/>
                </a:solidFill>
                <a:latin typeface="Calibri Light"/>
              </a:rPr>
              <a:t> </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nicht zu lange lernen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kein/wenig Alkoholkonsum während des Lernens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hinterher gleich schlafen ...</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viele Sinne beteiligen (z.B. Hören, Sehen …)</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14</a:t>
            </a:fld>
            <a:endParaRPr lang="de-DE" altLang="de-DE" b="0">
              <a:latin typeface="Calibri Light"/>
            </a:endParaRPr>
          </a:p>
        </p:txBody>
      </p:sp>
    </p:spTree>
    <p:extLst>
      <p:ext uri="{BB962C8B-B14F-4D97-AF65-F5344CB8AC3E}">
        <p14:creationId xmlns:p14="http://schemas.microsoft.com/office/powerpoint/2010/main" val="654414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5"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Hören</a:t>
            </a:r>
            <a:endParaRPr lang="en-GB" altLang="de-DE" sz="1200" dirty="0">
              <a:latin typeface="Arial" panose="020B0604020202020204" pitchFamily="34" charset="0"/>
            </a:endParaRPr>
          </a:p>
        </p:txBody>
      </p:sp>
      <p:sp>
        <p:nvSpPr>
          <p:cNvPr id="46087"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Hören</a:t>
            </a:r>
            <a:endParaRPr lang="en-GB" altLang="de-DE" sz="1200" dirty="0">
              <a:latin typeface="Arial" panose="020B0604020202020204" pitchFamily="34" charset="0"/>
            </a:endParaRPr>
          </a:p>
        </p:txBody>
      </p:sp>
      <p:sp>
        <p:nvSpPr>
          <p:cNvPr id="46088"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Hören</a:t>
            </a:r>
            <a:endParaRPr lang="en-GB" altLang="de-DE" sz="1200" dirty="0">
              <a:latin typeface="Arial" panose="020B0604020202020204" pitchFamily="34" charset="0"/>
            </a:endParaRPr>
          </a:p>
        </p:txBody>
      </p:sp>
      <p:sp>
        <p:nvSpPr>
          <p:cNvPr id="46089"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Hören</a:t>
            </a:r>
            <a:endParaRPr lang="en-GB" altLang="de-DE" sz="1200" dirty="0">
              <a:latin typeface="Arial" panose="020B0604020202020204" pitchFamily="34" charset="0"/>
            </a:endParaRPr>
          </a:p>
        </p:txBody>
      </p:sp>
      <p:sp>
        <p:nvSpPr>
          <p:cNvPr id="46090"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Sehen</a:t>
            </a:r>
            <a:endParaRPr lang="en-GB" altLang="de-DE" sz="1200" dirty="0">
              <a:latin typeface="Arial" panose="020B0604020202020204" pitchFamily="34" charset="0"/>
            </a:endParaRPr>
          </a:p>
        </p:txBody>
      </p:sp>
      <p:sp>
        <p:nvSpPr>
          <p:cNvPr id="46091"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Sehen</a:t>
            </a:r>
            <a:endParaRPr lang="en-GB" altLang="de-DE" sz="1200" dirty="0">
              <a:latin typeface="Arial" panose="020B0604020202020204" pitchFamily="34" charset="0"/>
            </a:endParaRPr>
          </a:p>
        </p:txBody>
      </p:sp>
      <p:sp>
        <p:nvSpPr>
          <p:cNvPr id="46092"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Sehen</a:t>
            </a:r>
            <a:endParaRPr lang="en-GB" altLang="de-DE" sz="1200">
              <a:latin typeface="Arial" panose="020B0604020202020204" pitchFamily="34" charset="0"/>
            </a:endParaRPr>
          </a:p>
        </p:txBody>
      </p:sp>
      <p:sp>
        <p:nvSpPr>
          <p:cNvPr id="46093"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Sehen</a:t>
            </a:r>
            <a:endParaRPr lang="en-GB" altLang="de-DE" sz="1200">
              <a:latin typeface="Arial" panose="020B0604020202020204" pitchFamily="34" charset="0"/>
            </a:endParaRPr>
          </a:p>
        </p:txBody>
      </p:sp>
      <p:sp>
        <p:nvSpPr>
          <p:cNvPr id="46094"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Diskutieren</a:t>
            </a:r>
            <a:endParaRPr lang="en-GB" altLang="de-DE" sz="1200" dirty="0">
              <a:latin typeface="Arial" panose="020B0604020202020204" pitchFamily="34" charset="0"/>
            </a:endParaRPr>
          </a:p>
        </p:txBody>
      </p:sp>
      <p:sp>
        <p:nvSpPr>
          <p:cNvPr id="46095"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Diskutieren</a:t>
            </a:r>
            <a:endParaRPr lang="en-GB" altLang="de-DE" sz="1200">
              <a:latin typeface="Arial" panose="020B0604020202020204" pitchFamily="34" charset="0"/>
            </a:endParaRPr>
          </a:p>
        </p:txBody>
      </p:sp>
      <p:sp>
        <p:nvSpPr>
          <p:cNvPr id="46096"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dirty="0">
                <a:latin typeface="Arial" panose="020B0604020202020204" pitchFamily="34" charset="0"/>
              </a:rPr>
              <a:t>Anwenden</a:t>
            </a:r>
            <a:endParaRPr lang="en-GB" altLang="de-DE" sz="1200" dirty="0">
              <a:latin typeface="Arial" panose="020B0604020202020204" pitchFamily="34" charset="0"/>
            </a:endParaRPr>
          </a:p>
        </p:txBody>
      </p:sp>
      <p:sp>
        <p:nvSpPr>
          <p:cNvPr id="46098" name="Caption_46085"/>
          <p:cNvSpPr txBox="1">
            <a:spLocks noChangeArrowheads="1"/>
          </p:cNvSpPr>
          <p:nvPr/>
        </p:nvSpPr>
        <p:spPr bwMode="auto">
          <a:xfrm>
            <a:off x="6124699" y="1896306"/>
            <a:ext cx="5581403" cy="307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400" dirty="0">
                <a:latin typeface="Arial" panose="020B0604020202020204" pitchFamily="34" charset="0"/>
              </a:rPr>
              <a:t>Behaltensleistung in %</a:t>
            </a:r>
            <a:endParaRPr lang="en-GB" altLang="de-DE" sz="1400" dirty="0">
              <a:latin typeface="Arial" panose="020B0604020202020204" pitchFamily="34" charset="0"/>
            </a:endParaRPr>
          </a:p>
        </p:txBody>
      </p:sp>
      <p:sp>
        <p:nvSpPr>
          <p:cNvPr id="19" name="Text Box 6"/>
          <p:cNvSpPr txBox="1">
            <a:spLocks noChangeArrowheads="1"/>
          </p:cNvSpPr>
          <p:nvPr/>
        </p:nvSpPr>
        <p:spPr bwMode="auto">
          <a:xfrm>
            <a:off x="411480" y="2203704"/>
            <a:ext cx="5669280" cy="1240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None/>
            </a:pPr>
            <a:r>
              <a:rPr lang="de-DE" altLang="de-DE" sz="2400" b="0" dirty="0">
                <a:solidFill>
                  <a:srgbClr val="004992"/>
                </a:solidFill>
                <a:latin typeface="Calibri Light"/>
              </a:rPr>
              <a:t>Je mehr Sinne und Prozesse am Lern-vorgang beteiligt sind, desto höher ist die Behaltensleistung!</a:t>
            </a:r>
            <a:endParaRPr lang="en-GB" altLang="de-DE" sz="2400" b="0" dirty="0">
              <a:solidFill>
                <a:srgbClr val="004992"/>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Wie kann ich mir Dinge besser merken?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15</a:t>
            </a:fld>
            <a:endParaRPr lang="de-DE" altLang="de-DE" b="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Sehen und erinnern wir alle dasselbe?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16</a:t>
            </a:fld>
            <a:endParaRPr lang="de-DE" altLang="de-DE" b="0">
              <a:latin typeface="Calibri Light"/>
            </a:endParaRPr>
          </a:p>
        </p:txBody>
      </p:sp>
      <p:pic>
        <p:nvPicPr>
          <p:cNvPr id="48130"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408955" y="5991199"/>
            <a:ext cx="11376000" cy="461665"/>
          </a:xfrm>
          <a:prstGeom prst="rect">
            <a:avLst/>
          </a:prstGeom>
        </p:spPr>
        <p:txBody>
          <a:bodyPr>
            <a:spAutoFit/>
          </a:bodyPr>
          <a:lstStyle/>
          <a:p>
            <a:pPr algn="ctr">
              <a:spcBef>
                <a:spcPts val="0"/>
              </a:spcBef>
              <a:spcAft>
                <a:spcPts val="0"/>
              </a:spcAft>
            </a:pPr>
            <a:r>
              <a:rPr lang="de-DE" sz="2400" b="0" dirty="0">
                <a:latin typeface="Calibri Light"/>
              </a:rPr>
              <a:t>Beispiel: 3 Künstler malen dieselbe katalanische Landschaft …</a:t>
            </a:r>
            <a:endParaRPr lang="en-US" sz="2400" b="0" dirty="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marL="190500" defTabSz="914377">
              <a:spcBef>
                <a:spcPts val="0"/>
              </a:spcBef>
            </a:pPr>
            <a:r>
              <a:rPr lang="de-DE" sz="3600" dirty="0">
                <a:latin typeface="Calibri Light"/>
              </a:rPr>
              <a:t>Achten Sie auf Unterschiede bezüglich der Farben und Größen in den drei Gemälden!</a:t>
            </a:r>
            <a:br>
              <a:rPr lang="de-DE" sz="3600" dirty="0">
                <a:latin typeface="Calibri Light"/>
              </a:rPr>
            </a:br>
            <a:r>
              <a:rPr lang="de-DE" dirty="0">
                <a:latin typeface="Calibri Light"/>
              </a:rPr>
              <a:t>Gibt es Dinge, die von den Künstlern unterschiedlich dargestellt oder die weggelassen wurden?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17</a:t>
            </a:fld>
            <a:endParaRPr lang="de-DE" altLang="de-DE" b="0">
              <a:latin typeface="Calibri Light"/>
            </a:endParaRPr>
          </a:p>
        </p:txBody>
      </p:sp>
      <p:sp>
        <p:nvSpPr>
          <p:cNvPr id="50181" name="Caption_16"/>
          <p:cNvSpPr txBox="1">
            <a:spLocks noChangeArrowheads="1"/>
          </p:cNvSpPr>
          <p:nvPr/>
        </p:nvSpPr>
        <p:spPr bwMode="auto">
          <a:xfrm>
            <a:off x="408955"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Andreas Weißgerber</a:t>
            </a:r>
          </a:p>
        </p:txBody>
      </p:sp>
      <p:sp>
        <p:nvSpPr>
          <p:cNvPr id="50182" name="Caption_18"/>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solidFill>
                  <a:srgbClr val="333333"/>
                </a:solidFill>
                <a:latin typeface="Calibri Light"/>
                <a:cs typeface="Times New Roman" panose="02020603050405020304" pitchFamily="18" charset="0"/>
              </a:rPr>
              <a:t>Helmut Schack</a:t>
            </a:r>
          </a:p>
        </p:txBody>
      </p:sp>
      <p:sp>
        <p:nvSpPr>
          <p:cNvPr id="50183" name="Caption_17"/>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Calibri Light"/>
                <a:cs typeface="Times New Roman" panose="02020603050405020304" pitchFamily="18" charset="0"/>
              </a:rPr>
              <a:t>Bernd Hampel</a:t>
            </a:r>
          </a:p>
        </p:txBody>
      </p:sp>
      <p:pic>
        <p:nvPicPr>
          <p:cNvPr id="16"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384995"/>
          </a:xfrm>
        </p:spPr>
        <p:txBody>
          <a:bodyPr vert="horz" lIns="0" tIns="0" rIns="0" bIns="0" rtlCol="0" anchor="t">
            <a:spAutoFit/>
          </a:bodyPr>
          <a:lstStyle/>
          <a:p>
            <a:pPr marL="190500" defTabSz="914377">
              <a:spcBef>
                <a:spcPts val="0"/>
              </a:spcBef>
            </a:pPr>
            <a:r>
              <a:rPr lang="de-DE" sz="3600" dirty="0"/>
              <a:t>Jeder Mensch nimmt Dinge anders wahr! </a:t>
            </a:r>
            <a:br>
              <a:rPr lang="de-DE" sz="3600" dirty="0"/>
            </a:br>
            <a:r>
              <a:rPr lang="de-DE" sz="3600" dirty="0"/>
              <a:t>Wie in den drei Gemälden:</a:t>
            </a:r>
            <a:br>
              <a:rPr lang="de-DE" sz="3600" dirty="0"/>
            </a:br>
            <a:r>
              <a:rPr lang="de-DE" dirty="0"/>
              <a:t>Dieselbe Landschaft ist zu sehen aber mit unterschiedlichen Akzenten!</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18</a:t>
            </a:fld>
            <a:endParaRPr lang="de-DE" altLang="de-DE" b="0">
              <a:latin typeface="Calibri Light"/>
            </a:endParaRPr>
          </a:p>
        </p:txBody>
      </p:sp>
      <p:sp>
        <p:nvSpPr>
          <p:cNvPr id="11" name="Caption_12"/>
          <p:cNvSpPr txBox="1">
            <a:spLocks noChangeArrowheads="1"/>
          </p:cNvSpPr>
          <p:nvPr/>
        </p:nvSpPr>
        <p:spPr bwMode="auto">
          <a:xfrm>
            <a:off x="408955"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200" b="0" dirty="0">
                <a:latin typeface="Calibri Light"/>
                <a:cs typeface="Times New Roman" panose="02020603050405020304" pitchFamily="18" charset="0"/>
              </a:rPr>
              <a:t>Andreas Weißgerber: Die Hügel sind auf diesem Bild flacher als auf den anderen beiden Gemälden.</a:t>
            </a:r>
          </a:p>
        </p:txBody>
      </p:sp>
      <p:pic>
        <p:nvPicPr>
          <p:cNvPr id="12"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Bild 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3"/>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ts val="1200"/>
              </a:spcBef>
              <a:buClrTx/>
              <a:buFontTx/>
              <a:buNone/>
            </a:pPr>
            <a:r>
              <a:rPr lang="de-DE" altLang="de-DE" sz="1200" b="0" dirty="0">
                <a:latin typeface="Calibri Light"/>
                <a:cs typeface="Times New Roman" panose="02020603050405020304" pitchFamily="18" charset="0"/>
              </a:rPr>
              <a:t>Bernd Hampel: Der Ton der Landschaft ist sehr viel </a:t>
            </a:r>
            <a:r>
              <a:rPr lang="de-DE" altLang="de-DE" sz="1200" b="0" i="1" dirty="0">
                <a:latin typeface="Calibri Light"/>
                <a:cs typeface="Times New Roman" panose="02020603050405020304" pitchFamily="18" charset="0"/>
              </a:rPr>
              <a:t>erdiger </a:t>
            </a:r>
            <a:r>
              <a:rPr lang="de-DE" altLang="de-DE" sz="1200" b="0" dirty="0">
                <a:latin typeface="Calibri Light"/>
                <a:cs typeface="Times New Roman" panose="02020603050405020304" pitchFamily="18" charset="0"/>
              </a:rPr>
              <a:t>dargestellt als auf den anderen Bildern. Der Baum am rechten Wegesrand fehlt (roter Kreis).</a:t>
            </a:r>
          </a:p>
        </p:txBody>
      </p:sp>
      <p:sp>
        <p:nvSpPr>
          <p:cNvPr id="16" name="Caption_14"/>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200" b="0" dirty="0">
                <a:latin typeface="Calibri Light"/>
                <a:cs typeface="Times New Roman" panose="02020603050405020304" pitchFamily="18" charset="0"/>
              </a:rPr>
              <a:t>Helmut Schack: Auf diesem Bild wird am deutlichsten, dass sich ganz unterschiedliche Ackerstücke bis zum Horizont erstrecken. Die Landschaft wirkt fast bunt. Im Unterschied zu den anderen beiden Gemälden steht die Baumgruppe teilweise frei vor dem Horizont.</a:t>
            </a:r>
          </a:p>
        </p:txBody>
      </p:sp>
      <p:sp>
        <p:nvSpPr>
          <p:cNvPr id="18" name="Oval 9"/>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9" name="Oval 9"/>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Oval 9"/>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30404292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a:t>
            </a:r>
          </a:p>
        </p:txBody>
      </p:sp>
      <p:sp>
        <p:nvSpPr>
          <p:cNvPr id="24579" name="Rectangle 6"/>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333333"/>
                </a:solidFill>
                <a:latin typeface="Calibri Light"/>
              </a:rPr>
              <a:t>Es werden Ihnen nun sehr komplexe Szenen gezeigt (z.B. Strand, Bahnhof).</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19</a:t>
            </a:fld>
            <a:endParaRPr lang="de-DE" altLang="de-DE" b="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a:t>
            </a:r>
          </a:p>
        </p:txBody>
      </p:sp>
      <p:sp>
        <p:nvSpPr>
          <p:cNvPr id="24579" name="Rectangle 6"/>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333333"/>
                </a:solidFill>
                <a:latin typeface="Calibri Light"/>
              </a:rPr>
              <a:t>Es werden Ihnen nun sehr komplexe Szenen gezeigt (z.B. Strand, Bahnhof).</a:t>
            </a:r>
          </a:p>
          <a:p>
            <a:pPr marL="342900" indent="-342900" eaLnBrk="1" hangingPunct="1">
              <a:buClr>
                <a:srgbClr val="333333"/>
              </a:buClr>
              <a:buFont typeface="WingDings"/>
              <a:buChar char=""/>
              <a:defRPr/>
            </a:pPr>
            <a:r>
              <a:rPr lang="de-DE" sz="2400" dirty="0">
                <a:solidFill>
                  <a:srgbClr val="333333"/>
                </a:solidFill>
                <a:latin typeface="Calibri Light"/>
              </a:rPr>
              <a:t>Danach werden Sie gefragt, was auf dem Bild gezeigt wurde und wie sicher Sie sich mit Ihrer Einschätzung sind.</a:t>
            </a: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20</a:t>
            </a:fld>
            <a:endParaRPr lang="de-DE" altLang="de-DE" b="0">
              <a:latin typeface="Calibri Light"/>
            </a:endParaRPr>
          </a:p>
        </p:txBody>
      </p:sp>
    </p:spTree>
    <p:extLst>
      <p:ext uri="{BB962C8B-B14F-4D97-AF65-F5344CB8AC3E}">
        <p14:creationId xmlns:p14="http://schemas.microsoft.com/office/powerpoint/2010/main" val="4114421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a:t>
            </a:r>
          </a:p>
        </p:txBody>
      </p:sp>
      <p:sp>
        <p:nvSpPr>
          <p:cNvPr id="24579" name="Rectangle 6"/>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333333"/>
                </a:solidFill>
                <a:latin typeface="Calibri Light"/>
              </a:rPr>
              <a:t>Es werden Ihnen nun sehr komplexe Szenen gezeigt (z.B. Strand, Bahnhof).</a:t>
            </a:r>
          </a:p>
          <a:p>
            <a:pPr marL="342900" indent="-342900" eaLnBrk="1" hangingPunct="1">
              <a:buClr>
                <a:srgbClr val="333333"/>
              </a:buClr>
              <a:buFont typeface="WingDings"/>
              <a:buChar char=""/>
              <a:defRPr/>
            </a:pPr>
            <a:r>
              <a:rPr lang="de-DE" sz="2400" dirty="0">
                <a:solidFill>
                  <a:srgbClr val="333333"/>
                </a:solidFill>
                <a:latin typeface="Calibri Light"/>
              </a:rPr>
              <a:t>Danach werden Sie gefragt, was auf dem Bild gezeigt wurde und wie sicher Sie sich mit Ihrer Einschätzung sind.</a:t>
            </a:r>
            <a:br>
              <a:rPr lang="de-DE" sz="2400" dirty="0">
                <a:solidFill>
                  <a:srgbClr val="333333"/>
                </a:solidFill>
                <a:latin typeface="Calibri Light"/>
              </a:rPr>
            </a:br>
            <a:br>
              <a:rPr lang="de-DE" sz="2400" dirty="0">
                <a:solidFill>
                  <a:srgbClr val="333333"/>
                </a:solidFill>
                <a:latin typeface="Calibri Light"/>
              </a:rPr>
            </a:br>
            <a:r>
              <a:rPr lang="de-DE" sz="2400" dirty="0">
                <a:solidFill>
                  <a:srgbClr val="004992"/>
                </a:solidFill>
                <a:latin typeface="Calibri Light"/>
              </a:rPr>
              <a:t>Dabei sollen Sie möglichst viele Details richtig wieder erinnern!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21</a:t>
            </a:fld>
            <a:endParaRPr lang="de-DE" altLang="de-DE" b="0">
              <a:latin typeface="Calibri Light"/>
            </a:endParaRPr>
          </a:p>
        </p:txBody>
      </p:sp>
    </p:spTree>
    <p:extLst>
      <p:ext uri="{BB962C8B-B14F-4D97-AF65-F5344CB8AC3E}">
        <p14:creationId xmlns:p14="http://schemas.microsoft.com/office/powerpoint/2010/main" val="1888359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9"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22</a:t>
            </a:fld>
            <a:endParaRPr lang="de-DE" altLang="de-DE" b="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Am Strand</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62467" name="Rectangle 1027"/>
          <p:cNvSpPr>
            <a:spLocks noGrp="1" noChangeArrowheads="1"/>
          </p:cNvSpPr>
          <p:nvPr>
            <p:ph idx="1"/>
          </p:nvPr>
        </p:nvSpPr>
        <p:spPr>
          <a:xfrm>
            <a:off x="411479" y="2203704"/>
            <a:ext cx="5669280" cy="41148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Sonnenschirm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Bademeister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Hund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Rettungsring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Sonnenhut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Badetuch</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23</a:t>
            </a:fld>
            <a:endParaRPr lang="de-DE" altLang="de-DE" b="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26"/>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altLang="de-DE" sz="3600" dirty="0">
                <a:latin typeface="Calibri Light"/>
              </a:rPr>
              <a:t>Am Strand</a:t>
            </a:r>
            <a:br>
              <a:rPr lang="de-DE" altLang="de-DE" sz="3600" dirty="0">
                <a:latin typeface="Calibri Light"/>
              </a:rPr>
            </a:br>
            <a:endParaRPr lang="de-DE" altLang="de-DE" sz="3600" dirty="0">
              <a:latin typeface="Calibri Light"/>
            </a:endParaRPr>
          </a:p>
        </p:txBody>
      </p:sp>
      <p:sp>
        <p:nvSpPr>
          <p:cNvPr id="62467" name="Rectangle 1027"/>
          <p:cNvSpPr>
            <a:spLocks noGrp="1" noChangeArrowheads="1"/>
          </p:cNvSpPr>
          <p:nvPr>
            <p:ph idx="1"/>
          </p:nvPr>
        </p:nvSpPr>
        <p:spPr>
          <a:xfrm>
            <a:off x="411479" y="2203704"/>
            <a:ext cx="5669280" cy="41148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Sonnenschirm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Bademeister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Hund</a:t>
            </a:r>
          </a:p>
          <a:p>
            <a:pPr marL="342900" indent="-342900" eaLnBrk="1" hangingPunct="1">
              <a:lnSpc>
                <a:spcPct val="100000"/>
              </a:lnSpc>
              <a:spcBef>
                <a:spcPts val="1200"/>
              </a:spcBef>
              <a:buClr>
                <a:schemeClr val="accent1"/>
              </a:buClr>
              <a:buFont typeface="WingDings"/>
              <a:buChar char=""/>
            </a:pPr>
            <a:r>
              <a:rPr lang="de-DE" altLang="de-DE" sz="2400" dirty="0">
                <a:latin typeface="Calibri Light"/>
              </a:rPr>
              <a:t>Ball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Rettungsring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Sonnenhut</a:t>
            </a:r>
          </a:p>
          <a:p>
            <a:pPr marL="342900" indent="-342900" eaLnBrk="1" hangingPunct="1">
              <a:lnSpc>
                <a:spcPct val="100000"/>
              </a:lnSpc>
              <a:spcBef>
                <a:spcPts val="1200"/>
              </a:spcBef>
              <a:buClr>
                <a:schemeClr val="accent1"/>
              </a:buClr>
              <a:buFont typeface="WingDings"/>
              <a:buChar char=""/>
            </a:pPr>
            <a:r>
              <a:rPr lang="de-DE" altLang="de-DE" sz="2400" dirty="0">
                <a:latin typeface="Calibri Light"/>
              </a:rPr>
              <a:t>Badetuch</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24</a:t>
            </a:fld>
            <a:endParaRPr lang="de-DE" altLang="de-DE" b="0">
              <a:latin typeface="Calibri Light"/>
            </a:endParaRPr>
          </a:p>
        </p:txBody>
      </p:sp>
      <p:pic>
        <p:nvPicPr>
          <p:cNvPr id="6" name="Grafik 9">
            <a:extLst>
              <a:ext uri="{FF2B5EF4-FFF2-40B4-BE49-F238E27FC236}">
                <a16:creationId xmlns:a16="http://schemas.microsoft.com/office/drawing/2014/main" id="{AC017EC5-1CAE-4CA4-B1A0-098869C0E2D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a:extLst>
              <a:ext uri="{FF2B5EF4-FFF2-40B4-BE49-F238E27FC236}">
                <a16:creationId xmlns:a16="http://schemas.microsoft.com/office/drawing/2014/main" id="{396BB137-1F29-494F-A943-9163E653E566}"/>
              </a:ext>
            </a:extLst>
          </p:cNvPr>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8" name="Text Box 5">
            <a:extLst>
              <a:ext uri="{FF2B5EF4-FFF2-40B4-BE49-F238E27FC236}">
                <a16:creationId xmlns:a16="http://schemas.microsoft.com/office/drawing/2014/main" id="{B4B66296-07E8-462E-B16A-952210F324DB}"/>
              </a:ext>
            </a:extLst>
          </p:cNvPr>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nicht präsentiert</a:t>
            </a:r>
          </a:p>
        </p:txBody>
      </p:sp>
    </p:spTree>
    <p:extLst>
      <p:ext uri="{BB962C8B-B14F-4D97-AF65-F5344CB8AC3E}">
        <p14:creationId xmlns:p14="http://schemas.microsoft.com/office/powerpoint/2010/main" val="40432643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3"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Caption_66563"/>
          <p:cNvSpPr>
            <a:spLocks noChangeArrowheads="1"/>
          </p:cNvSpPr>
          <p:nvPr/>
        </p:nvSpPr>
        <p:spPr bwMode="auto">
          <a:xfrm>
            <a:off x="3246119" y="6455664"/>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dirty="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25</a:t>
            </a:fld>
            <a:endParaRPr lang="de-DE" altLang="de-DE" b="0">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Bahnhof</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68611"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Gleise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Waggons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Lok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Bahnhofsgebäude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Fahrplanauskunft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Haltesignal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Bank</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26</a:t>
            </a:fld>
            <a:endParaRPr lang="de-DE" altLang="de-DE" b="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Bahnhof</a:t>
            </a:r>
          </a:p>
        </p:txBody>
      </p:sp>
      <p:sp>
        <p:nvSpPr>
          <p:cNvPr id="70659"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Gleise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Waggons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Lok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Bahnhofsgebäude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Fahrplanauskunft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Haltesignal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a:t>
            </a:r>
          </a:p>
        </p:txBody>
      </p:sp>
      <p:pic>
        <p:nvPicPr>
          <p:cNvPr id="70662"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3" name="Caption_70662"/>
          <p:cNvSpPr>
            <a:spLocks noChangeArrowheads="1"/>
          </p:cNvSpPr>
          <p:nvPr/>
        </p:nvSpPr>
        <p:spPr bwMode="auto">
          <a:xfrm>
            <a:off x="3690620" y="6455664"/>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dirty="0">
                <a:latin typeface="Calibri Light"/>
              </a:rPr>
              <a:t>© geobra Brandstätter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27</a:t>
            </a:fld>
            <a:endParaRPr lang="de-DE" altLang="de-DE" b="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76802"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28</a:t>
            </a:fld>
            <a:endParaRPr lang="de-DE" altLang="de-DE" b="0">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76802"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a:p>
            <a:pPr marL="342900" indent="-342900" eaLnBrk="1" hangingPunct="1">
              <a:buClr>
                <a:srgbClr val="333333"/>
              </a:buClr>
              <a:buFont typeface="WingDings"/>
              <a:buChar char=""/>
            </a:pPr>
            <a:r>
              <a:rPr lang="de-DE" altLang="de-DE" sz="2400" dirty="0">
                <a:solidFill>
                  <a:srgbClr val="333333"/>
                </a:solidFill>
                <a:latin typeface="Calibri Light"/>
              </a:rPr>
              <a:t>Unser Kopf ergänzt und vermischt aktuelle Eindrücke durch frühere, ähnliche Ereignisse (typische Strandszene) bzw. vieles ergänzen wir durch „Logik“ (im Beispiel: Badetuch, Lok)!</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29</a:t>
            </a:fld>
            <a:endParaRPr lang="de-DE" altLang="de-DE" b="0">
              <a:latin typeface="Calibri Light"/>
            </a:endParaRPr>
          </a:p>
        </p:txBody>
      </p:sp>
    </p:spTree>
    <p:extLst>
      <p:ext uri="{BB962C8B-B14F-4D97-AF65-F5344CB8AC3E}">
        <p14:creationId xmlns:p14="http://schemas.microsoft.com/office/powerpoint/2010/main" val="3970221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76802"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Nicht alles, woran wir uns erinnern, hat sich wirklich so abgespielt!</a:t>
            </a:r>
          </a:p>
          <a:p>
            <a:pPr marL="342900" indent="-342900" eaLnBrk="1" hangingPunct="1">
              <a:buClr>
                <a:srgbClr val="333333"/>
              </a:buClr>
              <a:buFont typeface="WingDings"/>
              <a:buChar char=""/>
            </a:pPr>
            <a:r>
              <a:rPr lang="de-DE" altLang="de-DE" sz="2400" dirty="0">
                <a:solidFill>
                  <a:srgbClr val="333333"/>
                </a:solidFill>
                <a:latin typeface="Calibri Light"/>
              </a:rPr>
              <a:t>Unser Kopf ergänzt und vermischt aktuelle Eindrücke durch frühere, ähnliche Ereignisse (typische Strandszene) bzw. vieles ergänzen wir durch „Logik“ (im Beispiel: Badetuch, Lok)!</a:t>
            </a:r>
          </a:p>
          <a:p>
            <a:pPr marL="342900" indent="-342900" eaLnBrk="1" hangingPunct="1">
              <a:buClr>
                <a:srgbClr val="333333"/>
              </a:buClr>
              <a:buFont typeface="WingDings"/>
              <a:buChar char=""/>
            </a:pPr>
            <a:r>
              <a:rPr lang="de-DE" altLang="de-DE" sz="2400" dirty="0">
                <a:solidFill>
                  <a:srgbClr val="333333"/>
                </a:solidFill>
                <a:latin typeface="Calibri Light"/>
              </a:rPr>
              <a:t>Echte Erinnerungen können von falschen Erinnerungen meist durch „</a:t>
            </a:r>
            <a:r>
              <a:rPr lang="de-DE" altLang="de-DE" sz="2400" dirty="0">
                <a:solidFill>
                  <a:srgbClr val="004992"/>
                </a:solidFill>
                <a:latin typeface="Calibri Light"/>
              </a:rPr>
              <a:t>Lebendigkeit</a:t>
            </a:r>
            <a:r>
              <a:rPr lang="de-DE" altLang="de-DE" sz="2400" dirty="0">
                <a:solidFill>
                  <a:srgbClr val="333333"/>
                </a:solidFill>
                <a:latin typeface="Calibri Light"/>
              </a:rPr>
              <a:t>“ unterschieden werden: Falsche Erinnerungen sind „blasser“ und werden nicht im Detail erinnert.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30</a:t>
            </a:fld>
            <a:endParaRPr lang="de-DE" altLang="de-DE" b="0">
              <a:latin typeface="Calibri Light"/>
            </a:endParaRPr>
          </a:p>
        </p:txBody>
      </p:sp>
    </p:spTree>
    <p:extLst>
      <p:ext uri="{BB962C8B-B14F-4D97-AF65-F5344CB8AC3E}">
        <p14:creationId xmlns:p14="http://schemas.microsoft.com/office/powerpoint/2010/main" val="35881101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Arten</a:t>
            </a:r>
            <a:r>
              <a:rPr lang="en-US" sz="3600" dirty="0">
                <a:latin typeface="Calibri Light"/>
              </a:rPr>
              <a:t> von </a:t>
            </a:r>
            <a:r>
              <a:rPr lang="en-US" sz="3600" dirty="0" err="1">
                <a:latin typeface="Calibri Light"/>
              </a:rPr>
              <a:t>Gedächtnisfehlern</a:t>
            </a:r>
            <a:endParaRPr lang="en-US" sz="3600" dirty="0">
              <a:latin typeface="Calibri Light"/>
            </a:endParaRPr>
          </a:p>
        </p:txBody>
      </p:sp>
      <p:sp>
        <p:nvSpPr>
          <p:cNvPr id="5" name="Content Placeholder 4"/>
          <p:cNvSpPr>
            <a:spLocks noGrp="1"/>
          </p:cNvSpPr>
          <p:nvPr>
            <p:ph idx="1"/>
          </p:nvPr>
        </p:nvSpPr>
        <p:spPr/>
        <p:txBody>
          <a:bodyPr/>
          <a:lstStyle/>
          <a:p>
            <a:r>
              <a:rPr lang="en-US" sz="24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31</a:t>
            </a:fld>
            <a:endParaRPr lang="de-DE" altLang="de-DE" b="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5" name="Content Placeholder 4"/>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rPr>
              <a:t>Vergessen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32</a:t>
            </a:fld>
            <a:endParaRPr lang="de-DE" altLang="de-DE" b="0">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5" name="Content Placeholder 4"/>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rPr>
              <a:t>Vergessen</a:t>
            </a:r>
          </a:p>
          <a:p>
            <a:pPr marL="342900" lvl="0" indent="-342900" defTabSz="914400" fontAlgn="base">
              <a:buClr>
                <a:srgbClr val="004992"/>
              </a:buClr>
              <a:buFont typeface="WingDings"/>
              <a:buChar char=""/>
            </a:pPr>
            <a:r>
              <a:rPr lang="de-DE" altLang="de-DE" sz="2400" dirty="0">
                <a:solidFill>
                  <a:srgbClr val="004992"/>
                </a:solidFill>
                <a:latin typeface="Calibri Light"/>
              </a:rPr>
              <a:t>Verzerrte Erinnerung</a:t>
            </a:r>
            <a:r>
              <a:rPr lang="de-DE" altLang="de-DE" sz="2400" dirty="0">
                <a:solidFill>
                  <a:srgbClr val="004992"/>
                </a:solidFill>
                <a:latin typeface="Calibri Light"/>
                <a:ea typeface="ＭＳ Ｐゴシック" panose="020B0600070205080204" pitchFamily="34" charset="-128"/>
              </a:rPr>
              <a:t>, oft entsprechend der aktuellen Stimmung: </a:t>
            </a:r>
            <a:br>
              <a:rPr lang="de-DE" altLang="de-DE" sz="2400" dirty="0">
                <a:solidFill>
                  <a:srgbClr val="333333"/>
                </a:solidFill>
                <a:latin typeface="Calibri Light"/>
                <a:ea typeface="ＭＳ Ｐゴシック" panose="020B0600070205080204" pitchFamily="34" charset="-128"/>
              </a:rPr>
            </a:br>
            <a:r>
              <a:rPr lang="de-DE" altLang="de-DE" sz="24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333333"/>
                </a:solidFill>
                <a:latin typeface="Calibri Light"/>
                <a:ea typeface="ＭＳ Ｐゴシック" panose="020B0600070205080204" pitchFamily="34" charset="-128"/>
              </a:rPr>
              <a:t> bei guter Stimmung: insbesondere negative Ereignisse werden vergessen, Nostalgie-Verzerrung (unser Gehirn erinnert positive Ereignisse besser und genauer als negative, dadurch wird die Vergangenheit verklärt und wirkt schöner, als sie objektiv war)</a:t>
            </a:r>
            <a:br>
              <a:rPr lang="de-DE" altLang="de-DE" sz="2400" dirty="0">
                <a:solidFill>
                  <a:srgbClr val="333333"/>
                </a:solidFill>
                <a:latin typeface="Calibri Light"/>
                <a:ea typeface="ＭＳ Ｐゴシック" panose="020B0600070205080204" pitchFamily="34" charset="-128"/>
              </a:rPr>
            </a:br>
            <a:r>
              <a:rPr lang="de-DE" altLang="de-DE" sz="24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333333"/>
                </a:solidFill>
                <a:latin typeface="Calibri Light"/>
                <a:ea typeface="ＭＳ Ｐゴシック" panose="020B0600070205080204" pitchFamily="34" charset="-128"/>
                <a:sym typeface="Wingdings" panose="05000000000000000000" pitchFamily="2" charset="2"/>
              </a:rPr>
              <a:t> </a:t>
            </a:r>
            <a:r>
              <a:rPr lang="de-DE" altLang="de-DE" sz="2400" dirty="0">
                <a:solidFill>
                  <a:srgbClr val="333333"/>
                </a:solidFill>
                <a:latin typeface="Calibri Light"/>
                <a:ea typeface="ＭＳ Ｐゴシック" panose="020B0600070205080204" pitchFamily="34" charset="-128"/>
              </a:rPr>
              <a:t>bei depressiver Stimmung: angenehme Erlebnisse werden leichter vergessen</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33</a:t>
            </a:fld>
            <a:endParaRPr lang="de-DE" altLang="de-DE" b="0">
              <a:latin typeface="Calibri Light"/>
            </a:endParaRPr>
          </a:p>
        </p:txBody>
      </p:sp>
    </p:spTree>
    <p:extLst>
      <p:ext uri="{BB962C8B-B14F-4D97-AF65-F5344CB8AC3E}">
        <p14:creationId xmlns:p14="http://schemas.microsoft.com/office/powerpoint/2010/main" val="168190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Arten von Gedächtnisfehlern</a:t>
            </a:r>
          </a:p>
        </p:txBody>
      </p:sp>
      <p:sp>
        <p:nvSpPr>
          <p:cNvPr id="5" name="Content Placeholder 4"/>
          <p:cNvSpPr>
            <a:spLocks noGrp="1"/>
          </p:cNvSpPr>
          <p:nvPr>
            <p:ph idx="1"/>
          </p:nvPr>
        </p:nvSpPr>
        <p:spPr/>
        <p:txBody>
          <a:bodyPr/>
          <a:lstStyle/>
          <a:p>
            <a:pPr marL="342900" lvl="0" indent="-342900" defTabSz="914400" fontAlgn="base">
              <a:buClr>
                <a:srgbClr val="004992"/>
              </a:buClr>
              <a:buFont typeface="WingDings"/>
              <a:buChar char=""/>
            </a:pPr>
            <a:r>
              <a:rPr lang="de-DE" altLang="de-DE" sz="2400" dirty="0">
                <a:solidFill>
                  <a:srgbClr val="004992"/>
                </a:solidFill>
                <a:latin typeface="Calibri Light"/>
              </a:rPr>
              <a:t>Vergessen</a:t>
            </a:r>
          </a:p>
          <a:p>
            <a:pPr marL="342900" lvl="0" indent="-342900" defTabSz="914400" fontAlgn="base">
              <a:buClr>
                <a:srgbClr val="004992"/>
              </a:buClr>
              <a:buFont typeface="WingDings"/>
              <a:buChar char=""/>
            </a:pPr>
            <a:r>
              <a:rPr lang="de-DE" altLang="de-DE" sz="2400" dirty="0">
                <a:solidFill>
                  <a:srgbClr val="004992"/>
                </a:solidFill>
                <a:latin typeface="Calibri Light"/>
              </a:rPr>
              <a:t>Verzerrte Erinnerung</a:t>
            </a:r>
            <a:r>
              <a:rPr lang="de-DE" altLang="de-DE" sz="2400" dirty="0">
                <a:solidFill>
                  <a:srgbClr val="004992"/>
                </a:solidFill>
                <a:latin typeface="Calibri Light"/>
                <a:ea typeface="ＭＳ Ｐゴシック" panose="020B0600070205080204" pitchFamily="34" charset="-128"/>
              </a:rPr>
              <a:t>, oft entsprechend der aktuellen Stimmung: </a:t>
            </a:r>
            <a:br>
              <a:rPr lang="de-DE" altLang="de-DE" sz="2400" dirty="0">
                <a:solidFill>
                  <a:srgbClr val="333333"/>
                </a:solidFill>
                <a:latin typeface="Calibri Light"/>
                <a:ea typeface="ＭＳ Ｐゴシック" panose="020B0600070205080204" pitchFamily="34" charset="-128"/>
              </a:rPr>
            </a:br>
            <a:r>
              <a:rPr lang="de-DE" altLang="de-DE" sz="24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333333"/>
                </a:solidFill>
                <a:latin typeface="Calibri Light"/>
                <a:ea typeface="ＭＳ Ｐゴシック" panose="020B0600070205080204" pitchFamily="34" charset="-128"/>
              </a:rPr>
              <a:t> bei guter Stimmung: insbesondere negative Ereignisse werden vergessen, Nostalgie-Verzerrung (unser Gehirn erinnert positive Ereignisse besser und genauer als negative, dadurch wird die Vergangenheit verklärt und wirkt schöner, als sie objektiv war)</a:t>
            </a:r>
            <a:br>
              <a:rPr lang="de-DE" altLang="de-DE" sz="2400" dirty="0">
                <a:solidFill>
                  <a:srgbClr val="333333"/>
                </a:solidFill>
                <a:latin typeface="Calibri Light"/>
                <a:ea typeface="ＭＳ Ｐゴシック" panose="020B0600070205080204" pitchFamily="34" charset="-128"/>
              </a:rPr>
            </a:br>
            <a:r>
              <a:rPr lang="de-DE" altLang="de-DE" sz="24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333333"/>
                </a:solidFill>
                <a:latin typeface="Calibri Light"/>
                <a:ea typeface="ＭＳ Ｐゴシック" panose="020B0600070205080204" pitchFamily="34" charset="-128"/>
                <a:sym typeface="Wingdings" panose="05000000000000000000" pitchFamily="2" charset="2"/>
              </a:rPr>
              <a:t> </a:t>
            </a:r>
            <a:r>
              <a:rPr lang="de-DE" altLang="de-DE" sz="2400" dirty="0">
                <a:solidFill>
                  <a:srgbClr val="333333"/>
                </a:solidFill>
                <a:latin typeface="Calibri Light"/>
                <a:ea typeface="ＭＳ Ｐゴシック" panose="020B0600070205080204" pitchFamily="34" charset="-128"/>
              </a:rPr>
              <a:t>bei depressiver Stimmung: angenehme Erlebnisse werden leichter vergessen </a:t>
            </a:r>
          </a:p>
          <a:p>
            <a:pPr marL="342900" lvl="0" indent="-342900" defTabSz="914400" fontAlgn="base">
              <a:buClr>
                <a:srgbClr val="004992"/>
              </a:buClr>
              <a:buFont typeface="WingDings"/>
              <a:buChar char=""/>
            </a:pPr>
            <a:r>
              <a:rPr lang="de-DE" altLang="de-DE" sz="2400" dirty="0">
                <a:solidFill>
                  <a:srgbClr val="004992"/>
                </a:solidFill>
                <a:latin typeface="Calibri Light"/>
              </a:rPr>
              <a:t>Illusionen/Fehlerinnerungen: </a:t>
            </a:r>
            <a:r>
              <a:rPr lang="de-DE" altLang="de-DE" sz="2400" dirty="0">
                <a:solidFill>
                  <a:srgbClr val="333333"/>
                </a:solidFill>
                <a:latin typeface="Calibri Light"/>
              </a:rPr>
              <a:t>Es werden Dinge erinnert, die so gar nicht stattgefunden haben!</a:t>
            </a:r>
          </a:p>
          <a:p>
            <a:endParaRPr lang="en-US"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34</a:t>
            </a:fld>
            <a:endParaRPr lang="de-DE" altLang="de-DE" b="0">
              <a:latin typeface="Calibri Light"/>
            </a:endParaRPr>
          </a:p>
        </p:txBody>
      </p:sp>
    </p:spTree>
    <p:extLst>
      <p:ext uri="{BB962C8B-B14F-4D97-AF65-F5344CB8AC3E}">
        <p14:creationId xmlns:p14="http://schemas.microsoft.com/office/powerpoint/2010/main" val="28070390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167159815"/>
              </p:ext>
            </p:extLst>
          </p:nvPr>
        </p:nvGraphicFramePr>
        <p:xfrm>
          <a:off x="408954" y="2204864"/>
          <a:ext cx="11376000" cy="11201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Der Satz „Beam </a:t>
                      </a:r>
                      <a:r>
                        <a:rPr kumimoji="0" lang="de-DE" sz="1800" b="0" i="0" u="none" strike="noStrike" cap="none" normalizeH="0" baseline="0" dirty="0" err="1">
                          <a:ln>
                            <a:noFill/>
                          </a:ln>
                          <a:solidFill>
                            <a:schemeClr val="tx1"/>
                          </a:solidFill>
                          <a:effectLst/>
                          <a:latin typeface="Calibri Light"/>
                        </a:rPr>
                        <a:t>me</a:t>
                      </a:r>
                      <a:r>
                        <a:rPr kumimoji="0" lang="de-DE" sz="1800" b="0" i="0" u="none" strike="noStrike" cap="none" normalizeH="0" baseline="0" dirty="0">
                          <a:ln>
                            <a:noFill/>
                          </a:ln>
                          <a:solidFill>
                            <a:schemeClr val="tx1"/>
                          </a:solidFill>
                          <a:effectLst/>
                          <a:latin typeface="Calibri Light"/>
                        </a:rPr>
                        <a:t> </a:t>
                      </a:r>
                      <a:r>
                        <a:rPr kumimoji="0" lang="de-DE" sz="1800" b="0" i="0" u="none" strike="noStrike" cap="none" normalizeH="0" baseline="0" dirty="0" err="1">
                          <a:ln>
                            <a:noFill/>
                          </a:ln>
                          <a:solidFill>
                            <a:schemeClr val="tx1"/>
                          </a:solidFill>
                          <a:effectLst/>
                          <a:latin typeface="Calibri Light"/>
                        </a:rPr>
                        <a:t>up</a:t>
                      </a:r>
                      <a:r>
                        <a:rPr kumimoji="0" lang="de-DE" sz="1800" b="0" i="0" u="none" strike="noStrike" cap="none" normalizeH="0" baseline="0" dirty="0">
                          <a:ln>
                            <a:noFill/>
                          </a:ln>
                          <a:solidFill>
                            <a:schemeClr val="tx1"/>
                          </a:solidFill>
                          <a:effectLst/>
                          <a:latin typeface="Calibri Light"/>
                        </a:rPr>
                        <a:t>, Scotty“ wird häufig mit der TV-Serie Raumschiff Enterprise in Verbindung gebracht, ist dort aber wohl </a:t>
                      </a:r>
                      <a:r>
                        <a:rPr kumimoji="0" lang="de-DE" sz="1800" b="0" i="0" u="sng" strike="noStrike" cap="none" normalizeH="0" baseline="0" dirty="0">
                          <a:ln>
                            <a:noFill/>
                          </a:ln>
                          <a:solidFill>
                            <a:schemeClr val="tx1"/>
                          </a:solidFill>
                          <a:effectLst/>
                          <a:latin typeface="Calibri Light"/>
                        </a:rPr>
                        <a:t>nie</a:t>
                      </a:r>
                      <a:r>
                        <a:rPr kumimoji="0" lang="de-DE" sz="1800" b="0" i="0" u="none" strike="noStrike" cap="none" normalizeH="0" baseline="0" dirty="0">
                          <a:ln>
                            <a:noFill/>
                          </a:ln>
                          <a:solidFill>
                            <a:schemeClr val="tx1"/>
                          </a:solidFill>
                          <a:effectLst/>
                          <a:latin typeface="Calibri Light"/>
                        </a:rPr>
                        <a:t> gesagt worden.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35</a:t>
            </a:fld>
            <a:endParaRPr lang="de-DE" altLang="de-DE" b="0">
              <a:latin typeface="Calibri Light"/>
            </a:endParaRPr>
          </a:p>
        </p:txBody>
      </p:sp>
      <p:pic>
        <p:nvPicPr>
          <p:cNvPr id="9320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1732671418"/>
              </p:ext>
            </p:extLst>
          </p:nvPr>
        </p:nvGraphicFramePr>
        <p:xfrm>
          <a:off x="408954" y="2204864"/>
          <a:ext cx="11376000" cy="2240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Der Satz „Beam </a:t>
                      </a:r>
                      <a:r>
                        <a:rPr kumimoji="0" lang="de-DE" sz="1800" b="0" i="0" u="none" strike="noStrike" cap="none" normalizeH="0" baseline="0" dirty="0" err="1">
                          <a:ln>
                            <a:noFill/>
                          </a:ln>
                          <a:solidFill>
                            <a:schemeClr val="tx1"/>
                          </a:solidFill>
                          <a:effectLst/>
                          <a:latin typeface="Calibri Light"/>
                        </a:rPr>
                        <a:t>me</a:t>
                      </a:r>
                      <a:r>
                        <a:rPr kumimoji="0" lang="de-DE" sz="1800" b="0" i="0" u="none" strike="noStrike" cap="none" normalizeH="0" baseline="0" dirty="0">
                          <a:ln>
                            <a:noFill/>
                          </a:ln>
                          <a:solidFill>
                            <a:schemeClr val="tx1"/>
                          </a:solidFill>
                          <a:effectLst/>
                          <a:latin typeface="Calibri Light"/>
                        </a:rPr>
                        <a:t> </a:t>
                      </a:r>
                      <a:r>
                        <a:rPr kumimoji="0" lang="de-DE" sz="1800" b="0" i="0" u="none" strike="noStrike" cap="none" normalizeH="0" baseline="0" dirty="0" err="1">
                          <a:ln>
                            <a:noFill/>
                          </a:ln>
                          <a:solidFill>
                            <a:schemeClr val="tx1"/>
                          </a:solidFill>
                          <a:effectLst/>
                          <a:latin typeface="Calibri Light"/>
                        </a:rPr>
                        <a:t>up</a:t>
                      </a:r>
                      <a:r>
                        <a:rPr kumimoji="0" lang="de-DE" sz="1800" b="0" i="0" u="none" strike="noStrike" cap="none" normalizeH="0" baseline="0" dirty="0">
                          <a:ln>
                            <a:noFill/>
                          </a:ln>
                          <a:solidFill>
                            <a:schemeClr val="tx1"/>
                          </a:solidFill>
                          <a:effectLst/>
                          <a:latin typeface="Calibri Light"/>
                        </a:rPr>
                        <a:t>, Scotty“ wird häufig mit der TV-Serie Raumschiff Enterprise in Verbindung gebracht, ist dort aber wohl </a:t>
                      </a:r>
                      <a:r>
                        <a:rPr kumimoji="0" lang="de-DE" sz="1800" b="0" i="0" u="sng" strike="noStrike" cap="none" normalizeH="0" baseline="0" dirty="0">
                          <a:ln>
                            <a:noFill/>
                          </a:ln>
                          <a:solidFill>
                            <a:schemeClr val="tx1"/>
                          </a:solidFill>
                          <a:effectLst/>
                          <a:latin typeface="Calibri Light"/>
                        </a:rPr>
                        <a:t>nie</a:t>
                      </a:r>
                      <a:r>
                        <a:rPr kumimoji="0" lang="de-DE" sz="1800" b="0" i="0" u="none" strike="noStrike" cap="none" normalizeH="0" baseline="0" dirty="0">
                          <a:ln>
                            <a:noFill/>
                          </a:ln>
                          <a:solidFill>
                            <a:schemeClr val="tx1"/>
                          </a:solidFill>
                          <a:effectLst/>
                          <a:latin typeface="Calibri Light"/>
                        </a:rPr>
                        <a:t> gesagt worden.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Jean Piaget erinnerte sich daran, als Zweijähriger beinahe entführt worden zu sein. Dies stellte sich jedoch später als eine erfundene Geschichte seines Kindermädchens heraus, die sie ihm als Kind erzählt hatte.</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36</a:t>
            </a:fld>
            <a:endParaRPr lang="de-DE" altLang="de-DE" b="0">
              <a:latin typeface="Calibri Light"/>
            </a:endParaRPr>
          </a:p>
        </p:txBody>
      </p:sp>
      <p:pic>
        <p:nvPicPr>
          <p:cNvPr id="9320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9" descr="Nobik Attila - flickr - Piaget - cclicense">
            <a:extLst>
              <a:ext uri="{FF2B5EF4-FFF2-40B4-BE49-F238E27FC236}">
                <a16:creationId xmlns:a16="http://schemas.microsoft.com/office/drawing/2014/main" id="{5F25CE16-7700-4D0A-75D0-AED791787EE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920" y="3423806"/>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06182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773231312"/>
              </p:ext>
            </p:extLst>
          </p:nvPr>
        </p:nvGraphicFramePr>
        <p:xfrm>
          <a:off x="408954" y="2204864"/>
          <a:ext cx="11376000" cy="33604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Der Satz „Beam </a:t>
                      </a:r>
                      <a:r>
                        <a:rPr kumimoji="0" lang="de-DE" sz="1800" b="0" i="0" u="none" strike="noStrike" cap="none" normalizeH="0" baseline="0" dirty="0" err="1">
                          <a:ln>
                            <a:noFill/>
                          </a:ln>
                          <a:solidFill>
                            <a:schemeClr val="tx1"/>
                          </a:solidFill>
                          <a:effectLst/>
                          <a:latin typeface="Calibri Light"/>
                        </a:rPr>
                        <a:t>me</a:t>
                      </a:r>
                      <a:r>
                        <a:rPr kumimoji="0" lang="de-DE" sz="1800" b="0" i="0" u="none" strike="noStrike" cap="none" normalizeH="0" baseline="0" dirty="0">
                          <a:ln>
                            <a:noFill/>
                          </a:ln>
                          <a:solidFill>
                            <a:schemeClr val="tx1"/>
                          </a:solidFill>
                          <a:effectLst/>
                          <a:latin typeface="Calibri Light"/>
                        </a:rPr>
                        <a:t> </a:t>
                      </a:r>
                      <a:r>
                        <a:rPr kumimoji="0" lang="de-DE" sz="1800" b="0" i="0" u="none" strike="noStrike" cap="none" normalizeH="0" baseline="0" dirty="0" err="1">
                          <a:ln>
                            <a:noFill/>
                          </a:ln>
                          <a:solidFill>
                            <a:schemeClr val="tx1"/>
                          </a:solidFill>
                          <a:effectLst/>
                          <a:latin typeface="Calibri Light"/>
                        </a:rPr>
                        <a:t>up</a:t>
                      </a:r>
                      <a:r>
                        <a:rPr kumimoji="0" lang="de-DE" sz="1800" b="0" i="0" u="none" strike="noStrike" cap="none" normalizeH="0" baseline="0" dirty="0">
                          <a:ln>
                            <a:noFill/>
                          </a:ln>
                          <a:solidFill>
                            <a:schemeClr val="tx1"/>
                          </a:solidFill>
                          <a:effectLst/>
                          <a:latin typeface="Calibri Light"/>
                        </a:rPr>
                        <a:t>, Scotty“ wird häufig mit der TV-Serie Raumschiff Enterprise in Verbindung gebracht, ist dort aber wohl </a:t>
                      </a:r>
                      <a:r>
                        <a:rPr kumimoji="0" lang="de-DE" sz="1800" b="0" i="0" u="sng" strike="noStrike" cap="none" normalizeH="0" baseline="0" dirty="0">
                          <a:ln>
                            <a:noFill/>
                          </a:ln>
                          <a:solidFill>
                            <a:schemeClr val="tx1"/>
                          </a:solidFill>
                          <a:effectLst/>
                          <a:latin typeface="Calibri Light"/>
                        </a:rPr>
                        <a:t>nie</a:t>
                      </a:r>
                      <a:r>
                        <a:rPr kumimoji="0" lang="de-DE" sz="1800" b="0" i="0" u="none" strike="noStrike" cap="none" normalizeH="0" baseline="0" dirty="0">
                          <a:ln>
                            <a:noFill/>
                          </a:ln>
                          <a:solidFill>
                            <a:schemeClr val="tx1"/>
                          </a:solidFill>
                          <a:effectLst/>
                          <a:latin typeface="Calibri Light"/>
                        </a:rPr>
                        <a:t> gesagt worden.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Jean Piaget erinnerte sich daran, als Zweijähriger beinahe entführt worden zu sein. Dies stellte sich jedoch später als eine erfundene Geschichte seines Kindermädchens heraus, die sie ihm als Kind erzählt hatte.</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In einem Experiment wurden den Teilnehmern manipulierte Werbeanzeigen für </a:t>
                      </a:r>
                      <a:r>
                        <a:rPr kumimoji="0" lang="de-DE" sz="1800" b="0" i="1" u="none" strike="noStrike" cap="none" normalizeH="0" baseline="0" dirty="0">
                          <a:ln>
                            <a:noFill/>
                          </a:ln>
                          <a:solidFill>
                            <a:schemeClr val="tx1"/>
                          </a:solidFill>
                          <a:effectLst/>
                          <a:latin typeface="Calibri Light"/>
                        </a:rPr>
                        <a:t>Disney World</a:t>
                      </a:r>
                      <a:r>
                        <a:rPr kumimoji="0" lang="de-DE" sz="1800" b="0" i="0" u="none" strike="noStrike" cap="none" normalizeH="0" baseline="0" dirty="0">
                          <a:ln>
                            <a:noFill/>
                          </a:ln>
                          <a:solidFill>
                            <a:schemeClr val="tx1"/>
                          </a:solidFill>
                          <a:effectLst/>
                          <a:latin typeface="Calibri Light"/>
                        </a:rPr>
                        <a:t> gezeigt, auf denen Bugs Bunny abgebildet war. Danach erinnerten sich tatsächlich 30% der Befragten, den Hasen bei einem Besuch in </a:t>
                      </a:r>
                      <a:r>
                        <a:rPr kumimoji="0" lang="de-DE" sz="1800" b="0" i="1" u="none" strike="noStrike" cap="none" normalizeH="0" baseline="0" dirty="0">
                          <a:ln>
                            <a:noFill/>
                          </a:ln>
                          <a:solidFill>
                            <a:schemeClr val="tx1"/>
                          </a:solidFill>
                          <a:effectLst/>
                          <a:latin typeface="Calibri Light"/>
                        </a:rPr>
                        <a:t>Disney World</a:t>
                      </a:r>
                      <a:r>
                        <a:rPr kumimoji="0" lang="de-DE" sz="1800" b="0" i="0" u="none" strike="noStrike" cap="none" normalizeH="0" baseline="0" dirty="0">
                          <a:ln>
                            <a:noFill/>
                          </a:ln>
                          <a:solidFill>
                            <a:schemeClr val="tx1"/>
                          </a:solidFill>
                          <a:effectLst/>
                          <a:latin typeface="Calibri Light"/>
                        </a:rPr>
                        <a:t> getroffen zu haben (obwohl er eine </a:t>
                      </a:r>
                      <a:r>
                        <a:rPr kumimoji="0" lang="de-DE" sz="1800" b="0" i="1" u="none" strike="noStrike" cap="none" normalizeH="0" baseline="0" dirty="0">
                          <a:ln>
                            <a:noFill/>
                          </a:ln>
                          <a:solidFill>
                            <a:schemeClr val="tx1"/>
                          </a:solidFill>
                          <a:effectLst/>
                          <a:latin typeface="Calibri Light"/>
                        </a:rPr>
                        <a:t>Warner Brothers</a:t>
                      </a:r>
                      <a:r>
                        <a:rPr kumimoji="0" lang="de-DE" sz="1800" b="0" i="0" u="none" strike="noStrike" cap="none" normalizeH="0" baseline="0" dirty="0">
                          <a:ln>
                            <a:noFill/>
                          </a:ln>
                          <a:solidFill>
                            <a:schemeClr val="tx1"/>
                          </a:solidFill>
                          <a:effectLst/>
                          <a:latin typeface="Calibri Light"/>
                        </a:rPr>
                        <a:t> Figur ist).</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37</a:t>
            </a:fld>
            <a:endParaRPr lang="de-DE" altLang="de-DE" b="0">
              <a:latin typeface="Calibri Light"/>
            </a:endParaRPr>
          </a:p>
        </p:txBody>
      </p:sp>
      <p:pic>
        <p:nvPicPr>
          <p:cNvPr id="9320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6" name="Picture 29" descr="Nobik Attila - flickr - Piaget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920" y="3423600"/>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0" descr="missha - bug bunny - flickr - cclicense">
            <a:extLst>
              <a:ext uri="{FF2B5EF4-FFF2-40B4-BE49-F238E27FC236}">
                <a16:creationId xmlns:a16="http://schemas.microsoft.com/office/drawing/2014/main" id="{4ED93A98-1CBC-C4AD-6702-D413C17A3BE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8654" y="4535369"/>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5721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089680408"/>
              </p:ext>
            </p:extLst>
          </p:nvPr>
        </p:nvGraphicFramePr>
        <p:xfrm>
          <a:off x="408954" y="2204864"/>
          <a:ext cx="11376000" cy="45491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Der Satz „Beam </a:t>
                      </a:r>
                      <a:r>
                        <a:rPr kumimoji="0" lang="de-DE" sz="1800" b="0" i="0" u="none" strike="noStrike" cap="none" normalizeH="0" baseline="0" dirty="0" err="1">
                          <a:ln>
                            <a:noFill/>
                          </a:ln>
                          <a:solidFill>
                            <a:schemeClr val="tx1"/>
                          </a:solidFill>
                          <a:effectLst/>
                          <a:latin typeface="Calibri Light"/>
                        </a:rPr>
                        <a:t>me</a:t>
                      </a:r>
                      <a:r>
                        <a:rPr kumimoji="0" lang="de-DE" sz="1800" b="0" i="0" u="none" strike="noStrike" cap="none" normalizeH="0" baseline="0" dirty="0">
                          <a:ln>
                            <a:noFill/>
                          </a:ln>
                          <a:solidFill>
                            <a:schemeClr val="tx1"/>
                          </a:solidFill>
                          <a:effectLst/>
                          <a:latin typeface="Calibri Light"/>
                        </a:rPr>
                        <a:t> </a:t>
                      </a:r>
                      <a:r>
                        <a:rPr kumimoji="0" lang="de-DE" sz="1800" b="0" i="0" u="none" strike="noStrike" cap="none" normalizeH="0" baseline="0" dirty="0" err="1">
                          <a:ln>
                            <a:noFill/>
                          </a:ln>
                          <a:solidFill>
                            <a:schemeClr val="tx1"/>
                          </a:solidFill>
                          <a:effectLst/>
                          <a:latin typeface="Calibri Light"/>
                        </a:rPr>
                        <a:t>up</a:t>
                      </a:r>
                      <a:r>
                        <a:rPr kumimoji="0" lang="de-DE" sz="1800" b="0" i="0" u="none" strike="noStrike" cap="none" normalizeH="0" baseline="0" dirty="0">
                          <a:ln>
                            <a:noFill/>
                          </a:ln>
                          <a:solidFill>
                            <a:schemeClr val="tx1"/>
                          </a:solidFill>
                          <a:effectLst/>
                          <a:latin typeface="Calibri Light"/>
                        </a:rPr>
                        <a:t>, Scotty“ wird häufig mit der TV-Serie Raumschiff Enterprise in Verbindung gebracht, ist dort aber wohl </a:t>
                      </a:r>
                      <a:r>
                        <a:rPr kumimoji="0" lang="de-DE" sz="1800" b="0" i="0" u="sng" strike="noStrike" cap="none" normalizeH="0" baseline="0" dirty="0">
                          <a:ln>
                            <a:noFill/>
                          </a:ln>
                          <a:solidFill>
                            <a:schemeClr val="tx1"/>
                          </a:solidFill>
                          <a:effectLst/>
                          <a:latin typeface="Calibri Light"/>
                        </a:rPr>
                        <a:t>nie</a:t>
                      </a:r>
                      <a:r>
                        <a:rPr kumimoji="0" lang="de-DE" sz="1800" b="0" i="0" u="none" strike="noStrike" cap="none" normalizeH="0" baseline="0" dirty="0">
                          <a:ln>
                            <a:noFill/>
                          </a:ln>
                          <a:solidFill>
                            <a:schemeClr val="tx1"/>
                          </a:solidFill>
                          <a:effectLst/>
                          <a:latin typeface="Calibri Light"/>
                        </a:rPr>
                        <a:t> gesagt worden.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Jean Piaget erinnerte sich daran, als Zweijähriger beinahe entführt worden zu sein. Dies stellte sich jedoch später als eine erfundene Geschichte seines Kindermädchens heraus, die sie ihm als Kind erzählt hatte.</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In einem Experiment wurden den Teilnehmern manipulierte Werbeanzeigen für </a:t>
                      </a:r>
                      <a:r>
                        <a:rPr kumimoji="0" lang="de-DE" sz="1800" b="0" i="1" u="none" strike="noStrike" cap="none" normalizeH="0" baseline="0" dirty="0">
                          <a:ln>
                            <a:noFill/>
                          </a:ln>
                          <a:solidFill>
                            <a:schemeClr val="tx1"/>
                          </a:solidFill>
                          <a:effectLst/>
                          <a:latin typeface="Calibri Light"/>
                        </a:rPr>
                        <a:t>Disney World</a:t>
                      </a:r>
                      <a:r>
                        <a:rPr kumimoji="0" lang="de-DE" sz="1800" b="0" i="0" u="none" strike="noStrike" cap="none" normalizeH="0" baseline="0" dirty="0">
                          <a:ln>
                            <a:noFill/>
                          </a:ln>
                          <a:solidFill>
                            <a:schemeClr val="tx1"/>
                          </a:solidFill>
                          <a:effectLst/>
                          <a:latin typeface="Calibri Light"/>
                        </a:rPr>
                        <a:t> gezeigt, auf denen Bugs Bunny abgebildet war. Danach erinnerten sich tatsächlich 30% der Befragten, den Hasen bei einem Besuch in </a:t>
                      </a:r>
                      <a:r>
                        <a:rPr kumimoji="0" lang="de-DE" sz="1800" b="0" i="1" u="none" strike="noStrike" cap="none" normalizeH="0" baseline="0" dirty="0">
                          <a:ln>
                            <a:noFill/>
                          </a:ln>
                          <a:solidFill>
                            <a:schemeClr val="tx1"/>
                          </a:solidFill>
                          <a:effectLst/>
                          <a:latin typeface="Calibri Light"/>
                        </a:rPr>
                        <a:t>Disney World</a:t>
                      </a:r>
                      <a:r>
                        <a:rPr kumimoji="0" lang="de-DE" sz="1800" b="0" i="0" u="none" strike="noStrike" cap="none" normalizeH="0" baseline="0" dirty="0">
                          <a:ln>
                            <a:noFill/>
                          </a:ln>
                          <a:solidFill>
                            <a:schemeClr val="tx1"/>
                          </a:solidFill>
                          <a:effectLst/>
                          <a:latin typeface="Calibri Light"/>
                        </a:rPr>
                        <a:t> getroffen zu haben (obwohl er eine </a:t>
                      </a:r>
                      <a:r>
                        <a:rPr kumimoji="0" lang="de-DE" sz="1800" b="0" i="1" u="none" strike="noStrike" cap="none" normalizeH="0" baseline="0" dirty="0">
                          <a:ln>
                            <a:noFill/>
                          </a:ln>
                          <a:solidFill>
                            <a:schemeClr val="tx1"/>
                          </a:solidFill>
                          <a:effectLst/>
                          <a:latin typeface="Calibri Light"/>
                        </a:rPr>
                        <a:t>Warner Brothers</a:t>
                      </a:r>
                      <a:r>
                        <a:rPr kumimoji="0" lang="de-DE" sz="1800" b="0" i="0" u="none" strike="noStrike" cap="none" normalizeH="0" baseline="0" dirty="0">
                          <a:ln>
                            <a:noFill/>
                          </a:ln>
                          <a:solidFill>
                            <a:schemeClr val="tx1"/>
                          </a:solidFill>
                          <a:effectLst/>
                          <a:latin typeface="Calibri Light"/>
                        </a:rPr>
                        <a:t> Figur ist).</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Das berühmte angebliche Film-Zitat </a:t>
                      </a:r>
                      <a:r>
                        <a:rPr kumimoji="0" lang="de-DE" sz="1800" b="0" i="1" u="none" strike="noStrike" cap="none" normalizeH="0" baseline="0" dirty="0">
                          <a:ln>
                            <a:noFill/>
                          </a:ln>
                          <a:solidFill>
                            <a:schemeClr val="tx1"/>
                          </a:solidFill>
                          <a:effectLst/>
                          <a:latin typeface="Calibri Light"/>
                          <a:ea typeface="ＭＳ Ｐゴシック" pitchFamily="34" charset="-128"/>
                        </a:rPr>
                        <a:t>„Luke, ich bin dein Vater“</a:t>
                      </a:r>
                      <a:r>
                        <a:rPr kumimoji="0" lang="de-DE" sz="1800" b="0" i="0" u="none" strike="noStrike" cap="none" normalizeH="0" baseline="0" dirty="0">
                          <a:ln>
                            <a:noFill/>
                          </a:ln>
                          <a:solidFill>
                            <a:schemeClr val="tx1"/>
                          </a:solidFill>
                          <a:effectLst/>
                          <a:latin typeface="Calibri Light"/>
                          <a:ea typeface="ＭＳ Ｐゴシック" pitchFamily="34" charset="-128"/>
                        </a:rPr>
                        <a:t> ist ein weiteres klassisches Beispiel für eine </a:t>
                      </a:r>
                      <a:r>
                        <a:rPr kumimoji="0" lang="de-DE" sz="1800" b="1" i="0" u="none" strike="noStrike" cap="none" normalizeH="0" baseline="0" dirty="0">
                          <a:ln>
                            <a:noFill/>
                          </a:ln>
                          <a:solidFill>
                            <a:schemeClr val="tx1"/>
                          </a:solidFill>
                          <a:effectLst/>
                          <a:latin typeface="Calibri Light"/>
                          <a:ea typeface="ＭＳ Ｐゴシック" pitchFamily="34" charset="-128"/>
                        </a:rPr>
                        <a:t>Fehlerinnerung</a:t>
                      </a:r>
                      <a:r>
                        <a:rPr kumimoji="0" lang="de-DE" sz="1800" b="0" i="0" u="none" strike="noStrike" cap="none" normalizeH="0" baseline="0" dirty="0">
                          <a:ln>
                            <a:noFill/>
                          </a:ln>
                          <a:solidFill>
                            <a:schemeClr val="tx1"/>
                          </a:solidFill>
                          <a:effectLst/>
                          <a:latin typeface="Calibri Light"/>
                          <a:ea typeface="ＭＳ Ｐゴシック" pitchFamily="34" charset="-128"/>
                        </a:rPr>
                        <a:t>. In </a:t>
                      </a:r>
                      <a:r>
                        <a:rPr kumimoji="0" lang="de-DE" sz="1800" b="0" i="1" u="none" strike="noStrike" cap="none" normalizeH="0" baseline="0" dirty="0">
                          <a:ln>
                            <a:noFill/>
                          </a:ln>
                          <a:solidFill>
                            <a:schemeClr val="tx1"/>
                          </a:solidFill>
                          <a:effectLst/>
                          <a:latin typeface="Calibri Light"/>
                          <a:ea typeface="ＭＳ Ｐゴシック" pitchFamily="34" charset="-128"/>
                        </a:rPr>
                        <a:t>Star Wars: Episode V – Das Imperium schlägt zurück</a:t>
                      </a:r>
                      <a:r>
                        <a:rPr kumimoji="0" lang="de-DE" sz="1800" b="0" i="0" u="none" strike="noStrike" cap="none" normalizeH="0" baseline="0" dirty="0">
                          <a:ln>
                            <a:noFill/>
                          </a:ln>
                          <a:solidFill>
                            <a:schemeClr val="tx1"/>
                          </a:solidFill>
                          <a:effectLst/>
                          <a:latin typeface="Calibri Light"/>
                          <a:ea typeface="ＭＳ Ｐゴシック" pitchFamily="34" charset="-128"/>
                        </a:rPr>
                        <a:t> lautet es tatsächlich: „Nein. </a:t>
                      </a:r>
                      <a:r>
                        <a:rPr kumimoji="0" lang="de-DE" sz="1800" b="0" i="1" u="none" strike="noStrike" cap="none" normalizeH="0" baseline="0" dirty="0">
                          <a:ln>
                            <a:noFill/>
                          </a:ln>
                          <a:solidFill>
                            <a:schemeClr val="tx1"/>
                          </a:solidFill>
                          <a:effectLst/>
                          <a:latin typeface="Calibri Light"/>
                          <a:ea typeface="ＭＳ Ｐゴシック" pitchFamily="34" charset="-128"/>
                        </a:rPr>
                        <a:t>Ich</a:t>
                      </a:r>
                      <a:r>
                        <a:rPr kumimoji="0" lang="de-DE" sz="1800" b="0" i="0" u="none" strike="noStrike" cap="none" normalizeH="0" baseline="0" dirty="0">
                          <a:ln>
                            <a:noFill/>
                          </a:ln>
                          <a:solidFill>
                            <a:schemeClr val="tx1"/>
                          </a:solidFill>
                          <a:effectLst/>
                          <a:latin typeface="Calibri Light"/>
                          <a:ea typeface="ＭＳ Ｐゴシック" pitchFamily="34" charset="-128"/>
                        </a:rPr>
                        <a:t> bin Dein Vater“. Der Name </a:t>
                      </a:r>
                      <a:r>
                        <a:rPr kumimoji="0" lang="de-DE" sz="1800" b="0" i="1" u="none" strike="noStrike" cap="none" normalizeH="0" baseline="0" dirty="0">
                          <a:ln>
                            <a:noFill/>
                          </a:ln>
                          <a:solidFill>
                            <a:schemeClr val="tx1"/>
                          </a:solidFill>
                          <a:effectLst/>
                          <a:latin typeface="Calibri Light"/>
                          <a:ea typeface="ＭＳ Ｐゴシック" pitchFamily="34" charset="-128"/>
                        </a:rPr>
                        <a:t>Luke</a:t>
                      </a:r>
                      <a:r>
                        <a:rPr kumimoji="0" lang="de-DE" sz="1800" b="0" i="0" u="none" strike="noStrike" cap="none" normalizeH="0" baseline="0" dirty="0">
                          <a:ln>
                            <a:noFill/>
                          </a:ln>
                          <a:solidFill>
                            <a:schemeClr val="tx1"/>
                          </a:solidFill>
                          <a:effectLst/>
                          <a:latin typeface="Calibri Light"/>
                          <a:ea typeface="ＭＳ Ｐゴシック" pitchFamily="34" charset="-128"/>
                        </a:rPr>
                        <a:t> kommt im Original gar nicht vor, aber viele Fans schwören, es so gehört zu haben.</a:t>
                      </a: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sp>
        <p:nvSpPr>
          <p:cNvPr id="93203" name="Rectangle 2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Fehlerinnerungen!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38</a:t>
            </a:fld>
            <a:endParaRPr lang="de-DE" altLang="de-DE" b="0">
              <a:latin typeface="Calibri Light"/>
            </a:endParaRPr>
          </a:p>
        </p:txBody>
      </p:sp>
      <p:pic>
        <p:nvPicPr>
          <p:cNvPr id="9320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6" name="Picture 29" descr="Nobik Attila - flickr - Piaget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920" y="3423600"/>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7" name="Picture 30" descr="missha - bug bunny - flickr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7600" y="4537181"/>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Grafik 3">
            <a:extLst>
              <a:ext uri="{FF2B5EF4-FFF2-40B4-BE49-F238E27FC236}">
                <a16:creationId xmlns:a16="http://schemas.microsoft.com/office/drawing/2014/main" id="{EE41BAC1-96A2-A4E7-7865-D38725C77AF0}"/>
              </a:ext>
            </a:extLst>
          </p:cNvPr>
          <p:cNvPicPr>
            <a:picLocks noChangeAspect="1"/>
          </p:cNvPicPr>
          <p:nvPr/>
        </p:nvPicPr>
        <p:blipFill>
          <a:blip r:embed="rId6"/>
          <a:srcRect t="4699" b="4699"/>
          <a:stretch/>
        </p:blipFill>
        <p:spPr>
          <a:xfrm>
            <a:off x="646920" y="5645362"/>
            <a:ext cx="1110047" cy="996399"/>
          </a:xfrm>
          <a:prstGeom prst="rect">
            <a:avLst/>
          </a:prstGeom>
        </p:spPr>
      </p:pic>
    </p:spTree>
    <p:extLst>
      <p:ext uri="{BB962C8B-B14F-4D97-AF65-F5344CB8AC3E}">
        <p14:creationId xmlns:p14="http://schemas.microsoft.com/office/powerpoint/2010/main" val="9804789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buFontTx/>
              <a:buChar char="•"/>
            </a:pPr>
            <a:endParaRPr lang="en-GB" altLang="de-DE" sz="2000" b="0">
              <a:latin typeface="Calibri Light"/>
              <a:cs typeface="Times New Roman" panose="02020603050405020304" pitchFamily="18" charset="0"/>
            </a:endParaRPr>
          </a:p>
        </p:txBody>
      </p:sp>
      <p:sp>
        <p:nvSpPr>
          <p:cNvPr id="9933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200" dirty="0">
                <a:solidFill>
                  <a:srgbClr val="333333"/>
                </a:solidFill>
                <a:latin typeface="Calibri Light"/>
              </a:rPr>
              <a:t>Studien zeigen, dass sich viele Menschen mit Psychose (aber nicht alle!) bei falschen Erinnerungen (Trugerinnerungen) sicherer sind, dass diese tatsächlich stattgefunden haben, als Menschen ohne Psychose.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39</a:t>
            </a:fld>
            <a:endParaRPr lang="de-DE" altLang="de-DE" b="0">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buFontTx/>
              <a:buChar char="•"/>
            </a:pPr>
            <a:endParaRPr lang="en-GB" altLang="de-DE" sz="2000" b="0">
              <a:latin typeface="Calibri Light"/>
              <a:cs typeface="Times New Roman" panose="02020603050405020304" pitchFamily="18" charset="0"/>
            </a:endParaRPr>
          </a:p>
        </p:txBody>
      </p:sp>
      <p:sp>
        <p:nvSpPr>
          <p:cNvPr id="9933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200" dirty="0">
                <a:solidFill>
                  <a:srgbClr val="333333"/>
                </a:solidFill>
                <a:latin typeface="Calibri Light"/>
              </a:rPr>
              <a:t>Studien zeigen, dass sich viele Menschen mit Psychose (aber nicht alle!) bei falschen Erinnerungen (Trugerinnerungen) sicherer sind, dass diese tatsächlich stattgefunden haben, als Menschen ohne Psychose. </a:t>
            </a:r>
          </a:p>
          <a:p>
            <a:pPr marL="342900" lvl="0" indent="-342900" defTabSz="914400" fontAlgn="base">
              <a:buClr>
                <a:srgbClr val="333333"/>
              </a:buClr>
              <a:buFont typeface="WingDings"/>
              <a:buChar char=""/>
            </a:pPr>
            <a:r>
              <a:rPr lang="de-DE" altLang="de-DE" sz="2200" dirty="0">
                <a:solidFill>
                  <a:srgbClr val="333333"/>
                </a:solidFill>
                <a:latin typeface="Calibri Light"/>
              </a:rPr>
              <a:t>Gleichzeitig sind sich viele Menschen mit Psychose bei Erinnerungen an Dinge, </a:t>
            </a:r>
            <a:r>
              <a:rPr lang="de-DE" altLang="de-DE" sz="2200" i="1" dirty="0">
                <a:solidFill>
                  <a:srgbClr val="333333"/>
                </a:solidFill>
                <a:latin typeface="Calibri Light"/>
              </a:rPr>
              <a:t>die tatsächlich passiert sind</a:t>
            </a:r>
            <a:r>
              <a:rPr lang="de-DE" altLang="de-DE" sz="2200" dirty="0">
                <a:solidFill>
                  <a:srgbClr val="333333"/>
                </a:solidFill>
                <a:latin typeface="Calibri Light"/>
              </a:rPr>
              <a:t>, unsicherer, ob ihre Erinnerungen stimmen.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40</a:t>
            </a:fld>
            <a:endParaRPr lang="de-DE" altLang="de-DE" b="0">
              <a:latin typeface="Calibri Light"/>
            </a:endParaRPr>
          </a:p>
        </p:txBody>
      </p:sp>
    </p:spTree>
    <p:extLst>
      <p:ext uri="{BB962C8B-B14F-4D97-AF65-F5344CB8AC3E}">
        <p14:creationId xmlns:p14="http://schemas.microsoft.com/office/powerpoint/2010/main" val="22087112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buFontTx/>
              <a:buChar char="•"/>
            </a:pPr>
            <a:endParaRPr lang="en-GB" altLang="de-DE" sz="2000" b="0">
              <a:latin typeface="Calibri Light"/>
              <a:cs typeface="Times New Roman" panose="02020603050405020304" pitchFamily="18" charset="0"/>
            </a:endParaRPr>
          </a:p>
        </p:txBody>
      </p:sp>
      <p:sp>
        <p:nvSpPr>
          <p:cNvPr id="9933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200" dirty="0">
                <a:solidFill>
                  <a:srgbClr val="333333"/>
                </a:solidFill>
                <a:latin typeface="Calibri Light"/>
              </a:rPr>
              <a:t>Studien zeigen, dass sich viele Menschen mit Psychose (aber nicht alle!) bei falschen Erinnerungen (Trugerinnerungen) sicherer sind, dass diese tatsächlich stattgefunden haben, als Menschen ohne Psychose. </a:t>
            </a:r>
          </a:p>
          <a:p>
            <a:pPr marL="342900" lvl="0" indent="-342900" defTabSz="914400" fontAlgn="base">
              <a:buClr>
                <a:srgbClr val="333333"/>
              </a:buClr>
              <a:buFont typeface="WingDings"/>
              <a:buChar char=""/>
            </a:pPr>
            <a:r>
              <a:rPr lang="de-DE" altLang="de-DE" sz="2200" dirty="0">
                <a:solidFill>
                  <a:srgbClr val="333333"/>
                </a:solidFill>
                <a:latin typeface="Calibri Light"/>
              </a:rPr>
              <a:t>Gleichzeitig sind sich viele Menschen mit Psychose bei Erinnerungen an Dinge, </a:t>
            </a:r>
            <a:r>
              <a:rPr lang="de-DE" altLang="de-DE" sz="2200" i="1" dirty="0">
                <a:solidFill>
                  <a:srgbClr val="333333"/>
                </a:solidFill>
                <a:latin typeface="Calibri Light"/>
              </a:rPr>
              <a:t>die tatsächlich passiert sind</a:t>
            </a:r>
            <a:r>
              <a:rPr lang="de-DE" altLang="de-DE" sz="2200" dirty="0">
                <a:solidFill>
                  <a:srgbClr val="333333"/>
                </a:solidFill>
                <a:latin typeface="Calibri Light"/>
              </a:rPr>
              <a:t>, unsicherer, ob ihre Erinnerungen stimmen.</a:t>
            </a:r>
          </a:p>
          <a:p>
            <a:pPr marL="342900" lvl="0" indent="-342900" defTabSz="914400" fontAlgn="base">
              <a:buClr>
                <a:srgbClr val="333333"/>
              </a:buClr>
              <a:buFont typeface="WingDings"/>
              <a:buChar char=""/>
            </a:pPr>
            <a:r>
              <a:rPr lang="de-DE" altLang="de-DE" sz="2200" dirty="0">
                <a:solidFill>
                  <a:srgbClr val="333333"/>
                </a:solidFill>
                <a:latin typeface="Calibri Light"/>
              </a:rPr>
              <a:t>Das heißt: Die Unterscheidung echter Erinnerungen von Fehlerinnerungen ist beeinträchtigt! Dies kann eine realistische Sicht der Umwelt erschweren.</a:t>
            </a:r>
            <a:r>
              <a:rPr lang="en-GB" altLang="de-DE" sz="2200" dirty="0">
                <a:solidFill>
                  <a:srgbClr val="333333"/>
                </a:solidFill>
                <a:latin typeface="Calibri Light"/>
                <a:cs typeface="Times New Roman" panose="02020603050405020304" pitchFamily="18" charset="0"/>
              </a:rPr>
              <a:t> </a:t>
            </a:r>
            <a:endParaRPr lang="en-US" altLang="de-DE" sz="2200" dirty="0">
              <a:solidFill>
                <a:srgbClr val="333333"/>
              </a:solidFill>
              <a:latin typeface="Calibri Light"/>
              <a:cs typeface="Times New Roman" panose="02020603050405020304" pitchFamily="18" charset="0"/>
            </a:endParaRPr>
          </a:p>
          <a:p>
            <a:endParaRPr lang="en-US"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41</a:t>
            </a:fld>
            <a:endParaRPr lang="de-DE" altLang="de-DE" b="0">
              <a:latin typeface="Calibri Light"/>
            </a:endParaRPr>
          </a:p>
        </p:txBody>
      </p:sp>
    </p:spTree>
    <p:extLst>
      <p:ext uri="{BB962C8B-B14F-4D97-AF65-F5344CB8AC3E}">
        <p14:creationId xmlns:p14="http://schemas.microsoft.com/office/powerpoint/2010/main" val="41809154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marL="190500" defTabSz="914377">
              <a:spcBef>
                <a:spcPts val="0"/>
              </a:spcBef>
            </a:pPr>
            <a:r>
              <a:rPr lang="de-DE" sz="3600" dirty="0">
                <a:latin typeface="Calibri Light"/>
              </a:rPr>
              <a:t>Wie Gedächtnisprobleme Fehleinschätzungen während der Psychose begünstigen – Beispiele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42</a:t>
            </a:fld>
            <a:endParaRPr lang="de-DE" altLang="de-DE" b="0">
              <a:latin typeface="Calibri Light"/>
            </a:endParaRPr>
          </a:p>
        </p:txBody>
      </p:sp>
      <p:sp>
        <p:nvSpPr>
          <p:cNvPr id="101398" name="Rechteck 1"/>
          <p:cNvSpPr>
            <a:spLocks noChangeArrowheads="1"/>
          </p:cNvSpPr>
          <p:nvPr/>
        </p:nvSpPr>
        <p:spPr bwMode="auto">
          <a:xfrm>
            <a:off x="408955" y="585216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spcBef>
                <a:spcPts val="1200"/>
              </a:spcBef>
              <a:buClr>
                <a:srgbClr val="336699"/>
              </a:buClr>
              <a:buFontTx/>
              <a:buNone/>
            </a:pPr>
            <a:r>
              <a:rPr lang="de-DE" altLang="de-DE" sz="1800" b="0" dirty="0">
                <a:solidFill>
                  <a:srgbClr val="004992"/>
                </a:solidFill>
                <a:latin typeface="Calibri Light"/>
              </a:rPr>
              <a:t>Möchte vielleicht jemand eine kurze persönliche Erfahrung einbringen?</a:t>
            </a:r>
          </a:p>
        </p:txBody>
      </p:sp>
      <p:graphicFrame>
        <p:nvGraphicFramePr>
          <p:cNvPr id="5" name="Table 4"/>
          <p:cNvGraphicFramePr>
            <a:graphicFrameLocks noGrp="1"/>
          </p:cNvGraphicFramePr>
          <p:nvPr>
            <p:extLst>
              <p:ext uri="{D42A27DB-BD31-4B8C-83A1-F6EECF244321}">
                <p14:modId xmlns:p14="http://schemas.microsoft.com/office/powerpoint/2010/main" val="2661748535"/>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Ereignis</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Falsche Erinnerung</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000000"/>
                          </a:solidFill>
                          <a:effectLst/>
                          <a:latin typeface="Calibri Light"/>
                        </a:rPr>
                        <a:t>Tatsächliche Situation</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Streit mit Mutter</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Erinnern, dass die eigene Mutter gesagt hätte: „Du bist nicht mehr meine Tochter!“</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Mutter sagte lediglich: „So kenne ich Dich gar nicht!“ – mit der Zeit wurde der genaue Wortlaut in der Erinnerung verfremdet</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Gruppentherapiesitzung</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Angeblich zeigte keiner Interesse für das eigene Problem</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Einige Teilnehmer haben besorgt nachgefragt – dies wurde aber im Nachhinein vergessen</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 2</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kern="0">
                <a:solidFill>
                  <a:srgbClr val="333333"/>
                </a:solidFill>
                <a:latin typeface="Calibri Light"/>
              </a:rPr>
              <a:t>Es werden Ihnen wieder komplexe Szenen gezeigt. </a:t>
            </a:r>
          </a:p>
          <a:p>
            <a:pPr marL="285750" lvl="0" indent="-285750" defTabSz="914400" fontAlgn="base">
              <a:buClr>
                <a:srgbClr val="333333"/>
              </a:buClr>
              <a:buFont typeface="WingDings"/>
              <a:buChar char=""/>
            </a:pPr>
            <a:endParaRPr lang="de-DE" altLang="de-DE" sz="1600" kern="0" dirty="0">
              <a:solidFill>
                <a:srgbClr val="333333"/>
              </a:solidFill>
              <a:latin typeface="Calibri Light"/>
            </a:endParaRPr>
          </a:p>
          <a:p>
            <a:endParaRPr lang="en-US"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43</a:t>
            </a:fld>
            <a:endParaRPr lang="de-DE" altLang="de-DE" b="0">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 2</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kern="0">
                <a:solidFill>
                  <a:srgbClr val="333333"/>
                </a:solidFill>
                <a:latin typeface="Calibri Light"/>
              </a:rPr>
              <a:t>Es werden Ihnen wieder komplexe Szenen gezeigt. </a:t>
            </a:r>
          </a:p>
          <a:p>
            <a:pPr marL="342900" lvl="0" indent="-342900" defTabSz="914400" fontAlgn="base">
              <a:buClr>
                <a:srgbClr val="333333"/>
              </a:buClr>
              <a:buFont typeface="WingDings"/>
              <a:buChar char=""/>
            </a:pPr>
            <a:r>
              <a:rPr lang="de-DE" altLang="de-DE" sz="2400" kern="0">
                <a:solidFill>
                  <a:srgbClr val="333333"/>
                </a:solidFill>
                <a:latin typeface="Calibri Light"/>
              </a:rPr>
              <a:t>Bitte </a:t>
            </a:r>
            <a:r>
              <a:rPr lang="de-DE" altLang="de-DE" sz="2400" kern="0" dirty="0">
                <a:solidFill>
                  <a:srgbClr val="333333"/>
                </a:solidFill>
                <a:latin typeface="Calibri Light"/>
              </a:rPr>
              <a:t>überlegen Sie, was im Bild gezeigt und was nicht gezeigt wurde.</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44</a:t>
            </a:fld>
            <a:endParaRPr lang="de-DE" altLang="de-DE" b="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3"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10303"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45</a:t>
            </a:fld>
            <a:endParaRPr lang="de-DE" altLang="de-DE" b="0">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Kiosk</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09571"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Kiosk-Schild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Wurst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Papierkorb</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Fahnen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Preisschilder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Flaschen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Verkäufer</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46</a:t>
            </a:fld>
            <a:endParaRPr lang="de-DE" altLang="de-DE" b="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Kiosk</a:t>
            </a:r>
          </a:p>
        </p:txBody>
      </p:sp>
      <p:sp>
        <p:nvSpPr>
          <p:cNvPr id="111619" name="Rectangle 3"/>
          <p:cNvSpPr>
            <a:spLocks noGrp="1" noChangeArrowheads="1"/>
          </p:cNvSpPr>
          <p:nvPr>
            <p:ph idx="1"/>
          </p:nvPr>
        </p:nvSpPr>
        <p:spPr>
          <a:xfrm>
            <a:off x="411480" y="2203704"/>
            <a:ext cx="5669280" cy="41148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Kiosk-Schild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Wurst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Papierkorb</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Fahnen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Preisschilder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Flaschen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Verkäufer</a:t>
            </a:r>
          </a:p>
        </p:txBody>
      </p:sp>
      <p:pic>
        <p:nvPicPr>
          <p:cNvPr id="111622"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47</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ChangeArrowheads="1"/>
          </p:cNvSpPr>
          <p:nvPr/>
        </p:nvSpPr>
        <p:spPr bwMode="auto">
          <a:xfrm>
            <a:off x="408955" y="2321842"/>
            <a:ext cx="11376000" cy="1557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pic>
        <p:nvPicPr>
          <p:cNvPr id="113667"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48</a:t>
            </a:fld>
            <a:endParaRPr lang="de-DE" altLang="de-DE" b="0">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Gärtnerei</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15714"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Gießkanne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Sonnenblumen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Beet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Baum</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Spaten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Harke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Gartenschlauch</a:t>
            </a:r>
          </a:p>
          <a:p>
            <a:pPr marL="342900" indent="-342900" eaLnBrk="1" hangingPunct="1">
              <a:lnSpc>
                <a:spcPct val="100000"/>
              </a:lnSpc>
              <a:spcBef>
                <a:spcPts val="1200"/>
              </a:spcBef>
              <a:buClr>
                <a:srgbClr val="333333"/>
              </a:buClr>
              <a:buFont typeface="WingDings"/>
              <a:buChar char=""/>
            </a:pPr>
            <a:endParaRPr lang="de-DE" altLang="de-DE" sz="2400">
              <a:solidFill>
                <a:srgbClr val="333333"/>
              </a:solidFill>
              <a:latin typeface="Calibri Light"/>
            </a:endParaRPr>
          </a:p>
          <a:p>
            <a:pPr eaLnBrk="1" hangingPunct="1">
              <a:lnSpc>
                <a:spcPct val="100000"/>
              </a:lnSpc>
              <a:spcBef>
                <a:spcPts val="1200"/>
              </a:spcBef>
            </a:pPr>
            <a:endParaRPr lang="de-DE"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49</a:t>
            </a:fld>
            <a:endParaRPr lang="de-DE" altLang="de-DE" b="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Gärtnerei</a:t>
            </a:r>
          </a:p>
        </p:txBody>
      </p:sp>
      <p:sp>
        <p:nvSpPr>
          <p:cNvPr id="117763"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Gießkanne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Sonnenblumen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Beet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Baum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Spaten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Harke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Gartenschlauch</a:t>
            </a:r>
          </a:p>
          <a:p>
            <a:pPr marL="342900" indent="-342900" eaLnBrk="1" hangingPunct="1">
              <a:lnSpc>
                <a:spcPct val="100000"/>
              </a:lnSpc>
              <a:spcBef>
                <a:spcPts val="1200"/>
              </a:spcBef>
              <a:buClr>
                <a:srgbClr val="333333"/>
              </a:buClr>
              <a:buFont typeface="WingDings"/>
              <a:buChar char=""/>
            </a:pPr>
            <a:endParaRPr lang="de-DE" altLang="de-DE" sz="2400" dirty="0">
              <a:solidFill>
                <a:srgbClr val="333333"/>
              </a:solidFill>
              <a:latin typeface="Calibri Light"/>
            </a:endParaRPr>
          </a:p>
          <a:p>
            <a:pPr eaLnBrk="1" hangingPunct="1">
              <a:lnSpc>
                <a:spcPct val="100000"/>
              </a:lnSpc>
              <a:spcBef>
                <a:spcPts val="1200"/>
              </a:spcBef>
            </a:pPr>
            <a:endParaRPr lang="de-DE" altLang="de-DE" sz="2400" dirty="0">
              <a:solidFill>
                <a:srgbClr val="333333"/>
              </a:solidFill>
              <a:latin typeface="Calibri Light"/>
            </a:endParaRPr>
          </a:p>
        </p:txBody>
      </p:sp>
      <p:pic>
        <p:nvPicPr>
          <p:cNvPr id="11776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50</a:t>
            </a:fld>
            <a:endParaRPr lang="de-DE" altLang="de-DE" b="0">
              <a:latin typeface="Calibri Light"/>
            </a:endParaRPr>
          </a:p>
        </p:txBody>
      </p:sp>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b="0">
                <a:solidFill>
                  <a:srgbClr val="333333"/>
                </a:solidFill>
              </a:rPr>
              <a:t>Metakognitives Training 5 - Gedächtnis</a:t>
            </a:r>
            <a:endParaRPr lang="de-DE" b="0"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b="0" smtClean="0">
                <a:solidFill>
                  <a:srgbClr val="333333"/>
                </a:solidFill>
              </a:rPr>
              <a:pPr/>
              <a:t>51</a:t>
            </a:fld>
            <a:endParaRPr lang="de-DE" b="0"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sz="1800" b="0" dirty="0">
                <a:solidFill>
                  <a:prstClr val="white"/>
                </a:solidFill>
                <a:ea typeface="ＭＳ Ｐゴシック" panose="020B0600070205080204" pitchFamily="34" charset="-128"/>
              </a:rPr>
              <a:t>... viele wichtige Erinnerungen gehen ebenfalls verloren </a:t>
            </a:r>
            <a:br>
              <a:rPr lang="de-DE" sz="1800" b="0" dirty="0">
                <a:solidFill>
                  <a:prstClr val="white"/>
                </a:solidFill>
                <a:ea typeface="ＭＳ Ｐゴシック" panose="020B0600070205080204" pitchFamily="34" charset="-128"/>
              </a:rPr>
            </a:br>
            <a:r>
              <a:rPr lang="de-DE" sz="1800" b="0" dirty="0">
                <a:solidFill>
                  <a:prstClr val="white"/>
                </a:solidFill>
                <a:ea typeface="ＭＳ Ｐゴシック" panose="020B0600070205080204" pitchFamily="34" charset="-128"/>
              </a:rPr>
              <a:t>(Termine, Urlaubserinnerungen,  Schulwissen ...).</a:t>
            </a:r>
            <a:endParaRPr lang="de-DE" sz="1800" dirty="0">
              <a:solidFill>
                <a:prstClr val="white"/>
              </a:solidFill>
              <a:ea typeface="ＭＳ Ｐゴシック" panose="020B0600070205080204" pitchFamily="34" charset="-128"/>
            </a:endParaRPr>
          </a:p>
          <a:p>
            <a:pPr algn="ctr"/>
            <a:endParaRPr lang="de-DE" sz="2400" b="0" dirty="0">
              <a:solidFill>
                <a:prstClr val="white"/>
              </a:solidFill>
              <a:ea typeface="ＭＳ Ｐゴシック" panose="020B0600070205080204" pitchFamily="34" charset="-128"/>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sz="1800" b="0" i="1" spc="-5" dirty="0">
                <a:solidFill>
                  <a:srgbClr val="333333"/>
                </a:solidFill>
                <a:latin typeface="Calibri Light"/>
                <a:ea typeface="ＭＳ Ｐゴシック" panose="020B0600070205080204" pitchFamily="34" charset="-128"/>
                <a:cs typeface="Verdana"/>
              </a:rPr>
              <a:t>[</a:t>
            </a:r>
            <a:r>
              <a:rPr lang="en-US" sz="1800" b="0" i="1" spc="-5" dirty="0" err="1">
                <a:solidFill>
                  <a:srgbClr val="333333"/>
                </a:solidFill>
                <a:latin typeface="Calibri Light"/>
                <a:ea typeface="ＭＳ Ｐゴシック" panose="020B0600070205080204" pitchFamily="34" charset="-128"/>
                <a:cs typeface="Verdana"/>
              </a:rPr>
              <a:t>für</a:t>
            </a:r>
            <a:r>
              <a:rPr lang="en-US" sz="1800" b="0" i="1" spc="-5" dirty="0">
                <a:solidFill>
                  <a:srgbClr val="333333"/>
                </a:solidFill>
                <a:latin typeface="Calibri Light"/>
                <a:ea typeface="ＭＳ Ｐゴシック" panose="020B0600070205080204" pitchFamily="34" charset="-128"/>
                <a:cs typeface="Verdana"/>
              </a:rPr>
              <a:t> die Trainer:</a:t>
            </a:r>
            <a:endParaRPr sz="1800" b="0" dirty="0">
              <a:solidFill>
                <a:srgbClr val="333333"/>
              </a:solidFill>
              <a:latin typeface="Calibri Light"/>
              <a:ea typeface="ＭＳ Ｐゴシック" panose="020B0600070205080204" pitchFamily="34" charset="-128"/>
              <a:cs typeface="Verdana"/>
            </a:endParaRPr>
          </a:p>
          <a:p>
            <a:pPr marL="12700" marR="5080">
              <a:spcBef>
                <a:spcPts val="800"/>
              </a:spcBef>
            </a:pPr>
            <a:r>
              <a:rPr lang="de-DE" sz="1800" b="0" dirty="0">
                <a:solidFill>
                  <a:srgbClr val="333333"/>
                </a:solidFill>
                <a:latin typeface="Calibri Light"/>
                <a:ea typeface="ＭＳ Ｐゴシック" panose="020B0600070205080204" pitchFamily="34" charset="-128"/>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sz="1800" b="0">
                <a:solidFill>
                  <a:srgbClr val="333333"/>
                </a:solidFill>
                <a:ea typeface="ＭＳ Ｐゴシック" panose="020B0600070205080204" pitchFamily="34" charset="-128"/>
              </a:endParaRPr>
            </a:p>
          </p:txBody>
        </p:sp>
      </p:grpSp>
    </p:spTree>
    <p:extLst>
      <p:ext uri="{BB962C8B-B14F-4D97-AF65-F5344CB8AC3E}">
        <p14:creationId xmlns:p14="http://schemas.microsoft.com/office/powerpoint/2010/main" val="25589863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9"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0" name="Caption_121859"/>
          <p:cNvSpPr>
            <a:spLocks noChangeArrowheads="1"/>
          </p:cNvSpPr>
          <p:nvPr/>
        </p:nvSpPr>
        <p:spPr bwMode="auto">
          <a:xfrm>
            <a:off x="1932093" y="6455664"/>
            <a:ext cx="829733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52</a:t>
            </a:fld>
            <a:endParaRPr lang="de-DE" altLang="de-DE" b="0">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Brainstorming</a:t>
            </a:r>
          </a:p>
        </p:txBody>
      </p:sp>
      <p:sp>
        <p:nvSpPr>
          <p:cNvPr id="56323" name="Rectangle 1027"/>
          <p:cNvSpPr>
            <a:spLocks noGrp="1" noChangeArrowheads="1"/>
          </p:cNvSpPr>
          <p:nvPr>
            <p:ph idx="1"/>
          </p:nvPr>
        </p:nvSpPr>
        <p:spPr/>
        <p:txBody>
          <a:bodyPr/>
          <a:lstStyle/>
          <a:p>
            <a:pPr eaLnBrk="1" hangingPunct="1">
              <a:defRPr/>
            </a:pPr>
            <a:r>
              <a:rPr lang="de-DE" sz="2400" dirty="0">
                <a:solidFill>
                  <a:srgbClr val="004992"/>
                </a:solidFill>
                <a:latin typeface="Calibri Light"/>
              </a:rPr>
              <a:t>Was gehört in ein typisches Klassenzimmer?</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endParaRPr lang="de-DE" sz="2400" dirty="0">
              <a:solidFill>
                <a:srgbClr val="004992"/>
              </a:solidFill>
              <a:latin typeface="Calibri Light"/>
            </a:endParaRPr>
          </a:p>
          <a:p>
            <a:pPr eaLnBrk="1" hangingPunct="1">
              <a:defRPr/>
            </a:pP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53</a:t>
            </a:fld>
            <a:endParaRPr lang="de-DE" altLang="de-DE" b="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Klassenzimmer</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25955" name="Rectangle 1027"/>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Ranzen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Europakarte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Bücher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Bänke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Lehrerstuhl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Tafel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Lehrerkoffer</a:t>
            </a: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54</a:t>
            </a:fld>
            <a:endParaRPr lang="de-DE" altLang="de-DE" b="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8"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Klassenzimmer</a:t>
            </a:r>
          </a:p>
        </p:txBody>
      </p:sp>
      <p:sp>
        <p:nvSpPr>
          <p:cNvPr id="128003" name="Rectangle 1027"/>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Ranzen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Europakarte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Bücher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Bänke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Lehrerstuhl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Tafel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Lehrerkoffer</a:t>
            </a:r>
          </a:p>
          <a:p>
            <a:pPr eaLnBrk="1" hangingPunct="1">
              <a:lnSpc>
                <a:spcPct val="100000"/>
              </a:lnSpc>
              <a:spcBef>
                <a:spcPts val="1200"/>
              </a:spcBef>
            </a:pPr>
            <a:endParaRPr lang="de-DE" altLang="de-DE" sz="2400" dirty="0">
              <a:solidFill>
                <a:srgbClr val="333333"/>
              </a:solidFill>
              <a:latin typeface="Calibri Light"/>
            </a:endParaRPr>
          </a:p>
        </p:txBody>
      </p:sp>
      <p:sp>
        <p:nvSpPr>
          <p:cNvPr id="128007" name="Caption_128008"/>
          <p:cNvSpPr>
            <a:spLocks noChangeArrowheads="1"/>
          </p:cNvSpPr>
          <p:nvPr/>
        </p:nvSpPr>
        <p:spPr bwMode="auto">
          <a:xfrm>
            <a:off x="3690620" y="5877398"/>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a:latin typeface="Calibri Light"/>
              </a:rPr>
              <a:t>© geobra Brandstätter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55</a:t>
            </a:fld>
            <a:endParaRPr lang="de-DE" altLang="de-DE" b="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1"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56</a:t>
            </a:fld>
            <a:endParaRPr lang="de-DE" altLang="de-DE" b="0">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Angler</a:t>
            </a:r>
            <a:br>
              <a:rPr lang="de-DE" altLang="de-DE" sz="3600" dirty="0">
                <a:latin typeface="Calibri Light"/>
              </a:rPr>
            </a:br>
            <a:r>
              <a:rPr lang="de-DE" altLang="de-DE" dirty="0">
                <a:latin typeface="Calibri Light"/>
              </a:rPr>
              <a:t>Was wurde gezeigt? Wie sicher sind Sie sich?</a:t>
            </a:r>
          </a:p>
        </p:txBody>
      </p:sp>
      <p:sp>
        <p:nvSpPr>
          <p:cNvPr id="132099"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Pfeife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Eimer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Anstecker an Mütze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Aufdruck „Sport“ auf 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roter Pulli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Fisch</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57</a:t>
            </a:fld>
            <a:endParaRPr lang="de-DE" altLang="de-DE" b="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Angler</a:t>
            </a:r>
          </a:p>
        </p:txBody>
      </p:sp>
      <p:sp>
        <p:nvSpPr>
          <p:cNvPr id="134147"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Pfeife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Eimer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Anstecker an Mütze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Aufdruck „Sport“ auf Boot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Angel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roter Pulli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Fisch</a:t>
            </a:r>
          </a:p>
        </p:txBody>
      </p:sp>
      <p:pic>
        <p:nvPicPr>
          <p:cNvPr id="13415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58</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5"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59</a:t>
            </a:fld>
            <a:endParaRPr lang="de-DE" altLang="de-DE" b="0">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63491" name="Rectangle 3"/>
          <p:cNvSpPr>
            <a:spLocks noGrp="1" noChangeArrowheads="1"/>
          </p:cNvSpPr>
          <p:nvPr>
            <p:ph idx="1"/>
          </p:nvPr>
        </p:nvSpPr>
        <p:spPr/>
        <p:txBody>
          <a:bodyPr/>
          <a:lstStyle/>
          <a:p>
            <a:pPr eaLnBrk="1" hangingPunct="1">
              <a:defRPr/>
            </a:pPr>
            <a:r>
              <a:rPr lang="de-DE" sz="2400" dirty="0">
                <a:solidFill>
                  <a:srgbClr val="004992"/>
                </a:solidFill>
                <a:latin typeface="Calibri Light"/>
              </a:rPr>
              <a:t>Was findet man typischerweise an einer Straßenkreuzung?</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endParaRPr lang="de-DE" sz="2400" dirty="0">
              <a:solidFill>
                <a:srgbClr val="004992"/>
              </a:solidFill>
              <a:latin typeface="Calibri Light"/>
            </a:endParaRPr>
          </a:p>
          <a:p>
            <a:pPr eaLnBrk="1" hangingPunct="1">
              <a:defRPr/>
            </a:pP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60</a:t>
            </a:fld>
            <a:endParaRPr lang="de-DE" altLang="de-DE" b="0">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Straßenkreuzung</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40291"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Autos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Polizist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Kind auf Fahrrad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alte Dame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grüne Ampel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Zebrastreifen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Stoppschild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Stadtsilhouette</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61</a:t>
            </a:fld>
            <a:endParaRPr lang="de-DE" altLang="de-DE" b="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Straßenkreuzung</a:t>
            </a:r>
          </a:p>
        </p:txBody>
      </p:sp>
      <p:sp>
        <p:nvSpPr>
          <p:cNvPr id="142339" name="Rectangle 3"/>
          <p:cNvSpPr>
            <a:spLocks noGrp="1" noChangeArrowheads="1"/>
          </p:cNvSpPr>
          <p:nvPr>
            <p:ph idx="1"/>
          </p:nvPr>
        </p:nvSpPr>
        <p:spPr>
          <a:xfrm>
            <a:off x="411480" y="2203704"/>
            <a:ext cx="5669280" cy="4114800"/>
          </a:xfrm>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Autos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Polizist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Kind auf Fahrrad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alte Dame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grüne Ampel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Zebrastreifen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Stoppschild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Stadtsilhouette</a:t>
            </a:r>
          </a:p>
        </p:txBody>
      </p:sp>
      <p:pic>
        <p:nvPicPr>
          <p:cNvPr id="142342"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62</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63</a:t>
            </a:fld>
            <a:endParaRPr lang="de-DE" altLang="de-DE" b="0">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74755" name="Rectangle 3"/>
          <p:cNvSpPr>
            <a:spLocks noGrp="1" noChangeArrowheads="1"/>
          </p:cNvSpPr>
          <p:nvPr>
            <p:ph idx="1"/>
          </p:nvPr>
        </p:nvSpPr>
        <p:spPr/>
        <p:txBody>
          <a:bodyPr/>
          <a:lstStyle/>
          <a:p>
            <a:pPr eaLnBrk="1" hangingPunct="1">
              <a:defRPr/>
            </a:pPr>
            <a:r>
              <a:rPr lang="de-DE" sz="2400" dirty="0">
                <a:solidFill>
                  <a:srgbClr val="004992"/>
                </a:solidFill>
                <a:latin typeface="Calibri Light"/>
              </a:rPr>
              <a:t>Was findet man alles auf einem Spielplatz?</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endParaRPr lang="de-DE" sz="2400" dirty="0">
              <a:solidFill>
                <a:srgbClr val="004992"/>
              </a:solidFill>
              <a:latin typeface="Calibri Light"/>
            </a:endParaRPr>
          </a:p>
          <a:p>
            <a:pPr eaLnBrk="1" hangingPunct="1">
              <a:defRPr/>
            </a:pP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64</a:t>
            </a:fld>
            <a:endParaRPr lang="de-DE" altLang="de-DE" b="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Spielplatz</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48483"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Rutsche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Karussell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Drachen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Skateboard</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Bäume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Schaukel </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Spielzeug </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Sandkasten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65</a:t>
            </a:fld>
            <a:endParaRPr lang="de-DE" altLang="de-DE" b="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Spielplatz</a:t>
            </a:r>
          </a:p>
        </p:txBody>
      </p:sp>
      <p:sp>
        <p:nvSpPr>
          <p:cNvPr id="150531"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Rutsche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Karussell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Drachen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Skateboard</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Bäume</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latin typeface="Calibri Light"/>
              </a:rPr>
              <a:t>Schaukel </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Spielzeug </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Sandkasten</a:t>
            </a:r>
          </a:p>
        </p:txBody>
      </p:sp>
      <p:pic>
        <p:nvPicPr>
          <p:cNvPr id="150534"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66</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67</a:t>
            </a:fld>
            <a:endParaRPr lang="de-DE" altLang="de-DE" b="0">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Hochzeit</a:t>
            </a:r>
            <a:br>
              <a:rPr lang="de-DE" altLang="de-DE" sz="3600" dirty="0">
                <a:latin typeface="Calibri Light"/>
              </a:rPr>
            </a:br>
            <a:r>
              <a:rPr lang="de-DE" altLang="de-DE" dirty="0">
                <a:latin typeface="Calibri Light"/>
              </a:rPr>
              <a:t>Was wurde gezeigt? Wie sicher sind Sie sich?</a:t>
            </a:r>
          </a:p>
        </p:txBody>
      </p:sp>
      <p:sp>
        <p:nvSpPr>
          <p:cNvPr id="154627" name="Rectangle 3"/>
          <p:cNvSpPr>
            <a:spLocks noGrp="1" noChangeArrowheads="1"/>
          </p:cNvSpPr>
          <p:nvPr>
            <p:ph idx="1"/>
          </p:nvPr>
        </p:nvSpPr>
        <p:spPr>
          <a:xfrm>
            <a:off x="411479"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Kirchenfenster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Trauzeuge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Brautschleier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Blumenmädchen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Kirchenbänke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Tür</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68</a:t>
            </a:fld>
            <a:endParaRPr lang="de-DE" altLang="de-DE" b="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Hochzeit</a:t>
            </a:r>
          </a:p>
        </p:txBody>
      </p:sp>
      <p:sp>
        <p:nvSpPr>
          <p:cNvPr id="156675"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Kirchenfenster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Trauzeuge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Brautschleier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Blumenmädchen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Kirchenbänke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Tür</a:t>
            </a:r>
          </a:p>
        </p:txBody>
      </p:sp>
      <p:pic>
        <p:nvPicPr>
          <p:cNvPr id="1566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69</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ChangeArrowheads="1"/>
          </p:cNvSpPr>
          <p:nvPr/>
        </p:nvSpPr>
        <p:spPr bwMode="auto">
          <a:xfrm>
            <a:off x="609759" y="1813842"/>
            <a:ext cx="1097565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b="0">
              <a:solidFill>
                <a:schemeClr val="accent1"/>
              </a:solidFill>
              <a:latin typeface="Calibri Light"/>
            </a:endParaRPr>
          </a:p>
        </p:txBody>
      </p:sp>
      <p:pic>
        <p:nvPicPr>
          <p:cNvPr id="158724"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70</a:t>
            </a:fld>
            <a:endParaRPr lang="de-DE" altLang="de-DE" b="0">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Fußball</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60771"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Anzeigetafel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Spielfeldmarkierungen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Spieler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Fußball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Zuschauer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Fahnen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71</a:t>
            </a:fld>
            <a:endParaRPr lang="de-DE" altLang="de-DE" b="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Fußball</a:t>
            </a:r>
          </a:p>
        </p:txBody>
      </p:sp>
      <p:sp>
        <p:nvSpPr>
          <p:cNvPr id="162819"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Anzeigetafel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Tor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Spielfeldmarkierungen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Spieler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Fußball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Zuschauer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Fahnen</a:t>
            </a:r>
          </a:p>
        </p:txBody>
      </p:sp>
      <p:pic>
        <p:nvPicPr>
          <p:cNvPr id="162822"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72</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73</a:t>
            </a:fld>
            <a:endParaRPr lang="de-DE" altLang="de-DE" b="0">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Mondlandung </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66915"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Stützen für die Rakete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Sauerstoffflasche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Helm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Mondkrater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Raketendüse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Planetensichel im </a:t>
            </a:r>
            <a:br>
              <a:rPr lang="de-DE" altLang="de-DE" sz="2400" dirty="0">
                <a:solidFill>
                  <a:srgbClr val="333333"/>
                </a:solidFill>
                <a:latin typeface="Calibri Light"/>
              </a:rPr>
            </a:br>
            <a:r>
              <a:rPr lang="de-DE" altLang="de-DE" sz="2400" dirty="0">
                <a:solidFill>
                  <a:srgbClr val="333333"/>
                </a:solidFill>
                <a:latin typeface="Calibri Light"/>
              </a:rPr>
              <a:t>Hintergrund</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74</a:t>
            </a:fld>
            <a:endParaRPr lang="de-DE" altLang="de-DE" b="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Mondlandung</a:t>
            </a:r>
          </a:p>
        </p:txBody>
      </p:sp>
      <p:sp>
        <p:nvSpPr>
          <p:cNvPr id="168963"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Stützen für die Rakete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Sauerstoffflasche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Helm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Mondkrater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Raketendüse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Planetensichel im </a:t>
            </a:r>
            <a:br>
              <a:rPr lang="de-DE" altLang="de-DE" sz="2400" dirty="0">
                <a:solidFill>
                  <a:srgbClr val="333333"/>
                </a:solidFill>
                <a:latin typeface="Calibri Light"/>
              </a:rPr>
            </a:br>
            <a:r>
              <a:rPr lang="de-DE" altLang="de-DE" sz="2400" dirty="0">
                <a:solidFill>
                  <a:srgbClr val="333333"/>
                </a:solidFill>
                <a:latin typeface="Calibri Light"/>
              </a:rPr>
              <a:t>Hintergrund</a:t>
            </a:r>
          </a:p>
          <a:p>
            <a:pPr eaLnBrk="1" hangingPunct="1">
              <a:lnSpc>
                <a:spcPct val="100000"/>
              </a:lnSpc>
              <a:spcBef>
                <a:spcPts val="1200"/>
              </a:spcBef>
            </a:pPr>
            <a:endParaRPr lang="de-DE" altLang="de-DE" sz="2400" dirty="0">
              <a:solidFill>
                <a:srgbClr val="333333"/>
              </a:solidFill>
              <a:latin typeface="Calibri Light"/>
            </a:endParaRPr>
          </a:p>
        </p:txBody>
      </p:sp>
      <p:pic>
        <p:nvPicPr>
          <p:cNvPr id="1689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75</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5"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76</a:t>
            </a:fld>
            <a:endParaRPr lang="de-DE" altLang="de-DE" b="0">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Rettungseinsatz</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79203"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Hubschrauber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Schlauchboot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Taucher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gekentertes Boot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Trage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Rettungsring</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Pilot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77</a:t>
            </a:fld>
            <a:endParaRPr lang="de-DE" altLang="de-DE" b="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3"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Rettungseinsatz</a:t>
            </a:r>
          </a:p>
        </p:txBody>
      </p:sp>
      <p:sp>
        <p:nvSpPr>
          <p:cNvPr id="181250"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Hubschrauber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Schlauchboot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Taucher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gekentertes Boot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Trage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Rettungsring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Pilot</a:t>
            </a:r>
          </a:p>
        </p:txBody>
      </p:sp>
      <p:pic>
        <p:nvPicPr>
          <p:cNvPr id="181254"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78</a:t>
            </a:fld>
            <a:endParaRPr lang="de-DE" altLang="de-DE" b="0">
              <a:latin typeface="Calibri Ligh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9"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300" name="Caption_183299"/>
          <p:cNvSpPr>
            <a:spLocks noChangeArrowheads="1"/>
          </p:cNvSpPr>
          <p:nvPr/>
        </p:nvSpPr>
        <p:spPr bwMode="auto">
          <a:xfrm>
            <a:off x="3093157" y="6455664"/>
            <a:ext cx="5975204"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dirty="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79</a:t>
            </a:fld>
            <a:endParaRPr lang="de-DE" altLang="de-DE" b="0">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70659" name="Rectangle 3"/>
          <p:cNvSpPr>
            <a:spLocks noGrp="1" noChangeArrowheads="1"/>
          </p:cNvSpPr>
          <p:nvPr>
            <p:ph idx="1"/>
          </p:nvPr>
        </p:nvSpPr>
        <p:spPr/>
        <p:txBody>
          <a:bodyPr/>
          <a:lstStyle/>
          <a:p>
            <a:pPr eaLnBrk="1" hangingPunct="1">
              <a:defRPr/>
            </a:pPr>
            <a:r>
              <a:rPr lang="de-DE" sz="2400" dirty="0">
                <a:solidFill>
                  <a:srgbClr val="004992"/>
                </a:solidFill>
                <a:latin typeface="Calibri Light"/>
              </a:rPr>
              <a:t>Was gehört auf eine typische Baustelle?</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r>
              <a:rPr lang="de-DE" sz="2400" dirty="0">
                <a:solidFill>
                  <a:srgbClr val="004992"/>
                </a:solidFill>
                <a:latin typeface="Calibri Light"/>
              </a:rPr>
              <a:t> …</a:t>
            </a:r>
          </a:p>
          <a:p>
            <a:pPr eaLnBrk="1" hangingPunct="1">
              <a:defRPr/>
            </a:pPr>
            <a:endParaRPr lang="de-DE" sz="2400" dirty="0">
              <a:solidFill>
                <a:srgbClr val="004992"/>
              </a:solidFill>
              <a:latin typeface="Calibri Light"/>
            </a:endParaRPr>
          </a:p>
          <a:p>
            <a:pPr eaLnBrk="1" hangingPunct="1">
              <a:defRPr/>
            </a:pPr>
            <a:endParaRPr 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80</a:t>
            </a:fld>
            <a:endParaRPr lang="de-DE" altLang="de-DE" b="0">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Straßenbau</a:t>
            </a:r>
            <a:br>
              <a:rPr lang="de-DE" altLang="de-DE" sz="3600" dirty="0">
                <a:latin typeface="Calibri Light"/>
              </a:rPr>
            </a:br>
            <a:r>
              <a:rPr lang="de-DE" altLang="de-DE" dirty="0">
                <a:latin typeface="Calibri Light"/>
              </a:rPr>
              <a:t>Was wurde gezeigt? Wie sicher sind Sie sich?</a:t>
            </a:r>
            <a:endParaRPr lang="de-DE" altLang="de-DE" sz="3600" dirty="0">
              <a:latin typeface="Calibri Light"/>
            </a:endParaRPr>
          </a:p>
        </p:txBody>
      </p:sp>
      <p:sp>
        <p:nvSpPr>
          <p:cNvPr id="187395"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Rohre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Schubkarre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Absperrung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Baufahrzeuge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Presslufthammer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Schaufel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STOP-Schild</a:t>
            </a: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81</a:t>
            </a:fld>
            <a:endParaRPr lang="de-DE" altLang="de-DE" b="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Straßenbau</a:t>
            </a:r>
          </a:p>
        </p:txBody>
      </p:sp>
      <p:sp>
        <p:nvSpPr>
          <p:cNvPr id="189443"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Rohre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Schubkarre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Absperrung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Baufahrzeuge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Presslufthammer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Schaufel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STOP-Schild</a:t>
            </a:r>
          </a:p>
          <a:p>
            <a:pPr eaLnBrk="1" hangingPunct="1">
              <a:lnSpc>
                <a:spcPct val="100000"/>
              </a:lnSpc>
              <a:spcBef>
                <a:spcPts val="1200"/>
              </a:spcBef>
            </a:pPr>
            <a:endParaRPr lang="de-DE" altLang="de-DE" sz="2400" dirty="0">
              <a:solidFill>
                <a:srgbClr val="333333"/>
              </a:solidFill>
              <a:latin typeface="Calibri Light"/>
            </a:endParaRPr>
          </a:p>
        </p:txBody>
      </p:sp>
      <p:pic>
        <p:nvPicPr>
          <p:cNvPr id="18944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7" name="Caption_189446"/>
          <p:cNvSpPr>
            <a:spLocks noChangeArrowheads="1"/>
          </p:cNvSpPr>
          <p:nvPr/>
        </p:nvSpPr>
        <p:spPr bwMode="auto">
          <a:xfrm>
            <a:off x="3690620" y="6237099"/>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b="0">
                <a:latin typeface="Calibri Light"/>
              </a:rPr>
              <a:t>© geobra Brandstätter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5 - Gedächtnis</a:t>
            </a:r>
          </a:p>
        </p:txBody>
      </p:sp>
      <p:sp>
        <p:nvSpPr>
          <p:cNvPr id="3" name="Slide Number Placeholder 2"/>
          <p:cNvSpPr>
            <a:spLocks noGrp="1"/>
          </p:cNvSpPr>
          <p:nvPr>
            <p:ph type="sldNum" sz="quarter" idx="12"/>
          </p:nvPr>
        </p:nvSpPr>
        <p:spPr/>
        <p:txBody>
          <a:bodyPr/>
          <a:lstStyle/>
          <a:p>
            <a:pPr>
              <a:defRPr/>
            </a:pPr>
            <a:fld id="{65F94A08-0EB8-4D42-9C9A-E0F2C506AA9B}" type="slidenum">
              <a:rPr lang="de-DE" altLang="de-DE" b="0" smtClean="0">
                <a:latin typeface="Calibri Light"/>
              </a:rPr>
              <a:pPr>
                <a:defRPr/>
              </a:pPr>
              <a:t>82</a:t>
            </a:fld>
            <a:endParaRPr lang="de-DE" altLang="de-DE" b="0">
              <a:latin typeface="Calibri Ligh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a:latin typeface="Calibri Light"/>
              </a:rPr>
              <a:t>= nicht präsentiert</a:t>
            </a:r>
            <a:endParaRPr lang="de-DE" altLang="de-DE" sz="1800" b="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0000"/>
              </a:buClr>
            </a:pPr>
            <a:r>
              <a:rPr lang="en-US" sz="2400" b="1" dirty="0" err="1">
                <a:solidFill>
                  <a:srgbClr val="333333"/>
                </a:solidFill>
                <a:latin typeface="Calibri Light"/>
              </a:rPr>
              <a:t>Lernziele</a:t>
            </a:r>
            <a:r>
              <a:rPr lang="en-US" sz="2400" b="1" dirty="0">
                <a:solidFill>
                  <a:srgbClr val="333333"/>
                </a:solidFill>
                <a:latin typeface="Calibri Light"/>
              </a:rPr>
              <a:t>:</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Unsere Erinnerungen können trügen!</a:t>
            </a:r>
            <a:br>
              <a:rPr lang="de-DE" altLang="de-DE" sz="2000" b="1"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Insbesondere für wichtige Begebenheiten (Streit, Zeugenaussagen etc.) gilt: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Wenn Sie sich </a:t>
            </a:r>
            <a:r>
              <a:rPr lang="de-DE" altLang="de-DE" sz="2000" i="1" dirty="0">
                <a:solidFill>
                  <a:srgbClr val="333333"/>
                </a:solidFill>
                <a:latin typeface="Calibri Light"/>
                <a:cs typeface="Times New Roman" panose="02020603050405020304" pitchFamily="18" charset="0"/>
              </a:rPr>
              <a:t>nicht </a:t>
            </a:r>
            <a:r>
              <a:rPr lang="de-DE" altLang="de-DE" sz="2000" dirty="0">
                <a:solidFill>
                  <a:srgbClr val="333333"/>
                </a:solidFill>
                <a:latin typeface="Calibri Light"/>
                <a:cs typeface="Times New Roman" panose="02020603050405020304" pitchFamily="18" charset="0"/>
              </a:rPr>
              <a:t>lebhaft (d.h. detailliert) erinnern:</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Bedenken Sie die Möglichkeit, dass Sie sich irren können.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cs typeface="Times New Roman" panose="02020603050405020304" pitchFamily="18" charset="0"/>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83</a:t>
            </a:fld>
            <a:endParaRPr lang="de-DE" altLang="de-DE" b="0">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0000"/>
              </a:buClr>
            </a:pPr>
            <a:r>
              <a:rPr lang="en-US" sz="2400" b="1" dirty="0" err="1">
                <a:solidFill>
                  <a:srgbClr val="333333"/>
                </a:solidFill>
                <a:latin typeface="Calibri Light"/>
              </a:rPr>
              <a:t>Lernziele</a:t>
            </a:r>
            <a:r>
              <a:rPr lang="en-US" sz="2400" b="1" dirty="0">
                <a:solidFill>
                  <a:srgbClr val="333333"/>
                </a:solidFill>
                <a:latin typeface="Calibri Light"/>
              </a:rPr>
              <a:t>:</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Unsere Erinnerungen können trügen!</a:t>
            </a:r>
            <a:br>
              <a:rPr lang="de-DE" altLang="de-DE" sz="2000" b="1"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Insbesondere für wichtige Begebenheiten (Streit, Zeugenaussagen etc.) gilt: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Wenn Sie sich </a:t>
            </a:r>
            <a:r>
              <a:rPr lang="de-DE" altLang="de-DE" sz="2000" i="1" dirty="0">
                <a:solidFill>
                  <a:srgbClr val="333333"/>
                </a:solidFill>
                <a:latin typeface="Calibri Light"/>
                <a:cs typeface="Times New Roman" panose="02020603050405020304" pitchFamily="18" charset="0"/>
              </a:rPr>
              <a:t>nicht </a:t>
            </a:r>
            <a:r>
              <a:rPr lang="de-DE" altLang="de-DE" sz="2000" dirty="0">
                <a:solidFill>
                  <a:srgbClr val="333333"/>
                </a:solidFill>
                <a:latin typeface="Calibri Light"/>
                <a:cs typeface="Times New Roman" panose="02020603050405020304" pitchFamily="18" charset="0"/>
              </a:rPr>
              <a:t>lebhaft (d.h. detailliert) erinnern:</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Bedenken Sie die Möglichkeit, dass Sie sich irren können.</a:t>
            </a:r>
          </a:p>
          <a:p>
            <a:pPr marL="342900" lvl="0" indent="-342900" defTabSz="914400" fontAlgn="base">
              <a:buClr>
                <a:srgbClr val="000000"/>
              </a:buClr>
              <a:buFont typeface="WingDings"/>
              <a:buChar char=""/>
            </a:pPr>
            <a:r>
              <a:rPr lang="de-DE" altLang="de-DE" sz="2000" dirty="0">
                <a:solidFill>
                  <a:srgbClr val="004992"/>
                </a:solidFill>
                <a:latin typeface="Calibri Light"/>
                <a:cs typeface="Times New Roman" panose="02020603050405020304" pitchFamily="18" charset="0"/>
              </a:rPr>
              <a:t>Suchen Sie bestätigende Informationen (z.B. Beteiligte fragen).</a:t>
            </a:r>
            <a:endParaRPr lang="en-US" sz="20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cs typeface="Times New Roman" panose="02020603050405020304" pitchFamily="18" charset="0"/>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84</a:t>
            </a:fld>
            <a:endParaRPr lang="de-DE" altLang="de-DE" b="0">
              <a:latin typeface="Calibri Light"/>
            </a:endParaRPr>
          </a:p>
        </p:txBody>
      </p:sp>
    </p:spTree>
    <p:extLst>
      <p:ext uri="{BB962C8B-B14F-4D97-AF65-F5344CB8AC3E}">
        <p14:creationId xmlns:p14="http://schemas.microsoft.com/office/powerpoint/2010/main" val="15812224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0000"/>
              </a:buClr>
            </a:pPr>
            <a:r>
              <a:rPr lang="en-US" sz="2400" b="1" dirty="0" err="1">
                <a:solidFill>
                  <a:srgbClr val="333333"/>
                </a:solidFill>
                <a:latin typeface="Calibri Light"/>
              </a:rPr>
              <a:t>Lernziele</a:t>
            </a:r>
            <a:r>
              <a:rPr lang="en-US" sz="2400" b="1" dirty="0">
                <a:solidFill>
                  <a:srgbClr val="333333"/>
                </a:solidFill>
                <a:latin typeface="Calibri Light"/>
              </a:rPr>
              <a:t>:</a:t>
            </a:r>
          </a:p>
          <a:p>
            <a:pPr marL="342900" lvl="0" indent="-342900" defTabSz="914400" fontAlgn="base">
              <a:buClr>
                <a:srgbClr val="004992"/>
              </a:buClr>
              <a:buFont typeface="WingDings"/>
              <a:buChar char=""/>
            </a:pPr>
            <a:r>
              <a:rPr lang="de-DE" altLang="de-DE" sz="2000" dirty="0">
                <a:solidFill>
                  <a:srgbClr val="004992"/>
                </a:solidFill>
                <a:latin typeface="Calibri Light"/>
                <a:cs typeface="Times New Roman" panose="02020603050405020304" pitchFamily="18" charset="0"/>
              </a:rPr>
              <a:t>Unsere Erinnerungen können trügen!</a:t>
            </a:r>
            <a:br>
              <a:rPr lang="de-DE" altLang="de-DE" sz="2000" b="1"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Insbesondere für wichtige Begebenheiten (Streit, Zeugenaussagen etc.) gilt: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Wenn Sie sich </a:t>
            </a:r>
            <a:r>
              <a:rPr lang="de-DE" altLang="de-DE" sz="2000" i="1" dirty="0">
                <a:solidFill>
                  <a:srgbClr val="333333"/>
                </a:solidFill>
                <a:latin typeface="Calibri Light"/>
                <a:cs typeface="Times New Roman" panose="02020603050405020304" pitchFamily="18" charset="0"/>
              </a:rPr>
              <a:t>nicht </a:t>
            </a:r>
            <a:r>
              <a:rPr lang="de-DE" altLang="de-DE" sz="2000" dirty="0">
                <a:solidFill>
                  <a:srgbClr val="333333"/>
                </a:solidFill>
                <a:latin typeface="Calibri Light"/>
                <a:cs typeface="Times New Roman" panose="02020603050405020304" pitchFamily="18" charset="0"/>
              </a:rPr>
              <a:t>lebhaft (d.h. detailliert) erinnern:</a:t>
            </a:r>
          </a:p>
          <a:p>
            <a:pPr marL="342900" lvl="0" indent="-342900" defTabSz="914400" fontAlgn="base">
              <a:buClr>
                <a:srgbClr val="004992"/>
              </a:buClr>
              <a:buFont typeface="WingDings"/>
              <a:buChar char=""/>
            </a:pPr>
            <a:r>
              <a:rPr lang="de-DE" altLang="de-DE" sz="2000" dirty="0">
                <a:solidFill>
                  <a:srgbClr val="004992"/>
                </a:solidFill>
                <a:latin typeface="Calibri Light"/>
                <a:cs typeface="Times New Roman" panose="02020603050405020304" pitchFamily="18" charset="0"/>
              </a:rPr>
              <a:t>Bedenken Sie die Möglichkeit, dass Sie sich irren können.</a:t>
            </a:r>
          </a:p>
          <a:p>
            <a:pPr marL="342900" lvl="0" indent="-342900" defTabSz="914400" fontAlgn="base">
              <a:buClr>
                <a:srgbClr val="004992"/>
              </a:buClr>
              <a:buFont typeface="WingDings"/>
              <a:buChar char=""/>
            </a:pPr>
            <a:r>
              <a:rPr lang="de-DE" altLang="de-DE" sz="2000" dirty="0">
                <a:solidFill>
                  <a:srgbClr val="004992"/>
                </a:solidFill>
                <a:latin typeface="Calibri Light"/>
                <a:cs typeface="Times New Roman" panose="02020603050405020304" pitchFamily="18" charset="0"/>
              </a:rPr>
              <a:t>Suchen Sie bestätigende Informationen (z.B. Beteiligte fragen).</a:t>
            </a:r>
            <a:br>
              <a:rPr lang="de-DE" altLang="de-DE" sz="2000" dirty="0">
                <a:solidFill>
                  <a:srgbClr val="004992"/>
                </a:solidFill>
                <a:latin typeface="Calibri Light"/>
                <a:cs typeface="Times New Roman" panose="02020603050405020304" pitchFamily="18" charset="0"/>
              </a:rPr>
            </a:br>
            <a:br>
              <a:rPr lang="de-DE" altLang="de-DE" sz="2000" dirty="0">
                <a:solidFill>
                  <a:srgbClr val="004992"/>
                </a:solidFill>
                <a:latin typeface="Calibri Light"/>
                <a:cs typeface="Times New Roman" panose="02020603050405020304" pitchFamily="18" charset="0"/>
              </a:rPr>
            </a:br>
            <a:r>
              <a:rPr lang="de-DE" altLang="de-DE" sz="2000" u="sng" dirty="0">
                <a:solidFill>
                  <a:srgbClr val="333333"/>
                </a:solidFill>
                <a:latin typeface="Calibri Light"/>
                <a:cs typeface="Times New Roman" panose="02020603050405020304" pitchFamily="18" charset="0"/>
              </a:rPr>
              <a:t>Beispiel</a:t>
            </a:r>
            <a:r>
              <a:rPr lang="de-DE" altLang="de-DE" sz="2000" dirty="0">
                <a:solidFill>
                  <a:srgbClr val="333333"/>
                </a:solidFill>
                <a:latin typeface="Calibri Light"/>
                <a:cs typeface="Times New Roman" panose="02020603050405020304" pitchFamily="18" charset="0"/>
              </a:rPr>
              <a:t>: Sie haben sich mit jemandem gestritten und erinnern vage, dass Ihre Familie beschimpft wurde: Berücksichtigen Sie die Möglichkeit, dass Ihnen das Gedächtnis einen Streich spielt oder Sie Dinge verzerrt erinnern! Fragen Sie Anwesende nach deren Erinnerung.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cs typeface="Times New Roman" panose="02020603050405020304" pitchFamily="18" charset="0"/>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85</a:t>
            </a:fld>
            <a:endParaRPr lang="de-DE" altLang="de-DE" b="0">
              <a:latin typeface="Calibri Light"/>
            </a:endParaRPr>
          </a:p>
        </p:txBody>
      </p:sp>
    </p:spTree>
    <p:extLst>
      <p:ext uri="{BB962C8B-B14F-4D97-AF65-F5344CB8AC3E}">
        <p14:creationId xmlns:p14="http://schemas.microsoft.com/office/powerpoint/2010/main" val="34354590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In der Psychose besteht die Gefahr, sich an Begebenheiten zu erinnern, die sich überhaupt nicht oder anders zugetragen haben.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86</a:t>
            </a:fld>
            <a:endParaRPr lang="de-DE" altLang="de-DE" b="0">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In der Psychose besteht die Gefahr, sich an Begebenheiten zu erinnern, die sich überhaupt nicht oder anders zugetragen haben.</a:t>
            </a:r>
          </a:p>
          <a:p>
            <a:pPr lvl="0" defTabSz="914400" fontAlgn="base">
              <a:lnSpc>
                <a:spcPct val="100000"/>
              </a:lnSpc>
              <a:spcBef>
                <a:spcPts val="1200"/>
              </a:spcBef>
            </a:pPr>
            <a:r>
              <a:rPr lang="de-DE" altLang="de-DE" dirty="0">
                <a:solidFill>
                  <a:srgbClr val="004992"/>
                </a:solidFill>
                <a:latin typeface="Calibri Light"/>
              </a:rPr>
              <a:t>Beispiel: </a:t>
            </a:r>
            <a:r>
              <a:rPr lang="de-DE" altLang="de-DE" dirty="0">
                <a:solidFill>
                  <a:srgbClr val="333333"/>
                </a:solidFill>
                <a:latin typeface="Calibri Light"/>
              </a:rPr>
              <a:t>Philip ist davon überzeugt, dass sein Fahrrad gestohlen wurde.</a:t>
            </a:r>
          </a:p>
          <a:p>
            <a:pPr lvl="0" defTabSz="914400" fontAlgn="base">
              <a:lnSpc>
                <a:spcPct val="100000"/>
              </a:lnSpc>
              <a:spcBef>
                <a:spcPts val="1200"/>
              </a:spcBef>
            </a:pPr>
            <a:r>
              <a:rPr lang="de-DE" altLang="de-DE" dirty="0">
                <a:solidFill>
                  <a:srgbClr val="004992"/>
                </a:solidFill>
                <a:latin typeface="Calibri Light"/>
              </a:rPr>
              <a:t>Hintergrund: </a:t>
            </a:r>
            <a:r>
              <a:rPr lang="de-DE" altLang="de-DE" dirty="0">
                <a:solidFill>
                  <a:srgbClr val="333333"/>
                </a:solidFill>
                <a:latin typeface="Calibri Light"/>
              </a:rPr>
              <a:t>Sein Fahrrad steht nicht vor der Tür, obwohl er sich 100% sicher ist, dass er es dort am Vorabend abgestellt hatte. Stattdessen sieht er sein Fahrrad vor dem Supermarkt an der Ecke stehen. Philip ist kurz davor, die Polizei zu rufen, da er den Dieb im Supermarkt vermutet. Für ihn ist dies ein weiterer Beleg einer gegen ihn gerichteten Verschwörung, nachdem ihm vor drei Wochen die Brieftasche gestohlen worden war.</a:t>
            </a:r>
          </a:p>
          <a:p>
            <a:pPr defTabSz="914400" fontAlgn="base">
              <a:lnSpc>
                <a:spcPct val="100000"/>
              </a:lnSpc>
              <a:spcBef>
                <a:spcPts val="1200"/>
              </a:spcBef>
            </a:pPr>
            <a:r>
              <a:rPr lang="de-DE" altLang="de-DE" dirty="0">
                <a:solidFill>
                  <a:srgbClr val="004992"/>
                </a:solidFill>
                <a:latin typeface="Calibri Light"/>
              </a:rPr>
              <a:t>Aber: </a:t>
            </a:r>
            <a:r>
              <a:rPr lang="de-DE" altLang="de-DE" dirty="0">
                <a:solidFill>
                  <a:srgbClr val="333333"/>
                </a:solidFill>
                <a:latin typeface="Calibri Light"/>
              </a:rPr>
              <a:t>Bei der Suche nach seinem Smartphone greift Philip in seine Jackentasche und bemerkt seinen Fahrradschlüssel. Beim Anblick des Fahrradschlüssels fällt ihm wieder ein, dass er sein Fahrrad selbst gestern vor dem Supermarkt abgestellt hat.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87</a:t>
            </a:fld>
            <a:endParaRPr lang="de-DE" altLang="de-DE" b="0">
              <a:latin typeface="Calibri Light"/>
            </a:endParaRPr>
          </a:p>
        </p:txBody>
      </p:sp>
    </p:spTree>
    <p:extLst>
      <p:ext uri="{BB962C8B-B14F-4D97-AF65-F5344CB8AC3E}">
        <p14:creationId xmlns:p14="http://schemas.microsoft.com/office/powerpoint/2010/main" val="34433611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11340000" cy="4464496"/>
          </a:xfrm>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In der Psychose besteht die Gefahr, sich an Begebenheiten zu erinnern, die sich überhaupt nicht oder anders zugetragen haben.</a:t>
            </a:r>
          </a:p>
          <a:p>
            <a:pPr lvl="0" defTabSz="914400" fontAlgn="base">
              <a:lnSpc>
                <a:spcPct val="100000"/>
              </a:lnSpc>
              <a:spcBef>
                <a:spcPts val="1200"/>
              </a:spcBef>
            </a:pPr>
            <a:r>
              <a:rPr lang="de-DE" altLang="de-DE" dirty="0">
                <a:solidFill>
                  <a:srgbClr val="004992"/>
                </a:solidFill>
                <a:latin typeface="Calibri Light"/>
              </a:rPr>
              <a:t>Beispiel: </a:t>
            </a:r>
            <a:r>
              <a:rPr lang="de-DE" altLang="de-DE" dirty="0">
                <a:solidFill>
                  <a:srgbClr val="333333"/>
                </a:solidFill>
                <a:latin typeface="Calibri Light"/>
              </a:rPr>
              <a:t>Philip ist davon überzeugt, dass sein Fahrrad gestohlen wurde.</a:t>
            </a:r>
          </a:p>
          <a:p>
            <a:pPr lvl="0" defTabSz="914400" fontAlgn="base">
              <a:lnSpc>
                <a:spcPct val="100000"/>
              </a:lnSpc>
              <a:spcBef>
                <a:spcPts val="1200"/>
              </a:spcBef>
            </a:pPr>
            <a:r>
              <a:rPr lang="de-DE" altLang="de-DE" dirty="0">
                <a:solidFill>
                  <a:srgbClr val="004992"/>
                </a:solidFill>
                <a:latin typeface="Calibri Light"/>
              </a:rPr>
              <a:t>Hintergrund: </a:t>
            </a:r>
            <a:r>
              <a:rPr lang="de-DE" altLang="de-DE" dirty="0">
                <a:solidFill>
                  <a:srgbClr val="333333"/>
                </a:solidFill>
                <a:latin typeface="Calibri Light"/>
              </a:rPr>
              <a:t>Sein Fahrrad steht nicht vor der Tür, obwohl er sich 100% sicher ist, dass er es dort am Vorabend abgestellt hatte. Stattdessen sieht er sein Fahrrad vor dem Supermarkt an der Ecke stehen. Philip ist kurz davor, die Polizei zu rufen, da er den Dieb im Supermarkt vermutet. Für ihn ist dies ein weiterer Beleg einer gegen ihn gerichteten Verschwörung, nachdem ihm vor drei Wochen die Brieftasche gestohlen worden war.</a:t>
            </a:r>
          </a:p>
          <a:p>
            <a:pPr defTabSz="914400" fontAlgn="base">
              <a:lnSpc>
                <a:spcPct val="100000"/>
              </a:lnSpc>
              <a:spcBef>
                <a:spcPts val="1200"/>
              </a:spcBef>
            </a:pPr>
            <a:r>
              <a:rPr lang="de-DE" altLang="de-DE" dirty="0">
                <a:solidFill>
                  <a:srgbClr val="004992"/>
                </a:solidFill>
                <a:latin typeface="Calibri Light"/>
              </a:rPr>
              <a:t>Aber: </a:t>
            </a:r>
            <a:r>
              <a:rPr lang="de-DE" altLang="de-DE" dirty="0">
                <a:solidFill>
                  <a:srgbClr val="333333"/>
                </a:solidFill>
                <a:latin typeface="Calibri Light"/>
              </a:rPr>
              <a:t>Bei der Suche nach seinem Smartphone greift Philip in seine Jackentasche und bemerkt seinen Fahrradschlüssel. Beim Anblick des Fahrradschlüssels fällt ihm wieder ein, dass er sein Fahrrad selbst gestern vor dem Supermarkt abgestellt hat. </a:t>
            </a:r>
          </a:p>
          <a:p>
            <a:pPr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Trugerinnerungen entstehen häufig, wenn man sich fürchtet oder unter Stress steht. Bevor Sie folgenschwere Schlüsse ziehen: Überlegen Sie, wie objektiv und stichhaltig Ihre Vermutungen sind!</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Bedenken Sie außerdem: Trugerinnerungen sind oft blasser als echte Erinnerungen.</a:t>
            </a:r>
          </a:p>
          <a:p>
            <a:pPr>
              <a:lnSpc>
                <a:spcPct val="100000"/>
              </a:lnSpc>
              <a:spcBef>
                <a:spcPts val="1200"/>
              </a:spcBef>
            </a:pPr>
            <a:endParaRPr lang="en-US"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5 - Gedächtnis</a:t>
            </a:r>
          </a:p>
        </p:txBody>
      </p:sp>
      <p:sp>
        <p:nvSpPr>
          <p:cNvPr id="4" name="Slide Number Placeholder 3"/>
          <p:cNvSpPr>
            <a:spLocks noGrp="1"/>
          </p:cNvSpPr>
          <p:nvPr>
            <p:ph type="sldNum" sz="quarter" idx="12"/>
          </p:nvPr>
        </p:nvSpPr>
        <p:spPr/>
        <p:txBody>
          <a:bodyPr/>
          <a:lstStyle/>
          <a:p>
            <a:pPr>
              <a:defRPr/>
            </a:pPr>
            <a:fld id="{38E89BAF-7B30-4275-A4F8-3E3739FD1BAF}" type="slidenum">
              <a:rPr lang="de-DE" altLang="de-DE" b="0" smtClean="0">
                <a:latin typeface="Calibri Light"/>
              </a:rPr>
              <a:pPr>
                <a:defRPr/>
              </a:pPr>
              <a:t>88</a:t>
            </a:fld>
            <a:endParaRPr lang="de-DE" altLang="de-DE" b="0">
              <a:latin typeface="Calibri Light"/>
            </a:endParaRPr>
          </a:p>
        </p:txBody>
      </p:sp>
    </p:spTree>
    <p:extLst>
      <p:ext uri="{BB962C8B-B14F-4D97-AF65-F5344CB8AC3E}">
        <p14:creationId xmlns:p14="http://schemas.microsoft.com/office/powerpoint/2010/main" val="6146413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b="0">
                <a:solidFill>
                  <a:srgbClr val="333333"/>
                </a:solidFill>
              </a:rPr>
              <a:t>Metakognitives Training 5 - Gedächtnis</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b="0" smtClean="0">
                <a:solidFill>
                  <a:srgbClr val="333333"/>
                </a:solidFill>
              </a:rPr>
              <a:pPr>
                <a:defRPr/>
              </a:pPr>
              <a:t>89</a:t>
            </a:fld>
            <a:endParaRPr lang="de-DE" altLang="de-DE" b="0">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b="0" spc="-10" dirty="0">
                <a:solidFill>
                  <a:srgbClr val="333333"/>
                </a:solidFill>
                <a:latin typeface="Calibri Light"/>
                <a:ea typeface="ＭＳ Ｐゴシック" panose="020B0600070205080204" pitchFamily="34" charset="-128"/>
                <a:cs typeface="Verdana"/>
              </a:rPr>
              <a:t>www.uke.de/mkt_app</a:t>
            </a:r>
            <a:endParaRPr lang="de-DE" sz="1800" b="0"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10706928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b="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a:t>
            </a:r>
            <a:r>
              <a:rPr lang="de-DE" altLang="de-DE" sz="1200" b="0" u="sng">
                <a:solidFill>
                  <a:srgbClr val="333333"/>
                </a:solidFill>
                <a:latin typeface="Calibri Light"/>
              </a:rPr>
              <a:t>/mct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233924191"/>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Bernd </a:t>
                      </a:r>
                      <a:r>
                        <a:rPr kumimoji="0" lang="en-GB" sz="1000" b="0" i="0" u="none" strike="noStrike" cap="none" normalizeH="0" baseline="0" dirty="0" err="1">
                          <a:ln>
                            <a:noFill/>
                          </a:ln>
                          <a:solidFill>
                            <a:srgbClr val="333333"/>
                          </a:solidFill>
                          <a:effectLst/>
                          <a:latin typeface="Calibri Light"/>
                        </a:rPr>
                        <a:t>Hampel</a:t>
                      </a:r>
                      <a:r>
                        <a:rPr kumimoji="0" lang="en-GB" sz="1000" b="0" i="0" u="none" strike="noStrike" cap="none" normalizeH="0" baseline="0" dirty="0">
                          <a:ln>
                            <a:noFill/>
                          </a:ln>
                          <a:solidFill>
                            <a:srgbClr val="333333"/>
                          </a:solidFill>
                          <a:effectLst/>
                          <a:latin typeface="Calibri Light"/>
                        </a:rPr>
                        <a:t>, Helmut </a:t>
                      </a:r>
                      <a:r>
                        <a:rPr kumimoji="0" lang="en-GB" sz="1000" b="0" i="0" u="none" strike="noStrike" cap="none" normalizeH="0" baseline="0" dirty="0" err="1">
                          <a:ln>
                            <a:noFill/>
                          </a:ln>
                          <a:solidFill>
                            <a:srgbClr val="333333"/>
                          </a:solidFill>
                          <a:effectLst/>
                          <a:latin typeface="Calibri Light"/>
                        </a:rPr>
                        <a:t>Schack</a:t>
                      </a:r>
                      <a:r>
                        <a:rPr kumimoji="0" lang="en-GB" sz="1000" b="0" i="0" u="none" strike="noStrike" cap="none" normalizeH="0" baseline="0" dirty="0">
                          <a:ln>
                            <a:noFill/>
                          </a:ln>
                          <a:solidFill>
                            <a:srgbClr val="333333"/>
                          </a:solidFill>
                          <a:effectLst/>
                          <a:latin typeface="Calibri Light"/>
                        </a:rPr>
                        <a:t>, Andreas </a:t>
                      </a:r>
                      <a:r>
                        <a:rPr kumimoji="0" lang="en-GB" sz="1000" b="0" i="0" u="none" strike="noStrike" cap="none" normalizeH="0" baseline="0" dirty="0" err="1">
                          <a:ln>
                            <a:noFill/>
                          </a:ln>
                          <a:solidFill>
                            <a:srgbClr val="333333"/>
                          </a:solidFill>
                          <a:effectLst/>
                          <a:latin typeface="Calibri Light"/>
                        </a:rPr>
                        <a:t>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Private/</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endParaRPr kumimoji="0" lang="de-DE"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Raumschiff Enterprise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Piaget</a:t>
                      </a:r>
                      <a:endParaRPr kumimoji="0" lang="de-DE"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Piaget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Lucas </a:t>
                      </a:r>
                      <a:r>
                        <a:rPr kumimoji="0" lang="en-GB" sz="1000" b="0" i="0" u="none" strike="noStrike" cap="none" normalizeH="0" baseline="0" dirty="0" err="1">
                          <a:ln>
                            <a:noFill/>
                          </a:ln>
                          <a:solidFill>
                            <a:srgbClr val="333333"/>
                          </a:solidFill>
                          <a:effectLst/>
                          <a:latin typeface="Calibri Light"/>
                        </a:rPr>
                        <a:t>Ianiak</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Pexels</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Calibri Light"/>
                        </a:rPr>
                        <a:t>Schwarzer Und Roter Star Wars Helm</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Darth Vader helmet/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Helm von Darth </a:t>
                      </a:r>
                      <a:r>
                        <a:rPr kumimoji="0" lang="en-GB" sz="1000" b="0" i="0" u="none" strike="noStrike" cap="none" normalizeH="0" baseline="0" dirty="0">
                          <a:ln>
                            <a:noFill/>
                          </a:ln>
                          <a:solidFill>
                            <a:srgbClr val="333333"/>
                          </a:solidFill>
                          <a:effectLst/>
                          <a:latin typeface="Calibri Light"/>
                        </a:rPr>
                        <a:t>Vader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Edited by/</a:t>
                      </a:r>
                      <a:r>
                        <a:rPr kumimoji="0" lang="en-GB" sz="1000" b="0" i="0" u="none" strike="noStrike" cap="none" normalizeH="0" baseline="0" dirty="0" err="1">
                          <a:ln>
                            <a:noFill/>
                          </a:ln>
                          <a:solidFill>
                            <a:srgbClr val="333333"/>
                          </a:solidFill>
                          <a:effectLst/>
                          <a:latin typeface="Calibri Light"/>
                        </a:rPr>
                        <a:t>Editiert</a:t>
                      </a:r>
                      <a:r>
                        <a:rPr kumimoji="0" lang="en-GB" sz="1000" b="0" i="0" u="none" strike="noStrike" cap="none" normalizeH="0" baseline="0" dirty="0">
                          <a:ln>
                            <a:noFill/>
                          </a:ln>
                          <a:solidFill>
                            <a:srgbClr val="333333"/>
                          </a:solidFill>
                          <a:effectLst/>
                          <a:latin typeface="Calibri Light"/>
                        </a:rPr>
                        <a:t> v. Michael B. Miller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False memory pictures/False Memory </a:t>
                      </a:r>
                      <a:r>
                        <a:rPr kumimoji="0" lang="en-GB" sz="1000" b="0" i="0" u="none" strike="noStrike" cap="none" normalizeH="0" baseline="0" dirty="0" err="1">
                          <a:ln>
                            <a:noFill/>
                          </a:ln>
                          <a:solidFill>
                            <a:srgbClr val="333333"/>
                          </a:solidFill>
                          <a:effectLst/>
                          <a:latin typeface="Calibri Light"/>
                        </a:rPr>
                        <a:t>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Geobra</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Brandstätter</a:t>
                      </a:r>
                      <a:r>
                        <a:rPr kumimoji="0" lang="en-GB" sz="1000" b="0" i="0" u="none" strike="noStrike" cap="none" normalizeH="0" baseline="0" dirty="0">
                          <a:ln>
                            <a:noFill/>
                          </a:ln>
                          <a:solidFill>
                            <a:srgbClr val="333333"/>
                          </a:solidFill>
                          <a:effectLst/>
                          <a:latin typeface="Calibri Light"/>
                        </a:rPr>
                        <a:t>; Stefan </a:t>
                      </a:r>
                      <a:r>
                        <a:rPr kumimoji="0" lang="en-GB" sz="1000" b="0" i="0" u="none" strike="noStrike" cap="none" normalizeH="0" baseline="0" dirty="0" err="1">
                          <a:ln>
                            <a:noFill/>
                          </a:ln>
                          <a:solidFill>
                            <a:srgbClr val="333333"/>
                          </a:solidFill>
                          <a:effectLst/>
                          <a:latin typeface="Calibri Light"/>
                        </a:rPr>
                        <a:t>Merz</a:t>
                      </a:r>
                      <a:r>
                        <a:rPr kumimoji="0" lang="en-GB" sz="1000" b="0" i="0" u="none" strike="noStrike" cap="none" normalizeH="0" baseline="0" dirty="0">
                          <a:ln>
                            <a:noFill/>
                          </a:ln>
                          <a:solidFill>
                            <a:srgbClr val="333333"/>
                          </a:solidFill>
                          <a:effectLst/>
                          <a:latin typeface="Calibri Light"/>
                        </a:rPr>
                        <a:t> &amp; Frank </a:t>
                      </a:r>
                      <a:r>
                        <a:rPr kumimoji="0" lang="en-GB" sz="1000" b="0" i="0" u="none" strike="noStrike" cap="none" normalizeH="0" baseline="0" dirty="0" err="1">
                          <a:ln>
                            <a:noFill/>
                          </a:ln>
                          <a:solidFill>
                            <a:srgbClr val="333333"/>
                          </a:solidFill>
                          <a:effectLst/>
                          <a:latin typeface="Calibri Light"/>
                        </a:rPr>
                        <a:t>Burmeister</a:t>
                      </a:r>
                      <a:r>
                        <a:rPr kumimoji="0" lang="en-GB" sz="1000" b="0" i="0" u="none" strike="noStrike" cap="none" normalizeH="0" baseline="0" dirty="0">
                          <a:ln>
                            <a:noFill/>
                          </a:ln>
                          <a:solidFill>
                            <a:srgbClr val="333333"/>
                          </a:solidFill>
                          <a:effectLst/>
                          <a:latin typeface="Calibri Light"/>
                        </a:rPr>
                        <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a:t>
                      </a:r>
                      <a:r>
                        <a:rPr kumimoji="0" lang="en-GB" sz="1000" b="0" i="0" u="none" strike="noStrike" cap="none" normalizeH="0" baseline="0" dirty="0">
                          <a:ln>
                            <a:noFill/>
                          </a:ln>
                          <a:solidFill>
                            <a:srgbClr val="333333"/>
                          </a:solidFill>
                          <a:effectLst/>
                          <a:latin typeface="Calibri Light"/>
                        </a:rPr>
                        <a:t>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Ximena Del </a:t>
                      </a:r>
                      <a:r>
                        <a:rPr kumimoji="0" lang="en-GB" sz="1000" b="0" i="0" u="none" strike="noStrike" cap="none" normalizeH="0" baseline="0" dirty="0" err="1">
                          <a:ln>
                            <a:noFill/>
                          </a:ln>
                          <a:solidFill>
                            <a:srgbClr val="333333"/>
                          </a:solidFill>
                          <a:effectLst/>
                          <a:latin typeface="Calibri Light"/>
                        </a:rPr>
                        <a:t>Villar</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Calibri Light"/>
                        </a:rPr>
                        <a:t>Private/</a:t>
                      </a:r>
                      <a:r>
                        <a:rPr kumimoji="0" lang="en-GB" sz="1000" b="0" i="0" u="none" strike="noStrike" cap="none" normalizeH="0" baseline="0" dirty="0" err="1">
                          <a:ln>
                            <a:noFill/>
                          </a:ln>
                          <a:solidFill>
                            <a:srgbClr val="333333"/>
                          </a:solidFill>
                          <a:effectLst/>
                          <a:latin typeface="Calibri Light"/>
                        </a:rPr>
                        <a:t>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Kiosk/Kiosk, Garden/</a:t>
                      </a:r>
                      <a:r>
                        <a:rPr kumimoji="0" lang="en-GB" sz="1000" b="0" i="0" u="none" strike="noStrike" cap="none" normalizeH="0" baseline="0" dirty="0" err="1">
                          <a:ln>
                            <a:noFill/>
                          </a:ln>
                          <a:solidFill>
                            <a:srgbClr val="333333"/>
                          </a:solidFill>
                          <a:effectLst/>
                          <a:latin typeface="Calibri Light"/>
                        </a:rPr>
                        <a:t>Garten</a:t>
                      </a:r>
                      <a:r>
                        <a:rPr kumimoji="0" lang="en-GB" sz="1000" b="0" i="0" u="none" strike="noStrike" cap="none" normalizeH="0" baseline="0" dirty="0">
                          <a:ln>
                            <a:noFill/>
                          </a:ln>
                          <a:solidFill>
                            <a:srgbClr val="333333"/>
                          </a:solidFill>
                          <a:effectLst/>
                          <a:latin typeface="Calibri Light"/>
                        </a:rPr>
                        <a:t>, Fisherman/Fischer, Road Crossing/</a:t>
                      </a:r>
                      <a:r>
                        <a:rPr kumimoji="0" lang="en-GB" sz="1000" b="0" i="0" u="none" strike="noStrike" cap="none" normalizeH="0" baseline="0" dirty="0" err="1">
                          <a:ln>
                            <a:noFill/>
                          </a:ln>
                          <a:solidFill>
                            <a:srgbClr val="333333"/>
                          </a:solidFill>
                          <a:effectLst/>
                          <a:latin typeface="Calibri Light"/>
                        </a:rPr>
                        <a:t>Straßenkreuzung</a:t>
                      </a:r>
                      <a:r>
                        <a:rPr kumimoji="0" lang="en-GB" sz="1000" b="0" i="0" u="none" strike="noStrike" cap="none" normalizeH="0" baseline="0" dirty="0">
                          <a:ln>
                            <a:noFill/>
                          </a:ln>
                          <a:solidFill>
                            <a:srgbClr val="333333"/>
                          </a:solidFill>
                          <a:effectLst/>
                          <a:latin typeface="Calibri Light"/>
                        </a:rPr>
                        <a:t>, Playground/</a:t>
                      </a:r>
                      <a:r>
                        <a:rPr kumimoji="0" lang="en-GB" sz="1000" b="0" i="0" u="none" strike="noStrike" cap="none" normalizeH="0" baseline="0" dirty="0" err="1">
                          <a:ln>
                            <a:noFill/>
                          </a:ln>
                          <a:solidFill>
                            <a:srgbClr val="333333"/>
                          </a:solidFill>
                          <a:effectLst/>
                          <a:latin typeface="Calibri Light"/>
                        </a:rPr>
                        <a:t>Spielplatz</a:t>
                      </a:r>
                      <a:r>
                        <a:rPr kumimoji="0" lang="en-GB" sz="1000" b="0" i="0" u="none" strike="noStrike" cap="none" normalizeH="0" baseline="0" dirty="0">
                          <a:ln>
                            <a:noFill/>
                          </a:ln>
                          <a:solidFill>
                            <a:srgbClr val="333333"/>
                          </a:solidFill>
                          <a:effectLst/>
                          <a:latin typeface="Calibri Light"/>
                        </a:rPr>
                        <a:t>, Football/</a:t>
                      </a:r>
                      <a:r>
                        <a:rPr kumimoji="0" lang="en-GB" sz="1000" b="0" i="0" u="none" strike="noStrike" cap="none" normalizeH="0" baseline="0" dirty="0" err="1">
                          <a:ln>
                            <a:noFill/>
                          </a:ln>
                          <a:solidFill>
                            <a:srgbClr val="333333"/>
                          </a:solidFill>
                          <a:effectLst/>
                          <a:latin typeface="Calibri Light"/>
                        </a:rPr>
                        <a:t>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r>
              <a:rPr lang="de-DE" b="0">
                <a:solidFill>
                  <a:srgbClr val="333333"/>
                </a:solidFill>
              </a:rPr>
              <a:t>Metakognitives Training 5 - Gedächtnis</a:t>
            </a:r>
            <a:endParaRPr lang="de-DE" b="0" dirty="0">
              <a:solidFill>
                <a:srgbClr val="333333"/>
              </a:solidFill>
            </a:endParaRPr>
          </a:p>
        </p:txBody>
      </p:sp>
      <p:sp>
        <p:nvSpPr>
          <p:cNvPr id="3" name="Slide Number Placeholder 2"/>
          <p:cNvSpPr>
            <a:spLocks noGrp="1"/>
          </p:cNvSpPr>
          <p:nvPr>
            <p:ph type="sldNum" sz="quarter" idx="12"/>
          </p:nvPr>
        </p:nvSpPr>
        <p:spPr/>
        <p:txBody>
          <a:bodyPr/>
          <a:lstStyle/>
          <a:p>
            <a:fld id="{9B00EF49-7894-4F53-A8DD-F7DB3BFC5032}" type="slidenum">
              <a:rPr lang="de-DE" b="0" smtClean="0">
                <a:solidFill>
                  <a:srgbClr val="333333"/>
                </a:solidFill>
              </a:rPr>
              <a:pPr/>
              <a:t>90</a:t>
            </a:fld>
            <a:endParaRPr lang="de-DE" b="0" dirty="0">
              <a:solidFill>
                <a:srgbClr val="333333"/>
              </a:solidFill>
            </a:endParaRPr>
          </a:p>
        </p:txBody>
      </p:sp>
    </p:spTree>
    <p:extLst>
      <p:ext uri="{BB962C8B-B14F-4D97-AF65-F5344CB8AC3E}">
        <p14:creationId xmlns:p14="http://schemas.microsoft.com/office/powerpoint/2010/main" val="526644062"/>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3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4320</Words>
  <Application>Microsoft Macintosh PowerPoint</Application>
  <PresentationFormat>Benutzerdefiniert</PresentationFormat>
  <Paragraphs>773</Paragraphs>
  <Slides>90</Slides>
  <Notes>90</Notes>
  <HiddenSlides>0</HiddenSlides>
  <MMClips>0</MMClips>
  <ScaleCrop>false</ScaleCrop>
  <HeadingPairs>
    <vt:vector size="6" baseType="variant">
      <vt:variant>
        <vt:lpstr>Verwendete Schriftarten</vt:lpstr>
      </vt:variant>
      <vt:variant>
        <vt:i4>9</vt:i4>
      </vt:variant>
      <vt:variant>
        <vt:lpstr>Design</vt:lpstr>
      </vt:variant>
      <vt:variant>
        <vt:i4>4</vt:i4>
      </vt:variant>
      <vt:variant>
        <vt:lpstr>Folientitel</vt:lpstr>
      </vt:variant>
      <vt:variant>
        <vt:i4>90</vt:i4>
      </vt:variant>
    </vt:vector>
  </HeadingPairs>
  <TitlesOfParts>
    <vt:vector size="103" baseType="lpstr">
      <vt:lpstr>ＭＳ Ｐゴシック</vt:lpstr>
      <vt:lpstr>Arial</vt:lpstr>
      <vt:lpstr>Calibri</vt:lpstr>
      <vt:lpstr>Calibri Light</vt:lpstr>
      <vt:lpstr>Symbol</vt:lpstr>
      <vt:lpstr>Times New Roman</vt:lpstr>
      <vt:lpstr>Verdana</vt:lpstr>
      <vt:lpstr>WingDings</vt:lpstr>
      <vt:lpstr>WingDings</vt:lpstr>
      <vt:lpstr>UKE_PPT-Vorlage_16zu9</vt:lpstr>
      <vt:lpstr>1_UKE_PPT-Vorlage_16zu9</vt:lpstr>
      <vt:lpstr>2_UKE_PPT-Vorlage_16zu9</vt:lpstr>
      <vt:lpstr>3_UKE_PPT-Vorlage_16zu9</vt:lpstr>
      <vt:lpstr>MKT 5 A – Gedächtnis</vt:lpstr>
      <vt:lpstr>Gedächtnis</vt:lpstr>
      <vt:lpstr>Gedächtnis</vt:lpstr>
      <vt:lpstr>Gedächtnis</vt:lpstr>
      <vt:lpstr>Gedächtnis</vt:lpstr>
      <vt:lpstr>Gedächtnis</vt:lpstr>
      <vt:lpstr>Wie kann ich mir Dinge besser merken?</vt:lpstr>
      <vt:lpstr>Wie kann ich mir Dinge besser merken?</vt:lpstr>
      <vt:lpstr>Wie kann ich mir Dinge besser merken?</vt:lpstr>
      <vt:lpstr>Wie kann ich mir Dinge besser merken?</vt:lpstr>
      <vt:lpstr>Wie kann ich mir Dinge besser merken?</vt:lpstr>
      <vt:lpstr>Wie kann ich mir Dinge besser merken?</vt:lpstr>
      <vt:lpstr>Wie kann ich mir Dinge besser merken?</vt:lpstr>
      <vt:lpstr>Wie kann ich mir Dinge besser merken?</vt:lpstr>
      <vt:lpstr>Wie kann ich mir Dinge besser merken?</vt:lpstr>
      <vt:lpstr>Sehen und erinnern wir alle dasselbe?</vt:lpstr>
      <vt:lpstr>Achten Sie auf Unterschiede bezüglich der Farben und Größen in den drei Gemälden! Gibt es Dinge, die von den Künstlern unterschiedlich dargestellt oder die weggelassen wurden? </vt:lpstr>
      <vt:lpstr>Jeder Mensch nimmt Dinge anders wahr!  Wie in den drei Gemälden: Dieselbe Landschaft ist zu sehen aber mit unterschiedlichen Akzenten!</vt:lpstr>
      <vt:lpstr>Aufgabe</vt:lpstr>
      <vt:lpstr>Aufgabe</vt:lpstr>
      <vt:lpstr>Aufgabe</vt:lpstr>
      <vt:lpstr>PowerPoint-Präsentation</vt:lpstr>
      <vt:lpstr>Am Strand Was wurde gezeigt? Wie sicher sind Sie sich?</vt:lpstr>
      <vt:lpstr>Am Strand </vt:lpstr>
      <vt:lpstr>PowerPoint-Präsentation</vt:lpstr>
      <vt:lpstr>Bahnhof Was wurde gezeigt? Wie sicher sind Sie sich?</vt:lpstr>
      <vt:lpstr>Bahnhof</vt:lpstr>
      <vt:lpstr>Fehlerinnerungen!</vt:lpstr>
      <vt:lpstr>Fehlerinnerungen!</vt:lpstr>
      <vt:lpstr>Fehlerinnerungen!</vt:lpstr>
      <vt:lpstr>Arten von Gedächtnisfehlern</vt:lpstr>
      <vt:lpstr>Arten von Gedächtnisfehlern</vt:lpstr>
      <vt:lpstr>Arten von Gedächtnisfehlern</vt:lpstr>
      <vt:lpstr>Arten von Gedächtnisfehlern</vt:lpstr>
      <vt:lpstr>Fehlerinnerungen!</vt:lpstr>
      <vt:lpstr>Fehlerinnerungen!</vt:lpstr>
      <vt:lpstr>Fehlerinnerungen!</vt:lpstr>
      <vt:lpstr>Fehlerinnerungen!</vt:lpstr>
      <vt:lpstr>Was soll das Ganze?</vt:lpstr>
      <vt:lpstr>Was soll das Ganze?</vt:lpstr>
      <vt:lpstr>Was soll das Ganze?</vt:lpstr>
      <vt:lpstr>Wie Gedächtnisprobleme Fehleinschätzungen während der Psychose begünstigen – Beispiele</vt:lpstr>
      <vt:lpstr>Aufgabe 2</vt:lpstr>
      <vt:lpstr>Aufgabe 2</vt:lpstr>
      <vt:lpstr>PowerPoint-Präsentation</vt:lpstr>
      <vt:lpstr>Kiosk Was wurde gezeigt? Wie sicher sind Sie sich?</vt:lpstr>
      <vt:lpstr>Kiosk</vt:lpstr>
      <vt:lpstr>PowerPoint-Präsentation</vt:lpstr>
      <vt:lpstr>Gärtnerei Was wurde gezeigt? Wie sicher sind Sie sich?</vt:lpstr>
      <vt:lpstr>Gärtnerei</vt:lpstr>
      <vt:lpstr>Optional: Videoclip</vt:lpstr>
      <vt:lpstr>PowerPoint-Präsentation</vt:lpstr>
      <vt:lpstr>Brainstorming</vt:lpstr>
      <vt:lpstr>Klassenzimmer Was wurde gezeigt? Wie sicher sind Sie sich?</vt:lpstr>
      <vt:lpstr>Klassenzimmer</vt:lpstr>
      <vt:lpstr>PowerPoint-Präsentation</vt:lpstr>
      <vt:lpstr>Angler Was wurde gezeigt? Wie sicher sind Sie sich?</vt:lpstr>
      <vt:lpstr>Angler</vt:lpstr>
      <vt:lpstr>PowerPoint-Präsentation</vt:lpstr>
      <vt:lpstr>Brainstorming</vt:lpstr>
      <vt:lpstr>Straßenkreuzung Was wurde gezeigt? Wie sicher sind Sie sich?</vt:lpstr>
      <vt:lpstr>Straßenkreuzung</vt:lpstr>
      <vt:lpstr>PowerPoint-Präsentation</vt:lpstr>
      <vt:lpstr>Brainstorming</vt:lpstr>
      <vt:lpstr>Spielplatz Was wurde gezeigt? Wie sicher sind Sie sich?</vt:lpstr>
      <vt:lpstr>Spielplatz</vt:lpstr>
      <vt:lpstr>PowerPoint-Präsentation</vt:lpstr>
      <vt:lpstr>Hochzeit Was wurde gezeigt? Wie sicher sind Sie sich?</vt:lpstr>
      <vt:lpstr>Hochzeit</vt:lpstr>
      <vt:lpstr>PowerPoint-Präsentation</vt:lpstr>
      <vt:lpstr>Fußball Was wurde gezeigt? Wie sicher sind Sie sich?</vt:lpstr>
      <vt:lpstr>Fußball</vt:lpstr>
      <vt:lpstr>PowerPoint-Präsentation</vt:lpstr>
      <vt:lpstr>Mondlandung  Was wurde gezeigt? Wie sicher sind Sie sich?</vt:lpstr>
      <vt:lpstr>Mondlandung</vt:lpstr>
      <vt:lpstr>PowerPoint-Präsentation</vt:lpstr>
      <vt:lpstr>Rettungseinsatz Was wurde gezeigt? Wie sicher sind Sie sich?</vt:lpstr>
      <vt:lpstr>Rettungseinsatz</vt:lpstr>
      <vt:lpstr>PowerPoint-Präsentation</vt:lpstr>
      <vt:lpstr>Brainstorming</vt:lpstr>
      <vt:lpstr>Straßenbau Was wurde gezeigt? Wie sicher sind Sie sich?</vt:lpstr>
      <vt:lpstr>Straßenbau</vt:lpstr>
      <vt:lpstr>Übertragung auf den Alltag</vt:lpstr>
      <vt:lpstr>Übertragung auf den Alltag</vt:lpstr>
      <vt:lpstr>Übertragung auf den Alltag</vt:lpstr>
      <vt:lpstr>Was hat das mit Psychose zu tun?</vt:lpstr>
      <vt:lpstr>Was hat das mit Psychose zu tun?</vt:lpstr>
      <vt:lpstr>Was hat das mit Psychose zu tun?</vt:lpstr>
      <vt:lpstr>Vielen Dank für Ihre Aufmerksamkeit!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Arne Sibilis</cp:lastModifiedBy>
  <cp:revision>361</cp:revision>
  <dcterms:created xsi:type="dcterms:W3CDTF">2004-06-30T16:15:23Z</dcterms:created>
  <dcterms:modified xsi:type="dcterms:W3CDTF">2025-12-09T14:28:25Z</dcterms:modified>
</cp:coreProperties>
</file>