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7" r:id="rId1"/>
    <p:sldMasterId id="2147483740" r:id="rId2"/>
    <p:sldMasterId id="2147483753" r:id="rId3"/>
    <p:sldMasterId id="2147483766" r:id="rId4"/>
    <p:sldMasterId id="2147483779" r:id="rId5"/>
  </p:sldMasterIdLst>
  <p:notesMasterIdLst>
    <p:notesMasterId r:id="rId74"/>
  </p:notesMasterIdLst>
  <p:handoutMasterIdLst>
    <p:handoutMasterId r:id="rId75"/>
  </p:handoutMasterIdLst>
  <p:sldIdLst>
    <p:sldId id="584" r:id="rId6"/>
    <p:sldId id="585" r:id="rId7"/>
    <p:sldId id="586" r:id="rId8"/>
    <p:sldId id="587" r:id="rId9"/>
    <p:sldId id="588" r:id="rId10"/>
    <p:sldId id="558" r:id="rId11"/>
    <p:sldId id="589" r:id="rId12"/>
    <p:sldId id="562" r:id="rId13"/>
    <p:sldId id="520" r:id="rId14"/>
    <p:sldId id="590" r:id="rId15"/>
    <p:sldId id="591" r:id="rId16"/>
    <p:sldId id="320" r:id="rId17"/>
    <p:sldId id="542" r:id="rId18"/>
    <p:sldId id="592" r:id="rId19"/>
    <p:sldId id="593" r:id="rId20"/>
    <p:sldId id="565" r:id="rId21"/>
    <p:sldId id="564" r:id="rId22"/>
    <p:sldId id="563" r:id="rId23"/>
    <p:sldId id="509" r:id="rId24"/>
    <p:sldId id="521" r:id="rId25"/>
    <p:sldId id="522" r:id="rId26"/>
    <p:sldId id="523" r:id="rId27"/>
    <p:sldId id="524" r:id="rId28"/>
    <p:sldId id="529" r:id="rId29"/>
    <p:sldId id="530" r:id="rId30"/>
    <p:sldId id="531" r:id="rId31"/>
    <p:sldId id="532" r:id="rId32"/>
    <p:sldId id="525" r:id="rId33"/>
    <p:sldId id="526" r:id="rId34"/>
    <p:sldId id="527" r:id="rId35"/>
    <p:sldId id="551" r:id="rId36"/>
    <p:sldId id="264" r:id="rId37"/>
    <p:sldId id="441" r:id="rId38"/>
    <p:sldId id="442" r:id="rId39"/>
    <p:sldId id="443" r:id="rId40"/>
    <p:sldId id="574" r:id="rId41"/>
    <p:sldId id="575" r:id="rId42"/>
    <p:sldId id="576" r:id="rId43"/>
    <p:sldId id="577" r:id="rId44"/>
    <p:sldId id="594" r:id="rId45"/>
    <p:sldId id="533" r:id="rId46"/>
    <p:sldId id="534" r:id="rId47"/>
    <p:sldId id="535" r:id="rId48"/>
    <p:sldId id="536" r:id="rId49"/>
    <p:sldId id="578" r:id="rId50"/>
    <p:sldId id="579" r:id="rId51"/>
    <p:sldId id="580" r:id="rId52"/>
    <p:sldId id="581" r:id="rId53"/>
    <p:sldId id="296" r:id="rId54"/>
    <p:sldId id="466" r:id="rId55"/>
    <p:sldId id="467" r:id="rId56"/>
    <p:sldId id="465" r:id="rId57"/>
    <p:sldId id="299" r:id="rId58"/>
    <p:sldId id="468" r:id="rId59"/>
    <p:sldId id="469" r:id="rId60"/>
    <p:sldId id="470" r:id="rId61"/>
    <p:sldId id="408" r:id="rId62"/>
    <p:sldId id="486" r:id="rId63"/>
    <p:sldId id="488" r:id="rId64"/>
    <p:sldId id="487" r:id="rId65"/>
    <p:sldId id="548" r:id="rId66"/>
    <p:sldId id="549" r:id="rId67"/>
    <p:sldId id="550" r:id="rId68"/>
    <p:sldId id="515" r:id="rId69"/>
    <p:sldId id="516" r:id="rId70"/>
    <p:sldId id="595" r:id="rId71"/>
    <p:sldId id="598" r:id="rId72"/>
    <p:sldId id="597" r:id="rId73"/>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A98EFE"/>
    <a:srgbClr val="FF0066"/>
    <a:srgbClr val="FFFF00"/>
    <a:srgbClr val="FF0000"/>
    <a:srgbClr val="ADC0CB"/>
    <a:srgbClr val="FF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6" autoAdjust="0"/>
    <p:restoredTop sz="93946" autoAdjust="0"/>
  </p:normalViewPr>
  <p:slideViewPr>
    <p:cSldViewPr>
      <p:cViewPr varScale="1">
        <p:scale>
          <a:sx n="120" d="100"/>
          <a:sy n="120" d="100"/>
        </p:scale>
        <p:origin x="952" y="184"/>
      </p:cViewPr>
      <p:guideLst>
        <p:guide orient="horz" pos="3158"/>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4E8C0B8-064A-48C6-8E3B-4E5588B18800}" type="slidenum">
              <a:rPr lang="en-GB" altLang="de-DE"/>
              <a:pPr>
                <a:defRPr/>
              </a:pPr>
              <a:t>‹Nr.›</a:t>
            </a:fld>
            <a:endParaRPr lang="en-GB" altLang="de-DE"/>
          </a:p>
        </p:txBody>
      </p:sp>
    </p:spTree>
    <p:extLst>
      <p:ext uri="{BB962C8B-B14F-4D97-AF65-F5344CB8AC3E}">
        <p14:creationId xmlns:p14="http://schemas.microsoft.com/office/powerpoint/2010/main" val="1195918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8ADAE5B0-175F-4FC5-9611-87EAF9F9651F}" type="slidenum">
              <a:rPr lang="en-US" altLang="de-DE"/>
              <a:pPr>
                <a:defRPr/>
              </a:pPr>
              <a:t>‹Nr.›</a:t>
            </a:fld>
            <a:endParaRPr lang="en-US" altLang="de-DE"/>
          </a:p>
        </p:txBody>
      </p:sp>
    </p:spTree>
    <p:extLst>
      <p:ext uri="{BB962C8B-B14F-4D97-AF65-F5344CB8AC3E}">
        <p14:creationId xmlns:p14="http://schemas.microsoft.com/office/powerpoint/2010/main" val="7880280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6365592-B843-4535-9468-209AC1B9B159}" type="slidenum">
              <a:rPr lang="en-US" altLang="de-DE" sz="1300">
                <a:solidFill>
                  <a:prstClr val="black"/>
                </a:solidFill>
              </a:rPr>
              <a:pPr algn="r" eaLnBrk="1" hangingPunct="1">
                <a:spcBef>
                  <a:spcPct val="0"/>
                </a:spcBef>
              </a:pPr>
              <a:t>2</a:t>
            </a:fld>
            <a:endParaRPr lang="en-US" altLang="de-DE" sz="1300">
              <a:solidFill>
                <a:prstClr val="black"/>
              </a:solidFill>
            </a:endParaRPr>
          </a:p>
        </p:txBody>
      </p:sp>
      <p:sp>
        <p:nvSpPr>
          <p:cNvPr id="21507" name="Rectangle 2"/>
          <p:cNvSpPr>
            <a:spLocks noGrp="1" noRot="1" noChangeAspect="1" noChangeArrowheads="1" noTextEdit="1"/>
          </p:cNvSpPr>
          <p:nvPr>
            <p:ph type="sldImg"/>
          </p:nvPr>
        </p:nvSpPr>
        <p:spPr>
          <a:xfrm>
            <a:off x="138113" y="768350"/>
            <a:ext cx="6824662" cy="3836988"/>
          </a:xfrm>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3640289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3FC6C2AE-EB7D-469A-95C3-875B3E2EEEA9}" type="slidenum">
              <a:rPr lang="en-US" altLang="de-DE" sz="1300">
                <a:solidFill>
                  <a:prstClr val="black"/>
                </a:solidFill>
              </a:rPr>
              <a:pPr algn="r" eaLnBrk="1" hangingPunct="1">
                <a:spcBef>
                  <a:spcPct val="0"/>
                </a:spcBef>
              </a:pPr>
              <a:t>3</a:t>
            </a:fld>
            <a:endParaRPr lang="en-US" altLang="de-DE" sz="1300">
              <a:solidFill>
                <a:prstClr val="black"/>
              </a:solidFill>
            </a:endParaRPr>
          </a:p>
        </p:txBody>
      </p:sp>
      <p:sp>
        <p:nvSpPr>
          <p:cNvPr id="23555" name="Rectangle 2"/>
          <p:cNvSpPr>
            <a:spLocks noGrp="1" noRot="1" noChangeAspect="1" noChangeArrowheads="1" noTextEdit="1"/>
          </p:cNvSpPr>
          <p:nvPr>
            <p:ph type="sldImg"/>
          </p:nvPr>
        </p:nvSpPr>
        <p:spPr>
          <a:xfrm>
            <a:off x="138113" y="768350"/>
            <a:ext cx="6824662" cy="3836988"/>
          </a:xfrm>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511847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044279C2-80E3-4727-A1DC-45E9D786792B}" type="slidenum">
              <a:rPr lang="en-US" altLang="de-DE" sz="1300">
                <a:solidFill>
                  <a:prstClr val="black"/>
                </a:solidFill>
              </a:rPr>
              <a:pPr algn="r" eaLnBrk="1" hangingPunct="1">
                <a:spcBef>
                  <a:spcPct val="0"/>
                </a:spcBef>
              </a:pPr>
              <a:t>4</a:t>
            </a:fld>
            <a:endParaRPr lang="en-US" altLang="de-DE" sz="1300">
              <a:solidFill>
                <a:prstClr val="black"/>
              </a:solidFill>
            </a:endParaRPr>
          </a:p>
        </p:txBody>
      </p:sp>
      <p:sp>
        <p:nvSpPr>
          <p:cNvPr id="25603" name="Rectangle 2"/>
          <p:cNvSpPr>
            <a:spLocks noGrp="1" noRot="1" noChangeAspect="1" noChangeArrowheads="1" noTextEdit="1"/>
          </p:cNvSpPr>
          <p:nvPr>
            <p:ph type="sldImg"/>
          </p:nvPr>
        </p:nvSpPr>
        <p:spPr>
          <a:xfrm>
            <a:off x="138113" y="768350"/>
            <a:ext cx="6824662" cy="3836988"/>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baseline="0" dirty="0">
              <a:latin typeface="Arial" panose="020B0604020202020204" pitchFamily="34" charset="0"/>
            </a:endParaRPr>
          </a:p>
        </p:txBody>
      </p:sp>
    </p:spTree>
    <p:extLst>
      <p:ext uri="{BB962C8B-B14F-4D97-AF65-F5344CB8AC3E}">
        <p14:creationId xmlns:p14="http://schemas.microsoft.com/office/powerpoint/2010/main" val="865008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4023270" y="9723946"/>
            <a:ext cx="3076030" cy="5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3" tIns="49521" rIns="99043" bIns="49521" anchor="b"/>
          <a:lstStyle>
            <a:lvl1pPr defTabSz="9540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40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40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19751186-9066-49FE-A4A7-5759850726ED}" type="slidenum">
              <a:rPr lang="en-US" altLang="de-DE" sz="1300">
                <a:solidFill>
                  <a:prstClr val="black"/>
                </a:solidFill>
              </a:rPr>
              <a:pPr algn="r" eaLnBrk="1" hangingPunct="1">
                <a:spcBef>
                  <a:spcPct val="0"/>
                </a:spcBef>
              </a:pPr>
              <a:t>5</a:t>
            </a:fld>
            <a:endParaRPr lang="en-US" altLang="de-DE" sz="1300">
              <a:solidFill>
                <a:prstClr val="black"/>
              </a:solidFill>
            </a:endParaRPr>
          </a:p>
        </p:txBody>
      </p:sp>
      <p:sp>
        <p:nvSpPr>
          <p:cNvPr id="27651" name="Rectangle 2"/>
          <p:cNvSpPr>
            <a:spLocks noGrp="1" noRot="1" noChangeAspect="1" noChangeArrowheads="1" noTextEdit="1"/>
          </p:cNvSpPr>
          <p:nvPr>
            <p:ph type="sldImg"/>
          </p:nvPr>
        </p:nvSpPr>
        <p:spPr>
          <a:xfrm>
            <a:off x="138113" y="768350"/>
            <a:ext cx="6824662" cy="3836988"/>
          </a:xfrm>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latin typeface="Arial" panose="020B0604020202020204" pitchFamily="34" charset="0"/>
            </a:endParaRPr>
          </a:p>
        </p:txBody>
      </p:sp>
    </p:spTree>
    <p:extLst>
      <p:ext uri="{BB962C8B-B14F-4D97-AF65-F5344CB8AC3E}">
        <p14:creationId xmlns:p14="http://schemas.microsoft.com/office/powerpoint/2010/main" val="678877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C7FF972-7CD0-4626-BC1A-DFE9DA1FB270}" type="slidenum">
              <a:rPr lang="en-US" altLang="de-DE" sz="1300" smtClean="0"/>
              <a:pPr>
                <a:spcBef>
                  <a:spcPct val="0"/>
                </a:spcBef>
              </a:pPr>
              <a:t>8</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45363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913952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0523-8DD2-480E-A7FA-1D89376DC513}" type="slidenum">
              <a:rPr lang="en-US" altLang="de-DE" sz="1300" smtClean="0"/>
              <a:pPr>
                <a:spcBef>
                  <a:spcPct val="0"/>
                </a:spcBef>
              </a:pPr>
              <a:t>9</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a:p>
            <a:pPr eaLnBrk="1" hangingPunct="1">
              <a:defRPr/>
            </a:pPr>
            <a:endParaRPr lang="en-US" dirty="0">
              <a:cs typeface="+mn-cs"/>
            </a:endParaRPr>
          </a:p>
        </p:txBody>
      </p:sp>
    </p:spTree>
    <p:extLst>
      <p:ext uri="{BB962C8B-B14F-4D97-AF65-F5344CB8AC3E}">
        <p14:creationId xmlns:p14="http://schemas.microsoft.com/office/powerpoint/2010/main" val="4254354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0523-8DD2-480E-A7FA-1D89376DC513}" type="slidenum">
              <a:rPr lang="en-US" altLang="de-DE" sz="1300" smtClean="0"/>
              <a:pPr>
                <a:spcBef>
                  <a:spcPct val="0"/>
                </a:spcBef>
              </a:pPr>
              <a:t>10</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a:p>
            <a:pPr eaLnBrk="1" hangingPunct="1">
              <a:defRPr/>
            </a:pPr>
            <a:endParaRPr lang="en-US" dirty="0">
              <a:cs typeface="+mn-cs"/>
            </a:endParaRPr>
          </a:p>
        </p:txBody>
      </p:sp>
    </p:spTree>
    <p:extLst>
      <p:ext uri="{BB962C8B-B14F-4D97-AF65-F5344CB8AC3E}">
        <p14:creationId xmlns:p14="http://schemas.microsoft.com/office/powerpoint/2010/main" val="4254354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EE0523-8DD2-480E-A7FA-1D89376DC513}"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ltLang="de-DE" dirty="0">
              <a:latin typeface="Arial" panose="020B0604020202020204" pitchFamily="34" charset="0"/>
            </a:endParaRPr>
          </a:p>
          <a:p>
            <a:pPr eaLnBrk="1" hangingPunct="1">
              <a:defRPr/>
            </a:pPr>
            <a:endParaRPr lang="en-US" dirty="0">
              <a:cs typeface="+mn-cs"/>
            </a:endParaRPr>
          </a:p>
        </p:txBody>
      </p:sp>
    </p:spTree>
    <p:extLst>
      <p:ext uri="{BB962C8B-B14F-4D97-AF65-F5344CB8AC3E}">
        <p14:creationId xmlns:p14="http://schemas.microsoft.com/office/powerpoint/2010/main" val="4254354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E8C8B0-3331-4452-8304-DAE5FE3DA711}"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364547"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1402323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CAE8F-2AFA-4260-BAD5-6C05695760D2}"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9700" y="768350"/>
            <a:ext cx="6821488" cy="3836988"/>
          </a:xfrm>
          <a:ln/>
        </p:spPr>
      </p:sp>
      <p:sp>
        <p:nvSpPr>
          <p:cNvPr id="420867"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2346033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ChangeArrowheads="1" noTextEdit="1"/>
          </p:cNvSpPr>
          <p:nvPr>
            <p:ph type="sldImg"/>
          </p:nvPr>
        </p:nvSpPr>
        <p:spPr>
          <a:xfrm>
            <a:off x="138113" y="768350"/>
            <a:ext cx="6824662" cy="3836988"/>
          </a:xfrm>
          <a:ln/>
        </p:spPr>
      </p:sp>
      <p:sp>
        <p:nvSpPr>
          <p:cNvPr id="46083"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sym typeface="Wingdings" panose="05000000000000000000" pitchFamily="2" charset="2"/>
            </a:endParaRPr>
          </a:p>
        </p:txBody>
      </p:sp>
      <p:sp>
        <p:nvSpPr>
          <p:cNvPr id="46084"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defRPr b="1">
                <a:solidFill>
                  <a:schemeClr val="tx1"/>
                </a:solidFill>
                <a:latin typeface="Arial" panose="020B0604020202020204" pitchFamily="34" charset="0"/>
                <a:ea typeface="ＭＳ Ｐゴシック" panose="020B0600070205080204" pitchFamily="34" charset="-128"/>
              </a:defRPr>
            </a:lvl1pPr>
            <a:lvl2pPr marL="770736" indent="-296437" defTabSz="989771">
              <a:defRPr b="1">
                <a:solidFill>
                  <a:schemeClr val="tx1"/>
                </a:solidFill>
                <a:latin typeface="Arial" panose="020B0604020202020204" pitchFamily="34" charset="0"/>
                <a:ea typeface="ＭＳ Ｐゴシック" panose="020B0600070205080204" pitchFamily="34" charset="-128"/>
              </a:defRPr>
            </a:lvl2pPr>
            <a:lvl3pPr marL="1185748" indent="-237150" defTabSz="989771">
              <a:defRPr b="1">
                <a:solidFill>
                  <a:schemeClr val="tx1"/>
                </a:solidFill>
                <a:latin typeface="Arial" panose="020B0604020202020204" pitchFamily="34" charset="0"/>
                <a:ea typeface="ＭＳ Ｐゴシック" panose="020B0600070205080204" pitchFamily="34" charset="-128"/>
              </a:defRPr>
            </a:lvl3pPr>
            <a:lvl4pPr marL="1660047" indent="-237150" defTabSz="989771">
              <a:defRPr b="1">
                <a:solidFill>
                  <a:schemeClr val="tx1"/>
                </a:solidFill>
                <a:latin typeface="Arial" panose="020B0604020202020204" pitchFamily="34" charset="0"/>
                <a:ea typeface="ＭＳ Ｐゴシック" panose="020B0600070205080204" pitchFamily="34" charset="-128"/>
              </a:defRPr>
            </a:lvl4pPr>
            <a:lvl5pPr marL="2134347" indent="-237150" defTabSz="989771">
              <a:defRPr b="1">
                <a:solidFill>
                  <a:schemeClr val="tx1"/>
                </a:solidFill>
                <a:latin typeface="Arial" panose="020B0604020202020204" pitchFamily="34" charset="0"/>
                <a:ea typeface="ＭＳ Ｐゴシック" panose="020B0600070205080204" pitchFamily="34" charset="-128"/>
              </a:defRPr>
            </a:lvl5pPr>
            <a:lvl6pPr marL="2608646"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30829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5572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4031544"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1C7D4782-B6ED-4740-A535-62B1C71857A0}" type="slidenum">
              <a:rPr lang="en-US" altLang="de-DE" smtClean="0"/>
              <a:pPr/>
              <a:t>14</a:t>
            </a:fld>
            <a:endParaRPr lang="en-US" altLang="de-DE"/>
          </a:p>
        </p:txBody>
      </p:sp>
    </p:spTree>
    <p:extLst>
      <p:ext uri="{BB962C8B-B14F-4D97-AF65-F5344CB8AC3E}">
        <p14:creationId xmlns:p14="http://schemas.microsoft.com/office/powerpoint/2010/main" val="2901007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ChangeArrowheads="1" noTextEdit="1"/>
          </p:cNvSpPr>
          <p:nvPr>
            <p:ph type="sldImg"/>
          </p:nvPr>
        </p:nvSpPr>
        <p:spPr>
          <a:xfrm>
            <a:off x="138113" y="768350"/>
            <a:ext cx="6824662" cy="3836988"/>
          </a:xfrm>
          <a:ln/>
        </p:spPr>
      </p:sp>
      <p:sp>
        <p:nvSpPr>
          <p:cNvPr id="48131" name="Notizenplatzhalt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ndParaRPr>
          </a:p>
        </p:txBody>
      </p:sp>
      <p:sp>
        <p:nvSpPr>
          <p:cNvPr id="48132" name="Foliennummernplatzhalt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a:defRPr b="1">
                <a:solidFill>
                  <a:schemeClr val="tx1"/>
                </a:solidFill>
                <a:latin typeface="Arial" panose="020B0604020202020204" pitchFamily="34" charset="0"/>
                <a:ea typeface="ＭＳ Ｐゴシック" panose="020B0600070205080204" pitchFamily="34" charset="-128"/>
              </a:defRPr>
            </a:lvl1pPr>
            <a:lvl2pPr marL="770736" indent="-296437" defTabSz="989771">
              <a:defRPr b="1">
                <a:solidFill>
                  <a:schemeClr val="tx1"/>
                </a:solidFill>
                <a:latin typeface="Arial" panose="020B0604020202020204" pitchFamily="34" charset="0"/>
                <a:ea typeface="ＭＳ Ｐゴシック" panose="020B0600070205080204" pitchFamily="34" charset="-128"/>
              </a:defRPr>
            </a:lvl2pPr>
            <a:lvl3pPr marL="1185748" indent="-237150" defTabSz="989771">
              <a:defRPr b="1">
                <a:solidFill>
                  <a:schemeClr val="tx1"/>
                </a:solidFill>
                <a:latin typeface="Arial" panose="020B0604020202020204" pitchFamily="34" charset="0"/>
                <a:ea typeface="ＭＳ Ｐゴシック" panose="020B0600070205080204" pitchFamily="34" charset="-128"/>
              </a:defRPr>
            </a:lvl3pPr>
            <a:lvl4pPr marL="1660047" indent="-237150" defTabSz="989771">
              <a:defRPr b="1">
                <a:solidFill>
                  <a:schemeClr val="tx1"/>
                </a:solidFill>
                <a:latin typeface="Arial" panose="020B0604020202020204" pitchFamily="34" charset="0"/>
                <a:ea typeface="ＭＳ Ｐゴシック" panose="020B0600070205080204" pitchFamily="34" charset="-128"/>
              </a:defRPr>
            </a:lvl4pPr>
            <a:lvl5pPr marL="2134347" indent="-237150" defTabSz="989771">
              <a:defRPr b="1">
                <a:solidFill>
                  <a:schemeClr val="tx1"/>
                </a:solidFill>
                <a:latin typeface="Arial" panose="020B0604020202020204" pitchFamily="34" charset="0"/>
                <a:ea typeface="ＭＳ Ｐゴシック" panose="020B0600070205080204" pitchFamily="34" charset="-128"/>
              </a:defRPr>
            </a:lvl5pPr>
            <a:lvl6pPr marL="2608646"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30829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557245"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4031544" indent="-237150" defTabSz="989771"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fld id="{9353030A-52EE-4ECE-82C8-3ED15C8A2E20}" type="slidenum">
              <a:rPr lang="en-US" altLang="de-DE" smtClean="0"/>
              <a:pPr/>
              <a:t>15</a:t>
            </a:fld>
            <a:endParaRPr lang="en-US" altLang="de-DE"/>
          </a:p>
        </p:txBody>
      </p:sp>
    </p:spTree>
    <p:extLst>
      <p:ext uri="{BB962C8B-B14F-4D97-AF65-F5344CB8AC3E}">
        <p14:creationId xmlns:p14="http://schemas.microsoft.com/office/powerpoint/2010/main" val="727376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EF7067-06C8-42E8-9C22-CB042A181E7F}"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45977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98828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8D391A-A7B0-48C5-9A7A-0AD5182BA4C3}"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457731"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3810103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03D6B0D-008D-4FB3-A607-2674C14B0765}" type="slidenum">
              <a:rPr lang="en-US" altLang="de-DE" sz="1300" smtClean="0"/>
              <a:pPr>
                <a:spcBef>
                  <a:spcPct val="0"/>
                </a:spcBef>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55683"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2057452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B280D55-EA20-4C4C-A046-EFDEE7F7F9F3}"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384267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345B69-C007-455F-8C9D-D13CDB7B514A}"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36966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74065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929DF9-1F46-425C-B0E3-FA816625DB18}"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37069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51527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6838EE6-11D7-458C-B47C-40AA074B322F}" type="slidenum">
              <a:rPr lang="en-US" altLang="de-DE" sz="1300" smtClean="0"/>
              <a:pPr>
                <a:spcBef>
                  <a:spcPct val="0"/>
                </a:spcBef>
              </a:pPr>
              <a:t>22</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64525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0F106B1-CCEF-42FF-B7BF-F95523011B04}"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37273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05912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499C1AB-2066-4D75-A9F2-D9B4D78130F1}" type="slidenum">
              <a:rPr lang="en-US" altLang="de-DE" sz="1300" smtClean="0"/>
              <a:pPr>
                <a:spcBef>
                  <a:spcPct val="0"/>
                </a:spcBef>
              </a:pPr>
              <a:t>24</a:t>
            </a:fld>
            <a:endParaRPr lang="en-US" altLang="de-DE" sz="1300"/>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37376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07479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ECFC5E-154D-428A-90B0-4373E0720D5D}"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37478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389961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0577AAA-9A45-4D10-91AB-A50FD74FDA39}" type="slidenum">
              <a:rPr lang="en-US" altLang="de-DE" sz="1300" smtClean="0"/>
              <a:pPr>
                <a:spcBef>
                  <a:spcPct val="0"/>
                </a:spcBef>
              </a:pPr>
              <a:t>26</a:t>
            </a:fld>
            <a:endParaRPr lang="en-US" altLang="de-DE" sz="1300"/>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28893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6AF6CF-A37C-41F3-A24D-C93CF6291F2A}"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00816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31D7C2-4204-4CE4-AD64-42F4AD461E40}"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37785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257862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02DF27E-E105-4ED7-A946-B42953FE358C}"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37888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5578293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DAE210-D168-40F3-928B-AFF3F09DDA2D}" type="slidenum">
              <a:rPr lang="en-US" altLang="de-DE" sz="1300" smtClean="0"/>
              <a:pPr>
                <a:spcBef>
                  <a:spcPct val="0"/>
                </a:spcBef>
              </a:pPr>
              <a:t>30</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64427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5EC6126-799B-49BB-9CDD-584CA96BD04E}" type="slidenum">
              <a:rPr lang="en-US" altLang="de-DE" sz="1300" smtClean="0"/>
              <a:pPr>
                <a:spcBef>
                  <a:spcPct val="0"/>
                </a:spcBef>
              </a:pPr>
              <a:t>32</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3819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164685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46CE64E-60A8-4EAC-A9A7-9A04DFCB4897}" type="slidenum">
              <a:rPr lang="en-US" altLang="de-DE" sz="1300" smtClean="0"/>
              <a:pPr>
                <a:spcBef>
                  <a:spcPct val="0"/>
                </a:spcBef>
              </a:pPr>
              <a:t>33</a:t>
            </a:fld>
            <a:endParaRPr lang="en-US"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38297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22923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D297C18-F335-4955-BDA0-3335E419D7B5}" type="slidenum">
              <a:rPr lang="en-US" altLang="de-DE" sz="1300" smtClean="0"/>
              <a:pPr>
                <a:spcBef>
                  <a:spcPct val="0"/>
                </a:spcBef>
              </a:pPr>
              <a:t>34</a:t>
            </a:fld>
            <a:endParaRPr lang="en-US" altLang="de-DE" sz="1300"/>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35823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8A88341-E678-4E04-9EB6-DEECC37F1EDD}" type="slidenum">
              <a:rPr lang="en-US" altLang="de-DE" sz="1300" smtClean="0"/>
              <a:pPr>
                <a:spcBef>
                  <a:spcPct val="0"/>
                </a:spcBef>
              </a:pPr>
              <a:t>35</a:t>
            </a:fld>
            <a:endParaRPr lang="en-US"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38502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056201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942321F-BDDE-438E-A45A-0DC123C644A5}" type="slidenum">
              <a:rPr lang="en-US" altLang="de-DE" sz="1300" smtClean="0">
                <a:solidFill>
                  <a:srgbClr val="000000"/>
                </a:solidFill>
              </a:rPr>
              <a:pPr>
                <a:spcBef>
                  <a:spcPct val="0"/>
                </a:spcBef>
              </a:pPr>
              <a:t>36</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38605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765419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2B7CBA-DF1B-46B2-A3A5-9A7458682A61}" type="slidenum">
              <a:rPr lang="en-US" altLang="de-DE" sz="1300" smtClean="0">
                <a:solidFill>
                  <a:srgbClr val="000000"/>
                </a:solidFill>
              </a:rPr>
              <a:pPr>
                <a:spcBef>
                  <a:spcPct val="0"/>
                </a:spcBef>
              </a:pPr>
              <a:t>37</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38707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51742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AE6703E-F82B-4924-A316-A902159CBD9F}" type="slidenum">
              <a:rPr lang="en-US" altLang="de-DE" sz="1300" smtClean="0">
                <a:solidFill>
                  <a:srgbClr val="000000"/>
                </a:solidFill>
              </a:rPr>
              <a:pPr>
                <a:spcBef>
                  <a:spcPct val="0"/>
                </a:spcBef>
              </a:pPr>
              <a:t>38</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599217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A8E56A0-0367-470B-A138-CBD37916B655}" type="slidenum">
              <a:rPr lang="en-US" altLang="de-DE" sz="1300" smtClean="0">
                <a:solidFill>
                  <a:srgbClr val="000000"/>
                </a:solidFill>
              </a:rPr>
              <a:pPr>
                <a:spcBef>
                  <a:spcPct val="0"/>
                </a:spcBef>
              </a:pPr>
              <a:t>39</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060724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30875"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E2052B-568A-41C5-92D2-0937DAE4DD92}" type="slidenum">
              <a:rPr lang="en-US" altLang="de-DE" sz="1300" smtClean="0"/>
              <a:pPr>
                <a:spcBef>
                  <a:spcPct val="0"/>
                </a:spcBef>
              </a:pPr>
              <a:t>41</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9014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81592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61FA539-F641-43FB-8220-738C5CE0BA4C}"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9117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3528600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25A17F6-E097-4C20-8446-74C63D805B93}"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389430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F415EF3-AF3A-4B7D-9BC1-6F3232B513A2}"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39321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1140548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F68015E-871B-43D2-8062-176E7089A8EF}" type="slidenum">
              <a:rPr lang="en-US" altLang="de-DE" sz="1300" smtClean="0">
                <a:solidFill>
                  <a:srgbClr val="000000"/>
                </a:solidFill>
              </a:rPr>
              <a:pPr>
                <a:spcBef>
                  <a:spcPct val="0"/>
                </a:spcBef>
              </a:pPr>
              <a:t>45</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39424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0785793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467CC1C-E9A1-49E0-8F2B-5B2522072389}" type="slidenum">
              <a:rPr lang="en-US" altLang="de-DE" sz="1300" smtClean="0">
                <a:solidFill>
                  <a:srgbClr val="000000"/>
                </a:solidFill>
              </a:rPr>
              <a:pPr>
                <a:spcBef>
                  <a:spcPct val="0"/>
                </a:spcBef>
              </a:pPr>
              <a:t>46</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39526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8386646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6FAE72-F4AC-4529-831F-7B30E24AF1CC}" type="slidenum">
              <a:rPr lang="en-US" altLang="de-DE" sz="1300" smtClean="0">
                <a:solidFill>
                  <a:srgbClr val="000000"/>
                </a:solidFill>
              </a:rPr>
              <a:pPr>
                <a:spcBef>
                  <a:spcPct val="0"/>
                </a:spcBef>
              </a:pPr>
              <a:t>47</a:t>
            </a:fld>
            <a:endParaRPr lang="en-US" altLang="de-DE" sz="1300">
              <a:solidFill>
                <a:srgbClr val="000000"/>
              </a:solidFill>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282429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E993A26-3333-41EC-B62E-4D73E4D33F49}" type="slidenum">
              <a:rPr lang="en-US" altLang="de-DE" sz="1300" smtClean="0">
                <a:solidFill>
                  <a:srgbClr val="000000"/>
                </a:solidFill>
              </a:rPr>
              <a:pPr>
                <a:spcBef>
                  <a:spcPct val="0"/>
                </a:spcBef>
              </a:pPr>
              <a:t>48</a:t>
            </a:fld>
            <a:endParaRPr lang="en-US" altLang="de-DE" sz="1300">
              <a:solidFill>
                <a:srgbClr val="000000"/>
              </a:solidFill>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679922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6B7ECF-B4FE-4644-BED0-E5064061753E}" type="slidenum">
              <a:rPr lang="en-US" altLang="de-DE" sz="1300" smtClean="0"/>
              <a:pPr>
                <a:spcBef>
                  <a:spcPct val="0"/>
                </a:spcBef>
              </a:pPr>
              <a:t>49</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39833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102232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CEB04C-6E68-4EF7-89FE-7940E6B587C5}"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39936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353428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DA6AF2-664C-4AA6-9A85-C46BECEC3739}" type="slidenum">
              <a:rPr lang="en-US" altLang="de-DE" sz="1300" smtClean="0"/>
              <a:pPr>
                <a:spcBef>
                  <a:spcPct val="0"/>
                </a:spcBef>
              </a:pPr>
              <a:t>51</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368753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1AC7032-E6AF-4635-936E-6066057758BD}"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40141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929058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4882558-F7D8-4BFC-9D13-4C4A8A90ACF9}" type="slidenum">
              <a:rPr lang="en-US" altLang="de-DE" sz="1300" smtClean="0"/>
              <a:pPr>
                <a:spcBef>
                  <a:spcPct val="0"/>
                </a:spcBef>
              </a:pPr>
              <a:t>53</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6123059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E502419-59C4-4D5E-B414-38C848710078}" type="slidenum">
              <a:rPr lang="en-US" altLang="de-DE" sz="1300" smtClean="0"/>
              <a:pPr>
                <a:spcBef>
                  <a:spcPct val="0"/>
                </a:spcBef>
              </a:pPr>
              <a:t>54</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0345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07275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8CBE04E-97B1-4437-8EE1-592ADF824724}" type="slidenum">
              <a:rPr lang="en-US" altLang="de-DE" sz="1300" smtClean="0"/>
              <a:pPr>
                <a:spcBef>
                  <a:spcPct val="0"/>
                </a:spcBef>
              </a:pPr>
              <a:t>55</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053480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CC3678-F699-4F1D-BCE7-62B4CAE2E4DD}" type="slidenum">
              <a:rPr lang="en-US" altLang="de-DE" sz="1300" smtClean="0"/>
              <a:pPr>
                <a:spcBef>
                  <a:spcPct val="0"/>
                </a:spcBef>
              </a:pPr>
              <a:t>56</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40550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8916980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1D4CF04-E86B-4C89-BBA7-B85A43A2F786}" type="slidenum">
              <a:rPr lang="en-US" altLang="de-DE" sz="1300" smtClean="0"/>
              <a:pPr>
                <a:spcBef>
                  <a:spcPct val="0"/>
                </a:spcBef>
              </a:pPr>
              <a:t>57</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406531"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9358151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58746A-06BA-4706-990C-8E84CD945D13}" type="slidenum">
              <a:rPr lang="en-US" altLang="de-DE" sz="1300" smtClean="0"/>
              <a:pPr>
                <a:spcBef>
                  <a:spcPct val="0"/>
                </a:spcBef>
              </a:pPr>
              <a:t>58</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4075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423221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98B656-E66E-489E-B2E5-3A03C1FB76CA}" type="slidenum">
              <a:rPr lang="en-US" altLang="de-DE" sz="1300" smtClean="0"/>
              <a:pPr>
                <a:spcBef>
                  <a:spcPct val="0"/>
                </a:spcBef>
              </a:pPr>
              <a:t>59</a:t>
            </a:fld>
            <a:endParaRPr lang="en-US" altLang="de-DE" sz="1300"/>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6474585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B620915-013A-425E-8CF7-3A24A0B607A8}" type="slidenum">
              <a:rPr lang="en-US" altLang="de-DE" sz="1300" smtClean="0"/>
              <a:pPr>
                <a:spcBef>
                  <a:spcPct val="0"/>
                </a:spcBef>
              </a:pPr>
              <a:t>60</a:t>
            </a:fld>
            <a:endParaRPr lang="en-US" altLang="de-DE" sz="1300"/>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40960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4728235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ACAF92-B516-439D-B7A5-22E90E0BA3EA}" type="slidenum">
              <a:rPr lang="en-US" altLang="de-DE" sz="1300" smtClean="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31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4177660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B7B5DA-D4DA-4C4B-9231-1A99934BB4BF}" type="slidenum">
              <a:rPr lang="en-US" altLang="de-DE" sz="1300" smtClean="0"/>
              <a:pPr>
                <a:spcBef>
                  <a:spcPct val="0"/>
                </a:spcBef>
              </a:pPr>
              <a:t>62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435203"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33551728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D6EC42-53C1-4CA5-9CF2-1E4A26AE42E9}" type="slidenum">
              <a:rPr lang="en-US" altLang="de-DE" sz="1300" smtClean="0"/>
              <a:pPr>
                <a:spcBef>
                  <a:spcPct val="0"/>
                </a:spcBef>
              </a:pPr>
              <a:t>63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25470280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45B83D9-B023-488C-9E20-4A98F9115058}" type="slidenum">
              <a:rPr lang="en-US" altLang="de-DE" sz="1300" smtClean="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369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2122696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A33FD5-EF9B-4107-A9EE-406DE53B0908}" type="slidenum">
              <a:rPr lang="en-US" altLang="de-DE" sz="1300" smtClean="0"/>
              <a:pPr>
                <a:spcBef>
                  <a:spcPct val="0"/>
                </a:spcBef>
              </a:pPr>
              <a:t>65</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414723" name="Rectangle 3"/>
          <p:cNvSpPr>
            <a:spLocks noGrp="1" noChangeArrowheads="1"/>
          </p:cNvSpPr>
          <p:nvPr>
            <p:ph type="body" idx="1"/>
          </p:nvPr>
        </p:nvSpPr>
        <p:spPr/>
        <p:txBody>
          <a:bodyPr/>
          <a:lstStyle/>
          <a:p>
            <a:pPr eaLnBrk="1" hangingPunct="1">
              <a:defRPr/>
            </a:pPr>
            <a:endParaRPr lang="en-US" dirty="0">
              <a:cs typeface="+mn-cs"/>
              <a:sym typeface="Wingdings" panose="05000000000000000000" pitchFamily="2" charset="2"/>
            </a:endParaRPr>
          </a:p>
        </p:txBody>
      </p:sp>
    </p:spTree>
    <p:extLst>
      <p:ext uri="{BB962C8B-B14F-4D97-AF65-F5344CB8AC3E}">
        <p14:creationId xmlns:p14="http://schemas.microsoft.com/office/powerpoint/2010/main" val="37054015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4A33FD5-EF9B-4107-A9EE-406DE53B0908}" type="slidenum">
              <a:rPr lang="en-US" altLang="de-DE" sz="1300" smtClean="0"/>
              <a:pPr>
                <a:spcBef>
                  <a:spcPct val="0"/>
                </a:spcBef>
              </a:pPr>
              <a:t>66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414723" name="Rectangle 3"/>
          <p:cNvSpPr>
            <a:spLocks noGrp="1" noChangeArrowheads="1"/>
          </p:cNvSpPr>
          <p:nvPr>
            <p:ph type="body" idx="1"/>
          </p:nvPr>
        </p:nvSpPr>
        <p:spPr/>
        <p:txBody>
          <a:bodyPr/>
          <a:lstStyle/>
          <a:p>
            <a:pPr eaLnBrk="1" hangingPunct="1">
              <a:defRPr/>
            </a:pPr>
            <a:endParaRPr lang="en-US" dirty="0">
              <a:cs typeface="+mn-cs"/>
              <a:sym typeface="Wingdings" panose="05000000000000000000" pitchFamily="2" charset="2"/>
            </a:endParaRPr>
          </a:p>
        </p:txBody>
      </p:sp>
    </p:spTree>
    <p:extLst>
      <p:ext uri="{BB962C8B-B14F-4D97-AF65-F5344CB8AC3E}">
        <p14:creationId xmlns:p14="http://schemas.microsoft.com/office/powerpoint/2010/main" val="37054015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417">
              <a:spcBef>
                <a:spcPct val="30000"/>
              </a:spcBef>
              <a:defRPr sz="1200">
                <a:solidFill>
                  <a:schemeClr val="tx1"/>
                </a:solidFill>
                <a:latin typeface="Times New Roman" panose="02020603050405020304" pitchFamily="18" charset="0"/>
                <a:cs typeface="Times New Roman" panose="02020603050405020304" pitchFamily="18" charset="0"/>
              </a:defRPr>
            </a:lvl1pPr>
            <a:lvl2pPr marL="770736" indent="-296437" defTabSz="991417">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5748"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60047"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4347" indent="-237150" defTabSz="991417">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8646"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82945"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7245"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31544" indent="-237150" defTabSz="991417"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300">
                <a:solidFill>
                  <a:prstClr val="black"/>
                </a:solidFill>
                <a:latin typeface="Verdana" panose="020B0604030504040204" pitchFamily="34" charset="0"/>
              </a:rPr>
              <a:pPr>
                <a:spcBef>
                  <a:spcPct val="0"/>
                </a:spcBef>
              </a:pPr>
              <a:t>68</a:t>
            </a:fld>
            <a:endParaRPr lang="en-US" altLang="de-DE" sz="1300">
              <a:solidFill>
                <a:prstClr val="black"/>
              </a:solidFill>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2425" y="603250"/>
            <a:ext cx="5732463" cy="3224213"/>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5.xml"/><Relationship Id="rId4" Type="http://schemas.openxmlformats.org/officeDocument/2006/relationships/image" Target="../media/image4.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3 - Korrigierbarkeit</a:t>
            </a:r>
          </a:p>
        </p:txBody>
      </p:sp>
      <p:sp>
        <p:nvSpPr>
          <p:cNvPr id="4" name="Slide Number Placeholder 3"/>
          <p:cNvSpPr>
            <a:spLocks noGrp="1"/>
          </p:cNvSpPr>
          <p:nvPr>
            <p:ph type="sldNum" sz="quarter" idx="12"/>
          </p:nvPr>
        </p:nvSpPr>
        <p:spPr bwMode="gray"/>
        <p:txBody>
          <a:bodyPr/>
          <a:lstStyle/>
          <a:p>
            <a:pPr>
              <a:defRPr/>
            </a:pPr>
            <a:fld id="{C9B60497-24B2-42F5-AB70-79E868DEB7F5}"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3 - Korrigierbarkeit</a:t>
            </a:r>
          </a:p>
        </p:txBody>
      </p:sp>
      <p:sp>
        <p:nvSpPr>
          <p:cNvPr id="6" name="Slide Number Placeholder 5"/>
          <p:cNvSpPr>
            <a:spLocks noGrp="1"/>
          </p:cNvSpPr>
          <p:nvPr>
            <p:ph type="sldNum" sz="quarter" idx="12"/>
          </p:nvPr>
        </p:nvSpPr>
        <p:spPr bwMode="gray"/>
        <p:txBody>
          <a:bodyPr>
            <a:noAutofit/>
          </a:bodyPr>
          <a:lstStyle/>
          <a:p>
            <a:pPr>
              <a:defRPr/>
            </a:pPr>
            <a:fld id="{E9A7D35B-A49E-47A3-AC5D-C5C4379DD603}"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3 - Korrigierbarkeit</a:t>
            </a:r>
          </a:p>
        </p:txBody>
      </p:sp>
      <p:sp>
        <p:nvSpPr>
          <p:cNvPr id="7" name="Slide Number Placeholder 6"/>
          <p:cNvSpPr>
            <a:spLocks noGrp="1"/>
          </p:cNvSpPr>
          <p:nvPr>
            <p:ph type="sldNum" sz="quarter" idx="12"/>
          </p:nvPr>
        </p:nvSpPr>
        <p:spPr bwMode="gray"/>
        <p:txBody>
          <a:bodyPr/>
          <a:lstStyle/>
          <a:p>
            <a:pPr>
              <a:defRPr/>
            </a:pPr>
            <a:fld id="{0D4A8B47-7865-46B4-B505-D46C8848B279}"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3 - Korrigierbarkeit</a:t>
            </a:r>
          </a:p>
        </p:txBody>
      </p:sp>
      <p:sp>
        <p:nvSpPr>
          <p:cNvPr id="7" name="Slide Number Placeholder 6"/>
          <p:cNvSpPr>
            <a:spLocks noGrp="1"/>
          </p:cNvSpPr>
          <p:nvPr>
            <p:ph type="sldNum" sz="quarter" idx="12"/>
          </p:nvPr>
        </p:nvSpPr>
        <p:spPr bwMode="gray"/>
        <p:txBody>
          <a:bodyPr/>
          <a:lstStyle/>
          <a:p>
            <a:pPr>
              <a:defRPr/>
            </a:pPr>
            <a:fld id="{C9B60497-24B2-42F5-AB70-79E868DEB7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3 - Korrigierbarkeit</a:t>
            </a:r>
          </a:p>
        </p:txBody>
      </p:sp>
      <p:sp>
        <p:nvSpPr>
          <p:cNvPr id="7" name="Slide Number Placeholder 6"/>
          <p:cNvSpPr>
            <a:spLocks noGrp="1"/>
          </p:cNvSpPr>
          <p:nvPr>
            <p:ph type="sldNum" sz="quarter" idx="12"/>
          </p:nvPr>
        </p:nvSpPr>
        <p:spPr bwMode="gray"/>
        <p:txBody>
          <a:bodyPr/>
          <a:lstStyle/>
          <a:p>
            <a:pPr>
              <a:defRPr/>
            </a:pPr>
            <a:fld id="{C9B60497-24B2-42F5-AB70-79E868DEB7F5}"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3 - Korrigierbarkeit</a:t>
            </a:r>
          </a:p>
        </p:txBody>
      </p:sp>
      <p:sp>
        <p:nvSpPr>
          <p:cNvPr id="5" name="Slide Number Placeholder 4"/>
          <p:cNvSpPr>
            <a:spLocks noGrp="1"/>
          </p:cNvSpPr>
          <p:nvPr>
            <p:ph type="sldNum" sz="quarter" idx="12"/>
          </p:nvPr>
        </p:nvSpPr>
        <p:spPr bwMode="gray"/>
        <p:txBody>
          <a:bodyPr/>
          <a:lstStyle/>
          <a:p>
            <a:pPr>
              <a:defRPr/>
            </a:pPr>
            <a:fld id="{AF586681-DED5-4A4F-92E4-EC48811099E6}"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3 - Korrigierbarkeit</a:t>
            </a:r>
          </a:p>
        </p:txBody>
      </p:sp>
      <p:sp>
        <p:nvSpPr>
          <p:cNvPr id="4" name="Slide Number Placeholder 3"/>
          <p:cNvSpPr>
            <a:spLocks noGrp="1"/>
          </p:cNvSpPr>
          <p:nvPr>
            <p:ph type="sldNum" sz="quarter" idx="12"/>
          </p:nvPr>
        </p:nvSpPr>
        <p:spPr bwMode="gray"/>
        <p:txBody>
          <a:bodyPr/>
          <a:lstStyle/>
          <a:p>
            <a:pPr>
              <a:defRPr/>
            </a:pPr>
            <a:fld id="{69426988-6EA0-4E5B-9342-9D67EDF86D4B}"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5796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0260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1628842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236900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3 - Korrigierbarkeit</a:t>
            </a:r>
          </a:p>
        </p:txBody>
      </p:sp>
      <p:sp>
        <p:nvSpPr>
          <p:cNvPr id="6" name="Slide Number Placeholder 5"/>
          <p:cNvSpPr>
            <a:spLocks noGrp="1"/>
          </p:cNvSpPr>
          <p:nvPr>
            <p:ph type="sldNum" sz="quarter" idx="12"/>
          </p:nvPr>
        </p:nvSpPr>
        <p:spPr bwMode="gray"/>
        <p:txBody>
          <a:bodyPr>
            <a:noAutofit/>
          </a:bodyPr>
          <a:lstStyle/>
          <a:p>
            <a:pPr>
              <a:defRPr/>
            </a:pPr>
            <a:fld id="{12B91339-F9DD-4C02-BB75-B1B7796A040D}"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97028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Tree>
    <p:extLst>
      <p:ext uri="{BB962C8B-B14F-4D97-AF65-F5344CB8AC3E}">
        <p14:creationId xmlns:p14="http://schemas.microsoft.com/office/powerpoint/2010/main" val="3618098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2085D1DA-E941-439A-B41C-8A81506815B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85245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87017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60749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5" name="Slide Number Placeholder 4"/>
          <p:cNvSpPr>
            <a:spLocks noGrp="1"/>
          </p:cNvSpPr>
          <p:nvPr>
            <p:ph type="sldNum" sz="quarter" idx="12"/>
          </p:nvPr>
        </p:nvSpPr>
        <p:spPr bwMode="gray"/>
        <p:txBody>
          <a:bodyPr/>
          <a:lstStyle/>
          <a:p>
            <a:pPr>
              <a:defRPr/>
            </a:pPr>
            <a:fld id="{5DE0AACF-C868-4079-AD3E-361C8F6FED4B}"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592141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606A1E86-71C9-479A-B586-BDB2BDD0054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9963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1891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43837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42918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1492385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6605815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3 - Korrigierbarkeit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7789103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39340406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5150113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9042280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7530970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979681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2023314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63535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9363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25938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b="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Tree>
    <p:extLst>
      <p:ext uri="{BB962C8B-B14F-4D97-AF65-F5344CB8AC3E}">
        <p14:creationId xmlns:p14="http://schemas.microsoft.com/office/powerpoint/2010/main" val="39777355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733492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3 - Korrigierbarkeit</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2666014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Tree>
    <p:extLst>
      <p:ext uri="{BB962C8B-B14F-4D97-AF65-F5344CB8AC3E}">
        <p14:creationId xmlns:p14="http://schemas.microsoft.com/office/powerpoint/2010/main" val="31107859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8192164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738258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744508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3803467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3 - Korrigierbarkeit</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6898632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b="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2629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50586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98958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userDrawn="1"/>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latin typeface="Calibri Light"/>
            </a:endParaRPr>
          </a:p>
        </p:txBody>
      </p:sp>
      <p:pic>
        <p:nvPicPr>
          <p:cNvPr id="22" name="Bild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Tree>
    <p:extLst>
      <p:ext uri="{BB962C8B-B14F-4D97-AF65-F5344CB8AC3E}">
        <p14:creationId xmlns:p14="http://schemas.microsoft.com/office/powerpoint/2010/main" val="29515527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10085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Metakognitives Training 3 - Korrigierbarkeit</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461754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9756396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778195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711427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677367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121049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Metakognitives Training 3 - Korrigierbarkeit</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708216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728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3 -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C9B60497-24B2-42F5-AB70-79E868DEB7F5}"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3 -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42647CAB-31B1-494D-BFCB-5511D60058C7}"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3961883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Metakognitives Training 3 -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8692882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b="0">
                <a:solidFill>
                  <a:srgbClr val="333333"/>
                </a:solidFill>
              </a:rPr>
              <a:t>Metakognitives Training 3 - Korrigierbarkeit</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b="0" smtClean="0">
                <a:solidFill>
                  <a:srgbClr val="333333"/>
                </a:solidFill>
              </a:rPr>
              <a:pPr>
                <a:defRPr/>
              </a:pPr>
              <a:t>‹Nr.›</a:t>
            </a:fld>
            <a:endParaRPr lang="de-DE" altLang="de-DE" b="0">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700702474"/>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Metakognitives Training 3 - Korrigierbarkeit</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99818761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3.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7.jpeg"/><Relationship Id="rId1" Type="http://schemas.openxmlformats.org/officeDocument/2006/relationships/slideLayout" Target="../slideLayouts/slideLayout11.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32.jpe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3.xml"/><Relationship Id="rId5" Type="http://schemas.openxmlformats.org/officeDocument/2006/relationships/image" Target="../media/image33.jpe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3.xml"/><Relationship Id="rId5" Type="http://schemas.openxmlformats.org/officeDocument/2006/relationships/image" Target="../media/image36.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23.xml"/><Relationship Id="rId5" Type="http://schemas.openxmlformats.org/officeDocument/2006/relationships/image" Target="../media/image38.jpeg"/><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23.xml"/><Relationship Id="rId5" Type="http://schemas.openxmlformats.org/officeDocument/2006/relationships/image" Target="../media/image43.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9.png"/><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23.xml"/><Relationship Id="rId5" Type="http://schemas.openxmlformats.org/officeDocument/2006/relationships/image" Target="../media/image49.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5.png"/><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23.xml"/><Relationship Id="rId5" Type="http://schemas.openxmlformats.org/officeDocument/2006/relationships/image" Target="../media/image55.png"/><Relationship Id="rId4" Type="http://schemas.openxmlformats.org/officeDocument/2006/relationships/image" Target="../media/image54.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8.jpe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23.xml"/><Relationship Id="rId5" Type="http://schemas.openxmlformats.org/officeDocument/2006/relationships/image" Target="../media/image58.jpe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3.xml"/><Relationship Id="rId1" Type="http://schemas.openxmlformats.org/officeDocument/2006/relationships/slideLayout" Target="../slideLayouts/slideLayout41.xml"/><Relationship Id="rId4" Type="http://schemas.openxmlformats.org/officeDocument/2006/relationships/image" Target="../media/image6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3 B – Korrigierbarkeit</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a:t>
            </a:r>
            <a:r>
              <a:rPr lang="de-DE">
                <a:latin typeface="+mj-lt"/>
              </a:rPr>
              <a:t>, 12|23</a:t>
            </a:r>
            <a:endParaRPr lang="de-DE" dirty="0">
              <a:latin typeface="+mj-lt"/>
            </a:endParaRPr>
          </a:p>
          <a:p>
            <a:endParaRPr lang="de-DE" dirty="0">
              <a:latin typeface="+mj-lt"/>
            </a:endParaRPr>
          </a:p>
        </p:txBody>
      </p:sp>
    </p:spTree>
    <p:extLst>
      <p:ext uri="{BB962C8B-B14F-4D97-AF65-F5344CB8AC3E}">
        <p14:creationId xmlns:p14="http://schemas.microsoft.com/office/powerpoint/2010/main" val="1601553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lvl="0" defTabSz="914400" fontAlgn="base"/>
            <a:r>
              <a:rPr lang="de-DE" altLang="de-DE" sz="2400" dirty="0">
                <a:solidFill>
                  <a:srgbClr val="FFFFFF"/>
                </a:solidFill>
                <a:latin typeface="Calibri Light"/>
                <a:ea typeface="ＭＳ Ｐゴシック" panose="020B0600070205080204" pitchFamily="34" charset="-128"/>
              </a:rPr>
              <a:t>Gründe: ???uemlichkeit, „Bestätigungstendenz“</a:t>
            </a:r>
            <a:r>
              <a:rPr lang="ja-JP" altLang="de-DE"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 Gedankenlosigkeit, einfache „Wahrheiten</a:t>
            </a:r>
            <a:r>
              <a:rPr lang="de-DE" altLang="de-DE" sz="2400" dirty="0">
                <a:solidFill>
                  <a:srgbClr val="FFFFFF"/>
                </a:solidFill>
                <a:latin typeface="Calibri Light"/>
                <a:ea typeface="ＭＳ Ｐゴシック" panose="020B0600070205080204" pitchFamily="34" charset="-128"/>
              </a:rPr>
              <a:t>“</a:t>
            </a:r>
            <a:r>
              <a:rPr lang="de-DE" altLang="ja-JP"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erleichtern Orientierung/Weltbild, Stolz</a:t>
            </a:r>
          </a:p>
          <a:p>
            <a:pPr lvl="0" defTabSz="914400" fontAlgn="base"/>
            <a:r>
              <a:rPr lang="de-DE" altLang="de-DE" sz="2400" dirty="0">
                <a:solidFill>
                  <a:srgbClr val="FFFFFF"/>
                </a:solidFill>
                <a:latin typeface="Calibri Light"/>
                <a:ea typeface="ＭＳ Ｐゴシック" panose="020B0600070205080204" pitchFamily="34" charset="-128"/>
              </a:rPr>
              <a:t>Probleme: ???sche </a:t>
            </a:r>
            <a:r>
              <a:rPr lang="de-DE" altLang="de-DE" sz="2400">
                <a:solidFill>
                  <a:srgbClr val="FFFFFF"/>
                </a:solidFill>
                <a:latin typeface="Calibri Light"/>
                <a:ea typeface="ＭＳ Ｐゴシック" panose="020B0600070205080204" pitchFamily="34" charset="-128"/>
              </a:rPr>
              <a:t>Urteile (</a:t>
            </a:r>
            <a:r>
              <a:rPr lang="de-DE" altLang="de-DE" sz="240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a:solidFill>
                  <a:srgbClr val="FFFFFF"/>
                </a:solidFill>
                <a:latin typeface="Calibri Light"/>
                <a:ea typeface="ＭＳ Ｐゴシック" panose="020B0600070205080204" pitchFamily="34" charset="-128"/>
              </a:rPr>
              <a:t> </a:t>
            </a:r>
            <a:r>
              <a:rPr lang="de-DE" altLang="de-DE" sz="2400" dirty="0">
                <a:solidFill>
                  <a:srgbClr val="FFFFFF"/>
                </a:solidFill>
                <a:latin typeface="Calibri Light"/>
                <a:ea typeface="ＭＳ Ｐゴシック" panose="020B0600070205080204" pitchFamily="34" charset="-128"/>
              </a:rPr>
              <a:t>Vorurteile) werden beibehalten; unangemessene Generalisierung (von einem auf alle schließen</a:t>
            </a:r>
            <a:r>
              <a:rPr lang="de-DE" altLang="de-DE" sz="2400">
                <a:solidFill>
                  <a:srgbClr val="FFFFFF"/>
                </a:solidFill>
                <a:latin typeface="Calibri Light"/>
                <a:ea typeface="ＭＳ Ｐゴシック" panose="020B0600070205080204" pitchFamily="34" charset="-128"/>
              </a:rPr>
              <a:t>! </a:t>
            </a:r>
            <a:r>
              <a:rPr lang="de-DE" altLang="de-DE" sz="240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2</a:t>
            </a:fld>
            <a:endParaRPr lang="de-DE" altLang="de-DE" b="0">
              <a:solidFill>
                <a:srgbClr val="333333"/>
              </a:solidFill>
            </a:endParaRPr>
          </a:p>
        </p:txBody>
      </p:sp>
    </p:spTree>
    <p:extLst>
      <p:ext uri="{BB962C8B-B14F-4D97-AF65-F5344CB8AC3E}">
        <p14:creationId xmlns:p14="http://schemas.microsoft.com/office/powerpoint/2010/main" val="52436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uemlichkeit, „Bestätigungstendenz“</a:t>
            </a:r>
            <a:r>
              <a:rPr lang="ja-JP" altLang="de-DE"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 Gedankenlosigkeit, einfache „Wahrheiten</a:t>
            </a:r>
            <a:r>
              <a:rPr lang="de-DE" altLang="de-DE" sz="2400" dirty="0">
                <a:solidFill>
                  <a:srgbClr val="FFFFFF"/>
                </a:solidFill>
                <a:latin typeface="Calibri Light"/>
                <a:ea typeface="ＭＳ Ｐゴシック" panose="020B0600070205080204" pitchFamily="34" charset="-128"/>
              </a:rPr>
              <a:t>“</a:t>
            </a:r>
            <a:r>
              <a:rPr lang="de-DE" altLang="ja-JP" sz="2400" b="1" dirty="0">
                <a:solidFill>
                  <a:srgbClr val="FFFFFF"/>
                </a:solidFill>
                <a:latin typeface="Calibri Light"/>
                <a:ea typeface="ＭＳ Ｐゴシック" panose="020B0600070205080204" pitchFamily="34" charset="-128"/>
              </a:rPr>
              <a:t> </a:t>
            </a:r>
            <a:r>
              <a:rPr lang="de-DE" altLang="ja-JP" sz="2400" dirty="0">
                <a:solidFill>
                  <a:srgbClr val="FFFFFF"/>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sche Urteile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rPr>
              <a:t> Vorurteile) werden beibehalten; unangemessene Generalisierung (von einem auf alle schließen!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3</a:t>
            </a:fld>
            <a:endParaRPr lang="de-DE" altLang="de-DE" b="0">
              <a:solidFill>
                <a:srgbClr val="333333"/>
              </a:solidFill>
            </a:endParaRPr>
          </a:p>
        </p:txBody>
      </p:sp>
    </p:spTree>
    <p:extLst>
      <p:ext uri="{BB962C8B-B14F-4D97-AF65-F5344CB8AC3E}">
        <p14:creationId xmlns:p14="http://schemas.microsoft.com/office/powerpoint/2010/main" val="175703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Calibri Light"/>
              </a:rPr>
              <a:t>* man sieht nur das, was man sehen möchte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rgbClr val="333333"/>
                </a:solidFill>
                <a:latin typeface="Calibri Light"/>
                <a:ea typeface="ＭＳ Ｐゴシック" panose="020B0600070205080204" pitchFamily="34" charset="-128"/>
              </a:rPr>
              <a:t>Bequemlichkeit, „Bestätigungstendenz“</a:t>
            </a:r>
            <a:r>
              <a:rPr lang="de-DE" altLang="ja-JP" sz="2400" dirty="0">
                <a:solidFill>
                  <a:srgbClr val="333333"/>
                </a:solidFill>
                <a:latin typeface="Calibri Light"/>
                <a:ea typeface="ＭＳ Ｐゴシック" panose="020B0600070205080204" pitchFamily="34" charset="-128"/>
              </a:rPr>
              <a:t>*, Gedankenlosigkeit, einfache „Wahrheiten</a:t>
            </a:r>
            <a:r>
              <a:rPr lang="de-DE" altLang="de-DE" sz="2400" dirty="0">
                <a:solidFill>
                  <a:srgbClr val="333333"/>
                </a:solidFill>
                <a:latin typeface="Calibri Light"/>
                <a:ea typeface="ＭＳ Ｐゴシック" panose="020B0600070205080204" pitchFamily="34" charset="-128"/>
              </a:rPr>
              <a:t>“</a:t>
            </a:r>
            <a:r>
              <a:rPr lang="de-DE" altLang="ja-JP" sz="2400" b="1" dirty="0">
                <a:solidFill>
                  <a:srgbClr val="333333"/>
                </a:solidFill>
                <a:latin typeface="Calibri Light"/>
                <a:ea typeface="ＭＳ Ｐゴシック" panose="020B0600070205080204" pitchFamily="34" charset="-128"/>
              </a:rPr>
              <a:t> </a:t>
            </a:r>
            <a:r>
              <a:rPr lang="de-DE" altLang="ja-JP" sz="2400" dirty="0">
                <a:solidFill>
                  <a:srgbClr val="333333"/>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chemeClr val="tx1"/>
                </a:solidFill>
                <a:latin typeface="Calibri Light"/>
                <a:ea typeface="ＭＳ Ｐゴシック" panose="020B0600070205080204" pitchFamily="34" charset="-128"/>
              </a:rPr>
              <a:t>???</a:t>
            </a:r>
            <a:r>
              <a:rPr lang="de-DE" altLang="de-DE" sz="2400" dirty="0">
                <a:solidFill>
                  <a:srgbClr val="FFFFFF"/>
                </a:solidFill>
                <a:latin typeface="Calibri Light"/>
                <a:ea typeface="ＭＳ Ｐゴシック" panose="020B0600070205080204" pitchFamily="34" charset="-128"/>
              </a:rPr>
              <a:t>sche Urteile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rPr>
              <a:t> Vorurteile) werden beibehalten; unangemessene Generalisierung (von einem auf alle schließen! </a:t>
            </a:r>
            <a:r>
              <a:rPr lang="de-DE" altLang="de-DE" sz="2400" dirty="0">
                <a:solidFill>
                  <a:srgbClr val="FFFFFF"/>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FFFFFF"/>
                </a:solidFill>
                <a:latin typeface="Calibri Light"/>
                <a:ea typeface="ＭＳ Ｐゴシック" panose="020B0600070205080204" pitchFamily="34" charset="-128"/>
                <a:sym typeface="Wingdings" panose="05000000000000000000" pitchFamily="2" charset="2"/>
              </a:rPr>
              <a:t> </a:t>
            </a:r>
            <a:r>
              <a:rPr lang="de-DE" altLang="de-DE" sz="2400" dirty="0">
                <a:solidFill>
                  <a:srgbClr val="FFFFFF"/>
                </a:solidFill>
                <a:latin typeface="Calibri Light"/>
                <a:ea typeface="ＭＳ Ｐゴシック" panose="020B0600070205080204" pitchFamily="34" charset="-128"/>
              </a:rPr>
              <a:t>ausländische Mitbürger, 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4</a:t>
            </a:fld>
            <a:endParaRPr lang="de-DE" altLang="de-DE" b="0">
              <a:solidFill>
                <a:srgbClr val="333333"/>
              </a:solidFill>
            </a:endParaRPr>
          </a:p>
        </p:txBody>
      </p:sp>
    </p:spTree>
    <p:extLst>
      <p:ext uri="{BB962C8B-B14F-4D97-AF65-F5344CB8AC3E}">
        <p14:creationId xmlns:p14="http://schemas.microsoft.com/office/powerpoint/2010/main" val="1942906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4"/>
          <p:cNvSpPr txBox="1">
            <a:spLocks noChangeArrowheads="1"/>
          </p:cNvSpPr>
          <p:nvPr/>
        </p:nvSpPr>
        <p:spPr bwMode="auto">
          <a:xfrm>
            <a:off x="408955" y="6553200"/>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de-DE" altLang="de-DE" sz="1400" b="0" dirty="0">
                <a:solidFill>
                  <a:srgbClr val="333333"/>
                </a:solidFill>
                <a:latin typeface="Calibri Light"/>
              </a:rPr>
              <a:t>* man sieht nur das, was man sehen möchte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Veränderung der eigenen Sichtweise</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Es gibt eine menschliche Neigung, an seiner ersten Meinung festzuhalten (z.B.: Vorurteile, „Der erste Eindruck stimmt“</a:t>
            </a:r>
            <a:r>
              <a:rPr lang="de-DE" altLang="ja-JP" sz="2400" dirty="0">
                <a:solidFill>
                  <a:srgbClr val="333333"/>
                </a:solidFill>
                <a:latin typeface="Calibri Light"/>
                <a:ea typeface="ＭＳ Ｐゴシック" panose="020B0600070205080204" pitchFamily="34" charset="-128"/>
              </a:rPr>
              <a:t>-Haltung).</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Gründe: </a:t>
            </a:r>
            <a:r>
              <a:rPr lang="de-DE" altLang="de-DE" sz="2400" dirty="0">
                <a:solidFill>
                  <a:srgbClr val="333333"/>
                </a:solidFill>
                <a:latin typeface="Calibri Light"/>
                <a:ea typeface="ＭＳ Ｐゴシック" panose="020B0600070205080204" pitchFamily="34" charset="-128"/>
              </a:rPr>
              <a:t>Bequemlichkeit, „Bestätigungstendenz“</a:t>
            </a:r>
            <a:r>
              <a:rPr lang="de-DE" altLang="ja-JP" sz="2400" dirty="0">
                <a:solidFill>
                  <a:srgbClr val="333333"/>
                </a:solidFill>
                <a:latin typeface="Calibri Light"/>
                <a:ea typeface="ＭＳ Ｐゴシック" panose="020B0600070205080204" pitchFamily="34" charset="-128"/>
              </a:rPr>
              <a:t>*, Gedankenlosigkeit, einfache „Wahrheiten</a:t>
            </a:r>
            <a:r>
              <a:rPr lang="de-DE" altLang="de-DE" sz="2400" dirty="0">
                <a:solidFill>
                  <a:srgbClr val="333333"/>
                </a:solidFill>
                <a:latin typeface="Calibri Light"/>
                <a:ea typeface="ＭＳ Ｐゴシック" panose="020B0600070205080204" pitchFamily="34" charset="-128"/>
              </a:rPr>
              <a:t>“</a:t>
            </a:r>
            <a:r>
              <a:rPr lang="de-DE" altLang="ja-JP" sz="2400" b="1" dirty="0">
                <a:solidFill>
                  <a:srgbClr val="333333"/>
                </a:solidFill>
                <a:latin typeface="Calibri Light"/>
                <a:ea typeface="ＭＳ Ｐゴシック" panose="020B0600070205080204" pitchFamily="34" charset="-128"/>
              </a:rPr>
              <a:t> </a:t>
            </a:r>
            <a:r>
              <a:rPr lang="de-DE" altLang="ja-JP" sz="2400" dirty="0">
                <a:solidFill>
                  <a:srgbClr val="333333"/>
                </a:solidFill>
                <a:latin typeface="Calibri Light"/>
                <a:ea typeface="ＭＳ Ｐゴシック" panose="020B0600070205080204" pitchFamily="34" charset="-128"/>
              </a:rPr>
              <a:t>erleichtern Orientierung/Weltbild, Stolz</a:t>
            </a:r>
          </a:p>
          <a:p>
            <a:pPr marL="342900" lvl="0" indent="-342900" defTabSz="914400" fontAlgn="base">
              <a:buClr>
                <a:srgbClr val="004992"/>
              </a:buClr>
              <a:buFont typeface="WingDings"/>
              <a:buChar char=""/>
            </a:pPr>
            <a:r>
              <a:rPr lang="de-DE" altLang="de-DE" sz="2400" dirty="0">
                <a:solidFill>
                  <a:srgbClr val="004992"/>
                </a:solidFill>
                <a:latin typeface="Calibri Light"/>
                <a:ea typeface="ＭＳ Ｐゴシック" panose="020B0600070205080204" pitchFamily="34" charset="-128"/>
              </a:rPr>
              <a:t>Probleme: </a:t>
            </a:r>
            <a:r>
              <a:rPr lang="de-DE" altLang="de-DE" sz="2400" dirty="0">
                <a:solidFill>
                  <a:srgbClr val="333333"/>
                </a:solidFill>
                <a:latin typeface="Calibri Light"/>
                <a:ea typeface="ＭＳ Ｐゴシック" panose="020B0600070205080204" pitchFamily="34" charset="-128"/>
              </a:rPr>
              <a:t>Falsche Urteile (</a:t>
            </a:r>
            <a:r>
              <a:rPr lang="de-DE" altLang="de-DE" sz="2400" dirty="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dirty="0">
                <a:solidFill>
                  <a:srgbClr val="333333"/>
                </a:solidFill>
                <a:latin typeface="Calibri Light"/>
                <a:ea typeface="ＭＳ Ｐゴシック" panose="020B0600070205080204" pitchFamily="34" charset="-128"/>
              </a:rPr>
              <a:t> Vorurteile) werden beibehalten; unangemessene Generalisierung (von einem auf alle schließen! </a:t>
            </a:r>
            <a:r>
              <a:rPr lang="de-DE" altLang="de-DE" sz="2400">
                <a:solidFill>
                  <a:srgbClr val="333333"/>
                </a:solidFill>
                <a:latin typeface="Times New Roman"/>
                <a:ea typeface="ＭＳ Ｐゴシック" panose="020B0600070205080204" pitchFamily="34" charset="-128"/>
                <a:sym typeface="Wingdings" panose="05000000000000000000" pitchFamily="2" charset="2"/>
              </a:rPr>
              <a:t>→</a:t>
            </a:r>
            <a:r>
              <a:rPr lang="de-DE" altLang="de-DE" sz="2400">
                <a:solidFill>
                  <a:srgbClr val="333333"/>
                </a:solidFill>
                <a:latin typeface="Calibri Light"/>
                <a:ea typeface="ＭＳ Ｐゴシック" panose="020B0600070205080204" pitchFamily="34" charset="-128"/>
                <a:sym typeface="Wingdings" panose="05000000000000000000" pitchFamily="2" charset="2"/>
              </a:rPr>
              <a:t> </a:t>
            </a:r>
            <a:r>
              <a:rPr lang="de-DE" altLang="de-DE" sz="2400">
                <a:solidFill>
                  <a:srgbClr val="333333"/>
                </a:solidFill>
                <a:latin typeface="Calibri Light"/>
                <a:ea typeface="ＭＳ Ｐゴシック" panose="020B0600070205080204" pitchFamily="34" charset="-128"/>
              </a:rPr>
              <a:t>Menschen mit Migrationshintergrund </a:t>
            </a:r>
            <a:r>
              <a:rPr lang="de-DE" altLang="de-DE" sz="2400" dirty="0">
                <a:solidFill>
                  <a:srgbClr val="333333"/>
                </a:solidFill>
                <a:latin typeface="Calibri Light"/>
                <a:ea typeface="ＭＳ Ｐゴシック" panose="020B0600070205080204" pitchFamily="34" charset="-128"/>
              </a:rPr>
              <a:t>etc.); jemandem wird keine 2. Chance eingeräumt, die er vielleicht verdient hätte</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solidFill>
                  <a:srgbClr val="333333"/>
                </a:solidFill>
              </a:rPr>
              <a:t>Metakognitives Training 3 - Korrigierbarkeit</a:t>
            </a:r>
          </a:p>
        </p:txBody>
      </p:sp>
      <p:sp>
        <p:nvSpPr>
          <p:cNvPr id="4" name="Slide Number Placeholder 3"/>
          <p:cNvSpPr>
            <a:spLocks noGrp="1"/>
          </p:cNvSpPr>
          <p:nvPr>
            <p:ph type="sldNum" sz="quarter" idx="12"/>
          </p:nvPr>
        </p:nvSpPr>
        <p:spPr/>
        <p:txBody>
          <a:bodyPr/>
          <a:lstStyle/>
          <a:p>
            <a:pPr>
              <a:defRPr/>
            </a:pPr>
            <a:fld id="{5DE0AACF-C868-4079-AD3E-361C8F6FED4B}" type="slidenum">
              <a:rPr lang="de-DE" altLang="de-DE" b="0" smtClean="0">
                <a:solidFill>
                  <a:srgbClr val="333333"/>
                </a:solidFill>
              </a:rPr>
              <a:pPr>
                <a:defRPr/>
              </a:pPr>
              <a:t>5</a:t>
            </a:fld>
            <a:endParaRPr lang="de-DE" altLang="de-DE" b="0">
              <a:solidFill>
                <a:srgbClr val="333333"/>
              </a:solidFill>
            </a:endParaRPr>
          </a:p>
        </p:txBody>
      </p:sp>
    </p:spTree>
    <p:extLst>
      <p:ext uri="{BB962C8B-B14F-4D97-AF65-F5344CB8AC3E}">
        <p14:creationId xmlns:p14="http://schemas.microsoft.com/office/powerpoint/2010/main" val="1950787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de-DE" altLang="de-DE" sz="3200" dirty="0">
                <a:solidFill>
                  <a:schemeClr val="accent1"/>
                </a:solidFill>
                <a:latin typeface="Calibri Light"/>
              </a:rPr>
              <a:t>Berühmte Zitate von Menschen, die sich geirrt haben!</a:t>
            </a:r>
          </a:p>
        </p:txBody>
      </p:sp>
      <p:sp>
        <p:nvSpPr>
          <p:cNvPr id="4" name="Content Placeholder 3"/>
          <p:cNvSpPr>
            <a:spLocks noGrp="1"/>
          </p:cNvSpPr>
          <p:nvPr>
            <p:ph idx="1"/>
          </p:nvPr>
        </p:nvSpPr>
        <p:spPr>
          <a:xfrm>
            <a:off x="408955" y="1772816"/>
            <a:ext cx="11340000" cy="4680048"/>
          </a:xfrm>
        </p:spPr>
        <p:txBody>
          <a:bodyPr/>
          <a:lstStyle/>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err="1">
                <a:solidFill>
                  <a:srgbClr val="004992"/>
                </a:solidFill>
                <a:latin typeface="Calibri Light"/>
                <a:ea typeface="Gulim" pitchFamily="34" charset="-127"/>
              </a:rPr>
              <a:t>Vernünftige</a:t>
            </a:r>
            <a:r>
              <a:rPr lang="en-US" altLang="de-DE" sz="1700" dirty="0">
                <a:solidFill>
                  <a:srgbClr val="004992"/>
                </a:solidFill>
                <a:latin typeface="Calibri Light"/>
                <a:ea typeface="Gulim" pitchFamily="34" charset="-127"/>
              </a:rPr>
              <a:t> und </a:t>
            </a:r>
            <a:r>
              <a:rPr lang="en-US" altLang="de-DE" sz="1700" dirty="0" err="1">
                <a:solidFill>
                  <a:srgbClr val="004992"/>
                </a:solidFill>
                <a:latin typeface="Calibri Light"/>
                <a:ea typeface="Gulim" pitchFamily="34" charset="-127"/>
              </a:rPr>
              <a:t>verantwortungsbewusste</a:t>
            </a:r>
            <a:r>
              <a:rPr lang="en-US" altLang="de-DE" sz="1700" dirty="0">
                <a:solidFill>
                  <a:srgbClr val="004992"/>
                </a:solidFill>
                <a:latin typeface="Calibri Light"/>
                <a:ea typeface="Gulim" pitchFamily="34" charset="-127"/>
              </a:rPr>
              <a:t> Frauen </a:t>
            </a:r>
            <a:r>
              <a:rPr lang="en-US" altLang="de-DE" sz="1700" dirty="0" err="1">
                <a:solidFill>
                  <a:srgbClr val="004992"/>
                </a:solidFill>
                <a:latin typeface="Calibri Light"/>
                <a:ea typeface="Gulim" pitchFamily="34" charset="-127"/>
              </a:rPr>
              <a:t>wollen</a:t>
            </a:r>
            <a:r>
              <a:rPr lang="en-US" altLang="de-DE" sz="1700" dirty="0">
                <a:solidFill>
                  <a:srgbClr val="004992"/>
                </a:solidFill>
                <a:latin typeface="Calibri Light"/>
                <a:ea typeface="Gulim" pitchFamily="34" charset="-127"/>
              </a:rPr>
              <a:t> gar </a:t>
            </a:r>
            <a:r>
              <a:rPr lang="en-US" altLang="de-DE" sz="1700" dirty="0" err="1">
                <a:solidFill>
                  <a:srgbClr val="004992"/>
                </a:solidFill>
                <a:latin typeface="Calibri Light"/>
                <a:ea typeface="Gulim" pitchFamily="34" charset="-127"/>
              </a:rPr>
              <a:t>nicht</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wählen</a:t>
            </a:r>
            <a:r>
              <a:rPr lang="en-US" altLang="de-DE" sz="1700" dirty="0">
                <a:solidFill>
                  <a:srgbClr val="004992"/>
                </a:solidFill>
                <a:latin typeface="Calibri Light"/>
                <a:ea typeface="Gulim" pitchFamily="34" charset="-127"/>
              </a:rPr>
              <a: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Grover Cleveland, </a:t>
            </a:r>
            <a:r>
              <a:rPr lang="de-DE" altLang="de-DE" sz="1700" dirty="0">
                <a:solidFill>
                  <a:srgbClr val="333333"/>
                </a:solidFill>
                <a:latin typeface="Calibri Light"/>
                <a:ea typeface="Gulim" pitchFamily="34" charset="-127"/>
              </a:rPr>
              <a:t>ehemaliger Präsident der Vereinigten Staaten von Amerika, </a:t>
            </a:r>
            <a:r>
              <a:rPr lang="en-US" altLang="de-DE" sz="1700" dirty="0">
                <a:solidFill>
                  <a:srgbClr val="333333"/>
                </a:solidFill>
                <a:latin typeface="Calibri Light"/>
                <a:ea typeface="Gulim" pitchFamily="34" charset="-127"/>
              </a:rPr>
              <a:t>1905 </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„Dieses ‚Telefon‘ hat so viele Mängel, dass es nicht ernsthaft als Kommunikationsmittel taugt. Es hat keinen Wert für uns.“</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Western Union, führende Firma für Geldtransfer, zur Erfindung des Telefons, 1876</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„Das Pferd wird bleiben, das Automobil ist nur eine Kuriosität, eine Modeerscheinung.“ </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Präsident der Michigan Savings Bank über das Automobil, 1903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„Es wird noch Generationen dauern, bis der Mensch auf dem Mond landet.“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Harold Spencer, Astronom, 1957 (die Mondlandung fand bereits 12 Jahre später statt)</a:t>
            </a:r>
          </a:p>
          <a:p>
            <a:pPr lvl="0" defTabSz="914400" fontAlgn="base">
              <a:spcBef>
                <a:spcPts val="1200"/>
              </a:spcBef>
              <a:spcAft>
                <a:spcPct val="0"/>
              </a:spcAft>
            </a:pPr>
            <a:r>
              <a:rPr lang="de-DE" altLang="ko-KR" sz="1700" dirty="0">
                <a:solidFill>
                  <a:srgbClr val="004992"/>
                </a:solidFill>
                <a:latin typeface="Calibri Light"/>
                <a:ea typeface="Gulim" pitchFamily="34" charset="-127"/>
              </a:rPr>
              <a:t>„Röntgenstrahlen werden sich als Humbug herausstellen.“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Lord Kelvin, Präsident der britischen Forschungsgemeinschaft ‚Royal Society‘, 1883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a:solidFill>
                  <a:srgbClr val="004992"/>
                </a:solidFill>
                <a:latin typeface="Calibri Light"/>
                <a:ea typeface="Gulim" pitchFamily="34" charset="-127"/>
              </a:rPr>
              <a:t>Der Phonograph hat </a:t>
            </a:r>
            <a:r>
              <a:rPr lang="en-US" altLang="de-DE" sz="1700" dirty="0" err="1">
                <a:solidFill>
                  <a:srgbClr val="004992"/>
                </a:solidFill>
                <a:latin typeface="Calibri Light"/>
                <a:ea typeface="Gulim" pitchFamily="34" charset="-127"/>
              </a:rPr>
              <a:t>keinerlei</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kommerziellen</a:t>
            </a:r>
            <a:r>
              <a:rPr lang="en-US" altLang="de-DE" sz="1700" dirty="0">
                <a:solidFill>
                  <a:srgbClr val="004992"/>
                </a:solidFill>
                <a:latin typeface="Calibri Light"/>
                <a:ea typeface="Gulim" pitchFamily="34" charset="-127"/>
              </a:rPr>
              <a:t> Wert.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Thomas Edison </a:t>
            </a:r>
            <a:r>
              <a:rPr lang="en-US" altLang="de-DE" sz="1700" dirty="0" err="1">
                <a:solidFill>
                  <a:srgbClr val="333333"/>
                </a:solidFill>
                <a:latin typeface="Calibri Light"/>
                <a:ea typeface="Gulim" pitchFamily="34" charset="-127"/>
              </a:rPr>
              <a:t>zugeschrieben</a:t>
            </a:r>
            <a:r>
              <a:rPr lang="en-US" altLang="de-DE" sz="1700" dirty="0">
                <a:solidFill>
                  <a:srgbClr val="333333"/>
                </a:solidFill>
                <a:latin typeface="Calibri Light"/>
                <a:ea typeface="Gulim" pitchFamily="34" charset="-127"/>
              </a:rPr>
              <a:t>, US-</a:t>
            </a:r>
            <a:r>
              <a:rPr lang="en-US" altLang="de-DE" sz="1700" dirty="0" err="1">
                <a:solidFill>
                  <a:srgbClr val="333333"/>
                </a:solidFill>
                <a:latin typeface="Calibri Light"/>
                <a:ea typeface="Gulim" pitchFamily="34" charset="-127"/>
              </a:rPr>
              <a:t>amerikanischer</a:t>
            </a:r>
            <a:r>
              <a:rPr lang="en-US" altLang="de-DE" sz="1700" dirty="0">
                <a:solidFill>
                  <a:srgbClr val="333333"/>
                </a:solidFill>
                <a:latin typeface="Calibri Light"/>
                <a:ea typeface="Gulim" pitchFamily="34" charset="-127"/>
              </a:rPr>
              <a:t> </a:t>
            </a:r>
            <a:r>
              <a:rPr lang="en-US" altLang="de-DE" sz="1700" dirty="0" err="1">
                <a:solidFill>
                  <a:srgbClr val="333333"/>
                </a:solidFill>
                <a:latin typeface="Calibri Light"/>
                <a:ea typeface="Gulim" pitchFamily="34" charset="-127"/>
              </a:rPr>
              <a:t>Erfinder</a:t>
            </a:r>
            <a:r>
              <a:rPr lang="en-US" altLang="de-DE" sz="1700" dirty="0">
                <a:solidFill>
                  <a:srgbClr val="333333"/>
                </a:solidFill>
                <a:latin typeface="Calibri Light"/>
                <a:ea typeface="Gulim" pitchFamily="34" charset="-127"/>
              </a:rPr>
              <a:t>, 1899 (Phonograph = </a:t>
            </a:r>
            <a:r>
              <a:rPr lang="en-US" altLang="de-DE" sz="1700" dirty="0" err="1">
                <a:solidFill>
                  <a:srgbClr val="333333"/>
                </a:solidFill>
                <a:latin typeface="Calibri Light"/>
                <a:ea typeface="Gulim" pitchFamily="34" charset="-127"/>
              </a:rPr>
              <a:t>Vorläufer</a:t>
            </a:r>
            <a:r>
              <a:rPr lang="en-US" altLang="de-DE" sz="1700" dirty="0">
                <a:solidFill>
                  <a:srgbClr val="333333"/>
                </a:solidFill>
                <a:latin typeface="Calibri Light"/>
                <a:ea typeface="Gulim" pitchFamily="34" charset="-127"/>
              </a:rPr>
              <a:t> des </a:t>
            </a:r>
            <a:r>
              <a:rPr lang="en-US" altLang="de-DE" sz="1700" dirty="0" err="1">
                <a:solidFill>
                  <a:srgbClr val="333333"/>
                </a:solidFill>
                <a:latin typeface="Calibri Light"/>
                <a:ea typeface="Gulim" pitchFamily="34" charset="-127"/>
              </a:rPr>
              <a:t>Plattenspielers</a:t>
            </a:r>
            <a:r>
              <a:rPr lang="en-US" altLang="de-DE" sz="1700" dirty="0">
                <a:solidFill>
                  <a:srgbClr val="333333"/>
                </a:solidFill>
                <a:latin typeface="Calibri Light"/>
                <a:ea typeface="Gulim" pitchFamily="34" charset="-127"/>
              </a:rPr>
              <a:t>)</a:t>
            </a:r>
          </a:p>
          <a:p>
            <a:pPr lvl="0" defTabSz="914400" fontAlgn="base">
              <a:spcBef>
                <a:spcPts val="1200"/>
              </a:spcBef>
              <a:spcAft>
                <a:spcPct val="0"/>
              </a:spcAft>
            </a:pPr>
            <a:endParaRPr lang="de-DE" altLang="de-DE" sz="1700" dirty="0">
              <a:solidFill>
                <a:srgbClr val="333333"/>
              </a:solidFill>
              <a:latin typeface="Calibri Light"/>
              <a:ea typeface="Gulim" pitchFamily="34" charset="-127"/>
            </a:endParaRPr>
          </a:p>
          <a:p>
            <a:pPr>
              <a:spcBef>
                <a:spcPts val="1200"/>
              </a:spcBef>
            </a:pPr>
            <a:endParaRPr lang="en-US" sz="17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69426988-6EA0-4E5B-9342-9D67EDF86D4B}" type="slidenum">
              <a:rPr lang="de-DE" altLang="de-DE" b="0" smtClean="0">
                <a:latin typeface="Calibri Light"/>
              </a:rPr>
              <a:pPr>
                <a:defRPr/>
              </a:pPr>
              <a:t>6</a:t>
            </a:fld>
            <a:endParaRPr lang="de-DE" altLang="de-DE" b="0">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de-DE" altLang="de-DE" sz="3200" dirty="0">
                <a:solidFill>
                  <a:schemeClr val="accent1"/>
                </a:solidFill>
                <a:latin typeface="Calibri Light"/>
              </a:rPr>
              <a:t>Berühmte Zitate von Menschen, die sich geirrt haben!</a:t>
            </a:r>
          </a:p>
        </p:txBody>
      </p:sp>
      <p:sp>
        <p:nvSpPr>
          <p:cNvPr id="4" name="Content Placeholder 3"/>
          <p:cNvSpPr>
            <a:spLocks noGrp="1"/>
          </p:cNvSpPr>
          <p:nvPr>
            <p:ph idx="1"/>
          </p:nvPr>
        </p:nvSpPr>
        <p:spPr>
          <a:xfrm>
            <a:off x="408955" y="1772816"/>
            <a:ext cx="11340000" cy="4680048"/>
          </a:xfrm>
        </p:spPr>
        <p:txBody>
          <a:bodyPr/>
          <a:lstStyle/>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err="1">
                <a:solidFill>
                  <a:srgbClr val="004992"/>
                </a:solidFill>
                <a:latin typeface="Calibri Light"/>
                <a:ea typeface="Gulim" pitchFamily="34" charset="-127"/>
              </a:rPr>
              <a:t>Vernünftige</a:t>
            </a:r>
            <a:r>
              <a:rPr lang="en-US" altLang="de-DE" sz="1700" dirty="0">
                <a:solidFill>
                  <a:srgbClr val="004992"/>
                </a:solidFill>
                <a:latin typeface="Calibri Light"/>
                <a:ea typeface="Gulim" pitchFamily="34" charset="-127"/>
              </a:rPr>
              <a:t> und </a:t>
            </a:r>
            <a:r>
              <a:rPr lang="en-US" altLang="de-DE" sz="1700" dirty="0" err="1">
                <a:solidFill>
                  <a:srgbClr val="004992"/>
                </a:solidFill>
                <a:latin typeface="Calibri Light"/>
                <a:ea typeface="Gulim" pitchFamily="34" charset="-127"/>
              </a:rPr>
              <a:t>verantwortungsbewusste</a:t>
            </a:r>
            <a:r>
              <a:rPr lang="en-US" altLang="de-DE" sz="1700" dirty="0">
                <a:solidFill>
                  <a:srgbClr val="004992"/>
                </a:solidFill>
                <a:latin typeface="Calibri Light"/>
                <a:ea typeface="Gulim" pitchFamily="34" charset="-127"/>
              </a:rPr>
              <a:t> Frauen </a:t>
            </a:r>
            <a:r>
              <a:rPr lang="en-US" altLang="de-DE" sz="1700" dirty="0" err="1">
                <a:solidFill>
                  <a:srgbClr val="004992"/>
                </a:solidFill>
                <a:latin typeface="Calibri Light"/>
                <a:ea typeface="Gulim" pitchFamily="34" charset="-127"/>
              </a:rPr>
              <a:t>wollen</a:t>
            </a:r>
            <a:r>
              <a:rPr lang="en-US" altLang="de-DE" sz="1700" dirty="0">
                <a:solidFill>
                  <a:srgbClr val="004992"/>
                </a:solidFill>
                <a:latin typeface="Calibri Light"/>
                <a:ea typeface="Gulim" pitchFamily="34" charset="-127"/>
              </a:rPr>
              <a:t> gar </a:t>
            </a:r>
            <a:r>
              <a:rPr lang="en-US" altLang="de-DE" sz="1700" dirty="0" err="1">
                <a:solidFill>
                  <a:srgbClr val="004992"/>
                </a:solidFill>
                <a:latin typeface="Calibri Light"/>
                <a:ea typeface="Gulim" pitchFamily="34" charset="-127"/>
              </a:rPr>
              <a:t>nicht</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wählen</a:t>
            </a:r>
            <a:r>
              <a:rPr lang="en-US" altLang="de-DE" sz="1700" dirty="0">
                <a:solidFill>
                  <a:srgbClr val="004992"/>
                </a:solidFill>
                <a:latin typeface="Calibri Light"/>
                <a:ea typeface="Gulim" pitchFamily="34" charset="-127"/>
              </a:rPr>
              <a: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Grover Cleveland, </a:t>
            </a:r>
            <a:r>
              <a:rPr lang="de-DE" altLang="de-DE" sz="1700" dirty="0">
                <a:solidFill>
                  <a:srgbClr val="333333"/>
                </a:solidFill>
                <a:latin typeface="Calibri Light"/>
                <a:ea typeface="Gulim" pitchFamily="34" charset="-127"/>
              </a:rPr>
              <a:t>ehemaliger Präsident der Vereinigten Staaten von Amerika, </a:t>
            </a:r>
            <a:r>
              <a:rPr lang="en-US" altLang="de-DE" sz="1700" dirty="0">
                <a:solidFill>
                  <a:srgbClr val="333333"/>
                </a:solidFill>
                <a:latin typeface="Calibri Light"/>
                <a:ea typeface="Gulim" pitchFamily="34" charset="-127"/>
              </a:rPr>
              <a:t>1905 </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„Dieses ‚Telefon‘ hat so viele Mängel, dass es nicht ernsthaft als Kommunikationsmittel taugt. Es hat keinen Wert für uns.“</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Western Union, führende Firma für Geldtransfer, zur Erfindung des Telefons, 1876</a:t>
            </a:r>
          </a:p>
          <a:p>
            <a:pPr lvl="0" defTabSz="914400" fontAlgn="base">
              <a:spcBef>
                <a:spcPts val="1200"/>
              </a:spcBef>
              <a:spcAft>
                <a:spcPct val="0"/>
              </a:spcAft>
            </a:pPr>
            <a:r>
              <a:rPr lang="de-DE" altLang="ko-KR" sz="1700" dirty="0">
                <a:solidFill>
                  <a:srgbClr val="004992"/>
                </a:solidFill>
                <a:latin typeface="Calibri Light"/>
                <a:ea typeface="Gulim" pitchFamily="34" charset="-127"/>
              </a:rPr>
              <a:t>„Das Pferd wird bleiben, das Automobil ist nur eine Kuriosität, eine Modeerscheinung.“ </a:t>
            </a:r>
            <a:br>
              <a:rPr lang="de-DE" altLang="ko-KR" sz="1700" dirty="0">
                <a:solidFill>
                  <a:srgbClr val="006699"/>
                </a:solidFill>
                <a:latin typeface="Calibri Light"/>
                <a:ea typeface="Gulim" pitchFamily="34" charset="-127"/>
              </a:rPr>
            </a:br>
            <a:r>
              <a:rPr lang="de-DE" altLang="ko-KR" sz="1700" dirty="0">
                <a:solidFill>
                  <a:srgbClr val="333333"/>
                </a:solidFill>
                <a:latin typeface="Calibri Light"/>
                <a:ea typeface="Gulim" pitchFamily="34" charset="-127"/>
              </a:rPr>
              <a:t>Präsident der Michigan Savings Bank über das Automobil, 1903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„Es wird noch Generationen dauern, bis der Mensch auf dem Mond landet.“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Harold Spencer, Astronom, 1957 (die Mondlandung fand bereits 12 Jahre später statt)</a:t>
            </a:r>
          </a:p>
          <a:p>
            <a:pPr lvl="0" defTabSz="914400" fontAlgn="base">
              <a:spcBef>
                <a:spcPts val="1200"/>
              </a:spcBef>
              <a:spcAft>
                <a:spcPct val="0"/>
              </a:spcAft>
            </a:pPr>
            <a:r>
              <a:rPr lang="de-DE" altLang="ko-KR" sz="1700" dirty="0">
                <a:solidFill>
                  <a:srgbClr val="004992"/>
                </a:solidFill>
                <a:latin typeface="Calibri Light"/>
                <a:ea typeface="Gulim" pitchFamily="34" charset="-127"/>
              </a:rPr>
              <a:t>„Röntgenstrahlen werden sich als Humbug herausstellen.“ </a:t>
            </a:r>
            <a:br>
              <a:rPr lang="de-DE" altLang="ko-KR" sz="1700" dirty="0">
                <a:solidFill>
                  <a:srgbClr val="333333"/>
                </a:solidFill>
                <a:latin typeface="Calibri Light"/>
                <a:ea typeface="Gulim" pitchFamily="34" charset="-127"/>
              </a:rPr>
            </a:br>
            <a:r>
              <a:rPr lang="de-DE" altLang="ko-KR" sz="1700" dirty="0">
                <a:solidFill>
                  <a:srgbClr val="333333"/>
                </a:solidFill>
                <a:latin typeface="Calibri Light"/>
                <a:ea typeface="Gulim" pitchFamily="34" charset="-127"/>
              </a:rPr>
              <a:t>Lord Kelvin, Präsident der britischen Forschungsgemeinschaft ‚Royal Society‘, 1883</a:t>
            </a:r>
          </a:p>
          <a:p>
            <a:pPr lvl="0" defTabSz="914400" fontAlgn="base">
              <a:spcBef>
                <a:spcPts val="1200"/>
              </a:spcBef>
              <a:spcAft>
                <a:spcPct val="0"/>
              </a:spcAft>
            </a:pPr>
            <a:r>
              <a:rPr lang="de-DE" altLang="ko-KR" sz="1700" dirty="0">
                <a:solidFill>
                  <a:srgbClr val="004992"/>
                </a:solidFill>
                <a:latin typeface="Calibri Light"/>
                <a:ea typeface="Gulim" pitchFamily="34" charset="-127"/>
              </a:rPr>
              <a:t>„</a:t>
            </a:r>
            <a:r>
              <a:rPr lang="en-US" altLang="de-DE" sz="1700" dirty="0">
                <a:solidFill>
                  <a:srgbClr val="004992"/>
                </a:solidFill>
                <a:latin typeface="Calibri Light"/>
                <a:ea typeface="Gulim" pitchFamily="34" charset="-127"/>
              </a:rPr>
              <a:t>Der Phonograph hat </a:t>
            </a:r>
            <a:r>
              <a:rPr lang="en-US" altLang="de-DE" sz="1700" dirty="0" err="1">
                <a:solidFill>
                  <a:srgbClr val="004992"/>
                </a:solidFill>
                <a:latin typeface="Calibri Light"/>
                <a:ea typeface="Gulim" pitchFamily="34" charset="-127"/>
              </a:rPr>
              <a:t>keinerlei</a:t>
            </a:r>
            <a:r>
              <a:rPr lang="en-US" altLang="de-DE" sz="1700" dirty="0">
                <a:solidFill>
                  <a:srgbClr val="004992"/>
                </a:solidFill>
                <a:latin typeface="Calibri Light"/>
                <a:ea typeface="Gulim" pitchFamily="34" charset="-127"/>
              </a:rPr>
              <a:t> </a:t>
            </a:r>
            <a:r>
              <a:rPr lang="en-US" altLang="de-DE" sz="1700" dirty="0" err="1">
                <a:solidFill>
                  <a:srgbClr val="004992"/>
                </a:solidFill>
                <a:latin typeface="Calibri Light"/>
                <a:ea typeface="Gulim" pitchFamily="34" charset="-127"/>
              </a:rPr>
              <a:t>kommerziellen</a:t>
            </a:r>
            <a:r>
              <a:rPr lang="en-US" altLang="de-DE" sz="1700" dirty="0">
                <a:solidFill>
                  <a:srgbClr val="004992"/>
                </a:solidFill>
                <a:latin typeface="Calibri Light"/>
                <a:ea typeface="Gulim" pitchFamily="34" charset="-127"/>
              </a:rPr>
              <a:t> Wert.</a:t>
            </a:r>
            <a:r>
              <a:rPr lang="de-DE" altLang="ko-KR" sz="1700" dirty="0">
                <a:solidFill>
                  <a:srgbClr val="004992"/>
                </a:solidFill>
                <a:latin typeface="Calibri Light"/>
                <a:ea typeface="Gulim" pitchFamily="34" charset="-127"/>
              </a:rPr>
              <a:t>“</a:t>
            </a:r>
            <a:br>
              <a:rPr lang="de-DE" altLang="ko-KR" sz="1700" dirty="0">
                <a:solidFill>
                  <a:srgbClr val="006699"/>
                </a:solidFill>
                <a:latin typeface="Calibri Light"/>
                <a:ea typeface="Gulim" pitchFamily="34" charset="-127"/>
              </a:rPr>
            </a:br>
            <a:r>
              <a:rPr lang="en-US" altLang="de-DE" sz="1700" dirty="0">
                <a:solidFill>
                  <a:srgbClr val="333333"/>
                </a:solidFill>
                <a:latin typeface="Calibri Light"/>
                <a:ea typeface="Gulim" pitchFamily="34" charset="-127"/>
              </a:rPr>
              <a:t>Thomas Edison </a:t>
            </a:r>
            <a:r>
              <a:rPr lang="en-US" altLang="de-DE" sz="1700" dirty="0" err="1">
                <a:solidFill>
                  <a:srgbClr val="333333"/>
                </a:solidFill>
                <a:latin typeface="Calibri Light"/>
                <a:ea typeface="Gulim" pitchFamily="34" charset="-127"/>
              </a:rPr>
              <a:t>zugeschrieben</a:t>
            </a:r>
            <a:r>
              <a:rPr lang="en-US" altLang="de-DE" sz="1700" dirty="0">
                <a:solidFill>
                  <a:srgbClr val="333333"/>
                </a:solidFill>
                <a:latin typeface="Calibri Light"/>
                <a:ea typeface="Gulim" pitchFamily="34" charset="-127"/>
              </a:rPr>
              <a:t>, US-</a:t>
            </a:r>
            <a:r>
              <a:rPr lang="en-US" altLang="de-DE" sz="1700" dirty="0" err="1">
                <a:solidFill>
                  <a:srgbClr val="333333"/>
                </a:solidFill>
                <a:latin typeface="Calibri Light"/>
                <a:ea typeface="Gulim" pitchFamily="34" charset="-127"/>
              </a:rPr>
              <a:t>amerikanischer</a:t>
            </a:r>
            <a:r>
              <a:rPr lang="en-US" altLang="de-DE" sz="1700" dirty="0">
                <a:solidFill>
                  <a:srgbClr val="333333"/>
                </a:solidFill>
                <a:latin typeface="Calibri Light"/>
                <a:ea typeface="Gulim" pitchFamily="34" charset="-127"/>
              </a:rPr>
              <a:t> </a:t>
            </a:r>
            <a:r>
              <a:rPr lang="en-US" altLang="de-DE" sz="1700" dirty="0" err="1">
                <a:solidFill>
                  <a:srgbClr val="333333"/>
                </a:solidFill>
                <a:latin typeface="Calibri Light"/>
                <a:ea typeface="Gulim" pitchFamily="34" charset="-127"/>
              </a:rPr>
              <a:t>Erfinder</a:t>
            </a:r>
            <a:r>
              <a:rPr lang="en-US" altLang="de-DE" sz="1700" dirty="0">
                <a:solidFill>
                  <a:srgbClr val="333333"/>
                </a:solidFill>
                <a:latin typeface="Calibri Light"/>
                <a:ea typeface="Gulim" pitchFamily="34" charset="-127"/>
              </a:rPr>
              <a:t>, 1899 (Phonograph = </a:t>
            </a:r>
            <a:r>
              <a:rPr lang="en-US" altLang="de-DE" sz="1700" dirty="0" err="1">
                <a:solidFill>
                  <a:srgbClr val="333333"/>
                </a:solidFill>
                <a:latin typeface="Calibri Light"/>
                <a:ea typeface="Gulim" pitchFamily="34" charset="-127"/>
              </a:rPr>
              <a:t>Vorläufer</a:t>
            </a:r>
            <a:r>
              <a:rPr lang="en-US" altLang="de-DE" sz="1700" dirty="0">
                <a:solidFill>
                  <a:srgbClr val="333333"/>
                </a:solidFill>
                <a:latin typeface="Calibri Light"/>
                <a:ea typeface="Gulim" pitchFamily="34" charset="-127"/>
              </a:rPr>
              <a:t> des </a:t>
            </a:r>
            <a:r>
              <a:rPr lang="en-US" altLang="de-DE" sz="1700" dirty="0" err="1">
                <a:solidFill>
                  <a:srgbClr val="333333"/>
                </a:solidFill>
                <a:latin typeface="Calibri Light"/>
                <a:ea typeface="Gulim" pitchFamily="34" charset="-127"/>
              </a:rPr>
              <a:t>Plattenspielers</a:t>
            </a:r>
            <a:r>
              <a:rPr lang="en-US" altLang="de-DE" sz="1700" dirty="0">
                <a:solidFill>
                  <a:srgbClr val="333333"/>
                </a:solidFill>
                <a:latin typeface="Calibri Light"/>
                <a:ea typeface="Gulim" pitchFamily="34" charset="-127"/>
              </a:rPr>
              <a:t>)</a:t>
            </a:r>
          </a:p>
          <a:p>
            <a:pPr lvl="0" defTabSz="914400" fontAlgn="base">
              <a:spcBef>
                <a:spcPts val="1200"/>
              </a:spcBef>
              <a:spcAft>
                <a:spcPct val="0"/>
              </a:spcAft>
            </a:pPr>
            <a:endParaRPr lang="de-DE" altLang="de-DE" sz="1700" dirty="0">
              <a:solidFill>
                <a:srgbClr val="333333"/>
              </a:solidFill>
              <a:latin typeface="Calibri Light"/>
              <a:ea typeface="Gulim" pitchFamily="34" charset="-127"/>
            </a:endParaRPr>
          </a:p>
          <a:p>
            <a:pPr>
              <a:spcBef>
                <a:spcPts val="1200"/>
              </a:spcBef>
            </a:pPr>
            <a:endParaRPr lang="en-US" sz="17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69426988-6EA0-4E5B-9342-9D67EDF86D4B}" type="slidenum">
              <a:rPr lang="de-DE" altLang="de-DE" b="0" smtClean="0">
                <a:latin typeface="Calibri Light"/>
              </a:rPr>
              <a:pPr>
                <a:defRPr/>
              </a:pPr>
              <a:t>7</a:t>
            </a:fld>
            <a:endParaRPr lang="de-DE" altLang="de-DE" b="0">
              <a:latin typeface="Calibri Light"/>
            </a:endParaRPr>
          </a:p>
        </p:txBody>
      </p:sp>
      <p:sp>
        <p:nvSpPr>
          <p:cNvPr id="7" name="Text Box 5"/>
          <p:cNvSpPr txBox="1">
            <a:spLocks noChangeArrowheads="1"/>
          </p:cNvSpPr>
          <p:nvPr/>
        </p:nvSpPr>
        <p:spPr bwMode="auto">
          <a:xfrm>
            <a:off x="408955" y="5982379"/>
            <a:ext cx="1137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004992"/>
                </a:solidFill>
                <a:latin typeface="Calibri Light"/>
              </a:rPr>
              <a:t>Wir sollten offen sein für neue Erfahrungen, denn: </a:t>
            </a:r>
            <a:br>
              <a:rPr lang="de-DE" altLang="de-DE" sz="2400" b="0" dirty="0">
                <a:solidFill>
                  <a:srgbClr val="004992"/>
                </a:solidFill>
                <a:latin typeface="Calibri Light"/>
              </a:rPr>
            </a:br>
            <a:r>
              <a:rPr lang="de-DE" altLang="de-DE" sz="2400" b="0" dirty="0">
                <a:solidFill>
                  <a:srgbClr val="004992"/>
                </a:solidFill>
                <a:latin typeface="Calibri Light"/>
              </a:rPr>
              <a:t>Die Zeiten ändern sich und wir lernen nie aus!</a:t>
            </a:r>
          </a:p>
        </p:txBody>
      </p:sp>
    </p:spTree>
    <p:extLst>
      <p:ext uri="{BB962C8B-B14F-4D97-AF65-F5344CB8AC3E}">
        <p14:creationId xmlns:p14="http://schemas.microsoft.com/office/powerpoint/2010/main" val="1751278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5" name="Line 19"/>
          <p:cNvSpPr>
            <a:spLocks noChangeShapeType="1"/>
          </p:cNvSpPr>
          <p:nvPr/>
        </p:nvSpPr>
        <p:spPr bwMode="auto">
          <a:xfrm>
            <a:off x="408955" y="2312440"/>
            <a:ext cx="1137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graphicFrame>
        <p:nvGraphicFramePr>
          <p:cNvPr id="5" name="Group 36"/>
          <p:cNvGraphicFramePr>
            <a:graphicFrameLocks noGrp="1"/>
          </p:cNvGraphicFramePr>
          <p:nvPr>
            <p:extLst>
              <p:ext uri="{D42A27DB-BD31-4B8C-83A1-F6EECF244321}">
                <p14:modId xmlns:p14="http://schemas.microsoft.com/office/powerpoint/2010/main" val="1045068564"/>
              </p:ext>
            </p:extLst>
          </p:nvPr>
        </p:nvGraphicFramePr>
        <p:xfrm>
          <a:off x="408955" y="2203704"/>
          <a:ext cx="11376001"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Wirtschaft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8</a:t>
            </a:fld>
            <a:endParaRPr lang="de-DE" altLang="de-DE" b="0">
              <a:latin typeface="Calibri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9764" name="Group 36"/>
          <p:cNvGraphicFramePr>
            <a:graphicFrameLocks noGrp="1"/>
          </p:cNvGraphicFramePr>
          <p:nvPr>
            <p:extLst>
              <p:ext uri="{D42A27DB-BD31-4B8C-83A1-F6EECF244321}">
                <p14:modId xmlns:p14="http://schemas.microsoft.com/office/powerpoint/2010/main" val="1499824694"/>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rPr>
                        <a:t>Die Sonne dreht sich um die Erde! </a:t>
                      </a:r>
                      <a:r>
                        <a:rPr kumimoji="0" lang="de-DE" altLang="ja-JP" sz="1800" b="0" i="0" u="none" strike="noStrike" cap="none" normalizeH="0" baseline="0" dirty="0">
                          <a:ln>
                            <a:noFill/>
                          </a:ln>
                          <a:solidFill>
                            <a:srgbClr val="333333"/>
                          </a:solidFill>
                          <a:effectLst/>
                          <a:latin typeface="Calibri Light"/>
                          <a:ea typeface="MS Mincho" pitchFamily="49" charset="-128"/>
                        </a:rPr>
                        <a:t>Diese Theorie wurde im Mittelalter von der katholischen Kirche als unantastbare Wahrheit angesehen, obwohl namhafte Wissenschaftler wie Galileo Galilei das Gegenteil beweisen konnten. Die Wahrheit, also dass die Erde um die Sonne kreist, wurde sogar als Gotteslästerung gewertet.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Wirtschaft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9</a:t>
            </a:fld>
            <a:endParaRPr lang="de-DE" altLang="de-DE" b="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9764" name="Group 36"/>
          <p:cNvGraphicFramePr>
            <a:graphicFrameLocks noGrp="1"/>
          </p:cNvGraphicFramePr>
          <p:nvPr>
            <p:extLst>
              <p:ext uri="{D42A27DB-BD31-4B8C-83A1-F6EECF244321}">
                <p14:modId xmlns:p14="http://schemas.microsoft.com/office/powerpoint/2010/main" val="2993833956"/>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rPr>
                        <a:t>Die Sonne dreht sich um die Erde! </a:t>
                      </a:r>
                      <a:r>
                        <a:rPr kumimoji="0" lang="de-DE" altLang="ja-JP" sz="1800" b="0" i="0" u="none" strike="noStrike" cap="none" normalizeH="0" baseline="0" dirty="0">
                          <a:ln>
                            <a:noFill/>
                          </a:ln>
                          <a:solidFill>
                            <a:srgbClr val="333333"/>
                          </a:solidFill>
                          <a:effectLst/>
                          <a:latin typeface="Calibri Light"/>
                          <a:ea typeface="MS Mincho" pitchFamily="49" charset="-128"/>
                        </a:rPr>
                        <a:t>Diese Theorie wurde im Mittelalter von der katholischen Kirche als unantastbare Wahrheit angesehen, obwohl namhafte Wissenschaftler wie Galileo Galilei das Gegenteil beweisen konnten. Die Wahrheit, also dass die Erde um die Sonne kreist, wurde sogar als Gotteslästerung gewertet.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Einige lebensgefährliche Medikamente wurden in der Vergangenheit zu spät aus dem Handel genommen – trotz voriger Anzeichen ihrer Gefährlichkeit (Contergan, </a:t>
                      </a:r>
                      <a:r>
                        <a:rPr kumimoji="0" lang="de-DE" sz="1800" b="0" i="0" u="none" strike="noStrike" cap="none" normalizeH="0" baseline="0" dirty="0" err="1">
                          <a:ln>
                            <a:noFill/>
                          </a:ln>
                          <a:solidFill>
                            <a:srgbClr val="333333"/>
                          </a:solidFill>
                          <a:effectLst/>
                          <a:latin typeface="Calibri Light"/>
                          <a:ea typeface="ＭＳ Ｐゴシック" pitchFamily="34" charset="-128"/>
                        </a:rPr>
                        <a:t>Vioxx</a:t>
                      </a:r>
                      <a:r>
                        <a:rPr kumimoji="0" lang="de-DE" sz="18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Wirtschaft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defRPr/>
                      </a:pPr>
                      <a:r>
                        <a:rPr kumimoji="0" lang="de-DE" sz="1800" b="0" i="0" u="none" strike="noStrike" cap="none" normalizeH="0" baseline="0" dirty="0">
                          <a:ln>
                            <a:noFill/>
                          </a:ln>
                          <a:solidFill>
                            <a:srgbClr val="004992"/>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10</a:t>
            </a:fld>
            <a:endParaRPr lang="de-DE" altLang="de-DE" b="0">
              <a:latin typeface="Calibri Light"/>
            </a:endParaRPr>
          </a:p>
        </p:txBody>
      </p:sp>
    </p:spTree>
    <p:extLst>
      <p:ext uri="{BB962C8B-B14F-4D97-AF65-F5344CB8AC3E}">
        <p14:creationId xmlns:p14="http://schemas.microsoft.com/office/powerpoint/2010/main" val="3758660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9764" name="Group 36"/>
          <p:cNvGraphicFramePr>
            <a:graphicFrameLocks noGrp="1"/>
          </p:cNvGraphicFramePr>
          <p:nvPr>
            <p:extLst>
              <p:ext uri="{D42A27DB-BD31-4B8C-83A1-F6EECF244321}">
                <p14:modId xmlns:p14="http://schemas.microsoft.com/office/powerpoint/2010/main" val="1367615000"/>
              </p:ext>
            </p:extLst>
          </p:nvPr>
        </p:nvGraphicFramePr>
        <p:xfrm>
          <a:off x="408955" y="2203704"/>
          <a:ext cx="11376000" cy="429768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Bereich</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Beispiele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Erdkunde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altLang="ja-JP" sz="1800" b="0" i="1" u="none" strike="noStrike" cap="none" normalizeH="0" baseline="0" dirty="0">
                          <a:ln>
                            <a:noFill/>
                          </a:ln>
                          <a:solidFill>
                            <a:srgbClr val="333333"/>
                          </a:solidFill>
                          <a:effectLst/>
                          <a:latin typeface="Calibri Light"/>
                          <a:ea typeface="MS Mincho" pitchFamily="49" charset="-128"/>
                        </a:rPr>
                        <a:t>Die Sonne dreht sich um die Erde! </a:t>
                      </a:r>
                      <a:r>
                        <a:rPr kumimoji="0" lang="de-DE" altLang="ja-JP" sz="1800" b="0" i="0" u="none" strike="noStrike" cap="none" normalizeH="0" baseline="0" dirty="0">
                          <a:ln>
                            <a:noFill/>
                          </a:ln>
                          <a:solidFill>
                            <a:srgbClr val="333333"/>
                          </a:solidFill>
                          <a:effectLst/>
                          <a:latin typeface="Calibri Light"/>
                          <a:ea typeface="MS Mincho" pitchFamily="49" charset="-128"/>
                        </a:rPr>
                        <a:t>Diese Theorie wurde im Mittelalter von der katholischen Kirche als unantastbare Wahrheit angesehen, obwohl namhafte Wissenschaftler wie Galileo Galilei das Gegenteil beweisen konnten. Die Wahrheit, also dass die Erde um die Sonne kreist, wurde sogar als Gotteslästerung gewertet.</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Medizin</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Einige lebensgefährliche Medikamente wurden in der Vergangenheit zu spät aus dem Handel genommen – trotz voriger Anzeichen ihrer Gefährlichkeit (Contergan, </a:t>
                      </a:r>
                      <a:r>
                        <a:rPr kumimoji="0" lang="de-DE" sz="1800" b="0" i="0" u="none" strike="noStrike" cap="none" normalizeH="0" baseline="0" dirty="0" err="1">
                          <a:ln>
                            <a:noFill/>
                          </a:ln>
                          <a:solidFill>
                            <a:srgbClr val="333333"/>
                          </a:solidFill>
                          <a:effectLst/>
                          <a:latin typeface="Calibri Light"/>
                          <a:ea typeface="ＭＳ Ｐゴシック" pitchFamily="34" charset="-128"/>
                        </a:rPr>
                        <a:t>Vioxx</a:t>
                      </a:r>
                      <a:r>
                        <a:rPr kumimoji="0" lang="de-DE" sz="18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Wirtschaft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5000"/>
                        </a:lnSpc>
                        <a:spcBef>
                          <a:spcPts val="1999"/>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ea typeface="ＭＳ Ｐゴシック" pitchFamily="34" charset="-128"/>
                        </a:rPr>
                        <a:t>Verschlafen neuer Entwicklungen, Festhalten an überalterten Unternehmensstrategien, starke Spezialisierung auf Produkte mit abnehmender Nachfrage (Kamerafilme, Schreibmaschinen) und fehlende Anpassung an neue Zeit (z.B. Unternehmen ohne Internetauftritt).</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sz="3600" dirty="0">
                <a:latin typeface="Calibri Light"/>
              </a:rPr>
              <a:t>Unbeirrbarkeit „in Aktion“</a:t>
            </a:r>
            <a:br>
              <a:rPr lang="de-DE" sz="3600" dirty="0">
                <a:latin typeface="Calibri Light"/>
              </a:rPr>
            </a:br>
            <a:r>
              <a:rPr lang="de-DE" dirty="0">
                <a:latin typeface="Calibri Light"/>
              </a:rPr>
              <a:t>(„Scheuklappen“-Denken)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11</a:t>
            </a:fld>
            <a:endParaRPr lang="de-DE" altLang="de-DE" b="0">
              <a:latin typeface="Calibri Light"/>
            </a:endParaRPr>
          </a:p>
        </p:txBody>
      </p:sp>
    </p:spTree>
    <p:extLst>
      <p:ext uri="{BB962C8B-B14F-4D97-AF65-F5344CB8AC3E}">
        <p14:creationId xmlns:p14="http://schemas.microsoft.com/office/powerpoint/2010/main" val="503530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Studien zeigen, dass viele (aber nicht alle!) Menschen mit Psychose </a:t>
            </a:r>
            <a:r>
              <a:rPr lang="en-US" altLang="de-DE" sz="2400" dirty="0" err="1">
                <a:solidFill>
                  <a:srgbClr val="333333"/>
                </a:solidFill>
                <a:latin typeface="Calibri Light"/>
                <a:ea typeface="ＭＳ Ｐゴシック" panose="020B0600070205080204" pitchFamily="34" charset="-128"/>
              </a:rPr>
              <a:t>einmal</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bezogene</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Positionen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wenig</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verändern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selbst</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bei</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Beweis</a:t>
            </a:r>
            <a:r>
              <a:rPr lang="en-US" altLang="de-DE" sz="2400" dirty="0">
                <a:solidFill>
                  <a:srgbClr val="333333"/>
                </a:solidFill>
                <a:latin typeface="Calibri Light"/>
                <a:ea typeface="ＭＳ Ｐゴシック" panose="020B0600070205080204" pitchFamily="34" charset="-128"/>
              </a:rPr>
              <a:t> des </a:t>
            </a:r>
            <a:r>
              <a:rPr lang="en-US" altLang="de-DE" sz="2400" dirty="0" err="1">
                <a:solidFill>
                  <a:srgbClr val="333333"/>
                </a:solidFill>
                <a:latin typeface="Calibri Light"/>
                <a:ea typeface="ＭＳ Ｐゴシック" panose="020B0600070205080204" pitchFamily="34" charset="-128"/>
              </a:rPr>
              <a:t>Gegenteils</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oder</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stichhaltigen</a:t>
            </a:r>
            <a:r>
              <a:rPr lang="en-US" altLang="de-DE" sz="2400" dirty="0">
                <a:solidFill>
                  <a:srgbClr val="333333"/>
                </a:solidFill>
                <a:latin typeface="Calibri Light"/>
                <a:ea typeface="ＭＳ Ｐゴシック" panose="020B0600070205080204" pitchFamily="34" charset="-128"/>
              </a:rPr>
              <a:t> </a:t>
            </a:r>
            <a:r>
              <a:rPr lang="en-US" altLang="de-DE" sz="2400" dirty="0" err="1">
                <a:solidFill>
                  <a:srgbClr val="333333"/>
                </a:solidFill>
                <a:latin typeface="Calibri Light"/>
                <a:ea typeface="ＭＳ Ｐゴシック" panose="020B0600070205080204" pitchFamily="34" charset="-128"/>
              </a:rPr>
              <a:t>Gegenargumenten</a:t>
            </a:r>
            <a:r>
              <a:rPr lang="en-US" altLang="de-DE" sz="2400" dirty="0">
                <a:solidFill>
                  <a:srgbClr val="333333"/>
                </a:solidFill>
                <a:latin typeface="Calibri Light"/>
                <a:ea typeface="ＭＳ Ｐゴシック" panose="020B0600070205080204" pitchFamily="34" charset="-128"/>
              </a:rPr>
              <a:t>. </a:t>
            </a:r>
          </a:p>
          <a:p>
            <a:pPr lvl="0" defTabSz="914400" fontAlgn="base"/>
            <a:r>
              <a:rPr lang="en-US" altLang="de-DE" sz="2400" dirty="0">
                <a:solidFill>
                  <a:srgbClr val="004992"/>
                </a:solidFill>
                <a:latin typeface="Calibri Light"/>
                <a:ea typeface="ＭＳ Ｐゴシック" panose="020B0600070205080204" pitchFamily="34" charset="-128"/>
              </a:rPr>
              <a:t>Dies </a:t>
            </a:r>
            <a:r>
              <a:rPr lang="en-US" altLang="de-DE" sz="2400" dirty="0" err="1">
                <a:solidFill>
                  <a:srgbClr val="004992"/>
                </a:solidFill>
                <a:latin typeface="Calibri Light"/>
                <a:ea typeface="ＭＳ Ｐゴシック" panose="020B0600070205080204" pitchFamily="34" charset="-128"/>
              </a:rPr>
              <a:t>kann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zu</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zwischenmenschlichen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Problemen</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führen</a:t>
            </a:r>
            <a:r>
              <a:rPr lang="en-US" altLang="de-DE" sz="2400" dirty="0">
                <a:solidFill>
                  <a:srgbClr val="004992"/>
                </a:solidFill>
                <a:latin typeface="Calibri Light"/>
                <a:ea typeface="ＭＳ Ｐゴシック" panose="020B0600070205080204" pitchFamily="34" charset="-128"/>
              </a:rPr>
              <a:t> und </a:t>
            </a:r>
            <a:r>
              <a:rPr lang="en-US" altLang="de-DE" sz="2400" dirty="0" err="1">
                <a:solidFill>
                  <a:srgbClr val="004992"/>
                </a:solidFill>
                <a:latin typeface="Calibri Light"/>
                <a:ea typeface="ＭＳ Ｐゴシック" panose="020B0600070205080204" pitchFamily="34" charset="-128"/>
              </a:rPr>
              <a:t>verhindert</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eine</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realistische</a:t>
            </a:r>
            <a:r>
              <a:rPr lang="en-US" altLang="de-DE" sz="2400" dirty="0">
                <a:solidFill>
                  <a:srgbClr val="004992"/>
                </a:solidFill>
                <a:latin typeface="Calibri Light"/>
                <a:ea typeface="ＭＳ Ｐゴシック" panose="020B0600070205080204" pitchFamily="34" charset="-128"/>
              </a:rPr>
              <a:t> </a:t>
            </a:r>
            <a:r>
              <a:rPr lang="en-US" altLang="de-DE" sz="2400" dirty="0" err="1">
                <a:solidFill>
                  <a:srgbClr val="004992"/>
                </a:solidFill>
                <a:latin typeface="Calibri Light"/>
                <a:ea typeface="ＭＳ Ｐゴシック" panose="020B0600070205080204" pitchFamily="34" charset="-128"/>
              </a:rPr>
              <a:t>Einschätzung</a:t>
            </a:r>
            <a:r>
              <a:rPr lang="en-US" altLang="de-DE" sz="2400" dirty="0">
                <a:solidFill>
                  <a:srgbClr val="004992"/>
                </a:solidFill>
                <a:latin typeface="Calibri Light"/>
                <a:ea typeface="ＭＳ Ｐゴシック" panose="020B0600070205080204" pitchFamily="34" charset="-128"/>
              </a:rPr>
              <a:t> der Umwelt.</a:t>
            </a: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E9A7D35B-A49E-47A3-AC5D-C5C4379DD603}" type="slidenum">
              <a:rPr lang="de-DE" altLang="de-DE" b="0" smtClean="0">
                <a:latin typeface="Calibri Light"/>
              </a:rPr>
              <a:pPr>
                <a:defRPr/>
              </a:pPr>
              <a:t>12</a:t>
            </a:fld>
            <a:endParaRPr lang="de-DE" altLang="de-DE" b="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219518" y="8295616"/>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buClrTx/>
            </a:pPr>
            <a:endParaRPr lang="en-GB" altLang="de-DE" sz="2000" b="0">
              <a:latin typeface="Calibri Light"/>
              <a:cs typeface="Times New Roman" panose="02020603050405020304" pitchFamily="18" charset="0"/>
            </a:endParaRPr>
          </a:p>
        </p:txBody>
      </p:sp>
      <p:sp>
        <p:nvSpPr>
          <p:cNvPr id="31747" name="Text Box 3"/>
          <p:cNvSpPr txBox="1">
            <a:spLocks noChangeArrowheads="1"/>
          </p:cNvSpPr>
          <p:nvPr/>
        </p:nvSpPr>
        <p:spPr bwMode="auto">
          <a:xfrm>
            <a:off x="143971" y="8295616"/>
            <a:ext cx="120512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354013" eaLnBrk="0" hangingPunct="0">
              <a:defRPr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rgbClr val="006699"/>
              </a:buClr>
              <a:buFont typeface="Wingdings" panose="05000000000000000000" pitchFamily="2" charset="2"/>
              <a:buChar char="Ø"/>
              <a:defRPr/>
            </a:pPr>
            <a:r>
              <a:rPr lang="de-DE" altLang="de-DE" sz="2000" b="0" dirty="0">
                <a:latin typeface="Calibri Light"/>
              </a:rPr>
              <a:t>Wie mangelnde Korrigierbarkeit Fehleinschätzungen während der Psychose begünstigt – Beispiele</a:t>
            </a:r>
            <a:endParaRPr lang="de-DE" altLang="de-DE" sz="2400" b="0" dirty="0">
              <a:latin typeface="Calibri Light"/>
            </a:endParaRPr>
          </a:p>
        </p:txBody>
      </p:sp>
      <p:sp>
        <p:nvSpPr>
          <p:cNvPr id="6" name="Title 5"/>
          <p:cNvSpPr>
            <a:spLocks noGrp="1"/>
          </p:cNvSpPr>
          <p:nvPr>
            <p:ph type="title"/>
          </p:nvPr>
        </p:nvSpPr>
        <p:spPr/>
        <p:txBody>
          <a:bodyPr/>
          <a:lstStyle/>
          <a:p>
            <a:r>
              <a:rPr lang="de-DE" sz="3600" dirty="0"/>
              <a:t>Wie mangelnde Korrigierbarkeit Fehleinschätzungen während der Psychose begünstigt – Beispiele</a:t>
            </a:r>
            <a:endParaRPr lang="en-US" sz="3600" dirty="0"/>
          </a:p>
        </p:txBody>
      </p:sp>
      <p:sp>
        <p:nvSpPr>
          <p:cNvPr id="8" name="Content Placeholder 7"/>
          <p:cNvSpPr>
            <a:spLocks noGrp="1"/>
          </p:cNvSpPr>
          <p:nvPr>
            <p:ph idx="1"/>
          </p:nvPr>
        </p:nvSpPr>
        <p:spPr/>
        <p:txBody>
          <a:bodyPr/>
          <a:lstStyle/>
          <a:p>
            <a:pPr marL="342900" lvl="0" indent="-342900" defTabSz="914377" eaLnBrk="0" fontAlgn="base" hangingPunct="0">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tauscht sich nicht mit anderen aus, da man z.T. Widerspruch erwartet/fürchtet oder diesen Personen nicht mehr vertraut.</a:t>
            </a:r>
          </a:p>
          <a:p>
            <a:pPr marL="342900" lvl="0" indent="-342900" defTabSz="914377" eaLnBrk="0" fontAlgn="base" hangingPunct="0">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Widerspruch oder bloßes Nachfragen werden als feindselige Herausforderungen erlebt.</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Calibri Light"/>
                <a:ea typeface="ＭＳ Ｐゴシック" panose="020B0600070205080204" pitchFamily="34" charset="-128"/>
              </a:rPr>
              <a:t>Informationen werden nur über einseitige Quellen bezogen (z.B. Internetforen zu Verschwörungstheorien).</a:t>
            </a:r>
          </a:p>
          <a:p>
            <a:pPr marL="342900" lvl="0" indent="-342900" defTabSz="914377" eaLnBrk="0" fontAlgn="base" hangingPunct="0">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Andere seriösere Medien (z.B. Presseagenturen) werden nicht zu Rate gezogen.</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E9A7D35B-A49E-47A3-AC5D-C5C4379DD603}" type="slidenum">
              <a:rPr lang="de-DE" altLang="de-DE" b="0" smtClean="0">
                <a:latin typeface="Calibri Light"/>
              </a:rPr>
              <a:pPr>
                <a:defRPr/>
              </a:pPr>
              <a:t>13</a:t>
            </a:fld>
            <a:endParaRPr lang="de-DE" altLang="de-DE" b="0">
              <a:latin typeface="Calibri Light"/>
            </a:endParaRPr>
          </a:p>
        </p:txBody>
      </p:sp>
      <p:sp>
        <p:nvSpPr>
          <p:cNvPr id="12" name="Text Box 5"/>
          <p:cNvSpPr txBox="1">
            <a:spLocks noChangeArrowheads="1"/>
          </p:cNvSpPr>
          <p:nvPr/>
        </p:nvSpPr>
        <p:spPr bwMode="auto">
          <a:xfrm>
            <a:off x="408955" y="599119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solidFill>
                  <a:srgbClr val="004992"/>
                </a:solidFill>
                <a:latin typeface="Calibri Light"/>
              </a:rPr>
              <a:t>Möchte vielleicht jemand eine kurze persönliche Erfahrung einbringen?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Die drei untenstehenden Abbildungen gehören zu einem Oberbegriff. Zu welchem?</a:t>
            </a:r>
          </a:p>
        </p:txBody>
      </p:sp>
      <p:sp>
        <p:nvSpPr>
          <p:cNvPr id="7" name="Content Placeholder 6"/>
          <p:cNvSpPr>
            <a:spLocks noGrp="1"/>
          </p:cNvSpPr>
          <p:nvPr>
            <p:ph idx="1"/>
          </p:nvPr>
        </p:nvSpPr>
        <p:spPr/>
        <p:txBody>
          <a:bodyPr/>
          <a:lstStyle/>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endParaRPr lang="de-DE" altLang="de-DE" sz="2000" dirty="0">
              <a:solidFill>
                <a:srgbClr val="333333"/>
              </a:solidFill>
              <a:latin typeface="Calibri Light"/>
              <a:ea typeface="ＭＳ Ｐゴシック" panose="020B0600070205080204" pitchFamily="34" charset="-128"/>
            </a:endParaRP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weitere Objekte vor, um Ihre Annahme zu prüfen.</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Es wird Ihnen mit „ja“</a:t>
            </a:r>
            <a:r>
              <a:rPr lang="de-DE" altLang="ja-JP" sz="2000" dirty="0">
                <a:solidFill>
                  <a:srgbClr val="333333"/>
                </a:solidFill>
                <a:latin typeface="Calibri Light"/>
                <a:ea typeface="ＭＳ Ｐゴシック" panose="020B0600070205080204" pitchFamily="34" charset="-128"/>
              </a:rPr>
              <a:t> und „nein“ geantwortet.</a:t>
            </a:r>
            <a:r>
              <a:rPr lang="de-DE" altLang="ja-JP" sz="2000" b="1" dirty="0">
                <a:solidFill>
                  <a:srgbClr val="333333"/>
                </a:solidFill>
                <a:latin typeface="Calibri Light"/>
                <a:ea typeface="ＭＳ Ｐゴシック" panose="020B0600070205080204" pitchFamily="34" charset="-128"/>
              </a:rPr>
              <a:t> </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Wenn Sie sich sicher sind, um welchen Oberbegriff es sich handelt,</a:t>
            </a:r>
          </a:p>
          <a:p>
            <a:pPr lvl="0" algn="ctr" defTabSz="914400" fontAlgn="base">
              <a:spcBef>
                <a:spcPts val="1800"/>
              </a:spcBef>
            </a:pPr>
            <a:r>
              <a:rPr lang="de-DE" altLang="de-DE" sz="2000" dirty="0">
                <a:solidFill>
                  <a:srgbClr val="333333"/>
                </a:solidFill>
                <a:latin typeface="Calibri Light"/>
                <a:ea typeface="ＭＳ Ｐゴシック" panose="020B0600070205080204" pitchFamily="34" charset="-128"/>
              </a:rPr>
              <a:t>schlagen Sie eine Lösung vor.</a:t>
            </a:r>
            <a:endParaRPr lang="de-DE" altLang="de-DE" sz="2000" b="1" dirty="0">
              <a:solidFill>
                <a:srgbClr val="333333"/>
              </a:solidFill>
              <a:latin typeface="Calibri Light"/>
              <a:ea typeface="ＭＳ Ｐゴシック" panose="020B0600070205080204" pitchFamily="34" charset="-128"/>
            </a:endParaRPr>
          </a:p>
          <a:p>
            <a:pPr algn="ctr">
              <a:spcBef>
                <a:spcPts val="1800"/>
              </a:spcBef>
            </a:pPr>
            <a:endParaRPr lang="en-US" dirty="0">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14</a:t>
            </a:fld>
            <a:endParaRPr lang="de-DE" altLang="de-DE" b="0">
              <a:latin typeface="Calibri Light"/>
            </a:endParaRPr>
          </a:p>
        </p:txBody>
      </p:sp>
      <p:pic>
        <p:nvPicPr>
          <p:cNvPr id="1177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817"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7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953" y="2359144"/>
            <a:ext cx="222524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7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8545" y="2359144"/>
            <a:ext cx="2474436"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8878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4" name="Text Box 8"/>
          <p:cNvSpPr txBox="1">
            <a:spLocks noGrp="1" noChangeArrowheads="1"/>
          </p:cNvSpPr>
          <p:nvPr>
            <p:ph idx="1"/>
          </p:nvPr>
        </p:nvSpPr>
        <p:spPr>
          <a:xfrm>
            <a:off x="408955" y="2204864"/>
            <a:ext cx="11340000" cy="4248000"/>
          </a:xfrm>
        </p:spPr>
        <p:txBody>
          <a:bodyPr/>
          <a:lstStyle/>
          <a:p>
            <a:pPr eaLnBrk="1" hangingPunct="1">
              <a:spcBef>
                <a:spcPts val="1800"/>
              </a:spcBef>
              <a:defRPr/>
            </a:pPr>
            <a:endParaRPr lang="de-DE" sz="1800" b="1" dirty="0">
              <a:solidFill>
                <a:srgbClr val="333333"/>
              </a:solidFill>
              <a:latin typeface="Calibri Light"/>
              <a:ea typeface="+mn-ea"/>
            </a:endParaRPr>
          </a:p>
          <a:p>
            <a:pPr eaLnBrk="1" hangingPunct="1">
              <a:spcBef>
                <a:spcPts val="1800"/>
              </a:spcBef>
              <a:defRPr/>
            </a:pPr>
            <a:endParaRPr lang="de-DE" b="1" dirty="0">
              <a:solidFill>
                <a:srgbClr val="333333"/>
              </a:solidFill>
              <a:latin typeface="Calibri Light"/>
            </a:endParaRPr>
          </a:p>
          <a:p>
            <a:pPr eaLnBrk="1" hangingPunct="1">
              <a:spcBef>
                <a:spcPts val="1800"/>
              </a:spcBef>
              <a:defRPr/>
            </a:pPr>
            <a:endParaRPr lang="de-DE" sz="1800" b="1" dirty="0">
              <a:solidFill>
                <a:srgbClr val="333333"/>
              </a:solidFill>
              <a:latin typeface="Calibri Light"/>
              <a:ea typeface="+mn-ea"/>
            </a:endParaRPr>
          </a:p>
          <a:p>
            <a:pPr>
              <a:spcBef>
                <a:spcPts val="1800"/>
              </a:spcBef>
              <a:defRPr/>
            </a:pPr>
            <a:r>
              <a:rPr lang="de-DE" sz="1800" b="1" dirty="0">
                <a:solidFill>
                  <a:srgbClr val="333333"/>
                </a:solidFill>
                <a:latin typeface="Calibri Light"/>
                <a:ea typeface="+mn-ea"/>
              </a:rPr>
              <a:t>Häufiger Fehler: </a:t>
            </a:r>
            <a:r>
              <a:rPr lang="de-DE" sz="1800" dirty="0">
                <a:solidFill>
                  <a:srgbClr val="333333"/>
                </a:solidFill>
                <a:latin typeface="Calibri Light"/>
                <a:ea typeface="+mn-ea"/>
              </a:rPr>
              <a:t>Man sucht nur nach Informationen, die die eigene Annahme stützen (hier: scheinbar korrekter Obergriff </a:t>
            </a:r>
            <a:r>
              <a:rPr lang="de-DE" i="1" dirty="0">
                <a:solidFill>
                  <a:srgbClr val="333333"/>
                </a:solidFill>
                <a:latin typeface="Calibri Light"/>
              </a:rPr>
              <a:t>Früchte</a:t>
            </a:r>
            <a:r>
              <a:rPr lang="de-DE" sz="1800" dirty="0">
                <a:solidFill>
                  <a:srgbClr val="333333"/>
                </a:solidFill>
                <a:latin typeface="Calibri Light"/>
                <a:ea typeface="+mn-ea"/>
              </a:rPr>
              <a:t>), aber nicht nach Informationen, die dagegen sprechen könnten (Bestätigungstendenz). Es werden keine alternativen Überlegungen angestellt. </a:t>
            </a:r>
            <a:br>
              <a:rPr lang="de-DE" sz="1800" dirty="0">
                <a:solidFill>
                  <a:srgbClr val="333333"/>
                </a:solidFill>
                <a:latin typeface="Calibri Light"/>
                <a:ea typeface="+mn-ea"/>
              </a:rPr>
            </a:br>
            <a:r>
              <a:rPr lang="de-DE" sz="1800" dirty="0">
                <a:solidFill>
                  <a:srgbClr val="333333"/>
                </a:solidFill>
                <a:latin typeface="Calibri Light"/>
                <a:ea typeface="+mn-ea"/>
              </a:rPr>
              <a:t>Alltag: </a:t>
            </a:r>
          </a:p>
          <a:p>
            <a:pPr marL="285750" indent="-285750" eaLnBrk="1" hangingPunct="1">
              <a:spcBef>
                <a:spcPts val="1800"/>
              </a:spcBef>
              <a:buClr>
                <a:srgbClr val="333333"/>
              </a:buClr>
              <a:buFont typeface="WingDings"/>
              <a:buChar char=""/>
              <a:tabLst>
                <a:tab pos="450850" algn="l"/>
              </a:tabLst>
              <a:defRPr/>
            </a:pPr>
            <a:r>
              <a:rPr lang="de-DE" sz="1800" dirty="0">
                <a:solidFill>
                  <a:srgbClr val="333333"/>
                </a:solidFill>
                <a:latin typeface="Calibri Light"/>
                <a:ea typeface="+mn-ea"/>
              </a:rPr>
              <a:t>man liest nur Zeitungen, die der eigenen Meinung entsprechen</a:t>
            </a:r>
          </a:p>
          <a:p>
            <a:pPr marL="285750" indent="-285750" eaLnBrk="1" hangingPunct="1">
              <a:spcBef>
                <a:spcPts val="1800"/>
              </a:spcBef>
              <a:buClr>
                <a:srgbClr val="333333"/>
              </a:buClr>
              <a:buFont typeface="WingDings"/>
              <a:buChar char=""/>
              <a:tabLst>
                <a:tab pos="177800" algn="l"/>
              </a:tabLst>
              <a:defRPr/>
            </a:pPr>
            <a:r>
              <a:rPr lang="de-DE" sz="1800" dirty="0">
                <a:solidFill>
                  <a:srgbClr val="333333"/>
                </a:solidFill>
                <a:latin typeface="Calibri Light"/>
                <a:ea typeface="+mn-ea"/>
              </a:rPr>
              <a:t>man meidet Umgang mit Leuten, die anders denken, statt die Diskussion zu suchen </a:t>
            </a:r>
          </a:p>
          <a:p>
            <a:pPr eaLnBrk="1" hangingPunct="1">
              <a:spcBef>
                <a:spcPts val="1800"/>
              </a:spcBef>
              <a:tabLst>
                <a:tab pos="177800" algn="l"/>
              </a:tabLst>
              <a:defRPr/>
            </a:pPr>
            <a:r>
              <a:rPr lang="de-DE" sz="1800" dirty="0">
                <a:solidFill>
                  <a:srgbClr val="004992"/>
                </a:solidFill>
                <a:latin typeface="Calibri Light"/>
                <a:ea typeface="+mn-ea"/>
              </a:rPr>
              <a:t>Dies kann zu einseitigen Haltungen und sogar Fehlurteilen führen.</a:t>
            </a:r>
          </a:p>
        </p:txBody>
      </p:sp>
      <p:sp>
        <p:nvSpPr>
          <p:cNvPr id="47114" name="Rectangle 20"/>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Calibri Light"/>
              </a:rPr>
              <a:t>Oberbegriff: Lebensmittel!</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3 - Korrigierbarkeit</a:t>
            </a:r>
          </a:p>
        </p:txBody>
      </p:sp>
      <p:sp>
        <p:nvSpPr>
          <p:cNvPr id="3" name="Slide Number Placeholder 2"/>
          <p:cNvSpPr>
            <a:spLocks noGrp="1"/>
          </p:cNvSpPr>
          <p:nvPr>
            <p:ph type="sldNum" sz="quarter" idx="12"/>
          </p:nvPr>
        </p:nvSpPr>
        <p:spPr/>
        <p:txBody>
          <a:bodyPr/>
          <a:lstStyle/>
          <a:p>
            <a:pPr>
              <a:defRPr/>
            </a:pPr>
            <a:fld id="{12B91339-F9DD-4C02-BB75-B1B7796A040D}" type="slidenum">
              <a:rPr lang="de-DE" altLang="de-DE" b="0" smtClean="0">
                <a:latin typeface="Calibri Light"/>
              </a:rPr>
              <a:pPr>
                <a:defRPr/>
              </a:pPr>
              <a:t>15</a:t>
            </a:fld>
            <a:endParaRPr lang="de-DE" altLang="de-DE" b="0">
              <a:latin typeface="Calibri Light"/>
            </a:endParaRPr>
          </a:p>
        </p:txBody>
      </p:sp>
      <p:sp>
        <p:nvSpPr>
          <p:cNvPr id="47110" name="Rectangle 9"/>
          <p:cNvSpPr>
            <a:spLocks noChangeArrowheads="1"/>
          </p:cNvSpPr>
          <p:nvPr/>
        </p:nvSpPr>
        <p:spPr bwMode="auto">
          <a:xfrm>
            <a:off x="408955" y="1772816"/>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Weitere Möglichkeiten:</a:t>
            </a:r>
            <a:r>
              <a:rPr lang="de-DE" altLang="de-DE" sz="2400" b="0" dirty="0">
                <a:solidFill>
                  <a:srgbClr val="333333"/>
                </a:solidFill>
                <a:latin typeface="Calibri Light"/>
              </a:rPr>
              <a:t> </a:t>
            </a:r>
          </a:p>
        </p:txBody>
      </p:sp>
      <p:sp>
        <p:nvSpPr>
          <p:cNvPr id="47115"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pic>
        <p:nvPicPr>
          <p:cNvPr id="1187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6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5382" y="2453680"/>
            <a:ext cx="1525053" cy="101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0308"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0514" y="2453680"/>
            <a:ext cx="132873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9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4045" y="2453680"/>
            <a:ext cx="1529647" cy="101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9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63894" y="2453680"/>
            <a:ext cx="1335087"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8953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000000"/>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16</a:t>
            </a:fld>
            <a:endParaRPr lang="de-DE" altLang="de-DE" b="0">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333333"/>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17</a:t>
            </a:fld>
            <a:endParaRPr lang="de-DE" altLang="de-DE" b="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Antwortmöglichkeiten sollen nach jedem Bild neu bezüglich ihrer Wahrscheinlichkeit/Plausibilität eingeschätzt werden.</a:t>
            </a:r>
          </a:p>
          <a:p>
            <a:pPr marL="342900" lvl="0" indent="-342900" defTabSz="914400" fontAlgn="base">
              <a:buClr>
                <a:srgbClr val="333333"/>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18</a:t>
            </a:fld>
            <a:endParaRPr lang="de-DE" altLang="de-DE" b="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Aufgabe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Es wird Ihnen nun eine Bildergeschichte mit mehreren Antwortmöglichkeiten gezeigt (jeweils 3 Bilder).</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Bilder der Geschichte werden in umgekehrter Reihenfolge (d.h. das letzte Geschehnis zuerst) gezeigt.</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Die Antwortmöglichkeiten sollen nach jedem Bild neu bezüglich ihrer Wahrscheinlichkeit/Plausibilität eingeschätzt werden.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Bitte diskutieren Sie zudem in der Gruppe, wie sicher Sie sich mit Ihrer Einschätzung sind.</a:t>
            </a:r>
          </a:p>
          <a:p>
            <a:pPr marL="342900" lvl="0" indent="-342900" defTabSz="914400" fontAlgn="base">
              <a:buClr>
                <a:srgbClr val="333333"/>
              </a:buClr>
              <a:buFont typeface="WingDings"/>
              <a:buChar char=""/>
            </a:pPr>
            <a:endParaRPr lang="de-DE"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19</a:t>
            </a:fld>
            <a:endParaRPr lang="de-DE" altLang="de-DE" b="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verscheucht jeden mit seinem falschen </a:t>
            </a:r>
            <a:r>
              <a:rPr lang="de-DE" altLang="de-DE" sz="2000" b="0" dirty="0" err="1">
                <a:solidFill>
                  <a:srgbClr val="333333"/>
                </a:solidFill>
                <a:latin typeface="Calibri Light"/>
              </a:rPr>
              <a:t>Haikopf</a:t>
            </a:r>
            <a:r>
              <a:rPr lang="de-DE"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44036" name="Caption_44034"/>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20</a:t>
            </a:fld>
            <a:endParaRPr lang="de-DE" altLang="de-DE" b="0">
              <a:latin typeface="Calibri Light"/>
            </a:endParaRPr>
          </a:p>
        </p:txBody>
      </p:sp>
      <p:pic>
        <p:nvPicPr>
          <p:cNvPr id="10"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verscheucht jeden mit seinem falschen </a:t>
            </a:r>
            <a:r>
              <a:rPr lang="de-DE" altLang="de-DE" sz="2000" b="0" dirty="0" err="1">
                <a:solidFill>
                  <a:srgbClr val="333333"/>
                </a:solidFill>
                <a:latin typeface="Calibri Light"/>
              </a:rPr>
              <a:t>Haikopf</a:t>
            </a:r>
            <a:r>
              <a:rPr lang="de-DE"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46089" name="Caption_46088"/>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46087" name="Caption_46086"/>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21</a:t>
            </a:fld>
            <a:endParaRPr lang="de-DE" altLang="de-DE" b="0">
              <a:latin typeface="Calibri Light"/>
            </a:endParaRPr>
          </a:p>
        </p:txBody>
      </p:sp>
      <p:pic>
        <p:nvPicPr>
          <p:cNvPr id="28"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verscheucht jeden mit seinem falschen </a:t>
            </a:r>
            <a:r>
              <a:rPr lang="de-DE" altLang="de-DE" sz="2000" b="0" dirty="0" err="1">
                <a:solidFill>
                  <a:srgbClr val="333333"/>
                </a:solidFill>
                <a:latin typeface="Calibri Light"/>
              </a:rPr>
              <a:t>Haikopf</a:t>
            </a:r>
            <a:r>
              <a:rPr lang="de-DE"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48139" name="Caption_48138"/>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48137" name="Caption_4813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48133" name="Caption_48134"/>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22</a:t>
            </a:fld>
            <a:endParaRPr lang="de-DE" altLang="de-DE" b="0">
              <a:latin typeface="Calibri Light"/>
            </a:endParaRPr>
          </a:p>
        </p:txBody>
      </p:sp>
      <p:pic>
        <p:nvPicPr>
          <p:cNvPr id="20"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führt eine Forschungsarbeit über Haie durch.</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testet sein neues Hai-Stil Surfbrett.</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verscheucht jeden mit seinem falschen </a:t>
            </a:r>
            <a:r>
              <a:rPr lang="de-DE" altLang="de-DE" sz="2000" b="0" dirty="0" err="1">
                <a:solidFill>
                  <a:srgbClr val="004992"/>
                </a:solidFill>
                <a:latin typeface="Calibri Light"/>
              </a:rPr>
              <a:t>Haikopf</a:t>
            </a:r>
            <a:r>
              <a:rPr lang="de-DE"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Haifänger und hat gerade einen Hai getötet.</a:t>
            </a:r>
          </a:p>
        </p:txBody>
      </p:sp>
      <p:sp>
        <p:nvSpPr>
          <p:cNvPr id="50186" name="Caption_50185"/>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0184" name="Caption_5018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23</a:t>
            </a:fld>
            <a:endParaRPr lang="de-DE" altLang="de-DE" b="0">
              <a:latin typeface="Calibri Light"/>
            </a:endParaRPr>
          </a:p>
        </p:txBody>
      </p:sp>
      <p:sp>
        <p:nvSpPr>
          <p:cNvPr id="50182"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19" name="Picture 4"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a:solidFill>
                  <a:srgbClr val="333333"/>
                </a:solidFill>
                <a:latin typeface="Calibri Light"/>
              </a:rPr>
              <a:t>Der Dirigent ist aufgeregt, weil er seinen Taktstock nicht finden kann.</a:t>
            </a:r>
          </a:p>
        </p:txBody>
      </p:sp>
      <p:sp>
        <p:nvSpPr>
          <p:cNvPr id="52227" name="Caption_52228"/>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24</a:t>
            </a:fld>
            <a:endParaRPr lang="de-DE" altLang="de-DE" b="0">
              <a:latin typeface="Calibri Light"/>
            </a:endParaRPr>
          </a:p>
        </p:txBody>
      </p:sp>
      <p:pic>
        <p:nvPicPr>
          <p:cNvPr id="21"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seinen Taktstock nicht finden kann.</a:t>
            </a:r>
          </a:p>
        </p:txBody>
      </p:sp>
      <p:sp>
        <p:nvSpPr>
          <p:cNvPr id="54275" name="Caption_54276"/>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25</a:t>
            </a:fld>
            <a:endParaRPr lang="de-DE" altLang="de-DE" b="0">
              <a:latin typeface="Calibri Light"/>
            </a:endParaRPr>
          </a:p>
        </p:txBody>
      </p:sp>
      <p:sp>
        <p:nvSpPr>
          <p:cNvPr id="54277" name="Caption_54278"/>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seinen Taktstock nicht finden kann.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26</a:t>
            </a:fld>
            <a:endParaRPr lang="de-DE" altLang="de-DE" b="0">
              <a:latin typeface="Calibri Light"/>
            </a:endParaRPr>
          </a:p>
        </p:txBody>
      </p:sp>
      <p:sp>
        <p:nvSpPr>
          <p:cNvPr id="56325" name="Caption_56326"/>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6327" name="Caption_56328"/>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1" name="Caption_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41"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411480" y="4879339"/>
            <a:ext cx="113385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Die Frau in der ersten Reihe hat gerade dem Mann neben ihr gesagt, dass sie sich in den Dirigenten verguckt hat.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zu spät zur Probe gekommen ist.</a:t>
            </a:r>
          </a:p>
          <a:p>
            <a:pPr eaLnBrk="1" hangingPunct="1">
              <a:spcBef>
                <a:spcPts val="1200"/>
              </a:spcBef>
              <a:spcAft>
                <a:spcPts val="0"/>
              </a:spcAft>
              <a:buClr>
                <a:srgbClr val="333333"/>
              </a:buClr>
              <a:buFont typeface="WingDings"/>
              <a:buAutoNum type="arabicPeriod"/>
            </a:pPr>
            <a:r>
              <a:rPr lang="de-DE" altLang="de-DE" sz="1800" b="0" dirty="0">
                <a:solidFill>
                  <a:srgbClr val="004992"/>
                </a:solidFill>
                <a:latin typeface="Calibri Light"/>
              </a:rPr>
              <a:t>Der Dirigent hat gerade den Mann in der ersten Reihe angebrüllt.</a:t>
            </a:r>
          </a:p>
          <a:p>
            <a:pPr eaLnBrk="1" hangingPunct="1">
              <a:spcBef>
                <a:spcPts val="1200"/>
              </a:spcBef>
              <a:spcAft>
                <a:spcPts val="0"/>
              </a:spcAft>
              <a:buClr>
                <a:srgbClr val="333333"/>
              </a:buClr>
              <a:buFont typeface="WingDings"/>
              <a:buAutoNum type="arabicPeriod"/>
            </a:pPr>
            <a:r>
              <a:rPr lang="de-DE" altLang="de-DE" sz="1800" b="0" dirty="0">
                <a:solidFill>
                  <a:srgbClr val="333333"/>
                </a:solidFill>
                <a:latin typeface="Calibri Light"/>
              </a:rPr>
              <a:t>Der Dirigent ist aufgeregt, weil er seinen Taktstock nicht finden kann.</a:t>
            </a:r>
          </a:p>
        </p:txBody>
      </p:sp>
      <p:sp>
        <p:nvSpPr>
          <p:cNvPr id="58371" name="Caption_5837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27</a:t>
            </a:fld>
            <a:endParaRPr lang="de-DE" altLang="de-DE" b="0">
              <a:latin typeface="Calibri Light"/>
            </a:endParaRPr>
          </a:p>
        </p:txBody>
      </p:sp>
      <p:sp>
        <p:nvSpPr>
          <p:cNvPr id="58373" name="Caption_5837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8375" name="Caption_5837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39"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kauft einen Wachhund.</a:t>
            </a:r>
          </a:p>
        </p:txBody>
      </p:sp>
      <p:sp>
        <p:nvSpPr>
          <p:cNvPr id="60419" name="Caption_60422"/>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28</a:t>
            </a:fld>
            <a:endParaRPr lang="de-DE" altLang="de-DE" b="0">
              <a:latin typeface="Calibri Light"/>
            </a:endParaRPr>
          </a:p>
        </p:txBody>
      </p:sp>
      <p:pic>
        <p:nvPicPr>
          <p:cNvPr id="13"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kauft einen Wachhund.</a:t>
            </a:r>
          </a:p>
        </p:txBody>
      </p:sp>
      <p:sp>
        <p:nvSpPr>
          <p:cNvPr id="62467" name="Caption_62474"/>
          <p:cNvSpPr txBox="1">
            <a:spLocks noChangeArrowheads="1"/>
          </p:cNvSpPr>
          <p:nvPr/>
        </p:nvSpPr>
        <p:spPr bwMode="auto">
          <a:xfrm>
            <a:off x="903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62468" name="Caption_6247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Hat sich mit dem neuen Bild etwas in Ihrer Einschätzung verändert?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29</a:t>
            </a:fld>
            <a:endParaRPr lang="de-DE" altLang="de-DE" b="0">
              <a:latin typeface="Calibri Light"/>
            </a:endParaRPr>
          </a:p>
        </p:txBody>
      </p:sp>
      <p:pic>
        <p:nvPicPr>
          <p:cNvPr id="20"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pic>
        <p:nvPicPr>
          <p:cNvPr id="21" name="Picture 14"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kauft einen Wachhund.</a:t>
            </a:r>
          </a:p>
        </p:txBody>
      </p:sp>
      <p:sp>
        <p:nvSpPr>
          <p:cNvPr id="64515" name="Caption_64524"/>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64516" name="Caption_64525"/>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4517" name="Caption_64526"/>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30</a:t>
            </a:fld>
            <a:endParaRPr lang="de-DE" altLang="de-DE" b="0">
              <a:latin typeface="Calibri Light"/>
            </a:endParaRPr>
          </a:p>
        </p:txBody>
      </p:sp>
      <p:pic>
        <p:nvPicPr>
          <p:cNvPr id="27" name="Picture 16" descr="hund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8"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9" name="Picture 21" descr="hun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gerade einen Zaun für seinen Hund gebaut.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spielt mit dem bellenden Hund des Nachbarn.</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ist gerade vor einem bellenden Hund geflohen.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kauft einen Wachhund.</a:t>
            </a:r>
          </a:p>
        </p:txBody>
      </p:sp>
      <p:sp>
        <p:nvSpPr>
          <p:cNvPr id="66563" name="Caption_66572"/>
          <p:cNvSpPr txBox="1">
            <a:spLocks noChangeArrowheads="1"/>
          </p:cNvSpPr>
          <p:nvPr/>
        </p:nvSpPr>
        <p:spPr bwMode="auto">
          <a:xfrm>
            <a:off x="1088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66564" name="Caption_6657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66565" name="Caption_66574"/>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31</a:t>
            </a:fld>
            <a:endParaRPr lang="de-DE" altLang="de-DE" b="0">
              <a:latin typeface="Calibri Light"/>
            </a:endParaRPr>
          </a:p>
        </p:txBody>
      </p:sp>
      <p:pic>
        <p:nvPicPr>
          <p:cNvPr id="26" name="Picture 16" descr="hund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pic>
        <p:nvPicPr>
          <p:cNvPr id="27" name="Picture 17"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8" name="Picture 21" descr="hund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67587" name="Caption_67588"/>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32</a:t>
            </a:fld>
            <a:endParaRPr lang="de-DE" altLang="de-DE" b="0">
              <a:latin typeface="Calibri Ligh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69635" name="Caption_69636"/>
          <p:cNvSpPr txBox="1">
            <a:spLocks noChangeArrowheads="1"/>
          </p:cNvSpPr>
          <p:nvPr/>
        </p:nvSpPr>
        <p:spPr bwMode="auto">
          <a:xfrm>
            <a:off x="856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33</a:t>
            </a:fld>
            <a:endParaRPr lang="de-DE" altLang="de-DE" b="0">
              <a:latin typeface="Calibri Light"/>
            </a:endParaRPr>
          </a:p>
        </p:txBody>
      </p:sp>
      <p:sp>
        <p:nvSpPr>
          <p:cNvPr id="69637" name="Caption_69638"/>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7"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71684" name="Caption_71685"/>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34</a:t>
            </a:fld>
            <a:endParaRPr lang="de-DE" altLang="de-DE" b="0">
              <a:latin typeface="Calibri Light"/>
            </a:endParaRPr>
          </a:p>
        </p:txBody>
      </p:sp>
      <p:sp>
        <p:nvSpPr>
          <p:cNvPr id="71686"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71688"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44" name="Picture 9"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7" descr="Waschsalon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wird ihre Kleidung in einem Second-Hand Laden verkaufen.</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Die Frau hat gerade in einem Waschsalon ihre Wäsche gewaschen.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macht an einem schönen Frühlingstag einen Spaziergang.</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Frau bringt den Müll raus.</a:t>
            </a:r>
          </a:p>
        </p:txBody>
      </p:sp>
      <p:sp>
        <p:nvSpPr>
          <p:cNvPr id="73732" name="Caption_73733"/>
          <p:cNvSpPr txBox="1">
            <a:spLocks noChangeArrowheads="1"/>
          </p:cNvSpPr>
          <p:nvPr/>
        </p:nvSpPr>
        <p:spPr bwMode="auto">
          <a:xfrm>
            <a:off x="10291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35</a:t>
            </a:fld>
            <a:endParaRPr lang="de-DE" altLang="de-DE" b="0">
              <a:latin typeface="Calibri Light"/>
            </a:endParaRPr>
          </a:p>
        </p:txBody>
      </p:sp>
      <p:pic>
        <p:nvPicPr>
          <p:cNvPr id="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5"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Caption_71687"/>
          <p:cNvSpPr txBox="1">
            <a:spLocks noChangeArrowheads="1"/>
          </p:cNvSpPr>
          <p:nvPr/>
        </p:nvSpPr>
        <p:spPr bwMode="auto">
          <a:xfrm>
            <a:off x="68029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61" name="Caption_71682"/>
          <p:cNvSpPr txBox="1">
            <a:spLocks noChangeArrowheads="1"/>
          </p:cNvSpPr>
          <p:nvPr/>
        </p:nvSpPr>
        <p:spPr bwMode="auto">
          <a:xfrm>
            <a:off x="3361283"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Caption_75779"/>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75781"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Die Männer spielen „Räuber und Gendarm“</a:t>
            </a:r>
            <a:r>
              <a:rPr lang="de-DE" altLang="ja-JP" sz="2000" b="0">
                <a:solidFill>
                  <a:srgbClr val="333333"/>
                </a:solidFill>
                <a:latin typeface="Calibri Light"/>
              </a:rPr>
              <a:t>.</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36</a:t>
            </a:fld>
            <a:endParaRPr lang="de-DE" altLang="de-DE" b="0">
              <a:latin typeface="Calibri Light"/>
            </a:endParaRPr>
          </a:p>
        </p:txBody>
      </p:sp>
      <p:pic>
        <p:nvPicPr>
          <p:cNvPr id="17"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Caption_77828"/>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77830" name="Caption_77827"/>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77831"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Die Männer spielen „Räuber und Gendarm“</a:t>
            </a:r>
            <a:r>
              <a:rPr lang="de-DE" altLang="ja-JP" sz="2000" b="0">
                <a:solidFill>
                  <a:srgbClr val="333333"/>
                </a:solidFill>
                <a:latin typeface="Calibri Light"/>
              </a:rPr>
              <a:t>.</a:t>
            </a:r>
            <a:endParaRPr lang="de-DE" altLang="de-DE" sz="2000" b="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37</a:t>
            </a:fld>
            <a:endParaRPr lang="de-DE" altLang="de-DE" b="0">
              <a:latin typeface="Calibri Light"/>
            </a:endParaRPr>
          </a:p>
        </p:txBody>
      </p:sp>
      <p:pic>
        <p:nvPicPr>
          <p:cNvPr id="2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Männer spielen „Räuber und Gendarm“</a:t>
            </a:r>
            <a:r>
              <a:rPr lang="de-DE" altLang="ja-JP" sz="2000" b="0" dirty="0">
                <a:solidFill>
                  <a:srgbClr val="333333"/>
                </a:solidFill>
                <a:latin typeface="Calibri Light"/>
              </a:rPr>
              <a:t>.</a:t>
            </a:r>
            <a:endParaRPr lang="de-DE" altLang="de-DE" sz="2000" b="0" dirty="0">
              <a:solidFill>
                <a:srgbClr val="333333"/>
              </a:solidFill>
              <a:latin typeface="Calibri Light"/>
            </a:endParaRPr>
          </a:p>
        </p:txBody>
      </p:sp>
      <p:sp>
        <p:nvSpPr>
          <p:cNvPr id="79878" name="Caption_7987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79879" name="Caption_79874"/>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79880" name="Caption_79876"/>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38</a:t>
            </a:fld>
            <a:endParaRPr lang="de-DE" altLang="de-DE" b="0">
              <a:latin typeface="Calibri Light"/>
            </a:endParaRPr>
          </a:p>
        </p:txBody>
      </p:sp>
      <p:pic>
        <p:nvPicPr>
          <p:cNvPr id="39"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Text Box 4"/>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auf der linken Seite raubt den anderen Mann 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gibt seinem Freund eine Schokoladenpistole.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auf der linken Seite fragt den anderen Mann, ob er eine Waffe verloren hat.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Männer spielen „Räuber und Gendarm“</a:t>
            </a:r>
            <a:r>
              <a:rPr lang="de-DE" altLang="ja-JP" sz="2000" b="0" dirty="0">
                <a:solidFill>
                  <a:srgbClr val="333333"/>
                </a:solidFill>
                <a:latin typeface="Calibri Light"/>
              </a:rPr>
              <a:t>.</a:t>
            </a:r>
            <a:endParaRPr lang="de-DE" altLang="de-DE" sz="2000" b="0" dirty="0">
              <a:solidFill>
                <a:srgbClr val="333333"/>
              </a:solidFill>
              <a:latin typeface="Calibri Light"/>
            </a:endParaRPr>
          </a:p>
        </p:txBody>
      </p:sp>
      <p:sp>
        <p:nvSpPr>
          <p:cNvPr id="81926" name="Caption_81923"/>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81927" name="Caption_81922"/>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81928" name="Caption_8192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39</a:t>
            </a:fld>
            <a:endParaRPr lang="de-DE" altLang="de-DE" b="0">
              <a:latin typeface="Calibri Light"/>
            </a:endParaRPr>
          </a:p>
        </p:txBody>
      </p:sp>
      <p:pic>
        <p:nvPicPr>
          <p:cNvPr id="38"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b="0" dirty="0">
                <a:solidFill>
                  <a:srgbClr val="333333"/>
                </a:solidFill>
              </a:rPr>
              <a:t>Metakognitives Training 3 - Korrigierbarkeit</a:t>
            </a:r>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solidFill>
                  <a:srgbClr val="333333"/>
                </a:solidFill>
              </a:rPr>
              <a:pPr/>
              <a:t>40</a:t>
            </a:fld>
            <a:endParaRPr lang="de-DE" b="0"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b="0" dirty="0">
                <a:solidFill>
                  <a:prstClr val="white"/>
                </a:solidFill>
                <a:latin typeface="Calibri Light"/>
              </a:rPr>
              <a:t>... viele wichtige Erinnerungen gehen ebenfalls verloren </a:t>
            </a:r>
            <a:br>
              <a:rPr lang="de-DE" b="0" dirty="0">
                <a:solidFill>
                  <a:prstClr val="white"/>
                </a:solidFill>
                <a:latin typeface="Calibri Light"/>
              </a:rPr>
            </a:br>
            <a:r>
              <a:rPr lang="de-DE" b="0" dirty="0">
                <a:solidFill>
                  <a:prstClr val="white"/>
                </a:solidFill>
                <a:latin typeface="Calibri Light"/>
              </a:rPr>
              <a:t>(Termine, Urlaubserinnerungen, Schulwissen ...).</a:t>
            </a:r>
            <a:endParaRPr lang="de-DE" dirty="0">
              <a:solidFill>
                <a:prstClr val="white"/>
              </a:solidFill>
              <a:latin typeface="Calibri Light"/>
            </a:endParaRPr>
          </a:p>
          <a:p>
            <a:pPr algn="ctr"/>
            <a:endParaRPr lang="de-DE" sz="2400" b="0" dirty="0">
              <a:solidFill>
                <a:prstClr val="white"/>
              </a:solidFill>
              <a:latin typeface="Calibri Light"/>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b="0" i="1" spc="-5" dirty="0">
                <a:solidFill>
                  <a:srgbClr val="333333"/>
                </a:solidFill>
                <a:latin typeface="Calibri Light"/>
                <a:cs typeface="Verdana"/>
              </a:rPr>
              <a:t>[</a:t>
            </a:r>
            <a:r>
              <a:rPr lang="en-US" b="0" i="1" spc="-5" dirty="0" err="1">
                <a:solidFill>
                  <a:srgbClr val="333333"/>
                </a:solidFill>
                <a:latin typeface="Calibri Light"/>
                <a:cs typeface="Verdana"/>
              </a:rPr>
              <a:t>für</a:t>
            </a:r>
            <a:r>
              <a:rPr lang="en-US" b="0" i="1" spc="-5" dirty="0">
                <a:solidFill>
                  <a:srgbClr val="333333"/>
                </a:solidFill>
                <a:latin typeface="Calibri Light"/>
                <a:cs typeface="Verdana"/>
              </a:rPr>
              <a:t> die Trainer:</a:t>
            </a:r>
            <a:endParaRPr b="0" dirty="0">
              <a:solidFill>
                <a:srgbClr val="333333"/>
              </a:solidFill>
              <a:latin typeface="Calibri Light"/>
              <a:cs typeface="Verdana"/>
            </a:endParaRPr>
          </a:p>
          <a:p>
            <a:pPr marL="12700" marR="5080">
              <a:spcBef>
                <a:spcPts val="800"/>
              </a:spcBef>
            </a:pPr>
            <a:r>
              <a:rPr lang="de-DE" b="0" dirty="0">
                <a:solidFill>
                  <a:srgbClr val="333333"/>
                </a:solidFill>
                <a:latin typeface="Calibri Light"/>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b="0">
                <a:solidFill>
                  <a:srgbClr val="333333"/>
                </a:solidFill>
                <a:latin typeface="Verdana" panose="020B0604030504040204" pitchFamily="34" charset="0"/>
              </a:endParaRPr>
            </a:p>
          </p:txBody>
        </p:sp>
      </p:grpSp>
    </p:spTree>
    <p:extLst>
      <p:ext uri="{BB962C8B-B14F-4D97-AF65-F5344CB8AC3E}">
        <p14:creationId xmlns:p14="http://schemas.microsoft.com/office/powerpoint/2010/main" val="2178529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spect="1"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Gegen den Rat ihres Vaters ist das Mädchen ohne Regenschirm nach draußen gegangen. </a:t>
            </a:r>
          </a:p>
        </p:txBody>
      </p:sp>
      <p:sp>
        <p:nvSpPr>
          <p:cNvPr id="86019" name="Caption_86020"/>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41</a:t>
            </a:fld>
            <a:endParaRPr lang="de-DE" altLang="de-DE" b="0">
              <a:latin typeface="Calibri Light"/>
            </a:endParaRPr>
          </a:p>
        </p:txBody>
      </p:sp>
      <p:pic>
        <p:nvPicPr>
          <p:cNvPr id="17"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Caption_8806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88068" name="Caption_88069"/>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88072" name="Text Box 10"/>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Gegen den Rat ihres Vaters ist das Mädchen ohne Regenschirm nach draußen gegangen.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42</a:t>
            </a:fld>
            <a:endParaRPr lang="de-DE" altLang="de-DE" b="0">
              <a:latin typeface="Calibri Light"/>
            </a:endParaRPr>
          </a:p>
        </p:txBody>
      </p:sp>
      <p:pic>
        <p:nvPicPr>
          <p:cNvPr id="29" name="Picture 6"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aption_9011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0116" name="Caption_90117"/>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0119" name="Caption_90118"/>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90123" name="Text Box 1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Gegen den Rat ihres Vaters ist das Mädchen ohne Regenschirm nach draußen gegangen.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43</a:t>
            </a:fld>
            <a:endParaRPr lang="de-DE" altLang="de-DE" b="0">
              <a:latin typeface="Calibri Light"/>
            </a:endParaRPr>
          </a:p>
        </p:txBody>
      </p:sp>
      <p:pic>
        <p:nvPicPr>
          <p:cNvPr id="42" name="Picture 7"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aption_92163"/>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92164" name="Caption_9216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92167" name="Caption_92166"/>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92171" name="Text Box 1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82600" indent="-4826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hat sich mit Kleidung unter die Dusche gestellt und der Vater ist amüsiert. </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Vater hat das Mädchen als Strafe für ein Vergehen ohne Regenschirm nach draußen geschickt.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Mädchen hat Schweißperlen auf der Stirn, da sie zu spät gekommen ist und Prügel erwartet.</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Gegen den Rat ihres Vaters ist das Mädchen ohne Regenschirm nach draußen gegangen.</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44</a:t>
            </a:fld>
            <a:endParaRPr lang="de-DE" altLang="de-DE" b="0">
              <a:latin typeface="Calibri Light"/>
            </a:endParaRPr>
          </a:p>
        </p:txBody>
      </p:sp>
      <p:pic>
        <p:nvPicPr>
          <p:cNvPr id="41" name="Picture 6" descr="Schirm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3" descr="Schirm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überwacht einen Tauchgang zur Erforschung des Meeresgrundes.</a:t>
            </a:r>
          </a:p>
        </p:txBody>
      </p:sp>
      <p:sp>
        <p:nvSpPr>
          <p:cNvPr id="94213" name="Caption_94212"/>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45</a:t>
            </a:fld>
            <a:endParaRPr lang="de-DE" altLang="de-DE" b="0">
              <a:latin typeface="Calibri Light"/>
            </a:endParaRPr>
          </a:p>
        </p:txBody>
      </p:sp>
      <p:pic>
        <p:nvPicPr>
          <p:cNvPr id="17"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überwacht einen Tauchgang zur Erforschung des Meeresgrundes.</a:t>
            </a:r>
          </a:p>
        </p:txBody>
      </p:sp>
      <p:sp>
        <p:nvSpPr>
          <p:cNvPr id="96260" name="Caption_96261"/>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96263" name="Caption_96262"/>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46</a:t>
            </a:fld>
            <a:endParaRPr lang="de-DE" altLang="de-DE" b="0">
              <a:latin typeface="Calibri Light"/>
            </a:endParaRPr>
          </a:p>
        </p:txBody>
      </p:sp>
      <p:pic>
        <p:nvPicPr>
          <p:cNvPr id="2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König überwacht einen Tauchgang zur Erforschung des Meeresgrundes.</a:t>
            </a:r>
          </a:p>
        </p:txBody>
      </p:sp>
      <p:sp>
        <p:nvSpPr>
          <p:cNvPr id="98308" name="Caption_98309"/>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98312" name="Caption_98306"/>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
        <p:nvSpPr>
          <p:cNvPr id="98313" name="Caption_98310"/>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47</a:t>
            </a:fld>
            <a:endParaRPr lang="de-DE" altLang="de-DE" b="0">
              <a:latin typeface="Calibri Light"/>
            </a:endParaRPr>
          </a:p>
        </p:txBody>
      </p:sp>
      <p:pic>
        <p:nvPicPr>
          <p:cNvPr id="39" name="Picture 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Taucher sucht nach den Juwelen, die dem König ins Wasser gefallen sind.</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Taucher hat dem König Fische an die Angel gehängt, damit ihm das Angeln Spaß macht.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König hat seinen Diener gerufen, der ihm den Korb voller Fische abnehmen soll.</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König überwacht einen Tauchgang zur Erforschung des Meeresgrundes.</a:t>
            </a:r>
          </a:p>
        </p:txBody>
      </p:sp>
      <p:sp>
        <p:nvSpPr>
          <p:cNvPr id="100356" name="Caption_10035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100360" name="Caption_100354"/>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100361" name="Caption_100358"/>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48</a:t>
            </a:fld>
            <a:endParaRPr lang="de-DE" altLang="de-DE" b="0">
              <a:latin typeface="Calibri Light"/>
            </a:endParaRPr>
          </a:p>
        </p:txBody>
      </p:sp>
      <p:pic>
        <p:nvPicPr>
          <p:cNvPr id="3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auf dem Bürgersteig gehen, doch die beiden Jungen versperren ihm den Weg.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49</a:t>
            </a:fld>
            <a:endParaRPr lang="de-DE" altLang="de-DE" b="0">
              <a:latin typeface="Calibri Light"/>
            </a:endParaRPr>
          </a:p>
        </p:txBody>
      </p:sp>
      <p:sp>
        <p:nvSpPr>
          <p:cNvPr id="102404" name="Caption_102403"/>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7"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möchte auf dem Bürgersteig gehen, doch die beiden Jungen versperren ihm den Weg.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50</a:t>
            </a:fld>
            <a:endParaRPr lang="de-DE" altLang="de-DE" b="0">
              <a:latin typeface="Calibri Light"/>
            </a:endParaRPr>
          </a:p>
        </p:txBody>
      </p:sp>
      <p:sp>
        <p:nvSpPr>
          <p:cNvPr id="104452" name="Caption_104451"/>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4453" name="Caption_10445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8" name="Picture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auf dem Bürgersteig gehen, doch die beiden Jungen versperren ihm den Weg.</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51</a:t>
            </a:fld>
            <a:endParaRPr lang="de-DE" altLang="de-DE" b="0">
              <a:latin typeface="Calibri Light"/>
            </a:endParaRPr>
          </a:p>
        </p:txBody>
      </p:sp>
      <p:sp>
        <p:nvSpPr>
          <p:cNvPr id="106500" name="Caption_106499"/>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6502" name="Caption_106503"/>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106505" name="Caption_10650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39"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seinen Sohn gerade einem Nachbarn vorgestellt.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Die Freunde verabschieden sich voneinander nach einem gemeinsamen Ferienlager.</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fordert die beiden Jungen auf, sich nach einem Streit zu versöhnen.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möchte auf dem Bürgersteig gehen, doch die beiden Jungen versperren ihm den Weg.</a:t>
            </a:r>
          </a:p>
        </p:txBody>
      </p:sp>
      <p:sp>
        <p:nvSpPr>
          <p:cNvPr id="108552" name="Caption_10855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52</a:t>
            </a:fld>
            <a:endParaRPr lang="de-DE" altLang="de-DE" b="0">
              <a:latin typeface="Calibri Light"/>
            </a:endParaRPr>
          </a:p>
        </p:txBody>
      </p:sp>
      <p:sp>
        <p:nvSpPr>
          <p:cNvPr id="108549" name="Caption_10854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08550" name="Caption_108551"/>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38"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0595" name="Text Box 2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Straßenmusiker ist wütend, weil er für sein letztes Ständchen kein Geld bekommen 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53</a:t>
            </a:fld>
            <a:endParaRPr lang="de-DE" altLang="de-DE" b="0">
              <a:latin typeface="Calibri Light"/>
            </a:endParaRPr>
          </a:p>
        </p:txBody>
      </p:sp>
      <p:pic>
        <p:nvPicPr>
          <p:cNvPr id="17"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54</a:t>
            </a:fld>
            <a:endParaRPr lang="de-DE" altLang="de-DE" b="0">
              <a:latin typeface="Calibri Light"/>
            </a:endParaRPr>
          </a:p>
        </p:txBody>
      </p:sp>
      <p:sp>
        <p:nvSpPr>
          <p:cNvPr id="112644"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12646" name="Text Box 10"/>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Straßenmusiker ist wütend, weil er für sein letztes Ständchen kein Geld bekommen hat.</a:t>
            </a:r>
          </a:p>
        </p:txBody>
      </p:sp>
      <p:pic>
        <p:nvPicPr>
          <p:cNvPr id="28"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8"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4696"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4693"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4694" name="Text Box 1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Straßenmusiker ist wütend, weil er für sein letztes Ständchen kein Geld bekommen hat.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55</a:t>
            </a:fld>
            <a:endParaRPr lang="de-DE" altLang="de-DE" b="0">
              <a:latin typeface="Calibri Light"/>
            </a:endParaRPr>
          </a:p>
        </p:txBody>
      </p:sp>
      <p:pic>
        <p:nvPicPr>
          <p:cNvPr id="39"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5"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16743"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16741"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116742" name="Text Box 15"/>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Das Liebeslied des jungen Mannes stört den Vater seiner Freundin.</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ist auf dem Weg zur Bandprobe.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junge Mann hat seinem Vater gerade ein Geburtstagsständchen gebracht.</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Straßenmusiker ist wütend, weil er für sein letztes Ständchen kein Geld bekommen hat.</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56</a:t>
            </a:fld>
            <a:endParaRPr lang="de-DE" altLang="de-DE" b="0">
              <a:latin typeface="Calibri Light"/>
            </a:endParaRPr>
          </a:p>
        </p:txBody>
      </p:sp>
      <p:pic>
        <p:nvPicPr>
          <p:cNvPr id="38"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3"/>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Der Mann hat gerade ein Haus gebaut und streicht es jetzt.</a:t>
            </a:r>
          </a:p>
        </p:txBody>
      </p:sp>
      <p:sp>
        <p:nvSpPr>
          <p:cNvPr id="118787" name="Caption_118788"/>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Wie wahrscheinlich finden Sie die Antwortmöglichkeiten?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57</a:t>
            </a:fld>
            <a:endParaRPr lang="de-DE" altLang="de-DE" b="0">
              <a:latin typeface="Calibri Light"/>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gerade ein Haus gebaut und streicht es jetzt.</a:t>
            </a:r>
          </a:p>
        </p:txBody>
      </p:sp>
      <p:sp>
        <p:nvSpPr>
          <p:cNvPr id="120835" name="Caption_120836"/>
          <p:cNvSpPr txBox="1">
            <a:spLocks noChangeArrowheads="1"/>
          </p:cNvSpPr>
          <p:nvPr/>
        </p:nvSpPr>
        <p:spPr bwMode="auto">
          <a:xfrm>
            <a:off x="884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Hat sich mit dem neuen Bild etwas in Ihrer Einschätzung verändert?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58</a:t>
            </a:fld>
            <a:endParaRPr lang="de-DE" altLang="de-DE" b="0">
              <a:latin typeface="Calibri Light"/>
            </a:endParaRPr>
          </a:p>
        </p:txBody>
      </p:sp>
      <p:sp>
        <p:nvSpPr>
          <p:cNvPr id="120837" name="Caption_120838"/>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8" descr="Hausbau_2m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hat gerade ein Haus gebaut und streicht es jetzt.</a:t>
            </a:r>
          </a:p>
        </p:txBody>
      </p:sp>
      <p:sp>
        <p:nvSpPr>
          <p:cNvPr id="122883" name="Caption_122884"/>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Bitte beurteilen Sie die Wahrscheinlichkeiten erneut!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59</a:t>
            </a:fld>
            <a:endParaRPr lang="de-DE" altLang="de-DE" b="0">
              <a:latin typeface="Calibri Light"/>
            </a:endParaRPr>
          </a:p>
        </p:txBody>
      </p:sp>
      <p:sp>
        <p:nvSpPr>
          <p:cNvPr id="122885" name="Caption_122886"/>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2888" name="Caption_122887"/>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0"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3"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411480" y="4879340"/>
            <a:ext cx="1133856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wäscht sein altes, schmutziges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repariert einen Riss in seinem Haus.</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Calibri Light"/>
              </a:rPr>
              <a:t>Der Mann ist ein verdeckter Ermittler und beobachtet jemanden durch das Fenster.</a:t>
            </a:r>
          </a:p>
          <a:p>
            <a:pPr eaLnBrk="1" hangingPunct="1">
              <a:spcBef>
                <a:spcPts val="1200"/>
              </a:spcBef>
              <a:spcAft>
                <a:spcPts val="0"/>
              </a:spcAft>
              <a:buClr>
                <a:srgbClr val="333333"/>
              </a:buClr>
              <a:buFont typeface="WingDings"/>
              <a:buAutoNum type="arabicPeriod"/>
            </a:pPr>
            <a:r>
              <a:rPr lang="de-DE" altLang="de-DE" sz="2000" b="0" dirty="0">
                <a:solidFill>
                  <a:srgbClr val="004992"/>
                </a:solidFill>
                <a:latin typeface="Calibri Light"/>
              </a:rPr>
              <a:t>Der Mann hat gerade ein Haus gebaut und streicht es jetzt.</a:t>
            </a:r>
          </a:p>
        </p:txBody>
      </p:sp>
      <p:sp>
        <p:nvSpPr>
          <p:cNvPr id="124931" name="Caption_124932"/>
          <p:cNvSpPr txBox="1">
            <a:spLocks noChangeArrowheads="1"/>
          </p:cNvSpPr>
          <p:nvPr/>
        </p:nvSpPr>
        <p:spPr bwMode="auto">
          <a:xfrm>
            <a:off x="1068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60</a:t>
            </a:fld>
            <a:endParaRPr lang="de-DE" altLang="de-DE" b="0">
              <a:latin typeface="Calibri Light"/>
            </a:endParaRPr>
          </a:p>
        </p:txBody>
      </p:sp>
      <p:sp>
        <p:nvSpPr>
          <p:cNvPr id="124933" name="Caption_12493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124936" name="Caption_12493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3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9" descr="Hausbau_2m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2"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Situationen enden oftmals anders als erwartet: Frühe Festlegungen führen häufig zu Fehlern!</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61</a:t>
            </a:fld>
            <a:endParaRPr lang="de-DE" altLang="de-DE" b="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Situationen enden oftmals anders als erwartet: Frühe Festlegungen führen häufig zu Fehlern!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sollte daher anderslautende Interpretationen/ Meinungen stets mitberücksichtigen und offen sein, Überzeugungen zu korrigieren, wenn sich diese als nicht haltbar erweisen.</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62</a:t>
            </a:fld>
            <a:endParaRPr lang="de-DE" altLang="de-DE" b="0">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ea typeface="ＭＳ Ｐゴシック" panose="020B0600070205080204" pitchFamily="34" charset="-128"/>
              </a:rPr>
              <a:t>Lernziele:</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Situationen enden oftmals anders als erwartet: Frühe Festlegungen führen häufig zu Fehlern!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sollte daher anderslautende Interpretationen/ Meinungen stets mitberücksichtigen und offen sein, Überzeugungen zu korrigieren, wenn sich diese als nicht haltbar erweisen.</a:t>
            </a:r>
          </a:p>
          <a:p>
            <a:pPr marL="342900" lvl="0" indent="-342900" defTabSz="914400" fontAlgn="base">
              <a:buClr>
                <a:srgbClr val="333333"/>
              </a:buClr>
              <a:buFont typeface="WingDings"/>
              <a:buChar char=""/>
            </a:pPr>
            <a:r>
              <a:rPr lang="de-DE" altLang="de-DE" sz="2400" dirty="0">
                <a:solidFill>
                  <a:srgbClr val="333333"/>
                </a:solidFill>
                <a:latin typeface="Calibri Light"/>
                <a:ea typeface="ＭＳ Ｐゴシック" panose="020B0600070205080204" pitchFamily="34" charset="-128"/>
              </a:rPr>
              <a:t>Man sollte möglichst viele Informationen einholen, bevor man sich mit einer Meinung festlegt.</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4" name="Slide Number Placeholder 3"/>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63</a:t>
            </a:fld>
            <a:endParaRPr lang="de-DE" altLang="de-DE" b="0">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buClr>
                <a:srgbClr val="333333"/>
              </a:buClr>
            </a:pPr>
            <a:r>
              <a:rPr lang="de-DE" altLang="de-DE" sz="2200" dirty="0">
                <a:solidFill>
                  <a:srgbClr val="333333"/>
                </a:solidFill>
                <a:latin typeface="Calibri Light"/>
                <a:ea typeface="ＭＳ Ｐゴシック" panose="020B0600070205080204" pitchFamily="34" charset="-128"/>
              </a:rPr>
              <a:t>Viele Menschen mit Psychose (aber nicht alle!) halten trotz stichhaltiger Gegenargumente an falschen Überzeugungen fest. Dies kann im Einzelfall dramatische Konsequenzen haben.</a:t>
            </a:r>
          </a:p>
          <a:p>
            <a:endParaRPr lang="en-US" sz="22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5" name="Slide Number Placeholder 4"/>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64</a:t>
            </a:fld>
            <a:endParaRPr lang="de-DE" altLang="de-DE" b="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200" dirty="0">
                <a:solidFill>
                  <a:srgbClr val="333333"/>
                </a:solidFill>
                <a:latin typeface="Calibri Light"/>
                <a:ea typeface="ＭＳ Ｐゴシック" panose="020B0600070205080204" pitchFamily="34" charset="-128"/>
              </a:rPr>
              <a:t>Viele Menschen mit Psychose (aber nicht alle!) halten trotz stichhaltiger Gegenargumente an falschen Überzeugungen fest. Dies kann im Einzelfall dramatische Konsequenzen haben.</a:t>
            </a:r>
          </a:p>
          <a:p>
            <a:pPr lvl="0" defTabSz="914400" fontAlgn="base"/>
            <a:r>
              <a:rPr lang="de-DE" altLang="de-DE" sz="2000" dirty="0">
                <a:solidFill>
                  <a:srgbClr val="004992"/>
                </a:solidFill>
                <a:latin typeface="Calibri Light"/>
                <a:ea typeface="ＭＳ Ｐゴシック" panose="020B0600070205080204" pitchFamily="34" charset="-128"/>
              </a:rPr>
              <a:t>Beispiel:</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zersticht die Autoreifen von Kollegen!</a:t>
            </a:r>
            <a:endParaRPr lang="de-DE" altLang="de-DE" sz="1500"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Hintergrund:</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fühlt sich </a:t>
            </a:r>
            <a:r>
              <a:rPr lang="de-DE" altLang="de-DE" i="1" dirty="0">
                <a:solidFill>
                  <a:srgbClr val="333333"/>
                </a:solidFill>
                <a:latin typeface="Calibri Light"/>
                <a:ea typeface="ＭＳ Ｐゴシック" panose="020B0600070205080204" pitchFamily="34" charset="-128"/>
              </a:rPr>
              <a:t>gemobbt.</a:t>
            </a:r>
            <a:endParaRPr lang="de-DE" altLang="de-DE" sz="2000" i="1"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Obwohl einige Kollegen gegen Andrea gestänkert haben, hat sie alle über einen Kamm geschoren und sich immer mehr in Verfolgungsideen hineingesteigert. Sie ignorierte, dass sich einige Kollegen ihr gegenüber durchaus fair verhielten.</a:t>
            </a: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5" name="Slide Number Placeholder 4"/>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6" name="Content Placeholder 5"/>
          <p:cNvSpPr>
            <a:spLocks noGrp="1"/>
          </p:cNvSpPr>
          <p:nvPr>
            <p:ph idx="1"/>
          </p:nvPr>
        </p:nvSpPr>
        <p:spPr/>
        <p:txBody>
          <a:bodyPr/>
          <a:lstStyle/>
          <a:p>
            <a:pPr lvl="0" defTabSz="914400" fontAlgn="base"/>
            <a:r>
              <a:rPr lang="de-DE" altLang="de-DE" sz="2200" dirty="0">
                <a:solidFill>
                  <a:srgbClr val="333333"/>
                </a:solidFill>
                <a:latin typeface="Calibri Light"/>
                <a:ea typeface="ＭＳ Ｐゴシック" panose="020B0600070205080204" pitchFamily="34" charset="-128"/>
              </a:rPr>
              <a:t>Viele Menschen mit Psychose (aber nicht alle!) halten trotz stichhaltiger Gegenargumente an falschen Überzeugungen fest. Dies kann im Einzelfall dramatische Konsequenzen haben.</a:t>
            </a:r>
          </a:p>
          <a:p>
            <a:pPr lvl="0" defTabSz="914400" fontAlgn="base"/>
            <a:r>
              <a:rPr lang="de-DE" altLang="de-DE" sz="2000" dirty="0">
                <a:solidFill>
                  <a:srgbClr val="004992"/>
                </a:solidFill>
                <a:latin typeface="Calibri Light"/>
                <a:ea typeface="ＭＳ Ｐゴシック" panose="020B0600070205080204" pitchFamily="34" charset="-128"/>
              </a:rPr>
              <a:t>Beispiel:</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zersticht die Autoreifen von Kollegen!</a:t>
            </a:r>
            <a:endParaRPr lang="de-DE" altLang="de-DE" sz="1500"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Hintergrund:</a:t>
            </a:r>
            <a:r>
              <a:rPr lang="de-DE" altLang="de-DE" sz="1500" dirty="0">
                <a:solidFill>
                  <a:srgbClr val="004992"/>
                </a:solidFill>
                <a:latin typeface="Calibri Light"/>
                <a:ea typeface="ＭＳ Ｐゴシック" panose="020B0600070205080204" pitchFamily="34" charset="-128"/>
              </a:rPr>
              <a:t> </a:t>
            </a:r>
            <a:r>
              <a:rPr lang="de-DE" altLang="de-DE" dirty="0">
                <a:solidFill>
                  <a:srgbClr val="333333"/>
                </a:solidFill>
                <a:latin typeface="Calibri Light"/>
                <a:ea typeface="ＭＳ Ｐゴシック" panose="020B0600070205080204" pitchFamily="34" charset="-128"/>
              </a:rPr>
              <a:t>Andrea fühlt sich </a:t>
            </a:r>
            <a:r>
              <a:rPr lang="de-DE" altLang="de-DE" i="1" dirty="0">
                <a:solidFill>
                  <a:srgbClr val="333333"/>
                </a:solidFill>
                <a:latin typeface="Calibri Light"/>
                <a:ea typeface="ＭＳ Ｐゴシック" panose="020B0600070205080204" pitchFamily="34" charset="-128"/>
              </a:rPr>
              <a:t>gemobbt.</a:t>
            </a:r>
            <a:endParaRPr lang="de-DE" altLang="de-DE" sz="2000" i="1" dirty="0">
              <a:solidFill>
                <a:srgbClr val="333333"/>
              </a:solidFill>
              <a:latin typeface="Calibri Light"/>
              <a:ea typeface="ＭＳ Ｐゴシック" panose="020B0600070205080204" pitchFamily="34" charset="-128"/>
            </a:endParaRPr>
          </a:p>
          <a:p>
            <a:pPr lvl="0" defTabSz="914400" fontAlgn="base"/>
            <a:r>
              <a:rPr lang="de-DE" altLang="de-DE" sz="2000" dirty="0">
                <a:solidFill>
                  <a:srgbClr val="004992"/>
                </a:solidFill>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Obwohl einige Kollegen gegen Andrea gestänkert haben, hat sie alle über einen Kamm geschoren und sich immer mehr in Verfolgungsideen hineingesteigert. Sie ignorierte, dass sich einige Kollegen ihr gegenüber durchaus fair verhielten.</a:t>
            </a:r>
          </a:p>
          <a:p>
            <a:pPr lvl="0" defTabSz="914400" fontAlgn="base"/>
            <a:r>
              <a:rPr lang="de-DE" altLang="de-DE" sz="2200" dirty="0">
                <a:solidFill>
                  <a:srgbClr val="333333"/>
                </a:solidFill>
                <a:latin typeface="Calibri Light"/>
                <a:ea typeface="ＭＳ Ｐゴシック" panose="020B0600070205080204" pitchFamily="34" charset="-128"/>
              </a:rPr>
              <a:t>Es ist schwer, einen „kühlen Kopf“</a:t>
            </a:r>
            <a:r>
              <a:rPr lang="de-DE" altLang="ja-JP" sz="2200" dirty="0">
                <a:solidFill>
                  <a:srgbClr val="333333"/>
                </a:solidFill>
                <a:latin typeface="Calibri Light"/>
                <a:ea typeface="ＭＳ Ｐゴシック" panose="020B0600070205080204" pitchFamily="34" charset="-128"/>
              </a:rPr>
              <a:t> zu bewahren, wenn man sich bedroht fühlt. Seien Sie daher vorsichtig in Ihrem Urteil und holen Sie sich Rat bei Menschen, denen Sie trauen.</a:t>
            </a:r>
            <a:endParaRPr lang="de-DE" altLang="de-DE" sz="2200" dirty="0">
              <a:solidFill>
                <a:srgbClr val="333333"/>
              </a:solidFill>
              <a:latin typeface="Calibri Light"/>
              <a:ea typeface="ＭＳ Ｐゴシック" panose="020B0600070205080204" pitchFamily="34" charset="-128"/>
            </a:endParaRPr>
          </a:p>
          <a:p>
            <a:endParaRPr lang="en-US"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3 - Korrigierbarkeit</a:t>
            </a:r>
          </a:p>
        </p:txBody>
      </p:sp>
      <p:sp>
        <p:nvSpPr>
          <p:cNvPr id="5" name="Slide Number Placeholder 4"/>
          <p:cNvSpPr>
            <a:spLocks noGrp="1"/>
          </p:cNvSpPr>
          <p:nvPr>
            <p:ph type="sldNum" sz="quarter" idx="12"/>
          </p:nvPr>
        </p:nvSpPr>
        <p:spPr/>
        <p:txBody>
          <a:bodyPr/>
          <a:lstStyle/>
          <a:p>
            <a:pPr>
              <a:defRPr/>
            </a:pPr>
            <a:fld id="{AF586681-DED5-4A4F-92E4-EC48811099E6}" type="slidenum">
              <a:rPr lang="de-DE" altLang="de-DE" b="0" smtClean="0">
                <a:latin typeface="Calibri Light"/>
              </a:rPr>
              <a:pPr>
                <a:defRPr/>
              </a:pPr>
              <a:t>66</a:t>
            </a:fld>
            <a:endParaRPr lang="de-DE" altLang="de-DE" b="0">
              <a:latin typeface="Calibri Light"/>
            </a:endParaRPr>
          </a:p>
        </p:txBody>
      </p:sp>
    </p:spTree>
    <p:extLst>
      <p:ext uri="{BB962C8B-B14F-4D97-AF65-F5344CB8AC3E}">
        <p14:creationId xmlns:p14="http://schemas.microsoft.com/office/powerpoint/2010/main" val="2976818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b="0">
                <a:solidFill>
                  <a:srgbClr val="333333"/>
                </a:solidFill>
              </a:rPr>
              <a:t>Metakognitives Training 3 - Korrigierbarkeit</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67</a:t>
            </a:fld>
            <a:endParaRPr lang="de-DE" altLang="de-DE" b="0">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11717534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endParaRPr lang="de-DE" altLang="de-DE" sz="1800" b="0">
              <a:solidFill>
                <a:srgbClr val="333333"/>
              </a:solidFill>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a:t>
            </a:r>
            <a:r>
              <a:rPr lang="de-DE" altLang="de-DE" sz="1200" b="0" u="sng">
                <a:solidFill>
                  <a:srgbClr val="333333"/>
                </a:solidFill>
                <a:latin typeface="Calibri Light"/>
              </a:rPr>
              <a:t>/mct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097165413"/>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after the flowers, the fruits - I</a:t>
                      </a:r>
                      <a:r>
                        <a:rPr kumimoji="0" lang="de-DE" sz="1000" b="0" i="0" u="none" strike="noStrike" cap="none" normalizeH="0" baseline="0" dirty="0">
                          <a:ln>
                            <a:noFill/>
                          </a:ln>
                          <a:solidFill>
                            <a:srgbClr val="333333"/>
                          </a:solidFill>
                          <a:effectLst/>
                          <a:latin typeface="Calibri Light"/>
                          <a:ea typeface="ＭＳ Ｐゴシック" pitchFamily="34" charset="-128"/>
                        </a:rPr>
                        <a:t>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Noodles/</a:t>
                      </a:r>
                      <a:r>
                        <a:rPr kumimoji="0" lang="en-GB" sz="1000" b="0" i="0" u="none" strike="noStrike" cap="none" normalizeH="0" baseline="0" dirty="0" err="1">
                          <a:ln>
                            <a:noFill/>
                          </a:ln>
                          <a:solidFill>
                            <a:srgbClr val="333333"/>
                          </a:solidFill>
                          <a:effectLst/>
                          <a:latin typeface="Calibri Light"/>
                          <a:ea typeface="ＭＳ Ｐゴシック" pitchFamily="34" charset="-128"/>
                        </a:rPr>
                        <a:t>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Orange juice/</a:t>
                      </a:r>
                      <a:r>
                        <a:rPr kumimoji="0" lang="en-GB" sz="1000" b="0" i="0" u="none" strike="noStrike" cap="none" normalizeH="0" baseline="0" dirty="0" err="1">
                          <a:ln>
                            <a:noFill/>
                          </a:ln>
                          <a:solidFill>
                            <a:srgbClr val="333333"/>
                          </a:solidFill>
                          <a:effectLst/>
                          <a:latin typeface="Calibri Light"/>
                          <a:ea typeface="ＭＳ Ｐゴシック" pitchFamily="34" charset="-128"/>
                        </a:rPr>
                        <a:t>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Benny-Kristin Fischer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Verschiedene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Bildersequenzen</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Haikopf</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Chor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Wäscherei</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Überfall</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Regenwetter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König</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Spielzeugauto</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Musiker</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Hausbau</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einige</a:t>
                      </a:r>
                      <a:r>
                        <a:rPr kumimoji="0" lang="en-GB" sz="1000" b="0" i="0" u="none" strike="noStrike" cap="none" normalizeH="0" baseline="0" dirty="0">
                          <a:ln>
                            <a:noFill/>
                          </a:ln>
                          <a:solidFill>
                            <a:srgbClr val="333333"/>
                          </a:solidFill>
                          <a:effectLst/>
                          <a:latin typeface="Calibri Light"/>
                          <a:ea typeface="ＭＳ Ｐゴシック" pitchFamily="34" charset="-128"/>
                        </a:rPr>
                        <a:t> Motive </a:t>
                      </a:r>
                      <a:r>
                        <a:rPr kumimoji="0" lang="en-GB" sz="1000" b="0" i="0" u="none" strike="noStrike" cap="none" normalizeH="0" baseline="0" dirty="0" err="1">
                          <a:ln>
                            <a:noFill/>
                          </a:ln>
                          <a:solidFill>
                            <a:srgbClr val="333333"/>
                          </a:solidFill>
                          <a:effectLst/>
                          <a:latin typeface="Calibri Light"/>
                          <a:ea typeface="ＭＳ Ｐゴシック" pitchFamily="34" charset="-128"/>
                        </a:rPr>
                        <a:t>sind</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r>
              <a:rPr lang="de-DE" b="0" dirty="0">
                <a:solidFill>
                  <a:srgbClr val="333333"/>
                </a:solidFill>
              </a:rPr>
              <a:t>Metakognitives Training 3 - Korrigierbarkeit</a:t>
            </a:r>
          </a:p>
        </p:txBody>
      </p:sp>
      <p:sp>
        <p:nvSpPr>
          <p:cNvPr id="3" name="Slide Number Placeholder 2"/>
          <p:cNvSpPr>
            <a:spLocks noGrp="1"/>
          </p:cNvSpPr>
          <p:nvPr>
            <p:ph type="sldNum" sz="quarter" idx="12"/>
          </p:nvPr>
        </p:nvSpPr>
        <p:spPr/>
        <p:txBody>
          <a:bodyPr/>
          <a:lstStyle/>
          <a:p>
            <a:fld id="{9B00EF49-7894-4F53-A8DD-F7DB3BFC5032}" type="slidenum">
              <a:rPr lang="de-DE" b="0" smtClean="0">
                <a:solidFill>
                  <a:srgbClr val="333333"/>
                </a:solidFill>
              </a:rPr>
              <a:pPr/>
              <a:t>68</a:t>
            </a:fld>
            <a:endParaRPr lang="de-DE" b="0" dirty="0">
              <a:solidFill>
                <a:srgbClr val="333333"/>
              </a:solidFill>
            </a:endParaRPr>
          </a:p>
        </p:txBody>
      </p:sp>
    </p:spTree>
    <p:extLst>
      <p:ext uri="{BB962C8B-B14F-4D97-AF65-F5344CB8AC3E}">
        <p14:creationId xmlns:p14="http://schemas.microsoft.com/office/powerpoint/2010/main" val="192857390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3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5219</Words>
  <Application>Microsoft Macintosh PowerPoint</Application>
  <PresentationFormat>Benutzerdefiniert</PresentationFormat>
  <Paragraphs>675</Paragraphs>
  <Slides>68</Slides>
  <Notes>64</Notes>
  <HiddenSlides>0</HiddenSlides>
  <MMClips>0</MMClips>
  <ScaleCrop>false</ScaleCrop>
  <HeadingPairs>
    <vt:vector size="6" baseType="variant">
      <vt:variant>
        <vt:lpstr>Verwendete Schriftarten</vt:lpstr>
      </vt:variant>
      <vt:variant>
        <vt:i4>8</vt:i4>
      </vt:variant>
      <vt:variant>
        <vt:lpstr>Design</vt:lpstr>
      </vt:variant>
      <vt:variant>
        <vt:i4>5</vt:i4>
      </vt:variant>
      <vt:variant>
        <vt:lpstr>Folientitel</vt:lpstr>
      </vt:variant>
      <vt:variant>
        <vt:i4>68</vt:i4>
      </vt:variant>
    </vt:vector>
  </HeadingPairs>
  <TitlesOfParts>
    <vt:vector size="81" baseType="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3_UKE_PPT-Vorlage_16zu9</vt:lpstr>
      <vt:lpstr>4_UKE_PPT-Vorlage_16zu9</vt:lpstr>
      <vt:lpstr>MKT 3 B – Korrigierbarkeit</vt:lpstr>
      <vt:lpstr>Veränderung der eigenen Sichtweise</vt:lpstr>
      <vt:lpstr>Veränderung der eigenen Sichtweise</vt:lpstr>
      <vt:lpstr>Veränderung der eigenen Sichtweise</vt:lpstr>
      <vt:lpstr>Veränderung der eigenen Sichtweise</vt:lpstr>
      <vt:lpstr>Berühmte Zitate von Menschen, die sich geirrt haben!</vt:lpstr>
      <vt:lpstr>Berühmte Zitate von Menschen, die sich geirrt haben!</vt:lpstr>
      <vt:lpstr>Unbeirrbarkeit „in Aktion“ („Scheuklappen“-Denken)</vt:lpstr>
      <vt:lpstr>Unbeirrbarkeit „in Aktion“ („Scheuklappen“-Denken)</vt:lpstr>
      <vt:lpstr>Unbeirrbarkeit „in Aktion“ („Scheuklappen“-Denken)</vt:lpstr>
      <vt:lpstr>Unbeirrbarkeit „in Aktion“ („Scheuklappen“-Denken)</vt:lpstr>
      <vt:lpstr>Was soll das Ganze?</vt:lpstr>
      <vt:lpstr>Wie mangelnde Korrigierbarkeit Fehleinschätzungen während der Psychose begünstigt – Beispiele</vt:lpstr>
      <vt:lpstr>Die drei untenstehenden Abbildungen gehören zu einem Oberbegriff. Zu welchem?</vt:lpstr>
      <vt:lpstr>Oberbegriff: Lebensmittel!</vt:lpstr>
      <vt:lpstr>Aufgabe</vt:lpstr>
      <vt:lpstr>Aufgabe</vt:lpstr>
      <vt:lpstr>Aufgabe</vt:lpstr>
      <vt:lpstr>Aufgabe</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Optional: Videoclip</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Wie wahrscheinlich finden Sie die Antwortmöglichkeiten?</vt:lpstr>
      <vt:lpstr>Hat sich mit dem neuen Bild etwas in Ihrer Einschätzung verändert?</vt:lpstr>
      <vt:lpstr>Bitte beurteilen Sie die Wahrscheinlichkeiten erneut!</vt:lpstr>
      <vt:lpstr>PowerPoint-Präsentation</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328</cp:revision>
  <dcterms:created xsi:type="dcterms:W3CDTF">2004-06-30T16:15:23Z</dcterms:created>
  <dcterms:modified xsi:type="dcterms:W3CDTF">2023-12-21T17:46:21Z</dcterms:modified>
</cp:coreProperties>
</file>