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2" r:id="rId2"/>
    <p:sldMasterId id="2147483695" r:id="rId3"/>
  </p:sldMasterIdLst>
  <p:notesMasterIdLst>
    <p:notesMasterId r:id="rId67"/>
  </p:notesMasterIdLst>
  <p:handoutMasterIdLst>
    <p:handoutMasterId r:id="rId68"/>
  </p:handoutMasterIdLst>
  <p:sldIdLst>
    <p:sldId id="467" r:id="rId4"/>
    <p:sldId id="398" r:id="rId5"/>
    <p:sldId id="399" r:id="rId6"/>
    <p:sldId id="471" r:id="rId7"/>
    <p:sldId id="472" r:id="rId8"/>
    <p:sldId id="473" r:id="rId9"/>
    <p:sldId id="474" r:id="rId10"/>
    <p:sldId id="475" r:id="rId11"/>
    <p:sldId id="418" r:id="rId12"/>
    <p:sldId id="376" r:id="rId13"/>
    <p:sldId id="375" r:id="rId14"/>
    <p:sldId id="476" r:id="rId15"/>
    <p:sldId id="338" r:id="rId16"/>
    <p:sldId id="357" r:id="rId17"/>
    <p:sldId id="339" r:id="rId18"/>
    <p:sldId id="361" r:id="rId19"/>
    <p:sldId id="358" r:id="rId20"/>
    <p:sldId id="360" r:id="rId21"/>
    <p:sldId id="433" r:id="rId22"/>
    <p:sldId id="477" r:id="rId23"/>
    <p:sldId id="437" r:id="rId24"/>
    <p:sldId id="460" r:id="rId25"/>
    <p:sldId id="309" r:id="rId26"/>
    <p:sldId id="449" r:id="rId27"/>
    <p:sldId id="478" r:id="rId28"/>
    <p:sldId id="479" r:id="rId29"/>
    <p:sldId id="480" r:id="rId30"/>
    <p:sldId id="481" r:id="rId31"/>
    <p:sldId id="482" r:id="rId32"/>
    <p:sldId id="483" r:id="rId33"/>
    <p:sldId id="316" r:id="rId34"/>
    <p:sldId id="390" r:id="rId35"/>
    <p:sldId id="389" r:id="rId36"/>
    <p:sldId id="420" r:id="rId37"/>
    <p:sldId id="454" r:id="rId38"/>
    <p:sldId id="450" r:id="rId39"/>
    <p:sldId id="484" r:id="rId40"/>
    <p:sldId id="463" r:id="rId41"/>
    <p:sldId id="485" r:id="rId42"/>
    <p:sldId id="461" r:id="rId43"/>
    <p:sldId id="487" r:id="rId44"/>
    <p:sldId id="486" r:id="rId45"/>
    <p:sldId id="428" r:id="rId46"/>
    <p:sldId id="441" r:id="rId47"/>
    <p:sldId id="313" r:id="rId48"/>
    <p:sldId id="432" r:id="rId49"/>
    <p:sldId id="488" r:id="rId50"/>
    <p:sldId id="314" r:id="rId51"/>
    <p:sldId id="459" r:id="rId52"/>
    <p:sldId id="489" r:id="rId53"/>
    <p:sldId id="330" r:id="rId54"/>
    <p:sldId id="329" r:id="rId55"/>
    <p:sldId id="315" r:id="rId56"/>
    <p:sldId id="425" r:id="rId57"/>
    <p:sldId id="327" r:id="rId58"/>
    <p:sldId id="455" r:id="rId59"/>
    <p:sldId id="326" r:id="rId60"/>
    <p:sldId id="456" r:id="rId61"/>
    <p:sldId id="317" r:id="rId62"/>
    <p:sldId id="435" r:id="rId63"/>
    <p:sldId id="436" r:id="rId64"/>
    <p:sldId id="490" r:id="rId65"/>
    <p:sldId id="491" r:id="rId66"/>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charset="0"/>
        <a:ea typeface="ＭＳ Ｐゴシック" charset="0"/>
        <a:cs typeface="+mn-cs"/>
      </a:defRPr>
    </a:lvl1pPr>
    <a:lvl2pPr marL="457200" algn="l" rtl="0" fontAlgn="base">
      <a:spcBef>
        <a:spcPct val="0"/>
      </a:spcBef>
      <a:spcAft>
        <a:spcPct val="0"/>
      </a:spcAft>
      <a:defRPr sz="4400" kern="1200">
        <a:solidFill>
          <a:schemeClr val="tx2"/>
        </a:solidFill>
        <a:latin typeface="Verdana" charset="0"/>
        <a:ea typeface="ＭＳ Ｐゴシック" charset="0"/>
        <a:cs typeface="+mn-cs"/>
      </a:defRPr>
    </a:lvl2pPr>
    <a:lvl3pPr marL="914400" algn="l" rtl="0" fontAlgn="base">
      <a:spcBef>
        <a:spcPct val="0"/>
      </a:spcBef>
      <a:spcAft>
        <a:spcPct val="0"/>
      </a:spcAft>
      <a:defRPr sz="4400" kern="1200">
        <a:solidFill>
          <a:schemeClr val="tx2"/>
        </a:solidFill>
        <a:latin typeface="Verdana" charset="0"/>
        <a:ea typeface="ＭＳ Ｐゴシック" charset="0"/>
        <a:cs typeface="+mn-cs"/>
      </a:defRPr>
    </a:lvl3pPr>
    <a:lvl4pPr marL="1371600" algn="l" rtl="0" fontAlgn="base">
      <a:spcBef>
        <a:spcPct val="0"/>
      </a:spcBef>
      <a:spcAft>
        <a:spcPct val="0"/>
      </a:spcAft>
      <a:defRPr sz="4400" kern="1200">
        <a:solidFill>
          <a:schemeClr val="tx2"/>
        </a:solidFill>
        <a:latin typeface="Verdana" charset="0"/>
        <a:ea typeface="ＭＳ Ｐゴシック" charset="0"/>
        <a:cs typeface="+mn-cs"/>
      </a:defRPr>
    </a:lvl4pPr>
    <a:lvl5pPr marL="1828800" algn="l" rtl="0" fontAlgn="base">
      <a:spcBef>
        <a:spcPct val="0"/>
      </a:spcBef>
      <a:spcAft>
        <a:spcPct val="0"/>
      </a:spcAft>
      <a:defRPr sz="4400" kern="1200">
        <a:solidFill>
          <a:schemeClr val="tx2"/>
        </a:solidFill>
        <a:latin typeface="Verdana" charset="0"/>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p:defaultTextStyle>
  <p:extLst>
    <p:ext uri="{EFAFB233-063F-42B5-8137-9DF3F51BA10A}">
      <p15:sldGuideLst xmlns:p15="http://schemas.microsoft.com/office/powerpoint/2012/main">
        <p15:guide id="1" orient="horz" pos="1026">
          <p15:clr>
            <a:srgbClr val="A4A3A4"/>
          </p15:clr>
        </p15:guide>
        <p15:guide id="2" pos="295">
          <p15:clr>
            <a:srgbClr val="A4A3A4"/>
          </p15:clr>
        </p15:guide>
        <p15:guide id="3" orient="horz" pos="2750">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4" clrIdx="0"/>
  <p:cmAuthor id="1" name="User" initials="us" lastIdx="5" clrIdx="1"/>
  <p:cmAuthor id="2" name="XXX" initials="X"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3399FF"/>
    <a:srgbClr val="3333CC"/>
    <a:srgbClr val="0099CC"/>
    <a:srgbClr val="FFCC99"/>
    <a:srgbClr val="66FF33"/>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80" autoAdjust="0"/>
    <p:restoredTop sz="93282" autoAdjust="0"/>
  </p:normalViewPr>
  <p:slideViewPr>
    <p:cSldViewPr>
      <p:cViewPr varScale="1">
        <p:scale>
          <a:sx n="101" d="100"/>
          <a:sy n="101" d="100"/>
        </p:scale>
        <p:origin x="592" y="184"/>
      </p:cViewPr>
      <p:guideLst>
        <p:guide orient="horz" pos="1026"/>
        <p:guide pos="295"/>
        <p:guide orient="horz" pos="2750"/>
        <p:guide pos="22"/>
        <p:guide pos="393"/>
        <p:guide pos="29"/>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299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de-DE" sz="2400" dirty="0">
              <a:latin typeface="+mj-lt"/>
              <a:ea typeface="Verdana" pitchFamily="34" charset="0"/>
              <a:cs typeface="Verdana" pitchFamily="34" charset="0"/>
            </a:rPr>
            <a:t>Erkrankung</a:t>
          </a: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de-DE" sz="2400" dirty="0">
              <a:latin typeface="+mj-lt"/>
              <a:ea typeface="Verdana" pitchFamily="34" charset="0"/>
              <a:cs typeface="Verdana" pitchFamily="34" charset="0"/>
            </a:rPr>
            <a:t>Vorurteile</a:t>
          </a: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de-DE" sz="2400" dirty="0">
              <a:latin typeface="+mj-lt"/>
              <a:ea typeface="Verdana" pitchFamily="34" charset="0"/>
              <a:cs typeface="Verdana" pitchFamily="34" charset="0"/>
            </a:rPr>
            <a:t>Selbstwert sinkt</a:t>
          </a: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B628230F-6D0C-45AB-BC4C-61EBF6AF048D}" type="presOf" srcId="{CB5245DE-ECC5-49E9-94DC-262E3BD83AA5}" destId="{D559A818-7D53-4BBD-8633-917FB032314D}" srcOrd="0" destOrd="0" presId="urn:microsoft.com/office/officeart/2005/8/layout/cycle1"/>
    <dgm:cxn modelId="{2269CD17-3BF4-41BD-8B4F-F2CA0933ADF9}" type="presOf" srcId="{90182C8E-0A3D-411B-A654-821F546FC078}" destId="{AC268F96-0D5D-4B9A-A307-62DE90494B18}" srcOrd="0" destOrd="0" presId="urn:microsoft.com/office/officeart/2005/8/layout/cycle1"/>
    <dgm:cxn modelId="{59443C2E-AB0F-4BE9-859D-454F508DA974}" type="presOf" srcId="{11E49AD0-DCE6-49A3-A921-184F5EB9A5C6}" destId="{79E1ED89-3D58-4688-A48D-428AB1CD95FE}"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54D4B678-C005-4BE6-B8D0-236065046899}" type="presOf" srcId="{6459B721-636D-4D51-9601-6B4E5788A266}" destId="{818239DA-8F7F-4917-8EB0-77B4EE5EAA94}" srcOrd="0" destOrd="0" presId="urn:microsoft.com/office/officeart/2005/8/layout/cycle1"/>
    <dgm:cxn modelId="{E20D8E82-881D-4F93-8DB5-24420B816B3B}" type="presOf" srcId="{EFA2980D-718B-4FC8-9FF6-15C1C35CF177}" destId="{8816A1BD-E3E1-4456-9298-4B3407C622F7}" srcOrd="0" destOrd="0" presId="urn:microsoft.com/office/officeart/2005/8/layout/cycle1"/>
    <dgm:cxn modelId="{777B61A1-74AB-4A0A-8C37-22F4F6A91A0D}" type="presOf" srcId="{B390256F-280B-40CB-BD31-09509749AC6C}" destId="{95978D0C-A8C9-4FB8-8DFC-2906FAA59983}" srcOrd="0" destOrd="0" presId="urn:microsoft.com/office/officeart/2005/8/layout/cycle1"/>
    <dgm:cxn modelId="{AC13F0B7-E177-4E02-AA52-1C1CA64CDF76}" type="presOf" srcId="{3F4E915D-4700-4542-A7C1-CEF728AB432D}" destId="{0332A1E0-1C13-4723-960F-9019466D281A}"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BA21FF84-BD70-4374-8FC4-C6F7D168A12D}" type="presParOf" srcId="{8816A1BD-E3E1-4456-9298-4B3407C622F7}" destId="{682C883B-3E72-41CB-97EB-93B061717596}" srcOrd="0" destOrd="0" presId="urn:microsoft.com/office/officeart/2005/8/layout/cycle1"/>
    <dgm:cxn modelId="{C82845F4-E228-4BEB-99E0-41F780BED7E1}" type="presParOf" srcId="{8816A1BD-E3E1-4456-9298-4B3407C622F7}" destId="{79E1ED89-3D58-4688-A48D-428AB1CD95FE}" srcOrd="1" destOrd="0" presId="urn:microsoft.com/office/officeart/2005/8/layout/cycle1"/>
    <dgm:cxn modelId="{924D5A10-2AE5-49CA-BA01-3BDDB0E5C472}" type="presParOf" srcId="{8816A1BD-E3E1-4456-9298-4B3407C622F7}" destId="{0332A1E0-1C13-4723-960F-9019466D281A}" srcOrd="2" destOrd="0" presId="urn:microsoft.com/office/officeart/2005/8/layout/cycle1"/>
    <dgm:cxn modelId="{6342FB34-311A-4F3B-8ECE-310DB59A3E9C}" type="presParOf" srcId="{8816A1BD-E3E1-4456-9298-4B3407C622F7}" destId="{788C7A12-E6C7-4DB4-9A7F-209CA41AE316}" srcOrd="3" destOrd="0" presId="urn:microsoft.com/office/officeart/2005/8/layout/cycle1"/>
    <dgm:cxn modelId="{D1E761E4-DF71-45F9-BAFA-0C130485740E}" type="presParOf" srcId="{8816A1BD-E3E1-4456-9298-4B3407C622F7}" destId="{95978D0C-A8C9-4FB8-8DFC-2906FAA59983}" srcOrd="4" destOrd="0" presId="urn:microsoft.com/office/officeart/2005/8/layout/cycle1"/>
    <dgm:cxn modelId="{6461C4C4-47AD-4872-82E9-3CAED2600B90}" type="presParOf" srcId="{8816A1BD-E3E1-4456-9298-4B3407C622F7}" destId="{818239DA-8F7F-4917-8EB0-77B4EE5EAA94}" srcOrd="5" destOrd="0" presId="urn:microsoft.com/office/officeart/2005/8/layout/cycle1"/>
    <dgm:cxn modelId="{788E5C84-BB8D-449E-9BDF-F2F4C95645BB}" type="presParOf" srcId="{8816A1BD-E3E1-4456-9298-4B3407C622F7}" destId="{F48D0065-C1C5-41DE-80DC-9649E256CF0F}" srcOrd="6" destOrd="0" presId="urn:microsoft.com/office/officeart/2005/8/layout/cycle1"/>
    <dgm:cxn modelId="{BF23D30E-9AE7-4653-BF67-656AAFA1A312}" type="presParOf" srcId="{8816A1BD-E3E1-4456-9298-4B3407C622F7}" destId="{D559A818-7D53-4BBD-8633-917FB032314D}" srcOrd="7" destOrd="0" presId="urn:microsoft.com/office/officeart/2005/8/layout/cycle1"/>
    <dgm:cxn modelId="{BF2C043D-2707-46E5-BB4A-0178EB1523F3}"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Erkrankung</a:t>
          </a: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Vorurteile</a:t>
          </a: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Selbstwert sinkt</a:t>
          </a: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A1259928-C4F6-A94E-9F12-081BE782EB71}" type="slidenum">
              <a:rPr lang="en-GB"/>
              <a:pPr/>
              <a:t>‹#›</a:t>
            </a:fld>
            <a:endParaRPr lang="en-GB"/>
          </a:p>
        </p:txBody>
      </p:sp>
    </p:spTree>
    <p:extLst>
      <p:ext uri="{BB962C8B-B14F-4D97-AF65-F5344CB8AC3E}">
        <p14:creationId xmlns:p14="http://schemas.microsoft.com/office/powerpoint/2010/main" val="2647796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de-DE"/>
          </a:p>
        </p:txBody>
      </p:sp>
      <p:sp>
        <p:nvSpPr>
          <p:cNvPr id="378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c="http://schemas.openxmlformats.org/markup-compatibility/2006" xmlns:mv="urn:schemas-microsoft-com:mac:vml" xmlns="" xmlns:ma14="http://schemas.microsoft.com/office/mac/drawingml/2011/main" val="1"/>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18AB4C74-C555-7541-A299-0C6D135C13F7}" type="slidenum">
              <a:rPr lang="de-DE"/>
              <a:pPr/>
              <a:t>‹#›</a:t>
            </a:fld>
            <a:endParaRPr lang="de-DE"/>
          </a:p>
        </p:txBody>
      </p:sp>
    </p:spTree>
    <p:extLst>
      <p:ext uri="{BB962C8B-B14F-4D97-AF65-F5344CB8AC3E}">
        <p14:creationId xmlns:p14="http://schemas.microsoft.com/office/powerpoint/2010/main" val="439280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2</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3</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4</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5</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6</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7</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8</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9</a:t>
            </a:fld>
            <a:endParaRPr lang="de-DE"/>
          </a:p>
        </p:txBody>
      </p:sp>
    </p:spTree>
    <p:extLst>
      <p:ext uri="{BB962C8B-B14F-4D97-AF65-F5344CB8AC3E}">
        <p14:creationId xmlns:p14="http://schemas.microsoft.com/office/powerpoint/2010/main" val="734895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10</a:t>
            </a:fld>
            <a:endParaRPr lang="de-DE"/>
          </a:p>
        </p:txBody>
      </p:sp>
    </p:spTree>
    <p:extLst>
      <p:ext uri="{BB962C8B-B14F-4D97-AF65-F5344CB8AC3E}">
        <p14:creationId xmlns:p14="http://schemas.microsoft.com/office/powerpoint/2010/main" val="2308726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13</a:t>
            </a:fld>
            <a:endParaRPr lang="de-DE"/>
          </a:p>
        </p:txBody>
      </p:sp>
    </p:spTree>
    <p:extLst>
      <p:ext uri="{BB962C8B-B14F-4D97-AF65-F5344CB8AC3E}">
        <p14:creationId xmlns:p14="http://schemas.microsoft.com/office/powerpoint/2010/main" val="3758695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14</a:t>
            </a:fld>
            <a:endParaRPr lang="de-DE"/>
          </a:p>
        </p:txBody>
      </p:sp>
    </p:spTree>
    <p:extLst>
      <p:ext uri="{BB962C8B-B14F-4D97-AF65-F5344CB8AC3E}">
        <p14:creationId xmlns:p14="http://schemas.microsoft.com/office/powerpoint/2010/main" val="1149838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Foliennummernplatzhalter 3"/>
          <p:cNvSpPr>
            <a:spLocks noGrp="1"/>
          </p:cNvSpPr>
          <p:nvPr>
            <p:ph type="sldNum" sz="quarter" idx="5"/>
          </p:nvPr>
        </p:nvSpPr>
        <p:spPr/>
        <p:txBody>
          <a:bodyPr/>
          <a:lstStyle/>
          <a:p>
            <a:fld id="{18AB4C74-C555-7541-A299-0C6D135C13F7}" type="slidenum">
              <a:rPr lang="de-DE" smtClean="0"/>
              <a:pPr/>
              <a:t>15</a:t>
            </a:fld>
            <a:endParaRPr lang="de-DE"/>
          </a:p>
        </p:txBody>
      </p:sp>
    </p:spTree>
    <p:extLst>
      <p:ext uri="{BB962C8B-B14F-4D97-AF65-F5344CB8AC3E}">
        <p14:creationId xmlns:p14="http://schemas.microsoft.com/office/powerpoint/2010/main" val="4259604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16</a:t>
            </a:fld>
            <a:endParaRPr lang="de-DE"/>
          </a:p>
        </p:txBody>
      </p:sp>
    </p:spTree>
    <p:extLst>
      <p:ext uri="{BB962C8B-B14F-4D97-AF65-F5344CB8AC3E}">
        <p14:creationId xmlns:p14="http://schemas.microsoft.com/office/powerpoint/2010/main" val="833099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17</a:t>
            </a:fld>
            <a:endParaRPr lang="de-DE"/>
          </a:p>
        </p:txBody>
      </p:sp>
    </p:spTree>
    <p:extLst>
      <p:ext uri="{BB962C8B-B14F-4D97-AF65-F5344CB8AC3E}">
        <p14:creationId xmlns:p14="http://schemas.microsoft.com/office/powerpoint/2010/main" val="1016037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21</a:t>
            </a:fld>
            <a:endParaRPr lang="de-DE"/>
          </a:p>
        </p:txBody>
      </p:sp>
    </p:spTree>
    <p:extLst>
      <p:ext uri="{BB962C8B-B14F-4D97-AF65-F5344CB8AC3E}">
        <p14:creationId xmlns:p14="http://schemas.microsoft.com/office/powerpoint/2010/main" val="3423600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22</a:t>
            </a:fld>
            <a:endParaRPr lang="de-DE"/>
          </a:p>
        </p:txBody>
      </p:sp>
    </p:spTree>
    <p:extLst>
      <p:ext uri="{BB962C8B-B14F-4D97-AF65-F5344CB8AC3E}">
        <p14:creationId xmlns:p14="http://schemas.microsoft.com/office/powerpoint/2010/main" val="1950031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23</a:t>
            </a:fld>
            <a:endParaRPr lang="de-DE"/>
          </a:p>
        </p:txBody>
      </p:sp>
    </p:spTree>
    <p:extLst>
      <p:ext uri="{BB962C8B-B14F-4D97-AF65-F5344CB8AC3E}">
        <p14:creationId xmlns:p14="http://schemas.microsoft.com/office/powerpoint/2010/main" val="3258495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10"/>
          </p:nvPr>
        </p:nvSpPr>
        <p:spPr/>
        <p:txBody>
          <a:bodyPr/>
          <a:lstStyle/>
          <a:p>
            <a:fld id="{18AB4C74-C555-7541-A299-0C6D135C13F7}" type="slidenum">
              <a:rPr lang="de-DE" smtClean="0"/>
              <a:pPr/>
              <a:t>24</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10"/>
          </p:nvPr>
        </p:nvSpPr>
        <p:spPr/>
        <p:txBody>
          <a:bodyPr/>
          <a:lstStyle/>
          <a:p>
            <a:fld id="{18AB4C74-C555-7541-A299-0C6D135C13F7}" type="slidenum">
              <a:rPr lang="de-DE" smtClean="0"/>
              <a:pPr/>
              <a:t>25</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10"/>
          </p:nvPr>
        </p:nvSpPr>
        <p:spPr/>
        <p:txBody>
          <a:bodyPr/>
          <a:lstStyle/>
          <a:p>
            <a:fld id="{18AB4C74-C555-7541-A299-0C6D135C13F7}" type="slidenum">
              <a:rPr lang="de-DE" smtClean="0"/>
              <a:pPr/>
              <a:t>26</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10"/>
          </p:nvPr>
        </p:nvSpPr>
        <p:spPr/>
        <p:txBody>
          <a:bodyPr/>
          <a:lstStyle/>
          <a:p>
            <a:fld id="{18AB4C74-C555-7541-A299-0C6D135C13F7}" type="slidenum">
              <a:rPr lang="de-DE" smtClean="0"/>
              <a:pPr/>
              <a:t>27</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10"/>
          </p:nvPr>
        </p:nvSpPr>
        <p:spPr/>
        <p:txBody>
          <a:bodyPr/>
          <a:lstStyle/>
          <a:p>
            <a:fld id="{18AB4C74-C555-7541-A299-0C6D135C13F7}" type="slidenum">
              <a:rPr lang="de-DE" smtClean="0"/>
              <a:pPr/>
              <a:t>28</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10"/>
          </p:nvPr>
        </p:nvSpPr>
        <p:spPr/>
        <p:txBody>
          <a:bodyPr/>
          <a:lstStyle/>
          <a:p>
            <a:fld id="{18AB4C74-C555-7541-A299-0C6D135C13F7}" type="slidenum">
              <a:rPr lang="de-DE" smtClean="0"/>
              <a:pPr/>
              <a:t>29</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10"/>
          </p:nvPr>
        </p:nvSpPr>
        <p:spPr/>
        <p:txBody>
          <a:bodyPr/>
          <a:lstStyle/>
          <a:p>
            <a:fld id="{18AB4C74-C555-7541-A299-0C6D135C13F7}" type="slidenum">
              <a:rPr lang="de-DE" smtClean="0"/>
              <a:pPr/>
              <a:t>30</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a:solidFill>
                <a:srgbClr val="FF0000"/>
              </a:solidFill>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31</a:t>
            </a:fld>
            <a:endParaRPr lang="de-DE"/>
          </a:p>
        </p:txBody>
      </p:sp>
    </p:spTree>
    <p:extLst>
      <p:ext uri="{BB962C8B-B14F-4D97-AF65-F5344CB8AC3E}">
        <p14:creationId xmlns:p14="http://schemas.microsoft.com/office/powerpoint/2010/main" val="1374820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33</a:t>
            </a:fld>
            <a:endParaRPr lang="de-DE"/>
          </a:p>
        </p:txBody>
      </p:sp>
    </p:spTree>
    <p:extLst>
      <p:ext uri="{BB962C8B-B14F-4D97-AF65-F5344CB8AC3E}">
        <p14:creationId xmlns:p14="http://schemas.microsoft.com/office/powerpoint/2010/main" val="2552550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34</a:t>
            </a:fld>
            <a:endParaRPr lang="de-DE"/>
          </a:p>
        </p:txBody>
      </p:sp>
    </p:spTree>
    <p:extLst>
      <p:ext uri="{BB962C8B-B14F-4D97-AF65-F5344CB8AC3E}">
        <p14:creationId xmlns:p14="http://schemas.microsoft.com/office/powerpoint/2010/main" val="2552550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35</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40</a:t>
            </a:fld>
            <a:endParaRPr lang="de-DE"/>
          </a:p>
        </p:txBody>
      </p:sp>
    </p:spTree>
    <p:extLst>
      <p:ext uri="{BB962C8B-B14F-4D97-AF65-F5344CB8AC3E}">
        <p14:creationId xmlns:p14="http://schemas.microsoft.com/office/powerpoint/2010/main" val="36752329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41</a:t>
            </a:fld>
            <a:endParaRPr lang="de-DE"/>
          </a:p>
        </p:txBody>
      </p:sp>
    </p:spTree>
    <p:extLst>
      <p:ext uri="{BB962C8B-B14F-4D97-AF65-F5344CB8AC3E}">
        <p14:creationId xmlns:p14="http://schemas.microsoft.com/office/powerpoint/2010/main" val="3675232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42</a:t>
            </a:fld>
            <a:endParaRPr lang="de-DE"/>
          </a:p>
        </p:txBody>
      </p:sp>
    </p:spTree>
    <p:extLst>
      <p:ext uri="{BB962C8B-B14F-4D97-AF65-F5344CB8AC3E}">
        <p14:creationId xmlns:p14="http://schemas.microsoft.com/office/powerpoint/2010/main" val="36752329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43</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b="0" dirty="0"/>
          </a:p>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44</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46</a:t>
            </a:fld>
            <a:endParaRPr lang="de-DE"/>
          </a:p>
        </p:txBody>
      </p:sp>
    </p:spTree>
    <p:extLst>
      <p:ext uri="{BB962C8B-B14F-4D97-AF65-F5344CB8AC3E}">
        <p14:creationId xmlns:p14="http://schemas.microsoft.com/office/powerpoint/2010/main" val="2479434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47</a:t>
            </a:fld>
            <a:endParaRPr lang="de-DE"/>
          </a:p>
        </p:txBody>
      </p:sp>
    </p:spTree>
    <p:extLst>
      <p:ext uri="{BB962C8B-B14F-4D97-AF65-F5344CB8AC3E}">
        <p14:creationId xmlns:p14="http://schemas.microsoft.com/office/powerpoint/2010/main" val="2479434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48</a:t>
            </a:fld>
            <a:endParaRPr lang="de-DE"/>
          </a:p>
        </p:txBody>
      </p:sp>
    </p:spTree>
    <p:extLst>
      <p:ext uri="{BB962C8B-B14F-4D97-AF65-F5344CB8AC3E}">
        <p14:creationId xmlns:p14="http://schemas.microsoft.com/office/powerpoint/2010/main" val="21418086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None/>
            </a:pPr>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49</a:t>
            </a:fld>
            <a:endParaRPr lang="de-DE"/>
          </a:p>
        </p:txBody>
      </p:sp>
    </p:spTree>
    <p:extLst>
      <p:ext uri="{BB962C8B-B14F-4D97-AF65-F5344CB8AC3E}">
        <p14:creationId xmlns:p14="http://schemas.microsoft.com/office/powerpoint/2010/main" val="20620964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None/>
            </a:pPr>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50</a:t>
            </a:fld>
            <a:endParaRPr lang="de-DE"/>
          </a:p>
        </p:txBody>
      </p:sp>
    </p:spTree>
    <p:extLst>
      <p:ext uri="{BB962C8B-B14F-4D97-AF65-F5344CB8AC3E}">
        <p14:creationId xmlns:p14="http://schemas.microsoft.com/office/powerpoint/2010/main" val="2062096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51</a:t>
            </a:fld>
            <a:endParaRPr lang="de-DE"/>
          </a:p>
        </p:txBody>
      </p:sp>
    </p:spTree>
    <p:extLst>
      <p:ext uri="{BB962C8B-B14F-4D97-AF65-F5344CB8AC3E}">
        <p14:creationId xmlns:p14="http://schemas.microsoft.com/office/powerpoint/2010/main" val="22628047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52</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53</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54</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55</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56</a:t>
            </a:fld>
            <a:endParaRPr lang="de-DE"/>
          </a:p>
        </p:txBody>
      </p:sp>
    </p:spTree>
    <p:extLst>
      <p:ext uri="{BB962C8B-B14F-4D97-AF65-F5344CB8AC3E}">
        <p14:creationId xmlns:p14="http://schemas.microsoft.com/office/powerpoint/2010/main" val="2256762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57</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58</a:t>
            </a:fld>
            <a:endParaRPr lang="de-DE"/>
          </a:p>
        </p:txBody>
      </p:sp>
    </p:spTree>
    <p:extLst>
      <p:ext uri="{BB962C8B-B14F-4D97-AF65-F5344CB8AC3E}">
        <p14:creationId xmlns:p14="http://schemas.microsoft.com/office/powerpoint/2010/main" val="32311089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60</a:t>
            </a:fld>
            <a:endParaRPr lang="de-DE"/>
          </a:p>
        </p:txBody>
      </p:sp>
    </p:spTree>
    <p:extLst>
      <p:ext uri="{BB962C8B-B14F-4D97-AF65-F5344CB8AC3E}">
        <p14:creationId xmlns:p14="http://schemas.microsoft.com/office/powerpoint/2010/main" val="18861987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61</a:t>
            </a:fld>
            <a:endParaRPr lang="de-DE"/>
          </a:p>
        </p:txBody>
      </p:sp>
    </p:spTree>
    <p:extLst>
      <p:ext uri="{BB962C8B-B14F-4D97-AF65-F5344CB8AC3E}">
        <p14:creationId xmlns:p14="http://schemas.microsoft.com/office/powerpoint/2010/main" val="23947273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63</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54F5DE16-5F41-0F46-AF59-1046535EA871}" type="slidenum">
              <a:rPr lang="de-DE" smtClean="0"/>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2.xml"/><Relationship Id="rId5" Type="http://schemas.openxmlformats.org/officeDocument/2006/relationships/image" Target="../media/image14.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2.xml"/><Relationship Id="rId5" Type="http://schemas.openxmlformats.org/officeDocument/2006/relationships/image" Target="../media/image14.pn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1007/s00115-013-3961-y"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MKT 10 </a:t>
            </a:r>
            <a:r>
              <a:rPr lang="de-DE" dirty="0"/>
              <a:t>A - Umgang mit Vorurteilen (Stigma)</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02|24</a:t>
            </a:r>
            <a:endParaRPr lang="de-DE" dirty="0">
              <a:latin typeface="+mj-lt"/>
            </a:endParaRPr>
          </a:p>
          <a:p>
            <a:endParaRPr lang="de-DE" dirty="0">
              <a:latin typeface="+mj-lt"/>
            </a:endParaRPr>
          </a:p>
        </p:txBody>
      </p:sp>
    </p:spTree>
    <p:extLst>
      <p:ext uri="{BB962C8B-B14F-4D97-AF65-F5344CB8AC3E}">
        <p14:creationId xmlns:p14="http://schemas.microsoft.com/office/powerpoint/2010/main" val="2286962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7"/>
          <p:cNvSpPr>
            <a:spLocks noChangeArrowheads="1"/>
          </p:cNvSpPr>
          <p:nvPr/>
        </p:nvSpPr>
        <p:spPr bwMode="auto">
          <a:xfrm>
            <a:off x="411480" y="2203704"/>
            <a:ext cx="566928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Franz Beckenbauer (geboren 11. September 1945)</a:t>
            </a:r>
          </a:p>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Lothar Matthäus (geboren 21. März 1961)</a:t>
            </a:r>
          </a:p>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Günter Netzer (geboren 14. September 1944)</a:t>
            </a:r>
          </a:p>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Gerd Müller (geboren 03. November 1945)</a:t>
            </a:r>
          </a:p>
          <a:p>
            <a:pPr lvl="0" algn="ctr">
              <a:lnSpc>
                <a:spcPct val="105000"/>
              </a:lnSpc>
              <a:spcBef>
                <a:spcPts val="1999"/>
              </a:spcBef>
              <a:spcAft>
                <a:spcPts val="0"/>
              </a:spcAft>
              <a:buClr>
                <a:srgbClr val="000000"/>
              </a:buClr>
              <a:defRPr/>
            </a:pPr>
            <a:r>
              <a:rPr lang="de-DE" sz="2000" dirty="0">
                <a:solidFill>
                  <a:srgbClr val="004992"/>
                </a:solidFill>
                <a:latin typeface="Calibri Light"/>
              </a:rPr>
              <a:t>???</a:t>
            </a:r>
          </a:p>
          <a:p>
            <a:pPr marL="342900" indent="-342900">
              <a:lnSpc>
                <a:spcPct val="105000"/>
              </a:lnSpc>
              <a:spcBef>
                <a:spcPts val="1999"/>
              </a:spcBef>
              <a:spcAft>
                <a:spcPts val="0"/>
              </a:spcAft>
              <a:buClr>
                <a:srgbClr val="000000"/>
              </a:buClr>
              <a:buFont typeface="WingDings"/>
              <a:buChar char=""/>
            </a:pPr>
            <a:endParaRPr lang="de-DE" sz="2000" dirty="0">
              <a:solidFill>
                <a:schemeClr val="tx1"/>
              </a:solidFill>
              <a:latin typeface="Calibri Light"/>
            </a:endParaRPr>
          </a:p>
          <a:p>
            <a:pPr>
              <a:lnSpc>
                <a:spcPct val="105000"/>
              </a:lnSpc>
              <a:spcBef>
                <a:spcPts val="1999"/>
              </a:spcBef>
              <a:spcAft>
                <a:spcPts val="0"/>
              </a:spcAft>
              <a:buClr>
                <a:srgbClr val="006699"/>
              </a:buClr>
            </a:pPr>
            <a:endParaRPr lang="de-DE" sz="2000" dirty="0">
              <a:solidFill>
                <a:schemeClr val="tx1"/>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F1453263-BF73-0743-B5B9-B3C64D5B80DB}" type="slidenum">
              <a:rPr lang="de-DE" smtClean="0">
                <a:latin typeface="Calibri Light"/>
              </a:rPr>
              <a:pPr/>
              <a:t>2</a:t>
            </a:fld>
            <a:endParaRPr lang="de-DE">
              <a:latin typeface="Calibri Light"/>
            </a:endParaRPr>
          </a:p>
        </p:txBody>
      </p:sp>
    </p:spTree>
    <p:extLst>
      <p:ext uri="{BB962C8B-B14F-4D97-AF65-F5344CB8AC3E}">
        <p14:creationId xmlns:p14="http://schemas.microsoft.com/office/powerpoint/2010/main" val="246246261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7"/>
          <p:cNvSpPr>
            <a:spLocks noChangeArrowheads="1"/>
          </p:cNvSpPr>
          <p:nvPr/>
        </p:nvSpPr>
        <p:spPr bwMode="auto">
          <a:xfrm>
            <a:off x="411480" y="2203704"/>
            <a:ext cx="566928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Franz Beckenbauer (geboren 11. September 1945)</a:t>
            </a:r>
          </a:p>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Lothar Matthäus (geboren 21. März 1961)</a:t>
            </a:r>
          </a:p>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Günter Netzer (geboren 14. September 1944)</a:t>
            </a:r>
          </a:p>
          <a:p>
            <a:pPr marL="342900" indent="-342900">
              <a:lnSpc>
                <a:spcPct val="105000"/>
              </a:lnSpc>
              <a:spcBef>
                <a:spcPts val="1999"/>
              </a:spcBef>
              <a:spcAft>
                <a:spcPts val="0"/>
              </a:spcAft>
              <a:buClr>
                <a:srgbClr val="000000"/>
              </a:buClr>
              <a:buFont typeface="WingDings"/>
              <a:buChar char=""/>
            </a:pPr>
            <a:r>
              <a:rPr lang="de-DE" sz="2000" dirty="0">
                <a:solidFill>
                  <a:schemeClr val="tx1"/>
                </a:solidFill>
                <a:latin typeface="Calibri Light"/>
              </a:rPr>
              <a:t>Gerd Müller (geboren 03. November 1945)</a:t>
            </a:r>
          </a:p>
          <a:p>
            <a:pPr algn="ctr">
              <a:lnSpc>
                <a:spcPct val="105000"/>
              </a:lnSpc>
              <a:spcBef>
                <a:spcPts val="1999"/>
              </a:spcBef>
              <a:spcAft>
                <a:spcPts val="0"/>
              </a:spcAft>
              <a:buClr>
                <a:srgbClr val="000000"/>
              </a:buClr>
            </a:pPr>
            <a:r>
              <a:rPr lang="de-DE" sz="2000" dirty="0">
                <a:solidFill>
                  <a:srgbClr val="004992"/>
                </a:solidFill>
                <a:latin typeface="Calibri Light"/>
              </a:rPr>
              <a:t>Männer, aus Deutschland, ehemalige Fußballer … </a:t>
            </a:r>
          </a:p>
          <a:p>
            <a:pPr marL="342900" indent="-342900">
              <a:lnSpc>
                <a:spcPct val="105000"/>
              </a:lnSpc>
              <a:spcBef>
                <a:spcPts val="1999"/>
              </a:spcBef>
              <a:spcAft>
                <a:spcPts val="0"/>
              </a:spcAft>
              <a:buClr>
                <a:srgbClr val="000000"/>
              </a:buClr>
              <a:buFont typeface="WingDings"/>
              <a:buChar char=""/>
            </a:pPr>
            <a:endParaRPr lang="de-DE" sz="2000" dirty="0">
              <a:solidFill>
                <a:schemeClr val="tx1"/>
              </a:solidFill>
              <a:latin typeface="Calibri Light"/>
            </a:endParaRPr>
          </a:p>
          <a:p>
            <a:pPr>
              <a:lnSpc>
                <a:spcPct val="105000"/>
              </a:lnSpc>
              <a:spcBef>
                <a:spcPts val="1999"/>
              </a:spcBef>
              <a:spcAft>
                <a:spcPts val="0"/>
              </a:spcAft>
              <a:buClr>
                <a:srgbClr val="006699"/>
              </a:buClr>
            </a:pPr>
            <a:endParaRPr lang="de-DE" sz="2000" dirty="0">
              <a:solidFill>
                <a:schemeClr val="tx1"/>
              </a:solidFill>
              <a:latin typeface="Calibri Light"/>
            </a:endParaRPr>
          </a:p>
        </p:txBody>
      </p:sp>
      <p:pic>
        <p:nvPicPr>
          <p:cNvPr id="3" name="Grafik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46520" y="2203704"/>
            <a:ext cx="5303520" cy="3535680"/>
          </a:xfrm>
          <a:prstGeom prst="rect">
            <a:avLst/>
          </a:prstGeom>
        </p:spPr>
      </p:pic>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F1453263-BF73-0743-B5B9-B3C64D5B80DB}" type="slidenum">
              <a:rPr lang="de-DE" smtClean="0">
                <a:latin typeface="Calibri Light"/>
              </a:rPr>
              <a:pPr/>
              <a:t>3</a:t>
            </a:fld>
            <a:endParaRPr lang="de-DE">
              <a:latin typeface="Calibri Light"/>
            </a:endParaRPr>
          </a:p>
        </p:txBody>
      </p:sp>
    </p:spTree>
    <p:extLst>
      <p:ext uri="{BB962C8B-B14F-4D97-AF65-F5344CB8AC3E}">
        <p14:creationId xmlns:p14="http://schemas.microsoft.com/office/powerpoint/2010/main" val="246246261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566928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Charles Dickens (1812-1870)</a:t>
            </a:r>
          </a:p>
          <a:p>
            <a:pPr lvl="0" algn="ctr" defTabSz="914400" fontAlgn="base"/>
            <a:r>
              <a:rPr lang="de-DE" sz="2000" dirty="0">
                <a:solidFill>
                  <a:srgbClr val="004992"/>
                </a:solidFill>
                <a:latin typeface="Calibri Light"/>
                <a:ea typeface="ＭＳ Ｐゴシック" charset="0"/>
              </a:rPr>
              <a:t>???</a:t>
            </a:r>
            <a:endParaRPr lang="de-DE" sz="2000" dirty="0">
              <a:solidFill>
                <a:srgbClr val="333333"/>
              </a:solidFill>
              <a:latin typeface="Calibri Light"/>
              <a:ea typeface="ＭＳ Ｐゴシック" charset="0"/>
            </a:endParaRPr>
          </a:p>
          <a:p>
            <a:pPr lvl="0" defTabSz="914400" fontAlgn="base">
              <a:lnSpc>
                <a:spcPct val="100000"/>
              </a:lnSpc>
              <a:spcBef>
                <a:spcPts val="1200"/>
              </a:spcBef>
              <a:buClr>
                <a:srgbClr val="006699"/>
              </a:buClr>
            </a:pPr>
            <a:endParaRPr lang="de-DE" sz="2000" dirty="0">
              <a:solidFill>
                <a:srgbClr val="333333"/>
              </a:solidFill>
              <a:latin typeface="Calibri Light"/>
              <a:ea typeface="ＭＳ Ｐゴシック" charset="0"/>
            </a:endParaRPr>
          </a:p>
          <a:p>
            <a:endParaRPr lang="en-US" dirty="0">
              <a:latin typeface="Calibri Light"/>
            </a:endParaRPr>
          </a:p>
        </p:txBody>
      </p:sp>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F1453263-BF73-0743-B5B9-B3C64D5B80DB}" type="slidenum">
              <a:rPr lang="de-DE" smtClean="0">
                <a:latin typeface="Calibri Light"/>
              </a:rPr>
              <a:pPr/>
              <a:t>4</a:t>
            </a:fld>
            <a:endParaRPr lang="de-DE">
              <a:latin typeface="Calibri Light"/>
            </a:endParaRPr>
          </a:p>
        </p:txBody>
      </p:sp>
    </p:spTree>
    <p:extLst>
      <p:ext uri="{BB962C8B-B14F-4D97-AF65-F5344CB8AC3E}">
        <p14:creationId xmlns:p14="http://schemas.microsoft.com/office/powerpoint/2010/main" val="282473536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566928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Charles Dickens (1812-1870)</a:t>
            </a:r>
          </a:p>
          <a:p>
            <a:pPr lvl="0" defTabSz="914400" fontAlgn="base"/>
            <a:r>
              <a:rPr lang="de-DE" sz="2000" dirty="0">
                <a:solidFill>
                  <a:srgbClr val="004992"/>
                </a:solidFill>
                <a:latin typeface="Calibri Light"/>
                <a:ea typeface="ＭＳ Ｐゴシック" charset="0"/>
              </a:rPr>
              <a:t>Männer, bereits tot und v.a. …</a:t>
            </a:r>
            <a:endParaRPr lang="de-DE" sz="2000" dirty="0">
              <a:solidFill>
                <a:srgbClr val="333333"/>
              </a:solidFill>
              <a:latin typeface="Calibri Light"/>
              <a:ea typeface="ＭＳ Ｐゴシック" charset="0"/>
            </a:endParaRPr>
          </a:p>
          <a:p>
            <a:endParaRPr lang="en-US" dirty="0">
              <a:latin typeface="Calibri Light"/>
            </a:endParaRPr>
          </a:p>
        </p:txBody>
      </p:sp>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F1453263-BF73-0743-B5B9-B3C64D5B80DB}" type="slidenum">
              <a:rPr lang="de-DE" smtClean="0">
                <a:latin typeface="Calibri Light"/>
              </a:rPr>
              <a:pPr/>
              <a:t>5</a:t>
            </a:fld>
            <a:endParaRPr lang="de-DE">
              <a:latin typeface="Calibri Light"/>
            </a:endParaRPr>
          </a:p>
        </p:txBody>
      </p:sp>
    </p:spTree>
    <p:extLst>
      <p:ext uri="{BB962C8B-B14F-4D97-AF65-F5344CB8AC3E}">
        <p14:creationId xmlns:p14="http://schemas.microsoft.com/office/powerpoint/2010/main" val="329273222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566928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Charles Dickens (1812-1870)</a:t>
            </a:r>
          </a:p>
          <a:p>
            <a:pPr lvl="0" defTabSz="914400" fontAlgn="base"/>
            <a:r>
              <a:rPr lang="de-DE" sz="2000" dirty="0">
                <a:solidFill>
                  <a:srgbClr val="004992"/>
                </a:solidFill>
                <a:latin typeface="Calibri Light"/>
                <a:ea typeface="ＭＳ Ｐゴシック" charset="0"/>
              </a:rPr>
              <a:t>Männer, bereits tot und v.a. …</a:t>
            </a:r>
          </a:p>
          <a:p>
            <a:pPr lvl="0" defTabSz="914400" fontAlgn="base">
              <a:lnSpc>
                <a:spcPct val="100000"/>
              </a:lnSpc>
              <a:spcBef>
                <a:spcPts val="1200"/>
              </a:spcBef>
            </a:pPr>
            <a:r>
              <a:rPr lang="de-DE" sz="2000" dirty="0">
                <a:solidFill>
                  <a:srgbClr val="004992"/>
                </a:solidFill>
                <a:latin typeface="Calibri Light"/>
                <a:ea typeface="ＭＳ Ｐゴシック" charset="0"/>
              </a:rPr>
              <a:t>berühmte Schriftsteller!</a:t>
            </a:r>
            <a:endParaRPr lang="de-DE" sz="2000" dirty="0">
              <a:solidFill>
                <a:srgbClr val="333333"/>
              </a:solidFill>
              <a:latin typeface="Calibri Light"/>
              <a:ea typeface="ＭＳ Ｐゴシック" charset="0"/>
            </a:endParaRPr>
          </a:p>
          <a:p>
            <a:endParaRPr lang="en-US" dirty="0">
              <a:latin typeface="Calibri Light"/>
            </a:endParaRPr>
          </a:p>
        </p:txBody>
      </p:sp>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pic>
        <p:nvPicPr>
          <p:cNvPr id="6"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F1453263-BF73-0743-B5B9-B3C64D5B80DB}" type="slidenum">
              <a:rPr lang="de-DE" smtClean="0">
                <a:latin typeface="Calibri Light"/>
              </a:rPr>
              <a:pPr/>
              <a:t>6</a:t>
            </a:fld>
            <a:endParaRPr lang="de-DE">
              <a:latin typeface="Calibri Light"/>
            </a:endParaRPr>
          </a:p>
        </p:txBody>
      </p:sp>
    </p:spTree>
    <p:extLst>
      <p:ext uri="{BB962C8B-B14F-4D97-AF65-F5344CB8AC3E}">
        <p14:creationId xmlns:p14="http://schemas.microsoft.com/office/powerpoint/2010/main" val="114256402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566928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Charles Dickens (1812-1870)</a:t>
            </a:r>
          </a:p>
          <a:p>
            <a:pPr lvl="0" defTabSz="914400" fontAlgn="base"/>
            <a:r>
              <a:rPr lang="de-DE" sz="2000" dirty="0">
                <a:latin typeface="Calibri Light"/>
                <a:ea typeface="ＭＳ Ｐゴシック" charset="0"/>
              </a:rPr>
              <a:t>Männer, bereits tot und v.a. …</a:t>
            </a:r>
          </a:p>
          <a:p>
            <a:pPr lvl="0" defTabSz="914400" fontAlgn="base">
              <a:lnSpc>
                <a:spcPct val="100000"/>
              </a:lnSpc>
              <a:spcBef>
                <a:spcPts val="1200"/>
              </a:spcBef>
            </a:pPr>
            <a:r>
              <a:rPr lang="de-DE" sz="2000" dirty="0">
                <a:latin typeface="Calibri Light"/>
                <a:ea typeface="ＭＳ Ｐゴシック" charset="0"/>
              </a:rPr>
              <a:t>berühmte Schriftsteller!</a:t>
            </a:r>
          </a:p>
          <a:p>
            <a:pPr lvl="0" defTabSz="914400" fontAlgn="base"/>
            <a:r>
              <a:rPr lang="de-DE" sz="2000" dirty="0">
                <a:solidFill>
                  <a:srgbClr val="004992"/>
                </a:solidFill>
                <a:latin typeface="Calibri Light"/>
                <a:ea typeface="ＭＳ Ｐゴシック" charset="0"/>
              </a:rPr>
              <a:t>Noch was?</a:t>
            </a:r>
            <a:endParaRPr lang="de-DE" sz="2000" dirty="0">
              <a:solidFill>
                <a:srgbClr val="333333"/>
              </a:solidFill>
              <a:latin typeface="Calibri Light"/>
              <a:ea typeface="ＭＳ Ｐゴシック" charset="0"/>
            </a:endParaRPr>
          </a:p>
          <a:p>
            <a:endParaRPr lang="en-US" dirty="0">
              <a:latin typeface="Calibri Light"/>
            </a:endParaRPr>
          </a:p>
        </p:txBody>
      </p:sp>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pic>
        <p:nvPicPr>
          <p:cNvPr id="6"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F1453263-BF73-0743-B5B9-B3C64D5B80DB}" type="slidenum">
              <a:rPr lang="de-DE" smtClean="0">
                <a:latin typeface="Calibri Light"/>
              </a:rPr>
              <a:pPr/>
              <a:t>7</a:t>
            </a:fld>
            <a:endParaRPr lang="de-DE">
              <a:latin typeface="Calibri Light"/>
            </a:endParaRPr>
          </a:p>
        </p:txBody>
      </p:sp>
    </p:spTree>
    <p:extLst>
      <p:ext uri="{BB962C8B-B14F-4D97-AF65-F5344CB8AC3E}">
        <p14:creationId xmlns:p14="http://schemas.microsoft.com/office/powerpoint/2010/main" val="242664412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5669280" cy="4248000"/>
          </a:xfrm>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ＭＳ Ｐゴシック" charset="0"/>
              </a:rPr>
              <a:t>Charles Dickens (1812-1870)</a:t>
            </a:r>
          </a:p>
          <a:p>
            <a:pPr lvl="0" defTabSz="914400" fontAlgn="base"/>
            <a:r>
              <a:rPr lang="de-DE" sz="2000" dirty="0">
                <a:solidFill>
                  <a:srgbClr val="004992"/>
                </a:solidFill>
                <a:latin typeface="Calibri Light"/>
                <a:ea typeface="ＭＳ Ｐゴシック" charset="0"/>
              </a:rPr>
              <a:t>Männer, bereits tot und v.a. …</a:t>
            </a:r>
          </a:p>
          <a:p>
            <a:pPr lvl="0" defTabSz="914400" fontAlgn="base">
              <a:lnSpc>
                <a:spcPct val="100000"/>
              </a:lnSpc>
              <a:spcBef>
                <a:spcPts val="1200"/>
              </a:spcBef>
            </a:pPr>
            <a:r>
              <a:rPr lang="de-DE" sz="2000" dirty="0">
                <a:solidFill>
                  <a:srgbClr val="004992"/>
                </a:solidFill>
                <a:latin typeface="Calibri Light"/>
                <a:ea typeface="ＭＳ Ｐゴシック" charset="0"/>
              </a:rPr>
              <a:t>berühmte Schriftsteller!</a:t>
            </a:r>
          </a:p>
          <a:p>
            <a:pPr lvl="0" defTabSz="914400" fontAlgn="base"/>
            <a:r>
              <a:rPr lang="de-DE" sz="2000" dirty="0">
                <a:solidFill>
                  <a:srgbClr val="004992"/>
                </a:solidFill>
                <a:latin typeface="Calibri Light"/>
                <a:ea typeface="ＭＳ Ｐゴシック" charset="0"/>
              </a:rPr>
              <a:t>Noch was?</a:t>
            </a:r>
          </a:p>
          <a:p>
            <a:pPr lvl="0" defTabSz="914400" fontAlgn="base">
              <a:lnSpc>
                <a:spcPct val="100000"/>
              </a:lnSpc>
              <a:spcBef>
                <a:spcPts val="1200"/>
              </a:spcBef>
            </a:pPr>
            <a:r>
              <a:rPr lang="de-DE" sz="2000" dirty="0">
                <a:solidFill>
                  <a:srgbClr val="004992"/>
                </a:solidFill>
                <a:latin typeface="Calibri Light"/>
                <a:ea typeface="ＭＳ Ｐゴシック" charset="0"/>
              </a:rPr>
              <a:t>Alle diese Schriftsteller hatten psychische Störungen,</a:t>
            </a:r>
          </a:p>
          <a:p>
            <a:pPr lvl="0" defTabSz="914400" fontAlgn="base">
              <a:lnSpc>
                <a:spcPct val="100000"/>
              </a:lnSpc>
              <a:spcBef>
                <a:spcPts val="1200"/>
              </a:spcBef>
            </a:pPr>
            <a:r>
              <a:rPr lang="de-DE" sz="2000" dirty="0">
                <a:solidFill>
                  <a:srgbClr val="004992"/>
                </a:solidFill>
                <a:latin typeface="Calibri Light"/>
                <a:ea typeface="ＭＳ Ｐゴシック" charset="0"/>
              </a:rPr>
              <a:t>zwei von ihnen wiesen psychotische Symptome auf.</a:t>
            </a:r>
            <a:endParaRPr lang="de-DE" sz="2000" dirty="0">
              <a:solidFill>
                <a:srgbClr val="333333"/>
              </a:solidFill>
              <a:latin typeface="Calibri Light"/>
              <a:ea typeface="ＭＳ Ｐゴシック" charset="0"/>
            </a:endParaRPr>
          </a:p>
          <a:p>
            <a:pPr lvl="0" defTabSz="914400" fontAlgn="base">
              <a:lnSpc>
                <a:spcPct val="100000"/>
              </a:lnSpc>
              <a:spcBef>
                <a:spcPts val="1200"/>
              </a:spcBef>
              <a:buClr>
                <a:srgbClr val="006699"/>
              </a:buClr>
            </a:pPr>
            <a:endParaRPr lang="de-DE" sz="2000" dirty="0">
              <a:solidFill>
                <a:srgbClr val="333333"/>
              </a:solidFill>
              <a:latin typeface="Calibri Light"/>
              <a:ea typeface="ＭＳ Ｐゴシック" charset="0"/>
            </a:endParaRPr>
          </a:p>
          <a:p>
            <a:endParaRPr lang="en-US" dirty="0">
              <a:latin typeface="Calibri Light"/>
            </a:endParaRPr>
          </a:p>
        </p:txBody>
      </p:sp>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pic>
        <p:nvPicPr>
          <p:cNvPr id="6"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haben die folgenden Personen gemeinsam?</a:t>
            </a:r>
            <a:endParaRPr lang="en-US" sz="3600">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F1453263-BF73-0743-B5B9-B3C64D5B80DB}" type="slidenum">
              <a:rPr lang="de-DE" smtClean="0">
                <a:latin typeface="Calibri Light"/>
              </a:rPr>
              <a:pPr/>
              <a:t>8</a:t>
            </a:fld>
            <a:endParaRPr lang="de-DE">
              <a:latin typeface="Calibri Light"/>
            </a:endParaRPr>
          </a:p>
        </p:txBody>
      </p:sp>
    </p:spTree>
    <p:extLst>
      <p:ext uri="{BB962C8B-B14F-4D97-AF65-F5344CB8AC3E}">
        <p14:creationId xmlns:p14="http://schemas.microsoft.com/office/powerpoint/2010/main" val="188464949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Berühmt = glücklich?</a:t>
            </a:r>
            <a:endParaRPr lang="de-DE" sz="3600" dirty="0">
              <a:latin typeface="Calibri Light"/>
            </a:endParaRPr>
          </a:p>
        </p:txBody>
      </p:sp>
      <p:graphicFrame>
        <p:nvGraphicFramePr>
          <p:cNvPr id="4" name="Group 41"/>
          <p:cNvGraphicFramePr>
            <a:graphicFrameLocks/>
          </p:cNvGraphicFramePr>
          <p:nvPr>
            <p:extLst>
              <p:ext uri="{D42A27DB-BD31-4B8C-83A1-F6EECF244321}">
                <p14:modId xmlns:p14="http://schemas.microsoft.com/office/powerpoint/2010/main" val="3284460822"/>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Fjodor Dostojewski</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buFontTx/>
                        <a:buNone/>
                      </a:pPr>
                      <a:r>
                        <a:rPr lang="de-DE" sz="1800" b="0" baseline="0" dirty="0">
                          <a:solidFill>
                            <a:srgbClr val="333333"/>
                          </a:solidFill>
                          <a:latin typeface="Calibri Light"/>
                          <a:ea typeface="Verdana" pitchFamily="34" charset="0"/>
                          <a:cs typeface="Verdana" pitchFamily="34" charset="0"/>
                        </a:rPr>
                        <a:t>Fjodor Dostojewski zählt zu den bedeutendsten russischen Schriftstellern und gilt als einer der herausragenden Psychologen der Weltliteratur. Dostojewski litt an Epilepsie und war zwischenzeitlich der Spielsucht verfallen. Zumindest zum Ende seines Lebens war Dostojewski finanziell abgesichert und anerkannt. </a:t>
                      </a:r>
                      <a:endParaRPr lang="de-DE" sz="1800" b="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Ernest Hemingway</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(1899-1961)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lang="de-DE" sz="1800" dirty="0">
                          <a:solidFill>
                            <a:srgbClr val="333333"/>
                          </a:solidFill>
                          <a:latin typeface="Calibri Light"/>
                          <a:ea typeface="Verdana" pitchFamily="34" charset="0"/>
                          <a:cs typeface="Verdana" pitchFamily="34" charset="0"/>
                        </a:rPr>
                        <a:t>Hemingway</a:t>
                      </a:r>
                      <a:r>
                        <a:rPr lang="de-DE" sz="1800" baseline="0" dirty="0">
                          <a:solidFill>
                            <a:srgbClr val="333333"/>
                          </a:solidFill>
                          <a:latin typeface="Calibri Light"/>
                          <a:ea typeface="Verdana" pitchFamily="34" charset="0"/>
                          <a:cs typeface="Verdana" pitchFamily="34" charset="0"/>
                        </a:rPr>
                        <a:t> gilt als einer der </a:t>
                      </a:r>
                      <a:r>
                        <a:rPr lang="de-DE" sz="1800" dirty="0">
                          <a:solidFill>
                            <a:srgbClr val="333333"/>
                          </a:solidFill>
                          <a:latin typeface="Calibri Light"/>
                          <a:ea typeface="Verdana" pitchFamily="34" charset="0"/>
                          <a:cs typeface="Verdana" pitchFamily="34" charset="0"/>
                        </a:rPr>
                        <a:t>erfolgreichsten amerikanischen</a:t>
                      </a:r>
                      <a:r>
                        <a:rPr lang="de-DE" sz="1800" baseline="0" dirty="0">
                          <a:solidFill>
                            <a:srgbClr val="333333"/>
                          </a:solidFill>
                          <a:latin typeface="Calibri Light"/>
                          <a:ea typeface="Verdana" pitchFamily="34" charset="0"/>
                          <a:cs typeface="Verdana" pitchFamily="34" charset="0"/>
                        </a:rPr>
                        <a:t> Schriftsteller</a:t>
                      </a:r>
                      <a:r>
                        <a:rPr lang="de-DE" sz="1800" dirty="0">
                          <a:solidFill>
                            <a:srgbClr val="333333"/>
                          </a:solidFill>
                          <a:latin typeface="Calibri Light"/>
                          <a:ea typeface="Verdana" pitchFamily="34" charset="0"/>
                          <a:cs typeface="Verdana" pitchFamily="34" charset="0"/>
                        </a:rPr>
                        <a:t> des 20. Jahrhunderts.</a:t>
                      </a:r>
                      <a:r>
                        <a:rPr lang="de-DE" sz="1800" baseline="0" dirty="0">
                          <a:solidFill>
                            <a:srgbClr val="333333"/>
                          </a:solidFill>
                          <a:latin typeface="Calibri Light"/>
                          <a:ea typeface="Verdana" pitchFamily="34" charset="0"/>
                          <a:cs typeface="Verdana" pitchFamily="34" charset="0"/>
                        </a:rPr>
                        <a:t> </a:t>
                      </a:r>
                      <a:r>
                        <a:rPr lang="de-DE" sz="1800" dirty="0">
                          <a:solidFill>
                            <a:srgbClr val="333333"/>
                          </a:solidFill>
                          <a:latin typeface="Calibri Light"/>
                          <a:ea typeface="Verdana" pitchFamily="34" charset="0"/>
                          <a:cs typeface="Verdana" pitchFamily="34" charset="0"/>
                        </a:rPr>
                        <a:t>1954 erhielt er den Literaturnobelpreis.</a:t>
                      </a:r>
                      <a:r>
                        <a:rPr lang="de-DE" sz="1800" baseline="0" dirty="0">
                          <a:solidFill>
                            <a:srgbClr val="333333"/>
                          </a:solidFill>
                          <a:latin typeface="Calibri Light"/>
                          <a:ea typeface="Verdana" pitchFamily="34" charset="0"/>
                          <a:cs typeface="Verdana" pitchFamily="34" charset="0"/>
                        </a:rPr>
                        <a:t> Lebenslang hatte er </a:t>
                      </a:r>
                      <a:r>
                        <a:rPr kumimoji="0" lang="de-DE" sz="1800" b="0" i="0" u="none" strike="noStrike" cap="none" normalizeH="0" baseline="0" dirty="0">
                          <a:ln>
                            <a:noFill/>
                          </a:ln>
                          <a:solidFill>
                            <a:srgbClr val="333333"/>
                          </a:solidFill>
                          <a:effectLst/>
                          <a:latin typeface="Calibri Light"/>
                          <a:ea typeface="Verdana" pitchFamily="34" charset="0"/>
                          <a:cs typeface="Verdana" pitchFamily="34" charset="0"/>
                        </a:rPr>
                        <a:t>mit depressiven Phasen und starkem Alkoholkonsum zu kämpfen. Auch eine bipolare Störung wird vermutet.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Friedrich Hölderlin</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(1770-1843)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Verdana" pitchFamily="34" charset="0"/>
                          <a:cs typeface="Verdana" pitchFamily="34" charset="0"/>
                        </a:rPr>
                        <a:t>Hölderlin hat das übertriebene Bild von „Genie und Wahnsinn“ geprägt. Er war einer der bedeutendsten deutschen Lyriker der Romantik neben Goethe und Schiller. Heutzutage würde bei Hölderlin am ehesten die Diagnose Schizophrenie/Psychose gestellt.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dirty="0">
                          <a:solidFill>
                            <a:srgbClr val="333333"/>
                          </a:solidFill>
                          <a:latin typeface="Calibri Light"/>
                          <a:ea typeface="Verdana" pitchFamily="34" charset="0"/>
                          <a:cs typeface="Verdana" pitchFamily="34" charset="0"/>
                        </a:rPr>
                        <a:t>Charles Dickens </a:t>
                      </a:r>
                      <a:br>
                        <a:rPr lang="de-DE" sz="1800" b="0" dirty="0">
                          <a:solidFill>
                            <a:srgbClr val="333333"/>
                          </a:solidFill>
                          <a:latin typeface="Calibri Light"/>
                          <a:ea typeface="Verdana" pitchFamily="34" charset="0"/>
                          <a:cs typeface="Verdana" pitchFamily="34" charset="0"/>
                        </a:rPr>
                      </a:br>
                      <a:r>
                        <a:rPr lang="de-DE" sz="1800" b="0" dirty="0">
                          <a:solidFill>
                            <a:srgbClr val="333333"/>
                          </a:solidFill>
                          <a:latin typeface="Calibri Light"/>
                          <a:ea typeface="Verdana" pitchFamily="34" charset="0"/>
                          <a:cs typeface="Verdana" pitchFamily="34" charset="0"/>
                        </a:rPr>
                        <a:t>(1812-1870)</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Verdana" pitchFamily="34" charset="0"/>
                          <a:cs typeface="Verdana" pitchFamily="34" charset="0"/>
                        </a:rPr>
                        <a:t>Dickens gehört zu den meistgelesenen englischen Schriftstellern. Zu seinen bekanntesten Werken zählen </a:t>
                      </a:r>
                      <a:r>
                        <a:rPr kumimoji="0" lang="de-DE" sz="1800" b="0" i="1" u="none" strike="noStrike" cap="none" normalizeH="0" baseline="0" dirty="0">
                          <a:ln>
                            <a:noFill/>
                          </a:ln>
                          <a:solidFill>
                            <a:srgbClr val="333333"/>
                          </a:solidFill>
                          <a:effectLst/>
                          <a:latin typeface="Calibri Light"/>
                          <a:ea typeface="Verdana" pitchFamily="34" charset="0"/>
                          <a:cs typeface="Verdana" pitchFamily="34" charset="0"/>
                        </a:rPr>
                        <a:t>Oliver Twist </a:t>
                      </a:r>
                      <a:r>
                        <a:rPr kumimoji="0" lang="de-DE" sz="1800" b="0" i="0" u="none" strike="noStrike" cap="none" normalizeH="0" baseline="0" dirty="0">
                          <a:ln>
                            <a:noFill/>
                          </a:ln>
                          <a:solidFill>
                            <a:srgbClr val="333333"/>
                          </a:solidFill>
                          <a:effectLst/>
                          <a:latin typeface="Calibri Light"/>
                          <a:ea typeface="Verdana" pitchFamily="34" charset="0"/>
                          <a:cs typeface="Verdana" pitchFamily="34" charset="0"/>
                        </a:rPr>
                        <a:t>und </a:t>
                      </a:r>
                      <a:r>
                        <a:rPr kumimoji="0" lang="de-DE" sz="1800" b="0" i="1" u="none" strike="noStrike" cap="none" normalizeH="0" baseline="0" dirty="0">
                          <a:ln>
                            <a:noFill/>
                          </a:ln>
                          <a:solidFill>
                            <a:srgbClr val="333333"/>
                          </a:solidFill>
                          <a:effectLst/>
                          <a:latin typeface="Calibri Light"/>
                          <a:ea typeface="Verdana" pitchFamily="34" charset="0"/>
                          <a:cs typeface="Verdana" pitchFamily="34" charset="0"/>
                        </a:rPr>
                        <a:t>Eine Weihnachtsgeschichte</a:t>
                      </a:r>
                      <a:r>
                        <a:rPr kumimoji="0" lang="de-DE" sz="1800" b="0" i="0" u="none" strike="noStrike" cap="none" normalizeH="0" baseline="0" dirty="0">
                          <a:ln>
                            <a:noFill/>
                          </a:ln>
                          <a:solidFill>
                            <a:srgbClr val="333333"/>
                          </a:solidFill>
                          <a:effectLst/>
                          <a:latin typeface="Calibri Light"/>
                          <a:ea typeface="Verdana" pitchFamily="34" charset="0"/>
                          <a:cs typeface="Verdana" pitchFamily="34" charset="0"/>
                        </a:rPr>
                        <a:t>. Er erlebte manische und depressive Phasen, heutzutage würde er wahrscheinlich die Diagnose einer bipolaren Störung erhalten.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9</a:t>
            </a:fld>
            <a:endParaRPr lang="de-DE">
              <a:latin typeface="Calibri Light"/>
            </a:endParaRPr>
          </a:p>
        </p:txBody>
      </p:sp>
    </p:spTree>
    <p:extLst>
      <p:ext uri="{BB962C8B-B14F-4D97-AF65-F5344CB8AC3E}">
        <p14:creationId xmlns:p14="http://schemas.microsoft.com/office/powerpoint/2010/main" val="261270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720000"/>
          </a:xfrm>
        </p:spPr>
        <p:txBody>
          <a:bodyPr vert="horz" lIns="0" tIns="0" rIns="0" bIns="0" rtlCol="0" anchor="t">
            <a:spAutoFit/>
          </a:bodyPr>
          <a:lstStyle/>
          <a:p>
            <a:pPr defTabSz="914377">
              <a:spcBef>
                <a:spcPts val="0"/>
              </a:spcBef>
            </a:pPr>
            <a:r>
              <a:rPr lang="de-DE" sz="3600">
                <a:latin typeface="Calibri Light"/>
              </a:rPr>
              <a:t>Welche dieser Bilder wurden von Menschen mit psychotischen Symptomen gemalt?</a:t>
            </a:r>
            <a:endParaRPr lang="de-DE" sz="3600" dirty="0">
              <a:latin typeface="Calibri Light"/>
            </a:endParaRPr>
          </a:p>
        </p:txBody>
      </p:sp>
      <p:sp>
        <p:nvSpPr>
          <p:cNvPr id="10" name="Footer Placeholder 9"/>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11" name="Slide Number Placeholder 10"/>
          <p:cNvSpPr>
            <a:spLocks noGrp="1"/>
          </p:cNvSpPr>
          <p:nvPr>
            <p:ph type="sldNum" sz="quarter" idx="12"/>
          </p:nvPr>
        </p:nvSpPr>
        <p:spPr/>
        <p:txBody>
          <a:bodyPr/>
          <a:lstStyle/>
          <a:p>
            <a:fld id="{E145D7AE-92F4-4245-966E-F23936500660}" type="slidenum">
              <a:rPr lang="de-DE" smtClean="0">
                <a:latin typeface="Calibri Light"/>
              </a:rPr>
              <a:pPr/>
              <a:t>10</a:t>
            </a:fld>
            <a:endParaRPr lang="de-DE">
              <a:latin typeface="Calibri Light"/>
            </a:endParaRPr>
          </a:p>
        </p:txBody>
      </p:sp>
      <p:sp>
        <p:nvSpPr>
          <p:cNvPr id="3" name="Inhaltsplatzhalter 2"/>
          <p:cNvSpPr>
            <a:spLocks noGrp="1"/>
          </p:cNvSpPr>
          <p:nvPr>
            <p:ph idx="4294967295"/>
          </p:nvPr>
        </p:nvSpPr>
        <p:spPr>
          <a:xfrm>
            <a:off x="0" y="2205038"/>
            <a:ext cx="11339513" cy="4248150"/>
          </a:xfrm>
        </p:spPr>
        <p:txBody>
          <a:bodyPr/>
          <a:lstStyle/>
          <a:p>
            <a:endParaRPr lang="de-DE" dirty="0">
              <a:latin typeface="Calibri Light"/>
            </a:endParaRPr>
          </a:p>
          <a:p>
            <a:pPr marL="0" indent="0">
              <a:buNone/>
            </a:pPr>
            <a:endParaRPr lang="de-DE" dirty="0">
              <a:latin typeface="Calibri Light"/>
            </a:endParaRPr>
          </a:p>
        </p:txBody>
      </p:sp>
      <p:pic>
        <p:nvPicPr>
          <p:cNvPr id="4"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5"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6"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7" name="Grafik 6"/>
          <p:cNvPicPr>
            <a:picLocks noChangeAspect="1"/>
          </p:cNvPicPr>
          <p:nvPr/>
        </p:nvPicPr>
        <p:blipFill>
          <a:blip r:embed="rId6" cstate="print"/>
          <a:stretch>
            <a:fillRect/>
          </a:stretch>
        </p:blipFill>
        <p:spPr>
          <a:xfrm>
            <a:off x="8858875" y="2288360"/>
            <a:ext cx="2926080" cy="1998144"/>
          </a:xfrm>
          <a:prstGeom prst="rect">
            <a:avLst/>
          </a:prstGeom>
        </p:spPr>
      </p:pic>
    </p:spTree>
    <p:extLst>
      <p:ext uri="{BB962C8B-B14F-4D97-AF65-F5344CB8AC3E}">
        <p14:creationId xmlns:p14="http://schemas.microsoft.com/office/powerpoint/2010/main" val="3243914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Welches dieser Bilder hat den höchsten Preis auf einer Auktion erzielt?</a:t>
            </a:r>
            <a:endParaRPr lang="de-DE" sz="3600" dirty="0">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11</a:t>
            </a:fld>
            <a:endParaRPr lang="de-DE">
              <a:latin typeface="Calibri Light"/>
            </a:endParaRPr>
          </a:p>
        </p:txBody>
      </p:sp>
      <p:pic>
        <p:nvPicPr>
          <p:cNvPr id="14" name="Grafik 3" descr="auktion-sothebys-new-york.jpg"/>
          <p:cNvPicPr>
            <a:picLocks noChangeAspect="1"/>
          </p:cNvPicPr>
          <p:nvPr/>
        </p:nvPicPr>
        <p:blipFill>
          <a:blip r:embed="rId2" cstate="print"/>
          <a:stretch>
            <a:fillRect/>
          </a:stretch>
        </p:blipFill>
        <p:spPr>
          <a:xfrm>
            <a:off x="502920" y="2288360"/>
            <a:ext cx="2560320" cy="3410176"/>
          </a:xfrm>
          <a:prstGeom prst="rect">
            <a:avLst/>
          </a:prstGeom>
        </p:spPr>
      </p:pic>
      <p:pic>
        <p:nvPicPr>
          <p:cNvPr id="15" name="Grafik 4" descr="img136112.jpg"/>
          <p:cNvPicPr>
            <a:picLocks noChangeAspect="1"/>
          </p:cNvPicPr>
          <p:nvPr/>
        </p:nvPicPr>
        <p:blipFill>
          <a:blip r:embed="rId3" cstate="print"/>
          <a:stretch>
            <a:fillRect/>
          </a:stretch>
        </p:blipFill>
        <p:spPr>
          <a:xfrm>
            <a:off x="3389885" y="2288360"/>
            <a:ext cx="2560320" cy="3397464"/>
          </a:xfrm>
          <a:prstGeom prst="rect">
            <a:avLst/>
          </a:prstGeom>
        </p:spPr>
      </p:pic>
      <p:pic>
        <p:nvPicPr>
          <p:cNvPr id="16"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7" name="Grafik 6"/>
          <p:cNvPicPr>
            <a:picLocks noChangeAspect="1"/>
          </p:cNvPicPr>
          <p:nvPr/>
        </p:nvPicPr>
        <p:blipFill>
          <a:blip r:embed="rId5" cstate="print"/>
          <a:stretch>
            <a:fillRect/>
          </a:stretch>
        </p:blipFill>
        <p:spPr>
          <a:xfrm>
            <a:off x="8858875" y="2288360"/>
            <a:ext cx="2926080" cy="1998144"/>
          </a:xfrm>
          <a:prstGeom prst="rect">
            <a:avLst/>
          </a:prstGeom>
        </p:spPr>
      </p:pic>
    </p:spTree>
    <p:extLst>
      <p:ext uri="{BB962C8B-B14F-4D97-AF65-F5344CB8AC3E}">
        <p14:creationId xmlns:p14="http://schemas.microsoft.com/office/powerpoint/2010/main" val="2539236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Welches dieser Bilder hat den höchsten Preis auf einer Auktion erzielt?</a:t>
            </a:r>
            <a:endParaRPr lang="de-DE" sz="3600" dirty="0">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12</a:t>
            </a:fld>
            <a:endParaRPr lang="de-DE">
              <a:latin typeface="Calibri Light"/>
            </a:endParaRPr>
          </a:p>
        </p:txBody>
      </p:sp>
      <p:pic>
        <p:nvPicPr>
          <p:cNvPr id="14" name="Grafik 3" descr="auktion-sothebys-new-york.jpg"/>
          <p:cNvPicPr>
            <a:picLocks noChangeAspect="1"/>
          </p:cNvPicPr>
          <p:nvPr/>
        </p:nvPicPr>
        <p:blipFill>
          <a:blip r:embed="rId2" cstate="print"/>
          <a:stretch>
            <a:fillRect/>
          </a:stretch>
        </p:blipFill>
        <p:spPr>
          <a:xfrm>
            <a:off x="502920" y="2288360"/>
            <a:ext cx="2560320" cy="3410176"/>
          </a:xfrm>
          <a:prstGeom prst="rect">
            <a:avLst/>
          </a:prstGeom>
        </p:spPr>
      </p:pic>
      <p:pic>
        <p:nvPicPr>
          <p:cNvPr id="15" name="Grafik 4" descr="img136112.jpg"/>
          <p:cNvPicPr>
            <a:picLocks noChangeAspect="1"/>
          </p:cNvPicPr>
          <p:nvPr/>
        </p:nvPicPr>
        <p:blipFill>
          <a:blip r:embed="rId3" cstate="print"/>
          <a:stretch>
            <a:fillRect/>
          </a:stretch>
        </p:blipFill>
        <p:spPr>
          <a:xfrm>
            <a:off x="3389885" y="2288360"/>
            <a:ext cx="2560320" cy="3397464"/>
          </a:xfrm>
          <a:prstGeom prst="rect">
            <a:avLst/>
          </a:prstGeom>
        </p:spPr>
      </p:pic>
      <p:pic>
        <p:nvPicPr>
          <p:cNvPr id="16"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7" name="Grafik 6"/>
          <p:cNvPicPr>
            <a:picLocks noChangeAspect="1"/>
          </p:cNvPicPr>
          <p:nvPr/>
        </p:nvPicPr>
        <p:blipFill>
          <a:blip r:embed="rId5" cstate="print"/>
          <a:stretch>
            <a:fillRect/>
          </a:stretch>
        </p:blipFill>
        <p:spPr>
          <a:xfrm>
            <a:off x="8858875" y="2288360"/>
            <a:ext cx="2926080" cy="1998144"/>
          </a:xfrm>
          <a:prstGeom prst="rect">
            <a:avLst/>
          </a:prstGeom>
        </p:spPr>
      </p:pic>
      <p:sp>
        <p:nvSpPr>
          <p:cNvPr id="18" name="Caption_14"/>
          <p:cNvSpPr txBox="1"/>
          <p:nvPr/>
        </p:nvSpPr>
        <p:spPr>
          <a:xfrm>
            <a:off x="502919" y="5698536"/>
            <a:ext cx="2560320" cy="369332"/>
          </a:xfrm>
          <a:prstGeom prst="rect">
            <a:avLst/>
          </a:prstGeom>
          <a:noFill/>
        </p:spPr>
        <p:txBody>
          <a:bodyPr wrap="square" rtlCol="0">
            <a:spAutoFit/>
          </a:bodyPr>
          <a:lstStyle/>
          <a:p>
            <a:pPr algn="ctr"/>
            <a:r>
              <a:rPr lang="de-DE" sz="1800" dirty="0">
                <a:solidFill>
                  <a:srgbClr val="004992"/>
                </a:solidFill>
                <a:latin typeface="Calibri Light"/>
              </a:rPr>
              <a:t>Fast 100 Millionen €</a:t>
            </a:r>
          </a:p>
        </p:txBody>
      </p:sp>
      <p:sp>
        <p:nvSpPr>
          <p:cNvPr id="19" name="Caption_15"/>
          <p:cNvSpPr txBox="1"/>
          <p:nvPr/>
        </p:nvSpPr>
        <p:spPr>
          <a:xfrm>
            <a:off x="3389885" y="5685824"/>
            <a:ext cx="2560320" cy="369332"/>
          </a:xfrm>
          <a:prstGeom prst="rect">
            <a:avLst/>
          </a:prstGeom>
          <a:noFill/>
        </p:spPr>
        <p:txBody>
          <a:bodyPr wrap="square" rtlCol="0">
            <a:spAutoFit/>
          </a:bodyPr>
          <a:lstStyle/>
          <a:p>
            <a:pPr algn="ctr"/>
            <a:r>
              <a:rPr lang="de-DE" sz="1800" dirty="0">
                <a:solidFill>
                  <a:srgbClr val="004992"/>
                </a:solidFill>
                <a:latin typeface="Calibri Light"/>
              </a:rPr>
              <a:t>25 Millionen €</a:t>
            </a:r>
          </a:p>
        </p:txBody>
      </p:sp>
      <p:sp>
        <p:nvSpPr>
          <p:cNvPr id="20"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ca. 10.000 €</a:t>
            </a:r>
          </a:p>
        </p:txBody>
      </p:sp>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0 €</a:t>
            </a:r>
          </a:p>
        </p:txBody>
      </p:sp>
    </p:spTree>
    <p:extLst>
      <p:ext uri="{BB962C8B-B14F-4D97-AF65-F5344CB8AC3E}">
        <p14:creationId xmlns:p14="http://schemas.microsoft.com/office/powerpoint/2010/main" val="1526071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Edvard Munch</a:t>
            </a:r>
            <a:endParaRPr lang="de-DE" sz="3600" dirty="0">
              <a:latin typeface="Calibri Light"/>
            </a:endParaRPr>
          </a:p>
        </p:txBody>
      </p:sp>
      <p:sp>
        <p:nvSpPr>
          <p:cNvPr id="3" name="Inhaltsplatzhalter 2"/>
          <p:cNvSpPr>
            <a:spLocks noGrp="1"/>
          </p:cNvSpPr>
          <p:nvPr>
            <p:ph idx="1"/>
          </p:nvPr>
        </p:nvSpPr>
        <p:spPr>
          <a:xfrm>
            <a:off x="411480" y="2203704"/>
            <a:ext cx="5943600" cy="4248000"/>
          </a:xfrm>
        </p:spPr>
        <p:txBody>
          <a:bodyPr/>
          <a:lstStyle/>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Etwa 100 Millionen Euro war einem unbekannten Käufer das Bild „Der Schrei“ wert. Damit ist es eines der teuersten Bilder der Welt. </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Der Maler Edvard Munch hatte vermutlich eine bipolare Störung:</a:t>
            </a:r>
          </a:p>
          <a:p>
            <a:pPr marL="558863" lvl="2" indent="-342900">
              <a:spcBef>
                <a:spcPts val="1999"/>
              </a:spcBef>
              <a:spcAft>
                <a:spcPts val="0"/>
              </a:spcAft>
              <a:buClr>
                <a:srgbClr val="333333"/>
              </a:buClr>
              <a:buFont typeface="WingDings"/>
              <a:buChar char=""/>
            </a:pPr>
            <a:r>
              <a:rPr lang="de-DE" sz="2000" dirty="0">
                <a:solidFill>
                  <a:srgbClr val="333333"/>
                </a:solidFill>
                <a:latin typeface="Calibri Light"/>
                <a:ea typeface="Verdana" pitchFamily="34" charset="0"/>
                <a:cs typeface="Verdana" pitchFamily="34" charset="0"/>
              </a:rPr>
              <a:t>Er zeigte manische, wahnhafte und depressive Symptome. </a:t>
            </a:r>
          </a:p>
          <a:p>
            <a:pPr marL="558863" lvl="2" indent="-342900">
              <a:spcBef>
                <a:spcPts val="1999"/>
              </a:spcBef>
              <a:spcAft>
                <a:spcPts val="0"/>
              </a:spcAft>
              <a:buClr>
                <a:srgbClr val="333333"/>
              </a:buClr>
              <a:buFont typeface="WingDings"/>
              <a:buChar char=""/>
            </a:pPr>
            <a:r>
              <a:rPr lang="de-DE" sz="2000" dirty="0">
                <a:solidFill>
                  <a:srgbClr val="333333"/>
                </a:solidFill>
                <a:latin typeface="Calibri Light"/>
                <a:ea typeface="Verdana" pitchFamily="34" charset="0"/>
                <a:cs typeface="Verdana" pitchFamily="34" charset="0"/>
              </a:rPr>
              <a:t>Für mehr als 8 Monate war Munch deshalb Patient in einer Psychiatrie.</a:t>
            </a:r>
          </a:p>
          <a:p>
            <a:pPr marL="342900" indent="-342900">
              <a:buClr>
                <a:srgbClr val="333333"/>
              </a:buClr>
              <a:buFont typeface="WingDings"/>
              <a:buChar char=""/>
            </a:pPr>
            <a:endParaRPr lang="de-DE" sz="2000" dirty="0">
              <a:solidFill>
                <a:srgbClr val="333333"/>
              </a:solidFill>
              <a:latin typeface="Calibri Light"/>
            </a:endParaRPr>
          </a:p>
          <a:p>
            <a:endParaRPr 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13</a:t>
            </a:fld>
            <a:endParaRPr lang="de-DE">
              <a:latin typeface="Calibri Light"/>
            </a:endParaRPr>
          </a:p>
        </p:txBody>
      </p:sp>
      <p:pic>
        <p:nvPicPr>
          <p:cNvPr id="5" name="Grafik 16" descr="auktion-sothebys-new-york.jpg"/>
          <p:cNvPicPr>
            <a:picLocks noChangeAspect="1"/>
          </p:cNvPicPr>
          <p:nvPr/>
        </p:nvPicPr>
        <p:blipFill>
          <a:blip r:embed="rId3" cstate="print"/>
          <a:srcRect/>
          <a:stretch>
            <a:fillRect/>
          </a:stretch>
        </p:blipFill>
        <p:spPr bwMode="auto">
          <a:xfrm>
            <a:off x="7504658"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Steffen Moritz</a:t>
            </a:r>
            <a:endParaRPr lang="de-DE" sz="3600" dirty="0">
              <a:latin typeface="Calibri Light"/>
            </a:endParaRPr>
          </a:p>
        </p:txBody>
      </p:sp>
      <p:sp>
        <p:nvSpPr>
          <p:cNvPr id="3" name="Inhaltsplatzhalter 2"/>
          <p:cNvSpPr>
            <a:spLocks noGrp="1"/>
          </p:cNvSpPr>
          <p:nvPr>
            <p:ph idx="1"/>
          </p:nvPr>
        </p:nvSpPr>
        <p:spPr>
          <a:xfrm>
            <a:off x="411480" y="2203704"/>
            <a:ext cx="5943600" cy="4248000"/>
          </a:xfrm>
        </p:spPr>
        <p:txBody>
          <a:bodyPr/>
          <a:lstStyle/>
          <a:p>
            <a:pPr marL="342900" indent="-342900">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Das Bild hat „lediglich“ einen ideellen Wert für den Maler.</a:t>
            </a:r>
          </a:p>
          <a:p>
            <a:pPr marL="342900" indent="-342900">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Gemalt wurde es von Professor Dr. Steffen Moritz im Alter von 16 Jahren:</a:t>
            </a:r>
          </a:p>
          <a:p>
            <a:pPr marL="558863" lvl="2"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Er ist Psychologe und Leiter der Arbeitsgruppe „Klinische Neuropsychologie“ der Psychiatrie des Universitätsklinikums Hamburg Eppendorf.</a:t>
            </a:r>
          </a:p>
          <a:p>
            <a:pPr marL="558863" lvl="2"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Steffen Moritz war nie in psychiatrischer </a:t>
            </a:r>
            <a:br>
              <a:rPr lang="de-DE" sz="2000" dirty="0">
                <a:solidFill>
                  <a:srgbClr val="333333"/>
                </a:solidFill>
                <a:latin typeface="Calibri Light"/>
                <a:ea typeface="Verdana" panose="020B0604030504040204" pitchFamily="34" charset="0"/>
                <a:cs typeface="Verdana" panose="020B0604030504040204" pitchFamily="34" charset="0"/>
              </a:rPr>
            </a:br>
            <a:r>
              <a:rPr lang="de-DE" sz="2000" dirty="0">
                <a:solidFill>
                  <a:srgbClr val="333333"/>
                </a:solidFill>
                <a:latin typeface="Calibri Light"/>
                <a:ea typeface="Verdana" panose="020B0604030504040204" pitchFamily="34" charset="0"/>
                <a:cs typeface="Verdana" panose="020B0604030504040204" pitchFamily="34" charset="0"/>
              </a:rPr>
              <a:t>Behandlung.</a:t>
            </a:r>
          </a:p>
          <a:p>
            <a:endParaRPr lang="de-DE" sz="2000" dirty="0">
              <a:solidFill>
                <a:srgbClr val="333333"/>
              </a:solidFill>
              <a:latin typeface="Calibri Light"/>
              <a:ea typeface="Verdana" panose="020B0604030504040204" pitchFamily="34" charset="0"/>
              <a:cs typeface="Verdana" panose="020B0604030504040204" pitchFamily="34" charset="0"/>
            </a:endParaRP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14</a:t>
            </a:fld>
            <a:endParaRPr lang="de-DE">
              <a:latin typeface="Calibri Light"/>
            </a:endParaRPr>
          </a:p>
        </p:txBody>
      </p:sp>
      <p:pic>
        <p:nvPicPr>
          <p:cNvPr id="5" name="Grafik 3" descr="Bild_Steffen.jpg"/>
          <p:cNvPicPr>
            <a:picLocks noChangeAspect="1"/>
          </p:cNvPicPr>
          <p:nvPr/>
        </p:nvPicPr>
        <p:blipFill>
          <a:blip r:embed="rId3" cstate="print"/>
          <a:srcRect/>
          <a:stretch>
            <a:fillRect/>
          </a:stretch>
        </p:blipFill>
        <p:spPr bwMode="auto">
          <a:xfrm>
            <a:off x="7688662" y="2203704"/>
            <a:ext cx="2819234" cy="4251960"/>
          </a:xfrm>
          <a:prstGeom prst="rect">
            <a:avLst/>
          </a:prstGeom>
          <a:noFill/>
          <a:ln w="9525">
            <a:noFill/>
            <a:miter lim="800000"/>
            <a:headEnd/>
            <a:tailEnd/>
          </a:ln>
        </p:spPr>
      </p:pic>
    </p:spTree>
    <p:extLst>
      <p:ext uri="{BB962C8B-B14F-4D97-AF65-F5344CB8AC3E}">
        <p14:creationId xmlns:p14="http://schemas.microsoft.com/office/powerpoint/2010/main" val="4060177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Vincent van Gogh</a:t>
            </a:r>
            <a:endParaRPr lang="de-DE" sz="3600" dirty="0">
              <a:latin typeface="Calibri Light"/>
            </a:endParaRPr>
          </a:p>
        </p:txBody>
      </p:sp>
      <p:sp>
        <p:nvSpPr>
          <p:cNvPr id="3" name="Inhaltsplatzhalter 2"/>
          <p:cNvSpPr>
            <a:spLocks noGrp="1"/>
          </p:cNvSpPr>
          <p:nvPr>
            <p:ph idx="1"/>
          </p:nvPr>
        </p:nvSpPr>
        <p:spPr>
          <a:xfrm>
            <a:off x="411480" y="2203704"/>
            <a:ext cx="5943600" cy="4248000"/>
          </a:xfrm>
        </p:spPr>
        <p:txBody>
          <a:bodyPr/>
          <a:lstStyle/>
          <a:p>
            <a:pPr marL="342900" indent="-342900">
              <a:buClr>
                <a:srgbClr val="000000"/>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Das Werk „Park der Klinik Saint-Paul“ ist ca. 25 Millionen Euro wert.</a:t>
            </a:r>
          </a:p>
          <a:p>
            <a:pPr marL="342900" indent="-342900">
              <a:buClr>
                <a:srgbClr val="000000"/>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Van Gogh malte es während seiner stationären Behandlung in der Psychiatrie Saint-Paul im Jahre 1889:</a:t>
            </a:r>
          </a:p>
          <a:p>
            <a:pPr marL="558863" lvl="2" indent="-342900">
              <a:spcBef>
                <a:spcPts val="1999"/>
              </a:spcBef>
              <a:spcAft>
                <a:spcPts val="0"/>
              </a:spcAft>
              <a:buClr>
                <a:srgbClr val="000000"/>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Van Gogh zeigte starke Stimmungsschwankungen, selbstverletzendes Verhalten, Ängste, Wahnvorstellungen und Halluzinationen. </a:t>
            </a:r>
          </a:p>
          <a:p>
            <a:pPr marL="558863" lvl="2" indent="-342900">
              <a:spcBef>
                <a:spcPts val="1999"/>
              </a:spcBef>
              <a:spcAft>
                <a:spcPts val="0"/>
              </a:spcAft>
              <a:buClr>
                <a:srgbClr val="000000"/>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Aus heutiger Sicht würde bei ihm vermutlich eine Psychose oder eine bipolare Störung diagnostiziert werden.</a:t>
            </a:r>
          </a:p>
          <a:p>
            <a:pPr marL="342900" lvl="1" indent="-342900">
              <a:spcBef>
                <a:spcPts val="1999"/>
              </a:spcBef>
              <a:spcAft>
                <a:spcPts val="0"/>
              </a:spcAft>
              <a:buClr>
                <a:srgbClr val="000000"/>
              </a:buClr>
              <a:buFont typeface="WingDings"/>
              <a:buChar char=""/>
            </a:pPr>
            <a:endParaRPr lang="de-DE" sz="2000" dirty="0">
              <a:solidFill>
                <a:srgbClr val="333333"/>
              </a:solidFill>
              <a:latin typeface="Calibri Light"/>
              <a:ea typeface="Verdana" panose="020B0604030504040204" pitchFamily="34" charset="0"/>
              <a:cs typeface="Verdana" panose="020B0604030504040204" pitchFamily="34" charset="0"/>
            </a:endParaRPr>
          </a:p>
          <a:p>
            <a:endParaRPr lang="de-DE" sz="2000" dirty="0">
              <a:solidFill>
                <a:srgbClr val="333333"/>
              </a:solidFill>
              <a:latin typeface="Calibri Light"/>
              <a:ea typeface="Verdana" panose="020B0604030504040204" pitchFamily="34" charset="0"/>
              <a:cs typeface="Verdana" panose="020B0604030504040204" pitchFamily="34" charset="0"/>
            </a:endParaRP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15</a:t>
            </a:fld>
            <a:endParaRPr lang="de-DE">
              <a:latin typeface="Calibri Light"/>
            </a:endParaRPr>
          </a:p>
        </p:txBody>
      </p:sp>
      <p:pic>
        <p:nvPicPr>
          <p:cNvPr id="5" name="Grafik 23" descr="img136112.jpg"/>
          <p:cNvPicPr>
            <a:picLocks noChangeAspect="1"/>
          </p:cNvPicPr>
          <p:nvPr/>
        </p:nvPicPr>
        <p:blipFill>
          <a:blip r:embed="rId3" cstate="print"/>
          <a:srcRect/>
          <a:stretch>
            <a:fillRect/>
          </a:stretch>
        </p:blipFill>
        <p:spPr bwMode="auto">
          <a:xfrm>
            <a:off x="7496147"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Ringo Starr (Schlagzeuger der Beatles)</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Ringo Starr ist als Schlagzeuger der Beatles bekannt geworden, seit 2005 malt er auch: </a:t>
            </a: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Das Werk „Timberland“ entstand im Jahr 2013.</a:t>
            </a: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Seine Bilder erzielen Preise im vierstelligen Bereich.</a:t>
            </a: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Nach unserem Wissensstand war Ringo Starr nie in psychiatrischer Behandlung.</a:t>
            </a: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16</a:t>
            </a:fld>
            <a:endParaRPr lang="de-DE">
              <a:latin typeface="Calibri Light"/>
            </a:endParaRPr>
          </a:p>
        </p:txBody>
      </p:sp>
      <p:pic>
        <p:nvPicPr>
          <p:cNvPr id="5"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extLst>
      <p:ext uri="{BB962C8B-B14F-4D97-AF65-F5344CB8AC3E}">
        <p14:creationId xmlns:p14="http://schemas.microsoft.com/office/powerpoint/2010/main" val="410719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Erstes Fazit</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Psychisch krank bedeutet nicht, unfähig zu sein, sinn- und wertvolle Dinge zu tun/zu schaffen.</a:t>
            </a:r>
          </a:p>
          <a:p>
            <a:pPr marL="342900" indent="-342900">
              <a:buClr>
                <a:srgbClr val="333333"/>
              </a:buClr>
              <a:buFont typeface="WingDings"/>
              <a:buChar char=""/>
            </a:pPr>
            <a:r>
              <a:rPr lang="de-DE" sz="2400">
                <a:solidFill>
                  <a:srgbClr val="333333"/>
                </a:solidFill>
                <a:latin typeface="Calibri Light"/>
                <a:ea typeface="Verdana" panose="020B0604030504040204" pitchFamily="34" charset="0"/>
                <a:cs typeface="Verdana" panose="020B0604030504040204" pitchFamily="34" charset="0"/>
              </a:rPr>
              <a:t>Psychische </a:t>
            </a:r>
            <a:r>
              <a:rPr lang="de-DE" sz="2400" dirty="0">
                <a:solidFill>
                  <a:srgbClr val="333333"/>
                </a:solidFill>
                <a:latin typeface="Calibri Light"/>
                <a:ea typeface="Verdana" panose="020B0604030504040204" pitchFamily="34" charset="0"/>
                <a:cs typeface="Verdana" panose="020B0604030504040204" pitchFamily="34" charset="0"/>
              </a:rPr>
              <a:t>Störungen können Kreativität sowohl beflügeln als auch hemmen.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Verkannte und deshalb zu Lebenszeiten erfolglose </a:t>
            </a:r>
            <a:r>
              <a:rPr lang="de-DE" sz="2400" i="1" dirty="0">
                <a:solidFill>
                  <a:srgbClr val="333333"/>
                </a:solidFill>
                <a:latin typeface="Calibri Light"/>
                <a:ea typeface="Verdana" panose="020B0604030504040204" pitchFamily="34" charset="0"/>
                <a:cs typeface="Verdana" panose="020B0604030504040204" pitchFamily="34" charset="0"/>
              </a:rPr>
              <a:t>Genies</a:t>
            </a:r>
            <a:r>
              <a:rPr lang="de-DE" sz="2400" dirty="0">
                <a:solidFill>
                  <a:srgbClr val="333333"/>
                </a:solidFill>
                <a:latin typeface="Calibri Light"/>
                <a:ea typeface="Verdana" panose="020B0604030504040204" pitchFamily="34" charset="0"/>
                <a:cs typeface="Verdana" panose="020B0604030504040204" pitchFamily="34" charset="0"/>
              </a:rPr>
              <a:t>, wie van Gogh, hatten oft psychische Störungen. </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Einige psychisch kranke Künstler schaffen es aber auch, von ihrer Kunst zu leben (wie damals Edvard Munch).</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17</a:t>
            </a:fld>
            <a:endParaRPr lang="de-DE">
              <a:latin typeface="Calibri Light"/>
            </a:endParaRPr>
          </a:p>
        </p:txBody>
      </p:sp>
    </p:spTree>
    <p:extLst>
      <p:ext uri="{BB962C8B-B14F-4D97-AF65-F5344CB8AC3E}">
        <p14:creationId xmlns:p14="http://schemas.microsoft.com/office/powerpoint/2010/main" val="3504930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Erstes Fazit</a:t>
            </a:r>
            <a:endParaRPr lang="de-DE" sz="3600" dirty="0">
              <a:latin typeface="Calibri Light"/>
            </a:endParaRPr>
          </a:p>
        </p:txBody>
      </p:sp>
      <p:sp>
        <p:nvSpPr>
          <p:cNvPr id="3" name="Inhaltsplatzhalter 2"/>
          <p:cNvSpPr>
            <a:spLocks noGrp="1"/>
          </p:cNvSpPr>
          <p:nvPr>
            <p:ph idx="1"/>
          </p:nvPr>
        </p:nvSpPr>
        <p:spPr/>
        <p:txBody>
          <a:bodyPr/>
          <a:lstStyle/>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Es ist nicht möglich einem Bild anzusehen, ob sein Maler psychisch gesund ist oder nicht. </a:t>
            </a:r>
          </a:p>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Ebenso wenig kann man den wenigsten Menschen direkt ansehen, ob sie psychisch krank sind oder nicht.</a:t>
            </a:r>
          </a:p>
          <a:p>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18</a:t>
            </a:fld>
            <a:endParaRPr lang="de-DE">
              <a:latin typeface="Calibri Light"/>
            </a:endParaRPr>
          </a:p>
        </p:txBody>
      </p:sp>
    </p:spTree>
    <p:extLst>
      <p:ext uri="{BB962C8B-B14F-4D97-AF65-F5344CB8AC3E}">
        <p14:creationId xmlns:p14="http://schemas.microsoft.com/office/powerpoint/2010/main" val="1446656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Erstes Fazit</a:t>
            </a:r>
            <a:endParaRPr lang="de-DE" sz="3600" dirty="0">
              <a:latin typeface="Calibri Light"/>
            </a:endParaRPr>
          </a:p>
        </p:txBody>
      </p:sp>
      <p:sp>
        <p:nvSpPr>
          <p:cNvPr id="3" name="Inhaltsplatzhalter 2"/>
          <p:cNvSpPr>
            <a:spLocks noGrp="1"/>
          </p:cNvSpPr>
          <p:nvPr>
            <p:ph idx="1"/>
          </p:nvPr>
        </p:nvSpPr>
        <p:spPr/>
        <p:txBody>
          <a:bodyPr/>
          <a:lstStyle/>
          <a:p>
            <a:pPr marL="342900" lvl="1" indent="-342900">
              <a:spcBef>
                <a:spcPts val="1999"/>
              </a:spcBef>
              <a:spcAft>
                <a:spcPts val="0"/>
              </a:spcAft>
              <a:buClr>
                <a:srgbClr val="000000"/>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Es ist nicht möglich einem Bild anzusehen, ob sein Maler psychisch gesund ist oder nicht. </a:t>
            </a:r>
          </a:p>
          <a:p>
            <a:pPr marL="342900" lvl="1" indent="-342900">
              <a:spcBef>
                <a:spcPts val="1999"/>
              </a:spcBef>
              <a:spcAft>
                <a:spcPts val="0"/>
              </a:spcAft>
              <a:buClr>
                <a:srgbClr val="000000"/>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Ebenso wenig kann man den wenigsten Menschen direkt ansehen, ob sie psychisch krank sind oder nicht.</a:t>
            </a:r>
          </a:p>
          <a:p>
            <a:pPr marL="342900" lvl="1" indent="-342900">
              <a:spcBef>
                <a:spcPts val="1999"/>
              </a:spcBef>
              <a:spcAft>
                <a:spcPts val="0"/>
              </a:spcAft>
              <a:buClr>
                <a:srgbClr val="000000"/>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Frage: </a:t>
            </a:r>
            <a:br>
              <a:rPr lang="de-DE" sz="2400" dirty="0">
                <a:solidFill>
                  <a:srgbClr val="333333"/>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Viele der größten Kunstwerke wurden von Menschen mit psychischen Störungen geschaffen. Mindert dies den Wert ihrer Kunst?</a:t>
            </a:r>
          </a:p>
          <a:p>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19</a:t>
            </a:fld>
            <a:endParaRPr lang="de-DE">
              <a:latin typeface="Calibri Light"/>
            </a:endParaRPr>
          </a:p>
        </p:txBody>
      </p:sp>
    </p:spTree>
    <p:extLst>
      <p:ext uri="{BB962C8B-B14F-4D97-AF65-F5344CB8AC3E}">
        <p14:creationId xmlns:p14="http://schemas.microsoft.com/office/powerpoint/2010/main" val="1446656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Erstes Fazit</a:t>
            </a:r>
            <a:endParaRPr lang="de-DE" sz="3600" dirty="0">
              <a:latin typeface="Calibri Light"/>
            </a:endParaRPr>
          </a:p>
        </p:txBody>
      </p:sp>
      <p:sp>
        <p:nvSpPr>
          <p:cNvPr id="3" name="Inhaltsplatzhalter 2"/>
          <p:cNvSpPr>
            <a:spLocks noGrp="1"/>
          </p:cNvSpPr>
          <p:nvPr>
            <p:ph idx="1"/>
          </p:nvPr>
        </p:nvSpPr>
        <p:spPr/>
        <p:txBody>
          <a:bodyPr/>
          <a:lstStyle/>
          <a:p>
            <a:pPr marL="342900" lvl="1" indent="-342900">
              <a:spcBef>
                <a:spcPts val="1999"/>
              </a:spcBef>
              <a:spcAft>
                <a:spcPts val="0"/>
              </a:spcAft>
              <a:buClr>
                <a:srgbClr val="000000"/>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Es ist nicht möglich einem Bild anzusehen, ob sein Maler psychisch gesund ist oder nicht. </a:t>
            </a:r>
          </a:p>
          <a:p>
            <a:pPr marL="342900" lvl="1" indent="-342900">
              <a:spcBef>
                <a:spcPts val="1999"/>
              </a:spcBef>
              <a:spcAft>
                <a:spcPts val="0"/>
              </a:spcAft>
              <a:buClr>
                <a:srgbClr val="000000"/>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Ebenso wenig kann man den wenigsten Menschen direkt ansehen, ob sie psychisch krank sind oder nicht.</a:t>
            </a:r>
          </a:p>
          <a:p>
            <a:pPr marL="342900" lvl="1" indent="-342900">
              <a:spcBef>
                <a:spcPts val="1999"/>
              </a:spcBef>
              <a:spcAft>
                <a:spcPts val="0"/>
              </a:spcAft>
              <a:buClr>
                <a:srgbClr val="000000"/>
              </a:buClr>
              <a:buFont typeface="WingDings"/>
              <a:buChar char=""/>
              <a:tabLst>
                <a:tab pos="84138" algn="l"/>
              </a:tabLst>
            </a:pPr>
            <a:r>
              <a:rPr lang="de-DE" sz="2400" dirty="0">
                <a:solidFill>
                  <a:srgbClr val="333333"/>
                </a:solidFill>
                <a:latin typeface="Calibri Light"/>
                <a:ea typeface="Verdana" pitchFamily="34" charset="0"/>
                <a:cs typeface="Verdana" pitchFamily="34" charset="0"/>
              </a:rPr>
              <a:t>Frage: </a:t>
            </a:r>
            <a:br>
              <a:rPr lang="de-DE" sz="2400" dirty="0">
                <a:solidFill>
                  <a:srgbClr val="333333"/>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Viele der größten Kunstwerke wurden von Menschen mit psychischen Störungen geschaffen. Mindert dies den Wert ihrer Kunst?</a:t>
            </a:r>
          </a:p>
          <a:p>
            <a:pPr marL="265113" lvl="1" indent="-265113" algn="ctr" defTabSz="914400" fontAlgn="base">
              <a:spcBef>
                <a:spcPts val="1999"/>
              </a:spcBef>
              <a:spcAft>
                <a:spcPts val="1200"/>
              </a:spcAft>
              <a:tabLst>
                <a:tab pos="84138" algn="l"/>
              </a:tabLst>
            </a:pPr>
            <a:r>
              <a:rPr lang="de-DE" sz="2400" u="sng" dirty="0">
                <a:solidFill>
                  <a:srgbClr val="004992"/>
                </a:solidFill>
                <a:latin typeface="Calibri Light"/>
                <a:ea typeface="Verdana" pitchFamily="34" charset="0"/>
                <a:cs typeface="Verdana" pitchFamily="34" charset="0"/>
              </a:rPr>
              <a:t>Unseres Erachtens nicht!</a:t>
            </a:r>
          </a:p>
          <a:p>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20</a:t>
            </a:fld>
            <a:endParaRPr lang="de-DE">
              <a:latin typeface="Calibri Light"/>
            </a:endParaRPr>
          </a:p>
        </p:txBody>
      </p:sp>
    </p:spTree>
    <p:extLst>
      <p:ext uri="{BB962C8B-B14F-4D97-AF65-F5344CB8AC3E}">
        <p14:creationId xmlns:p14="http://schemas.microsoft.com/office/powerpoint/2010/main" val="3507713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Ist es normal, psychische Beschwerden zu haben?</a:t>
            </a:r>
            <a:endParaRPr lang="de-DE" sz="3600" dirty="0">
              <a:latin typeface="Calibri Light"/>
            </a:endParaRPr>
          </a:p>
        </p:txBody>
      </p:sp>
      <p:sp>
        <p:nvSpPr>
          <p:cNvPr id="8" name="Content Placeholder 7"/>
          <p:cNvSpPr>
            <a:spLocks noGrp="1"/>
          </p:cNvSpPr>
          <p:nvPr>
            <p:ph idx="1"/>
          </p:nvPr>
        </p:nvSpPr>
        <p:spPr/>
        <p:txBody>
          <a:bodyPr/>
          <a:lstStyle/>
          <a:p>
            <a:pPr lvl="0" algn="ctr" defTabSz="914400" eaLnBrk="0" fontAlgn="base" hangingPunct="0">
              <a:lnSpc>
                <a:spcPct val="100000"/>
              </a:lnSpc>
              <a:spcBef>
                <a:spcPts val="0"/>
              </a:spcBef>
              <a:buClr>
                <a:srgbClr val="006699"/>
              </a:buClr>
              <a:tabLst>
                <a:tab pos="84138" algn="l"/>
              </a:tabLst>
              <a:defRPr/>
            </a:pPr>
            <a:r>
              <a:rPr lang="de-DE" sz="2400" kern="0" dirty="0">
                <a:solidFill>
                  <a:srgbClr val="004992"/>
                </a:solidFill>
                <a:latin typeface="Calibri Light"/>
                <a:ea typeface="Verdana" pitchFamily="34" charset="0"/>
                <a:cs typeface="Verdana" pitchFamily="34" charset="0"/>
              </a:rPr>
              <a:t>Wie viele Menschen in Deutschland sind psychisch erkrankt?</a:t>
            </a:r>
          </a:p>
          <a:p>
            <a:pPr lvl="0" algn="ctr" defTabSz="914400" eaLnBrk="0" fontAlgn="base" hangingPunct="0">
              <a:lnSpc>
                <a:spcPct val="100000"/>
              </a:lnSpc>
              <a:spcBef>
                <a:spcPts val="0"/>
              </a:spcBef>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algn="ctr" defTabSz="914400" eaLnBrk="0" fontAlgn="base" hangingPunct="0">
              <a:lnSpc>
                <a:spcPct val="100000"/>
              </a:lnSpc>
              <a:spcBef>
                <a:spcPts val="0"/>
              </a:spcBef>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algn="ctr" defTabSz="914400" eaLnBrk="0" fontAlgn="base" hangingPunct="0">
              <a:lnSpc>
                <a:spcPct val="100000"/>
              </a:lnSpc>
              <a:spcBef>
                <a:spcPts val="0"/>
              </a:spcBef>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algn="ctr" defTabSz="914400" eaLnBrk="0" fontAlgn="base" hangingPunct="0">
              <a:lnSpc>
                <a:spcPct val="100000"/>
              </a:lnSpc>
              <a:spcBef>
                <a:spcPts val="0"/>
              </a:spcBef>
              <a:buClr>
                <a:srgbClr val="006699"/>
              </a:buClr>
              <a:tabLst>
                <a:tab pos="84138" algn="l"/>
              </a:tabLst>
              <a:defRPr/>
            </a:pPr>
            <a:r>
              <a:rPr lang="de-DE" sz="2400" kern="0" dirty="0">
                <a:solidFill>
                  <a:srgbClr val="333333"/>
                </a:solidFill>
                <a:latin typeface="Calibri Light"/>
                <a:ea typeface="Verdana" pitchFamily="34" charset="0"/>
                <a:cs typeface="Verdana" pitchFamily="34" charset="0"/>
              </a:rPr>
              <a:t>Was denken Sie?</a:t>
            </a:r>
            <a:br>
              <a:rPr lang="de-DE" sz="2400" kern="0" dirty="0">
                <a:solidFill>
                  <a:srgbClr val="333333"/>
                </a:solidFill>
                <a:latin typeface="Calibri Light"/>
                <a:ea typeface="ＭＳ Ｐゴシック" charset="0"/>
              </a:rPr>
            </a:br>
            <a:endParaRPr lang="de-DE" sz="2400" kern="0" dirty="0">
              <a:solidFill>
                <a:srgbClr val="333333"/>
              </a:solidFill>
              <a:latin typeface="Calibri Light"/>
              <a:ea typeface="ＭＳ Ｐゴシック" charset="0"/>
            </a:endParaRPr>
          </a:p>
          <a:p>
            <a:pPr algn="ctr">
              <a:lnSpc>
                <a:spcPct val="100000"/>
              </a:lnSpc>
              <a:spcBef>
                <a:spcPts val="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21</a:t>
            </a:fld>
            <a:endParaRPr 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Ist es normal, psychische Beschwerden zu haben?</a:t>
            </a:r>
            <a:endParaRPr lang="de-DE" sz="3600" dirty="0">
              <a:latin typeface="Calibri Light"/>
            </a:endParaRPr>
          </a:p>
        </p:txBody>
      </p:sp>
      <p:sp>
        <p:nvSpPr>
          <p:cNvPr id="9" name="Content Placeholder 8"/>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defRPr/>
            </a:pPr>
            <a:r>
              <a:rPr lang="de-DE" sz="2000" kern="0" dirty="0">
                <a:solidFill>
                  <a:srgbClr val="004992"/>
                </a:solidFill>
                <a:latin typeface="Calibri Light"/>
                <a:ea typeface="Verdana" pitchFamily="34" charset="0"/>
                <a:cs typeface="Verdana" pitchFamily="34" charset="0"/>
              </a:rPr>
              <a:t>Wie viele Menschen in Deutschland sind psychisch erkrankt?</a:t>
            </a:r>
          </a:p>
          <a:p>
            <a:pPr lvl="0" defTabSz="914400" eaLnBrk="0" fontAlgn="base" hangingPunct="0">
              <a:buClr>
                <a:srgbClr val="006699"/>
              </a:buClr>
              <a:tabLst>
                <a:tab pos="84138" algn="l"/>
              </a:tabLst>
              <a:defRPr/>
            </a:pPr>
            <a:r>
              <a:rPr lang="de-DE" sz="2000" dirty="0">
                <a:solidFill>
                  <a:srgbClr val="333333"/>
                </a:solidFill>
                <a:latin typeface="Calibri Light"/>
                <a:ea typeface="Verdana" pitchFamily="34" charset="0"/>
                <a:cs typeface="Verdana" pitchFamily="34" charset="0"/>
              </a:rPr>
              <a:t>Eine repräsentative Untersuchung* fand folgendes heraus:</a:t>
            </a:r>
            <a:endParaRPr lang="de-DE" sz="20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pPr>
            <a:br>
              <a:rPr lang="de-DE" sz="2000" kern="0" dirty="0">
                <a:solidFill>
                  <a:srgbClr val="333333"/>
                </a:solidFill>
                <a:latin typeface="Calibri Light"/>
                <a:ea typeface="ＭＳ Ｐゴシック" charset="0"/>
              </a:rPr>
            </a:br>
            <a:endParaRPr lang="de-DE" sz="2000" kern="0" dirty="0">
              <a:solidFill>
                <a:srgbClr val="333333"/>
              </a:solidFill>
              <a:latin typeface="Calibri Light"/>
              <a:ea typeface="ＭＳ Ｐゴシック" charset="0"/>
            </a:endParaRPr>
          </a:p>
          <a:p>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22</a:t>
            </a:fld>
            <a:endParaRPr lang="de-DE">
              <a:latin typeface="Calibri Light"/>
            </a:endParaRPr>
          </a:p>
        </p:txBody>
      </p:sp>
      <p:graphicFrame>
        <p:nvGraphicFramePr>
          <p:cNvPr id="6" name="Inhaltsplatzhalter 3"/>
          <p:cNvGraphicFramePr>
            <a:graphicFrameLocks/>
          </p:cNvGraphicFramePr>
          <p:nvPr>
            <p:extLst>
              <p:ext uri="{D42A27DB-BD31-4B8C-83A1-F6EECF244321}">
                <p14:modId xmlns:p14="http://schemas.microsoft.com/office/powerpoint/2010/main" val="2924567993"/>
              </p:ext>
            </p:extLst>
          </p:nvPr>
        </p:nvGraphicFramePr>
        <p:xfrm>
          <a:off x="408955" y="34290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de-DE" sz="1800" b="0" dirty="0">
                          <a:solidFill>
                            <a:srgbClr val="333333"/>
                          </a:solidFill>
                          <a:latin typeface="Calibri Light"/>
                          <a:ea typeface="Verdana" pitchFamily="34" charset="0"/>
                          <a:cs typeface="Verdana" pitchFamily="34" charset="0"/>
                        </a:rPr>
                        <a:t>Anteil der Personen</a:t>
                      </a:r>
                      <a:r>
                        <a:rPr lang="de-DE" sz="1800" b="0" baseline="0" dirty="0">
                          <a:solidFill>
                            <a:srgbClr val="333333"/>
                          </a:solidFill>
                          <a:latin typeface="Calibri Light"/>
                          <a:ea typeface="Verdana" pitchFamily="34" charset="0"/>
                          <a:cs typeface="Verdana" pitchFamily="34" charset="0"/>
                        </a:rPr>
                        <a:t>, die innerhalb des letzten Jahres psychisch erkrankt waren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27,7%</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de-DE" sz="1800" b="0" dirty="0">
                          <a:solidFill>
                            <a:srgbClr val="333333"/>
                          </a:solidFill>
                          <a:latin typeface="Calibri Light"/>
                          <a:ea typeface="Verdana" pitchFamily="34" charset="0"/>
                          <a:cs typeface="Verdana" pitchFamily="34" charset="0"/>
                        </a:rPr>
                        <a:t>Angststörungen (häufigste</a:t>
                      </a:r>
                      <a:r>
                        <a:rPr lang="de-DE" sz="1800" b="0" baseline="0" dirty="0">
                          <a:solidFill>
                            <a:srgbClr val="333333"/>
                          </a:solidFill>
                          <a:latin typeface="Calibri Light"/>
                          <a:ea typeface="Verdana" pitchFamily="34" charset="0"/>
                          <a:cs typeface="Verdana" pitchFamily="34" charset="0"/>
                        </a:rPr>
                        <a:t>s Störungsbild, u.a. soziale Phobie)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dirty="0">
                          <a:solidFill>
                            <a:srgbClr val="333333"/>
                          </a:solidFill>
                          <a:latin typeface="Calibri Light"/>
                          <a:ea typeface="Verdana" pitchFamily="34" charset="0"/>
                          <a:cs typeface="Verdana" pitchFamily="34" charset="0"/>
                        </a:rPr>
                        <a:t>15,3%</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dirty="0">
                          <a:solidFill>
                            <a:srgbClr val="333333"/>
                          </a:solidFill>
                          <a:latin typeface="Calibri Light"/>
                          <a:ea typeface="Verdana" pitchFamily="34" charset="0"/>
                          <a:cs typeface="Verdana" pitchFamily="34" charset="0"/>
                        </a:rPr>
                        <a:t>Affektive Störungen</a:t>
                      </a:r>
                      <a:r>
                        <a:rPr lang="de-DE" sz="1800" b="0" baseline="0" dirty="0">
                          <a:solidFill>
                            <a:srgbClr val="333333"/>
                          </a:solidFill>
                          <a:latin typeface="Calibri Light"/>
                          <a:ea typeface="Verdana" pitchFamily="34" charset="0"/>
                          <a:cs typeface="Verdana" pitchFamily="34" charset="0"/>
                        </a:rPr>
                        <a:t> </a:t>
                      </a:r>
                      <a:r>
                        <a:rPr lang="de-DE" sz="1800" b="0" dirty="0">
                          <a:solidFill>
                            <a:srgbClr val="333333"/>
                          </a:solidFill>
                          <a:latin typeface="Calibri Light"/>
                          <a:ea typeface="Verdana" pitchFamily="34" charset="0"/>
                          <a:cs typeface="Verdana" pitchFamily="34" charset="0"/>
                        </a:rPr>
                        <a:t>(</a:t>
                      </a:r>
                      <a:r>
                        <a:rPr lang="de-DE" sz="1800" b="0" baseline="0" dirty="0">
                          <a:solidFill>
                            <a:srgbClr val="333333"/>
                          </a:solidFill>
                          <a:latin typeface="Calibri Light"/>
                          <a:ea typeface="Verdana" pitchFamily="34" charset="0"/>
                          <a:cs typeface="Verdana" pitchFamily="34" charset="0"/>
                        </a:rPr>
                        <a:t>u.a. Depression)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9,3%</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de-DE" sz="1800" b="0" dirty="0">
                          <a:solidFill>
                            <a:srgbClr val="333333"/>
                          </a:solidFill>
                          <a:latin typeface="Calibri Light"/>
                          <a:ea typeface="Verdana" pitchFamily="34" charset="0"/>
                          <a:cs typeface="Verdana" pitchFamily="34" charset="0"/>
                        </a:rPr>
                        <a:t>Schizophrenie/Psychose (alle Formen von Psychose, u.a. Schizophrenie</a:t>
                      </a:r>
                      <a:r>
                        <a:rPr lang="de-DE" sz="1800" b="0" baseline="0" dirty="0">
                          <a:solidFill>
                            <a:srgbClr val="333333"/>
                          </a:solidFill>
                          <a:latin typeface="Calibri Light"/>
                          <a:ea typeface="Verdana" pitchFamily="34" charset="0"/>
                          <a:cs typeface="Verdana" pitchFamily="34" charset="0"/>
                        </a:rPr>
                        <a:t>)</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dirty="0">
                          <a:solidFill>
                            <a:srgbClr val="333333"/>
                          </a:solidFill>
                          <a:latin typeface="Calibri Light"/>
                          <a:ea typeface="Verdana" pitchFamily="34" charset="0"/>
                          <a:cs typeface="Verdana" pitchFamily="34" charset="0"/>
                        </a:rPr>
                        <a:t>2,6%</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de-DE" sz="1800" b="0" dirty="0">
                          <a:solidFill>
                            <a:srgbClr val="333333"/>
                          </a:solidFill>
                          <a:latin typeface="Calibri Light"/>
                          <a:ea typeface="Verdana" pitchFamily="34" charset="0"/>
                          <a:cs typeface="Verdana" pitchFamily="34" charset="0"/>
                        </a:rPr>
                        <a:t>Anteil</a:t>
                      </a:r>
                      <a:r>
                        <a:rPr lang="de-DE" sz="1800" b="0" baseline="0" dirty="0">
                          <a:solidFill>
                            <a:srgbClr val="333333"/>
                          </a:solidFill>
                          <a:latin typeface="Calibri Light"/>
                          <a:ea typeface="Verdana" pitchFamily="34" charset="0"/>
                          <a:cs typeface="Verdana" pitchFamily="34" charset="0"/>
                        </a:rPr>
                        <a:t> derjenigen Betroffenen, die mehrere psychische Erkrankungen gleichzeitig aufwiesen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0" name="Rectangle 9"/>
          <p:cNvSpPr/>
          <p:nvPr/>
        </p:nvSpPr>
        <p:spPr>
          <a:xfrm>
            <a:off x="408955" y="5621867"/>
            <a:ext cx="11376000" cy="707886"/>
          </a:xfrm>
          <a:prstGeom prst="rect">
            <a:avLst/>
          </a:prstGeom>
        </p:spPr>
        <p:txBody>
          <a:bodyPr>
            <a:spAutoFit/>
          </a:bodyPr>
          <a:lstStyle/>
          <a:p>
            <a:pPr lvl="0" eaLnBrk="0" hangingPunct="0">
              <a:spcBef>
                <a:spcPts val="0"/>
              </a:spcBef>
              <a:spcAft>
                <a:spcPts val="0"/>
              </a:spcAft>
              <a:buClr>
                <a:srgbClr val="006699"/>
              </a:buClr>
              <a:tabLst>
                <a:tab pos="84138" algn="l"/>
              </a:tabLst>
            </a:pPr>
            <a:r>
              <a:rPr lang="de-DE" sz="2000" dirty="0">
                <a:solidFill>
                  <a:srgbClr val="333333"/>
                </a:solidFill>
                <a:latin typeface="Calibri Light"/>
                <a:ea typeface="Verdana" pitchFamily="34" charset="0"/>
                <a:cs typeface="Verdana" pitchFamily="34" charset="0"/>
              </a:rPr>
              <a:t>Berücksichtigt man Personen, die Einzelsymptome psychischer Störungen aufweisen, liegen die Zahlen weit höher. </a:t>
            </a:r>
            <a:endParaRPr lang="en-US" sz="2000" dirty="0">
              <a:solidFill>
                <a:srgbClr val="333333"/>
              </a:solidFill>
              <a:latin typeface="Calibri Light"/>
            </a:endParaRPr>
          </a:p>
        </p:txBody>
      </p:sp>
      <p:sp>
        <p:nvSpPr>
          <p:cNvPr id="3" name="Text Box 38">
            <a:extLst>
              <a:ext uri="{FF2B5EF4-FFF2-40B4-BE49-F238E27FC236}">
                <a16:creationId xmlns:a16="http://schemas.microsoft.com/office/drawing/2014/main" id="{94997A35-CC5B-A7C5-4C87-7865C39845D2}"/>
              </a:ext>
            </a:extLst>
          </p:cNvPr>
          <p:cNvSpPr txBox="1">
            <a:spLocks noChangeArrowheads="1"/>
          </p:cNvSpPr>
          <p:nvPr/>
        </p:nvSpPr>
        <p:spPr bwMode="auto">
          <a:xfrm>
            <a:off x="408955" y="6541205"/>
            <a:ext cx="11376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a:spcBef>
                <a:spcPct val="50000"/>
              </a:spcBef>
            </a:pPr>
            <a:r>
              <a:rPr lang="de-DE" altLang="en-US" sz="1000" dirty="0">
                <a:latin typeface="+mn-lt"/>
              </a:rPr>
              <a:t>* Quelle: </a:t>
            </a:r>
            <a:r>
              <a:rPr lang="de-DE" sz="1000" b="0" i="0" strike="noStrike" dirty="0">
                <a:solidFill>
                  <a:srgbClr val="000000"/>
                </a:solidFill>
                <a:effectLst/>
                <a:latin typeface="+mn-lt"/>
                <a:hlinkClick r:id="rId3"/>
              </a:rPr>
              <a:t>https://doi.org/10.1007/s00115-013-3961-y</a:t>
            </a:r>
            <a:endParaRPr lang="de-DE" sz="1000" b="0" i="0" strike="noStrike" dirty="0">
              <a:solidFill>
                <a:srgbClr val="000000"/>
              </a:solidFill>
              <a:effectLst/>
              <a:latin typeface="+mn-lt"/>
            </a:endParaRPr>
          </a:p>
          <a:p>
            <a:pPr eaLnBrk="1" hangingPunct="1">
              <a:spcBef>
                <a:spcPct val="50000"/>
              </a:spcBef>
            </a:pPr>
            <a:endParaRPr lang="de-DE" altLang="en-US" sz="1000" dirty="0">
              <a:latin typeface="Calibri Light"/>
            </a:endParaRPr>
          </a:p>
        </p:txBody>
      </p:sp>
    </p:spTree>
    <p:extLst>
      <p:ext uri="{BB962C8B-B14F-4D97-AF65-F5344CB8AC3E}">
        <p14:creationId xmlns:p14="http://schemas.microsoft.com/office/powerpoint/2010/main" val="4217121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8" name="Content Placeholder 7"/>
          <p:cNvSpPr>
            <a:spLocks noGrp="1"/>
          </p:cNvSpPr>
          <p:nvPr>
            <p:ph idx="1"/>
          </p:nvPr>
        </p:nvSpPr>
        <p:spPr/>
        <p:txBody>
          <a:bodyPr/>
          <a:lstStyle/>
          <a:p>
            <a:pPr lvl="0" defTabSz="914400" eaLnBrk="0" fontAlgn="base" hangingPunct="0">
              <a:buClr>
                <a:srgbClr val="006699"/>
              </a:buClr>
              <a:tabLst>
                <a:tab pos="84138" algn="l"/>
              </a:tabLst>
              <a:defRPr/>
            </a:pPr>
            <a:r>
              <a:rPr lang="de-DE" sz="2400" kern="0" dirty="0">
                <a:solidFill>
                  <a:srgbClr val="333333"/>
                </a:solidFill>
                <a:latin typeface="Calibri Light"/>
                <a:ea typeface="Verdana" pitchFamily="34" charset="0"/>
                <a:cs typeface="Verdana" pitchFamily="34" charset="0"/>
              </a:rPr>
              <a:t>Psychotische Symptome (z.B. Wahn) galten lange Zeit als selten und Zeichen schwerer Geistesgestörtheit.</a:t>
            </a:r>
          </a:p>
          <a:p>
            <a:pPr lvl="0" defTabSz="914400" eaLnBrk="0" fontAlgn="base" hangingPunct="0">
              <a:buClr>
                <a:srgbClr val="006699"/>
              </a:buClr>
              <a:tabLst>
                <a:tab pos="84138" algn="l"/>
              </a:tabLst>
              <a:defRPr/>
            </a:pPr>
            <a:r>
              <a:rPr lang="de-DE" sz="2400" kern="0" dirty="0">
                <a:solidFill>
                  <a:srgbClr val="333333"/>
                </a:solidFill>
                <a:latin typeface="Calibri Light"/>
                <a:ea typeface="Verdana" pitchFamily="34" charset="0"/>
                <a:cs typeface="Verdana" pitchFamily="34" charset="0"/>
              </a:rPr>
              <a:t>Mittlerweile weiß man, dass (abgeschwächte) </a:t>
            </a:r>
            <a:r>
              <a:rPr lang="de-DE" sz="2400" b="1" kern="0" dirty="0">
                <a:solidFill>
                  <a:srgbClr val="333333"/>
                </a:solidFill>
                <a:latin typeface="Calibri Light"/>
                <a:ea typeface="Verdana" pitchFamily="34" charset="0"/>
                <a:cs typeface="Verdana" pitchFamily="34" charset="0"/>
              </a:rPr>
              <a:t>Psychose-ähnliche</a:t>
            </a:r>
            <a:r>
              <a:rPr lang="de-DE" sz="2400" kern="0" dirty="0">
                <a:solidFill>
                  <a:srgbClr val="333333"/>
                </a:solidFill>
                <a:latin typeface="Calibri Light"/>
                <a:ea typeface="Verdana" pitchFamily="34" charset="0"/>
                <a:cs typeface="Verdana" pitchFamily="34" charset="0"/>
              </a:rPr>
              <a:t> Erfahrungen in der Bevölkerung weit verbreitet sind. Im Unterschied zu Menschen mit einer diagnostizierten Psychose führen diese Erfahrungen jedoch meist nicht zu einer Beeinträchtigung des Alltags.</a:t>
            </a:r>
          </a:p>
          <a:p>
            <a:pPr lvl="0" defTabSz="914400" eaLnBrk="0" fontAlgn="base" hangingPunct="0">
              <a:buClr>
                <a:srgbClr val="006699"/>
              </a:buClr>
              <a:tabLst>
                <a:tab pos="84138" algn="l"/>
              </a:tabLst>
              <a:defRPr/>
            </a:pPr>
            <a:endParaRPr lang="de-DE" sz="2400" kern="0" dirty="0">
              <a:solidFill>
                <a:srgbClr val="333333"/>
              </a:solidFill>
              <a:latin typeface="Calibri Light"/>
              <a:ea typeface="ＭＳ Ｐゴシック" charset="0"/>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23</a:t>
            </a:fld>
            <a:endParaRPr lang="de-DE">
              <a:latin typeface="Calibri Light"/>
            </a:endParaRPr>
          </a:p>
        </p:txBody>
      </p:sp>
    </p:spTree>
    <p:extLst>
      <p:ext uri="{BB962C8B-B14F-4D97-AF65-F5344CB8AC3E}">
        <p14:creationId xmlns:p14="http://schemas.microsoft.com/office/powerpoint/2010/main" val="2468386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11340000" cy="4248000"/>
          </a:xfrm>
        </p:spPr>
        <p:txBody>
          <a:bodyPr/>
          <a:lstStyle/>
          <a:p>
            <a:pPr lvl="0" defTabSz="914400" fontAlgn="base">
              <a:lnSpc>
                <a:spcPct val="100000"/>
              </a:lnSpc>
              <a:spcBef>
                <a:spcPct val="0"/>
              </a:spcBef>
              <a:spcAft>
                <a:spcPct val="0"/>
              </a:spcAft>
            </a:pPr>
            <a:r>
              <a:rPr lang="de-DE" sz="2400" dirty="0">
                <a:solidFill>
                  <a:srgbClr val="333333"/>
                </a:solidFill>
                <a:latin typeface="Calibri Light"/>
                <a:ea typeface="ＭＳ Ｐゴシック" charset="0"/>
              </a:rPr>
              <a:t>Was denken Sie? Wie häufig werden die folgenden Symptome von Personen aus der Allgemeinbevölkerung bejaht?</a:t>
            </a:r>
          </a:p>
          <a:p>
            <a:endParaRPr lang="en-US" sz="2400" dirty="0">
              <a:solidFill>
                <a:srgbClr val="333333"/>
              </a:solidFill>
              <a:latin typeface="Calibri Light"/>
            </a:endParaRPr>
          </a:p>
        </p:txBody>
      </p:sp>
      <p:graphicFrame>
        <p:nvGraphicFramePr>
          <p:cNvPr id="4" name="Tabelle 3"/>
          <p:cNvGraphicFramePr>
            <a:graphicFrameLocks noGrp="1"/>
          </p:cNvGraphicFramePr>
          <p:nvPr>
            <p:extLst>
              <p:ext uri="{D42A27DB-BD31-4B8C-83A1-F6EECF244321}">
                <p14:modId xmlns:p14="http://schemas.microsoft.com/office/powerpoint/2010/main" val="1438144227"/>
              </p:ext>
            </p:extLst>
          </p:nvPr>
        </p:nvGraphicFramePr>
        <p:xfrm>
          <a:off x="408955" y="3128352"/>
          <a:ext cx="11376000" cy="315468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6" name="Text Box 38"/>
          <p:cNvSpPr txBox="1">
            <a:spLocks noChangeArrowheads="1"/>
          </p:cNvSpPr>
          <p:nvPr/>
        </p:nvSpPr>
        <p:spPr bwMode="auto">
          <a:xfrm>
            <a:off x="408955" y="6541205"/>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Quellen: Emmanuelle R. Peters (Instrument: PDI), Steffen Moritz (Instrument: KSF)</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24</a:t>
            </a:fld>
            <a:endParaRPr lang="de-DE">
              <a:latin typeface="Calibri Light"/>
            </a:endParaRPr>
          </a:p>
        </p:txBody>
      </p:sp>
    </p:spTree>
    <p:extLst>
      <p:ext uri="{BB962C8B-B14F-4D97-AF65-F5344CB8AC3E}">
        <p14:creationId xmlns:p14="http://schemas.microsoft.com/office/powerpoint/2010/main" val="2872716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11340000" cy="4248000"/>
          </a:xfrm>
        </p:spPr>
        <p:txBody>
          <a:bodyPr/>
          <a:lstStyle/>
          <a:p>
            <a:pPr lvl="0" defTabSz="914400" fontAlgn="base">
              <a:lnSpc>
                <a:spcPct val="100000"/>
              </a:lnSpc>
              <a:spcBef>
                <a:spcPct val="0"/>
              </a:spcBef>
              <a:spcAft>
                <a:spcPct val="0"/>
              </a:spcAft>
            </a:pPr>
            <a:r>
              <a:rPr lang="de-DE" sz="2400" dirty="0">
                <a:solidFill>
                  <a:srgbClr val="333333"/>
                </a:solidFill>
                <a:latin typeface="Calibri Light"/>
                <a:ea typeface="ＭＳ Ｐゴシック" charset="0"/>
              </a:rPr>
              <a:t>Was denken Sie? Wie häufig werden die folgenden Symptome von Personen aus der Allgemeinbevölkerung bejaht?</a:t>
            </a:r>
          </a:p>
          <a:p>
            <a:endParaRPr lang="en-US" sz="2400" dirty="0">
              <a:solidFill>
                <a:srgbClr val="333333"/>
              </a:solidFill>
              <a:latin typeface="Calibri Light"/>
            </a:endParaRPr>
          </a:p>
        </p:txBody>
      </p:sp>
      <p:graphicFrame>
        <p:nvGraphicFramePr>
          <p:cNvPr id="4" name="Tabelle 3"/>
          <p:cNvGraphicFramePr>
            <a:graphicFrameLocks noGrp="1"/>
          </p:cNvGraphicFramePr>
          <p:nvPr>
            <p:extLst>
              <p:ext uri="{D42A27DB-BD31-4B8C-83A1-F6EECF244321}">
                <p14:modId xmlns:p14="http://schemas.microsoft.com/office/powerpoint/2010/main" val="3270250508"/>
              </p:ext>
            </p:extLst>
          </p:nvPr>
        </p:nvGraphicFramePr>
        <p:xfrm>
          <a:off x="408955" y="3128352"/>
          <a:ext cx="11376000" cy="315468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6" name="Text Box 38"/>
          <p:cNvSpPr txBox="1">
            <a:spLocks noChangeArrowheads="1"/>
          </p:cNvSpPr>
          <p:nvPr/>
        </p:nvSpPr>
        <p:spPr bwMode="auto">
          <a:xfrm>
            <a:off x="408955" y="6541205"/>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Quellen: Emmanuelle R. Peters (Instrument: PDI), Steffen Moritz (Instrument: KSF)</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25</a:t>
            </a:fld>
            <a:endParaRPr lang="de-DE">
              <a:latin typeface="Calibri Light"/>
            </a:endParaRPr>
          </a:p>
        </p:txBody>
      </p:sp>
    </p:spTree>
    <p:extLst>
      <p:ext uri="{BB962C8B-B14F-4D97-AF65-F5344CB8AC3E}">
        <p14:creationId xmlns:p14="http://schemas.microsoft.com/office/powerpoint/2010/main" val="158995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11340000" cy="4248000"/>
          </a:xfrm>
        </p:spPr>
        <p:txBody>
          <a:bodyPr/>
          <a:lstStyle/>
          <a:p>
            <a:pPr lvl="0" defTabSz="914400" fontAlgn="base">
              <a:lnSpc>
                <a:spcPct val="100000"/>
              </a:lnSpc>
              <a:spcBef>
                <a:spcPct val="0"/>
              </a:spcBef>
              <a:spcAft>
                <a:spcPct val="0"/>
              </a:spcAft>
            </a:pPr>
            <a:r>
              <a:rPr lang="de-DE" sz="2400" dirty="0">
                <a:solidFill>
                  <a:srgbClr val="333333"/>
                </a:solidFill>
                <a:latin typeface="Calibri Light"/>
                <a:ea typeface="ＭＳ Ｐゴシック" charset="0"/>
              </a:rPr>
              <a:t>Was denken Sie? Wie häufig werden die folgenden Symptome von Personen aus der Allgemeinbevölkerung bejaht?</a:t>
            </a:r>
          </a:p>
          <a:p>
            <a:endParaRPr lang="en-US" sz="2400" dirty="0">
              <a:solidFill>
                <a:srgbClr val="333333"/>
              </a:solidFill>
              <a:latin typeface="Calibri Light"/>
            </a:endParaRPr>
          </a:p>
        </p:txBody>
      </p:sp>
      <p:graphicFrame>
        <p:nvGraphicFramePr>
          <p:cNvPr id="4" name="Tabelle 3"/>
          <p:cNvGraphicFramePr>
            <a:graphicFrameLocks noGrp="1"/>
          </p:cNvGraphicFramePr>
          <p:nvPr>
            <p:extLst>
              <p:ext uri="{D42A27DB-BD31-4B8C-83A1-F6EECF244321}">
                <p14:modId xmlns:p14="http://schemas.microsoft.com/office/powerpoint/2010/main" val="2908639053"/>
              </p:ext>
            </p:extLst>
          </p:nvPr>
        </p:nvGraphicFramePr>
        <p:xfrm>
          <a:off x="408955" y="3128352"/>
          <a:ext cx="11376000" cy="315468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6" name="Text Box 38"/>
          <p:cNvSpPr txBox="1">
            <a:spLocks noChangeArrowheads="1"/>
          </p:cNvSpPr>
          <p:nvPr/>
        </p:nvSpPr>
        <p:spPr bwMode="auto">
          <a:xfrm>
            <a:off x="408955" y="6541205"/>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Quellen: Emmanuelle R. Peters (Instrument: PDI), Steffen Moritz (Instrument: KSF)</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26</a:t>
            </a:fld>
            <a:endParaRPr lang="de-DE">
              <a:latin typeface="Calibri Light"/>
            </a:endParaRPr>
          </a:p>
        </p:txBody>
      </p:sp>
    </p:spTree>
    <p:extLst>
      <p:ext uri="{BB962C8B-B14F-4D97-AF65-F5344CB8AC3E}">
        <p14:creationId xmlns:p14="http://schemas.microsoft.com/office/powerpoint/2010/main" val="3210640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11340000" cy="4248000"/>
          </a:xfrm>
        </p:spPr>
        <p:txBody>
          <a:bodyPr/>
          <a:lstStyle/>
          <a:p>
            <a:pPr lvl="0" defTabSz="914400" fontAlgn="base">
              <a:lnSpc>
                <a:spcPct val="100000"/>
              </a:lnSpc>
              <a:spcBef>
                <a:spcPct val="0"/>
              </a:spcBef>
              <a:spcAft>
                <a:spcPct val="0"/>
              </a:spcAft>
            </a:pPr>
            <a:r>
              <a:rPr lang="de-DE" sz="2400" dirty="0">
                <a:solidFill>
                  <a:srgbClr val="333333"/>
                </a:solidFill>
                <a:latin typeface="Calibri Light"/>
                <a:ea typeface="ＭＳ Ｐゴシック" charset="0"/>
              </a:rPr>
              <a:t>Was denken Sie? Wie häufig werden die folgenden Symptome von Personen aus der Allgemeinbevölkerung bejaht?</a:t>
            </a:r>
          </a:p>
          <a:p>
            <a:endParaRPr lang="en-US" sz="2400" dirty="0">
              <a:solidFill>
                <a:srgbClr val="333333"/>
              </a:solidFill>
              <a:latin typeface="Calibri Light"/>
            </a:endParaRPr>
          </a:p>
        </p:txBody>
      </p:sp>
      <p:graphicFrame>
        <p:nvGraphicFramePr>
          <p:cNvPr id="4" name="Tabelle 3"/>
          <p:cNvGraphicFramePr>
            <a:graphicFrameLocks noGrp="1"/>
          </p:cNvGraphicFramePr>
          <p:nvPr>
            <p:extLst>
              <p:ext uri="{D42A27DB-BD31-4B8C-83A1-F6EECF244321}">
                <p14:modId xmlns:p14="http://schemas.microsoft.com/office/powerpoint/2010/main" val="51312222"/>
              </p:ext>
            </p:extLst>
          </p:nvPr>
        </p:nvGraphicFramePr>
        <p:xfrm>
          <a:off x="408955" y="3128352"/>
          <a:ext cx="11376000" cy="315468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6" name="Text Box 38"/>
          <p:cNvSpPr txBox="1">
            <a:spLocks noChangeArrowheads="1"/>
          </p:cNvSpPr>
          <p:nvPr/>
        </p:nvSpPr>
        <p:spPr bwMode="auto">
          <a:xfrm>
            <a:off x="408955" y="6541205"/>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Quellen: Emmanuelle R. Peters (Instrument: PDI), Steffen Moritz (Instrument: KSF)</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27</a:t>
            </a:fld>
            <a:endParaRPr lang="de-DE">
              <a:latin typeface="Calibri Light"/>
            </a:endParaRPr>
          </a:p>
        </p:txBody>
      </p:sp>
    </p:spTree>
    <p:extLst>
      <p:ext uri="{BB962C8B-B14F-4D97-AF65-F5344CB8AC3E}">
        <p14:creationId xmlns:p14="http://schemas.microsoft.com/office/powerpoint/2010/main" val="919047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11340000" cy="4248000"/>
          </a:xfrm>
        </p:spPr>
        <p:txBody>
          <a:bodyPr/>
          <a:lstStyle/>
          <a:p>
            <a:pPr lvl="0" defTabSz="914400" fontAlgn="base">
              <a:lnSpc>
                <a:spcPct val="100000"/>
              </a:lnSpc>
              <a:spcBef>
                <a:spcPct val="0"/>
              </a:spcBef>
              <a:spcAft>
                <a:spcPct val="0"/>
              </a:spcAft>
            </a:pPr>
            <a:r>
              <a:rPr lang="de-DE" sz="2400" dirty="0">
                <a:solidFill>
                  <a:srgbClr val="333333"/>
                </a:solidFill>
                <a:latin typeface="Calibri Light"/>
                <a:ea typeface="ＭＳ Ｐゴシック" charset="0"/>
              </a:rPr>
              <a:t>Was denken Sie? Wie häufig werden die folgenden Symptome von Personen aus der Allgemeinbevölkerung bejaht?</a:t>
            </a:r>
          </a:p>
          <a:p>
            <a:endParaRPr lang="en-US" sz="2400" dirty="0">
              <a:solidFill>
                <a:srgbClr val="333333"/>
              </a:solidFill>
              <a:latin typeface="Calibri Light"/>
            </a:endParaRPr>
          </a:p>
        </p:txBody>
      </p:sp>
      <p:graphicFrame>
        <p:nvGraphicFramePr>
          <p:cNvPr id="4" name="Tabelle 3"/>
          <p:cNvGraphicFramePr>
            <a:graphicFrameLocks noGrp="1"/>
          </p:cNvGraphicFramePr>
          <p:nvPr>
            <p:extLst>
              <p:ext uri="{D42A27DB-BD31-4B8C-83A1-F6EECF244321}">
                <p14:modId xmlns:p14="http://schemas.microsoft.com/office/powerpoint/2010/main" val="1437449312"/>
              </p:ext>
            </p:extLst>
          </p:nvPr>
        </p:nvGraphicFramePr>
        <p:xfrm>
          <a:off x="408955" y="3128352"/>
          <a:ext cx="11376000" cy="315468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16 %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6" name="Text Box 38"/>
          <p:cNvSpPr txBox="1">
            <a:spLocks noChangeArrowheads="1"/>
          </p:cNvSpPr>
          <p:nvPr/>
        </p:nvSpPr>
        <p:spPr bwMode="auto">
          <a:xfrm>
            <a:off x="408955" y="6541205"/>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Quellen: Emmanuelle R. Peters (Instrument: PDI), Steffen Moritz (Instrument: KSF)</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28</a:t>
            </a:fld>
            <a:endParaRPr lang="de-DE">
              <a:latin typeface="Calibri Light"/>
            </a:endParaRPr>
          </a:p>
        </p:txBody>
      </p:sp>
    </p:spTree>
    <p:extLst>
      <p:ext uri="{BB962C8B-B14F-4D97-AF65-F5344CB8AC3E}">
        <p14:creationId xmlns:p14="http://schemas.microsoft.com/office/powerpoint/2010/main" val="236199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11340000" cy="4248000"/>
          </a:xfrm>
        </p:spPr>
        <p:txBody>
          <a:bodyPr/>
          <a:lstStyle/>
          <a:p>
            <a:pPr lvl="0" defTabSz="914400" fontAlgn="base">
              <a:lnSpc>
                <a:spcPct val="100000"/>
              </a:lnSpc>
              <a:spcBef>
                <a:spcPct val="0"/>
              </a:spcBef>
              <a:spcAft>
                <a:spcPct val="0"/>
              </a:spcAft>
            </a:pPr>
            <a:r>
              <a:rPr lang="de-DE" sz="2400" dirty="0">
                <a:solidFill>
                  <a:srgbClr val="333333"/>
                </a:solidFill>
                <a:latin typeface="Calibri Light"/>
                <a:ea typeface="ＭＳ Ｐゴシック" charset="0"/>
              </a:rPr>
              <a:t>Was denken Sie? Wie häufig werden die folgenden Symptome von Personen aus der Allgemeinbevölkerung bejaht?</a:t>
            </a:r>
          </a:p>
          <a:p>
            <a:endParaRPr lang="en-US" sz="2400" dirty="0">
              <a:solidFill>
                <a:srgbClr val="333333"/>
              </a:solidFill>
              <a:latin typeface="Calibri Light"/>
            </a:endParaRPr>
          </a:p>
        </p:txBody>
      </p:sp>
      <p:graphicFrame>
        <p:nvGraphicFramePr>
          <p:cNvPr id="4" name="Tabelle 3"/>
          <p:cNvGraphicFramePr>
            <a:graphicFrameLocks noGrp="1"/>
          </p:cNvGraphicFramePr>
          <p:nvPr>
            <p:extLst>
              <p:ext uri="{D42A27DB-BD31-4B8C-83A1-F6EECF244321}">
                <p14:modId xmlns:p14="http://schemas.microsoft.com/office/powerpoint/2010/main" val="1402942941"/>
              </p:ext>
            </p:extLst>
          </p:nvPr>
        </p:nvGraphicFramePr>
        <p:xfrm>
          <a:off x="408955" y="3128352"/>
          <a:ext cx="11376000" cy="315468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16 %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19 %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6" name="Text Box 38"/>
          <p:cNvSpPr txBox="1">
            <a:spLocks noChangeArrowheads="1"/>
          </p:cNvSpPr>
          <p:nvPr/>
        </p:nvSpPr>
        <p:spPr bwMode="auto">
          <a:xfrm>
            <a:off x="408955" y="6541205"/>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Quellen: Emmanuelle R. Peters (Instrument: PDI), Steffen Moritz (Instrument: KSF)</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29</a:t>
            </a:fld>
            <a:endParaRPr lang="de-DE">
              <a:latin typeface="Calibri Light"/>
            </a:endParaRPr>
          </a:p>
        </p:txBody>
      </p:sp>
    </p:spTree>
    <p:extLst>
      <p:ext uri="{BB962C8B-B14F-4D97-AF65-F5344CB8AC3E}">
        <p14:creationId xmlns:p14="http://schemas.microsoft.com/office/powerpoint/2010/main" val="3211354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11340000" cy="4248000"/>
          </a:xfrm>
        </p:spPr>
        <p:txBody>
          <a:bodyPr/>
          <a:lstStyle/>
          <a:p>
            <a:pPr lvl="0" defTabSz="914400" fontAlgn="base">
              <a:lnSpc>
                <a:spcPct val="100000"/>
              </a:lnSpc>
              <a:spcBef>
                <a:spcPct val="0"/>
              </a:spcBef>
              <a:spcAft>
                <a:spcPct val="0"/>
              </a:spcAft>
            </a:pPr>
            <a:r>
              <a:rPr lang="de-DE" sz="2400" dirty="0">
                <a:solidFill>
                  <a:srgbClr val="333333"/>
                </a:solidFill>
                <a:latin typeface="Calibri Light"/>
                <a:ea typeface="ＭＳ Ｐゴシック" charset="0"/>
              </a:rPr>
              <a:t>Was denken Sie? Wie häufig werden die folgenden Symptome von Personen aus der Allgemeinbevölkerung bejaht?</a:t>
            </a:r>
          </a:p>
          <a:p>
            <a:endParaRPr lang="en-US" sz="2400" dirty="0">
              <a:solidFill>
                <a:srgbClr val="333333"/>
              </a:solidFill>
              <a:latin typeface="Calibri Light"/>
            </a:endParaRPr>
          </a:p>
        </p:txBody>
      </p:sp>
      <p:graphicFrame>
        <p:nvGraphicFramePr>
          <p:cNvPr id="4" name="Tabelle 3"/>
          <p:cNvGraphicFramePr>
            <a:graphicFrameLocks noGrp="1"/>
          </p:cNvGraphicFramePr>
          <p:nvPr>
            <p:extLst>
              <p:ext uri="{D42A27DB-BD31-4B8C-83A1-F6EECF244321}">
                <p14:modId xmlns:p14="http://schemas.microsoft.com/office/powerpoint/2010/main" val="2370647639"/>
              </p:ext>
            </p:extLst>
          </p:nvPr>
        </p:nvGraphicFramePr>
        <p:xfrm>
          <a:off x="408955" y="3128352"/>
          <a:ext cx="11376000" cy="315468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Fragen: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Ja-Antworten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andere Menschen Ihre Gedanken lesen können?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33 %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Dachten Sie jemals, dass Menschen telepathisch kommunizieren können?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61 %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Fühlten sich die Dinge um Sie herum jemals unwirklich an, so als ob alles ein Teil eines Experiments sei?</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26 %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Hatten Sie jemals das Gefühl, dass Dinge in Zeitschriften oder im Fernsehen speziell für Sie geschrieben worden seien?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16 %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de-DE" sz="1800" b="0" i="0" u="none" strike="noStrike" cap="none" normalizeH="0" baseline="0" dirty="0">
                          <a:ln>
                            <a:noFill/>
                          </a:ln>
                          <a:solidFill>
                            <a:srgbClr val="333333"/>
                          </a:solidFill>
                          <a:effectLst/>
                          <a:latin typeface="Calibri Light"/>
                          <a:cs typeface="Arial" charset="0"/>
                        </a:rPr>
                        <a:t>Hatten Sie jemals das Gefühl, dass Sie auf irgendeine Weise verfolgt werden?</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19 %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Hören Sie gelegentlich Stimmen, obwohl niemand da ist?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6" name="Text Box 38"/>
          <p:cNvSpPr txBox="1">
            <a:spLocks noChangeArrowheads="1"/>
          </p:cNvSpPr>
          <p:nvPr/>
        </p:nvSpPr>
        <p:spPr bwMode="auto">
          <a:xfrm>
            <a:off x="408955" y="6541205"/>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de-DE" altLang="en-US" sz="1000" dirty="0">
                <a:latin typeface="Calibri Light"/>
              </a:rPr>
              <a:t>* Quellen: Emmanuelle R. Peters (Instrument: PDI), Steffen Moritz (Instrument: KSF)</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Merkwürdige Ideen sind nicht so selten</a:t>
            </a:r>
            <a:br>
              <a:rPr lang="de-DE" sz="3600" dirty="0">
                <a:latin typeface="Calibri Light"/>
              </a:rPr>
            </a:br>
            <a:r>
              <a:rPr lang="de-DE" dirty="0">
                <a:latin typeface="Calibri Light"/>
              </a:rPr>
              <a:t>Häufigkeit psychotischen Erlebens in der Allgemeinbevölkerung*</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30</a:t>
            </a:fld>
            <a:endParaRPr lang="de-DE">
              <a:latin typeface="Calibri Light"/>
            </a:endParaRPr>
          </a:p>
        </p:txBody>
      </p:sp>
    </p:spTree>
    <p:extLst>
      <p:ext uri="{BB962C8B-B14F-4D97-AF65-F5344CB8AC3E}">
        <p14:creationId xmlns:p14="http://schemas.microsoft.com/office/powerpoint/2010/main" val="2116415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Denken Sie daran …</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Kein Mensch ist </a:t>
            </a:r>
            <a:r>
              <a:rPr lang="de-DE" sz="2400" b="1" i="1" dirty="0">
                <a:solidFill>
                  <a:srgbClr val="333333"/>
                </a:solidFill>
                <a:latin typeface="Calibri Light"/>
                <a:ea typeface="Verdana" panose="020B0604030504040204" pitchFamily="34" charset="0"/>
                <a:cs typeface="Verdana" panose="020B0604030504040204" pitchFamily="34" charset="0"/>
              </a:rPr>
              <a:t>immun</a:t>
            </a:r>
            <a:r>
              <a:rPr lang="de-DE" sz="2400" dirty="0">
                <a:solidFill>
                  <a:srgbClr val="333333"/>
                </a:solidFill>
                <a:latin typeface="Calibri Light"/>
                <a:ea typeface="Verdana" panose="020B0604030504040204" pitchFamily="34" charset="0"/>
                <a:cs typeface="Verdana" panose="020B0604030504040204" pitchFamily="34" charset="0"/>
              </a:rPr>
              <a:t> gegen psychische Krisen! Mehr als jeder 4. </a:t>
            </a:r>
            <a:br>
              <a:rPr lang="de-DE" sz="2400" dirty="0">
                <a:solidFill>
                  <a:srgbClr val="333333"/>
                </a:solidFill>
                <a:latin typeface="Calibri Light"/>
                <a:ea typeface="Verdana" panose="020B0604030504040204" pitchFamily="34" charset="0"/>
                <a:cs typeface="Verdana" panose="020B0604030504040204" pitchFamily="34" charset="0"/>
              </a:rPr>
            </a:br>
            <a:r>
              <a:rPr lang="de-DE" sz="2400" dirty="0">
                <a:solidFill>
                  <a:srgbClr val="333333"/>
                </a:solidFill>
                <a:latin typeface="Calibri Light"/>
                <a:ea typeface="Verdana" panose="020B0604030504040204" pitchFamily="34" charset="0"/>
                <a:cs typeface="Verdana" panose="020B0604030504040204" pitchFamily="34" charset="0"/>
              </a:rPr>
              <a:t>Mensch erkrankt im Laufe eines Jahres an einer psychischen Störung.</a:t>
            </a:r>
          </a:p>
          <a:p>
            <a:r>
              <a:rPr lang="de-DE" sz="2400" dirty="0">
                <a:solidFill>
                  <a:srgbClr val="333333"/>
                </a:solidFill>
                <a:latin typeface="Calibri Light"/>
                <a:ea typeface="Verdana" panose="020B0604030504040204" pitchFamily="34" charset="0"/>
                <a:cs typeface="Verdana" panose="020B0604030504040204" pitchFamily="34" charset="0"/>
              </a:rPr>
              <a:t>Eine psychische Erkrankung ist nicht als </a:t>
            </a:r>
            <a:r>
              <a:rPr lang="de-DE" sz="2400" dirty="0">
                <a:solidFill>
                  <a:srgbClr val="004992"/>
                </a:solidFill>
                <a:latin typeface="Calibri Light"/>
                <a:ea typeface="Verdana" panose="020B0604030504040204" pitchFamily="34" charset="0"/>
                <a:cs typeface="Verdana" panose="020B0604030504040204" pitchFamily="34" charset="0"/>
              </a:rPr>
              <a:t>Schwäche</a:t>
            </a:r>
            <a:r>
              <a:rPr lang="de-DE" sz="2400" dirty="0">
                <a:solidFill>
                  <a:srgbClr val="333333"/>
                </a:solidFill>
                <a:latin typeface="Calibri Light"/>
                <a:ea typeface="Verdana" panose="020B0604030504040204" pitchFamily="34" charset="0"/>
                <a:cs typeface="Verdana" panose="020B0604030504040204" pitchFamily="34" charset="0"/>
              </a:rPr>
              <a:t> zu betrachten, sondern viel mehr als Ausdruck einer erhöhten </a:t>
            </a:r>
            <a:r>
              <a:rPr lang="de-DE" sz="2400" dirty="0">
                <a:solidFill>
                  <a:srgbClr val="004992"/>
                </a:solidFill>
                <a:latin typeface="Calibri Light"/>
                <a:ea typeface="Verdana" panose="020B0604030504040204" pitchFamily="34" charset="0"/>
                <a:cs typeface="Verdana" panose="020B0604030504040204" pitchFamily="34" charset="0"/>
              </a:rPr>
              <a:t>Empfindlichkeit</a:t>
            </a:r>
            <a:r>
              <a:rPr lang="de-DE" sz="2400" dirty="0">
                <a:solidFill>
                  <a:srgbClr val="333333"/>
                </a:solidFill>
                <a:latin typeface="Calibri Light"/>
                <a:ea typeface="Verdana" panose="020B0604030504040204" pitchFamily="34" charset="0"/>
                <a:cs typeface="Verdana" panose="020B0604030504040204" pitchFamily="34" charset="0"/>
              </a:rPr>
              <a:t>.</a:t>
            </a:r>
          </a:p>
          <a:p>
            <a:r>
              <a:rPr lang="de-DE" sz="2400" dirty="0">
                <a:solidFill>
                  <a:srgbClr val="004992"/>
                </a:solidFill>
                <a:latin typeface="Calibri Light"/>
                <a:ea typeface="Verdana" panose="020B0604030504040204" pitchFamily="34" charset="0"/>
                <a:cs typeface="Verdana" panose="020B0604030504040204" pitchFamily="34" charset="0"/>
              </a:rPr>
              <a:t>Erbe: </a:t>
            </a:r>
            <a:r>
              <a:rPr lang="de-DE" sz="2400" dirty="0">
                <a:solidFill>
                  <a:srgbClr val="333333"/>
                </a:solidFill>
                <a:latin typeface="Calibri Light"/>
                <a:ea typeface="Verdana" panose="020B0604030504040204" pitchFamily="34" charset="0"/>
                <a:cs typeface="Verdana" panose="020B0604030504040204" pitchFamily="34" charset="0"/>
              </a:rPr>
              <a:t>Gene spielen bei vielen Erkrankungen eine Rolle.</a:t>
            </a:r>
          </a:p>
          <a:p>
            <a:r>
              <a:rPr lang="de-DE" sz="2400" dirty="0">
                <a:solidFill>
                  <a:srgbClr val="004992"/>
                </a:solidFill>
                <a:latin typeface="Calibri Light"/>
                <a:ea typeface="Verdana" panose="020B0604030504040204" pitchFamily="34" charset="0"/>
                <a:cs typeface="Verdana" panose="020B0604030504040204" pitchFamily="34" charset="0"/>
              </a:rPr>
              <a:t>Umwelt: </a:t>
            </a:r>
            <a:r>
              <a:rPr lang="de-DE" sz="2400" dirty="0">
                <a:solidFill>
                  <a:srgbClr val="333333"/>
                </a:solidFill>
                <a:latin typeface="Calibri Light"/>
                <a:ea typeface="Verdana" panose="020B0604030504040204" pitchFamily="34" charset="0"/>
                <a:cs typeface="Verdana" panose="020B0604030504040204" pitchFamily="34" charset="0"/>
              </a:rPr>
              <a:t>Viele schlimme Erfahrungen würden auch Menschen ohne besondere Anlage für eine psychische Krankheit aus der Bahn werfen.</a:t>
            </a:r>
          </a:p>
        </p:txBody>
      </p:sp>
      <p:pic>
        <p:nvPicPr>
          <p:cNvPr id="5"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31</a:t>
            </a:fld>
            <a:endParaRPr lang="de-DE">
              <a:latin typeface="Calibri Light"/>
            </a:endParaRPr>
          </a:p>
        </p:txBody>
      </p:sp>
    </p:spTree>
    <p:extLst>
      <p:ext uri="{BB962C8B-B14F-4D97-AF65-F5344CB8AC3E}">
        <p14:creationId xmlns:p14="http://schemas.microsoft.com/office/powerpoint/2010/main" val="4246970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ist Stigma und was ist Selbst-Stigma?</a:t>
            </a:r>
          </a:p>
        </p:txBody>
      </p:sp>
      <p:sp>
        <p:nvSpPr>
          <p:cNvPr id="4" name="Inhaltsplatzhalter 3"/>
          <p:cNvSpPr>
            <a:spLocks noGrp="1"/>
          </p:cNvSpPr>
          <p:nvPr>
            <p:ph idx="1"/>
          </p:nvPr>
        </p:nvSpPr>
        <p:spPr/>
        <p:txBody>
          <a:bodyPr/>
          <a:lstStyle/>
          <a:p>
            <a:pPr lvl="0">
              <a:lnSpc>
                <a:spcPct val="100000"/>
              </a:lnSpc>
              <a:spcBef>
                <a:spcPts val="0"/>
              </a:spcBef>
            </a:pPr>
            <a:r>
              <a:rPr lang="de-DE" sz="2000" dirty="0">
                <a:solidFill>
                  <a:srgbClr val="004992"/>
                </a:solidFill>
                <a:latin typeface="Calibri Light"/>
                <a:ea typeface="ＭＳ Ｐゴシック"/>
                <a:cs typeface="Verdana"/>
              </a:rPr>
              <a:t>???</a:t>
            </a:r>
          </a:p>
          <a:p>
            <a:pPr>
              <a:lnSpc>
                <a:spcPct val="100000"/>
              </a:lnSpc>
              <a:spcBef>
                <a:spcPts val="0"/>
              </a:spcBef>
            </a:pPr>
            <a:endParaRPr lang="de-DE" sz="2000" dirty="0">
              <a:solidFill>
                <a:srgbClr val="006699"/>
              </a:solidFill>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32</a:t>
            </a:fld>
            <a:endParaRPr lang="de-DE">
              <a:latin typeface="Calibri Light"/>
            </a:endParaRPr>
          </a:p>
        </p:txBody>
      </p:sp>
      <p:pic>
        <p:nvPicPr>
          <p:cNvPr id="5" name="Picture 2" descr="C:\Users\Helen\Downloads\9786091286_e85fd01bb8_m.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ist Stigma und was ist Selbst-Stigma?</a:t>
            </a:r>
          </a:p>
        </p:txBody>
      </p:sp>
      <p:sp>
        <p:nvSpPr>
          <p:cNvPr id="3" name="Inhaltsplatzhalter 2"/>
          <p:cNvSpPr>
            <a:spLocks noGrp="1"/>
          </p:cNvSpPr>
          <p:nvPr>
            <p:ph idx="1"/>
          </p:nvPr>
        </p:nvSpPr>
        <p:spPr/>
        <p:txBody>
          <a:bodyPr/>
          <a:lstStyle/>
          <a:p>
            <a:pPr marL="342900" indent="-342900">
              <a:buClr>
                <a:srgbClr val="000000"/>
              </a:buClr>
              <a:buFont typeface="WingDings"/>
              <a:buChar char=""/>
            </a:pPr>
            <a:r>
              <a:rPr lang="de-DE" sz="2000" dirty="0">
                <a:solidFill>
                  <a:srgbClr val="004992"/>
                </a:solidFill>
                <a:latin typeface="Calibri Light"/>
                <a:ea typeface="Verdana" pitchFamily="34" charset="0"/>
                <a:cs typeface="Verdana" pitchFamily="34" charset="0"/>
              </a:rPr>
              <a:t>Stigma = wörtlich aus dem Griechischen: </a:t>
            </a:r>
            <a:r>
              <a:rPr lang="de-DE" sz="2000" dirty="0">
                <a:solidFill>
                  <a:srgbClr val="333333"/>
                </a:solidFill>
                <a:latin typeface="Calibri Light"/>
                <a:ea typeface="Verdana" pitchFamily="34" charset="0"/>
                <a:cs typeface="Verdana" pitchFamily="34" charset="0"/>
              </a:rPr>
              <a:t>Punkt-, Wund- oder Brandmal</a:t>
            </a:r>
            <a:endParaRPr lang="de-DE" sz="2000" b="1" dirty="0">
              <a:solidFill>
                <a:srgbClr val="333333"/>
              </a:solidFill>
              <a:latin typeface="Calibri Light"/>
              <a:ea typeface="Verdana" pitchFamily="34" charset="0"/>
              <a:cs typeface="Verdana" pitchFamily="34" charset="0"/>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33</a:t>
            </a:fld>
            <a:endParaRPr lang="de-DE">
              <a:latin typeface="Calibri Light"/>
            </a:endParaRP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11" name="Textfeld 5"/>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ist Stigma und was ist Selbst-Stigma?</a:t>
            </a:r>
          </a:p>
        </p:txBody>
      </p:sp>
      <p:sp>
        <p:nvSpPr>
          <p:cNvPr id="3" name="Inhaltsplatzhalter 2"/>
          <p:cNvSpPr>
            <a:spLocks noGrp="1"/>
          </p:cNvSpPr>
          <p:nvPr>
            <p:ph idx="1"/>
          </p:nvPr>
        </p:nvSpPr>
        <p:spPr/>
        <p:txBody>
          <a:bodyPr/>
          <a:lstStyle/>
          <a:p>
            <a:pPr marL="342900" indent="-342900">
              <a:buClr>
                <a:srgbClr val="000000"/>
              </a:buClr>
              <a:buFont typeface="WingDings"/>
              <a:buChar char=""/>
            </a:pPr>
            <a:r>
              <a:rPr lang="de-DE" sz="2000" dirty="0">
                <a:solidFill>
                  <a:srgbClr val="004992"/>
                </a:solidFill>
                <a:latin typeface="Calibri Light"/>
                <a:ea typeface="Verdana" pitchFamily="34" charset="0"/>
                <a:cs typeface="Verdana" pitchFamily="34" charset="0"/>
              </a:rPr>
              <a:t>Stigma = wörtlich aus dem Griechischen: </a:t>
            </a:r>
            <a:r>
              <a:rPr lang="de-DE" sz="2000" dirty="0">
                <a:solidFill>
                  <a:srgbClr val="333333"/>
                </a:solidFill>
                <a:latin typeface="Calibri Light"/>
                <a:ea typeface="Verdana" pitchFamily="34" charset="0"/>
                <a:cs typeface="Verdana" pitchFamily="34" charset="0"/>
              </a:rPr>
              <a:t>Punkt-, Wund- oder Brandmal</a:t>
            </a:r>
            <a:endParaRPr lang="de-DE" sz="2000" b="1" dirty="0">
              <a:solidFill>
                <a:srgbClr val="333333"/>
              </a:solidFill>
              <a:latin typeface="Calibri Light"/>
              <a:ea typeface="Verdana" pitchFamily="34" charset="0"/>
              <a:cs typeface="Verdana" pitchFamily="34" charset="0"/>
            </a:endParaRPr>
          </a:p>
          <a:p>
            <a:pPr marL="342900" indent="-342900">
              <a:buClr>
                <a:srgbClr val="000000"/>
              </a:buClr>
              <a:buFont typeface="WingDings"/>
              <a:buChar char=""/>
            </a:pPr>
            <a:r>
              <a:rPr lang="de-DE" sz="2000" dirty="0">
                <a:solidFill>
                  <a:srgbClr val="004992"/>
                </a:solidFill>
                <a:latin typeface="Calibri Light"/>
                <a:ea typeface="Verdana" pitchFamily="34" charset="0"/>
                <a:cs typeface="Verdana" pitchFamily="34" charset="0"/>
              </a:rPr>
              <a:t>Stigmatisierung </a:t>
            </a:r>
            <a:r>
              <a:rPr lang="de-DE" sz="2000" dirty="0">
                <a:solidFill>
                  <a:srgbClr val="333333"/>
                </a:solidFill>
                <a:latin typeface="Calibri Light"/>
                <a:ea typeface="Verdana" pitchFamily="34" charset="0"/>
                <a:cs typeface="Verdana" pitchFamily="34" charset="0"/>
              </a:rPr>
              <a:t>bedeutet, dass Personen/Gruppen negative Eigenschaften zugeschrieben werden </a:t>
            </a:r>
          </a:p>
          <a:p>
            <a:endParaRPr lang="de-DE" sz="20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34</a:t>
            </a:fld>
            <a:endParaRPr lang="de-DE">
              <a:latin typeface="Calibri Light"/>
            </a:endParaRPr>
          </a:p>
        </p:txBody>
      </p:sp>
      <p:pic>
        <p:nvPicPr>
          <p:cNvPr id="12"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13" name="Textfeld 5"/>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ist Stigma und was ist Selbst-Stigma?</a:t>
            </a:r>
          </a:p>
        </p:txBody>
      </p:sp>
      <p:sp>
        <p:nvSpPr>
          <p:cNvPr id="3" name="Inhaltsplatzhalter 2"/>
          <p:cNvSpPr>
            <a:spLocks noGrp="1"/>
          </p:cNvSpPr>
          <p:nvPr>
            <p:ph idx="1"/>
          </p:nvPr>
        </p:nvSpPr>
        <p:spPr/>
        <p:txBody>
          <a:bodyPr/>
          <a:lstStyle/>
          <a:p>
            <a:pPr marL="342900" indent="-342900">
              <a:buClr>
                <a:srgbClr val="000000"/>
              </a:buClr>
              <a:buFont typeface="WingDings"/>
              <a:buChar char=""/>
            </a:pPr>
            <a:r>
              <a:rPr lang="de-DE" sz="2000" dirty="0">
                <a:solidFill>
                  <a:srgbClr val="004992"/>
                </a:solidFill>
                <a:latin typeface="Calibri Light"/>
                <a:ea typeface="Verdana" pitchFamily="34" charset="0"/>
                <a:cs typeface="Verdana" pitchFamily="34" charset="0"/>
              </a:rPr>
              <a:t>Stigma = wörtlich aus dem Griechischen: </a:t>
            </a:r>
            <a:r>
              <a:rPr lang="de-DE" sz="2000" dirty="0">
                <a:solidFill>
                  <a:srgbClr val="333333"/>
                </a:solidFill>
                <a:latin typeface="Calibri Light"/>
                <a:ea typeface="Verdana" pitchFamily="34" charset="0"/>
                <a:cs typeface="Verdana" pitchFamily="34" charset="0"/>
              </a:rPr>
              <a:t>Punkt-, Wund- oder Brandmal</a:t>
            </a:r>
          </a:p>
          <a:p>
            <a:pPr marL="342900" indent="-342900">
              <a:buClr>
                <a:srgbClr val="000000"/>
              </a:buClr>
              <a:buFont typeface="WingDings"/>
              <a:buChar char=""/>
            </a:pPr>
            <a:r>
              <a:rPr lang="de-DE" sz="2000" dirty="0">
                <a:solidFill>
                  <a:srgbClr val="004992"/>
                </a:solidFill>
                <a:latin typeface="Calibri Light"/>
                <a:ea typeface="Verdana" pitchFamily="34" charset="0"/>
                <a:cs typeface="Verdana" pitchFamily="34" charset="0"/>
              </a:rPr>
              <a:t>Stigmatisierung </a:t>
            </a:r>
            <a:r>
              <a:rPr lang="de-DE" sz="2000" dirty="0">
                <a:solidFill>
                  <a:srgbClr val="333333"/>
                </a:solidFill>
                <a:latin typeface="Calibri Light"/>
                <a:ea typeface="Verdana" pitchFamily="34" charset="0"/>
                <a:cs typeface="Verdana" pitchFamily="34" charset="0"/>
              </a:rPr>
              <a:t>bedeutet, dass Personen/Gruppen negative Eigenschaften zugeschrieben werden </a:t>
            </a:r>
          </a:p>
          <a:p>
            <a:pPr marL="342900" indent="-342900">
              <a:buClr>
                <a:srgbClr val="000000"/>
              </a:buClr>
              <a:buFont typeface="WingDings"/>
              <a:buChar char=""/>
            </a:pPr>
            <a:r>
              <a:rPr lang="de-DE" sz="2000" dirty="0">
                <a:solidFill>
                  <a:srgbClr val="333333"/>
                </a:solidFill>
                <a:latin typeface="Calibri Light"/>
                <a:ea typeface="Verdana" pitchFamily="34" charset="0"/>
                <a:cs typeface="Verdana" pitchFamily="34" charset="0"/>
              </a:rPr>
              <a:t>Dies geschieht ohne kritische Überprüfung des Wahrheitsgehalts </a:t>
            </a:r>
          </a:p>
          <a:p>
            <a:pPr marL="342900" indent="-342900">
              <a:buClr>
                <a:srgbClr val="000000"/>
              </a:buClr>
              <a:buFont typeface="WingDings"/>
              <a:buChar char=""/>
            </a:pPr>
            <a:r>
              <a:rPr lang="de-DE" sz="2000" dirty="0">
                <a:solidFill>
                  <a:srgbClr val="333333"/>
                </a:solidFill>
                <a:latin typeface="Calibri Light"/>
                <a:ea typeface="Verdana" pitchFamily="34" charset="0"/>
                <a:cs typeface="Verdana" pitchFamily="34" charset="0"/>
              </a:rPr>
              <a:t>Stigmatisierung führt dazu, dass der einzelne Mensch abgewertet und ausgegrenzt wird </a:t>
            </a:r>
          </a:p>
          <a:p>
            <a:pPr marL="342900" indent="-342900">
              <a:buClr>
                <a:srgbClr val="000000"/>
              </a:buClr>
              <a:buFont typeface="WingDings"/>
              <a:buChar char=""/>
            </a:pPr>
            <a:r>
              <a:rPr lang="de-DE" sz="2000" dirty="0">
                <a:solidFill>
                  <a:srgbClr val="333333"/>
                </a:solidFill>
                <a:latin typeface="Calibri Light"/>
                <a:ea typeface="Verdana" pitchFamily="34" charset="0"/>
                <a:cs typeface="Verdana" pitchFamily="34" charset="0"/>
              </a:rPr>
              <a:t>Zu Stigmatisierung kommt es häufig im Fall bestimmter Krankheiten (z.B. HIV), bei sichtbaren Behinderungen und bei psychischen Erkrankungen, wie z.B. bei Psychose</a:t>
            </a:r>
          </a:p>
          <a:p>
            <a:pPr marL="342900" lvl="1" indent="-342900">
              <a:spcBef>
                <a:spcPts val="1999"/>
              </a:spcBef>
              <a:spcAft>
                <a:spcPts val="0"/>
              </a:spcAft>
              <a:buClr>
                <a:srgbClr val="000000"/>
              </a:buClr>
              <a:buFont typeface="WingDings"/>
              <a:buChar char=""/>
            </a:pPr>
            <a:r>
              <a:rPr lang="de-DE" sz="2000" dirty="0">
                <a:solidFill>
                  <a:srgbClr val="333333"/>
                </a:solidFill>
                <a:latin typeface="Calibri Light"/>
                <a:ea typeface="Verdana" pitchFamily="34" charset="0"/>
                <a:cs typeface="Verdana" pitchFamily="34" charset="0"/>
              </a:rPr>
              <a:t>„Selbst-Stigma“ bedeutet, dass die Betroffenen selbst die von außen erlebte Stigmatisierung so stark verinnerlicht haben, dass sie sich als „minderwertig“ empfinden</a:t>
            </a:r>
          </a:p>
          <a:p>
            <a:endParaRPr lang="de-DE" sz="20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35</a:t>
            </a:fld>
            <a:endParaRPr lang="de-DE">
              <a:latin typeface="Calibri Light"/>
            </a:endParaRPr>
          </a:p>
        </p:txBody>
      </p:sp>
      <p:pic>
        <p:nvPicPr>
          <p:cNvPr id="10"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11" name="Textfeld 5"/>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31288985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Stigma gegenüber Menschen mit Psychose</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rPr>
              <a:t>Welche Annahmen oder Vorurteile anderer Menschen sind Ihnen zu Ohren gekommen gegenüber Menschen mit Psychose?</a:t>
            </a:r>
          </a:p>
          <a:p>
            <a:pPr marL="342900" indent="-342900">
              <a:buClr>
                <a:srgbClr val="333333"/>
              </a:buClr>
              <a:buFont typeface="WingDings"/>
              <a:buChar char=""/>
            </a:pPr>
            <a:r>
              <a:rPr lang="de-DE" sz="2400" dirty="0">
                <a:solidFill>
                  <a:srgbClr val="333333"/>
                </a:solidFill>
                <a:latin typeface="Calibri Light"/>
                <a:ea typeface="ＭＳ Ｐゴシック"/>
              </a:rPr>
              <a:t>Was für Annahmen haben Sie selbst gegenüber Menschen mit Psychose-Symptomen?</a:t>
            </a:r>
          </a:p>
          <a:p>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36</a:t>
            </a:fld>
            <a:endParaRPr 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Psychose</a:t>
            </a:r>
            <a:r>
              <a:rPr lang="en-US" sz="3600" dirty="0"/>
              <a:t> </a:t>
            </a:r>
            <a:r>
              <a:rPr lang="en-US" sz="3600" dirty="0" err="1"/>
              <a:t>als</a:t>
            </a:r>
            <a:r>
              <a:rPr lang="en-US" sz="3600" dirty="0"/>
              <a:t> Stigma</a:t>
            </a:r>
          </a:p>
        </p:txBody>
      </p:sp>
      <p:sp>
        <p:nvSpPr>
          <p:cNvPr id="3" name="Content Placeholder 2"/>
          <p:cNvSpPr>
            <a:spLocks noGrp="1"/>
          </p:cNvSpPr>
          <p:nvPr>
            <p:ph idx="1"/>
          </p:nvPr>
        </p:nvSpPr>
        <p:spPr>
          <a:xfrm>
            <a:off x="408955" y="2204284"/>
            <a:ext cx="11340000" cy="4248000"/>
          </a:xfrm>
        </p:spPr>
        <p:txBody>
          <a:bodyPr/>
          <a:lstStyle/>
          <a:p>
            <a:pPr lvl="0" defTabSz="914400" fontAlgn="base">
              <a:lnSpc>
                <a:spcPct val="100000"/>
              </a:lnSpc>
              <a:spcBef>
                <a:spcPts val="1200"/>
              </a:spcBef>
            </a:pPr>
            <a:r>
              <a:rPr lang="de-DE" sz="2000" dirty="0">
                <a:solidFill>
                  <a:srgbClr val="004992"/>
                </a:solidFill>
                <a:latin typeface="Calibri Light"/>
                <a:ea typeface="Verdana" pitchFamily="34" charset="0"/>
                <a:cs typeface="Verdana" pitchFamily="34" charset="0"/>
              </a:rPr>
              <a:t>Gelegentliche Annahmen über Menschen mit Psychose: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Sie sind …</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gefährlich und unberechenbar</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gespaltene Persönlichkeiten (bei Psychose)</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nicht intelligent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unheilbar krank</a:t>
            </a:r>
          </a:p>
          <a:p>
            <a:pPr lvl="0" algn="ctr" defTabSz="914400">
              <a:lnSpc>
                <a:spcPct val="100000"/>
              </a:lnSpc>
              <a:spcBef>
                <a:spcPts val="1200"/>
              </a:spcBef>
              <a:defRPr/>
            </a:pPr>
            <a:endParaRPr lang="de-DE" sz="2000" dirty="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endParaRPr lang="de-DE" sz="2000" dirty="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r>
              <a:rPr lang="de-DE" sz="2000" dirty="0">
                <a:solidFill>
                  <a:srgbClr val="004992"/>
                </a:solidFill>
                <a:latin typeface="Calibri Light"/>
                <a:ea typeface="Verdana" panose="020B0604030504040204" pitchFamily="34" charset="0"/>
                <a:cs typeface="Verdana" panose="020B0604030504040204" pitchFamily="34" charset="0"/>
              </a:rPr>
              <a:t>Gerechtfertigt? NEIN!</a:t>
            </a:r>
            <a:endParaRPr lang="de-DE" sz="2000" dirty="0">
              <a:solidFill>
                <a:srgbClr val="333333"/>
              </a:solidFill>
              <a:latin typeface="Calibri Light"/>
              <a:ea typeface="ＭＳ Ｐゴシック" charset="0"/>
            </a:endParaRPr>
          </a:p>
        </p:txBody>
      </p:sp>
      <p:sp>
        <p:nvSpPr>
          <p:cNvPr id="4" name="Footer Placeholder 3"/>
          <p:cNvSpPr>
            <a:spLocks noGrp="1"/>
          </p:cNvSpPr>
          <p:nvPr>
            <p:ph type="ftr" sz="quarter" idx="11"/>
          </p:nvPr>
        </p:nvSpPr>
        <p:spPr/>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p:txBody>
          <a:bodyPr/>
          <a:lstStyle/>
          <a:p>
            <a:fld id="{E145D7AE-92F4-4245-966E-F23936500660}" type="slidenum">
              <a:rPr lang="de-DE" smtClean="0"/>
              <a:pPr/>
              <a:t>37</a:t>
            </a:fld>
            <a:endParaRPr lang="de-DE"/>
          </a:p>
        </p:txBody>
      </p:sp>
      <p:sp>
        <p:nvSpPr>
          <p:cNvPr id="7" name="Text Box 6"/>
          <p:cNvSpPr txBox="1">
            <a:spLocks noChangeArrowheads="1"/>
          </p:cNvSpPr>
          <p:nvPr/>
        </p:nvSpPr>
        <p:spPr bwMode="auto">
          <a:xfrm>
            <a:off x="9012651" y="6206063"/>
            <a:ext cx="27363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lgn="l" rtl="0" fontAlgn="base">
              <a:spcBef>
                <a:spcPct val="0"/>
              </a:spcBef>
              <a:spcAft>
                <a:spcPct val="0"/>
              </a:spcAft>
              <a:defRPr sz="4400" kern="1200">
                <a:solidFill>
                  <a:schemeClr val="tx2"/>
                </a:solidFill>
                <a:latin typeface="Verdana" charset="0"/>
                <a:ea typeface="ＭＳ Ｐゴシック" charset="0"/>
                <a:cs typeface="+mn-cs"/>
              </a:defRPr>
            </a:lvl1pPr>
            <a:lvl2pPr marL="457200" algn="l" rtl="0" fontAlgn="base">
              <a:spcBef>
                <a:spcPct val="0"/>
              </a:spcBef>
              <a:spcAft>
                <a:spcPct val="0"/>
              </a:spcAft>
              <a:defRPr sz="4400" kern="1200">
                <a:solidFill>
                  <a:schemeClr val="tx2"/>
                </a:solidFill>
                <a:latin typeface="Verdana" charset="0"/>
                <a:ea typeface="ＭＳ Ｐゴシック" charset="0"/>
                <a:cs typeface="+mn-cs"/>
              </a:defRPr>
            </a:lvl2pPr>
            <a:lvl3pPr marL="914400" algn="l" rtl="0" fontAlgn="base">
              <a:spcBef>
                <a:spcPct val="0"/>
              </a:spcBef>
              <a:spcAft>
                <a:spcPct val="0"/>
              </a:spcAft>
              <a:defRPr sz="4400" kern="1200">
                <a:solidFill>
                  <a:schemeClr val="tx2"/>
                </a:solidFill>
                <a:latin typeface="Verdana" charset="0"/>
                <a:ea typeface="ＭＳ Ｐゴシック" charset="0"/>
                <a:cs typeface="+mn-cs"/>
              </a:defRPr>
            </a:lvl3pPr>
            <a:lvl4pPr marL="1371600" algn="l" rtl="0" fontAlgn="base">
              <a:spcBef>
                <a:spcPct val="0"/>
              </a:spcBef>
              <a:spcAft>
                <a:spcPct val="0"/>
              </a:spcAft>
              <a:defRPr sz="4400" kern="1200">
                <a:solidFill>
                  <a:schemeClr val="tx2"/>
                </a:solidFill>
                <a:latin typeface="Verdana" charset="0"/>
                <a:ea typeface="ＭＳ Ｐゴシック" charset="0"/>
                <a:cs typeface="+mn-cs"/>
              </a:defRPr>
            </a:lvl4pPr>
            <a:lvl5pPr marL="1828800" algn="l" rtl="0" fontAlgn="base">
              <a:spcBef>
                <a:spcPct val="0"/>
              </a:spcBef>
              <a:spcAft>
                <a:spcPct val="0"/>
              </a:spcAft>
              <a:defRPr sz="4400" kern="1200">
                <a:solidFill>
                  <a:schemeClr val="tx2"/>
                </a:solidFill>
                <a:latin typeface="Verdana" charset="0"/>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a:lstStyle>
          <a:p>
            <a:pPr algn="r"/>
            <a:r>
              <a:rPr lang="en-US" sz="1000" b="0" dirty="0" err="1">
                <a:solidFill>
                  <a:srgbClr val="333333"/>
                </a:solidFill>
                <a:latin typeface="+mj-lt"/>
              </a:rPr>
              <a:t>DonkeyHotey</a:t>
            </a:r>
            <a:r>
              <a:rPr lang="en-US" sz="1000" b="0" dirty="0">
                <a:solidFill>
                  <a:srgbClr val="333333"/>
                </a:solidFill>
                <a:latin typeface="+mj-lt"/>
              </a:rPr>
              <a:t>: Stop Sign (03.05.2015)</a:t>
            </a:r>
            <a:endParaRPr lang="de-DE" sz="1000" b="0" dirty="0">
              <a:solidFill>
                <a:srgbClr val="333333"/>
              </a:solidFill>
              <a:latin typeface="+mj-lt"/>
            </a:endParaRPr>
          </a:p>
        </p:txBody>
      </p:sp>
      <p:pic>
        <p:nvPicPr>
          <p:cNvPr id="8" name="Picture 7" descr="C:\Users\Helen\Downloads\6503264653_40dc082989_m.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83070" y="443366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531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pPr eaLnBrk="1" fontAlgn="auto" hangingPunct="1">
              <a:buClr>
                <a:srgbClr val="333333"/>
              </a:buClr>
              <a:defRPr/>
            </a:pPr>
            <a:r>
              <a:rPr lang="de-DE" sz="2400" dirty="0">
                <a:solidFill>
                  <a:srgbClr val="004992"/>
                </a:solidFill>
                <a:latin typeface="Calibri Light"/>
                <a:ea typeface="Verdana" pitchFamily="34" charset="0"/>
                <a:cs typeface="Verdana" pitchFamily="34" charset="0"/>
              </a:rPr>
              <a:t>Gerechtfertigt? NEIN!</a:t>
            </a:r>
          </a:p>
          <a:p>
            <a:pPr>
              <a:buClr>
                <a:srgbClr val="333333"/>
              </a:buClr>
            </a:pPr>
            <a:r>
              <a:rPr lang="de-DE" sz="2400" dirty="0">
                <a:solidFill>
                  <a:srgbClr val="004992"/>
                </a:solidFill>
                <a:latin typeface="Calibri Light"/>
                <a:ea typeface="Verdana" pitchFamily="34" charset="0"/>
                <a:cs typeface="Verdana" pitchFamily="34" charset="0"/>
              </a:rPr>
              <a:t>gefährlich und unberechenbar?</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38</a:t>
            </a:fld>
            <a:endParaRPr lang="de-DE">
              <a:latin typeface="Calibri Light"/>
            </a:endParaRPr>
          </a:p>
        </p:txBody>
      </p:sp>
    </p:spTree>
    <p:extLst>
      <p:ext uri="{BB962C8B-B14F-4D97-AF65-F5344CB8AC3E}">
        <p14:creationId xmlns:p14="http://schemas.microsoft.com/office/powerpoint/2010/main" val="567064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pPr eaLnBrk="1" fontAlgn="auto" hangingPunct="1">
              <a:buClr>
                <a:srgbClr val="333333"/>
              </a:buClr>
              <a:defRPr/>
            </a:pPr>
            <a:r>
              <a:rPr lang="de-DE" sz="2400" dirty="0">
                <a:solidFill>
                  <a:srgbClr val="004992"/>
                </a:solidFill>
                <a:latin typeface="Calibri Light"/>
                <a:ea typeface="Verdana" pitchFamily="34" charset="0"/>
                <a:cs typeface="Verdana" pitchFamily="34" charset="0"/>
              </a:rPr>
              <a:t>Gerechtfertigt? NEIN!</a:t>
            </a:r>
          </a:p>
          <a:p>
            <a:pPr>
              <a:buClr>
                <a:srgbClr val="333333"/>
              </a:buClr>
            </a:pPr>
            <a:r>
              <a:rPr lang="de-DE" sz="2400" dirty="0">
                <a:solidFill>
                  <a:srgbClr val="004992"/>
                </a:solidFill>
                <a:latin typeface="Calibri Light"/>
                <a:ea typeface="Verdana" pitchFamily="34" charset="0"/>
                <a:cs typeface="Verdana" pitchFamily="34" charset="0"/>
              </a:rPr>
              <a:t>gefährlich und unberechenbar?</a:t>
            </a:r>
          </a:p>
          <a:p>
            <a:pPr>
              <a:buClr>
                <a:srgbClr val="333333"/>
              </a:buClr>
            </a:pPr>
            <a:r>
              <a:rPr lang="de-DE" sz="2000" dirty="0">
                <a:solidFill>
                  <a:srgbClr val="333333"/>
                </a:solidFill>
                <a:latin typeface="Calibri Light"/>
              </a:rPr>
              <a:t>Menschen mit Psychose sind eher Opfer als Täter von Missbrauch und Gewalt. </a:t>
            </a:r>
          </a:p>
          <a:p>
            <a:pPr>
              <a:buClr>
                <a:srgbClr val="333333"/>
              </a:buClr>
            </a:pPr>
            <a:r>
              <a:rPr lang="de-DE" sz="2000" u="sng" dirty="0">
                <a:solidFill>
                  <a:srgbClr val="333333"/>
                </a:solidFill>
                <a:latin typeface="Calibri Light"/>
              </a:rPr>
              <a:t>Aber: </a:t>
            </a:r>
            <a:r>
              <a:rPr lang="de-DE" sz="2000" dirty="0">
                <a:solidFill>
                  <a:srgbClr val="333333"/>
                </a:solidFill>
                <a:latin typeface="Calibri Light"/>
              </a:rPr>
              <a:t>Wenn sie Täter sind...</a:t>
            </a:r>
          </a:p>
          <a:p>
            <a:pPr marL="342900" indent="-342900">
              <a:buClr>
                <a:srgbClr val="333333"/>
              </a:buClr>
              <a:buFont typeface="WingDings"/>
              <a:buChar char=""/>
            </a:pPr>
            <a:r>
              <a:rPr lang="de-DE" sz="2000" dirty="0">
                <a:solidFill>
                  <a:srgbClr val="333333"/>
                </a:solidFill>
                <a:latin typeface="Calibri Light"/>
              </a:rPr>
              <a:t>…dann berichtet die Zeitung eher darüber, da die Art und Weise des Verbrechens manchmal besonders ist (z.B. Attacke durch psychisch kranke Täter auf Politiker Lafontaine und Schäuble)</a:t>
            </a:r>
          </a:p>
          <a:p>
            <a:pPr>
              <a:buClr>
                <a:srgbClr val="333333"/>
              </a:buClr>
            </a:pPr>
            <a:r>
              <a:rPr lang="de-DE" sz="2000" dirty="0">
                <a:solidFill>
                  <a:srgbClr val="333333"/>
                </a:solidFill>
                <a:latin typeface="Calibri Light"/>
              </a:rPr>
              <a:t>Die Strategie von Anwälten, Gewalttaten mit psychischen Erkrankungen zu rechtfertigen (ob wahr oder nicht), verstärkt diesen Eindruck gelegentlich.</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39</a:t>
            </a:fld>
            <a:endParaRPr lang="de-DE">
              <a:latin typeface="Calibri Light"/>
            </a:endParaRPr>
          </a:p>
        </p:txBody>
      </p:sp>
    </p:spTree>
    <p:extLst>
      <p:ext uri="{BB962C8B-B14F-4D97-AF65-F5344CB8AC3E}">
        <p14:creationId xmlns:p14="http://schemas.microsoft.com/office/powerpoint/2010/main" val="20081517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pPr eaLnBrk="1" fontAlgn="auto" hangingPunct="1">
              <a:buClr>
                <a:srgbClr val="333333"/>
              </a:buClr>
              <a:defRPr/>
            </a:pPr>
            <a:r>
              <a:rPr lang="de-DE" sz="2400" dirty="0">
                <a:solidFill>
                  <a:srgbClr val="004992"/>
                </a:solidFill>
                <a:latin typeface="Calibri Light"/>
                <a:ea typeface="Verdana" pitchFamily="34" charset="0"/>
                <a:cs typeface="Verdana" pitchFamily="34" charset="0"/>
              </a:rPr>
              <a:t>Gerechtfertigt? NEIN!</a:t>
            </a:r>
          </a:p>
          <a:p>
            <a:pPr marL="342900" indent="-342900">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Gespaltene Persönlichkeiten: </a:t>
            </a:r>
            <a:r>
              <a:rPr lang="de-DE" sz="2000" dirty="0">
                <a:solidFill>
                  <a:srgbClr val="333333"/>
                </a:solidFill>
                <a:latin typeface="Calibri Light"/>
                <a:ea typeface="Verdana" pitchFamily="34" charset="0"/>
                <a:cs typeface="Verdana" pitchFamily="34" charset="0"/>
              </a:rPr>
              <a:t>Die Übersetzung des Wortes „Schizophrenie“ aus dem Griechischen führt häufig zu dem Missverständnis, dass Betroffene eine „gespaltene Persönlichkeit“ hätten. Diese Störung hat mit den Merkmalen einer Psychose/Schizophrenie allerdings nichts zu tun und wird mittlerweile auch als dissoziative Identitätsstörung bezeichnet (Personen mit dieser Störung berichten von unterschiedlichen, klar voneinander abgrenzbaren Identitäten).</a:t>
            </a:r>
          </a:p>
          <a:p>
            <a:pPr marL="342900" indent="-342900">
              <a:buClr>
                <a:srgbClr val="333333"/>
              </a:buClr>
              <a:buFont typeface="WingDings"/>
              <a:buChar char=""/>
              <a:defRPr/>
            </a:pPr>
            <a:endParaRPr lang="de-DE" sz="2000" dirty="0">
              <a:solidFill>
                <a:srgbClr val="333333"/>
              </a:solidFill>
              <a:latin typeface="Calibri Light"/>
              <a:ea typeface="Verdana" pitchFamily="34" charset="0"/>
              <a:cs typeface="Verdana"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40</a:t>
            </a:fld>
            <a:endParaRPr lang="de-DE">
              <a:latin typeface="Calibri Light"/>
            </a:endParaRPr>
          </a:p>
        </p:txBody>
      </p:sp>
    </p:spTree>
    <p:extLst>
      <p:ext uri="{BB962C8B-B14F-4D97-AF65-F5344CB8AC3E}">
        <p14:creationId xmlns:p14="http://schemas.microsoft.com/office/powerpoint/2010/main" val="3216327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p:txBody>
          <a:bodyPr/>
          <a:lstStyle/>
          <a:p>
            <a:pPr eaLnBrk="1" fontAlgn="auto" hangingPunct="1">
              <a:buClr>
                <a:srgbClr val="333333"/>
              </a:buClr>
              <a:defRPr/>
            </a:pPr>
            <a:r>
              <a:rPr lang="de-DE" sz="2400" dirty="0">
                <a:solidFill>
                  <a:srgbClr val="004992"/>
                </a:solidFill>
                <a:latin typeface="Calibri Light"/>
                <a:ea typeface="Verdana" pitchFamily="34" charset="0"/>
                <a:cs typeface="Verdana" pitchFamily="34" charset="0"/>
              </a:rPr>
              <a:t>Gerechtfertigt? NEIN!</a:t>
            </a:r>
          </a:p>
          <a:p>
            <a:pPr marL="342900" indent="-342900">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Gespaltene Persönlichkeiten: </a:t>
            </a:r>
            <a:r>
              <a:rPr lang="de-DE" sz="2000" dirty="0">
                <a:solidFill>
                  <a:srgbClr val="333333"/>
                </a:solidFill>
                <a:latin typeface="Calibri Light"/>
                <a:ea typeface="Verdana" pitchFamily="34" charset="0"/>
                <a:cs typeface="Verdana" pitchFamily="34" charset="0"/>
              </a:rPr>
              <a:t>Die Übersetzung des Wortes „Schizophrenie“ aus dem Griechischen führt häufig zu dem Missverständnis, dass Betroffene eine „gespaltene Persönlichkeit“ hätten. Diese Störung hat mit den Merkmalen einer Psychose/Schizophrenie allerdings nichts zu tun und wird mittlerweile auch als dissoziative Identitätsstörung bezeichnet (Personen mit dieser Störung berichten von unterschiedlichen, klar voneinander abgrenzbaren Identitäten).</a:t>
            </a:r>
          </a:p>
          <a:p>
            <a:pPr marL="342900" indent="-342900" eaLnBrk="1" fontAlgn="auto" hangingPunct="1">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Nicht intelligent: </a:t>
            </a:r>
            <a:r>
              <a:rPr lang="de-DE" sz="2000" dirty="0">
                <a:solidFill>
                  <a:srgbClr val="333333"/>
                </a:solidFill>
                <a:latin typeface="Calibri Light"/>
                <a:ea typeface="Verdana" pitchFamily="34" charset="0"/>
                <a:cs typeface="Verdana" pitchFamily="34" charset="0"/>
              </a:rPr>
              <a:t>Die Entstehung psychischer Erkrankungen steht in keinem Zusammenhang mit der Intelligenz. Genau wie in der allgemeinen Bevölkerung gibt es auch bei Psychose Menschen, die überdurchschnittlich intelligent sind.</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41</a:t>
            </a:fld>
            <a:endParaRPr lang="de-DE">
              <a:latin typeface="Calibri Light"/>
            </a:endParaRPr>
          </a:p>
        </p:txBody>
      </p:sp>
    </p:spTree>
    <p:extLst>
      <p:ext uri="{BB962C8B-B14F-4D97-AF65-F5344CB8AC3E}">
        <p14:creationId xmlns:p14="http://schemas.microsoft.com/office/powerpoint/2010/main" val="11700654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Psychose als Stigma</a:t>
            </a:r>
            <a:endParaRPr lang="de-DE" sz="3600" dirty="0">
              <a:latin typeface="Calibri Light"/>
            </a:endParaRPr>
          </a:p>
        </p:txBody>
      </p:sp>
      <p:sp>
        <p:nvSpPr>
          <p:cNvPr id="3" name="Inhaltsplatzhalter 2"/>
          <p:cNvSpPr>
            <a:spLocks noGrp="1"/>
          </p:cNvSpPr>
          <p:nvPr>
            <p:ph idx="1"/>
          </p:nvPr>
        </p:nvSpPr>
        <p:spPr>
          <a:xfrm>
            <a:off x="408955" y="1844744"/>
            <a:ext cx="11340000" cy="4824616"/>
          </a:xfrm>
        </p:spPr>
        <p:txBody>
          <a:bodyPr/>
          <a:lstStyle/>
          <a:p>
            <a:pPr eaLnBrk="1" fontAlgn="auto" hangingPunct="1">
              <a:buClr>
                <a:srgbClr val="333333"/>
              </a:buClr>
              <a:defRPr/>
            </a:pPr>
            <a:r>
              <a:rPr lang="de-DE" sz="2400" dirty="0">
                <a:solidFill>
                  <a:srgbClr val="004992"/>
                </a:solidFill>
                <a:latin typeface="Calibri Light"/>
                <a:ea typeface="Verdana" pitchFamily="34" charset="0"/>
                <a:cs typeface="Verdana" pitchFamily="34" charset="0"/>
              </a:rPr>
              <a:t>Gerechtfertigt? NEIN!</a:t>
            </a:r>
          </a:p>
          <a:p>
            <a:pPr marL="342900" indent="-342900">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Gespaltene Persönlichkeiten: </a:t>
            </a:r>
            <a:r>
              <a:rPr lang="de-DE" sz="2000" dirty="0">
                <a:solidFill>
                  <a:srgbClr val="333333"/>
                </a:solidFill>
                <a:latin typeface="Calibri Light"/>
                <a:ea typeface="Verdana" pitchFamily="34" charset="0"/>
                <a:cs typeface="Verdana" pitchFamily="34" charset="0"/>
              </a:rPr>
              <a:t>Die Übersetzung des Wortes „Schizophrenie“ aus dem Griechischen führt häufig zu dem Missverständnis, dass Betroffene eine „gespaltene Persönlichkeit“ hätten. Diese Störung hat mit den Merkmalen einer Psychose/Schizophrenie allerdings nichts zu tun und wird mittlerweile auch als dissoziative Identitätsstörung bezeichnet (Personen mit dieser Störung berichten von unterschiedlichen, klar voneinander abgrenzbaren Identitäten).</a:t>
            </a:r>
          </a:p>
          <a:p>
            <a:pPr marL="342900" indent="-342900" eaLnBrk="1" fontAlgn="auto" hangingPunct="1">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Nicht intelligent: </a:t>
            </a:r>
            <a:r>
              <a:rPr lang="de-DE" sz="2000" dirty="0">
                <a:solidFill>
                  <a:srgbClr val="333333"/>
                </a:solidFill>
                <a:latin typeface="Calibri Light"/>
                <a:ea typeface="Verdana" pitchFamily="34" charset="0"/>
                <a:cs typeface="Verdana" pitchFamily="34" charset="0"/>
              </a:rPr>
              <a:t>Die Entstehung psychischer Erkrankungen steht in keinem Zusammenhang mit der Intelligenz. Genau wie in der allgemeinen Bevölkerung gibt es auch bei Psychose Menschen, die überdurchschnittlich intelligent sind.</a:t>
            </a:r>
          </a:p>
          <a:p>
            <a:pPr marL="342900" indent="-342900" eaLnBrk="1" fontAlgn="auto" hangingPunct="1">
              <a:buClr>
                <a:srgbClr val="333333"/>
              </a:buClr>
              <a:buFont typeface="WingDings"/>
              <a:buChar char=""/>
              <a:defRPr/>
            </a:pPr>
            <a:r>
              <a:rPr lang="de-DE" sz="2000" dirty="0">
                <a:solidFill>
                  <a:srgbClr val="004992"/>
                </a:solidFill>
                <a:latin typeface="Calibri Light"/>
                <a:ea typeface="Verdana" pitchFamily="34" charset="0"/>
                <a:cs typeface="Verdana" pitchFamily="34" charset="0"/>
              </a:rPr>
              <a:t>Unheilbar krank: </a:t>
            </a:r>
            <a:r>
              <a:rPr lang="de-DE" sz="2000" dirty="0">
                <a:solidFill>
                  <a:srgbClr val="333333"/>
                </a:solidFill>
                <a:latin typeface="Calibri Light"/>
                <a:ea typeface="Verdana" pitchFamily="34" charset="0"/>
                <a:cs typeface="Verdana" pitchFamily="34" charset="0"/>
              </a:rPr>
              <a:t>Nur bei einem Drittel nimmt die Erkrankung einen chronischen Verlauf. Die meisten Patienten haben bei adäquater Behandlung eine gute Chance auf eine Reduktion der Symptomatik und ein erfülltes Leben. </a:t>
            </a:r>
          </a:p>
          <a:p>
            <a:endParaRPr lang="de-DE" sz="20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42</a:t>
            </a:fld>
            <a:endParaRPr lang="de-DE">
              <a:latin typeface="Calibri Light"/>
            </a:endParaRPr>
          </a:p>
        </p:txBody>
      </p:sp>
    </p:spTree>
    <p:extLst>
      <p:ext uri="{BB962C8B-B14F-4D97-AF65-F5344CB8AC3E}">
        <p14:creationId xmlns:p14="http://schemas.microsoft.com/office/powerpoint/2010/main" val="782194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8" name="Content Placeholder 7"/>
          <p:cNvSpPr>
            <a:spLocks noGrp="1"/>
          </p:cNvSpPr>
          <p:nvPr>
            <p:ph idx="1"/>
          </p:nvPr>
        </p:nvSpPr>
        <p:spPr/>
        <p:txBody>
          <a:bodyPr/>
          <a:lstStyle/>
          <a:p>
            <a:pPr lvl="0" defTabSz="914400" fontAlgn="base"/>
            <a:r>
              <a:rPr lang="de-DE" sz="2400" dirty="0">
                <a:solidFill>
                  <a:srgbClr val="333333"/>
                </a:solidFill>
                <a:latin typeface="Calibri Light"/>
                <a:ea typeface="ＭＳ Ｐゴシック" charset="0"/>
              </a:rPr>
              <a:t>Viele Menschen mit Psychose (aber nicht alle!) haben ein geringes Selbstwertgefühl und leiden unter der Diagnose „Schizophrenie/Psychose“, welche missverständliche Assoziationen wecken kann. </a:t>
            </a:r>
          </a:p>
          <a:p>
            <a:pPr lvl="0" defTabSz="914400" fontAlgn="base"/>
            <a:r>
              <a:rPr lang="de-DE" sz="2400" dirty="0">
                <a:solidFill>
                  <a:srgbClr val="333333"/>
                </a:solidFill>
                <a:latin typeface="Calibri Light"/>
                <a:ea typeface="ＭＳ Ｐゴシック" charset="0"/>
              </a:rPr>
              <a:t>Um Stigma zu reduzieren, </a:t>
            </a:r>
            <a:r>
              <a:rPr lang="de-DE" sz="2400" dirty="0">
                <a:solidFill>
                  <a:srgbClr val="333333"/>
                </a:solidFill>
                <a:latin typeface="Calibri Light"/>
                <a:ea typeface="ＭＳ Ｐゴシック" charset="0"/>
                <a:sym typeface="Wingdings" panose="05000000000000000000" pitchFamily="2" charset="2"/>
              </a:rPr>
              <a:t>sollten die Vorurteile über Menschen mit Psychose/Schizophrenie abgebaut werden.</a:t>
            </a:r>
            <a:endParaRPr lang="de-DE" sz="2400" dirty="0">
              <a:solidFill>
                <a:srgbClr val="333333"/>
              </a:solidFill>
              <a:latin typeface="Calibri Light"/>
              <a:ea typeface="ＭＳ Ｐゴシック" charset="0"/>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43</a:t>
            </a:fld>
            <a:endParaRPr lang="de-DE">
              <a:latin typeface="Calibri Light"/>
            </a:endParaRPr>
          </a:p>
        </p:txBody>
      </p:sp>
    </p:spTree>
    <p:extLst>
      <p:ext uri="{BB962C8B-B14F-4D97-AF65-F5344CB8AC3E}">
        <p14:creationId xmlns:p14="http://schemas.microsoft.com/office/powerpoint/2010/main" val="2612708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9" name="Content Placeholder 8"/>
          <p:cNvSpPr>
            <a:spLocks noGrp="1"/>
          </p:cNvSpPr>
          <p:nvPr>
            <p:ph idx="1"/>
          </p:nvPr>
        </p:nvSpPr>
        <p:spPr/>
        <p:txBody>
          <a:bodyPr/>
          <a:lstStyle/>
          <a:p>
            <a:pPr lvl="0" defTabSz="914400" fontAlgn="base"/>
            <a:r>
              <a:rPr lang="de-DE" sz="2400" dirty="0">
                <a:solidFill>
                  <a:srgbClr val="333333"/>
                </a:solidFill>
                <a:latin typeface="Calibri Light"/>
                <a:ea typeface="ＭＳ Ｐゴシック" charset="0"/>
              </a:rPr>
              <a:t>Viele Menschen mit Psychose (aber nicht alle!) haben ein geringes Selbstwertgefühl und leiden unter der Diagnose „Schizophrenie/Psychose“, welche missverständliche Assoziationen wecken kann. </a:t>
            </a:r>
          </a:p>
          <a:p>
            <a:pPr lvl="0" defTabSz="914400" fontAlgn="base"/>
            <a:r>
              <a:rPr lang="de-DE" sz="2400" dirty="0">
                <a:solidFill>
                  <a:srgbClr val="333333"/>
                </a:solidFill>
                <a:latin typeface="Calibri Light"/>
                <a:ea typeface="ＭＳ Ｐゴシック" charset="0"/>
              </a:rPr>
              <a:t>Um Stigma zu reduzieren, </a:t>
            </a:r>
            <a:r>
              <a:rPr lang="de-DE" sz="2400" dirty="0">
                <a:solidFill>
                  <a:srgbClr val="333333"/>
                </a:solidFill>
                <a:latin typeface="Calibri Light"/>
                <a:ea typeface="ＭＳ Ｐゴシック" charset="0"/>
                <a:sym typeface="Wingdings" panose="05000000000000000000" pitchFamily="2" charset="2"/>
              </a:rPr>
              <a:t>sollten die Vorurteile über Menschen mit Psychose/Schizophrenie abgebaut werden.</a:t>
            </a:r>
            <a:endParaRPr lang="de-DE" sz="2400" dirty="0">
              <a:solidFill>
                <a:srgbClr val="333333"/>
              </a:solidFill>
              <a:latin typeface="Calibri Light"/>
              <a:ea typeface="ＭＳ Ｐゴシック" charset="0"/>
            </a:endParaRPr>
          </a:p>
          <a:p>
            <a:pPr lvl="0" defTabSz="914400" fontAlgn="base"/>
            <a:r>
              <a:rPr lang="de-DE" sz="2400" u="sng" dirty="0">
                <a:solidFill>
                  <a:srgbClr val="004992"/>
                </a:solidFill>
                <a:latin typeface="Calibri Light"/>
                <a:ea typeface="ＭＳ Ｐゴシック" charset="0"/>
              </a:rPr>
              <a:t>Wichtig</a:t>
            </a:r>
            <a:r>
              <a:rPr lang="de-DE" sz="2400" dirty="0">
                <a:solidFill>
                  <a:srgbClr val="004992"/>
                </a:solidFill>
                <a:latin typeface="Calibri Light"/>
                <a:ea typeface="ＭＳ Ｐゴシック" charset="0"/>
              </a:rPr>
              <a:t>: </a:t>
            </a:r>
            <a:r>
              <a:rPr lang="de-DE" sz="2400" dirty="0">
                <a:solidFill>
                  <a:srgbClr val="333333"/>
                </a:solidFill>
                <a:latin typeface="Calibri Light"/>
                <a:ea typeface="ＭＳ Ｐゴシック" charset="0"/>
              </a:rPr>
              <a:t>Bei näherer Betrachtung hat jeder Mensch Eigenschaften, die ihn besonders machen. Viele Vorurteile und Stereotypen basieren auf der losgelösten Betrachtung nur eines Merkmals. Diese Vorurteile können dazu führen, dass Menschen unverdient schlecht behandelt werden. </a:t>
            </a:r>
            <a:r>
              <a:rPr lang="de-DE" sz="2400" u="sng" dirty="0">
                <a:solidFill>
                  <a:srgbClr val="333333"/>
                </a:solidFill>
                <a:latin typeface="Calibri Light"/>
                <a:ea typeface="ＭＳ Ｐゴシック" charset="0"/>
              </a:rPr>
              <a:t>Eine psychische Erkrankung ist nur ein Aspekt der Identität eines Menschen. </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44</a:t>
            </a:fld>
            <a:endParaRPr lang="de-DE">
              <a:latin typeface="Calibri Light"/>
            </a:endParaRPr>
          </a:p>
        </p:txBody>
      </p:sp>
    </p:spTree>
    <p:extLst>
      <p:ext uri="{BB962C8B-B14F-4D97-AF65-F5344CB8AC3E}">
        <p14:creationId xmlns:p14="http://schemas.microsoft.com/office/powerpoint/2010/main" val="26127080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tun?</a:t>
            </a:r>
            <a:endParaRPr lang="de-DE" sz="3600" dirty="0">
              <a:latin typeface="Calibri Light"/>
            </a:endParaRP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45</a:t>
            </a:fld>
            <a:endParaRPr lang="de-DE">
              <a:latin typeface="Calibri Light"/>
            </a:endParaRPr>
          </a:p>
        </p:txBody>
      </p:sp>
      <p:sp>
        <p:nvSpPr>
          <p:cNvPr id="3" name="Inhaltsplatzhalter 2"/>
          <p:cNvSpPr>
            <a:spLocks noGrp="1"/>
          </p:cNvSpPr>
          <p:nvPr>
            <p:ph idx="4294967295"/>
          </p:nvPr>
        </p:nvSpPr>
        <p:spPr>
          <a:xfrm>
            <a:off x="408954" y="6021288"/>
            <a:ext cx="11376000" cy="431900"/>
          </a:xfrm>
        </p:spPr>
        <p:txBody>
          <a:bodyPr/>
          <a:lstStyle/>
          <a:p>
            <a:pPr algn="ctr">
              <a:lnSpc>
                <a:spcPct val="100000"/>
              </a:lnSpc>
              <a:spcBef>
                <a:spcPts val="0"/>
              </a:spcBef>
            </a:pPr>
            <a:r>
              <a:rPr lang="de-DE" sz="2400" dirty="0">
                <a:solidFill>
                  <a:srgbClr val="333333"/>
                </a:solidFill>
                <a:latin typeface="Calibri Light"/>
                <a:ea typeface="Verdana" pitchFamily="34" charset="0"/>
                <a:cs typeface="Verdana" pitchFamily="34" charset="0"/>
              </a:rPr>
              <a:t>Informieren &amp; die Störung angemessen kommunizieren!</a:t>
            </a:r>
          </a:p>
        </p:txBody>
      </p:sp>
      <p:graphicFrame>
        <p:nvGraphicFramePr>
          <p:cNvPr id="4" name="Diagramm 3"/>
          <p:cNvGraphicFramePr>
            <a:graphicFrameLocks noChangeAspect="1"/>
          </p:cNvGraphicFramePr>
          <p:nvPr>
            <p:extLst>
              <p:ext uri="{D42A27DB-BD31-4B8C-83A1-F6EECF244321}">
                <p14:modId xmlns:p14="http://schemas.microsoft.com/office/powerpoint/2010/main" val="3195342620"/>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0727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Soll ich meine Erkrankung mitteilen …? Und wenn ja: wie?</a:t>
            </a:r>
            <a:endParaRPr lang="de-DE" sz="3600" dirty="0">
              <a:latin typeface="Calibri Light"/>
            </a:endParaRPr>
          </a:p>
        </p:txBody>
      </p:sp>
      <p:sp>
        <p:nvSpPr>
          <p:cNvPr id="6" name="Inhaltsplatzhalter 2"/>
          <p:cNvSpPr>
            <a:spLocks noGrp="1"/>
          </p:cNvSpPr>
          <p:nvPr>
            <p:ph idx="1"/>
          </p:nvPr>
        </p:nvSpPr>
        <p:spPr>
          <a:xfrm>
            <a:off x="411480" y="2203704"/>
            <a:ext cx="5943600" cy="4248000"/>
          </a:xfrm>
        </p:spPr>
        <p:txBody>
          <a:bodyPr/>
          <a:lstStyle/>
          <a:p>
            <a:r>
              <a:rPr lang="x-none" sz="2400" dirty="0">
                <a:solidFill>
                  <a:srgbClr val="333333"/>
                </a:solidFill>
                <a:latin typeface="Calibri Light"/>
                <a:ea typeface="Verdana" pitchFamily="34" charset="0"/>
                <a:cs typeface="Verdana" pitchFamily="34" charset="0"/>
              </a:rPr>
              <a:t>Müssen </a:t>
            </a:r>
            <a:r>
              <a:rPr lang="de-DE" sz="2400" dirty="0">
                <a:solidFill>
                  <a:srgbClr val="333333"/>
                </a:solidFill>
                <a:latin typeface="Calibri Light"/>
                <a:ea typeface="Verdana" pitchFamily="34" charset="0"/>
                <a:cs typeface="Verdana" pitchFamily="34" charset="0"/>
              </a:rPr>
              <a:t>Sie anderen sagen, dass Sie an einer Psychose erkrankt sind?</a:t>
            </a:r>
          </a:p>
          <a:p>
            <a:pPr marL="342900" lvl="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Eine Psychose oder Schizophrenie ist (so wie jede andere psychische Erkrankung) nicht meldepflichtig. </a:t>
            </a:r>
            <a:endParaRPr lang="de-DE" sz="2400" b="1" dirty="0">
              <a:solidFill>
                <a:srgbClr val="333333"/>
              </a:solidFill>
              <a:latin typeface="Calibri Light"/>
              <a:ea typeface="Verdana" pitchFamily="34" charset="0"/>
              <a:cs typeface="Verdana" pitchFamily="34" charset="0"/>
            </a:endParaRPr>
          </a:p>
          <a:p>
            <a:pPr lvl="0"/>
            <a:r>
              <a:rPr lang="de-DE" sz="2400" b="1" dirty="0">
                <a:solidFill>
                  <a:srgbClr val="333333"/>
                </a:solidFill>
                <a:latin typeface="Calibri Light"/>
                <a:ea typeface="Verdana" pitchFamily="34" charset="0"/>
                <a:cs typeface="Verdana" pitchFamily="34" charset="0"/>
              </a:rPr>
              <a:t>Es bleibt Ihnen überlassen, ob Sie die Diagnose anderen mitteilen oder nicht! </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46</a:t>
            </a:fld>
            <a:endParaRPr lang="de-DE">
              <a:latin typeface="Calibri Light"/>
            </a:endParaRPr>
          </a:p>
        </p:txBody>
      </p:sp>
    </p:spTree>
    <p:extLst>
      <p:ext uri="{BB962C8B-B14F-4D97-AF65-F5344CB8AC3E}">
        <p14:creationId xmlns:p14="http://schemas.microsoft.com/office/powerpoint/2010/main" val="606920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Soll ich meine Erkrankung mitteilen …? Und wenn ja: wie?</a:t>
            </a:r>
            <a:endParaRPr lang="de-DE" sz="3600" dirty="0">
              <a:latin typeface="Calibri Light"/>
            </a:endParaRPr>
          </a:p>
        </p:txBody>
      </p:sp>
      <p:sp>
        <p:nvSpPr>
          <p:cNvPr id="6" name="Inhaltsplatzhalter 2"/>
          <p:cNvSpPr>
            <a:spLocks noGrp="1"/>
          </p:cNvSpPr>
          <p:nvPr>
            <p:ph idx="1"/>
          </p:nvPr>
        </p:nvSpPr>
        <p:spPr>
          <a:xfrm>
            <a:off x="411480" y="2203704"/>
            <a:ext cx="5943600" cy="4248000"/>
          </a:xfrm>
        </p:spPr>
        <p:txBody>
          <a:bodyPr/>
          <a:lstStyle/>
          <a:p>
            <a:r>
              <a:rPr lang="de-DE" sz="2400" dirty="0">
                <a:solidFill>
                  <a:srgbClr val="333333"/>
                </a:solidFill>
                <a:latin typeface="Calibri Light"/>
                <a:ea typeface="Verdana" pitchFamily="34" charset="0"/>
                <a:cs typeface="Verdana" pitchFamily="34" charset="0"/>
              </a:rPr>
              <a:t>Müssen Sie anderen sagen, dass Sie an einer Psychose erkrankt sind?</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Mit nahestehenden Vertrauenspersonen über Ihre Erkrankung zu sprechen, kann für Sie selbst wichtig sein, denn:</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Andere Menschen erkennen oft eher die Frühwarnzeichen einer beginnenden psychotischen Phase als die Betroffenen selbst.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47</a:t>
            </a:fld>
            <a:endParaRPr lang="de-DE">
              <a:latin typeface="Calibri Light"/>
            </a:endParaRPr>
          </a:p>
        </p:txBody>
      </p:sp>
    </p:spTree>
    <p:extLst>
      <p:ext uri="{BB962C8B-B14F-4D97-AF65-F5344CB8AC3E}">
        <p14:creationId xmlns:p14="http://schemas.microsoft.com/office/powerpoint/2010/main" val="13314106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004992"/>
                </a:solidFill>
                <a:latin typeface="Calibri Light"/>
                <a:ea typeface="Verdana" panose="020B0604030504040204" pitchFamily="34" charset="0"/>
                <a:cs typeface="Verdana" panose="020B0604030504040204" pitchFamily="34" charset="0"/>
              </a:rPr>
              <a:t>Empfehlung: </a:t>
            </a:r>
            <a:r>
              <a:rPr lang="x-none" sz="2400" dirty="0">
                <a:solidFill>
                  <a:srgbClr val="004992"/>
                </a:solidFill>
                <a:latin typeface="Calibri Light"/>
                <a:ea typeface="Verdana" panose="020B0604030504040204" pitchFamily="34" charset="0"/>
                <a:cs typeface="Verdana" panose="020B0604030504040204" pitchFamily="34" charset="0"/>
              </a:rPr>
              <a:t>Symptome </a:t>
            </a:r>
            <a:r>
              <a:rPr lang="de-DE" sz="2400" dirty="0">
                <a:solidFill>
                  <a:srgbClr val="004992"/>
                </a:solidFill>
                <a:latin typeface="Calibri Light"/>
                <a:ea typeface="Verdana" panose="020B0604030504040204" pitchFamily="34" charset="0"/>
                <a:cs typeface="Verdana" panose="020B0604030504040204" pitchFamily="34" charset="0"/>
              </a:rPr>
              <a:t>erklären, an</a:t>
            </a:r>
            <a:r>
              <a:rPr lang="x-none" sz="2400" dirty="0">
                <a:solidFill>
                  <a:srgbClr val="004992"/>
                </a:solidFill>
                <a:latin typeface="Calibri Light"/>
                <a:ea typeface="Verdana" panose="020B0604030504040204" pitchFamily="34" charset="0"/>
                <a:cs typeface="Verdana" panose="020B0604030504040204" pitchFamily="34" charset="0"/>
              </a:rPr>
              <a:t>statt Diagnose</a:t>
            </a:r>
            <a:r>
              <a:rPr lang="de-DE" sz="2400" dirty="0">
                <a:solidFill>
                  <a:srgbClr val="004992"/>
                </a:solidFill>
                <a:latin typeface="Calibri Light"/>
                <a:ea typeface="Verdana" panose="020B0604030504040204" pitchFamily="34" charset="0"/>
                <a:cs typeface="Verdana" panose="020B0604030504040204" pitchFamily="34" charset="0"/>
              </a:rPr>
              <a:t> nennen</a:t>
            </a:r>
          </a:p>
          <a:p>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48</a:t>
            </a:fld>
            <a:endParaRPr lang="de-DE">
              <a:latin typeface="Calibri Light"/>
            </a:endParaRPr>
          </a:p>
        </p:txBody>
      </p:sp>
    </p:spTree>
    <p:extLst>
      <p:ext uri="{BB962C8B-B14F-4D97-AF65-F5344CB8AC3E}">
        <p14:creationId xmlns:p14="http://schemas.microsoft.com/office/powerpoint/2010/main" val="2682560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Empfehlung: </a:t>
            </a:r>
            <a:r>
              <a:rPr lang="x-none" sz="2400" dirty="0">
                <a:solidFill>
                  <a:srgbClr val="004992"/>
                </a:solidFill>
                <a:latin typeface="Calibri Light"/>
                <a:ea typeface="Verdana" panose="020B0604030504040204" pitchFamily="34" charset="0"/>
                <a:cs typeface="Verdana" panose="020B0604030504040204" pitchFamily="34" charset="0"/>
              </a:rPr>
              <a:t>Symptome </a:t>
            </a:r>
            <a:r>
              <a:rPr lang="de-DE" sz="2400" dirty="0">
                <a:solidFill>
                  <a:srgbClr val="004992"/>
                </a:solidFill>
                <a:latin typeface="Calibri Light"/>
                <a:ea typeface="Verdana" panose="020B0604030504040204" pitchFamily="34" charset="0"/>
                <a:cs typeface="Verdana" panose="020B0604030504040204" pitchFamily="34" charset="0"/>
              </a:rPr>
              <a:t>erklären, an</a:t>
            </a:r>
            <a:r>
              <a:rPr lang="x-none" sz="2400" dirty="0">
                <a:solidFill>
                  <a:srgbClr val="004992"/>
                </a:solidFill>
                <a:latin typeface="Calibri Light"/>
                <a:ea typeface="Verdana" panose="020B0604030504040204" pitchFamily="34" charset="0"/>
                <a:cs typeface="Verdana" panose="020B0604030504040204" pitchFamily="34" charset="0"/>
              </a:rPr>
              <a:t>statt Diagnose</a:t>
            </a:r>
            <a:r>
              <a:rPr lang="de-DE" sz="2400" dirty="0">
                <a:solidFill>
                  <a:srgbClr val="004992"/>
                </a:solidFill>
                <a:latin typeface="Calibri Light"/>
                <a:ea typeface="Verdana" panose="020B0604030504040204" pitchFamily="34" charset="0"/>
                <a:cs typeface="Verdana" panose="020B0604030504040204" pitchFamily="34" charset="0"/>
              </a:rPr>
              <a:t> nennen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Insbesondere wenn Sie Menschen nicht so gut kennen, ist es häufig ratsam, Ihre Symptome grob zu umschreiben, anstatt ihre Erkrankung beim (missverständlichen) Namen (Schizophrenie, Psychose) zu nennen</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49</a:t>
            </a:fld>
            <a:endParaRPr lang="de-DE">
              <a:latin typeface="Calibri Light"/>
            </a:endParaRPr>
          </a:p>
        </p:txBody>
      </p:sp>
    </p:spTree>
    <p:extLst>
      <p:ext uri="{BB962C8B-B14F-4D97-AF65-F5344CB8AC3E}">
        <p14:creationId xmlns:p14="http://schemas.microsoft.com/office/powerpoint/2010/main" val="29843172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Empfehlung: </a:t>
            </a:r>
            <a:r>
              <a:rPr lang="x-none" sz="2400" dirty="0">
                <a:solidFill>
                  <a:srgbClr val="004992"/>
                </a:solidFill>
                <a:latin typeface="Calibri Light"/>
                <a:ea typeface="Verdana" panose="020B0604030504040204" pitchFamily="34" charset="0"/>
                <a:cs typeface="Verdana" panose="020B0604030504040204" pitchFamily="34" charset="0"/>
              </a:rPr>
              <a:t>Symptome </a:t>
            </a:r>
            <a:r>
              <a:rPr lang="de-DE" sz="2400" dirty="0">
                <a:solidFill>
                  <a:srgbClr val="004992"/>
                </a:solidFill>
                <a:latin typeface="Calibri Light"/>
                <a:ea typeface="Verdana" panose="020B0604030504040204" pitchFamily="34" charset="0"/>
                <a:cs typeface="Verdana" panose="020B0604030504040204" pitchFamily="34" charset="0"/>
              </a:rPr>
              <a:t>erklären, an</a:t>
            </a:r>
            <a:r>
              <a:rPr lang="x-none" sz="2400" dirty="0">
                <a:solidFill>
                  <a:srgbClr val="004992"/>
                </a:solidFill>
                <a:latin typeface="Calibri Light"/>
                <a:ea typeface="Verdana" panose="020B0604030504040204" pitchFamily="34" charset="0"/>
                <a:cs typeface="Verdana" panose="020B0604030504040204" pitchFamily="34" charset="0"/>
              </a:rPr>
              <a:t>statt Diagnose</a:t>
            </a:r>
            <a:r>
              <a:rPr lang="de-DE" sz="2400" dirty="0">
                <a:solidFill>
                  <a:srgbClr val="004992"/>
                </a:solidFill>
                <a:latin typeface="Calibri Light"/>
                <a:ea typeface="Verdana" panose="020B0604030504040204" pitchFamily="34" charset="0"/>
                <a:cs typeface="Verdana" panose="020B0604030504040204" pitchFamily="34" charset="0"/>
              </a:rPr>
              <a:t> nennen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Insbesondere wenn Sie Menschen nicht so gut kennen, ist es häufig ratsam, Ihre Symptome grob zu umschreiben, anstatt ihre Erkrankung beim (missverständlichen) Namen (Schizophrenie, Psychose) zu nennen</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Um anderen die Erkrankung erklären zu können, ist es sinnvoll, dass Sie selbst Experte dafür werden</a:t>
            </a:r>
          </a:p>
          <a:p>
            <a:pPr marL="342900" lvl="1" indent="-342900">
              <a:spcBef>
                <a:spcPts val="1999"/>
              </a:spcBef>
              <a:spcAft>
                <a:spcPts val="0"/>
              </a:spcAft>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50</a:t>
            </a:fld>
            <a:endParaRPr lang="de-DE">
              <a:latin typeface="Calibri Light"/>
            </a:endParaRPr>
          </a:p>
        </p:txBody>
      </p:sp>
    </p:spTree>
    <p:extLst>
      <p:ext uri="{BB962C8B-B14F-4D97-AF65-F5344CB8AC3E}">
        <p14:creationId xmlns:p14="http://schemas.microsoft.com/office/powerpoint/2010/main" val="3522633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lvl="0" defTabSz="914400" eaLnBrk="0" fontAlgn="base" hangingPunct="0">
              <a:buClr>
                <a:srgbClr val="006699"/>
              </a:buClr>
              <a:tabLst>
                <a:tab pos="84138" algn="l"/>
              </a:tabLst>
            </a:pPr>
            <a:r>
              <a:rPr lang="de-DE" sz="2400" dirty="0">
                <a:solidFill>
                  <a:srgbClr val="004992"/>
                </a:solidFill>
                <a:latin typeface="Calibri Light"/>
                <a:ea typeface="Verdana" panose="020B0604030504040204" pitchFamily="34" charset="0"/>
                <a:cs typeface="Verdana" panose="020B0604030504040204" pitchFamily="34" charset="0"/>
              </a:rPr>
              <a:t>D</a:t>
            </a:r>
            <a:r>
              <a:rPr lang="x-none" sz="2400" dirty="0">
                <a:solidFill>
                  <a:srgbClr val="004992"/>
                </a:solidFill>
                <a:latin typeface="Calibri Light"/>
                <a:ea typeface="Verdana" panose="020B0604030504040204" pitchFamily="34" charset="0"/>
                <a:cs typeface="Verdana" panose="020B0604030504040204" pitchFamily="34" charset="0"/>
              </a:rPr>
              <a:t>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p>
          <a:p>
            <a:pPr lvl="0" algn="ctr" defTabSz="914400" eaLnBrk="0" fontAlgn="base" hangingPunct="0">
              <a:buClr>
                <a:srgbClr val="006699"/>
              </a:buClr>
              <a:tabLst>
                <a:tab pos="84138" algn="l"/>
              </a:tabLst>
            </a:pPr>
            <a:r>
              <a:rPr lang="en-US" sz="2400" kern="0" dirty="0">
                <a:solidFill>
                  <a:schemeClr val="tx1"/>
                </a:solidFill>
                <a:latin typeface="Calibri Light"/>
                <a:ea typeface="ＭＳ Ｐゴシック" charset="0"/>
              </a:rPr>
              <a:t>???</a:t>
            </a:r>
            <a:endParaRPr lang="de-DE" sz="2400" kern="0" dirty="0">
              <a:solidFill>
                <a:schemeClr val="tx1"/>
              </a:solidFill>
              <a:latin typeface="Calibri Light"/>
              <a:ea typeface="ＭＳ Ｐゴシック" charset="0"/>
            </a:endParaRPr>
          </a:p>
          <a:p>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51</a:t>
            </a:fld>
            <a:endParaRPr lang="de-DE">
              <a:latin typeface="Calibri Light"/>
            </a:endParaRPr>
          </a:p>
        </p:txBody>
      </p:sp>
    </p:spTree>
    <p:extLst>
      <p:ext uri="{BB962C8B-B14F-4D97-AF65-F5344CB8AC3E}">
        <p14:creationId xmlns:p14="http://schemas.microsoft.com/office/powerpoint/2010/main" val="11139994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de-DE" sz="2400" dirty="0">
                <a:solidFill>
                  <a:srgbClr val="004992"/>
                </a:solidFill>
                <a:latin typeface="Calibri Light"/>
                <a:ea typeface="Verdana" panose="020B0604030504040204" pitchFamily="34" charset="0"/>
                <a:cs typeface="Verdana" panose="020B0604030504040204" pitchFamily="34" charset="0"/>
              </a:rPr>
              <a:t>D</a:t>
            </a:r>
            <a:r>
              <a:rPr lang="x-none" sz="2400" dirty="0">
                <a:solidFill>
                  <a:srgbClr val="004992"/>
                </a:solidFill>
                <a:latin typeface="Calibri Light"/>
                <a:ea typeface="Verdana" panose="020B0604030504040204" pitchFamily="34" charset="0"/>
                <a:cs typeface="Verdana" panose="020B0604030504040204" pitchFamily="34" charset="0"/>
              </a:rPr>
              <a:t>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p>
          <a:p>
            <a:pPr marL="342900" indent="-342900">
              <a:lnSpc>
                <a:spcPct val="100000"/>
              </a:lnSpc>
              <a:spcBef>
                <a:spcPts val="1200"/>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Halluzinationen</a:t>
            </a:r>
          </a:p>
          <a:p>
            <a:pPr marL="342900" indent="-342900">
              <a:lnSpc>
                <a:spcPct val="100000"/>
              </a:lnSpc>
              <a:spcBef>
                <a:spcPts val="1200"/>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Wahnvorstellungen</a:t>
            </a:r>
          </a:p>
          <a:p>
            <a:pPr marL="342900" indent="-342900">
              <a:lnSpc>
                <a:spcPct val="100000"/>
              </a:lnSpc>
              <a:spcBef>
                <a:spcPts val="1200"/>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weitere (unspezifische) Symptome wie Depression (diese können auch bei anderen Störungen vorkommen)</a:t>
            </a:r>
          </a:p>
          <a:p>
            <a:pPr>
              <a:lnSpc>
                <a:spcPct val="100000"/>
              </a:lnSpc>
              <a:spcBef>
                <a:spcPts val="1200"/>
              </a:spcBef>
            </a:pPr>
            <a:endParaRPr lang="de-DE" sz="2400" b="1" dirty="0">
              <a:solidFill>
                <a:srgbClr val="004992"/>
              </a:solidFill>
              <a:latin typeface="Calibri Light"/>
              <a:ea typeface="Verdana" panose="020B0604030504040204" pitchFamily="34" charset="0"/>
              <a:cs typeface="Verdana" panose="020B0604030504040204" pitchFamily="34" charset="0"/>
            </a:endParaRPr>
          </a:p>
          <a:p>
            <a:pPr>
              <a:lnSpc>
                <a:spcPct val="100000"/>
              </a:lnSpc>
              <a:spcBef>
                <a:spcPts val="1200"/>
              </a:spcBef>
            </a:pPr>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52</a:t>
            </a:fld>
            <a:endParaRPr lang="de-DE">
              <a:latin typeface="Calibri Light"/>
            </a:endParaRPr>
          </a:p>
        </p:txBody>
      </p:sp>
    </p:spTree>
    <p:extLst>
      <p:ext uri="{BB962C8B-B14F-4D97-AF65-F5344CB8AC3E}">
        <p14:creationId xmlns:p14="http://schemas.microsoft.com/office/powerpoint/2010/main" val="1843643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x-none" sz="2400" dirty="0">
                <a:solidFill>
                  <a:srgbClr val="004992"/>
                </a:solidFill>
                <a:latin typeface="Calibri Light"/>
                <a:ea typeface="Verdana" panose="020B0604030504040204" pitchFamily="34" charset="0"/>
                <a:cs typeface="Verdana" panose="020B0604030504040204" pitchFamily="34" charset="0"/>
              </a:rPr>
              <a:t>Die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p>
          <a:p>
            <a:pPr marL="342900" indent="-342900">
              <a:lnSpc>
                <a:spcPct val="100000"/>
              </a:lnSpc>
              <a:spcBef>
                <a:spcPts val="1200"/>
              </a:spcBef>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Halluzinationen: </a:t>
            </a:r>
            <a:r>
              <a:rPr lang="de-DE" sz="2400" dirty="0">
                <a:solidFill>
                  <a:srgbClr val="333333"/>
                </a:solidFill>
                <a:latin typeface="Calibri Light"/>
                <a:ea typeface="Verdana" panose="020B0604030504040204" pitchFamily="34" charset="0"/>
                <a:cs typeface="Verdana" panose="020B0604030504040204" pitchFamily="34" charset="0"/>
              </a:rPr>
              <a:t>Dinge hören oder auch (seltener) sehen, fühlen oder schmecken, die nicht da sind</a:t>
            </a:r>
            <a:r>
              <a:rPr lang="de-DE" sz="2400" b="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(z.B. Hören von Stimmen, die einen beleidigen)</a:t>
            </a:r>
          </a:p>
        </p:txBody>
      </p:sp>
      <p:sp>
        <p:nvSpPr>
          <p:cNvPr id="8" name="Footer Placeholder 7"/>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53</a:t>
            </a:fld>
            <a:endParaRPr lang="de-DE">
              <a:latin typeface="Calibri Light"/>
            </a:endParaRPr>
          </a:p>
        </p:txBody>
      </p:sp>
      <p:sp>
        <p:nvSpPr>
          <p:cNvPr id="4" name="Ellipse 3"/>
          <p:cNvSpPr/>
          <p:nvPr/>
        </p:nvSpPr>
        <p:spPr bwMode="auto">
          <a:xfrm>
            <a:off x="8176525" y="5589240"/>
            <a:ext cx="259765" cy="1081980"/>
          </a:xfrm>
          <a:prstGeom prst="ellipse">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endParaRPr kumimoji="0" lang="de-DE" sz="4400" b="0" i="0" u="none" strike="noStrike" cap="none" normalizeH="0" baseline="0">
              <a:ln>
                <a:noFill/>
              </a:ln>
              <a:solidFill>
                <a:schemeClr val="tx2"/>
              </a:solidFill>
              <a:effectLst/>
              <a:latin typeface="Calibri Light"/>
            </a:endParaRPr>
          </a:p>
        </p:txBody>
      </p:sp>
      <p:sp>
        <p:nvSpPr>
          <p:cNvPr id="5" name="Ellipse 4"/>
          <p:cNvSpPr/>
          <p:nvPr/>
        </p:nvSpPr>
        <p:spPr bwMode="auto">
          <a:xfrm>
            <a:off x="6495901" y="1988840"/>
            <a:ext cx="259765" cy="1081980"/>
          </a:xfrm>
          <a:prstGeom prst="ellipse">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endParaRPr kumimoji="0" lang="de-DE" sz="4400" b="0" i="0" u="none" strike="noStrike" cap="none" normalizeH="0" baseline="0">
              <a:ln>
                <a:noFill/>
              </a:ln>
              <a:solidFill>
                <a:schemeClr val="tx2"/>
              </a:solidFill>
              <a:effectLst/>
              <a:latin typeface="Calibri Light"/>
            </a:endParaRPr>
          </a:p>
        </p:txBody>
      </p:sp>
    </p:spTree>
    <p:extLst>
      <p:ext uri="{BB962C8B-B14F-4D97-AF65-F5344CB8AC3E}">
        <p14:creationId xmlns:p14="http://schemas.microsoft.com/office/powerpoint/2010/main" val="2401950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x-none" sz="2400" dirty="0">
                <a:solidFill>
                  <a:srgbClr val="004992"/>
                </a:solidFill>
                <a:latin typeface="Calibri Light"/>
                <a:ea typeface="Verdana" panose="020B0604030504040204" pitchFamily="34" charset="0"/>
                <a:cs typeface="Verdana" panose="020B0604030504040204" pitchFamily="34" charset="0"/>
              </a:rPr>
              <a:t>Die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p>
          <a:p>
            <a:pPr marL="342900" indent="-342900">
              <a:lnSpc>
                <a:spcPct val="100000"/>
              </a:lnSpc>
              <a:spcBef>
                <a:spcPts val="1200"/>
              </a:spcBef>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Halluzinationen: </a:t>
            </a:r>
            <a:r>
              <a:rPr lang="de-DE" sz="2400" dirty="0">
                <a:solidFill>
                  <a:srgbClr val="333333"/>
                </a:solidFill>
                <a:latin typeface="Calibri Light"/>
                <a:ea typeface="Verdana" panose="020B0604030504040204" pitchFamily="34" charset="0"/>
                <a:cs typeface="Verdana" panose="020B0604030504040204" pitchFamily="34" charset="0"/>
              </a:rPr>
              <a:t>Dinge hören oder auch (seltener) sehen, fühlen oder schmecken, die nicht da sind</a:t>
            </a:r>
            <a:r>
              <a:rPr lang="de-DE" sz="2400" b="1" dirty="0">
                <a:solidFill>
                  <a:srgbClr val="333333"/>
                </a:solidFill>
                <a:latin typeface="Calibri Light"/>
                <a:ea typeface="Verdana" panose="020B0604030504040204" pitchFamily="34" charset="0"/>
                <a:cs typeface="Verdana" panose="020B0604030504040204" pitchFamily="34" charset="0"/>
              </a:rPr>
              <a:t> </a:t>
            </a:r>
            <a:r>
              <a:rPr lang="de-DE" sz="2400" dirty="0">
                <a:solidFill>
                  <a:srgbClr val="333333"/>
                </a:solidFill>
                <a:latin typeface="Calibri Light"/>
                <a:ea typeface="Verdana" panose="020B0604030504040204" pitchFamily="34" charset="0"/>
                <a:cs typeface="Verdana" panose="020B0604030504040204" pitchFamily="34" charset="0"/>
              </a:rPr>
              <a:t>(z.B. Hören von Stimmen, die einen beleidigen)</a:t>
            </a:r>
          </a:p>
          <a:p>
            <a:pPr>
              <a:lnSpc>
                <a:spcPct val="100000"/>
              </a:lnSpc>
              <a:spcBef>
                <a:spcPts val="1200"/>
              </a:spcBef>
            </a:pPr>
            <a:r>
              <a:rPr lang="de-DE" sz="2400" dirty="0">
                <a:solidFill>
                  <a:srgbClr val="004992"/>
                </a:solidFill>
                <a:latin typeface="Calibri Light"/>
                <a:ea typeface="Verdana" panose="020B0604030504040204" pitchFamily="34" charset="0"/>
                <a:cs typeface="Verdana" panose="020B0604030504040204" pitchFamily="34" charset="0"/>
              </a:rPr>
              <a:t>Kommunikationsbeispiel: </a:t>
            </a:r>
          </a:p>
          <a:p>
            <a:pPr>
              <a:lnSpc>
                <a:spcPct val="100000"/>
              </a:lnSpc>
              <a:spcBef>
                <a:spcPts val="1200"/>
              </a:spcBef>
            </a:pPr>
            <a:r>
              <a:rPr lang="de-DE" sz="2000" i="1" dirty="0">
                <a:solidFill>
                  <a:srgbClr val="333333"/>
                </a:solidFill>
                <a:latin typeface="Calibri Light"/>
                <a:ea typeface="Verdana" panose="020B0604030504040204" pitchFamily="34" charset="0"/>
                <a:cs typeface="Verdana" panose="020B0604030504040204" pitchFamily="34" charset="0"/>
              </a:rPr>
              <a:t>„Schätzungsweise 15% kennen Halluzinationen, ohne psychisch krank zu sein. Wie soll man das beschreiben? Es ist vergleichbar mit einem hartnäckigen Ohrwurm, den wohl jeder kennt. Nur eben stärker bzw. so stark, dass man es für real hält. Oder das Türklingeln zu hören, wenn man dringend auf jemanden wartet – obwohl dort niemand ist.“</a:t>
            </a:r>
          </a:p>
        </p:txBody>
      </p:sp>
      <p:sp>
        <p:nvSpPr>
          <p:cNvPr id="7" name="Footer Placeholder 6"/>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54</a:t>
            </a:fld>
            <a:endParaRPr lang="de-DE">
              <a:latin typeface="Calibri Light"/>
            </a:endParaRPr>
          </a:p>
        </p:txBody>
      </p:sp>
      <p:sp>
        <p:nvSpPr>
          <p:cNvPr id="5" name="Ellipse 4"/>
          <p:cNvSpPr/>
          <p:nvPr/>
        </p:nvSpPr>
        <p:spPr bwMode="auto">
          <a:xfrm>
            <a:off x="6495901" y="1988840"/>
            <a:ext cx="259765" cy="1081980"/>
          </a:xfrm>
          <a:prstGeom prst="ellipse">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endParaRPr kumimoji="0" lang="de-DE" sz="4400" b="0" i="0" u="none" strike="noStrike" cap="none" normalizeH="0" baseline="0">
              <a:ln>
                <a:noFill/>
              </a:ln>
              <a:solidFill>
                <a:schemeClr val="tx2"/>
              </a:solidFill>
              <a:effectLst/>
              <a:latin typeface="Calibri Light"/>
            </a:endParaRPr>
          </a:p>
        </p:txBody>
      </p:sp>
    </p:spTree>
    <p:extLst>
      <p:ext uri="{BB962C8B-B14F-4D97-AF65-F5344CB8AC3E}">
        <p14:creationId xmlns:p14="http://schemas.microsoft.com/office/powerpoint/2010/main" val="24019502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x-none" sz="2400" dirty="0">
                <a:solidFill>
                  <a:srgbClr val="004992"/>
                </a:solidFill>
                <a:latin typeface="Calibri Light"/>
                <a:ea typeface="Verdana" panose="020B0604030504040204" pitchFamily="34" charset="0"/>
                <a:cs typeface="Verdana" panose="020B0604030504040204" pitchFamily="34" charset="0"/>
              </a:rPr>
              <a:t>Die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endParaRPr lang="de-DE" sz="2400" b="1" dirty="0">
              <a:solidFill>
                <a:srgbClr val="004992"/>
              </a:solidFill>
              <a:latin typeface="Calibri Light"/>
              <a:ea typeface="Verdana" panose="020B0604030504040204" pitchFamily="34" charset="0"/>
              <a:cs typeface="Verdana" panose="020B0604030504040204" pitchFamily="34" charset="0"/>
            </a:endParaRPr>
          </a:p>
          <a:p>
            <a:pPr marL="342900" indent="-342900">
              <a:lnSpc>
                <a:spcPct val="100000"/>
              </a:lnSpc>
              <a:spcBef>
                <a:spcPts val="1200"/>
              </a:spcBef>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Wahnideen: </a:t>
            </a:r>
            <a:r>
              <a:rPr lang="de-DE" sz="2400" dirty="0">
                <a:solidFill>
                  <a:srgbClr val="333333"/>
                </a:solidFill>
                <a:latin typeface="Calibri Light"/>
                <a:ea typeface="Verdana" panose="020B0604030504040204" pitchFamily="34" charset="0"/>
                <a:cs typeface="Verdana" panose="020B0604030504040204" pitchFamily="34" charset="0"/>
              </a:rPr>
              <a:t>Von etwas überzeugt sein, das nicht wahr ist (z.B. die Überzeugung auserwählt zu sein, die Welt zu retten oder vom Geheimdienst verfolgt zu werden)</a:t>
            </a:r>
          </a:p>
          <a:p>
            <a:pPr>
              <a:lnSpc>
                <a:spcPct val="100000"/>
              </a:lnSpc>
              <a:spcBef>
                <a:spcPts val="1200"/>
              </a:spcBef>
            </a:pPr>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55</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x-none" sz="2400" dirty="0">
                <a:solidFill>
                  <a:srgbClr val="004992"/>
                </a:solidFill>
                <a:latin typeface="Calibri Light"/>
                <a:ea typeface="Verdana" panose="020B0604030504040204" pitchFamily="34" charset="0"/>
                <a:cs typeface="Verdana" panose="020B0604030504040204" pitchFamily="34" charset="0"/>
              </a:rPr>
              <a:t>Die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endParaRPr lang="de-DE" sz="2400" b="1" dirty="0">
              <a:solidFill>
                <a:srgbClr val="004992"/>
              </a:solidFill>
              <a:latin typeface="Calibri Light"/>
              <a:ea typeface="Verdana" panose="020B0604030504040204" pitchFamily="34" charset="0"/>
              <a:cs typeface="Verdana" panose="020B0604030504040204" pitchFamily="34" charset="0"/>
            </a:endParaRPr>
          </a:p>
          <a:p>
            <a:pPr marL="342900" indent="-342900">
              <a:lnSpc>
                <a:spcPct val="100000"/>
              </a:lnSpc>
              <a:spcBef>
                <a:spcPts val="1200"/>
              </a:spcBef>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Wahnideen: </a:t>
            </a:r>
            <a:r>
              <a:rPr lang="de-DE" sz="2400" dirty="0">
                <a:solidFill>
                  <a:srgbClr val="333333"/>
                </a:solidFill>
                <a:latin typeface="Calibri Light"/>
                <a:ea typeface="Verdana" panose="020B0604030504040204" pitchFamily="34" charset="0"/>
                <a:cs typeface="Verdana" panose="020B0604030504040204" pitchFamily="34" charset="0"/>
              </a:rPr>
              <a:t>Von etwas überzeugt sein, das nicht wahr ist (z.B. die Überzeugung auserwählt zu sein, die Welt zu retten oder vom Geheimdienst verfolgt zu werden)</a:t>
            </a:r>
          </a:p>
          <a:p>
            <a:pPr>
              <a:lnSpc>
                <a:spcPct val="100000"/>
              </a:lnSpc>
              <a:spcBef>
                <a:spcPts val="1200"/>
              </a:spcBef>
            </a:pPr>
            <a:r>
              <a:rPr lang="de-DE" sz="2400" dirty="0">
                <a:solidFill>
                  <a:srgbClr val="004992"/>
                </a:solidFill>
                <a:latin typeface="Calibri Light"/>
                <a:ea typeface="Verdana" panose="020B0604030504040204" pitchFamily="34" charset="0"/>
                <a:cs typeface="Verdana" panose="020B0604030504040204" pitchFamily="34" charset="0"/>
              </a:rPr>
              <a:t>Kommunikationsbeispiel: </a:t>
            </a:r>
          </a:p>
          <a:p>
            <a:pPr>
              <a:lnSpc>
                <a:spcPct val="100000"/>
              </a:lnSpc>
              <a:spcBef>
                <a:spcPts val="1200"/>
              </a:spcBef>
            </a:pPr>
            <a:r>
              <a:rPr lang="de-DE" sz="2000" i="1" dirty="0">
                <a:solidFill>
                  <a:srgbClr val="333333"/>
                </a:solidFill>
                <a:latin typeface="Calibri Light"/>
                <a:ea typeface="Verdana" panose="020B0604030504040204" pitchFamily="34" charset="0"/>
                <a:cs typeface="Verdana" panose="020B0604030504040204" pitchFamily="34" charset="0"/>
              </a:rPr>
              <a:t>„Fast jeder kennt Tage, an denen man das starke Gefühl hat, die ganze Welt sei gegen einen. Oder dass einen die Leute komisch ansehen, v.a. wenn man sich gerade nicht wohl fühlt in seiner Haut. Bei mir war das sehr viel stärker. In der Zeit meiner Erkrankung war ich 100%-</a:t>
            </a:r>
            <a:r>
              <a:rPr lang="de-DE" sz="2000" i="1" dirty="0" err="1">
                <a:solidFill>
                  <a:srgbClr val="333333"/>
                </a:solidFill>
                <a:latin typeface="Calibri Light"/>
                <a:ea typeface="Verdana" panose="020B0604030504040204" pitchFamily="34" charset="0"/>
                <a:cs typeface="Verdana" panose="020B0604030504040204" pitchFamily="34" charset="0"/>
              </a:rPr>
              <a:t>ig</a:t>
            </a:r>
            <a:r>
              <a:rPr lang="de-DE" sz="2000" i="1" dirty="0">
                <a:solidFill>
                  <a:srgbClr val="333333"/>
                </a:solidFill>
                <a:latin typeface="Calibri Light"/>
                <a:ea typeface="Verdana" panose="020B0604030504040204" pitchFamily="34" charset="0"/>
                <a:cs typeface="Verdana" panose="020B0604030504040204" pitchFamily="34" charset="0"/>
              </a:rPr>
              <a:t> sicher, dass es bestimmte Menschen ernsthaft auf mich abgesehen haben. Mittlerweile sehe ich das aber anders.“</a:t>
            </a:r>
          </a:p>
          <a:p>
            <a:pPr>
              <a:lnSpc>
                <a:spcPct val="100000"/>
              </a:lnSpc>
              <a:spcBef>
                <a:spcPts val="1200"/>
              </a:spcBef>
            </a:pPr>
            <a:r>
              <a:rPr lang="de-DE" sz="2000" i="1" dirty="0">
                <a:solidFill>
                  <a:srgbClr val="333333"/>
                </a:solidFill>
                <a:latin typeface="Calibri Light"/>
                <a:ea typeface="Verdana" panose="020B0604030504040204" pitchFamily="34" charset="0"/>
                <a:cs typeface="Verdana" panose="020B0604030504040204" pitchFamily="34" charset="0"/>
              </a:rPr>
              <a:t>„In abgeschwächter Form kennt es wohl jeder: das Gefühl, dass man Bäume ausreißen kann, alles schaffen was man sich vornimmt und dass niemand es besser kann als man selbst. Bei mir aber hielt dieser Zustand länger an und hat zu etlichen Problemen geführt, z.B. auf der Arbeit ...“</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56</a:t>
            </a:fld>
            <a:endParaRPr lang="de-DE">
              <a:latin typeface="Calibri Light"/>
            </a:endParaRPr>
          </a:p>
        </p:txBody>
      </p:sp>
    </p:spTree>
    <p:extLst>
      <p:ext uri="{BB962C8B-B14F-4D97-AF65-F5344CB8AC3E}">
        <p14:creationId xmlns:p14="http://schemas.microsoft.com/office/powerpoint/2010/main" val="7390065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0"/>
              </a:spcBef>
              <a:buClr>
                <a:srgbClr val="333333"/>
              </a:buClr>
            </a:pPr>
            <a:r>
              <a:rPr lang="x-none" sz="2400" dirty="0">
                <a:solidFill>
                  <a:srgbClr val="004992"/>
                </a:solidFill>
                <a:latin typeface="Calibri Light"/>
                <a:ea typeface="Verdana" panose="020B0604030504040204" pitchFamily="34" charset="0"/>
                <a:cs typeface="Verdana" panose="020B0604030504040204" pitchFamily="34" charset="0"/>
              </a:rPr>
              <a:t>Die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endParaRPr lang="de-DE" sz="2400" b="1" dirty="0">
              <a:solidFill>
                <a:srgbClr val="004992"/>
              </a:solidFill>
              <a:latin typeface="Calibri Light"/>
              <a:ea typeface="Verdana" panose="020B0604030504040204" pitchFamily="34" charset="0"/>
              <a:cs typeface="Verdana" panose="020B0604030504040204" pitchFamily="34" charset="0"/>
            </a:endParaRPr>
          </a:p>
          <a:p>
            <a:pPr marL="342900" indent="-342900">
              <a:lnSpc>
                <a:spcPct val="100000"/>
              </a:lnSpc>
              <a:spcBef>
                <a:spcPts val="1200"/>
              </a:spcBef>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weitere (unspezifische) Symptome:</a:t>
            </a:r>
            <a:r>
              <a:rPr lang="de-DE" sz="2400" dirty="0">
                <a:solidFill>
                  <a:srgbClr val="333333"/>
                </a:solidFill>
                <a:latin typeface="Calibri Light"/>
                <a:ea typeface="Verdana" panose="020B0604030504040204" pitchFamily="34" charset="0"/>
                <a:cs typeface="Verdana" panose="020B0604030504040204" pitchFamily="34" charset="0"/>
              </a:rPr>
              <a:t> z.B. Depression, Sprachstörungen und Aufmerksamkeitsschwierigkeiten</a:t>
            </a:r>
          </a:p>
          <a:p>
            <a:pPr lvl="0">
              <a:lnSpc>
                <a:spcPct val="100000"/>
              </a:lnSpc>
              <a:spcBef>
                <a:spcPts val="0"/>
              </a:spcBef>
              <a:buClr>
                <a:srgbClr val="333333"/>
              </a:buClr>
            </a:pPr>
            <a:endParaRPr lang="de-DE" sz="24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0"/>
              </a:spcBef>
            </a:pP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57</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lvl="0">
              <a:lnSpc>
                <a:spcPct val="100000"/>
              </a:lnSpc>
              <a:spcBef>
                <a:spcPts val="1200"/>
              </a:spcBef>
            </a:pPr>
            <a:r>
              <a:rPr lang="x-none" sz="2400" dirty="0">
                <a:solidFill>
                  <a:srgbClr val="004992"/>
                </a:solidFill>
                <a:latin typeface="Calibri Light"/>
                <a:ea typeface="Verdana" panose="020B0604030504040204" pitchFamily="34" charset="0"/>
                <a:cs typeface="Verdana" panose="020B0604030504040204" pitchFamily="34" charset="0"/>
              </a:rPr>
              <a:t>Die Hauptsymptome </a:t>
            </a:r>
            <a:r>
              <a:rPr lang="de-DE" sz="2400" dirty="0">
                <a:solidFill>
                  <a:srgbClr val="004992"/>
                </a:solidFill>
                <a:latin typeface="Calibri Light"/>
                <a:ea typeface="Verdana" panose="020B0604030504040204" pitchFamily="34" charset="0"/>
                <a:cs typeface="Verdana" panose="020B0604030504040204" pitchFamily="34" charset="0"/>
              </a:rPr>
              <a:t>einer Psychose bzw. Schizophrenie:</a:t>
            </a:r>
            <a:endParaRPr lang="de-DE" sz="2400" b="1" dirty="0">
              <a:solidFill>
                <a:srgbClr val="004992"/>
              </a:solidFill>
              <a:latin typeface="Calibri Light"/>
              <a:ea typeface="Verdana" panose="020B0604030504040204" pitchFamily="34" charset="0"/>
              <a:cs typeface="Verdana" panose="020B0604030504040204" pitchFamily="34" charset="0"/>
            </a:endParaRPr>
          </a:p>
          <a:p>
            <a:pPr marL="342900" indent="-342900">
              <a:lnSpc>
                <a:spcPct val="100000"/>
              </a:lnSpc>
              <a:spcBef>
                <a:spcPts val="1200"/>
              </a:spcBef>
              <a:buClr>
                <a:srgbClr val="333333"/>
              </a:buClr>
              <a:buFont typeface="WingDings"/>
              <a:buChar char=""/>
            </a:pPr>
            <a:r>
              <a:rPr lang="de-DE" sz="2400" b="1" dirty="0">
                <a:solidFill>
                  <a:srgbClr val="333333"/>
                </a:solidFill>
                <a:latin typeface="Calibri Light"/>
                <a:ea typeface="Verdana" panose="020B0604030504040204" pitchFamily="34" charset="0"/>
                <a:cs typeface="Verdana" panose="020B0604030504040204" pitchFamily="34" charset="0"/>
              </a:rPr>
              <a:t>weitere (unspezifische) Symptome:</a:t>
            </a:r>
            <a:r>
              <a:rPr lang="de-DE" sz="2400" dirty="0">
                <a:solidFill>
                  <a:srgbClr val="333333"/>
                </a:solidFill>
                <a:latin typeface="Calibri Light"/>
                <a:ea typeface="Verdana" panose="020B0604030504040204" pitchFamily="34" charset="0"/>
                <a:cs typeface="Verdana" panose="020B0604030504040204" pitchFamily="34" charset="0"/>
              </a:rPr>
              <a:t> z.B. Depression, Sprachstörungen und Aufmerksamkeitsschwierigkeiten</a:t>
            </a:r>
          </a:p>
          <a:p>
            <a:pPr>
              <a:lnSpc>
                <a:spcPct val="100000"/>
              </a:lnSpc>
              <a:spcBef>
                <a:spcPts val="1200"/>
              </a:spcBef>
            </a:pPr>
            <a:r>
              <a:rPr lang="de-DE" sz="2400" dirty="0">
                <a:solidFill>
                  <a:srgbClr val="004992"/>
                </a:solidFill>
                <a:latin typeface="Calibri Light"/>
                <a:ea typeface="Verdana" panose="020B0604030504040204" pitchFamily="34" charset="0"/>
                <a:cs typeface="Verdana" panose="020B0604030504040204" pitchFamily="34" charset="0"/>
              </a:rPr>
              <a:t>Kommunikationsbeispiel: </a:t>
            </a:r>
            <a:endParaRPr lang="de-DE" sz="2400" i="1" dirty="0">
              <a:solidFill>
                <a:srgbClr val="004992"/>
              </a:solidFill>
              <a:latin typeface="Calibri Light"/>
              <a:ea typeface="Verdana" panose="020B0604030504040204" pitchFamily="34" charset="0"/>
              <a:cs typeface="Verdana" panose="020B0604030504040204" pitchFamily="34" charset="0"/>
            </a:endParaRPr>
          </a:p>
          <a:p>
            <a:pPr>
              <a:lnSpc>
                <a:spcPct val="100000"/>
              </a:lnSpc>
              <a:spcBef>
                <a:spcPts val="1200"/>
              </a:spcBef>
            </a:pPr>
            <a:r>
              <a:rPr lang="de-DE" sz="2000" i="1" dirty="0">
                <a:solidFill>
                  <a:srgbClr val="333333"/>
                </a:solidFill>
                <a:latin typeface="Calibri Light"/>
                <a:ea typeface="Verdana" panose="020B0604030504040204" pitchFamily="34" charset="0"/>
                <a:cs typeface="Verdana" panose="020B0604030504040204" pitchFamily="34" charset="0"/>
              </a:rPr>
              <a:t>„Jeder Mensch hat Zeiten, in denen er sich sehr traurig fühlt, zu nichts aufraffen kann und sich zurückzieht. So ging es auch mir – nur dass diese Traurigkeit über Wochen anhielt und es nichts gab, was mich aufmuntern konnte. Ich fühlte mich nicht einfach traurig, sondern vollkommen hoffnungslos und wertlos. Man denkt in dem Augenblick, dass das nicht aufhört und schon immer so war. Dann lichtet sich aber irgendwann der Vorhang …</a:t>
            </a:r>
            <a:r>
              <a:rPr lang="de-DE" sz="2000" dirty="0">
                <a:solidFill>
                  <a:srgbClr val="333333"/>
                </a:solidFill>
                <a:latin typeface="Calibri Light"/>
                <a:ea typeface="Verdana" panose="020B0604030504040204" pitchFamily="34" charset="0"/>
                <a:cs typeface="Verdana" panose="020B0604030504040204" pitchFamily="34" charset="0"/>
              </a:rPr>
              <a:t>“</a:t>
            </a:r>
          </a:p>
          <a:p>
            <a:pPr>
              <a:lnSpc>
                <a:spcPct val="100000"/>
              </a:lnSpc>
              <a:spcBef>
                <a:spcPts val="1200"/>
              </a:spcBef>
            </a:pPr>
            <a:endParaRPr lang="de-DE" sz="24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pP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58</a:t>
            </a:fld>
            <a:endParaRPr lang="de-DE">
              <a:latin typeface="Calibri Light"/>
            </a:endParaRPr>
          </a:p>
        </p:txBody>
      </p:sp>
    </p:spTree>
    <p:extLst>
      <p:ext uri="{BB962C8B-B14F-4D97-AF65-F5344CB8AC3E}">
        <p14:creationId xmlns:p14="http://schemas.microsoft.com/office/powerpoint/2010/main" val="30859073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kommuniziere ich meine Erkrankung?</a:t>
            </a:r>
            <a:endParaRPr lang="de-DE" sz="3600" dirty="0">
              <a:latin typeface="Calibri Light"/>
            </a:endParaRPr>
          </a:p>
        </p:txBody>
      </p:sp>
      <p:sp>
        <p:nvSpPr>
          <p:cNvPr id="3" name="Inhaltsplatzhalter 2"/>
          <p:cNvSpPr>
            <a:spLocks noGrp="1"/>
          </p:cNvSpPr>
          <p:nvPr>
            <p:ph idx="1"/>
          </p:nvPr>
        </p:nvSpPr>
        <p:spPr/>
        <p:txBody>
          <a:bodyPr/>
          <a:lstStyle/>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Informieren Sie sich über das Thema Psychose. So können Sie falsche Ansichten anderer Menschen am besten mit Fakten korrigieren. </a:t>
            </a:r>
          </a:p>
          <a:p>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59</a:t>
            </a:fld>
            <a:endParaRPr lang="de-DE">
              <a:latin typeface="Calibri Light"/>
            </a:endParaRPr>
          </a:p>
        </p:txBody>
      </p:sp>
    </p:spTree>
    <p:extLst>
      <p:ext uri="{BB962C8B-B14F-4D97-AF65-F5344CB8AC3E}">
        <p14:creationId xmlns:p14="http://schemas.microsoft.com/office/powerpoint/2010/main" val="2222993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p>
        </p:txBody>
      </p:sp>
      <p:sp>
        <p:nvSpPr>
          <p:cNvPr id="3" name="Inhaltsplatzhalter 2"/>
          <p:cNvSpPr>
            <a:spLocks noGrp="1"/>
          </p:cNvSpPr>
          <p:nvPr>
            <p:ph idx="1"/>
          </p:nvPr>
        </p:nvSpPr>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Lernziele:</a:t>
            </a:r>
          </a:p>
          <a:p>
            <a:r>
              <a:rPr lang="de-DE" sz="2000" dirty="0">
                <a:solidFill>
                  <a:srgbClr val="333333"/>
                </a:solidFill>
                <a:latin typeface="Calibri Light"/>
                <a:ea typeface="Verdana" panose="020B0604030504040204" pitchFamily="34" charset="0"/>
                <a:cs typeface="Verdana" panose="020B0604030504040204" pitchFamily="34" charset="0"/>
              </a:rPr>
              <a:t>Um Vorurteilen und Stigmatisierung vorzubeugen, ist es wichtig, anderen Menschen die Erkrankung angemessen zu vermitteln.</a:t>
            </a: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Psychische Störungen sind häufig.</a:t>
            </a: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Sie sind nicht verpflichtet, Ihre Erkrankung anderen mitzuteilen. </a:t>
            </a: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Nahestehende Bezugspersonen einzuweihen, kann dagegen manchmal wichtig sein (z.B. für Unterstützung, Rückfallschutz).</a:t>
            </a:r>
          </a:p>
          <a:p>
            <a:pPr marL="342900" lvl="1" indent="-342900">
              <a:spcBef>
                <a:spcPts val="1999"/>
              </a:spcBef>
              <a:spcAft>
                <a:spcPts val="0"/>
              </a:spcAft>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Manchmal haben Menschen falsche Annahmen über Psychose/Schizophrenie. Es ist daher hilfreich, eher die Symptome der Psychose zu erklären, als die (missverständliche) Diagnose zu nennen.</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60</a:t>
            </a:fld>
            <a:endParaRPr lang="de-DE">
              <a:latin typeface="Calibri Light"/>
            </a:endParaRPr>
          </a:p>
        </p:txBody>
      </p:sp>
    </p:spTree>
    <p:extLst>
      <p:ext uri="{BB962C8B-B14F-4D97-AF65-F5344CB8AC3E}">
        <p14:creationId xmlns:p14="http://schemas.microsoft.com/office/powerpoint/2010/main" val="40648364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p>
        </p:txBody>
      </p:sp>
      <p:sp>
        <p:nvSpPr>
          <p:cNvPr id="3" name="Inhaltsplatzhalter 2"/>
          <p:cNvSpPr>
            <a:spLocks noGrp="1"/>
          </p:cNvSpPr>
          <p:nvPr>
            <p:ph idx="1"/>
          </p:nvPr>
        </p:nvSpPr>
        <p:spPr/>
        <p:txBody>
          <a:bodyPr/>
          <a:lstStyle/>
          <a:p>
            <a:r>
              <a:rPr lang="de-DE" sz="2000" dirty="0">
                <a:solidFill>
                  <a:srgbClr val="333333"/>
                </a:solidFill>
                <a:latin typeface="Calibri Light"/>
                <a:ea typeface="Verdana" panose="020B0604030504040204" pitchFamily="34" charset="0"/>
                <a:cs typeface="Verdana" panose="020B0604030504040204" pitchFamily="34" charset="0"/>
              </a:rPr>
              <a:t>Viele Menschen mit Psychose (aber nicht alle!) haben mit Vorurteilen zu kämpfen. Anderen Menschen die Erkrankung verständlich zu erklären, kann dem vorbeugen.</a:t>
            </a:r>
          </a:p>
          <a:p>
            <a:r>
              <a:rPr lang="de-DE" dirty="0">
                <a:solidFill>
                  <a:srgbClr val="004992"/>
                </a:solidFill>
                <a:latin typeface="Calibri Light"/>
                <a:ea typeface="Verdana" panose="020B0604030504040204" pitchFamily="34" charset="0"/>
                <a:cs typeface="Verdana" panose="020B0604030504040204" pitchFamily="34" charset="0"/>
              </a:rPr>
              <a:t>Beispiel: </a:t>
            </a:r>
            <a:r>
              <a:rPr lang="de-DE" dirty="0">
                <a:solidFill>
                  <a:srgbClr val="333333"/>
                </a:solidFill>
                <a:latin typeface="Calibri Light"/>
                <a:ea typeface="Verdana" panose="020B0604030504040204" pitchFamily="34" charset="0"/>
                <a:cs typeface="Verdana" panose="020B0604030504040204" pitchFamily="34" charset="0"/>
              </a:rPr>
              <a:t>Aufgrund einer erneuten psychotischen Phase verbrachte Martin die letzten Wochen im Krankenhaus. Bis jetzt hat er fast niemandem von seiner Erkrankung erzählt und zog sich immer mehr zurück. </a:t>
            </a:r>
          </a:p>
          <a:p>
            <a:r>
              <a:rPr lang="de-DE" dirty="0">
                <a:solidFill>
                  <a:srgbClr val="004992"/>
                </a:solidFill>
                <a:latin typeface="Calibri Light"/>
                <a:ea typeface="Verdana" panose="020B0604030504040204" pitchFamily="34" charset="0"/>
                <a:cs typeface="Verdana" panose="020B0604030504040204" pitchFamily="34" charset="0"/>
              </a:rPr>
              <a:t>Hintergrund: </a:t>
            </a:r>
            <a:r>
              <a:rPr lang="de-DE" dirty="0">
                <a:solidFill>
                  <a:srgbClr val="333333"/>
                </a:solidFill>
                <a:latin typeface="Calibri Light"/>
                <a:ea typeface="Verdana" panose="020B0604030504040204" pitchFamily="34" charset="0"/>
                <a:cs typeface="Verdana" panose="020B0604030504040204" pitchFamily="34" charset="0"/>
              </a:rPr>
              <a:t>Martin hat in der Vergangenheit schlechte Erfahrungen damit gemacht, offen über seine Psychose zu sprechen. Nachdem er seinem letzten Chef seine Erkrankung genannt hatte, wurde er wenig später versetzt. Er fürchtet deshalb, dass ihn auch seine Freunde als </a:t>
            </a:r>
            <a:r>
              <a:rPr lang="de-DE" i="1" dirty="0">
                <a:solidFill>
                  <a:srgbClr val="333333"/>
                </a:solidFill>
                <a:latin typeface="Calibri Light"/>
                <a:ea typeface="Verdana" pitchFamily="34" charset="0"/>
                <a:cs typeface="Verdana" pitchFamily="34" charset="0"/>
              </a:rPr>
              <a:t>verrückt</a:t>
            </a:r>
            <a:r>
              <a:rPr lang="de-DE" dirty="0">
                <a:solidFill>
                  <a:srgbClr val="333333"/>
                </a:solidFill>
                <a:latin typeface="Calibri Light"/>
                <a:ea typeface="Verdana" pitchFamily="34" charset="0"/>
                <a:cs typeface="Verdana" pitchFamily="34" charset="0"/>
              </a:rPr>
              <a:t> abstempeln und ihm den Rücken zukehren.</a:t>
            </a:r>
          </a:p>
          <a:p>
            <a:r>
              <a:rPr lang="de-DE" dirty="0">
                <a:solidFill>
                  <a:srgbClr val="004992"/>
                </a:solidFill>
                <a:latin typeface="Calibri Light"/>
                <a:ea typeface="Verdana" pitchFamily="34" charset="0"/>
                <a:cs typeface="Verdana" pitchFamily="34" charset="0"/>
              </a:rPr>
              <a:t>Aber: </a:t>
            </a:r>
            <a:r>
              <a:rPr lang="de-DE" dirty="0">
                <a:solidFill>
                  <a:srgbClr val="333333"/>
                </a:solidFill>
                <a:latin typeface="Calibri Light"/>
                <a:ea typeface="Verdana" pitchFamily="34" charset="0"/>
                <a:cs typeface="Verdana" pitchFamily="34" charset="0"/>
              </a:rPr>
              <a:t>Martin hat in seiner jetzigen Behandlung, u.a. durch die Teilnahme am MKT, entschieden, sich nicht länger vor seinen guten Freunden zu verstecken. Fast alle reagieren verständnisvoll auf Martins Schilderung seiner Symptome. Einer von ihnen berichtet sogar eigene Erfahrungen mit dem Gefühl, verfolgt und bedroht zu werden.</a:t>
            </a:r>
          </a:p>
        </p:txBody>
      </p:sp>
      <p:sp>
        <p:nvSpPr>
          <p:cNvPr id="6" name="Footer Placeholder 5"/>
          <p:cNvSpPr>
            <a:spLocks noGrp="1"/>
          </p:cNvSpPr>
          <p:nvPr>
            <p:ph type="ftr" sz="quarter" idx="11"/>
          </p:nvPr>
        </p:nvSpPr>
        <p:spPr/>
        <p:txBody>
          <a:bodyPr/>
          <a:lstStyle/>
          <a:p>
            <a:pPr>
              <a:defRPr/>
            </a:pPr>
            <a:r>
              <a:rPr lang="de-DE">
                <a:latin typeface="Calibri Light"/>
              </a:rPr>
              <a:t>Metakognitives Training 10 - Umgang mit Vorurteilen (Stigma)</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61</a:t>
            </a:fld>
            <a:endParaRPr lang="de-DE">
              <a:latin typeface="Calibri Light"/>
            </a:endParaRPr>
          </a:p>
        </p:txBody>
      </p:sp>
    </p:spTree>
    <p:extLst>
      <p:ext uri="{BB962C8B-B14F-4D97-AF65-F5344CB8AC3E}">
        <p14:creationId xmlns:p14="http://schemas.microsoft.com/office/powerpoint/2010/main" val="4064836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t>
            </a:r>
            <a:r>
              <a:rPr lang="de-DE">
                <a:solidFill>
                  <a:srgbClr val="004992"/>
                </a:solidFill>
                <a:latin typeface="Calibri Light"/>
                <a:cs typeface="Verdana"/>
              </a:rPr>
              <a:t>App COGITO </a:t>
            </a:r>
            <a:r>
              <a:rPr lang="de-DE" dirty="0">
                <a:solidFill>
                  <a:srgbClr val="004992"/>
                </a:solidFill>
                <a:latin typeface="Calibri Light"/>
                <a:cs typeface="Verdana"/>
              </a:rPr>
              <a:t>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10 - Umgang mit Vorurteilen (Stigma)</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10201855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626787516"/>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Steven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Soccer Balls Net 7-22-09 1</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Soccer balls/</a:t>
                      </a:r>
                      <a:r>
                        <a:rPr kumimoji="0" lang="en-GB" sz="1000" b="0" i="0" u="none" strike="noStrike" cap="none" normalizeH="0" baseline="0" dirty="0" err="1">
                          <a:ln>
                            <a:noFill/>
                          </a:ln>
                          <a:solidFill>
                            <a:srgbClr val="333333"/>
                          </a:solidFill>
                          <a:effectLst/>
                          <a:latin typeface="Calibri Light"/>
                        </a:rPr>
                        <a:t>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Jeff Nelson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ft_edm_park__0103.jpg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letter/Brief</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Victor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Christian </a:t>
                      </a:r>
                      <a:r>
                        <a:rPr kumimoji="0" lang="en-US" sz="1000" b="0" i="0" u="none" strike="noStrike" cap="none" normalizeH="0" baseline="0" dirty="0" err="1">
                          <a:ln>
                            <a:noFill/>
                          </a:ln>
                          <a:solidFill>
                            <a:srgbClr val="333333"/>
                          </a:solidFill>
                          <a:effectLst/>
                          <a:latin typeface="Calibri Light"/>
                        </a:rPr>
                        <a:t>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rPr>
                        <a:t>Stamp/</a:t>
                      </a:r>
                      <a:r>
                        <a:rPr kumimoji="0" lang="en-US" sz="1000" b="0" i="0" u="none" strike="noStrike" cap="none" normalizeH="0" baseline="0" dirty="0" err="1">
                          <a:ln>
                            <a:noFill/>
                          </a:ln>
                          <a:solidFill>
                            <a:srgbClr val="333333"/>
                          </a:solidFill>
                          <a:effectLst/>
                          <a:latin typeface="Calibri Light"/>
                        </a:rPr>
                        <a:t>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t>
                      </a:r>
                      <a:r>
                        <a:rPr kumimoji="0" lang="de-DE" sz="1000" b="0" i="0" u="none" strike="noStrike" cap="none" normalizeH="0" baseline="0">
                          <a:ln>
                            <a:noFill/>
                          </a:ln>
                          <a:solidFill>
                            <a:srgbClr val="333333"/>
                          </a:solidFill>
                          <a:effectLst/>
                          <a:latin typeface="Calibri Light"/>
                          <a:cs typeface="Times New Roman" pitchFamily="18" charset="0"/>
                        </a:rPr>
                        <a:t>tamp</a:t>
                      </a:r>
                      <a:r>
                        <a:rPr kumimoji="0" lang="de-DE" sz="1000" b="0" i="0" u="none" strike="noStrike" cap="none" normalizeH="0" baseline="0" dirty="0">
                          <a:ln>
                            <a:noFill/>
                          </a:ln>
                          <a:solidFill>
                            <a:srgbClr val="333333"/>
                          </a:solidFill>
                          <a:effectLst/>
                          <a:latin typeface="Calibri Light"/>
                          <a:cs typeface="Times New Roman" pitchFamily="18" charset="0"/>
                        </a:rPr>
                        <a:t>/Stempel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r>
              <a:rPr lang="de-DE"/>
              <a:t>Metakognitives Training 10 - Umgang mit Vorurteilen (Stigma)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127886178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58</TotalTime>
  <Words>5357</Words>
  <Application>Microsoft Macintosh PowerPoint</Application>
  <PresentationFormat>Custom</PresentationFormat>
  <Paragraphs>612</Paragraphs>
  <Slides>63</Slides>
  <Notes>51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63</vt:i4>
      </vt:variant>
    </vt:vector>
  </HeadingPairs>
  <TitlesOfParts>
    <vt:vector size="74" baseType="lpstr">
      <vt:lpstr>Arial</vt:lpstr>
      <vt:lpstr>Calibri</vt:lpstr>
      <vt:lpstr>Calibri Light</vt:lpstr>
      <vt:lpstr>Symbol</vt:lpstr>
      <vt:lpstr>Verdana</vt:lpstr>
      <vt:lpstr>WingDings</vt:lpstr>
      <vt:lpstr>WingDings</vt:lpstr>
      <vt:lpstr>Wingdings 2</vt:lpstr>
      <vt:lpstr>UKE_PPT-Vorlage_16zu9</vt:lpstr>
      <vt:lpstr>2_UKE_PPT-Vorlage_16zu9</vt:lpstr>
      <vt:lpstr>4_UKE_PPT-Vorlage_16zu9</vt:lpstr>
      <vt:lpstr>MKT 10 A - Umgang mit Vorurteilen (Stigma)</vt:lpstr>
      <vt:lpstr>Was haben die folgenden Personen gemeinsam?</vt:lpstr>
      <vt:lpstr>Was haben die folgenden Personen gemeinsam?</vt:lpstr>
      <vt:lpstr>Was haben die folgenden Personen gemeinsam?</vt:lpstr>
      <vt:lpstr>Was haben die folgenden Personen gemeinsam?</vt:lpstr>
      <vt:lpstr>Was haben die folgenden Personen gemeinsam?</vt:lpstr>
      <vt:lpstr>Was haben die folgenden Personen gemeinsam?</vt:lpstr>
      <vt:lpstr>Was haben die folgenden Personen gemeinsam?</vt:lpstr>
      <vt:lpstr>Berühmt = glücklich?</vt:lpstr>
      <vt:lpstr>Welche dieser Bilder wurden von Menschen mit psychotischen Symptomen gemalt?</vt:lpstr>
      <vt:lpstr>Welches dieser Bilder hat den höchsten Preis auf einer Auktion erzielt?</vt:lpstr>
      <vt:lpstr>Welches dieser Bilder hat den höchsten Preis auf einer Auktion erzielt?</vt:lpstr>
      <vt:lpstr>Edvard Munch</vt:lpstr>
      <vt:lpstr>Steffen Moritz</vt:lpstr>
      <vt:lpstr>Vincent van Gogh</vt:lpstr>
      <vt:lpstr>Ringo Starr (Schlagzeuger der Beatles)</vt:lpstr>
      <vt:lpstr>Erstes Fazit</vt:lpstr>
      <vt:lpstr>Erstes Fazit</vt:lpstr>
      <vt:lpstr>Erstes Fazit</vt:lpstr>
      <vt:lpstr>Erstes Fazit</vt:lpstr>
      <vt:lpstr>Ist es normal, psychische Beschwerden zu haben?</vt:lpstr>
      <vt:lpstr>Ist es normal, psychische Beschwerden zu haben?</vt:lpstr>
      <vt:lpstr>Merkwürdige Ideen sind nicht so selten Häufigkeit psychotischen Erlebens in der Allgemeinbevölkerung</vt:lpstr>
      <vt:lpstr>Merkwürdige Ideen sind nicht so selten Häufigkeit psychotischen Erlebens in der Allgemeinbevölkerung*</vt:lpstr>
      <vt:lpstr>Merkwürdige Ideen sind nicht so selten Häufigkeit psychotischen Erlebens in der Allgemeinbevölkerung*</vt:lpstr>
      <vt:lpstr>Merkwürdige Ideen sind nicht so selten Häufigkeit psychotischen Erlebens in der Allgemeinbevölkerung*</vt:lpstr>
      <vt:lpstr>Merkwürdige Ideen sind nicht so selten Häufigkeit psychotischen Erlebens in der Allgemeinbevölkerung*</vt:lpstr>
      <vt:lpstr>Merkwürdige Ideen sind nicht so selten Häufigkeit psychotischen Erlebens in der Allgemeinbevölkerung*</vt:lpstr>
      <vt:lpstr>Merkwürdige Ideen sind nicht so selten Häufigkeit psychotischen Erlebens in der Allgemeinbevölkerung*</vt:lpstr>
      <vt:lpstr>Merkwürdige Ideen sind nicht so selten Häufigkeit psychotischen Erlebens in der Allgemeinbevölkerung*</vt:lpstr>
      <vt:lpstr>Denken Sie daran …</vt:lpstr>
      <vt:lpstr>Was ist Stigma und was ist Selbst-Stigma?</vt:lpstr>
      <vt:lpstr>Was ist Stigma und was ist Selbst-Stigma?</vt:lpstr>
      <vt:lpstr>Was ist Stigma und was ist Selbst-Stigma?</vt:lpstr>
      <vt:lpstr>Was ist Stigma und was ist Selbst-Stigma?</vt:lpstr>
      <vt:lpstr>Stigma gegenüber Menschen mit Psychose</vt:lpstr>
      <vt:lpstr>Psychose als Stigma</vt:lpstr>
      <vt:lpstr>Psychose als Stigma</vt:lpstr>
      <vt:lpstr>Psychose als Stigma</vt:lpstr>
      <vt:lpstr>Psychose als Stigma</vt:lpstr>
      <vt:lpstr>Psychose als Stigma</vt:lpstr>
      <vt:lpstr>Psychose als Stigma</vt:lpstr>
      <vt:lpstr>Was soll das Ganze?</vt:lpstr>
      <vt:lpstr>Was soll das Ganze?</vt:lpstr>
      <vt:lpstr>Was tun?</vt:lpstr>
      <vt:lpstr>Soll ich meine Erkrankung mitteilen …? Und wenn ja: wie?</vt:lpstr>
      <vt:lpstr>Soll ich meine Erkrankung mitteilen …? Und wenn ja: wie?</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Wie kommuniziere ich meine Erkrankung?</vt:lpstr>
      <vt:lpstr>Übertragung auf den Alltag</vt:lpstr>
      <vt:lpstr>Was hat das mit Psychose zu tun?</vt:lpstr>
      <vt:lpstr>Vielen Dank für Ihre Aufmerksamkeit!</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Borgmann, Lisa (Stud. FPN)</cp:lastModifiedBy>
  <cp:revision>1244</cp:revision>
  <dcterms:created xsi:type="dcterms:W3CDTF">2015-02-11T16:30:55Z</dcterms:created>
  <dcterms:modified xsi:type="dcterms:W3CDTF">2024-02-19T15:59:16Z</dcterms:modified>
</cp:coreProperties>
</file>