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10" r:id="rId1"/>
    <p:sldMasterId id="2147484328" r:id="rId2"/>
    <p:sldMasterId id="2147484341" r:id="rId3"/>
    <p:sldMasterId id="2147484354" r:id="rId4"/>
    <p:sldMasterId id="2147484367" r:id="rId5"/>
  </p:sldMasterIdLst>
  <p:notesMasterIdLst>
    <p:notesMasterId r:id="rId53"/>
  </p:notesMasterIdLst>
  <p:handoutMasterIdLst>
    <p:handoutMasterId r:id="rId54"/>
  </p:handoutMasterIdLst>
  <p:sldIdLst>
    <p:sldId id="431" r:id="rId6"/>
    <p:sldId id="416" r:id="rId7"/>
    <p:sldId id="425" r:id="rId8"/>
    <p:sldId id="418" r:id="rId9"/>
    <p:sldId id="419" r:id="rId10"/>
    <p:sldId id="413" r:id="rId11"/>
    <p:sldId id="433" r:id="rId12"/>
    <p:sldId id="437" r:id="rId13"/>
    <p:sldId id="438" r:id="rId14"/>
    <p:sldId id="434" r:id="rId15"/>
    <p:sldId id="435" r:id="rId16"/>
    <p:sldId id="436" r:id="rId17"/>
    <p:sldId id="440" r:id="rId18"/>
    <p:sldId id="441" r:id="rId19"/>
    <p:sldId id="442" r:id="rId20"/>
    <p:sldId id="443" r:id="rId21"/>
    <p:sldId id="376" r:id="rId22"/>
    <p:sldId id="424" r:id="rId23"/>
    <p:sldId id="444" r:id="rId24"/>
    <p:sldId id="445" r:id="rId25"/>
    <p:sldId id="406" r:id="rId26"/>
    <p:sldId id="447" r:id="rId27"/>
    <p:sldId id="446" r:id="rId28"/>
    <p:sldId id="293" r:id="rId29"/>
    <p:sldId id="452" r:id="rId30"/>
    <p:sldId id="307" r:id="rId31"/>
    <p:sldId id="309" r:id="rId32"/>
    <p:sldId id="412" r:id="rId33"/>
    <p:sldId id="453" r:id="rId34"/>
    <p:sldId id="454" r:id="rId35"/>
    <p:sldId id="259" r:id="rId36"/>
    <p:sldId id="455" r:id="rId37"/>
    <p:sldId id="456" r:id="rId38"/>
    <p:sldId id="457" r:id="rId39"/>
    <p:sldId id="405" r:id="rId40"/>
    <p:sldId id="458" r:id="rId41"/>
    <p:sldId id="306" r:id="rId42"/>
    <p:sldId id="459" r:id="rId43"/>
    <p:sldId id="448" r:id="rId44"/>
    <p:sldId id="408" r:id="rId45"/>
    <p:sldId id="304" r:id="rId46"/>
    <p:sldId id="300" r:id="rId47"/>
    <p:sldId id="314" r:id="rId48"/>
    <p:sldId id="449" r:id="rId49"/>
    <p:sldId id="392" r:id="rId50"/>
    <p:sldId id="460" r:id="rId51"/>
    <p:sldId id="451" r:id="rId5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92362" autoAdjust="0"/>
  </p:normalViewPr>
  <p:slideViewPr>
    <p:cSldViewPr>
      <p:cViewPr varScale="1">
        <p:scale>
          <a:sx n="61" d="100"/>
          <a:sy n="61" d="100"/>
        </p:scale>
        <p:origin x="812" y="92"/>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3156039-4026-4475-99FE-F6848649D86E}" type="slidenum">
              <a:rPr lang="en-US"/>
              <a:pPr>
                <a:defRPr/>
              </a:pPr>
              <a:t>‹Nr.›</a:t>
            </a:fld>
            <a:endParaRPr lang="en-US"/>
          </a:p>
        </p:txBody>
      </p:sp>
    </p:spTree>
    <p:extLst>
      <p:ext uri="{BB962C8B-B14F-4D97-AF65-F5344CB8AC3E}">
        <p14:creationId xmlns:p14="http://schemas.microsoft.com/office/powerpoint/2010/main" val="356112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EAC8D03-A287-448F-87EA-CBAEFC01BE2E}" type="slidenum">
              <a:rPr lang="en-US"/>
              <a:pPr>
                <a:defRPr/>
              </a:pPr>
              <a:t>‹Nr.›</a:t>
            </a:fld>
            <a:endParaRPr lang="en-US"/>
          </a:p>
        </p:txBody>
      </p:sp>
    </p:spTree>
    <p:extLst>
      <p:ext uri="{BB962C8B-B14F-4D97-AF65-F5344CB8AC3E}">
        <p14:creationId xmlns:p14="http://schemas.microsoft.com/office/powerpoint/2010/main" val="3694731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DE78C1-E20F-4F30-9D70-661D8A9CA214}" type="slidenum">
              <a:rPr lang="en-US" altLang="de-DE" sz="1300" smtClean="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32083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2241DF-2A04-4EF5-A336-905B9893D430}" type="slidenum">
              <a:rPr lang="en-US" altLang="de-DE" sz="1300" smtClean="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155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4213FA-7BCB-4B91-B1BF-277484D93769}" type="slidenum">
              <a:rPr lang="en-US" altLang="de-DE" sz="1300" smtClean="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5964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25CA7-C090-4A8D-B66D-CC9086B059D1}"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36038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DFEB8-2E03-4914-B446-F7FDCC00EBBC}" type="slidenum">
              <a:rPr lang="en-US" altLang="de-DE" sz="1300" smtClean="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45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13</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14</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15</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16</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74901-8E31-4ED0-8DE9-DBF66695ECFC}" type="slidenum">
              <a:rPr lang="en-US" altLang="de-DE" sz="1300" smtClean="0"/>
              <a:pPr>
                <a:spcBef>
                  <a:spcPct val="0"/>
                </a:spcBef>
              </a:pPr>
              <a:t>17</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57841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solidFill>
                  <a:prstClr val="black"/>
                </a:solidFill>
              </a:rPr>
              <a:pPr>
                <a:spcBef>
                  <a:spcPct val="0"/>
                </a:spcBef>
              </a:pPr>
              <a:t>20</a:t>
            </a:fld>
            <a:endParaRPr lang="en-US" altLang="de-DE" sz="1300">
              <a:solidFill>
                <a:prstClr val="black"/>
              </a:solidFill>
            </a:endParaRPr>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D5B60-C374-48E5-BF62-F6585AFD7072}"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745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D5B60-C374-48E5-BF62-F6585AFD7072}"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745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FE293-C748-45B7-8FD1-1410DF12B2C6}"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000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F85F9D-C718-450F-A8CB-C15232BBDE5A}"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0004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29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30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31</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32</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33</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34</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C5405F-A77E-451F-B70B-067DED6042F5}" type="slidenum">
              <a:rPr lang="en-US" altLang="de-DE" sz="1300" smtClean="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1083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C5405F-A77E-451F-B70B-067DED6042F5}"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108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9B23D-F3FA-48C6-BEC3-10990EC1261E}"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613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9B23D-F3FA-48C6-BEC3-10990EC1261E}" type="slidenum">
              <a:rPr lang="en-US" altLang="de-DE" sz="1300" smtClean="0"/>
              <a:pPr>
                <a:spcBef>
                  <a:spcPct val="0"/>
                </a:spcBef>
              </a:pPr>
              <a:t>38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6138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1F7B9-BE82-46DA-9102-2E881596B011}" type="slidenum">
              <a:rPr lang="en-US" altLang="de-DE" sz="1300" smtClean="0"/>
              <a:pPr>
                <a:spcBef>
                  <a:spcPct val="0"/>
                </a:spcBef>
              </a:pPr>
              <a:t>40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3776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38F95-BA6C-457C-8B22-2BD7A26C0F5A}" type="slidenum">
              <a:rPr lang="en-US" altLang="de-DE" sz="1300" smtClean="0"/>
              <a:pPr>
                <a:spcBef>
                  <a:spcPct val="0"/>
                </a:spcBef>
              </a:pPr>
              <a:t>41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30203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73BAD8-6B68-4997-B384-6CEC45DE0176}" type="slidenum">
              <a:rPr lang="en-US" altLang="de-DE" sz="1300" smtClean="0"/>
              <a:pPr>
                <a:spcBef>
                  <a:spcPct val="0"/>
                </a:spcBef>
              </a:pPr>
              <a:t>42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90680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44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45B56-9866-4109-B37A-40509997C937}" type="slidenum">
              <a:rPr lang="en-US" altLang="de-DE" sz="1300" smtClean="0"/>
              <a:pPr>
                <a:spcBef>
                  <a:spcPct val="0"/>
                </a:spcBef>
              </a:pPr>
              <a:t>45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837426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47</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5.xml"/><Relationship Id="rId4" Type="http://schemas.openxmlformats.org/officeDocument/2006/relationships/image" Target="../media/image5.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34AADE35-73BF-4B48-B980-9F1D728A285B}"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8C7E37B4-B89C-4E51-8EF9-B1BC28B3E591}"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6 - Einfühlung II</a:t>
            </a:r>
          </a:p>
        </p:txBody>
      </p:sp>
      <p:sp>
        <p:nvSpPr>
          <p:cNvPr id="5" name="Slide Number Placeholder 4"/>
          <p:cNvSpPr>
            <a:spLocks noGrp="1"/>
          </p:cNvSpPr>
          <p:nvPr>
            <p:ph type="sldNum" sz="quarter" idx="12"/>
          </p:nvPr>
        </p:nvSpPr>
        <p:spPr bwMode="gray"/>
        <p:txBody>
          <a:bodyPr/>
          <a:lstStyle/>
          <a:p>
            <a:pPr>
              <a:defRPr/>
            </a:pPr>
            <a:fld id="{512AAC3F-3BD8-4578-866E-1D18C4668C44}"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9FDC2F42-B6C0-4AE4-8CF9-E444C693FBD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760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06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1"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pPr>
            <a:r>
              <a:rPr lang="de-DE" altLang="de-DE" sz="1000" b="1"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059240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092553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58395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Tree>
    <p:extLst>
      <p:ext uri="{BB962C8B-B14F-4D97-AF65-F5344CB8AC3E}">
        <p14:creationId xmlns:p14="http://schemas.microsoft.com/office/powerpoint/2010/main" val="3596061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481933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1548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518282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13984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018160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148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58190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359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0804848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60336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116693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18955102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309694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19013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91738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85116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882558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1262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9.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56F55EC-08DB-4BBE-A905-7FCCE870BE4A}"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 id="214748432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 id="21474843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1">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1" smtClean="0">
                <a:solidFill>
                  <a:srgbClr val="333333"/>
                </a:solidFill>
                <a:ea typeface="ＭＳ Ｐゴシック" panose="020B0600070205080204" pitchFamily="34" charset="-128"/>
              </a:rPr>
              <a:pPr>
                <a:defRPr/>
              </a:pPr>
              <a:t>‹Nr.›</a:t>
            </a:fld>
            <a:endParaRPr lang="de-DE" altLang="de-DE" b="1">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32207725"/>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 id="214748436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36076974"/>
      </p:ext>
    </p:extLst>
  </p:cSld>
  <p:clrMap bg1="lt1" tx1="dk1" bg2="lt2" tx2="dk2" accent1="accent1" accent2="accent2" accent3="accent3" accent4="accent4" accent5="accent5" accent6="accent6" hlink="hlink" folHlink="folHlink"/>
  <p:sldLayoutIdLst>
    <p:sldLayoutId id="2147484368" r:id="rId1"/>
    <p:sldLayoutId id="2147484369" r:id="rId2"/>
    <p:sldLayoutId id="2147484370" r:id="rId3"/>
    <p:sldLayoutId id="2147484371" r:id="rId4"/>
    <p:sldLayoutId id="2147484372" r:id="rId5"/>
    <p:sldLayoutId id="2147484373" r:id="rId6"/>
    <p:sldLayoutId id="2147484374" r:id="rId7"/>
    <p:sldLayoutId id="2147484375" r:id="rId8"/>
    <p:sldLayoutId id="2147484376" r:id="rId9"/>
    <p:sldLayoutId id="2147484377" r:id="rId10"/>
    <p:sldLayoutId id="2147484378" r:id="rId11"/>
    <p:sldLayoutId id="21474843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6 A BADE – Einfühlung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141206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Auf welche äußerlichen Merkmale achten Sie zuerst, wenn Sie jemanden neu kennenlernen? Wie verlässlich sind diese?</a:t>
            </a: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a:t>
            </a:fld>
            <a:endParaRPr lang="de-DE">
              <a:latin typeface="Calibri Light"/>
            </a:endParaRPr>
          </a:p>
        </p:txBody>
      </p:sp>
      <p:pic>
        <p:nvPicPr>
          <p:cNvPr id="11" name="Picture 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64698" y="2205038"/>
            <a:ext cx="282926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64698" y="2205038"/>
            <a:ext cx="282926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Auf welche äußerlichen Merkmale achten Sie zuerst, wenn Sie jemanden neu kennenlernen? Wie verlässlich sind diese?</a:t>
            </a:r>
            <a:br>
              <a:rPr lang="de-DE" altLang="de-DE" sz="3600" dirty="0">
                <a:solidFill>
                  <a:srgbClr val="004992"/>
                </a:solidFill>
                <a:ea typeface="+mn-ea"/>
                <a:cs typeface="+mn-cs"/>
              </a:rPr>
            </a:br>
            <a:endParaRPr lang="en-US" sz="4000" dirty="0">
              <a:solidFill>
                <a:srgbClr val="004992"/>
              </a:solidFill>
              <a:latin typeface="Calibri Light"/>
            </a:endParaRPr>
          </a:p>
        </p:txBody>
      </p:sp>
      <p:sp>
        <p:nvSpPr>
          <p:cNvPr id="23555"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Körpersprache/</a:t>
            </a:r>
            <a:br>
              <a:rPr lang="de-DE" altLang="de-DE" sz="2000" dirty="0">
                <a:latin typeface="Calibri Light"/>
              </a:rPr>
            </a:br>
            <a:r>
              <a:rPr lang="de-DE" altLang="de-DE" sz="2000" dirty="0">
                <a:latin typeface="Calibri Light"/>
              </a:rPr>
              <a:t>Haltung?</a:t>
            </a:r>
          </a:p>
        </p:txBody>
      </p:sp>
      <p:sp>
        <p:nvSpPr>
          <p:cNvPr id="2355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Augen?</a:t>
            </a:r>
          </a:p>
        </p:txBody>
      </p:sp>
      <p:sp>
        <p:nvSpPr>
          <p:cNvPr id="23557"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Sprache?</a:t>
            </a:r>
          </a:p>
        </p:txBody>
      </p:sp>
      <p:sp>
        <p:nvSpPr>
          <p:cNvPr id="23558" name="Text Box 13"/>
          <p:cNvSpPr txBox="1">
            <a:spLocks noChangeArrowheads="1"/>
          </p:cNvSpPr>
          <p:nvPr/>
        </p:nvSpPr>
        <p:spPr bwMode="auto">
          <a:xfrm>
            <a:off x="8185819" y="465313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Kleidung?</a:t>
            </a:r>
          </a:p>
        </p:txBody>
      </p:sp>
      <p:sp>
        <p:nvSpPr>
          <p:cNvPr id="23559" name="Caption_20"/>
          <p:cNvSpPr txBox="1">
            <a:spLocks noChangeArrowheads="1"/>
          </p:cNvSpPr>
          <p:nvPr/>
        </p:nvSpPr>
        <p:spPr bwMode="auto">
          <a:xfrm>
            <a:off x="4664698" y="6453188"/>
            <a:ext cx="28292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i="1" dirty="0">
                <a:latin typeface="Calibri Light"/>
              </a:rPr>
              <a:t>anderes? ...</a:t>
            </a:r>
          </a:p>
        </p:txBody>
      </p:sp>
      <p:sp>
        <p:nvSpPr>
          <p:cNvPr id="23560"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1"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2"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3"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4"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Hände?</a:t>
            </a:r>
          </a:p>
        </p:txBody>
      </p:sp>
      <p:sp>
        <p:nvSpPr>
          <p:cNvPr id="23565"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a:t>
            </a:fld>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Welche weiteren Informationsquellen gibt es? </a:t>
            </a:r>
            <a:br>
              <a:rPr lang="de-DE" altLang="de-DE" sz="3600" dirty="0">
                <a:solidFill>
                  <a:srgbClr val="004992"/>
                </a:solidFill>
                <a:ea typeface="+mn-ea"/>
                <a:cs typeface="+mn-cs"/>
              </a:rPr>
            </a:br>
            <a:r>
              <a:rPr lang="de-DE" altLang="de-DE" sz="3600" dirty="0">
                <a:solidFill>
                  <a:srgbClr val="004992"/>
                </a:solidFill>
                <a:ea typeface="+mn-ea"/>
                <a:cs typeface="+mn-cs"/>
              </a:rPr>
              <a:t>Wie verlässlich sind diese?</a:t>
            </a: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a:t>
            </a:fld>
            <a:endParaRPr lang="de-DE">
              <a:latin typeface="Calibri Light"/>
            </a:endParaRPr>
          </a:p>
        </p:txBody>
      </p:sp>
      <p:pic>
        <p:nvPicPr>
          <p:cNvPr id="10" name="Content Placeholder 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64698" y="2205038"/>
            <a:ext cx="282926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Welche weiteren Informationsquellen gibt es? </a:t>
            </a:r>
            <a:br>
              <a:rPr lang="de-DE" altLang="de-DE" sz="3600" dirty="0">
                <a:solidFill>
                  <a:srgbClr val="004992"/>
                </a:solidFill>
                <a:ea typeface="+mn-ea"/>
                <a:cs typeface="+mn-cs"/>
              </a:rPr>
            </a:br>
            <a:r>
              <a:rPr lang="de-DE" altLang="de-DE" sz="3600" dirty="0">
                <a:solidFill>
                  <a:srgbClr val="004992"/>
                </a:solidFill>
                <a:ea typeface="+mn-ea"/>
                <a:cs typeface="+mn-cs"/>
              </a:rPr>
              <a:t>Wie verlässlich sind diese?</a:t>
            </a:r>
            <a:br>
              <a:rPr lang="de-DE" altLang="de-DE" sz="3600" dirty="0">
                <a:solidFill>
                  <a:srgbClr val="004992"/>
                </a:solidFill>
                <a:ea typeface="+mn-ea"/>
                <a:cs typeface="+mn-cs"/>
              </a:rPr>
            </a:br>
            <a:endParaRPr lang="en-US" sz="4000" dirty="0">
              <a:solidFill>
                <a:srgbClr val="004992"/>
              </a:solidFill>
              <a:latin typeface="Calibri Light"/>
            </a:endParaRPr>
          </a:p>
        </p:txBody>
      </p:sp>
      <p:pic>
        <p:nvPicPr>
          <p:cNvPr id="2765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a:xfrm>
            <a:off x="411480" y="2203704"/>
            <a:ext cx="5669280" cy="4248000"/>
          </a:xfrm>
        </p:spPr>
        <p:txBody>
          <a:bodyPr/>
          <a:lstStyle/>
          <a:p>
            <a:pPr marL="342900" lvl="0" indent="-342900" defTabSz="914400" fontAlgn="base">
              <a:buClr>
                <a:srgbClr val="333333"/>
              </a:buClr>
              <a:buFont typeface="WingDings"/>
              <a:buChar char=""/>
            </a:pP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de-DE" altLang="de-DE" sz="2400" dirty="0">
                <a:solidFill>
                  <a:srgbClr val="333333"/>
                </a:solidFill>
                <a:latin typeface="Calibri Light"/>
              </a:rPr>
              <a:t>Vorwissen über bestimmte Person (Hörensagen): z.B. Bemerkung eines Freundes</a:t>
            </a:r>
          </a:p>
          <a:p>
            <a:pPr marL="342900" lvl="0" indent="-342900" defTabSz="914400" fontAlgn="base">
              <a:buClr>
                <a:srgbClr val="333333"/>
              </a:buClr>
              <a:buFont typeface="WingDings"/>
              <a:buChar char=""/>
            </a:pPr>
            <a:r>
              <a:rPr lang="de-DE" altLang="de-DE" sz="2400" dirty="0">
                <a:solidFill>
                  <a:srgbClr val="333333"/>
                </a:solidFill>
                <a:latin typeface="Calibri Light"/>
              </a:rPr>
              <a:t>Vorwissen über ähnliche Personen/Gruppierung: z.B. Rapper</a:t>
            </a:r>
          </a:p>
          <a:p>
            <a:pPr marL="342900" lvl="0" indent="-342900" defTabSz="914400" fontAlgn="base">
              <a:buClr>
                <a:srgbClr val="333333"/>
              </a:buClr>
              <a:buFont typeface="WingDings"/>
              <a:buChar char=""/>
            </a:pPr>
            <a:r>
              <a:rPr lang="de-DE" altLang="de-DE" sz="2400" dirty="0">
                <a:solidFill>
                  <a:srgbClr val="333333"/>
                </a:solidFill>
                <a:latin typeface="Calibri Light"/>
              </a:rPr>
              <a:t> „Bauchgefühl“/Intuition </a:t>
            </a:r>
          </a:p>
          <a:p>
            <a:pPr marL="342900" indent="-342900" defTabSz="914400" fontAlgn="base">
              <a:buClr>
                <a:srgbClr val="333333"/>
              </a:buClr>
              <a:buFont typeface="WingDings"/>
              <a:buChar char=""/>
            </a:pPr>
            <a:r>
              <a:rPr lang="de-DE" altLang="de-DE" sz="2400">
                <a:solidFill>
                  <a:srgbClr val="333333"/>
                </a:solidFill>
                <a:latin typeface="Calibri Light"/>
              </a:rPr>
              <a:t>Schriftliche Äußerungen</a:t>
            </a:r>
            <a:r>
              <a:rPr lang="de-DE" altLang="de-DE" sz="2400" dirty="0">
                <a:solidFill>
                  <a:srgbClr val="333333"/>
                </a:solidFill>
                <a:latin typeface="Calibri Light"/>
              </a:rPr>
              <a:t>: z.B. E-Mails, Internetchats</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5</a:t>
            </a:fld>
            <a:endParaRPr 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mn-ea"/>
                <a:cs typeface="+mn-cs"/>
              </a:rPr>
              <a:t>Stärken und Schwächen von Beurteilungsmerkmalen</a:t>
            </a:r>
            <a:br>
              <a:rPr lang="de-DE" altLang="de-DE" sz="3600">
                <a:solidFill>
                  <a:srgbClr val="004992"/>
                </a:solidFill>
                <a:ea typeface="+mn-ea"/>
                <a:cs typeface="+mn-cs"/>
              </a:rPr>
            </a:b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dirty="0">
                <a:solidFill>
                  <a:srgbClr val="333333"/>
                </a:solidFill>
                <a:latin typeface="Calibri Light"/>
                <a:ea typeface="+mj-ea"/>
                <a:cs typeface="+mj-cs"/>
              </a:rPr>
              <a:t>Nachdem wir eben einige Aspekte besprochen haben, die zur Beurteilung einer Person herangezogen werden können, werden wir nun die Stärken und Schwächen einiger dieser Beurteilungsmerkmale diskutieren.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6067840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837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8</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9304737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97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9</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91040833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Inhalt: Das Gesagte entspricht oft nicht dem „wahren“ Denken („Regeln des Anstandes“, Missverständnisse etc.). Oft werden Dinge in der Schnelle anders gesagt als ursprünglich gemeint.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Tonfall: Manche Menschen betonen nur wenig beim Sprechen – sie können aber trotzdem emotional sein („trockener Humor“; bei Krankheit: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23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10</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45321788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1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11</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56514815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354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12</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3591161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Menschen verhalten sich je nach Situation, Stimmung und auch Zufall oft anders als erwartet. Kaum ein Mensch ist immer und überall freundlich oder immer und überall gemein. Jemand kann z.B. im engeren Freundeskreis gesellig sein, unter fremden Personen dagegen schüchtern – oder auch andersherum! Gelegentlich ist man ja sogar von sich selbst überrascht!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902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13</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6406557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de-DE" sz="2000" b="0" i="0" u="none" strike="noStrike" cap="none" normalizeH="0" baseline="0" dirty="0">
                          <a:ln>
                            <a:noFill/>
                          </a:ln>
                          <a:solidFill>
                            <a:srgbClr val="333333"/>
                          </a:solidFill>
                          <a:effectLst/>
                          <a:latin typeface="Calibri Light"/>
                        </a:rPr>
                        <a:t>Hunde besitzen angeblich eine </a:t>
                      </a:r>
                      <a:r>
                        <a:rPr kumimoji="0" lang="de-DE" sz="2000" b="0" i="0" u="none" strike="noStrike" cap="none" normalizeH="0" baseline="0">
                          <a:ln>
                            <a:noFill/>
                          </a:ln>
                          <a:solidFill>
                            <a:srgbClr val="333333"/>
                          </a:solidFill>
                          <a:effectLst/>
                          <a:latin typeface="Calibri Light"/>
                        </a:rPr>
                        <a:t>gute Menschenkenntnis</a:t>
                      </a:r>
                      <a:r>
                        <a:rPr kumimoji="0" lang="de-DE"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13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14</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69360711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18" name="Group 17"/>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Erinnerung an Zirkusbesuch</a:t>
              </a:r>
              <a:endParaRPr lang="en-GB" altLang="de-DE" sz="1400" dirty="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10461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15</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93414959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91324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16</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79820527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Wir sollten auf unsere Instinkte zwar hören, aber ihnen nicht blind 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2" name="Group 1"/>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708320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sz="2400" dirty="0">
                <a:solidFill>
                  <a:srgbClr val="004992"/>
                </a:solidFill>
                <a:latin typeface="Calibri Light"/>
              </a:rPr>
              <a:t>… </a:t>
            </a:r>
            <a:r>
              <a:rPr lang="de-DE" sz="2400" dirty="0">
                <a:solidFill>
                  <a:srgbClr val="004992"/>
                </a:solidFill>
                <a:latin typeface="Calibri Light"/>
              </a:rPr>
              <a:t>Keiner der eben besprochenen Aspekte</a:t>
            </a:r>
            <a:r>
              <a:rPr lang="en-US" sz="2400" dirty="0">
                <a:solidFill>
                  <a:srgbClr val="004992"/>
                </a:solidFill>
                <a:latin typeface="Calibri Light"/>
              </a:rPr>
              <a:t> (</a:t>
            </a:r>
            <a:r>
              <a:rPr lang="de-DE" sz="2400" dirty="0">
                <a:solidFill>
                  <a:srgbClr val="004992"/>
                </a:solidFill>
                <a:latin typeface="Calibri Light"/>
              </a:rPr>
              <a:t>Sprache</a:t>
            </a:r>
            <a:r>
              <a:rPr lang="en-US" sz="2400" dirty="0">
                <a:solidFill>
                  <a:srgbClr val="004992"/>
                </a:solidFill>
                <a:latin typeface="Calibri Light"/>
              </a:rPr>
              <a:t>, </a:t>
            </a:r>
            <a:r>
              <a:rPr lang="de-DE" sz="2400" dirty="0">
                <a:solidFill>
                  <a:srgbClr val="004992"/>
                </a:solidFill>
                <a:latin typeface="Calibri Light"/>
              </a:rPr>
              <a:t>Körpersprache</a:t>
            </a:r>
            <a:r>
              <a:rPr lang="en-US" sz="2400" dirty="0">
                <a:solidFill>
                  <a:srgbClr val="004992"/>
                </a:solidFill>
                <a:latin typeface="Calibri Light"/>
              </a:rPr>
              <a:t>, </a:t>
            </a:r>
            <a:r>
              <a:rPr lang="de-DE" sz="2400" dirty="0">
                <a:solidFill>
                  <a:srgbClr val="004992"/>
                </a:solidFill>
                <a:latin typeface="Calibri Light"/>
              </a:rPr>
              <a:t>Bauchgefühl</a:t>
            </a:r>
            <a:r>
              <a:rPr lang="en-US" sz="2400" dirty="0">
                <a:solidFill>
                  <a:srgbClr val="004992"/>
                </a:solidFill>
                <a:latin typeface="Calibri Light"/>
              </a:rPr>
              <a:t> etc.) </a:t>
            </a:r>
            <a:r>
              <a:rPr lang="de-DE" sz="2400" dirty="0">
                <a:solidFill>
                  <a:srgbClr val="004992"/>
                </a:solidFill>
                <a:latin typeface="Calibri Light"/>
              </a:rPr>
              <a:t>ist für sich genommen verlässlich</a:t>
            </a:r>
            <a:r>
              <a:rPr lang="en-US" sz="2400" dirty="0">
                <a:solidFill>
                  <a:srgbClr val="004992"/>
                </a:solidFill>
                <a:latin typeface="Calibri Light"/>
              </a:rPr>
              <a:t>!</a:t>
            </a:r>
            <a:endParaRPr lang="de-DE" sz="2400" dirty="0">
              <a:solidFill>
                <a:srgbClr val="004992"/>
              </a:solidFill>
              <a:latin typeface="Calibri Light"/>
            </a:endParaRPr>
          </a:p>
          <a:p>
            <a:pPr lvl="0" defTabSz="914400" fontAlgn="base"/>
            <a:r>
              <a:rPr lang="de-DE" sz="2400" i="1" dirty="0">
                <a:solidFill>
                  <a:srgbClr val="333333"/>
                </a:solidFill>
                <a:latin typeface="Calibri Light"/>
              </a:rPr>
              <a:t>Man sollte alle Aspekte berücksichtigen!</a:t>
            </a:r>
            <a:endParaRPr lang="de-DE" sz="2400" dirty="0">
              <a:solidFill>
                <a:srgbClr val="333333"/>
              </a:solidFill>
              <a:latin typeface="Calibri Light"/>
            </a:endParaRPr>
          </a:p>
          <a:p>
            <a:pPr lvl="0" defTabSz="914400" fontAlgn="base"/>
            <a:r>
              <a:rPr lang="de-DE" sz="2400" dirty="0">
                <a:solidFill>
                  <a:srgbClr val="333333"/>
                </a:solidFill>
                <a:latin typeface="Calibri Light"/>
              </a:rPr>
              <a:t>Die Gesamtbetrachtung hilft, zu einer verlässlichen Entscheidung zu gelangen </a:t>
            </a:r>
            <a:r>
              <a:rPr lang="en-US" sz="2400" dirty="0">
                <a:solidFill>
                  <a:srgbClr val="333333"/>
                </a:solidFill>
                <a:latin typeface="Calibri Light"/>
              </a:rPr>
              <a:t>…</a:t>
            </a: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Schein und Sein!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17</a:t>
            </a:fld>
            <a:endParaRPr 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a:t>
            </a:r>
            <a:r>
              <a:rPr lang="de-DE" altLang="de-DE" sz="2400" dirty="0">
                <a:solidFill>
                  <a:srgbClr val="004992"/>
                </a:solidFill>
                <a:latin typeface="Calibri Light"/>
              </a:rPr>
              <a:t> </a:t>
            </a:r>
            <a:r>
              <a:rPr lang="de-DE" altLang="de-DE" sz="2400" dirty="0">
                <a:solidFill>
                  <a:srgbClr val="004992"/>
                </a:solidFill>
                <a:latin typeface="Calibri Light"/>
                <a:cs typeface="Times New Roman" panose="02020603050405020304" pitchFamily="18" charset="0"/>
              </a:rPr>
              <a:t>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19</a:t>
            </a:fld>
            <a:endParaRPr lang="de-DE">
              <a:latin typeface="Calibri Light"/>
            </a:endParaRPr>
          </a:p>
        </p:txBody>
      </p:sp>
    </p:spTree>
    <p:extLst>
      <p:ext uri="{BB962C8B-B14F-4D97-AF65-F5344CB8AC3E}">
        <p14:creationId xmlns:p14="http://schemas.microsoft.com/office/powerpoint/2010/main" val="283280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de-DE" sz="3600" dirty="0"/>
              <a:t>Wie Probleme des Sich-Einfühlens Fehleinschätzungen während der Psychose begünstigen – Beispiele</a:t>
            </a:r>
          </a:p>
        </p:txBody>
      </p:sp>
      <p:sp>
        <p:nvSpPr>
          <p:cNvPr id="6" name="Footer Placeholder 5"/>
          <p:cNvSpPr>
            <a:spLocks noGrp="1"/>
          </p:cNvSpPr>
          <p:nvPr>
            <p:ph type="ftr" sz="quarter" idx="11"/>
          </p:nvPr>
        </p:nvSpPr>
        <p:spPr/>
        <p:txBody>
          <a:bodyPr/>
          <a:lstStyle/>
          <a:p>
            <a:pPr>
              <a:defRPr/>
            </a:pPr>
            <a:r>
              <a:rPr lang="de-DE" b="0">
                <a:solidFill>
                  <a:srgbClr val="333333"/>
                </a:solidFill>
              </a:rPr>
              <a:t>Metakognitives Training 6 - Einfühlung II</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solidFill>
                  <a:srgbClr val="333333"/>
                </a:solidFill>
              </a:rPr>
              <a:pPr>
                <a:defRPr/>
              </a:pPr>
              <a:t>20</a:t>
            </a:fld>
            <a:endParaRPr lang="de-DE" altLang="de-DE" b="0">
              <a:solidFill>
                <a:srgbClr val="333333"/>
              </a:solidFill>
            </a:endParaRPr>
          </a:p>
        </p:txBody>
      </p:sp>
      <p:sp>
        <p:nvSpPr>
          <p:cNvPr id="5" name="Rechteck 1"/>
          <p:cNvSpPr>
            <a:spLocks noChangeArrowheads="1"/>
          </p:cNvSpPr>
          <p:nvPr/>
        </p:nvSpPr>
        <p:spPr bwMode="auto">
          <a:xfrm>
            <a:off x="408955" y="6083532"/>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S PGothic" pitchFamily="34" charset="-128"/>
              </a:rPr>
              <a:t>Möchte vielleicht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2150656865"/>
              </p:ext>
            </p:extLst>
          </p:nvPr>
        </p:nvGraphicFramePr>
        <p:xfrm>
          <a:off x="408955" y="2420888"/>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Ereignis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Bewertung in Psychose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Andere Erklärungen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Man wird in U-Bahn von einer Person längere Zeit angeguckt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Die Verfolger geben sich endlich zu erkennen </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Durch eigenes auffälliges Verhalten (z.B. Sonnenbrille) wurden Blicke erst provoziert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Chef meckert über Fehler</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1" u="none" strike="noStrike" cap="none" normalizeH="0" baseline="0" dirty="0">
                          <a:ln>
                            <a:noFill/>
                          </a:ln>
                          <a:solidFill>
                            <a:srgbClr val="333333"/>
                          </a:solidFill>
                          <a:effectLst/>
                          <a:latin typeface="Calibri Light"/>
                        </a:rPr>
                        <a:t>Überzeugung</a:t>
                      </a:r>
                      <a:r>
                        <a:rPr kumimoji="0" lang="de-DE" sz="1800" b="0" i="0" u="none" strike="noStrike" cap="none" normalizeH="0" baseline="0" dirty="0">
                          <a:ln>
                            <a:noFill/>
                          </a:ln>
                          <a:solidFill>
                            <a:srgbClr val="333333"/>
                          </a:solidFill>
                          <a:effectLst/>
                          <a:latin typeface="Calibri Light"/>
                        </a:rPr>
                        <a:t>, dass man aus dem Unternehmen gedrängt werden soll </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Chef hat ein wenig überreagiert, verfolgt aber keine finsteren Pläne – meckert allgemein leicht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8679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als Betrachter zur Verfügung steht.</a:t>
            </a: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22</a:t>
            </a:fld>
            <a:endParaRPr lang="de-DE">
              <a:latin typeface="Calibri Light"/>
            </a:endParaRPr>
          </a:p>
        </p:txBody>
      </p:sp>
    </p:spTree>
    <p:extLst>
      <p:ext uri="{BB962C8B-B14F-4D97-AF65-F5344CB8AC3E}">
        <p14:creationId xmlns:p14="http://schemas.microsoft.com/office/powerpoint/2010/main" val="136058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als Betrachter zur Verfügung steht.</a:t>
            </a:r>
          </a:p>
          <a:p>
            <a:pPr marL="342900" lvl="0" indent="-342900" defTabSz="914400" fontAlgn="base">
              <a:buClr>
                <a:srgbClr val="333333"/>
              </a:buClr>
              <a:buFont typeface="WingDings"/>
              <a:buChar char=""/>
            </a:pPr>
            <a:r>
              <a:rPr lang="de-DE" altLang="de-DE" sz="2400" dirty="0">
                <a:solidFill>
                  <a:srgbClr val="333333"/>
                </a:solidFill>
                <a:latin typeface="Calibri Light"/>
              </a:rPr>
              <a:t>Überlegen Sie außerdem, welche zusätzlichen Informationen man benötigt, um eine endgültige Beurteilung vorzunehmen!</a:t>
            </a:r>
          </a:p>
          <a:p>
            <a:pPr lvl="0" defTabSz="914400" fontAlgn="base">
              <a:buClr>
                <a:srgbClr val="336699"/>
              </a:buClr>
            </a:pPr>
            <a:endParaRPr lang="de-DE" altLang="de-DE" sz="2400" dirty="0">
              <a:solidFill>
                <a:srgbClr val="333333"/>
              </a:solidFill>
              <a:latin typeface="Calibri Light"/>
            </a:endParaRP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23</a:t>
            </a:fld>
            <a:endParaRPr lang="de-DE">
              <a:latin typeface="Calibri Light"/>
            </a:endParaRPr>
          </a:p>
        </p:txBody>
      </p:sp>
    </p:spTree>
    <p:extLst>
      <p:ext uri="{BB962C8B-B14F-4D97-AF65-F5344CB8AC3E}">
        <p14:creationId xmlns:p14="http://schemas.microsoft.com/office/powerpoint/2010/main" val="3520060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aption_66564"/>
          <p:cNvSpPr txBox="1">
            <a:spLocks noChangeArrowheads="1"/>
          </p:cNvSpPr>
          <p:nvPr/>
        </p:nvSpPr>
        <p:spPr bwMode="auto">
          <a:xfrm>
            <a:off x="1506023" y="5404104"/>
            <a:ext cx="91831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a:solidFill>
                  <a:srgbClr val="004992"/>
                </a:solidFill>
                <a:latin typeface="Calibri Light"/>
              </a:rPr>
              <a:t>Was schenkt das Mädchen ihrer Oma voraussichtlich zum nächsten Geburtstag?</a:t>
            </a:r>
            <a:br>
              <a:rPr lang="de-DE" altLang="de-DE" sz="2000" dirty="0">
                <a:solidFill>
                  <a:srgbClr val="004992"/>
                </a:solidFill>
                <a:latin typeface="Calibri Light"/>
              </a:rPr>
            </a:br>
            <a:r>
              <a:rPr lang="de-DE" altLang="de-DE" sz="2000" dirty="0">
                <a:solidFill>
                  <a:srgbClr val="004992"/>
                </a:solidFill>
                <a:latin typeface="Calibri Light"/>
              </a:rPr>
              <a:t>Wird sich die Oma freuen?</a:t>
            </a:r>
          </a:p>
        </p:txBody>
      </p:sp>
      <p:pic>
        <p:nvPicPr>
          <p:cNvPr id="6656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24</a:t>
            </a:fld>
            <a:endParaRPr lang="de-DE">
              <a:latin typeface="Calibri Light"/>
            </a:endParaRPr>
          </a:p>
        </p:txBody>
      </p:sp>
      <p:sp>
        <p:nvSpPr>
          <p:cNvPr id="2" name="Title 1"/>
          <p:cNvSpPr>
            <a:spLocks noGrp="1"/>
          </p:cNvSpPr>
          <p:nvPr>
            <p:ph type="title" idx="4294967295"/>
          </p:nvPr>
        </p:nvSpPr>
        <p:spPr>
          <a:xfrm>
            <a:off x="0" y="1125538"/>
            <a:ext cx="11376025" cy="719137"/>
          </a:xfrm>
        </p:spPr>
        <p:txBody>
          <a:bodyPr/>
          <a:lstStyle/>
          <a:p>
            <a:pPr lvl="0" defTabSz="914400" fontAlgn="base">
              <a:lnSpc>
                <a:spcPct val="100000"/>
              </a:lnSpc>
              <a:spcAft>
                <a:spcPct val="0"/>
              </a:spcAft>
            </a:pPr>
            <a:br>
              <a:rPr lang="de-DE" altLang="de-DE" sz="1800">
                <a:solidFill>
                  <a:srgbClr val="004992"/>
                </a:solidFill>
                <a:ea typeface="+mn-ea"/>
                <a:cs typeface="+mn-cs"/>
              </a:rPr>
            </a:br>
            <a:endParaRPr lang="en-US" dirty="0">
              <a:solidFill>
                <a:srgbClr val="004992"/>
              </a:solidFill>
              <a:latin typeface="Calibri Light"/>
            </a:endParaRPr>
          </a:p>
        </p:txBody>
      </p:sp>
      <p:sp>
        <p:nvSpPr>
          <p:cNvPr id="7" name="Rectangle 60"/>
          <p:cNvSpPr>
            <a:spLocks noChangeArrowheads="1"/>
          </p:cNvSpPr>
          <p:nvPr/>
        </p:nvSpPr>
        <p:spPr bwMode="auto">
          <a:xfrm>
            <a:off x="1796499" y="230312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aption_66564"/>
          <p:cNvSpPr txBox="1">
            <a:spLocks noChangeArrowheads="1"/>
          </p:cNvSpPr>
          <p:nvPr/>
        </p:nvSpPr>
        <p:spPr bwMode="auto">
          <a:xfrm>
            <a:off x="1506023" y="5404104"/>
            <a:ext cx="91831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a:solidFill>
                  <a:srgbClr val="004992"/>
                </a:solidFill>
                <a:latin typeface="Calibri Light"/>
              </a:rPr>
              <a:t>Was schenkt das Mädchen ihrer Oma voraussichtlich zum nächsten Geburtstag?</a:t>
            </a:r>
            <a:br>
              <a:rPr lang="de-DE" altLang="de-DE" sz="2000" dirty="0">
                <a:solidFill>
                  <a:srgbClr val="004992"/>
                </a:solidFill>
                <a:latin typeface="Calibri Light"/>
              </a:rPr>
            </a:br>
            <a:r>
              <a:rPr lang="de-DE" altLang="de-DE" sz="2000" dirty="0">
                <a:solidFill>
                  <a:srgbClr val="004992"/>
                </a:solidFill>
                <a:latin typeface="Calibri Light"/>
              </a:rPr>
              <a:t>Wird sich die Oma freuen?</a:t>
            </a:r>
          </a:p>
        </p:txBody>
      </p:sp>
      <p:pic>
        <p:nvPicPr>
          <p:cNvPr id="6656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25</a:t>
            </a:fld>
            <a:endParaRPr lang="de-DE">
              <a:latin typeface="Calibri Light"/>
            </a:endParaRPr>
          </a:p>
        </p:txBody>
      </p:sp>
      <p:sp>
        <p:nvSpPr>
          <p:cNvPr id="2" name="Title 1"/>
          <p:cNvSpPr>
            <a:spLocks noGrp="1"/>
          </p:cNvSpPr>
          <p:nvPr>
            <p:ph type="title" idx="4294967295"/>
          </p:nvPr>
        </p:nvSpPr>
        <p:spPr>
          <a:xfrm>
            <a:off x="0" y="1125538"/>
            <a:ext cx="11376025" cy="719137"/>
          </a:xfrm>
        </p:spPr>
        <p:txBody>
          <a:bodyPr/>
          <a:lstStyle/>
          <a:p>
            <a:pPr lvl="0" defTabSz="914400" fontAlgn="base">
              <a:lnSpc>
                <a:spcPct val="100000"/>
              </a:lnSpc>
              <a:spcAft>
                <a:spcPct val="0"/>
              </a:spcAft>
            </a:pPr>
            <a:br>
              <a:rPr lang="de-DE" altLang="de-DE" sz="1800">
                <a:solidFill>
                  <a:srgbClr val="004992"/>
                </a:solidFill>
                <a:ea typeface="+mn-ea"/>
                <a:cs typeface="+mn-cs"/>
              </a:rPr>
            </a:br>
            <a:endParaRPr lang="en-US" dirty="0">
              <a:solidFill>
                <a:srgbClr val="004992"/>
              </a:solidFill>
              <a:latin typeface="Calibri Light"/>
            </a:endParaRPr>
          </a:p>
        </p:txBody>
      </p:sp>
    </p:spTree>
    <p:extLst>
      <p:ext uri="{BB962C8B-B14F-4D97-AF65-F5344CB8AC3E}">
        <p14:creationId xmlns:p14="http://schemas.microsoft.com/office/powerpoint/2010/main" val="2425621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Omas Geburtstag</a:t>
            </a:r>
            <a:br>
              <a:rPr lang="de-DE" sz="3600" dirty="0">
                <a:latin typeface="Calibri Light"/>
              </a:rPr>
            </a:br>
            <a:r>
              <a:rPr lang="de-DE" dirty="0">
                <a:latin typeface="Calibri Light"/>
              </a:rPr>
              <a:t>Was schenkt das Mädchen ihrer Oma beim nächsten Mal?</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26</a:t>
            </a:fld>
            <a:endParaRPr lang="de-DE">
              <a:latin typeface="Calibri Light"/>
            </a:endParaRPr>
          </a:p>
        </p:txBody>
      </p:sp>
      <p:sp>
        <p:nvSpPr>
          <p:cNvPr id="68611" name="Caption_68612"/>
          <p:cNvSpPr txBox="1">
            <a:spLocks noChangeArrowheads="1"/>
          </p:cNvSpPr>
          <p:nvPr/>
        </p:nvSpPr>
        <p:spPr bwMode="auto">
          <a:xfrm>
            <a:off x="408955" y="5355793"/>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004992"/>
                </a:solidFill>
                <a:latin typeface="Calibri Light"/>
              </a:rPr>
              <a:t>Wahrscheinlich: </a:t>
            </a:r>
            <a:r>
              <a:rPr lang="de-DE" altLang="de-DE" sz="2000" dirty="0">
                <a:solidFill>
                  <a:srgbClr val="333333"/>
                </a:solidFill>
                <a:latin typeface="Calibri Light"/>
              </a:rPr>
              <a:t>Erneut eine Schachtel Pralinen, weil die Oma sich ja schon einmal gefreut hat.</a:t>
            </a:r>
          </a:p>
          <a:p>
            <a:pPr eaLnBrk="1" hangingPunct="1">
              <a:spcBef>
                <a:spcPct val="50000"/>
              </a:spcBef>
              <a:buFontTx/>
              <a:buNone/>
            </a:pPr>
            <a:r>
              <a:rPr lang="de-DE" altLang="de-DE" sz="2000" dirty="0">
                <a:solidFill>
                  <a:srgbClr val="004992"/>
                </a:solidFill>
                <a:latin typeface="Calibri Light"/>
              </a:rPr>
              <a:t>Unwahrscheinlich: </a:t>
            </a:r>
            <a:r>
              <a:rPr lang="de-DE" altLang="de-DE" sz="2000" dirty="0">
                <a:solidFill>
                  <a:srgbClr val="333333"/>
                </a:solidFill>
                <a:latin typeface="Calibri Light"/>
              </a:rPr>
              <a:t>Mädchen hat gemerkt, dass Oma keine Pralinen mag und schenkt beim nächsten Geburtstag etwas anderes.</a:t>
            </a:r>
          </a:p>
        </p:txBody>
      </p:sp>
      <p:pic>
        <p:nvPicPr>
          <p:cNvPr id="68612"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Jetzt</a:t>
            </a:r>
            <a:r>
              <a:rPr lang="en-US" altLang="de-DE" sz="3600" dirty="0">
                <a:latin typeface="Calibri Light"/>
              </a:rPr>
              <a:t> </a:t>
            </a:r>
            <a:r>
              <a:rPr lang="en-US" altLang="de-DE" sz="3600" dirty="0" err="1">
                <a:latin typeface="Calibri Light"/>
              </a:rPr>
              <a:t>geht’s</a:t>
            </a:r>
            <a:r>
              <a:rPr lang="en-US" altLang="de-DE" sz="3600" dirty="0">
                <a:latin typeface="Calibri Light"/>
              </a:rPr>
              <a:t> </a:t>
            </a:r>
            <a:r>
              <a:rPr lang="en-US" altLang="de-DE" sz="3600" dirty="0" err="1">
                <a:latin typeface="Calibri Light"/>
              </a:rPr>
              <a:t>los</a:t>
            </a:r>
            <a:r>
              <a:rPr lang="en-US" altLang="de-DE" sz="36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512AAC3F-3BD8-4578-866E-1D18C4668C44}"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28</a:t>
            </a:fld>
            <a:endParaRPr lang="de-DE">
              <a:latin typeface="Calibri Light"/>
            </a:endParaRPr>
          </a:p>
        </p:txBody>
      </p:sp>
      <p:sp>
        <p:nvSpPr>
          <p:cNvPr id="10" name="Rectangle 60"/>
          <p:cNvSpPr>
            <a:spLocks noChangeArrowheads="1"/>
          </p:cNvSpPr>
          <p:nvPr/>
        </p:nvSpPr>
        <p:spPr bwMode="auto">
          <a:xfrm>
            <a:off x="2624328" y="3337560"/>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29</a:t>
            </a:fld>
            <a:endParaRPr lang="de-DE">
              <a:latin typeface="Calibri Light"/>
            </a:endParaRPr>
          </a:p>
        </p:txBody>
      </p:sp>
      <p:sp>
        <p:nvSpPr>
          <p:cNvPr id="7"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86160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30</a:t>
            </a:fld>
            <a:endParaRPr lang="de-DE">
              <a:latin typeface="Calibri Light"/>
            </a:endParaRPr>
          </a:p>
        </p:txBody>
      </p:sp>
    </p:spTree>
    <p:extLst>
      <p:ext uri="{BB962C8B-B14F-4D97-AF65-F5344CB8AC3E}">
        <p14:creationId xmlns:p14="http://schemas.microsoft.com/office/powerpoint/2010/main" val="2748377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31</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32</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245427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33</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937354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34</a:t>
            </a:fld>
            <a:endParaRPr lang="de-DE">
              <a:latin typeface="Calibri Light"/>
            </a:endParaRPr>
          </a:p>
        </p:txBody>
      </p:sp>
    </p:spTree>
    <p:extLst>
      <p:ext uri="{BB962C8B-B14F-4D97-AF65-F5344CB8AC3E}">
        <p14:creationId xmlns:p14="http://schemas.microsoft.com/office/powerpoint/2010/main" val="2875186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Caption_76804"/>
          <p:cNvSpPr txBox="1">
            <a:spLocks noChangeArrowheads="1"/>
          </p:cNvSpPr>
          <p:nvPr/>
        </p:nvSpPr>
        <p:spPr bwMode="auto">
          <a:xfrm>
            <a:off x="3417468" y="5884164"/>
            <a:ext cx="532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Hat die Bankangestellte Angst?</a:t>
            </a:r>
          </a:p>
        </p:txBody>
      </p:sp>
      <p:pic>
        <p:nvPicPr>
          <p:cNvPr id="76804"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35</a:t>
            </a:fld>
            <a:endParaRPr lang="de-DE">
              <a:latin typeface="Calibri Light"/>
            </a:endParaRPr>
          </a:p>
        </p:txBody>
      </p:sp>
      <p:sp>
        <p:nvSpPr>
          <p:cNvPr id="8"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Caption_76804"/>
          <p:cNvSpPr txBox="1">
            <a:spLocks noChangeArrowheads="1"/>
          </p:cNvSpPr>
          <p:nvPr/>
        </p:nvSpPr>
        <p:spPr bwMode="auto">
          <a:xfrm>
            <a:off x="3417468" y="5884164"/>
            <a:ext cx="532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Hat die Bankangestellte Angst?</a:t>
            </a:r>
          </a:p>
        </p:txBody>
      </p:sp>
      <p:pic>
        <p:nvPicPr>
          <p:cNvPr id="76804"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36</a:t>
            </a:fld>
            <a:endParaRPr lang="de-DE">
              <a:latin typeface="Calibri Light"/>
            </a:endParaRPr>
          </a:p>
        </p:txBody>
      </p:sp>
    </p:spTree>
    <p:extLst>
      <p:ext uri="{BB962C8B-B14F-4D97-AF65-F5344CB8AC3E}">
        <p14:creationId xmlns:p14="http://schemas.microsoft.com/office/powerpoint/2010/main" val="993871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Caption_78852"/>
          <p:cNvSpPr txBox="1">
            <a:spLocks noChangeArrowheads="1"/>
          </p:cNvSpPr>
          <p:nvPr/>
        </p:nvSpPr>
        <p:spPr bwMode="auto">
          <a:xfrm>
            <a:off x="2840983" y="5884164"/>
            <a:ext cx="6479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004992"/>
                </a:solidFill>
                <a:latin typeface="Calibri Light"/>
              </a:rPr>
              <a:t>Werden Vater und Sohn Boot fahren?</a:t>
            </a:r>
            <a:r>
              <a:rPr lang="de-DE" altLang="de-DE" sz="2000" b="1">
                <a:solidFill>
                  <a:srgbClr val="004992"/>
                </a:solidFill>
                <a:latin typeface="Calibri Light"/>
              </a:rPr>
              <a:t> </a:t>
            </a:r>
          </a:p>
        </p:txBody>
      </p:sp>
      <p:pic>
        <p:nvPicPr>
          <p:cNvPr id="7885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37</a:t>
            </a:fld>
            <a:endParaRPr lang="de-DE">
              <a:latin typeface="Calibri Light"/>
            </a:endParaRPr>
          </a:p>
        </p:txBody>
      </p:sp>
      <p:sp>
        <p:nvSpPr>
          <p:cNvPr id="9"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8851" name="Caption_78852"/>
          <p:cNvSpPr txBox="1">
            <a:spLocks noChangeArrowheads="1"/>
          </p:cNvSpPr>
          <p:nvPr/>
        </p:nvSpPr>
        <p:spPr bwMode="auto">
          <a:xfrm>
            <a:off x="2840983" y="5884164"/>
            <a:ext cx="6479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004992"/>
                </a:solidFill>
                <a:latin typeface="Calibri Light"/>
              </a:rPr>
              <a:t>Werden Vater und Sohn Boot fahren?</a:t>
            </a:r>
            <a:r>
              <a:rPr lang="de-DE" altLang="de-DE" sz="2000" b="1">
                <a:solidFill>
                  <a:srgbClr val="004992"/>
                </a:solidFill>
                <a:latin typeface="Calibri Light"/>
              </a:rPr>
              <a:t> </a:t>
            </a:r>
          </a:p>
        </p:txBody>
      </p:sp>
      <p:pic>
        <p:nvPicPr>
          <p:cNvPr id="7885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38</a:t>
            </a:fld>
            <a:endParaRPr lang="de-DE">
              <a:latin typeface="Calibri Light"/>
            </a:endParaRPr>
          </a:p>
        </p:txBody>
      </p:sp>
    </p:spTree>
    <p:extLst>
      <p:ext uri="{BB962C8B-B14F-4D97-AF65-F5344CB8AC3E}">
        <p14:creationId xmlns:p14="http://schemas.microsoft.com/office/powerpoint/2010/main" val="2477495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6 -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39</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49628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Caption_82948"/>
          <p:cNvSpPr txBox="1">
            <a:spLocks noChangeArrowheads="1"/>
          </p:cNvSpPr>
          <p:nvPr/>
        </p:nvSpPr>
        <p:spPr bwMode="auto">
          <a:xfrm>
            <a:off x="3171507" y="5889466"/>
            <a:ext cx="58521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Wo, denkt John, hat Mary zuletzt den Eiswagen gesehen? Spielplatz oder Kirche?</a:t>
            </a:r>
          </a:p>
        </p:txBody>
      </p:sp>
      <p:pic>
        <p:nvPicPr>
          <p:cNvPr id="8294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40</a:t>
            </a:fld>
            <a:endParaRPr 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Caption_84995"/>
          <p:cNvSpPr txBox="1">
            <a:spLocks noChangeArrowheads="1"/>
          </p:cNvSpPr>
          <p:nvPr/>
        </p:nvSpPr>
        <p:spPr bwMode="auto">
          <a:xfrm>
            <a:off x="2647766" y="5884164"/>
            <a:ext cx="68659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die </a:t>
            </a:r>
            <a:r>
              <a:rPr lang="de-DE" altLang="de-DE" sz="2000">
                <a:solidFill>
                  <a:srgbClr val="004992"/>
                </a:solidFill>
                <a:latin typeface="Calibri Light"/>
              </a:rPr>
              <a:t>Mutter ...? </a:t>
            </a:r>
            <a:r>
              <a:rPr lang="de-DE" altLang="de-DE" sz="2000" dirty="0">
                <a:solidFill>
                  <a:srgbClr val="004992"/>
                </a:solidFill>
                <a:latin typeface="Calibri Light"/>
              </a:rPr>
              <a:t>Hat sie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41</a:t>
            </a:fld>
            <a:endParaRPr lang="de-DE">
              <a:latin typeface="Calibri Light"/>
            </a:endParaRPr>
          </a:p>
        </p:txBody>
      </p:sp>
      <p:sp>
        <p:nvSpPr>
          <p:cNvPr id="8" name="AutoShape 10"/>
          <p:cNvSpPr>
            <a:spLocks noChangeArrowheads="1"/>
          </p:cNvSpPr>
          <p:nvPr/>
        </p:nvSpPr>
        <p:spPr bwMode="auto">
          <a:xfrm>
            <a:off x="3581400" y="1078992"/>
            <a:ext cx="1868115" cy="914400"/>
          </a:xfrm>
          <a:prstGeom prst="wedgeEllipseCallout">
            <a:avLst>
              <a:gd name="adj1" fmla="val -53316"/>
              <a:gd name="adj2" fmla="val 5954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dirty="0">
                <a:latin typeface="+mj-lt"/>
              </a:rPr>
              <a:t>Können wir nicht schon anfangen Mami, ich verhungere noch!</a:t>
            </a:r>
            <a:endParaRPr lang="en-US" altLang="de-DE" sz="1050" dirty="0">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Caption_87045"/>
          <p:cNvSpPr txBox="1">
            <a:spLocks noChangeArrowheads="1"/>
          </p:cNvSpPr>
          <p:nvPr/>
        </p:nvSpPr>
        <p:spPr bwMode="auto">
          <a:xfrm>
            <a:off x="2660038" y="5884164"/>
            <a:ext cx="68414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Wieso war die Batterie beim 1. und wieso beim 2. Mal leer?</a:t>
            </a:r>
            <a:br>
              <a:rPr lang="de-DE" altLang="de-DE" sz="2000" dirty="0">
                <a:solidFill>
                  <a:srgbClr val="004992"/>
                </a:solidFill>
                <a:latin typeface="Calibri Light"/>
              </a:rPr>
            </a:br>
            <a:r>
              <a:rPr lang="de-DE" altLang="de-DE" sz="2000" dirty="0">
                <a:solidFill>
                  <a:srgbClr val="004992"/>
                </a:solidFill>
                <a:latin typeface="Calibri Light"/>
              </a:rPr>
              <a:t>Wie erklärt sich der Wagenbesitzer evtl. die Situation?</a:t>
            </a:r>
          </a:p>
        </p:txBody>
      </p:sp>
      <p:pic>
        <p:nvPicPr>
          <p:cNvPr id="87045"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8704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8704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8705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42</a:t>
            </a:fld>
            <a:endParaRPr lang="de-DE">
              <a:latin typeface="Calibri Light"/>
            </a:endParaRPr>
          </a:p>
        </p:txBody>
      </p:sp>
      <p:sp>
        <p:nvSpPr>
          <p:cNvPr id="11"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2" name="object 5"/>
          <p:cNvSpPr txBox="1"/>
          <p:nvPr/>
        </p:nvSpPr>
        <p:spPr>
          <a:xfrm>
            <a:off x="8800046" y="3511296"/>
            <a:ext cx="223621" cy="146304"/>
          </a:xfrm>
          <a:prstGeom prst="roundRect">
            <a:avLst/>
          </a:prstGeom>
          <a:solidFill>
            <a:schemeClr val="bg1"/>
          </a:solidFill>
          <a:ln w="9144">
            <a:noFill/>
          </a:ln>
          <a:effectLst>
            <a:glow rad="12700">
              <a:schemeClr val="bg1"/>
            </a:glow>
          </a:effectLst>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3" name="object 5"/>
          <p:cNvSpPr txBox="1"/>
          <p:nvPr/>
        </p:nvSpPr>
        <p:spPr>
          <a:xfrm>
            <a:off x="6097587" y="3520440"/>
            <a:ext cx="292608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lang="de-DE" sz="850" dirty="0">
                <a:latin typeface="Calibri Light"/>
                <a:cs typeface="Arial"/>
              </a:rPr>
              <a:t>Zwei Wochen später, nach dem Umzug in eine andere Wohnung…</a:t>
            </a:r>
            <a:endParaRPr sz="850"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Freunden nicht mitteile, dass es mir schlecht geht, kann ich auch keine besondere Rücksichtnahme erwarten!).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43</a:t>
            </a:fld>
            <a:endParaRPr 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Freunden nicht mitteile, dass es mir schlecht geht, kann ich auch keine besondere Rücksichtnahme erwarten!).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Um komplexe Situationen richtig zu bewerten, ist es wichtig, verschiedene Blickwinkel einzunehmen und möglichst die gesamte vorhandene Information zu berücksichtigen.</a:t>
            </a: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44</a:t>
            </a:fld>
            <a:endParaRPr lang="de-DE">
              <a:latin typeface="Calibri Light"/>
            </a:endParaRPr>
          </a:p>
        </p:txBody>
      </p:sp>
    </p:spTree>
    <p:extLst>
      <p:ext uri="{BB962C8B-B14F-4D97-AF65-F5344CB8AC3E}">
        <p14:creationId xmlns:p14="http://schemas.microsoft.com/office/powerpoint/2010/main" val="2773121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Matthias fühlt sich von einer Menge von Leuten ausgelacht!</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Matthias betritt nach dem Zoll die Empfangshalle des Flughafens; die Wartenden schauen in seine Richtung und zwei Wartende lachen schallend. </a:t>
            </a:r>
          </a:p>
          <a:p>
            <a:pPr lvl="0" defTabSz="914400" fontAlgn="base"/>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Selbstverständlich mustern alle Wartenden die Ankommenden, da sie Freunde oder Kunden abholen wollen. Die beiden lachenden Personen haben sich evtl. lange nicht gesehen und tauschen erste Urlaubserinnerungen aus. </a:t>
            </a:r>
          </a:p>
          <a:p>
            <a:pPr lvl="0" defTabSz="914400" fontAlgn="base"/>
            <a:r>
              <a:rPr lang="de-DE" altLang="de-DE" sz="2000" dirty="0">
                <a:solidFill>
                  <a:srgbClr val="333333"/>
                </a:solidFill>
                <a:latin typeface="Calibri Light"/>
                <a:cs typeface="Times New Roman" panose="02020603050405020304" pitchFamily="18" charset="0"/>
              </a:rPr>
              <a:t>„Irren ist menschlich“ – bedenken Sie andere Sichtweisen.  </a:t>
            </a: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45</a:t>
            </a:fld>
            <a:endParaRPr 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46</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239600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30186252"/>
              </p:ext>
            </p:extLst>
          </p:nvPr>
        </p:nvGraphicFramePr>
        <p:xfrm>
          <a:off x="408954" y="2011680"/>
          <a:ext cx="11375999" cy="47243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Red lips/Rote </a:t>
                      </a:r>
                      <a:r>
                        <a:rPr kumimoji="0" lang="en-GB" sz="1000" b="0" i="0" u="none" strike="noStrike" cap="none" normalizeH="0" baseline="0" dirty="0" err="1">
                          <a:ln>
                            <a:noFill/>
                          </a:ln>
                          <a:solidFill>
                            <a:srgbClr val="333333"/>
                          </a:solidFill>
                          <a:effectLst/>
                          <a:latin typeface="Calibri Light"/>
                          <a:cs typeface="Times New Roman" pitchFamily="18" charset="0"/>
                        </a:rPr>
                        <a:t>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Volker Henkel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Evil clown/</a:t>
                      </a:r>
                      <a:r>
                        <a:rPr kumimoji="0" lang="en-GB" sz="1000" b="0" i="0" u="none" strike="noStrike" cap="none" normalizeH="0" baseline="0" dirty="0" err="1">
                          <a:ln>
                            <a:noFill/>
                          </a:ln>
                          <a:solidFill>
                            <a:srgbClr val="333333"/>
                          </a:solidFill>
                          <a:effectLst/>
                          <a:latin typeface="Calibri Light"/>
                          <a:cs typeface="Times New Roman" pitchFamily="18" charset="0"/>
                        </a:rPr>
                        <a:t>Böser</a:t>
                      </a:r>
                      <a:r>
                        <a:rPr kumimoji="0" lang="en-GB" sz="1000" b="0" i="0" u="none" strike="noStrike" cap="none" normalizeH="0" baseline="0" dirty="0">
                          <a:ln>
                            <a:noFill/>
                          </a:ln>
                          <a:solidFill>
                            <a:srgbClr val="333333"/>
                          </a:solidFill>
                          <a:effectLst/>
                          <a:latin typeface="Calibri Light"/>
                          <a:cs typeface="Times New Roman" pitchFamily="18" charset="0"/>
                        </a:rPr>
                        <a:t>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def110</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Zirkus</a:t>
                      </a:r>
                      <a:r>
                        <a:rPr kumimoji="0" lang="en-GB" sz="1000" b="0" i="0" u="none" strike="noStrike" cap="none" normalizeH="0" baseline="0" dirty="0">
                          <a:ln>
                            <a:noFill/>
                          </a:ln>
                          <a:solidFill>
                            <a:srgbClr val="333333"/>
                          </a:solidFill>
                          <a:effectLst/>
                          <a:latin typeface="Calibri Light"/>
                          <a:cs typeface="Times New Roman" pitchFamily="18" charset="0"/>
                        </a:rPr>
                        <a:t> - circus</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Circus/</a:t>
                      </a:r>
                      <a:r>
                        <a:rPr kumimoji="0" lang="en-GB" sz="1000" b="0" i="0" u="none" strike="noStrike" cap="none" normalizeH="0" baseline="0" dirty="0" err="1">
                          <a:ln>
                            <a:noFill/>
                          </a:ln>
                          <a:solidFill>
                            <a:srgbClr val="333333"/>
                          </a:solidFill>
                          <a:effectLst/>
                          <a:latin typeface="Calibri Light"/>
                          <a:cs typeface="Times New Roman" pitchFamily="18" charset="0"/>
                        </a:rPr>
                        <a:t>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Marina Ruiz-Villarreal</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grandmother, accident, bad news, neighbour/</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Großmutter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Unfall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schlechte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Nachrichten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a:t>
                      </a:r>
                      <a:r>
                        <a:rPr kumimoji="0" lang="en-US" sz="1000" b="0" i="0" u="none" strike="noStrike" cap="none" normalizeH="0" baseline="0" dirty="0">
                          <a:ln>
                            <a:noFill/>
                          </a:ln>
                          <a:solidFill>
                            <a:srgbClr val="333333"/>
                          </a:solidFill>
                          <a:effectLst/>
                          <a:latin typeface="Calibri Light"/>
                          <a:cs typeface="Times New Roman" pitchFamily="18" charset="0"/>
                        </a:rPr>
                        <a:t>Das </a:t>
                      </a:r>
                      <a:r>
                        <a:rPr kumimoji="0" lang="en-US" sz="1000" b="0" i="0" u="none" strike="noStrike" cap="none" normalizeH="0" baseline="0" dirty="0" err="1">
                          <a:ln>
                            <a:noFill/>
                          </a:ln>
                          <a:solidFill>
                            <a:srgbClr val="333333"/>
                          </a:solidFill>
                          <a:effectLst/>
                          <a:latin typeface="Calibri Light"/>
                          <a:cs typeface="Times New Roman" pitchFamily="18" charset="0"/>
                        </a:rPr>
                        <a:t>Bild</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wurde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dem</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folgenden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Buchkapitel</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entliehen</a:t>
                      </a:r>
                      <a:r>
                        <a:rPr kumimoji="0" lang="en-US"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Moritz, S. (2005), </a:t>
                      </a:r>
                      <a:r>
                        <a:rPr kumimoji="0" lang="en-US" sz="1000" b="0" i="0" u="none" strike="noStrike" cap="none" normalizeH="0" baseline="0" dirty="0" err="1">
                          <a:ln>
                            <a:noFill/>
                          </a:ln>
                          <a:solidFill>
                            <a:srgbClr val="333333"/>
                          </a:solidFill>
                          <a:effectLst/>
                          <a:latin typeface="Calibri Light"/>
                          <a:cs typeface="Times New Roman" pitchFamily="18" charset="0"/>
                        </a:rPr>
                        <a:t>Kognitive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Dysfunktionen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schizophrener</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Patienten</a:t>
                      </a:r>
                      <a:r>
                        <a:rPr kumimoji="0" lang="en-US" sz="1000" b="0" i="0" u="none" strike="noStrike" cap="none" normalizeH="0" baseline="0" dirty="0">
                          <a:ln>
                            <a:noFill/>
                          </a:ln>
                          <a:solidFill>
                            <a:srgbClr val="333333"/>
                          </a:solidFill>
                          <a:effectLst/>
                          <a:latin typeface="Calibri Light"/>
                          <a:cs typeface="Times New Roman" pitchFamily="18" charset="0"/>
                        </a:rPr>
                        <a:t>. In D.F. </a:t>
                      </a:r>
                      <a:r>
                        <a:rPr kumimoji="0" lang="en-US" sz="1000" b="0" i="0" u="none" strike="noStrike" cap="none" normalizeH="0" baseline="0" dirty="0" err="1">
                          <a:ln>
                            <a:noFill/>
                          </a:ln>
                          <a:solidFill>
                            <a:srgbClr val="333333"/>
                          </a:solidFill>
                          <a:effectLst/>
                          <a:latin typeface="Calibri Light"/>
                          <a:cs typeface="Times New Roman" pitchFamily="18" charset="0"/>
                        </a:rPr>
                        <a:t>Braus</a:t>
                      </a:r>
                      <a:r>
                        <a:rPr kumimoji="0" lang="en-US" sz="1000" b="0" i="0" u="none" strike="noStrike" cap="none" normalizeH="0" baseline="0" dirty="0">
                          <a:ln>
                            <a:noFill/>
                          </a:ln>
                          <a:solidFill>
                            <a:srgbClr val="333333"/>
                          </a:solidFill>
                          <a:effectLst/>
                          <a:latin typeface="Calibri Light"/>
                          <a:cs typeface="Times New Roman" pitchFamily="18" charset="0"/>
                        </a:rPr>
                        <a:t> (Ed.), </a:t>
                      </a:r>
                      <a:r>
                        <a:rPr kumimoji="0" lang="en-US" sz="1000" b="0" i="0" u="none" strike="noStrike" cap="none" normalizeH="0" baseline="0" dirty="0" err="1">
                          <a:ln>
                            <a:noFill/>
                          </a:ln>
                          <a:solidFill>
                            <a:srgbClr val="333333"/>
                          </a:solidFill>
                          <a:effectLst/>
                          <a:latin typeface="Calibri Light"/>
                          <a:cs typeface="Times New Roman" pitchFamily="18" charset="0"/>
                        </a:rPr>
                        <a:t>Schizophrenie</a:t>
                      </a:r>
                      <a:r>
                        <a:rPr kumimoji="0" lang="en-US" sz="1000" b="0" i="0" u="none" strike="noStrike" cap="none" normalizeH="0" baseline="0" dirty="0">
                          <a:ln>
                            <a:noFill/>
                          </a:ln>
                          <a:solidFill>
                            <a:srgbClr val="333333"/>
                          </a:solidFill>
                          <a:effectLst/>
                          <a:latin typeface="Calibri Light"/>
                          <a:cs typeface="Times New Roman" pitchFamily="18" charset="0"/>
                        </a:rPr>
                        <a:t> (pp. 15-27). Stuttgart: </a:t>
                      </a:r>
                      <a:r>
                        <a:rPr kumimoji="0" lang="en-US"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Comic strip: John &amp; Mary/ Bildergeschichte John &amp; Mary</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M.A./ Christin </a:t>
                      </a:r>
                      <a:r>
                        <a:rPr kumimoji="0" lang="en-GB" sz="1000" b="0" i="0" u="none" strike="noStrike" cap="none" normalizeH="0" baseline="0" dirty="0" err="1">
                          <a:ln>
                            <a:noFill/>
                          </a:ln>
                          <a:solidFill>
                            <a:srgbClr val="333333"/>
                          </a:solidFill>
                          <a:effectLst/>
                          <a:latin typeface="Calibri Light"/>
                        </a:rPr>
                        <a:t>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bank, boating, sausage/</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Bank, </a:t>
                      </a:r>
                      <a:r>
                        <a:rPr kumimoji="0" lang="en-GB" sz="1000" b="0" i="0" u="none" strike="noStrike" cap="none" normalizeH="0" baseline="0" dirty="0" err="1">
                          <a:ln>
                            <a:noFill/>
                          </a:ln>
                          <a:solidFill>
                            <a:srgbClr val="333333"/>
                          </a:solidFill>
                          <a:effectLst/>
                          <a:latin typeface="Calibri Light"/>
                        </a:rPr>
                        <a:t>Bootfahren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Metakognitives Training 6 -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41949122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2878</Words>
  <Application>Microsoft Office PowerPoint</Application>
  <PresentationFormat>Benutzerdefiniert</PresentationFormat>
  <Paragraphs>405</Paragraphs>
  <Slides>47</Slides>
  <Notes>47</Notes>
  <HiddenSlides>0</HiddenSlides>
  <MMClips>0</MMClips>
  <ScaleCrop>false</ScaleCrop>
  <HeadingPairs>
    <vt:vector size="6" baseType="variant">
      <vt:variant>
        <vt:lpstr>Verwendete Schriftarten</vt:lpstr>
      </vt:variant>
      <vt:variant>
        <vt:i4>6</vt:i4>
      </vt:variant>
      <vt:variant>
        <vt:lpstr>Design</vt:lpstr>
      </vt:variant>
      <vt:variant>
        <vt:i4>5</vt:i4>
      </vt:variant>
      <vt:variant>
        <vt:lpstr>Folientitel</vt:lpstr>
      </vt:variant>
      <vt:variant>
        <vt:i4>47</vt:i4>
      </vt:variant>
    </vt:vector>
  </HeadingPairs>
  <TitlesOfParts>
    <vt:vector size="58" baseType="lpstr">
      <vt:lpstr>Arial</vt:lpstr>
      <vt:lpstr>Calibri</vt:lpstr>
      <vt:lpstr>Calibri Light</vt:lpstr>
      <vt:lpstr>Symbol</vt:lpstr>
      <vt:lpstr>Verdana</vt:lpstr>
      <vt:lpstr>WingDings</vt:lpstr>
      <vt:lpstr>UKE_PPT-Vorlage_16zu9</vt:lpstr>
      <vt:lpstr>1_UKE_PPT-Vorlage_16zu9</vt:lpstr>
      <vt:lpstr>2_UKE_PPT-Vorlage_16zu9</vt:lpstr>
      <vt:lpstr>3_UKE_PPT-Vorlage_16zu9</vt:lpstr>
      <vt:lpstr>4_UKE_PPT-Vorlage_16zu9</vt:lpstr>
      <vt:lpstr>MKT 6 A BADE – Einfühlung II</vt:lpstr>
      <vt:lpstr>Auf welche äußerlichen Merkmale achten Sie zuerst, wenn Sie jemanden neu kennenlernen? Wie verlässlich sind diese?</vt:lpstr>
      <vt:lpstr>Auf welche äußerlichen Merkmale achten Sie zuerst, wenn Sie jemanden neu kennenlernen? Wie verlässlich sind diese? </vt:lpstr>
      <vt:lpstr>Welche weiteren Informationsquellen gibt es?  Wie verlässlich sind diese?</vt:lpstr>
      <vt:lpstr>Welche weiteren Informationsquellen gibt es?  Wie verlässlich sind diese? </vt:lpstr>
      <vt:lpstr>Stärken und Schwächen von Beurteilungsmerkmalen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Schein und Sein!</vt:lpstr>
      <vt:lpstr>Was soll das Ganze?</vt:lpstr>
      <vt:lpstr>Was soll das Ganze?</vt:lpstr>
      <vt:lpstr>Wie Probleme des Sich-Einfühlens Fehleinschätzungen während der Psychose begünstigen – Beispiele</vt:lpstr>
      <vt:lpstr>Aufgabe</vt:lpstr>
      <vt:lpstr>Aufgabe</vt:lpstr>
      <vt:lpstr>Aufgabe</vt:lpstr>
      <vt:lpstr> </vt:lpstr>
      <vt:lpstr> </vt:lpstr>
      <vt:lpstr>Omas Geburtstag Was schenkt das Mädchen ihrer Oma beim nächsten Mal?</vt:lpstr>
      <vt:lpstr>Jetzt geht’s los!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Übertragung auf den Alltag</vt:lpstr>
      <vt:lpstr>Übertragung auf den Alltag</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291</cp:revision>
  <dcterms:created xsi:type="dcterms:W3CDTF">2004-06-30T16:15:23Z</dcterms:created>
  <dcterms:modified xsi:type="dcterms:W3CDTF">2021-12-14T09:12:02Z</dcterms:modified>
</cp:coreProperties>
</file>