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10" r:id="rId1"/>
    <p:sldMasterId id="2147484328" r:id="rId2"/>
    <p:sldMasterId id="2147484341" r:id="rId3"/>
    <p:sldMasterId id="2147484354" r:id="rId4"/>
    <p:sldMasterId id="2147484367" r:id="rId5"/>
  </p:sldMasterIdLst>
  <p:notesMasterIdLst>
    <p:notesMasterId r:id="rId45"/>
  </p:notesMasterIdLst>
  <p:handoutMasterIdLst>
    <p:handoutMasterId r:id="rId46"/>
  </p:handoutMasterIdLst>
  <p:sldIdLst>
    <p:sldId id="431" r:id="rId6"/>
    <p:sldId id="416" r:id="rId7"/>
    <p:sldId id="425" r:id="rId8"/>
    <p:sldId id="418" r:id="rId9"/>
    <p:sldId id="419" r:id="rId10"/>
    <p:sldId id="413" r:id="rId11"/>
    <p:sldId id="433" r:id="rId12"/>
    <p:sldId id="437" r:id="rId13"/>
    <p:sldId id="438" r:id="rId14"/>
    <p:sldId id="434" r:id="rId15"/>
    <p:sldId id="435" r:id="rId16"/>
    <p:sldId id="436" r:id="rId17"/>
    <p:sldId id="440" r:id="rId18"/>
    <p:sldId id="441" r:id="rId19"/>
    <p:sldId id="442" r:id="rId20"/>
    <p:sldId id="443" r:id="rId21"/>
    <p:sldId id="376" r:id="rId22"/>
    <p:sldId id="424" r:id="rId23"/>
    <p:sldId id="444" r:id="rId24"/>
    <p:sldId id="445" r:id="rId25"/>
    <p:sldId id="406" r:id="rId26"/>
    <p:sldId id="447" r:id="rId27"/>
    <p:sldId id="446" r:id="rId28"/>
    <p:sldId id="293" r:id="rId29"/>
    <p:sldId id="307" r:id="rId30"/>
    <p:sldId id="309" r:id="rId31"/>
    <p:sldId id="412" r:id="rId32"/>
    <p:sldId id="259" r:id="rId33"/>
    <p:sldId id="405" r:id="rId34"/>
    <p:sldId id="306" r:id="rId35"/>
    <p:sldId id="448" r:id="rId36"/>
    <p:sldId id="408" r:id="rId37"/>
    <p:sldId id="304" r:id="rId38"/>
    <p:sldId id="300" r:id="rId39"/>
    <p:sldId id="314" r:id="rId40"/>
    <p:sldId id="449" r:id="rId41"/>
    <p:sldId id="392" r:id="rId42"/>
    <p:sldId id="452" r:id="rId43"/>
    <p:sldId id="451" r:id="rId44"/>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3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8" autoAdjust="0"/>
    <p:restoredTop sz="97336" autoAdjust="0"/>
  </p:normalViewPr>
  <p:slideViewPr>
    <p:cSldViewPr>
      <p:cViewPr varScale="1">
        <p:scale>
          <a:sx n="62" d="100"/>
          <a:sy n="62" d="100"/>
        </p:scale>
        <p:origin x="720" y="76"/>
      </p:cViewPr>
      <p:guideLst>
        <p:guide orient="horz" pos="93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3156039-4026-4475-99FE-F6848649D86E}" type="slidenum">
              <a:rPr lang="en-US"/>
              <a:pPr>
                <a:defRPr/>
              </a:pPr>
              <a:t>‹Nr.›</a:t>
            </a:fld>
            <a:endParaRPr lang="en-US"/>
          </a:p>
        </p:txBody>
      </p:sp>
    </p:spTree>
    <p:extLst>
      <p:ext uri="{BB962C8B-B14F-4D97-AF65-F5344CB8AC3E}">
        <p14:creationId xmlns:p14="http://schemas.microsoft.com/office/powerpoint/2010/main" val="3561121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0EAC8D03-A287-448F-87EA-CBAEFC01BE2E}" type="slidenum">
              <a:rPr lang="en-US"/>
              <a:pPr>
                <a:defRPr/>
              </a:pPr>
              <a:t>‹Nr.›</a:t>
            </a:fld>
            <a:endParaRPr lang="en-US"/>
          </a:p>
        </p:txBody>
      </p:sp>
    </p:spTree>
    <p:extLst>
      <p:ext uri="{BB962C8B-B14F-4D97-AF65-F5344CB8AC3E}">
        <p14:creationId xmlns:p14="http://schemas.microsoft.com/office/powerpoint/2010/main" val="3694731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DE78C1-E20F-4F30-9D70-661D8A9CA214}" type="slidenum">
              <a:rPr lang="en-US" altLang="de-DE" sz="1300" smtClean="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32083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2241DF-2A04-4EF5-A336-905B9893D430}" type="slidenum">
              <a:rPr lang="en-US" altLang="de-DE" sz="1300" smtClean="0"/>
              <a:pPr>
                <a:spcBef>
                  <a:spcPct val="0"/>
                </a:spcBef>
              </a:pPr>
              <a:t>3</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49155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4213FA-7BCB-4B91-B1BF-277484D93769}" type="slidenum">
              <a:rPr lang="en-US" altLang="de-DE" sz="1300" smtClean="0"/>
              <a:pPr>
                <a:spcBef>
                  <a:spcPct val="0"/>
                </a:spcBef>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5964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B25CA7-C090-4A8D-B66D-CC9086B059D1}"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336038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DFEB8-2E03-4914-B446-F7FDCC00EBBC}" type="slidenum">
              <a:rPr lang="en-US" altLang="de-DE" sz="1300" smtClean="0"/>
              <a:pPr>
                <a:spcBef>
                  <a:spcPct val="0"/>
                </a:spcBef>
              </a:pPr>
              <a:t>6</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454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13</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14</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15</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16</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774901-8E31-4ED0-8DE9-DBF66695ECFC}" type="slidenum">
              <a:rPr lang="en-US" altLang="de-DE" sz="1300" smtClean="0"/>
              <a:pPr>
                <a:spcBef>
                  <a:spcPct val="0"/>
                </a:spcBef>
              </a:pPr>
              <a:t>17</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57841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F66C0-66B3-4923-9D9A-5FCDDC0B979F}" type="slidenum">
              <a:rPr lang="en-US" altLang="de-DE" sz="1300" smtClean="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6070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F66C0-66B3-4923-9D9A-5FCDDC0B979F}"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6070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solidFill>
                  <a:prstClr val="black"/>
                </a:solidFill>
              </a:rPr>
              <a:pPr>
                <a:spcBef>
                  <a:spcPct val="0"/>
                </a:spcBef>
              </a:pPr>
              <a:t>20</a:t>
            </a:fld>
            <a:endParaRPr lang="en-US" altLang="de-DE" sz="1300">
              <a:solidFill>
                <a:prstClr val="black"/>
              </a:solidFill>
            </a:endParaRPr>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21</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22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23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0D5B60-C374-48E5-BF62-F6585AFD7072}" type="slidenum">
              <a:rPr lang="en-US" altLang="de-DE" sz="1300" smtClean="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745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FE293-C748-45B7-8FD1-1410DF12B2C6}" type="slidenum">
              <a:rPr lang="en-US" altLang="de-DE" sz="1300" smtClean="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000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F85F9D-C718-450F-A8CB-C15232BBDE5A}" type="slidenum">
              <a:rPr lang="en-US" altLang="de-DE" sz="1300" smtClean="0"/>
              <a:pPr>
                <a:spcBef>
                  <a:spcPct val="0"/>
                </a:spcBef>
              </a:pPr>
              <a:t>26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000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649C4-6629-4B66-B022-F158A27DE45F}" type="slidenum">
              <a:rPr lang="en-US" altLang="de-DE" sz="1300" smtClean="0"/>
              <a:pPr>
                <a:spcBef>
                  <a:spcPct val="0"/>
                </a:spcBef>
              </a:pPr>
              <a:t>27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473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C5405F-A77E-451F-B70B-067DED6042F5}"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108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19B23D-F3FA-48C6-BEC3-10990EC1261E}" type="slidenum">
              <a:rPr lang="en-US" altLang="de-DE" sz="1300" smtClean="0"/>
              <a:pPr>
                <a:spcBef>
                  <a:spcPct val="0"/>
                </a:spcBef>
              </a:pPr>
              <a:t>30</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613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21F7B9-BE82-46DA-9102-2E881596B011}" type="slidenum">
              <a:rPr lang="en-US" altLang="de-DE" sz="1300" smtClean="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377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338F95-BA6C-457C-8B22-2BD7A26C0F5A}"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30203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73BAD8-6B68-4997-B384-6CEC45DE0176}" type="slidenum">
              <a:rPr lang="en-US" altLang="de-DE" sz="1300" smtClean="0"/>
              <a:pPr>
                <a:spcBef>
                  <a:spcPct val="0"/>
                </a:spcBef>
              </a:pPr>
              <a:t>34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906808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78D15-6392-45B6-A4B5-94B15F9CACD6}" type="slidenum">
              <a:rPr lang="en-US" altLang="de-DE" sz="1300" smtClean="0"/>
              <a:pPr>
                <a:spcBef>
                  <a:spcPct val="0"/>
                </a:spcBef>
              </a:pPr>
              <a:t>35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000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78D15-6392-45B6-A4B5-94B15F9CACD6}" type="slidenum">
              <a:rPr lang="en-US" altLang="de-DE" sz="1300" smtClean="0"/>
              <a:pPr>
                <a:spcBef>
                  <a:spcPct val="0"/>
                </a:spcBef>
              </a:pPr>
              <a:t>36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00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45B56-9866-4109-B37A-40509997C937}"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8374260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39</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5.xml"/><Relationship Id="rId4" Type="http://schemas.openxmlformats.org/officeDocument/2006/relationships/image" Target="../media/image5.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34AADE35-73BF-4B48-B980-9F1D728A285B}"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8C7E37B4-B89C-4E51-8EF9-B1BC28B3E591}"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6 - Einfühlung II</a:t>
            </a:r>
          </a:p>
        </p:txBody>
      </p:sp>
      <p:sp>
        <p:nvSpPr>
          <p:cNvPr id="5" name="Slide Number Placeholder 4"/>
          <p:cNvSpPr>
            <a:spLocks noGrp="1"/>
          </p:cNvSpPr>
          <p:nvPr>
            <p:ph type="sldNum" sz="quarter" idx="12"/>
          </p:nvPr>
        </p:nvSpPr>
        <p:spPr bwMode="gray"/>
        <p:txBody>
          <a:bodyPr/>
          <a:lstStyle/>
          <a:p>
            <a:pPr>
              <a:defRPr/>
            </a:pPr>
            <a:fld id="{512AAC3F-3BD8-4578-866E-1D18C4668C44}"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9FDC2F42-B6C0-4AE4-8CF9-E444C693FBD6}"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760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5065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1"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FontTx/>
              <a:buNone/>
            </a:pPr>
            <a:r>
              <a:rPr lang="de-DE" altLang="de-DE" sz="1000" b="1"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059240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092553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2583950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Tree>
    <p:extLst>
      <p:ext uri="{BB962C8B-B14F-4D97-AF65-F5344CB8AC3E}">
        <p14:creationId xmlns:p14="http://schemas.microsoft.com/office/powerpoint/2010/main" val="3596061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4819339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81548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518282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13984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018160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11486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58190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7359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0804848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603362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116693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18955102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8309694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190133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91738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85116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882558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1262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9.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56F55EC-08DB-4BBE-A905-7FCCE870BE4A}"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3" r:id="rId3"/>
    <p:sldLayoutId id="2147484314" r:id="rId4"/>
    <p:sldLayoutId id="2147484315" r:id="rId5"/>
    <p:sldLayoutId id="2147484316" r:id="rId6"/>
    <p:sldLayoutId id="2147484317" r:id="rId7"/>
    <p:sldLayoutId id="2147484318" r:id="rId8"/>
    <p:sldLayoutId id="2147484319" r:id="rId9"/>
    <p:sldLayoutId id="2147484320" r:id="rId10"/>
    <p:sldLayoutId id="2147484321" r:id="rId11"/>
    <p:sldLayoutId id="214748432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 id="214748434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 id="214748435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1">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1" smtClean="0">
                <a:solidFill>
                  <a:srgbClr val="333333"/>
                </a:solidFill>
                <a:ea typeface="ＭＳ Ｐゴシック" panose="020B0600070205080204" pitchFamily="34" charset="-128"/>
              </a:rPr>
              <a:pPr>
                <a:defRPr/>
              </a:pPr>
              <a:t>‹Nr.›</a:t>
            </a:fld>
            <a:endParaRPr lang="de-DE" altLang="de-DE" b="1">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32207725"/>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 id="214748436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36076974"/>
      </p:ext>
    </p:extLst>
  </p:cSld>
  <p:clrMap bg1="lt1" tx1="dk1" bg2="lt2" tx2="dk2" accent1="accent1" accent2="accent2" accent3="accent3" accent4="accent4" accent5="accent5" accent6="accent6" hlink="hlink" folHlink="folHlink"/>
  <p:sldLayoutIdLst>
    <p:sldLayoutId id="2147484368" r:id="rId1"/>
    <p:sldLayoutId id="2147484369" r:id="rId2"/>
    <p:sldLayoutId id="2147484370" r:id="rId3"/>
    <p:sldLayoutId id="2147484371" r:id="rId4"/>
    <p:sldLayoutId id="2147484372" r:id="rId5"/>
    <p:sldLayoutId id="2147484373" r:id="rId6"/>
    <p:sldLayoutId id="2147484374" r:id="rId7"/>
    <p:sldLayoutId id="2147484375" r:id="rId8"/>
    <p:sldLayoutId id="2147484376" r:id="rId9"/>
    <p:sldLayoutId id="2147484377" r:id="rId10"/>
    <p:sldLayoutId id="2147484378" r:id="rId11"/>
    <p:sldLayoutId id="21474843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2.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6 A – Einfühlung II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Tree>
    <p:extLst>
      <p:ext uri="{BB962C8B-B14F-4D97-AF65-F5344CB8AC3E}">
        <p14:creationId xmlns:p14="http://schemas.microsoft.com/office/powerpoint/2010/main" val="1412064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dirty="0">
                <a:solidFill>
                  <a:schemeClr val="bg1"/>
                </a:solidFill>
                <a:latin typeface="Calibri Light"/>
              </a:rPr>
              <a:t>Tattoo poser-Lili Vieira de Carvalho</a:t>
            </a:r>
            <a:endParaRPr lang="en-US" altLang="de-DE" sz="1000" dirty="0">
              <a:solidFill>
                <a:schemeClr val="bg1"/>
              </a:solidFill>
              <a:latin typeface="Calibri Light"/>
            </a:endParaRPr>
          </a:p>
        </p:txBody>
      </p:sp>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Auf welche äußerlichen Merkmale achten Sie zuerst, wenn Sie jemanden neu kennenlernen? Wie verlässlich sind diese?</a:t>
            </a: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a:t>
            </a:fld>
            <a:endParaRPr lang="de-DE">
              <a:latin typeface="Calibri Ligh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Auf welche äußerlichen Merkmale achten Sie zuerst, wenn Sie jemanden neu kennenlernen? Wie verlässlich sind diese?</a:t>
            </a: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a:t>
            </a:fld>
            <a:endParaRPr lang="de-DE">
              <a:latin typeface="Calibri Light"/>
            </a:endParaRPr>
          </a:p>
        </p:txBody>
      </p:sp>
      <p:sp>
        <p:nvSpPr>
          <p:cNvPr id="23555" name="Text Box 5"/>
          <p:cNvSpPr txBox="1">
            <a:spLocks noChangeArrowheads="1"/>
          </p:cNvSpPr>
          <p:nvPr/>
        </p:nvSpPr>
        <p:spPr bwMode="auto">
          <a:xfrm>
            <a:off x="1964531" y="407707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Körpersprache/</a:t>
            </a:r>
            <a:br>
              <a:rPr lang="de-DE" altLang="de-DE" sz="2000" dirty="0">
                <a:latin typeface="Calibri Light"/>
              </a:rPr>
            </a:br>
            <a:r>
              <a:rPr lang="de-DE" altLang="de-DE" sz="2000" dirty="0">
                <a:latin typeface="Calibri Light"/>
              </a:rPr>
              <a:t>Haltung?</a:t>
            </a:r>
          </a:p>
        </p:txBody>
      </p:sp>
      <p:sp>
        <p:nvSpPr>
          <p:cNvPr id="23556"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Augen?</a:t>
            </a:r>
          </a:p>
        </p:txBody>
      </p:sp>
      <p:sp>
        <p:nvSpPr>
          <p:cNvPr id="23557"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Sprache?</a:t>
            </a:r>
          </a:p>
        </p:txBody>
      </p:sp>
      <p:sp>
        <p:nvSpPr>
          <p:cNvPr id="23558" name="Text Box 13"/>
          <p:cNvSpPr txBox="1">
            <a:spLocks noChangeArrowheads="1"/>
          </p:cNvSpPr>
          <p:nvPr/>
        </p:nvSpPr>
        <p:spPr bwMode="auto">
          <a:xfrm>
            <a:off x="8185819" y="4653136"/>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Kleidung?</a:t>
            </a:r>
          </a:p>
        </p:txBody>
      </p:sp>
      <p:sp>
        <p:nvSpPr>
          <p:cNvPr id="23559" name="Caption_20"/>
          <p:cNvSpPr txBox="1">
            <a:spLocks noChangeArrowheads="1"/>
          </p:cNvSpPr>
          <p:nvPr/>
        </p:nvSpPr>
        <p:spPr bwMode="auto">
          <a:xfrm>
            <a:off x="4664698" y="6453188"/>
            <a:ext cx="28292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i="1" dirty="0">
                <a:latin typeface="Calibri Light"/>
              </a:rPr>
              <a:t>anderes? ...</a:t>
            </a:r>
          </a:p>
        </p:txBody>
      </p:sp>
      <p:sp>
        <p:nvSpPr>
          <p:cNvPr id="23560"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1"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2"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3"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564"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Hände?</a:t>
            </a:r>
          </a:p>
        </p:txBody>
      </p:sp>
      <p:sp>
        <p:nvSpPr>
          <p:cNvPr id="23565"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dirty="0">
                <a:solidFill>
                  <a:schemeClr val="bg1"/>
                </a:solidFill>
                <a:latin typeface="Calibri Light"/>
              </a:rPr>
              <a:t>Tattoo poser-Lili Vieira de Carvalho</a:t>
            </a:r>
            <a:endParaRPr lang="en-US" altLang="de-DE" sz="1000" dirty="0">
              <a:solidFill>
                <a:schemeClr val="bg1"/>
              </a:solidFill>
              <a:latin typeface="Calibri Light"/>
            </a:endParaRPr>
          </a:p>
        </p:txBody>
      </p:sp>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Welche weiteren Informationsquellen gibt es? </a:t>
            </a:r>
            <a:br>
              <a:rPr lang="de-DE" altLang="de-DE" sz="3600" dirty="0">
                <a:solidFill>
                  <a:srgbClr val="004992"/>
                </a:solidFill>
                <a:ea typeface="+mn-ea"/>
                <a:cs typeface="+mn-cs"/>
              </a:rPr>
            </a:br>
            <a:r>
              <a:rPr lang="de-DE" altLang="de-DE" sz="3600" dirty="0">
                <a:solidFill>
                  <a:srgbClr val="004992"/>
                </a:solidFill>
                <a:ea typeface="+mn-ea"/>
                <a:cs typeface="+mn-cs"/>
              </a:rPr>
              <a:t>Wie verlässlich sind diese?</a:t>
            </a: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a:t>
            </a:fld>
            <a:endParaRPr lang="de-DE">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Welche weiteren Informationsquellen gibt es? </a:t>
            </a:r>
            <a:br>
              <a:rPr lang="de-DE" altLang="de-DE" sz="3600" dirty="0">
                <a:solidFill>
                  <a:srgbClr val="004992"/>
                </a:solidFill>
                <a:ea typeface="+mn-ea"/>
                <a:cs typeface="+mn-cs"/>
              </a:rPr>
            </a:br>
            <a:r>
              <a:rPr lang="de-DE" altLang="de-DE" sz="3600" dirty="0">
                <a:solidFill>
                  <a:srgbClr val="004992"/>
                </a:solidFill>
                <a:ea typeface="+mn-ea"/>
                <a:cs typeface="+mn-cs"/>
              </a:rPr>
              <a:t>Wie verlässlich sind diese?</a:t>
            </a:r>
            <a:br>
              <a:rPr lang="de-DE" altLang="de-DE" sz="3600" dirty="0">
                <a:solidFill>
                  <a:srgbClr val="004992"/>
                </a:solidFill>
                <a:ea typeface="+mn-ea"/>
                <a:cs typeface="+mn-cs"/>
              </a:rPr>
            </a:br>
            <a:br>
              <a:rPr lang="de-DE" altLang="de-DE" sz="3600" dirty="0">
                <a:solidFill>
                  <a:srgbClr val="004992"/>
                </a:solidFill>
                <a:ea typeface="+mn-ea"/>
                <a:cs typeface="+mn-cs"/>
              </a:rPr>
            </a:br>
            <a:br>
              <a:rPr lang="de-DE" altLang="de-DE" sz="3600" dirty="0">
                <a:solidFill>
                  <a:srgbClr val="004992"/>
                </a:solidFill>
                <a:ea typeface="+mn-ea"/>
                <a:cs typeface="+mn-cs"/>
              </a:rPr>
            </a:br>
            <a:endParaRPr lang="en-US" sz="4000" dirty="0">
              <a:solidFill>
                <a:srgbClr val="004992"/>
              </a:solidFill>
              <a:latin typeface="Calibri Light"/>
            </a:endParaRPr>
          </a:p>
        </p:txBody>
      </p:sp>
      <p:pic>
        <p:nvPicPr>
          <p:cNvPr id="2765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idx="1"/>
          </p:nvPr>
        </p:nvSpPr>
        <p:spPr>
          <a:xfrm>
            <a:off x="411480" y="2203704"/>
            <a:ext cx="5669280" cy="4248000"/>
          </a:xfrm>
        </p:spPr>
        <p:txBody>
          <a:bodyPr/>
          <a:lstStyle/>
          <a:p>
            <a:pPr marL="342900" lvl="0" indent="-342900" defTabSz="914400" fontAlgn="base">
              <a:buClr>
                <a:srgbClr val="333333"/>
              </a:buClr>
              <a:buFont typeface="WingDings"/>
              <a:buChar char=""/>
            </a:pPr>
            <a:endParaRPr lang="de-DE" altLang="de-DE" sz="2400" dirty="0">
              <a:solidFill>
                <a:srgbClr val="333333"/>
              </a:solidFill>
              <a:latin typeface="Calibri Light"/>
            </a:endParaRPr>
          </a:p>
          <a:p>
            <a:pPr marL="342900" lvl="0" indent="-342900" defTabSz="914400" fontAlgn="base">
              <a:buClr>
                <a:srgbClr val="333333"/>
              </a:buClr>
              <a:buFont typeface="WingDings"/>
              <a:buChar char=""/>
            </a:pPr>
            <a:r>
              <a:rPr lang="de-DE" altLang="de-DE" sz="2400" dirty="0">
                <a:solidFill>
                  <a:srgbClr val="333333"/>
                </a:solidFill>
                <a:latin typeface="Calibri Light"/>
              </a:rPr>
              <a:t>Vorwissen über bestimmte Person (Hörensagen): z.B. Bemerkung eines Freundes</a:t>
            </a:r>
          </a:p>
          <a:p>
            <a:pPr marL="342900" lvl="0" indent="-342900" defTabSz="914400" fontAlgn="base">
              <a:buClr>
                <a:srgbClr val="333333"/>
              </a:buClr>
              <a:buFont typeface="WingDings"/>
              <a:buChar char=""/>
            </a:pPr>
            <a:r>
              <a:rPr lang="de-DE" altLang="de-DE" sz="2400" dirty="0">
                <a:solidFill>
                  <a:srgbClr val="333333"/>
                </a:solidFill>
                <a:latin typeface="Calibri Light"/>
              </a:rPr>
              <a:t>Vorwissen über ähnliche Personen/Gruppierung: z.B. Rapper</a:t>
            </a:r>
          </a:p>
          <a:p>
            <a:pPr marL="342900" lvl="0" indent="-342900" defTabSz="914400" fontAlgn="base">
              <a:buClr>
                <a:srgbClr val="333333"/>
              </a:buClr>
              <a:buFont typeface="WingDings"/>
              <a:buChar char=""/>
            </a:pPr>
            <a:r>
              <a:rPr lang="de-DE" altLang="de-DE" sz="2400" dirty="0">
                <a:solidFill>
                  <a:srgbClr val="333333"/>
                </a:solidFill>
                <a:latin typeface="Calibri Light"/>
              </a:rPr>
              <a:t> „Bauchgefühl“/Intuition</a:t>
            </a:r>
          </a:p>
          <a:p>
            <a:pPr marL="342900" lvl="0" indent="-342900" defTabSz="914400" fontAlgn="base">
              <a:buClr>
                <a:srgbClr val="333333"/>
              </a:buClr>
              <a:buFont typeface="WingDings"/>
              <a:buChar char=""/>
            </a:pPr>
            <a:r>
              <a:rPr lang="de-DE" altLang="de-DE" sz="2400" dirty="0">
                <a:solidFill>
                  <a:srgbClr val="333333"/>
                </a:solidFill>
                <a:latin typeface="Calibri Light"/>
              </a:rPr>
              <a:t>Schriftliche Äußerungen: z.B. E-Mails, Internetchats</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5</a:t>
            </a:fld>
            <a:endParaRPr lang="de-DE">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mn-ea"/>
                <a:cs typeface="+mn-cs"/>
              </a:rPr>
              <a:t>Stärken und Schwächen von Beurteilungsmerkmalen</a:t>
            </a:r>
            <a:br>
              <a:rPr lang="de-DE" altLang="de-DE" sz="3600">
                <a:solidFill>
                  <a:srgbClr val="004992"/>
                </a:solidFill>
                <a:ea typeface="+mn-ea"/>
                <a:cs typeface="+mn-cs"/>
              </a:rPr>
            </a:b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de-DE" altLang="de-DE" sz="2400" dirty="0">
                <a:solidFill>
                  <a:srgbClr val="333333"/>
                </a:solidFill>
                <a:latin typeface="Calibri Light"/>
                <a:ea typeface="+mj-ea"/>
                <a:cs typeface="+mj-cs"/>
              </a:rPr>
              <a:t>Nachdem wir eben einige Aspekte besprochen haben, die zur Beurteilung einer Person herangezogen werden können, werden wir nun die Stärken und Schwächen einiger dieser Beurteilungsmerkmale diskutieren.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91027951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837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8</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48325565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Sprache ist unser wichtigstes und direktes Kommunikationsmittel. Tonfall (Ironie, Süffisanz) und Wortwahl (arrogant, sachlich etc.) </a:t>
                      </a:r>
                      <a:r>
                        <a:rPr kumimoji="0" lang="de-DE" sz="2000" b="0" i="1" u="none" strike="noStrike" cap="none" normalizeH="0" baseline="0" dirty="0">
                          <a:ln>
                            <a:noFill/>
                          </a:ln>
                          <a:solidFill>
                            <a:srgbClr val="333333"/>
                          </a:solidFill>
                          <a:effectLst/>
                          <a:latin typeface="Calibri Light"/>
                        </a:rPr>
                        <a:t>können</a:t>
                      </a:r>
                      <a:r>
                        <a:rPr kumimoji="0" lang="de-DE" sz="2000" b="0" i="0" u="none" strike="noStrike" cap="none" normalizeH="0" baseline="0" dirty="0">
                          <a:ln>
                            <a:noFill/>
                          </a:ln>
                          <a:solidFill>
                            <a:srgbClr val="333333"/>
                          </a:solidFill>
                          <a:effectLst/>
                          <a:latin typeface="Calibri Light"/>
                        </a:rPr>
                        <a:t> viel über einen Menschen verraten.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975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9</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91040833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Sprache ist unser wichtigstes und direktes Kommunikationsmittel. Tonfall (Ironie, Süffisanz) und Wortwahl (arrogant, sachlich etc.) </a:t>
                      </a:r>
                      <a:r>
                        <a:rPr kumimoji="0" lang="de-DE" sz="2000" b="0" i="1" u="none" strike="noStrike" cap="none" normalizeH="0" baseline="0" dirty="0">
                          <a:ln>
                            <a:noFill/>
                          </a:ln>
                          <a:solidFill>
                            <a:srgbClr val="333333"/>
                          </a:solidFill>
                          <a:effectLst/>
                          <a:latin typeface="Calibri Light"/>
                        </a:rPr>
                        <a:t>können</a:t>
                      </a:r>
                      <a:r>
                        <a:rPr kumimoji="0" lang="de-DE" sz="2000" b="0" i="0" u="none" strike="noStrike" cap="none" normalizeH="0" baseline="0" dirty="0">
                          <a:ln>
                            <a:noFill/>
                          </a:ln>
                          <a:solidFill>
                            <a:srgbClr val="333333"/>
                          </a:solidFill>
                          <a:effectLst/>
                          <a:latin typeface="Calibri Light"/>
                        </a:rPr>
                        <a:t> viel über einen Menschen verraten.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Inhalt: Das Gesagte entspricht oft nicht dem „wahren“ Denken („Regeln des Anstandes“, Missverständnisse etc.). Oft werden Dinge in der Schnelle anders gesagt als ursprünglich gemeint.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Tonfall: Manche Menschen betonen nur wenig beim Sprechen – sie können aber trotzdem emotional sein („trockener Humor“; bei Krankheit: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23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10</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1044865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612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11</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20820642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354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12</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3591161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Menschen verhalten sich je nach Situation, Stimmung und auch Zufall oft anders als erwartet. Kaum ein Mensch ist immer und überall freundlich oder immer und überall gemein. Jemand kann z.B. im engeren Freundeskreis gesellig sein, unter fremden Personen dagegen schüchtern – oder auch andersherum! Gelegentlich ist man ja sogar von sich selbst überrascht!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902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13</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205478950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de-DE" sz="2000" b="0" i="0" u="none" strike="noStrike" cap="none" normalizeH="0" baseline="0" dirty="0">
                          <a:ln>
                            <a:noFill/>
                          </a:ln>
                          <a:solidFill>
                            <a:srgbClr val="333333"/>
                          </a:solidFill>
                          <a:effectLst/>
                          <a:latin typeface="Calibri Light"/>
                        </a:rPr>
                        <a:t>Hunde besitzen angeblich eine </a:t>
                      </a:r>
                      <a:r>
                        <a:rPr kumimoji="0" lang="de-DE" sz="2000" b="0" i="0" u="none" strike="noStrike" cap="none" normalizeH="0" baseline="0">
                          <a:ln>
                            <a:noFill/>
                          </a:ln>
                          <a:solidFill>
                            <a:srgbClr val="333333"/>
                          </a:solidFill>
                          <a:effectLst/>
                          <a:latin typeface="Calibri Light"/>
                        </a:rPr>
                        <a:t>gute Menschenkenntnis</a:t>
                      </a:r>
                      <a:r>
                        <a:rPr kumimoji="0" lang="de-DE"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131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14</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192158991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grpSp>
        <p:nvGrpSpPr>
          <p:cNvPr id="18" name="Group 17"/>
          <p:cNvGrpSpPr/>
          <p:nvPr/>
        </p:nvGrpSpPr>
        <p:grpSpPr>
          <a:xfrm>
            <a:off x="552971" y="2780928"/>
            <a:ext cx="3470275" cy="4015076"/>
            <a:chOff x="552971" y="2780928"/>
            <a:chExt cx="3470275" cy="4015076"/>
          </a:xfrm>
        </p:grpSpPr>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Erinnerung an Zirkusbesuch</a:t>
              </a:r>
              <a:endParaRPr lang="en-GB" altLang="de-DE" sz="1400" dirty="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grpSp>
    </p:spTree>
    <p:extLst>
      <p:ext uri="{BB962C8B-B14F-4D97-AF65-F5344CB8AC3E}">
        <p14:creationId xmlns:p14="http://schemas.microsoft.com/office/powerpoint/2010/main" val="104613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15</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293414959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Unsere momentanen Gefühle haben einen großen Einfluss auf unsere derzeitige Wahrnehmung/Denken. Beispiele: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1. Wut/Ärger: Tendenz, sich allgemein missverstanden zu fühlen; Leuten zu misstrauen.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2. Depression: Alles wird düster „eingefärbt“.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a:latin typeface="Calibri Light"/>
              </a:rPr>
              <a:t>Erinnerung an Zirkusbesuch</a:t>
            </a:r>
            <a:endParaRPr lang="en-GB" altLang="de-DE" sz="140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91324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16</a:t>
            </a:fld>
            <a:endParaRPr lang="de-DE">
              <a:solidFill>
                <a:srgbClr val="333333"/>
              </a:solidFill>
            </a:endParaRPr>
          </a:p>
        </p:txBody>
      </p:sp>
      <p:graphicFrame>
        <p:nvGraphicFramePr>
          <p:cNvPr id="351234" name="Group 2"/>
          <p:cNvGraphicFramePr>
            <a:graphicFrameLocks noGrp="1"/>
          </p:cNvGraphicFramePr>
          <p:nvPr>
            <p:extLst>
              <p:ext uri="{D42A27DB-BD31-4B8C-83A1-F6EECF244321}">
                <p14:modId xmlns:p14="http://schemas.microsoft.com/office/powerpoint/2010/main" val="279820527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Unsere momentanen Gefühle haben einen großen Einfluss auf unsere derzeitige Wahrnehmung/Denken. Beispiele: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1. Wut/Ärger: Tendenz, sich allgemein missverstanden zu fühlen; Leuten zu misstrauen.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2. Depression: Alles wird düster „eingefärbt“.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Wir sollten auf unsere Instinkte zwar hören, aber ihnen nicht blind 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grpSp>
        <p:nvGrpSpPr>
          <p:cNvPr id="2" name="Group 1"/>
          <p:cNvGrpSpPr/>
          <p:nvPr/>
        </p:nvGrpSpPr>
        <p:grpSpPr>
          <a:xfrm>
            <a:off x="552971" y="2780928"/>
            <a:ext cx="3470275" cy="4015076"/>
            <a:chOff x="552971" y="2780928"/>
            <a:chExt cx="3470275" cy="4015076"/>
          </a:xfrm>
        </p:grpSpPr>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a:latin typeface="Calibri Light"/>
                </a:rPr>
                <a:t>Erinnerung an Zirkusbesuch</a:t>
              </a:r>
              <a:endParaRPr lang="en-GB" altLang="de-DE" sz="140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grpSp>
    </p:spTree>
    <p:extLst>
      <p:ext uri="{BB962C8B-B14F-4D97-AF65-F5344CB8AC3E}">
        <p14:creationId xmlns:p14="http://schemas.microsoft.com/office/powerpoint/2010/main" val="708320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sz="2400" dirty="0">
                <a:solidFill>
                  <a:srgbClr val="004992"/>
                </a:solidFill>
                <a:latin typeface="Calibri Light"/>
              </a:rPr>
              <a:t>… </a:t>
            </a:r>
            <a:r>
              <a:rPr lang="de-DE" sz="2400" dirty="0">
                <a:solidFill>
                  <a:srgbClr val="004992"/>
                </a:solidFill>
                <a:latin typeface="Calibri Light"/>
              </a:rPr>
              <a:t>Keiner der eben besprochenen Aspekte</a:t>
            </a:r>
            <a:r>
              <a:rPr lang="en-US" sz="2400" dirty="0">
                <a:solidFill>
                  <a:srgbClr val="004992"/>
                </a:solidFill>
                <a:latin typeface="Calibri Light"/>
              </a:rPr>
              <a:t> (</a:t>
            </a:r>
            <a:r>
              <a:rPr lang="de-DE" sz="2400" dirty="0">
                <a:solidFill>
                  <a:srgbClr val="004992"/>
                </a:solidFill>
                <a:latin typeface="Calibri Light"/>
              </a:rPr>
              <a:t>Sprache</a:t>
            </a:r>
            <a:r>
              <a:rPr lang="en-US" sz="2400" dirty="0">
                <a:solidFill>
                  <a:srgbClr val="004992"/>
                </a:solidFill>
                <a:latin typeface="Calibri Light"/>
              </a:rPr>
              <a:t>, </a:t>
            </a:r>
            <a:r>
              <a:rPr lang="de-DE" sz="2400" dirty="0">
                <a:solidFill>
                  <a:srgbClr val="004992"/>
                </a:solidFill>
                <a:latin typeface="Calibri Light"/>
              </a:rPr>
              <a:t>Körpersprache</a:t>
            </a:r>
            <a:r>
              <a:rPr lang="en-US" sz="2400" dirty="0">
                <a:solidFill>
                  <a:srgbClr val="004992"/>
                </a:solidFill>
                <a:latin typeface="Calibri Light"/>
              </a:rPr>
              <a:t>, </a:t>
            </a:r>
            <a:r>
              <a:rPr lang="de-DE" sz="2400" dirty="0">
                <a:solidFill>
                  <a:srgbClr val="004992"/>
                </a:solidFill>
                <a:latin typeface="Calibri Light"/>
              </a:rPr>
              <a:t>Bauchgefühl</a:t>
            </a:r>
            <a:r>
              <a:rPr lang="en-US" sz="2400" dirty="0">
                <a:solidFill>
                  <a:srgbClr val="004992"/>
                </a:solidFill>
                <a:latin typeface="Calibri Light"/>
              </a:rPr>
              <a:t> etc.) </a:t>
            </a:r>
            <a:r>
              <a:rPr lang="de-DE" sz="2400" dirty="0">
                <a:solidFill>
                  <a:srgbClr val="004992"/>
                </a:solidFill>
                <a:latin typeface="Calibri Light"/>
              </a:rPr>
              <a:t>ist für sich genommen verlässlich</a:t>
            </a:r>
            <a:r>
              <a:rPr lang="en-US" sz="2400" dirty="0">
                <a:solidFill>
                  <a:srgbClr val="004992"/>
                </a:solidFill>
                <a:latin typeface="Calibri Light"/>
              </a:rPr>
              <a:t>!</a:t>
            </a:r>
            <a:endParaRPr lang="de-DE" sz="2400" dirty="0">
              <a:solidFill>
                <a:srgbClr val="004992"/>
              </a:solidFill>
              <a:latin typeface="Calibri Light"/>
            </a:endParaRPr>
          </a:p>
          <a:p>
            <a:pPr lvl="0" defTabSz="914400" fontAlgn="base"/>
            <a:r>
              <a:rPr lang="de-DE" sz="2400" i="1" dirty="0">
                <a:solidFill>
                  <a:srgbClr val="333333"/>
                </a:solidFill>
                <a:latin typeface="Calibri Light"/>
              </a:rPr>
              <a:t>Man sollte alle Aspekte berücksichtigen!</a:t>
            </a:r>
            <a:endParaRPr lang="de-DE" sz="2400" dirty="0">
              <a:solidFill>
                <a:srgbClr val="333333"/>
              </a:solidFill>
              <a:latin typeface="Calibri Light"/>
            </a:endParaRPr>
          </a:p>
          <a:p>
            <a:pPr lvl="0" defTabSz="914400" fontAlgn="base"/>
            <a:r>
              <a:rPr lang="de-DE" sz="2400" dirty="0">
                <a:solidFill>
                  <a:srgbClr val="333333"/>
                </a:solidFill>
                <a:latin typeface="Calibri Light"/>
              </a:rPr>
              <a:t>Die Gesamtbetrachtung hilft, zu einer verlässlichen Entscheidung zu gelangen </a:t>
            </a:r>
            <a:r>
              <a:rPr lang="en-US" sz="2400" dirty="0">
                <a:solidFill>
                  <a:srgbClr val="333333"/>
                </a:solidFill>
                <a:latin typeface="Calibri Light"/>
              </a:rPr>
              <a:t>…</a:t>
            </a: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Schein und Sein!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17</a:t>
            </a:fld>
            <a:endParaRPr 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18</a:t>
            </a:fld>
            <a:endParaRPr 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Schwierigkeiten haben zu erkennen,</a:t>
            </a:r>
            <a:r>
              <a:rPr lang="de-DE" altLang="de-DE" sz="2400" dirty="0">
                <a:solidFill>
                  <a:srgbClr val="004992"/>
                </a:solidFill>
                <a:latin typeface="Calibri Light"/>
              </a:rPr>
              <a:t> </a:t>
            </a:r>
            <a:r>
              <a:rPr lang="de-DE" altLang="de-DE" sz="2400" dirty="0">
                <a:solidFill>
                  <a:srgbClr val="004992"/>
                </a:solidFill>
                <a:latin typeface="Calibri Light"/>
                <a:cs typeface="Times New Roman" panose="02020603050405020304" pitchFamily="18" charset="0"/>
              </a:rPr>
              <a:t>warum andere Menschen auf eine bestimmte Art und Weise handeln.</a:t>
            </a:r>
            <a:endParaRPr lang="en-US" altLang="de-DE" sz="2400" dirty="0">
              <a:solidFill>
                <a:srgbClr val="004992"/>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19</a:t>
            </a:fld>
            <a:endParaRPr lang="de-DE">
              <a:latin typeface="Calibri Light"/>
            </a:endParaRPr>
          </a:p>
        </p:txBody>
      </p:sp>
    </p:spTree>
    <p:extLst>
      <p:ext uri="{BB962C8B-B14F-4D97-AF65-F5344CB8AC3E}">
        <p14:creationId xmlns:p14="http://schemas.microsoft.com/office/powerpoint/2010/main" val="2832805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marL="190500" defTabSz="914377">
              <a:spcBef>
                <a:spcPts val="0"/>
              </a:spcBef>
            </a:pPr>
            <a:r>
              <a:rPr lang="de-DE" sz="3600" dirty="0"/>
              <a:t>Wie Probleme des Sich-Einfühlens Fehleinschätzungen während der Psychose begünstigen – Beispiele</a:t>
            </a:r>
          </a:p>
        </p:txBody>
      </p:sp>
      <p:sp>
        <p:nvSpPr>
          <p:cNvPr id="6" name="Footer Placeholder 5"/>
          <p:cNvSpPr>
            <a:spLocks noGrp="1"/>
          </p:cNvSpPr>
          <p:nvPr>
            <p:ph type="ftr" sz="quarter" idx="11"/>
          </p:nvPr>
        </p:nvSpPr>
        <p:spPr/>
        <p:txBody>
          <a:bodyPr/>
          <a:lstStyle/>
          <a:p>
            <a:pPr>
              <a:defRPr/>
            </a:pPr>
            <a:r>
              <a:rPr lang="de-DE" b="0">
                <a:solidFill>
                  <a:srgbClr val="333333"/>
                </a:solidFill>
              </a:rPr>
              <a:t>Metakognitives Training 6 - Einfühlung II</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solidFill>
                  <a:srgbClr val="333333"/>
                </a:solidFill>
              </a:rPr>
              <a:pPr>
                <a:defRPr/>
              </a:pPr>
              <a:t>20</a:t>
            </a:fld>
            <a:endParaRPr lang="de-DE" altLang="de-DE" b="0">
              <a:solidFill>
                <a:srgbClr val="333333"/>
              </a:solidFill>
            </a:endParaRPr>
          </a:p>
        </p:txBody>
      </p:sp>
      <p:sp>
        <p:nvSpPr>
          <p:cNvPr id="5" name="Rechteck 1"/>
          <p:cNvSpPr>
            <a:spLocks noChangeArrowheads="1"/>
          </p:cNvSpPr>
          <p:nvPr/>
        </p:nvSpPr>
        <p:spPr bwMode="auto">
          <a:xfrm>
            <a:off x="408955" y="6083532"/>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chemeClr val="accent1"/>
                </a:solidFill>
                <a:latin typeface="Calibri Light"/>
                <a:ea typeface="MS PGothic" pitchFamily="34" charset="-128"/>
              </a:rPr>
              <a:t>Möchte vielleicht jemand eine kurze persönliche Erfahrung einbringen?</a:t>
            </a:r>
          </a:p>
        </p:txBody>
      </p:sp>
      <p:graphicFrame>
        <p:nvGraphicFramePr>
          <p:cNvPr id="11" name="Table 10"/>
          <p:cNvGraphicFramePr>
            <a:graphicFrameLocks noGrp="1"/>
          </p:cNvGraphicFramePr>
          <p:nvPr>
            <p:extLst>
              <p:ext uri="{D42A27DB-BD31-4B8C-83A1-F6EECF244321}">
                <p14:modId xmlns:p14="http://schemas.microsoft.com/office/powerpoint/2010/main" val="1526358059"/>
              </p:ext>
            </p:extLst>
          </p:nvPr>
        </p:nvGraphicFramePr>
        <p:xfrm>
          <a:off x="408955" y="2420888"/>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Ereignis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Bewertung in Psychose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Andere Erklärungen</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Man wird in U-Bahn von einer Person längere Zeit angeguckt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Die Verfolger geben sich endlich zu erkennen </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rPr>
                        <a:t>Durch eigenes auffälliges Verhalten (z.B. Sonnenbrille) wurden Blicke erst provoziert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Chef meckert über Fehler</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1" u="none" strike="noStrike" cap="none" normalizeH="0" baseline="0" dirty="0">
                          <a:ln>
                            <a:noFill/>
                          </a:ln>
                          <a:solidFill>
                            <a:srgbClr val="333333"/>
                          </a:solidFill>
                          <a:effectLst/>
                          <a:latin typeface="Calibri Light"/>
                        </a:rPr>
                        <a:t>Überzeugung</a:t>
                      </a:r>
                      <a:r>
                        <a:rPr kumimoji="0" lang="de-DE" sz="1800" b="0" i="0" u="none" strike="noStrike" cap="none" normalizeH="0" baseline="0" dirty="0">
                          <a:ln>
                            <a:noFill/>
                          </a:ln>
                          <a:solidFill>
                            <a:srgbClr val="333333"/>
                          </a:solidFill>
                          <a:effectLst/>
                          <a:latin typeface="Calibri Light"/>
                        </a:rPr>
                        <a:t>, dass man aus dem Unternehmen gedrängt werden soll </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Chef hat ein wenig überreagiert, verfolgt aber keine finsteren Pläne – meckert allgemein leicht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98679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21</a:t>
            </a:fld>
            <a:endParaRPr 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br>
              <a:rPr lang="de-DE" altLang="de-DE" sz="2400" dirty="0">
                <a:solidFill>
                  <a:srgbClr val="333333"/>
                </a:solidFill>
                <a:latin typeface="Calibri Light"/>
              </a:rPr>
            </a:br>
            <a:endParaRPr lang="de-DE" altLang="de-DE" sz="2400" dirty="0">
              <a:solidFill>
                <a:srgbClr val="333333"/>
              </a:solidFill>
              <a:latin typeface="Calibri Light"/>
            </a:endParaRPr>
          </a:p>
          <a:p>
            <a:pPr lvl="0" defTabSz="914400" fontAlgn="base">
              <a:buClr>
                <a:srgbClr val="336699"/>
              </a:buClr>
            </a:pPr>
            <a:r>
              <a:rPr lang="de-DE" altLang="de-DE" sz="2400" dirty="0">
                <a:solidFill>
                  <a:srgbClr val="004992"/>
                </a:solidFill>
                <a:latin typeface="Calibri Light"/>
              </a:rPr>
              <a:t>Wichtig für die Bearbeitung: </a:t>
            </a:r>
          </a:p>
          <a:p>
            <a:pPr marL="342900" lvl="0" indent="-342900" defTabSz="914400" fontAlgn="base">
              <a:buClr>
                <a:srgbClr val="333333"/>
              </a:buClr>
              <a:buFont typeface="WingDings"/>
              <a:buChar char=""/>
            </a:pPr>
            <a:r>
              <a:rPr lang="de-DE" altLang="de-DE" sz="2400" dirty="0">
                <a:solidFill>
                  <a:srgbClr val="333333"/>
                </a:solidFill>
                <a:latin typeface="Calibri Light"/>
              </a:rPr>
              <a:t>Bedenken Sie, dass die abgebildeten Personen nicht das gleiche Wissen besitzen, das Ihnen als Betrachter zur Verfügung steht.</a:t>
            </a: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22</a:t>
            </a:fld>
            <a:endParaRPr lang="de-DE">
              <a:latin typeface="Calibri Light"/>
            </a:endParaRPr>
          </a:p>
        </p:txBody>
      </p:sp>
    </p:spTree>
    <p:extLst>
      <p:ext uri="{BB962C8B-B14F-4D97-AF65-F5344CB8AC3E}">
        <p14:creationId xmlns:p14="http://schemas.microsoft.com/office/powerpoint/2010/main" val="1360585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br>
              <a:rPr lang="de-DE" altLang="de-DE" sz="2400" dirty="0">
                <a:solidFill>
                  <a:srgbClr val="333333"/>
                </a:solidFill>
                <a:latin typeface="Calibri Light"/>
              </a:rPr>
            </a:br>
            <a:endParaRPr lang="de-DE" altLang="de-DE" sz="2400" dirty="0">
              <a:solidFill>
                <a:srgbClr val="333333"/>
              </a:solidFill>
              <a:latin typeface="Calibri Light"/>
            </a:endParaRPr>
          </a:p>
          <a:p>
            <a:pPr lvl="0" defTabSz="914400" fontAlgn="base">
              <a:buClr>
                <a:srgbClr val="336699"/>
              </a:buClr>
            </a:pPr>
            <a:r>
              <a:rPr lang="de-DE" altLang="de-DE" sz="2400" dirty="0">
                <a:solidFill>
                  <a:srgbClr val="004992"/>
                </a:solidFill>
                <a:latin typeface="Calibri Light"/>
              </a:rPr>
              <a:t>Wichtig für die Bearbeitung: </a:t>
            </a:r>
          </a:p>
          <a:p>
            <a:pPr marL="342900" lvl="0" indent="-342900" defTabSz="914400" fontAlgn="base">
              <a:buClr>
                <a:srgbClr val="333333"/>
              </a:buClr>
              <a:buFont typeface="WingDings"/>
              <a:buChar char=""/>
            </a:pPr>
            <a:r>
              <a:rPr lang="de-DE" altLang="de-DE" sz="2400" dirty="0">
                <a:solidFill>
                  <a:srgbClr val="333333"/>
                </a:solidFill>
                <a:latin typeface="Calibri Light"/>
              </a:rPr>
              <a:t>Bedenken Sie, dass die abgebildeten Personen nicht das gleiche Wissen besitzen, das Ihnen als Betrachter zur Verfügung steht.</a:t>
            </a:r>
          </a:p>
          <a:p>
            <a:pPr marL="342900" lvl="0" indent="-342900" defTabSz="914400" fontAlgn="base">
              <a:buClr>
                <a:srgbClr val="333333"/>
              </a:buClr>
              <a:buFont typeface="WingDings"/>
              <a:buChar char=""/>
            </a:pPr>
            <a:r>
              <a:rPr lang="de-DE" altLang="de-DE" sz="2400" dirty="0">
                <a:solidFill>
                  <a:srgbClr val="333333"/>
                </a:solidFill>
                <a:latin typeface="Calibri Light"/>
              </a:rPr>
              <a:t>Überlegen Sie außerdem, welche zusätzlichen Informationen man benötigt, um eine endgültige Beurteilung vorzunehmen!</a:t>
            </a:r>
          </a:p>
          <a:p>
            <a:pPr lvl="0" defTabSz="914400" fontAlgn="base">
              <a:buClr>
                <a:srgbClr val="336699"/>
              </a:buClr>
            </a:pPr>
            <a:endParaRPr lang="de-DE" altLang="de-DE" sz="2400" dirty="0">
              <a:solidFill>
                <a:srgbClr val="333333"/>
              </a:solidFill>
              <a:latin typeface="Calibri Light"/>
            </a:endParaRP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23</a:t>
            </a:fld>
            <a:endParaRPr lang="de-DE">
              <a:latin typeface="Calibri Light"/>
            </a:endParaRPr>
          </a:p>
        </p:txBody>
      </p:sp>
    </p:spTree>
    <p:extLst>
      <p:ext uri="{BB962C8B-B14F-4D97-AF65-F5344CB8AC3E}">
        <p14:creationId xmlns:p14="http://schemas.microsoft.com/office/powerpoint/2010/main" val="3520060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aption_66564"/>
          <p:cNvSpPr txBox="1">
            <a:spLocks noChangeArrowheads="1"/>
          </p:cNvSpPr>
          <p:nvPr/>
        </p:nvSpPr>
        <p:spPr bwMode="auto">
          <a:xfrm>
            <a:off x="1506023" y="5404104"/>
            <a:ext cx="91831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a:solidFill>
                  <a:srgbClr val="004992"/>
                </a:solidFill>
                <a:latin typeface="Calibri Light"/>
              </a:rPr>
              <a:t>Was schenkt das Mädchen ihrer Oma voraussichtlich zum nächsten Geburtstag?</a:t>
            </a:r>
            <a:br>
              <a:rPr lang="de-DE" altLang="de-DE" sz="2000" dirty="0">
                <a:solidFill>
                  <a:srgbClr val="004992"/>
                </a:solidFill>
                <a:latin typeface="Calibri Light"/>
              </a:rPr>
            </a:br>
            <a:r>
              <a:rPr lang="de-DE" altLang="de-DE" sz="2000" dirty="0">
                <a:solidFill>
                  <a:srgbClr val="004992"/>
                </a:solidFill>
                <a:latin typeface="Calibri Light"/>
              </a:rPr>
              <a:t>Wird sich die Oma freuen?</a:t>
            </a:r>
          </a:p>
        </p:txBody>
      </p:sp>
      <p:pic>
        <p:nvPicPr>
          <p:cNvPr id="6656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24</a:t>
            </a:fld>
            <a:endParaRPr lang="de-DE">
              <a:latin typeface="Calibri Light"/>
            </a:endParaRPr>
          </a:p>
        </p:txBody>
      </p:sp>
      <p:sp>
        <p:nvSpPr>
          <p:cNvPr id="2" name="Title 1"/>
          <p:cNvSpPr>
            <a:spLocks noGrp="1"/>
          </p:cNvSpPr>
          <p:nvPr>
            <p:ph type="title" idx="4294967295"/>
          </p:nvPr>
        </p:nvSpPr>
        <p:spPr>
          <a:xfrm>
            <a:off x="0" y="1125538"/>
            <a:ext cx="11376025" cy="719137"/>
          </a:xfrm>
        </p:spPr>
        <p:txBody>
          <a:bodyPr/>
          <a:lstStyle/>
          <a:p>
            <a:pPr lvl="0" defTabSz="914400" fontAlgn="base">
              <a:lnSpc>
                <a:spcPct val="100000"/>
              </a:lnSpc>
              <a:spcAft>
                <a:spcPct val="0"/>
              </a:spcAft>
            </a:pPr>
            <a:br>
              <a:rPr lang="de-DE" altLang="de-DE" sz="1800">
                <a:solidFill>
                  <a:srgbClr val="004992"/>
                </a:solidFill>
                <a:ea typeface="+mn-ea"/>
                <a:cs typeface="+mn-cs"/>
              </a:rPr>
            </a:br>
            <a:endParaRPr lang="en-US" dirty="0">
              <a:solidFill>
                <a:srgbClr val="004992"/>
              </a:solidFill>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Omas Geburtstag</a:t>
            </a:r>
            <a:br>
              <a:rPr lang="de-DE" sz="3600" dirty="0">
                <a:latin typeface="Calibri Light"/>
              </a:rPr>
            </a:br>
            <a:r>
              <a:rPr lang="de-DE" dirty="0">
                <a:latin typeface="Calibri Light"/>
              </a:rPr>
              <a:t>Was schenkt das Mädchen ihrer Oma beim nächsten Mal?</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25</a:t>
            </a:fld>
            <a:endParaRPr lang="de-DE">
              <a:latin typeface="Calibri Light"/>
            </a:endParaRPr>
          </a:p>
        </p:txBody>
      </p:sp>
      <p:sp>
        <p:nvSpPr>
          <p:cNvPr id="68611" name="Caption_68612"/>
          <p:cNvSpPr txBox="1">
            <a:spLocks noChangeArrowheads="1"/>
          </p:cNvSpPr>
          <p:nvPr/>
        </p:nvSpPr>
        <p:spPr bwMode="auto">
          <a:xfrm>
            <a:off x="408955" y="5355793"/>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004992"/>
                </a:solidFill>
                <a:latin typeface="Calibri Light"/>
              </a:rPr>
              <a:t>Wahrscheinlich: </a:t>
            </a:r>
            <a:r>
              <a:rPr lang="de-DE" altLang="de-DE" sz="2000" dirty="0">
                <a:solidFill>
                  <a:srgbClr val="333333"/>
                </a:solidFill>
                <a:latin typeface="Calibri Light"/>
              </a:rPr>
              <a:t>Erneut eine Schachtel Pralinen, weil die Oma sich ja schon einmal gefreut hat.</a:t>
            </a:r>
          </a:p>
          <a:p>
            <a:pPr eaLnBrk="1" hangingPunct="1">
              <a:spcBef>
                <a:spcPct val="50000"/>
              </a:spcBef>
              <a:buFontTx/>
              <a:buNone/>
            </a:pPr>
            <a:r>
              <a:rPr lang="de-DE" altLang="de-DE" sz="2000" dirty="0">
                <a:solidFill>
                  <a:srgbClr val="004992"/>
                </a:solidFill>
                <a:latin typeface="Calibri Light"/>
              </a:rPr>
              <a:t>Unwahrscheinlich: </a:t>
            </a:r>
            <a:r>
              <a:rPr lang="de-DE" altLang="de-DE" sz="2000" dirty="0">
                <a:solidFill>
                  <a:srgbClr val="333333"/>
                </a:solidFill>
                <a:latin typeface="Calibri Light"/>
              </a:rPr>
              <a:t>Mädchen hat gemerkt, dass Oma keine Pralinen mag und schenkt beim nächsten Geburtstag etwas anderes.</a:t>
            </a:r>
          </a:p>
        </p:txBody>
      </p:sp>
      <p:pic>
        <p:nvPicPr>
          <p:cNvPr id="68612"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err="1">
                <a:latin typeface="Calibri Light"/>
              </a:rPr>
              <a:t>Jetzt</a:t>
            </a:r>
            <a:r>
              <a:rPr lang="en-US" altLang="de-DE" sz="3600" dirty="0">
                <a:latin typeface="Calibri Light"/>
              </a:rPr>
              <a:t> </a:t>
            </a:r>
            <a:r>
              <a:rPr lang="en-US" altLang="de-DE" sz="3600" dirty="0" err="1">
                <a:latin typeface="Calibri Light"/>
              </a:rPr>
              <a:t>geht’s</a:t>
            </a:r>
            <a:r>
              <a:rPr lang="en-US" altLang="de-DE" sz="3600" dirty="0">
                <a:latin typeface="Calibri Light"/>
              </a:rPr>
              <a:t> </a:t>
            </a:r>
            <a:r>
              <a:rPr lang="en-US" altLang="de-DE" sz="3600" dirty="0" err="1">
                <a:latin typeface="Calibri Light"/>
              </a:rPr>
              <a:t>los</a:t>
            </a:r>
            <a:r>
              <a:rPr lang="en-US" altLang="de-DE" sz="36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512AAC3F-3BD8-4578-866E-1D18C4668C44}" type="slidenum">
              <a:rPr lang="de-DE" smtClean="0">
                <a:latin typeface="Calibri Light"/>
              </a:rPr>
              <a:pPr>
                <a:defRPr/>
              </a:pPr>
              <a:t>26</a:t>
            </a:fld>
            <a:endParaRPr 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4"/>
          <p:cNvSpPr txBox="1">
            <a:spLocks noChangeArrowheads="1"/>
          </p:cNvSpPr>
          <p:nvPr/>
        </p:nvSpPr>
        <p:spPr bwMode="auto">
          <a:xfrm>
            <a:off x="1778463" y="5867401"/>
            <a:ext cx="863824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8" name="Caption_72709"/>
          <p:cNvSpPr txBox="1">
            <a:spLocks noChangeArrowheads="1"/>
          </p:cNvSpPr>
          <p:nvPr/>
        </p:nvSpPr>
        <p:spPr bwMode="auto">
          <a:xfrm>
            <a:off x="2519217" y="5884164"/>
            <a:ext cx="71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Ist der Chef hartherzig? Brauchen wir weitere Informationen, um das endgültig beurteilen zu können?</a:t>
            </a:r>
          </a:p>
        </p:txBody>
      </p:sp>
      <p:pic>
        <p:nvPicPr>
          <p:cNvPr id="7270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27</a:t>
            </a:fld>
            <a:endParaRPr 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28</a:t>
            </a:fld>
            <a:endParaRPr 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26"/>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6803" name="Caption_76804"/>
          <p:cNvSpPr txBox="1">
            <a:spLocks noChangeArrowheads="1"/>
          </p:cNvSpPr>
          <p:nvPr/>
        </p:nvSpPr>
        <p:spPr bwMode="auto">
          <a:xfrm>
            <a:off x="3417468" y="5884164"/>
            <a:ext cx="53265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Hat die Bankangestellte Angst?</a:t>
            </a:r>
          </a:p>
        </p:txBody>
      </p:sp>
      <p:pic>
        <p:nvPicPr>
          <p:cNvPr id="76804"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29</a:t>
            </a:fld>
            <a:endParaRPr lang="de-DE">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8851" name="Caption_78852"/>
          <p:cNvSpPr txBox="1">
            <a:spLocks noChangeArrowheads="1"/>
          </p:cNvSpPr>
          <p:nvPr/>
        </p:nvSpPr>
        <p:spPr bwMode="auto">
          <a:xfrm>
            <a:off x="2840983" y="5884164"/>
            <a:ext cx="6479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004992"/>
                </a:solidFill>
                <a:latin typeface="Calibri Light"/>
              </a:rPr>
              <a:t>Werden Vater und Sohn Boot fahren?</a:t>
            </a:r>
            <a:r>
              <a:rPr lang="de-DE" altLang="de-DE" sz="2000" b="1">
                <a:solidFill>
                  <a:srgbClr val="004992"/>
                </a:solidFill>
                <a:latin typeface="Calibri Light"/>
              </a:rPr>
              <a:t> </a:t>
            </a:r>
          </a:p>
        </p:txBody>
      </p:sp>
      <p:pic>
        <p:nvPicPr>
          <p:cNvPr id="7885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30</a:t>
            </a:fld>
            <a:endParaRPr 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6 - Einfühlung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31</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49628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Caption_82948"/>
          <p:cNvSpPr txBox="1">
            <a:spLocks noChangeArrowheads="1"/>
          </p:cNvSpPr>
          <p:nvPr/>
        </p:nvSpPr>
        <p:spPr bwMode="auto">
          <a:xfrm>
            <a:off x="3171507" y="5889466"/>
            <a:ext cx="58521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Wo, denkt John, hat Mary zuletzt den Eiswagen gesehen? Spielplatz oder Kirche?</a:t>
            </a:r>
          </a:p>
        </p:txBody>
      </p:sp>
      <p:pic>
        <p:nvPicPr>
          <p:cNvPr id="8294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32</a:t>
            </a:fld>
            <a:endParaRPr 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Caption_84995"/>
          <p:cNvSpPr txBox="1">
            <a:spLocks noChangeArrowheads="1"/>
          </p:cNvSpPr>
          <p:nvPr/>
        </p:nvSpPr>
        <p:spPr bwMode="auto">
          <a:xfrm>
            <a:off x="2647766" y="5884164"/>
            <a:ext cx="68659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die </a:t>
            </a:r>
            <a:r>
              <a:rPr lang="de-DE" altLang="de-DE" sz="2000">
                <a:solidFill>
                  <a:srgbClr val="004992"/>
                </a:solidFill>
                <a:latin typeface="Calibri Light"/>
              </a:rPr>
              <a:t>Mutter ...? </a:t>
            </a:r>
            <a:r>
              <a:rPr lang="de-DE" altLang="de-DE" sz="2000" dirty="0">
                <a:solidFill>
                  <a:srgbClr val="004992"/>
                </a:solidFill>
                <a:latin typeface="Calibri Light"/>
              </a:rPr>
              <a:t>Hat sie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33</a:t>
            </a:fld>
            <a:endParaRPr 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Caption_87045"/>
          <p:cNvSpPr txBox="1">
            <a:spLocks noChangeArrowheads="1"/>
          </p:cNvSpPr>
          <p:nvPr/>
        </p:nvSpPr>
        <p:spPr bwMode="auto">
          <a:xfrm>
            <a:off x="2660038" y="5884164"/>
            <a:ext cx="68414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Wieso war die Batterie beim 1. und wieso beim 2. Mal leer?</a:t>
            </a:r>
            <a:br>
              <a:rPr lang="de-DE" altLang="de-DE" sz="2000" dirty="0">
                <a:solidFill>
                  <a:srgbClr val="004992"/>
                </a:solidFill>
                <a:latin typeface="Calibri Light"/>
              </a:rPr>
            </a:br>
            <a:r>
              <a:rPr lang="de-DE" altLang="de-DE" sz="2000" dirty="0">
                <a:solidFill>
                  <a:srgbClr val="004992"/>
                </a:solidFill>
                <a:latin typeface="Calibri Light"/>
              </a:rPr>
              <a:t>Wie erklärt sich der Wagenbesitzer evtl. die Situation?</a:t>
            </a:r>
          </a:p>
        </p:txBody>
      </p:sp>
      <p:pic>
        <p:nvPicPr>
          <p:cNvPr id="87045"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7"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87048"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87049"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87050"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34</a:t>
            </a:fld>
            <a:endParaRPr lang="de-DE">
              <a:latin typeface="Calibri Light"/>
            </a:endParaRPr>
          </a:p>
        </p:txBody>
      </p:sp>
      <p:sp>
        <p:nvSpPr>
          <p:cNvPr id="10" name="object 5"/>
          <p:cNvSpPr txBox="1"/>
          <p:nvPr/>
        </p:nvSpPr>
        <p:spPr>
          <a:xfrm>
            <a:off x="6080760" y="3529584"/>
            <a:ext cx="2752344" cy="118872"/>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dirty="0">
                <a:latin typeface="Calibri Light"/>
                <a:cs typeface="Arial"/>
              </a:rPr>
              <a:t> </a:t>
            </a:r>
            <a:endParaRPr sz="1000" dirty="0">
              <a:latin typeface="Calibri Light"/>
              <a:cs typeface="Arial"/>
            </a:endParaRPr>
          </a:p>
        </p:txBody>
      </p:sp>
      <p:sp>
        <p:nvSpPr>
          <p:cNvPr id="14" name="object 5"/>
          <p:cNvSpPr txBox="1"/>
          <p:nvPr/>
        </p:nvSpPr>
        <p:spPr>
          <a:xfrm>
            <a:off x="8800046" y="3511296"/>
            <a:ext cx="223621" cy="146304"/>
          </a:xfrm>
          <a:prstGeom prst="roundRect">
            <a:avLst/>
          </a:prstGeom>
          <a:solidFill>
            <a:schemeClr val="bg1"/>
          </a:solidFill>
          <a:ln w="9144">
            <a:noFill/>
          </a:ln>
          <a:effectLst>
            <a:glow rad="12700">
              <a:schemeClr val="bg1"/>
            </a:glow>
          </a:effectLst>
        </p:spPr>
        <p:txBody>
          <a:bodyPr lIns="0" tIns="0" rIns="0" bIns="0" anchor="t" anchorCtr="0">
            <a:noAutofit/>
          </a:bodyPr>
          <a:lstStyle/>
          <a:p>
            <a:pPr marL="19685" eaLnBrk="1" fontAlgn="auto" hangingPunct="1">
              <a:spcBef>
                <a:spcPts val="204"/>
              </a:spcBef>
              <a:spcAft>
                <a:spcPts val="0"/>
              </a:spcAft>
              <a:defRPr/>
            </a:pPr>
            <a:r>
              <a:rPr lang="en-US" sz="1000" dirty="0">
                <a:latin typeface="Calibri Light"/>
                <a:cs typeface="Arial"/>
              </a:rPr>
              <a:t> </a:t>
            </a:r>
            <a:endParaRPr sz="1000" dirty="0">
              <a:latin typeface="Calibri Light"/>
              <a:cs typeface="Arial"/>
            </a:endParaRPr>
          </a:p>
        </p:txBody>
      </p:sp>
      <p:sp>
        <p:nvSpPr>
          <p:cNvPr id="11" name="object 5"/>
          <p:cNvSpPr txBox="1"/>
          <p:nvPr/>
        </p:nvSpPr>
        <p:spPr>
          <a:xfrm>
            <a:off x="6097587" y="3520440"/>
            <a:ext cx="2926080" cy="182880"/>
          </a:xfrm>
          <a:prstGeom prst="rect">
            <a:avLst/>
          </a:prstGeom>
          <a:noFill/>
          <a:ln w="9144">
            <a:noFill/>
          </a:ln>
        </p:spPr>
        <p:txBody>
          <a:bodyPr lIns="0" tIns="0" rIns="0" bIns="0" anchor="t" anchorCtr="0">
            <a:noAutofit/>
          </a:bodyPr>
          <a:lstStyle/>
          <a:p>
            <a:pPr marL="19685" eaLnBrk="1" fontAlgn="auto" hangingPunct="1">
              <a:spcBef>
                <a:spcPts val="204"/>
              </a:spcBef>
              <a:spcAft>
                <a:spcPts val="0"/>
              </a:spcAft>
              <a:defRPr/>
            </a:pPr>
            <a:r>
              <a:rPr lang="de-DE" sz="850" dirty="0">
                <a:latin typeface="Calibri Light"/>
                <a:cs typeface="Arial"/>
              </a:rPr>
              <a:t>Zwei Wochen später, nach dem Umzug in eine andere Wohnung…</a:t>
            </a:r>
            <a:endParaRPr sz="850"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000000"/>
              </a:buClr>
              <a:buFont typeface="WingDings"/>
              <a:buChar char=""/>
            </a:pPr>
            <a:r>
              <a:rPr lang="de-DE" altLang="de-DE" sz="2400" dirty="0">
                <a:solidFill>
                  <a:srgbClr val="004992"/>
                </a:solidFill>
                <a:latin typeface="Calibri Light"/>
                <a:cs typeface="Times New Roman" panose="02020603050405020304" pitchFamily="18" charset="0"/>
              </a:rPr>
              <a:t>Viele Missverständnisse und sogar Konflikte entstehen, weil nicht alle über dasselbe Wissen verfügen </a:t>
            </a:r>
            <a:r>
              <a:rPr lang="de-DE" altLang="de-DE" sz="2400" i="1" dirty="0">
                <a:solidFill>
                  <a:srgbClr val="333333"/>
                </a:solidFill>
                <a:latin typeface="Calibri Light"/>
                <a:cs typeface="Times New Roman" panose="02020603050405020304" pitchFamily="18" charset="0"/>
              </a:rPr>
              <a:t>(z.B. wenn ich meinen Freunden nicht mitteile, dass es mir schlecht geht, kann ich auch keine besondere Rücksichtnahme erwarten!).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35</a:t>
            </a:fld>
            <a:endParaRPr 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000000"/>
              </a:buClr>
              <a:buFont typeface="WingDings"/>
              <a:buChar char=""/>
            </a:pPr>
            <a:r>
              <a:rPr lang="de-DE" altLang="de-DE" sz="2400" dirty="0">
                <a:solidFill>
                  <a:srgbClr val="004992"/>
                </a:solidFill>
                <a:latin typeface="Calibri Light"/>
                <a:cs typeface="Times New Roman" panose="02020603050405020304" pitchFamily="18" charset="0"/>
              </a:rPr>
              <a:t>Viele Missverständnisse und sogar Konflikte entstehen, weil nicht alle über dasselbe Wissen verfügen </a:t>
            </a:r>
            <a:r>
              <a:rPr lang="de-DE" altLang="de-DE" sz="2400" i="1" dirty="0">
                <a:solidFill>
                  <a:srgbClr val="333333"/>
                </a:solidFill>
                <a:latin typeface="Calibri Light"/>
                <a:cs typeface="Times New Roman" panose="02020603050405020304" pitchFamily="18" charset="0"/>
              </a:rPr>
              <a:t>(z.B. wenn ich meinen Freunden nicht mitteile, dass es mir schlecht geht, kann ich auch keine besondere Rücksichtnahme erwarten!).</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Um komplexe Situationen richtig zu bewerten, ist es wichtig, verschiedene Blickwinkel einzunehmen und möglichst die gesamte vorhandene Information zu berücksichtigen.</a:t>
            </a: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36</a:t>
            </a:fld>
            <a:endParaRPr lang="de-DE">
              <a:latin typeface="Calibri Light"/>
            </a:endParaRPr>
          </a:p>
        </p:txBody>
      </p:sp>
    </p:spTree>
    <p:extLst>
      <p:ext uri="{BB962C8B-B14F-4D97-AF65-F5344CB8AC3E}">
        <p14:creationId xmlns:p14="http://schemas.microsoft.com/office/powerpoint/2010/main" val="2773121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cs typeface="Times New Roman" panose="02020603050405020304" pitchFamily="18" charset="0"/>
              </a:rPr>
              <a:t>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Matthias fühlt sich von einer Menge von Leuten ausgelacht!</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Matthias betritt nach dem Zoll die Empfangshalle des Flughafens; die Wartenden schauen in seine Richtung und zwei Wartende lachen schallend. </a:t>
            </a:r>
          </a:p>
          <a:p>
            <a:pPr lvl="0" defTabSz="914400" fontAlgn="base"/>
            <a:r>
              <a:rPr lang="de-DE" altLang="de-DE" dirty="0">
                <a:solidFill>
                  <a:srgbClr val="004992"/>
                </a:solidFill>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Selbstverständlich mustern alle Wartenden die Ankommenden, da sie Freunde oder Kunden abholen wollen. Die beiden lachenden Personen haben sich evtl. lange nicht gesehen und tauschen erste Urlaubserinnerungen aus. </a:t>
            </a:r>
          </a:p>
          <a:p>
            <a:pPr lvl="0" defTabSz="914400" fontAlgn="base"/>
            <a:r>
              <a:rPr lang="de-DE" altLang="de-DE" sz="2000" dirty="0">
                <a:solidFill>
                  <a:srgbClr val="333333"/>
                </a:solidFill>
                <a:latin typeface="Calibri Light"/>
                <a:cs typeface="Times New Roman" panose="02020603050405020304" pitchFamily="18" charset="0"/>
              </a:rPr>
              <a:t>„Irren ist menschlich“ – bedenken Sie andere Sichtweisen.  </a:t>
            </a: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37</a:t>
            </a:fld>
            <a:endParaRPr lang="de-DE">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38</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699317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936789006"/>
              </p:ext>
            </p:extLst>
          </p:nvPr>
        </p:nvGraphicFramePr>
        <p:xfrm>
          <a:off x="408954" y="2011680"/>
          <a:ext cx="11375999" cy="47243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Red lips/Rote </a:t>
                      </a:r>
                      <a:r>
                        <a:rPr kumimoji="0" lang="en-GB" sz="1000" b="0" i="0" u="none" strike="noStrike" cap="none" normalizeH="0" baseline="0" dirty="0" err="1">
                          <a:ln>
                            <a:noFill/>
                          </a:ln>
                          <a:solidFill>
                            <a:srgbClr val="333333"/>
                          </a:solidFill>
                          <a:effectLst/>
                          <a:latin typeface="Calibri Light"/>
                          <a:cs typeface="Times New Roman" pitchFamily="18" charset="0"/>
                        </a:rPr>
                        <a:t>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Volker Henkel</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Evil clown/</a:t>
                      </a:r>
                      <a:r>
                        <a:rPr kumimoji="0" lang="en-GB" sz="1000" b="0" i="0" u="none" strike="noStrike" cap="none" normalizeH="0" baseline="0" dirty="0" err="1">
                          <a:ln>
                            <a:noFill/>
                          </a:ln>
                          <a:solidFill>
                            <a:srgbClr val="333333"/>
                          </a:solidFill>
                          <a:effectLst/>
                          <a:latin typeface="Calibri Light"/>
                          <a:cs typeface="Times New Roman" pitchFamily="18" charset="0"/>
                        </a:rPr>
                        <a:t>Böser</a:t>
                      </a:r>
                      <a:r>
                        <a:rPr kumimoji="0" lang="en-GB" sz="1000" b="0" i="0" u="none" strike="noStrike" cap="none" normalizeH="0" baseline="0" dirty="0">
                          <a:ln>
                            <a:noFill/>
                          </a:ln>
                          <a:solidFill>
                            <a:srgbClr val="333333"/>
                          </a:solidFill>
                          <a:effectLst/>
                          <a:latin typeface="Calibri Light"/>
                          <a:cs typeface="Times New Roman" pitchFamily="18" charset="0"/>
                        </a:rPr>
                        <a:t>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def110</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Zirkus</a:t>
                      </a:r>
                      <a:r>
                        <a:rPr kumimoji="0" lang="en-GB" sz="1000" b="0" i="0" u="none" strike="noStrike" cap="none" normalizeH="0" baseline="0" dirty="0">
                          <a:ln>
                            <a:noFill/>
                          </a:ln>
                          <a:solidFill>
                            <a:srgbClr val="333333"/>
                          </a:solidFill>
                          <a:effectLst/>
                          <a:latin typeface="Calibri Light"/>
                          <a:cs typeface="Times New Roman" pitchFamily="18" charset="0"/>
                        </a:rPr>
                        <a:t> - circus</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Circus/</a:t>
                      </a:r>
                      <a:r>
                        <a:rPr kumimoji="0" lang="en-GB" sz="1000" b="0" i="0" u="none" strike="noStrike" cap="none" normalizeH="0" baseline="0" dirty="0" err="1">
                          <a:ln>
                            <a:noFill/>
                          </a:ln>
                          <a:solidFill>
                            <a:srgbClr val="333333"/>
                          </a:solidFill>
                          <a:effectLst/>
                          <a:latin typeface="Calibri Light"/>
                          <a:cs typeface="Times New Roman" pitchFamily="18" charset="0"/>
                        </a:rPr>
                        <a:t>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Marina Ruiz-Villarreal</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Comic strips: grandmother, accident, bad news, neighbour/</a:t>
                      </a:r>
                      <a:r>
                        <a:rPr kumimoji="0" lang="en-GB" sz="1000" b="0" i="0" u="none" strike="noStrike" cap="none" normalizeH="0" baseline="0" dirty="0" err="1">
                          <a:ln>
                            <a:noFill/>
                          </a:ln>
                          <a:solidFill>
                            <a:srgbClr val="333333"/>
                          </a:solidFill>
                          <a:effectLst/>
                          <a:latin typeface="Calibri Light"/>
                        </a:rPr>
                        <a:t>Bildergeschichten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Großmutter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Unfall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schlechte</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Nachrichten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a:t>
                      </a:r>
                      <a:r>
                        <a:rPr kumimoji="0" lang="en-US" sz="1000" b="0" i="0" u="none" strike="noStrike" cap="none" normalizeH="0" baseline="0" dirty="0">
                          <a:ln>
                            <a:noFill/>
                          </a:ln>
                          <a:solidFill>
                            <a:srgbClr val="333333"/>
                          </a:solidFill>
                          <a:effectLst/>
                          <a:latin typeface="Calibri Light"/>
                          <a:cs typeface="Times New Roman" pitchFamily="18" charset="0"/>
                        </a:rPr>
                        <a:t>Das </a:t>
                      </a:r>
                      <a:r>
                        <a:rPr kumimoji="0" lang="en-US" sz="1000" b="0" i="0" u="none" strike="noStrike" cap="none" normalizeH="0" baseline="0" dirty="0" err="1">
                          <a:ln>
                            <a:noFill/>
                          </a:ln>
                          <a:solidFill>
                            <a:srgbClr val="333333"/>
                          </a:solidFill>
                          <a:effectLst/>
                          <a:latin typeface="Calibri Light"/>
                          <a:cs typeface="Times New Roman" pitchFamily="18" charset="0"/>
                        </a:rPr>
                        <a:t>Bild</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wurde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dem</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folgenden</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Buchkapitel</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entliehen</a:t>
                      </a:r>
                      <a:r>
                        <a:rPr kumimoji="0" lang="en-US"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Moritz, S. (2005), </a:t>
                      </a:r>
                      <a:r>
                        <a:rPr kumimoji="0" lang="en-US" sz="1000" b="0" i="0" u="none" strike="noStrike" cap="none" normalizeH="0" baseline="0" dirty="0" err="1">
                          <a:ln>
                            <a:noFill/>
                          </a:ln>
                          <a:solidFill>
                            <a:srgbClr val="333333"/>
                          </a:solidFill>
                          <a:effectLst/>
                          <a:latin typeface="Calibri Light"/>
                          <a:cs typeface="Times New Roman" pitchFamily="18" charset="0"/>
                        </a:rPr>
                        <a:t>Kognitive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Dysfunktionen</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schizophrener</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Patienten</a:t>
                      </a:r>
                      <a:r>
                        <a:rPr kumimoji="0" lang="en-US" sz="1000" b="0" i="0" u="none" strike="noStrike" cap="none" normalizeH="0" baseline="0" dirty="0">
                          <a:ln>
                            <a:noFill/>
                          </a:ln>
                          <a:solidFill>
                            <a:srgbClr val="333333"/>
                          </a:solidFill>
                          <a:effectLst/>
                          <a:latin typeface="Calibri Light"/>
                          <a:cs typeface="Times New Roman" pitchFamily="18" charset="0"/>
                        </a:rPr>
                        <a:t>. In D.F. </a:t>
                      </a:r>
                      <a:r>
                        <a:rPr kumimoji="0" lang="en-US" sz="1000" b="0" i="0" u="none" strike="noStrike" cap="none" normalizeH="0" baseline="0" dirty="0" err="1">
                          <a:ln>
                            <a:noFill/>
                          </a:ln>
                          <a:solidFill>
                            <a:srgbClr val="333333"/>
                          </a:solidFill>
                          <a:effectLst/>
                          <a:latin typeface="Calibri Light"/>
                          <a:cs typeface="Times New Roman" pitchFamily="18" charset="0"/>
                        </a:rPr>
                        <a:t>Braus</a:t>
                      </a:r>
                      <a:r>
                        <a:rPr kumimoji="0" lang="en-US" sz="1000" b="0" i="0" u="none" strike="noStrike" cap="none" normalizeH="0" baseline="0" dirty="0">
                          <a:ln>
                            <a:noFill/>
                          </a:ln>
                          <a:solidFill>
                            <a:srgbClr val="333333"/>
                          </a:solidFill>
                          <a:effectLst/>
                          <a:latin typeface="Calibri Light"/>
                          <a:cs typeface="Times New Roman" pitchFamily="18" charset="0"/>
                        </a:rPr>
                        <a:t> (Ed.), </a:t>
                      </a:r>
                      <a:r>
                        <a:rPr kumimoji="0" lang="en-US" sz="1000" b="0" i="0" u="none" strike="noStrike" cap="none" normalizeH="0" baseline="0" dirty="0" err="1">
                          <a:ln>
                            <a:noFill/>
                          </a:ln>
                          <a:solidFill>
                            <a:srgbClr val="333333"/>
                          </a:solidFill>
                          <a:effectLst/>
                          <a:latin typeface="Calibri Light"/>
                          <a:cs typeface="Times New Roman" pitchFamily="18" charset="0"/>
                        </a:rPr>
                        <a:t>Schizophrenie</a:t>
                      </a:r>
                      <a:r>
                        <a:rPr kumimoji="0" lang="en-US" sz="1000" b="0" i="0" u="none" strike="noStrike" cap="none" normalizeH="0" baseline="0" dirty="0">
                          <a:ln>
                            <a:noFill/>
                          </a:ln>
                          <a:solidFill>
                            <a:srgbClr val="333333"/>
                          </a:solidFill>
                          <a:effectLst/>
                          <a:latin typeface="Calibri Light"/>
                          <a:cs typeface="Times New Roman" pitchFamily="18" charset="0"/>
                        </a:rPr>
                        <a:t> (pp. 15-27). Stuttgart: </a:t>
                      </a:r>
                      <a:r>
                        <a:rPr kumimoji="0" lang="en-US"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Comic strip: John &amp; Mary/ Bildergeschichte John &amp; Mary</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M.A./ Christin </a:t>
                      </a:r>
                      <a:r>
                        <a:rPr kumimoji="0" lang="en-GB" sz="1000" b="0" i="0" u="none" strike="noStrike" cap="none" normalizeH="0" baseline="0" dirty="0" err="1">
                          <a:ln>
                            <a:noFill/>
                          </a:ln>
                          <a:solidFill>
                            <a:srgbClr val="333333"/>
                          </a:solidFill>
                          <a:effectLst/>
                          <a:latin typeface="Calibri Light"/>
                        </a:rPr>
                        <a:t>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Comic strips: bank, boating, sausage/</a:t>
                      </a:r>
                      <a:r>
                        <a:rPr kumimoji="0" lang="en-GB" sz="1000" b="0" i="0" u="none" strike="noStrike" cap="none" normalizeH="0" baseline="0" dirty="0" err="1">
                          <a:ln>
                            <a:noFill/>
                          </a:ln>
                          <a:solidFill>
                            <a:srgbClr val="333333"/>
                          </a:solidFill>
                          <a:effectLst/>
                          <a:latin typeface="Calibri Light"/>
                        </a:rPr>
                        <a:t>Bildergeschichten</a:t>
                      </a:r>
                      <a:r>
                        <a:rPr kumimoji="0" lang="en-GB" sz="1000" b="0" i="0" u="none" strike="noStrike" cap="none" normalizeH="0" baseline="0" dirty="0">
                          <a:ln>
                            <a:noFill/>
                          </a:ln>
                          <a:solidFill>
                            <a:srgbClr val="333333"/>
                          </a:solidFill>
                          <a:effectLst/>
                          <a:latin typeface="Calibri Light"/>
                        </a:rPr>
                        <a:t> Bank, </a:t>
                      </a:r>
                      <a:r>
                        <a:rPr kumimoji="0" lang="en-GB" sz="1000" b="0" i="0" u="none" strike="noStrike" cap="none" normalizeH="0" baseline="0" dirty="0" err="1">
                          <a:ln>
                            <a:noFill/>
                          </a:ln>
                          <a:solidFill>
                            <a:srgbClr val="333333"/>
                          </a:solidFill>
                          <a:effectLst/>
                          <a:latin typeface="Calibri Light"/>
                        </a:rPr>
                        <a:t>Bootfahren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r>
              <a:rPr lang="de-DE"/>
              <a:t>Metakognitives Training 6 - Einfühlung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241949122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2687</Words>
  <Application>Microsoft Office PowerPoint</Application>
  <PresentationFormat>Benutzerdefiniert</PresentationFormat>
  <Paragraphs>350</Paragraphs>
  <Slides>39</Slides>
  <Notes>39</Notes>
  <HiddenSlides>0</HiddenSlides>
  <MMClips>0</MMClips>
  <ScaleCrop>false</ScaleCrop>
  <HeadingPairs>
    <vt:vector size="6" baseType="variant">
      <vt:variant>
        <vt:lpstr>Verwendete Schriftarten</vt:lpstr>
      </vt:variant>
      <vt:variant>
        <vt:i4>6</vt:i4>
      </vt:variant>
      <vt:variant>
        <vt:lpstr>Design</vt:lpstr>
      </vt:variant>
      <vt:variant>
        <vt:i4>5</vt:i4>
      </vt:variant>
      <vt:variant>
        <vt:lpstr>Folientitel</vt:lpstr>
      </vt:variant>
      <vt:variant>
        <vt:i4>39</vt:i4>
      </vt:variant>
    </vt:vector>
  </HeadingPairs>
  <TitlesOfParts>
    <vt:vector size="50" baseType="lpstr">
      <vt:lpstr>Arial</vt:lpstr>
      <vt:lpstr>Calibri</vt:lpstr>
      <vt:lpstr>Calibri Light</vt:lpstr>
      <vt:lpstr>Symbol</vt:lpstr>
      <vt:lpstr>Verdana</vt:lpstr>
      <vt:lpstr>WingDings</vt:lpstr>
      <vt:lpstr>UKE_PPT-Vorlage_16zu9</vt:lpstr>
      <vt:lpstr>1_UKE_PPT-Vorlage_16zu9</vt:lpstr>
      <vt:lpstr>2_UKE_PPT-Vorlage_16zu9</vt:lpstr>
      <vt:lpstr>3_UKE_PPT-Vorlage_16zu9</vt:lpstr>
      <vt:lpstr>4_UKE_PPT-Vorlage_16zu9</vt:lpstr>
      <vt:lpstr>MKT 6 A – Einfühlung II</vt:lpstr>
      <vt:lpstr>Auf welche äußerlichen Merkmale achten Sie zuerst, wenn Sie jemanden neu kennenlernen? Wie verlässlich sind diese?</vt:lpstr>
      <vt:lpstr>Auf welche äußerlichen Merkmale achten Sie zuerst, wenn Sie jemanden neu kennenlernen? Wie verlässlich sind diese?</vt:lpstr>
      <vt:lpstr>Welche weiteren Informationsquellen gibt es?  Wie verlässlich sind diese?</vt:lpstr>
      <vt:lpstr>Welche weiteren Informationsquellen gibt es?  Wie verlässlich sind diese?   </vt:lpstr>
      <vt:lpstr>Stärken und Schwächen von Beurteilungsmerkmalen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vt:lpstr>
      <vt:lpstr>Diskutieren Sie Stärken und Schwächen des folgenden Merkmals/Verhaltens bei der Beurteilung eines Menschen</vt:lpstr>
      <vt:lpstr>Diskutieren Sie Stärken und Schwächen des folgenden Merkmals/Verhaltens bei der Beurteilung eines Menschen</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Schein und Sein!</vt:lpstr>
      <vt:lpstr>Was soll das Ganze?</vt:lpstr>
      <vt:lpstr>Was soll das Ganze?</vt:lpstr>
      <vt:lpstr>Wie Probleme des Sich-Einfühlens Fehleinschätzungen während der Psychose begünstigen – Beispiele</vt:lpstr>
      <vt:lpstr>Aufgabe</vt:lpstr>
      <vt:lpstr>Aufgabe</vt:lpstr>
      <vt:lpstr>Aufgabe</vt:lpstr>
      <vt:lpstr> </vt:lpstr>
      <vt:lpstr>Omas Geburtstag Was schenkt das Mädchen ihrer Oma beim nächsten Mal?</vt:lpstr>
      <vt:lpstr>Jetzt geht’s los!</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Übertragung auf den Alltag</vt:lpstr>
      <vt:lpstr>Übertragung auf den Alltag</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286</cp:revision>
  <dcterms:created xsi:type="dcterms:W3CDTF">2004-06-30T16:15:23Z</dcterms:created>
  <dcterms:modified xsi:type="dcterms:W3CDTF">2021-12-14T09:12:38Z</dcterms:modified>
</cp:coreProperties>
</file>