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566" r:id="rId1"/>
    <p:sldMasterId id="2147484585" r:id="rId2"/>
    <p:sldMasterId id="2147484598" r:id="rId3"/>
  </p:sldMasterIdLst>
  <p:notesMasterIdLst>
    <p:notesMasterId r:id="rId88"/>
  </p:notesMasterIdLst>
  <p:handoutMasterIdLst>
    <p:handoutMasterId r:id="rId89"/>
  </p:handoutMasterIdLst>
  <p:sldIdLst>
    <p:sldId id="766" r:id="rId4"/>
    <p:sldId id="730" r:id="rId5"/>
    <p:sldId id="767" r:id="rId6"/>
    <p:sldId id="768" r:id="rId7"/>
    <p:sldId id="734" r:id="rId8"/>
    <p:sldId id="769" r:id="rId9"/>
    <p:sldId id="770" r:id="rId10"/>
    <p:sldId id="771" r:id="rId11"/>
    <p:sldId id="560" r:id="rId12"/>
    <p:sldId id="772" r:id="rId13"/>
    <p:sldId id="737" r:id="rId14"/>
    <p:sldId id="773" r:id="rId15"/>
    <p:sldId id="618" r:id="rId16"/>
    <p:sldId id="686" r:id="rId17"/>
    <p:sldId id="687" r:id="rId18"/>
    <p:sldId id="724" r:id="rId19"/>
    <p:sldId id="739" r:id="rId20"/>
    <p:sldId id="774" r:id="rId21"/>
    <p:sldId id="717" r:id="rId22"/>
    <p:sldId id="447" r:id="rId23"/>
    <p:sldId id="775" r:id="rId24"/>
    <p:sldId id="776" r:id="rId25"/>
    <p:sldId id="619" r:id="rId26"/>
    <p:sldId id="620" r:id="rId27"/>
    <p:sldId id="715" r:id="rId28"/>
    <p:sldId id="716" r:id="rId29"/>
    <p:sldId id="658" r:id="rId30"/>
    <p:sldId id="659" r:id="rId31"/>
    <p:sldId id="621" r:id="rId32"/>
    <p:sldId id="622" r:id="rId33"/>
    <p:sldId id="703" r:id="rId34"/>
    <p:sldId id="702" r:id="rId35"/>
    <p:sldId id="764" r:id="rId36"/>
    <p:sldId id="765" r:id="rId37"/>
    <p:sldId id="777" r:id="rId38"/>
    <p:sldId id="712" r:id="rId39"/>
    <p:sldId id="713" r:id="rId40"/>
    <p:sldId id="660" r:id="rId41"/>
    <p:sldId id="661" r:id="rId42"/>
    <p:sldId id="678" r:id="rId43"/>
    <p:sldId id="679" r:id="rId44"/>
    <p:sldId id="629" r:id="rId45"/>
    <p:sldId id="630" r:id="rId46"/>
    <p:sldId id="706" r:id="rId47"/>
    <p:sldId id="707" r:id="rId48"/>
    <p:sldId id="710" r:id="rId49"/>
    <p:sldId id="711" r:id="rId50"/>
    <p:sldId id="637" r:id="rId51"/>
    <p:sldId id="638" r:id="rId52"/>
    <p:sldId id="708" r:id="rId53"/>
    <p:sldId id="709" r:id="rId54"/>
    <p:sldId id="676" r:id="rId55"/>
    <p:sldId id="677" r:id="rId56"/>
    <p:sldId id="639" r:id="rId57"/>
    <p:sldId id="640" r:id="rId58"/>
    <p:sldId id="641" r:id="rId59"/>
    <p:sldId id="674" r:id="rId60"/>
    <p:sldId id="675" r:id="rId61"/>
    <p:sldId id="650" r:id="rId62"/>
    <p:sldId id="651" r:id="rId63"/>
    <p:sldId id="654" r:id="rId64"/>
    <p:sldId id="655" r:id="rId65"/>
    <p:sldId id="666" r:id="rId66"/>
    <p:sldId id="667" r:id="rId67"/>
    <p:sldId id="759" r:id="rId68"/>
    <p:sldId id="778" r:id="rId69"/>
    <p:sldId id="779" r:id="rId70"/>
    <p:sldId id="780" r:id="rId71"/>
    <p:sldId id="781" r:id="rId72"/>
    <p:sldId id="782" r:id="rId73"/>
    <p:sldId id="783" r:id="rId74"/>
    <p:sldId id="617" r:id="rId75"/>
    <p:sldId id="784" r:id="rId76"/>
    <p:sldId id="785" r:id="rId77"/>
    <p:sldId id="786" r:id="rId78"/>
    <p:sldId id="787" r:id="rId79"/>
    <p:sldId id="788" r:id="rId80"/>
    <p:sldId id="789" r:id="rId81"/>
    <p:sldId id="790" r:id="rId82"/>
    <p:sldId id="791" r:id="rId83"/>
    <p:sldId id="792" r:id="rId84"/>
    <p:sldId id="793" r:id="rId85"/>
    <p:sldId id="746" r:id="rId86"/>
    <p:sldId id="747" r:id="rId87"/>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75">
          <p15:clr>
            <a:srgbClr val="A4A3A4"/>
          </p15:clr>
        </p15:guide>
        <p15:guide id="2" pos="2699">
          <p15:clr>
            <a:srgbClr val="A4A3A4"/>
          </p15:clr>
        </p15:guide>
        <p15:guide id="3" pos="36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7" autoAdjust="0"/>
    <p:restoredTop sz="94671" autoAdjust="0"/>
  </p:normalViewPr>
  <p:slideViewPr>
    <p:cSldViewPr>
      <p:cViewPr varScale="1">
        <p:scale>
          <a:sx n="62" d="100"/>
          <a:sy n="62" d="100"/>
        </p:scale>
        <p:origin x="844" y="56"/>
      </p:cViewPr>
      <p:guideLst>
        <p:guide orient="horz" pos="3475"/>
        <p:guide pos="2699"/>
        <p:guide pos="3600"/>
      </p:guideLst>
    </p:cSldViewPr>
  </p:slideViewPr>
  <p:outlineViewPr>
    <p:cViewPr>
      <p:scale>
        <a:sx n="50" d="100"/>
        <a:sy n="50" d="100"/>
      </p:scale>
      <p:origin x="0" y="0"/>
    </p:cViewPr>
    <p:sldLst>
      <p:sld r:id="rId1" collapse="1"/>
      <p:sld r:id="rId2" collapse="1"/>
    </p:sldLst>
  </p:outlineViewPr>
  <p:notesTextViewPr>
    <p:cViewPr>
      <p:scale>
        <a:sx n="100" d="100"/>
        <a:sy n="100" d="100"/>
      </p:scale>
      <p:origin x="0" y="0"/>
    </p:cViewPr>
  </p:notesTextViewPr>
  <p:sorterViewPr>
    <p:cViewPr>
      <p:scale>
        <a:sx n="75" d="100"/>
        <a:sy n="75" d="100"/>
      </p:scale>
      <p:origin x="0" y="84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presProps" Target="pres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s>
</file>

<file path=ppt/_rels/viewProps.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pPr>
              <a:defRPr/>
            </a:pPr>
            <a:fld id="{69D9223C-7AFF-4A77-828C-446BA49531F5}" type="slidenum">
              <a:rPr lang="en-GB" altLang="de-DE"/>
              <a:pPr>
                <a:defRPr/>
              </a:pPr>
              <a:t>‹Nr.›</a:t>
            </a:fld>
            <a:endParaRPr lang="en-GB" altLang="de-DE"/>
          </a:p>
        </p:txBody>
      </p:sp>
    </p:spTree>
    <p:extLst>
      <p:ext uri="{BB962C8B-B14F-4D97-AF65-F5344CB8AC3E}">
        <p14:creationId xmlns:p14="http://schemas.microsoft.com/office/powerpoint/2010/main" val="616641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4403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pPr>
              <a:defRPr/>
            </a:pPr>
            <a:fld id="{B19E3C26-94E6-4858-85FB-1571BCA32BBE}" type="slidenum">
              <a:rPr lang="de-DE" altLang="de-DE"/>
              <a:pPr>
                <a:defRPr/>
              </a:pPr>
              <a:t>‹Nr.›</a:t>
            </a:fld>
            <a:endParaRPr lang="de-DE" altLang="de-DE"/>
          </a:p>
        </p:txBody>
      </p:sp>
    </p:spTree>
    <p:extLst>
      <p:ext uri="{BB962C8B-B14F-4D97-AF65-F5344CB8AC3E}">
        <p14:creationId xmlns:p14="http://schemas.microsoft.com/office/powerpoint/2010/main" val="6480390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F736F5-4AB7-4C0A-9806-513EEF1B56F0}" type="slidenum">
              <a:rPr lang="de-DE" altLang="de-DE" sz="1400" smtClean="0"/>
              <a:pPr>
                <a:spcBef>
                  <a:spcPct val="0"/>
                </a:spcBef>
              </a:pPr>
              <a:t>2</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15447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F736F5-4AB7-4C0A-9806-513EEF1B56F0}" type="slidenum">
              <a:rPr lang="de-DE" altLang="de-DE" sz="1400" smtClean="0"/>
              <a:pPr>
                <a:spcBef>
                  <a:spcPct val="0"/>
                </a:spcBef>
              </a:pPr>
              <a:t>3</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15447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F736F5-4AB7-4C0A-9806-513EEF1B56F0}" type="slidenum">
              <a:rPr lang="de-DE" altLang="de-DE" sz="1400" smtClean="0"/>
              <a:pPr>
                <a:spcBef>
                  <a:spcPct val="0"/>
                </a:spcBef>
              </a:pPr>
              <a:t>4</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15447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AB408-F08F-449B-B270-131A75119182}" type="slidenum">
              <a:rPr lang="de-DE" altLang="de-DE" sz="1400" smtClean="0"/>
              <a:pPr>
                <a:spcBef>
                  <a:spcPct val="0"/>
                </a:spcBef>
              </a:pPr>
              <a:t>5</a:t>
            </a:fld>
            <a:endParaRPr lang="de-DE" altLang="de-DE" sz="1400"/>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26219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AB408-F08F-449B-B270-131A75119182}" type="slidenum">
              <a:rPr lang="de-DE" altLang="de-DE" sz="1400" smtClean="0"/>
              <a:pPr>
                <a:spcBef>
                  <a:spcPct val="0"/>
                </a:spcBef>
              </a:pPr>
              <a:t>6</a:t>
            </a:fld>
            <a:endParaRPr lang="de-DE" altLang="de-DE" sz="1400"/>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2621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AB408-F08F-449B-B270-131A75119182}" type="slidenum">
              <a:rPr lang="de-DE" altLang="de-DE" sz="1400" smtClean="0"/>
              <a:pPr>
                <a:spcBef>
                  <a:spcPct val="0"/>
                </a:spcBef>
              </a:pPr>
              <a:t>7</a:t>
            </a:fld>
            <a:endParaRPr lang="de-DE" altLang="de-DE" sz="1400"/>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26219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AB408-F08F-449B-B270-131A75119182}" type="slidenum">
              <a:rPr lang="de-DE" altLang="de-DE" sz="1400" smtClean="0"/>
              <a:pPr>
                <a:spcBef>
                  <a:spcPct val="0"/>
                </a:spcBef>
              </a:pPr>
              <a:t>8</a:t>
            </a:fld>
            <a:endParaRPr lang="de-DE" altLang="de-DE" sz="1400"/>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26219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4D14A8-AE29-4315-BB8F-28652EF5C366}" type="slidenum">
              <a:rPr lang="de-DE" altLang="de-DE" sz="1400" smtClean="0"/>
              <a:pPr>
                <a:spcBef>
                  <a:spcPct val="0"/>
                </a:spcBef>
              </a:pPr>
              <a:t>9</a:t>
            </a:fld>
            <a:endParaRPr lang="de-DE" altLang="de-DE" sz="1400"/>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803111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0E6C4A-61F1-4807-809D-38E3423F237E}" type="slidenum">
              <a:rPr lang="de-DE" altLang="de-DE" sz="1400" smtClean="0"/>
              <a:pPr>
                <a:spcBef>
                  <a:spcPct val="0"/>
                </a:spcBef>
              </a:pPr>
              <a:t>10</a:t>
            </a:fld>
            <a:endParaRPr lang="de-DE" altLang="de-DE" sz="1400"/>
          </a:p>
        </p:txBody>
      </p:sp>
      <p:sp>
        <p:nvSpPr>
          <p:cNvPr id="69635" name="Rectangle 2"/>
          <p:cNvSpPr>
            <a:spLocks noGrp="1" noRot="1" noChangeAspect="1" noChangeArrowheads="1" noTextEdit="1"/>
          </p:cNvSpPr>
          <p:nvPr>
            <p:ph type="sldImg"/>
          </p:nvPr>
        </p:nvSpPr>
        <p:spPr>
          <a:xfrm>
            <a:off x="141288" y="768350"/>
            <a:ext cx="6821487"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92662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0E6C4A-61F1-4807-809D-38E3423F237E}" type="slidenum">
              <a:rPr lang="de-DE" altLang="de-DE" sz="1400" smtClean="0"/>
              <a:pPr>
                <a:spcBef>
                  <a:spcPct val="0"/>
                </a:spcBef>
              </a:pPr>
              <a:t>11</a:t>
            </a:fld>
            <a:endParaRPr lang="de-DE" altLang="de-DE" sz="1400"/>
          </a:p>
        </p:txBody>
      </p:sp>
      <p:sp>
        <p:nvSpPr>
          <p:cNvPr id="69635" name="Rectangle 2"/>
          <p:cNvSpPr>
            <a:spLocks noGrp="1" noRot="1" noChangeAspect="1" noChangeArrowheads="1" noTextEdit="1"/>
          </p:cNvSpPr>
          <p:nvPr>
            <p:ph type="sldImg"/>
          </p:nvPr>
        </p:nvSpPr>
        <p:spPr>
          <a:xfrm>
            <a:off x="141288" y="768350"/>
            <a:ext cx="6821487"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92662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0E6C4A-61F1-4807-809D-38E3423F237E}" type="slidenum">
              <a:rPr lang="de-DE" altLang="de-DE" sz="1400" smtClean="0"/>
              <a:pPr>
                <a:spcBef>
                  <a:spcPct val="0"/>
                </a:spcBef>
              </a:pPr>
              <a:t>12</a:t>
            </a:fld>
            <a:endParaRPr lang="de-DE" altLang="de-DE" sz="1400"/>
          </a:p>
        </p:txBody>
      </p:sp>
      <p:sp>
        <p:nvSpPr>
          <p:cNvPr id="69635" name="Rectangle 2"/>
          <p:cNvSpPr>
            <a:spLocks noGrp="1" noRot="1" noChangeAspect="1" noChangeArrowheads="1" noTextEdit="1"/>
          </p:cNvSpPr>
          <p:nvPr>
            <p:ph type="sldImg"/>
          </p:nvPr>
        </p:nvSpPr>
        <p:spPr>
          <a:xfrm>
            <a:off x="141288" y="768350"/>
            <a:ext cx="6821487"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92662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9D273D-3D3A-4A47-AB12-44E80B19D4FA}" type="slidenum">
              <a:rPr lang="de-DE" altLang="de-DE" sz="1400" smtClean="0"/>
              <a:pPr>
                <a:spcBef>
                  <a:spcPct val="0"/>
                </a:spcBef>
              </a:pPr>
              <a:t>13</a:t>
            </a:fld>
            <a:endParaRPr lang="de-DE" altLang="de-DE" sz="1400"/>
          </a:p>
        </p:txBody>
      </p:sp>
      <p:sp>
        <p:nvSpPr>
          <p:cNvPr id="71683" name="Rectangle 2"/>
          <p:cNvSpPr>
            <a:spLocks noGrp="1" noRot="1" noChangeAspect="1" noChangeArrowheads="1" noTextEdit="1"/>
          </p:cNvSpPr>
          <p:nvPr>
            <p:ph type="sldImg"/>
          </p:nvPr>
        </p:nvSpPr>
        <p:spPr>
          <a:xfrm>
            <a:off x="141288" y="768350"/>
            <a:ext cx="6821487"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56105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D8EC0F-5E55-405C-A9CB-22E53CB2C501}" type="slidenum">
              <a:rPr lang="de-DE" altLang="de-DE" sz="1400" smtClean="0"/>
              <a:pPr>
                <a:spcBef>
                  <a:spcPct val="0"/>
                </a:spcBef>
              </a:pPr>
              <a:t>14</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2562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1A4913-EB7F-44FB-990F-0DF814E0AC2E}" type="slidenum">
              <a:rPr lang="de-DE" altLang="de-DE" sz="1400" smtClean="0"/>
              <a:pPr>
                <a:spcBef>
                  <a:spcPct val="0"/>
                </a:spcBef>
              </a:pPr>
              <a:t>15</a:t>
            </a:fld>
            <a:endParaRPr lang="de-DE" altLang="de-DE" sz="1400"/>
          </a:p>
        </p:txBody>
      </p:sp>
      <p:sp>
        <p:nvSpPr>
          <p:cNvPr id="75779" name="Rectangle 2"/>
          <p:cNvSpPr>
            <a:spLocks noGrp="1" noRot="1" noChangeAspect="1" noChangeArrowheads="1" noTextEdit="1"/>
          </p:cNvSpPr>
          <p:nvPr>
            <p:ph type="sldImg"/>
          </p:nvPr>
        </p:nvSpPr>
        <p:spPr>
          <a:xfrm>
            <a:off x="141288" y="768350"/>
            <a:ext cx="6821487"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53162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495763-7407-4E54-A1BF-1210BAA04F00}" type="slidenum">
              <a:rPr lang="de-DE" altLang="de-DE" sz="1400" smtClean="0"/>
              <a:pPr>
                <a:spcBef>
                  <a:spcPct val="0"/>
                </a:spcBef>
              </a:pPr>
              <a:t>16</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4133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6D9E3B-4B17-4070-B668-79C7C0873859}" type="slidenum">
              <a:rPr lang="de-DE" altLang="de-DE" sz="1400" smtClean="0"/>
              <a:pPr>
                <a:spcBef>
                  <a:spcPct val="0"/>
                </a:spcBef>
              </a:pPr>
              <a:t>17</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9193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6D9E3B-4B17-4070-B668-79C7C0873859}" type="slidenum">
              <a:rPr lang="de-DE" altLang="de-DE" sz="1400" smtClean="0"/>
              <a:pPr>
                <a:spcBef>
                  <a:spcPct val="0"/>
                </a:spcBef>
              </a:pPr>
              <a:t>18</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9193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8F8A59-D2B9-4F7C-A26A-6F013EF39086}" type="slidenum">
              <a:rPr lang="de-DE" altLang="de-DE" sz="1400" smtClean="0"/>
              <a:pPr>
                <a:spcBef>
                  <a:spcPct val="0"/>
                </a:spcBef>
              </a:pPr>
              <a:t>19</a:t>
            </a:fld>
            <a:endParaRPr lang="de-DE" altLang="de-DE" sz="1400"/>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52107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13B4FC-9B3A-4B7F-9122-F3D531C50EB9}" type="slidenum">
              <a:rPr lang="de-DE" altLang="de-DE" sz="1400" smtClean="0"/>
              <a:pPr>
                <a:spcBef>
                  <a:spcPct val="0"/>
                </a:spcBef>
              </a:pPr>
              <a:t>20</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53689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13B4FC-9B3A-4B7F-9122-F3D531C50EB9}" type="slidenum">
              <a:rPr lang="de-DE" altLang="de-DE" sz="1400" smtClean="0"/>
              <a:pPr>
                <a:spcBef>
                  <a:spcPct val="0"/>
                </a:spcBef>
              </a:pPr>
              <a:t>21</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53689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13B4FC-9B3A-4B7F-9122-F3D531C50EB9}" type="slidenum">
              <a:rPr lang="de-DE" altLang="de-DE" sz="1400" smtClean="0"/>
              <a:pPr>
                <a:spcBef>
                  <a:spcPct val="0"/>
                </a:spcBef>
              </a:pPr>
              <a:t>22</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53689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AE653-0DBF-493E-8AEB-9EC2359FFF97}" type="slidenum">
              <a:rPr lang="de-DE" altLang="de-DE" sz="1400" smtClean="0"/>
              <a:pPr>
                <a:spcBef>
                  <a:spcPct val="0"/>
                </a:spcBef>
              </a:pPr>
              <a:t>23</a:t>
            </a:fld>
            <a:endParaRPr lang="de-DE" altLang="de-DE" sz="1400"/>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814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FF5DF6-1A15-49FC-9658-AB90FCE8F28B}" type="slidenum">
              <a:rPr lang="de-DE" altLang="de-DE" sz="1400" smtClean="0"/>
              <a:pPr>
                <a:spcBef>
                  <a:spcPct val="0"/>
                </a:spcBef>
              </a:pPr>
              <a:t>24</a:t>
            </a:fld>
            <a:endParaRPr lang="de-DE" altLang="de-DE" sz="1400"/>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596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D577CA-938F-4A76-A13E-F445E9237CE0}" type="slidenum">
              <a:rPr lang="de-DE" altLang="de-DE" sz="1400" smtClean="0"/>
              <a:pPr>
                <a:spcBef>
                  <a:spcPct val="0"/>
                </a:spcBef>
              </a:pPr>
              <a:t>25</a:t>
            </a:fld>
            <a:endParaRPr lang="de-DE" altLang="de-DE" sz="1400"/>
          </a:p>
        </p:txBody>
      </p:sp>
      <p:sp>
        <p:nvSpPr>
          <p:cNvPr id="96259" name="Rectangle 2"/>
          <p:cNvSpPr>
            <a:spLocks noGrp="1" noRot="1" noChangeAspect="1" noChangeArrowheads="1" noTextEdit="1"/>
          </p:cNvSpPr>
          <p:nvPr>
            <p:ph type="sldImg"/>
          </p:nvPr>
        </p:nvSpPr>
        <p:spPr>
          <a:xfrm>
            <a:off x="141288" y="768350"/>
            <a:ext cx="6821487"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8329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83F79-CA9F-477C-AC27-F3EA2D6FA926}" type="slidenum">
              <a:rPr lang="de-DE" altLang="de-DE" sz="1400" smtClean="0"/>
              <a:pPr>
                <a:spcBef>
                  <a:spcPct val="0"/>
                </a:spcBef>
              </a:pPr>
              <a:t>26</a:t>
            </a:fld>
            <a:endParaRPr lang="de-DE" altLang="de-DE" sz="1400"/>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98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ABB25A-CAAF-4D2B-A073-994718CCF96C}" type="slidenum">
              <a:rPr lang="de-DE" altLang="de-DE" sz="1400" smtClean="0"/>
              <a:pPr>
                <a:spcBef>
                  <a:spcPct val="0"/>
                </a:spcBef>
              </a:pPr>
              <a:t>27</a:t>
            </a:fld>
            <a:endParaRPr lang="de-DE" altLang="de-DE" sz="1400"/>
          </a:p>
        </p:txBody>
      </p:sp>
      <p:sp>
        <p:nvSpPr>
          <p:cNvPr id="1003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9088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639F41-C006-4727-99F7-E24D1FB43C8F}" type="slidenum">
              <a:rPr lang="de-DE" altLang="de-DE" sz="1400" smtClean="0"/>
              <a:pPr>
                <a:spcBef>
                  <a:spcPct val="0"/>
                </a:spcBef>
              </a:pPr>
              <a:t>28</a:t>
            </a:fld>
            <a:endParaRPr lang="de-DE" altLang="de-DE" sz="1400"/>
          </a:p>
        </p:txBody>
      </p:sp>
      <p:sp>
        <p:nvSpPr>
          <p:cNvPr id="1024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3335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33B051-1982-400A-A7E9-5E89CD9B5E16}" type="slidenum">
              <a:rPr lang="de-DE" altLang="de-DE" sz="1400" smtClean="0"/>
              <a:pPr>
                <a:spcBef>
                  <a:spcPct val="0"/>
                </a:spcBef>
              </a:pPr>
              <a:t>29</a:t>
            </a:fld>
            <a:endParaRPr lang="de-DE" altLang="de-DE" sz="1400"/>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9321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9B2007-9BF3-40B6-A8C2-6533487D6925}" type="slidenum">
              <a:rPr lang="de-DE" altLang="de-DE" sz="1400" smtClean="0"/>
              <a:pPr>
                <a:spcBef>
                  <a:spcPct val="0"/>
                </a:spcBef>
              </a:pPr>
              <a:t>30</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196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6C0F26-C300-45FB-BA90-E872A12ED178}" type="slidenum">
              <a:rPr lang="de-DE" altLang="de-DE" sz="1400" smtClean="0"/>
              <a:pPr>
                <a:spcBef>
                  <a:spcPct val="0"/>
                </a:spcBef>
              </a:pPr>
              <a:t>31</a:t>
            </a:fld>
            <a:endParaRPr lang="de-DE" altLang="de-DE" sz="1400"/>
          </a:p>
        </p:txBody>
      </p:sp>
      <p:sp>
        <p:nvSpPr>
          <p:cNvPr id="1085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163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3809C4-10FD-43AB-99DE-6B23F630DBDC}" type="slidenum">
              <a:rPr lang="de-DE" altLang="de-DE" sz="1400" smtClean="0"/>
              <a:pPr>
                <a:spcBef>
                  <a:spcPct val="0"/>
                </a:spcBef>
              </a:pPr>
              <a:t>32</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72121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6C0F26-C300-45FB-BA90-E872A12ED178}" type="slidenum">
              <a:rPr lang="de-DE" altLang="de-DE" sz="1400" smtClean="0"/>
              <a:pPr>
                <a:spcBef>
                  <a:spcPct val="0"/>
                </a:spcBef>
              </a:pPr>
              <a:t>33</a:t>
            </a:fld>
            <a:endParaRPr lang="de-DE" altLang="de-DE" sz="1400"/>
          </a:p>
        </p:txBody>
      </p:sp>
      <p:sp>
        <p:nvSpPr>
          <p:cNvPr id="1085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05334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3809C4-10FD-43AB-99DE-6B23F630DBDC}" type="slidenum">
              <a:rPr lang="de-DE" altLang="de-DE" sz="1400" smtClean="0"/>
              <a:pPr>
                <a:spcBef>
                  <a:spcPct val="0"/>
                </a:spcBef>
              </a:pPr>
              <a:t>34</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4128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74E4B6-DE93-4AC1-8561-B8D491CF1EDC}" type="slidenum">
              <a:rPr lang="de-DE" altLang="de-DE" sz="1400" smtClean="0"/>
              <a:pPr>
                <a:spcBef>
                  <a:spcPct val="0"/>
                </a:spcBef>
              </a:pPr>
              <a:t>36</a:t>
            </a:fld>
            <a:endParaRPr lang="de-DE" altLang="de-DE" sz="1400"/>
          </a:p>
        </p:txBody>
      </p:sp>
      <p:sp>
        <p:nvSpPr>
          <p:cNvPr id="1146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22048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EE573-9F4A-4257-BA50-0766284D6409}" type="slidenum">
              <a:rPr lang="de-DE" altLang="de-DE" sz="1400" smtClean="0"/>
              <a:pPr>
                <a:spcBef>
                  <a:spcPct val="0"/>
                </a:spcBef>
              </a:pPr>
              <a:t>37</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58052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6FD9AC-6EF4-474C-9A7A-8866DE1E10D3}" type="slidenum">
              <a:rPr lang="de-DE" altLang="de-DE" sz="1400" smtClean="0"/>
              <a:pPr>
                <a:spcBef>
                  <a:spcPct val="0"/>
                </a:spcBef>
              </a:pPr>
              <a:t>38</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22634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891FEC-C93F-439D-A8C9-66A4B3F16C8B}" type="slidenum">
              <a:rPr lang="de-DE" altLang="de-DE" sz="1400" smtClean="0"/>
              <a:pPr>
                <a:spcBef>
                  <a:spcPct val="0"/>
                </a:spcBef>
              </a:pPr>
              <a:t>39</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3625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F36891-A8EA-44CD-97E2-5F22EC7AC18B}" type="slidenum">
              <a:rPr lang="de-DE" altLang="de-DE" sz="1400" smtClean="0"/>
              <a:pPr>
                <a:spcBef>
                  <a:spcPct val="0"/>
                </a:spcBef>
              </a:pPr>
              <a:t>40</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40571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7043C7-B66D-4777-AB86-AEFA9FEA6C45}" type="slidenum">
              <a:rPr lang="de-DE" altLang="de-DE" sz="1400" smtClean="0"/>
              <a:pPr>
                <a:spcBef>
                  <a:spcPct val="0"/>
                </a:spcBef>
              </a:pPr>
              <a:t>41</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80677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77738-E071-4CBD-AC0D-6641D9155BC4}" type="slidenum">
              <a:rPr lang="de-DE" altLang="de-DE" sz="1400" smtClean="0"/>
              <a:pPr>
                <a:spcBef>
                  <a:spcPct val="0"/>
                </a:spcBef>
              </a:pPr>
              <a:t>42</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53354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A04211-9F8C-498F-9B7B-62FF5BDD3E3F}" type="slidenum">
              <a:rPr lang="de-DE" altLang="de-DE" sz="1400" smtClean="0"/>
              <a:pPr>
                <a:spcBef>
                  <a:spcPct val="0"/>
                </a:spcBef>
              </a:pPr>
              <a:t>43</a:t>
            </a:fld>
            <a:endParaRPr lang="de-DE" altLang="de-DE" sz="1400" dirty="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8477641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B72E75-D039-41D8-82DD-AB7D94155BCB}" type="slidenum">
              <a:rPr lang="de-DE" altLang="de-DE" sz="1400" smtClean="0"/>
              <a:pPr>
                <a:spcBef>
                  <a:spcPct val="0"/>
                </a:spcBef>
              </a:pPr>
              <a:t>44</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96116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C2EE33-6A94-49B1-83E8-7A6105B212A8}" type="slidenum">
              <a:rPr lang="de-DE" altLang="de-DE" sz="1400" smtClean="0"/>
              <a:pPr>
                <a:spcBef>
                  <a:spcPct val="0"/>
                </a:spcBef>
              </a:pPr>
              <a:t>45</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6218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CEC4B-CCC5-4FEC-9EB8-EE11AEB769C8}" type="slidenum">
              <a:rPr lang="de-DE" altLang="de-DE" sz="1400" smtClean="0"/>
              <a:pPr>
                <a:spcBef>
                  <a:spcPct val="0"/>
                </a:spcBef>
              </a:pPr>
              <a:t>46</a:t>
            </a:fld>
            <a:endParaRPr lang="de-DE" altLang="de-DE" sz="1400"/>
          </a:p>
        </p:txBody>
      </p:sp>
      <p:sp>
        <p:nvSpPr>
          <p:cNvPr id="135171"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3517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9419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62BE29-3DAB-461E-90A6-65B5775848B6}" type="slidenum">
              <a:rPr lang="de-DE" altLang="de-DE" sz="1400" smtClean="0"/>
              <a:pPr>
                <a:spcBef>
                  <a:spcPct val="0"/>
                </a:spcBef>
              </a:pPr>
              <a:t>47</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55382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B90DAD-9659-40DF-B35C-FC76613A2C89}" type="slidenum">
              <a:rPr lang="de-DE" altLang="de-DE" sz="1400" smtClean="0"/>
              <a:pPr>
                <a:spcBef>
                  <a:spcPct val="0"/>
                </a:spcBef>
              </a:pPr>
              <a:t>48</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3101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A869F8-0397-4BA9-B6C0-2165CCA6C4E6}" type="slidenum">
              <a:rPr lang="de-DE" altLang="de-DE" sz="1400" smtClean="0"/>
              <a:pPr>
                <a:spcBef>
                  <a:spcPct val="0"/>
                </a:spcBef>
              </a:pPr>
              <a:t>49</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62615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0199F6-069D-4B33-88C4-6FDA741DA1BC}" type="slidenum">
              <a:rPr lang="de-DE" altLang="de-DE" sz="1400" smtClean="0"/>
              <a:pPr>
                <a:spcBef>
                  <a:spcPct val="0"/>
                </a:spcBef>
              </a:pPr>
              <a:t>50</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9234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77D04F-B624-496A-8A07-3149BFF45849}" type="slidenum">
              <a:rPr lang="de-DE" altLang="de-DE" sz="1400" smtClean="0"/>
              <a:pPr>
                <a:spcBef>
                  <a:spcPct val="0"/>
                </a:spcBef>
              </a:pPr>
              <a:t>51</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8000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6AA6BA-C3A5-4DBB-94C0-19D7D548B601}" type="slidenum">
              <a:rPr lang="de-DE" altLang="de-DE" sz="1400" smtClean="0"/>
              <a:pPr>
                <a:spcBef>
                  <a:spcPct val="0"/>
                </a:spcBef>
              </a:pPr>
              <a:t>52</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05092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1FD062-4880-4A3C-978C-02C2D6D4EE87}" type="slidenum">
              <a:rPr lang="de-DE" altLang="de-DE" sz="1400" smtClean="0"/>
              <a:pPr>
                <a:spcBef>
                  <a:spcPct val="0"/>
                </a:spcBef>
              </a:pPr>
              <a:t>53</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86548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15FB4D-64FA-4E19-B69D-16A134010883}" type="slidenum">
              <a:rPr lang="de-DE" altLang="de-DE" sz="1400" smtClean="0"/>
              <a:pPr>
                <a:spcBef>
                  <a:spcPct val="0"/>
                </a:spcBef>
              </a:pPr>
              <a:t>54</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14127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BDE6C2-50B1-4676-A074-203756E6328D}" type="slidenum">
              <a:rPr lang="de-DE" altLang="de-DE" sz="1400" smtClean="0"/>
              <a:pPr>
                <a:spcBef>
                  <a:spcPct val="0"/>
                </a:spcBef>
              </a:pPr>
              <a:t>55</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78657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E08F59-3108-405D-B977-2F00A0CE34F2}" type="slidenum">
              <a:rPr lang="de-DE" altLang="de-DE" sz="1400" smtClean="0"/>
              <a:pPr>
                <a:spcBef>
                  <a:spcPct val="0"/>
                </a:spcBef>
              </a:pPr>
              <a:t>56</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97455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5B61B1-DCA5-4A7E-B331-D58DE198E0D1}" type="slidenum">
              <a:rPr lang="de-DE" altLang="de-DE" sz="1400" smtClean="0"/>
              <a:pPr>
                <a:spcBef>
                  <a:spcPct val="0"/>
                </a:spcBef>
              </a:pPr>
              <a:t>57</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88580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EDA73C-C9BC-4967-865C-1E9C380319F8}" type="slidenum">
              <a:rPr lang="de-DE" altLang="de-DE" sz="1400" smtClean="0"/>
              <a:pPr>
                <a:spcBef>
                  <a:spcPct val="0"/>
                </a:spcBef>
              </a:pPr>
              <a:t>58</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3922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EF5DC1-69A5-4A4D-9870-C81DFCDB5B0A}" type="slidenum">
              <a:rPr lang="de-DE" altLang="de-DE" sz="1400" smtClean="0"/>
              <a:pPr>
                <a:spcBef>
                  <a:spcPct val="0"/>
                </a:spcBef>
              </a:pPr>
              <a:t>59</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08062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79A2A1-ED64-4120-A284-2BCD60FF6052}" type="slidenum">
              <a:rPr lang="de-DE" altLang="de-DE" sz="1400" smtClean="0"/>
              <a:pPr>
                <a:spcBef>
                  <a:spcPct val="0"/>
                </a:spcBef>
              </a:pPr>
              <a:t>60</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37472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DFBCA-3917-435E-8EB3-0642964BE918}" type="slidenum">
              <a:rPr lang="de-DE" altLang="de-DE" sz="1400" smtClean="0"/>
              <a:pPr>
                <a:spcBef>
                  <a:spcPct val="0"/>
                </a:spcBef>
              </a:pPr>
              <a:t>61</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00395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84F8B5-A725-4C63-BC33-FA2D0CDF70E5}" type="slidenum">
              <a:rPr lang="de-DE" altLang="de-DE" sz="1400" smtClean="0"/>
              <a:pPr>
                <a:spcBef>
                  <a:spcPct val="0"/>
                </a:spcBef>
              </a:pPr>
              <a:t>62</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1928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0F1FA-CB77-4F4C-8B35-1A6F0F74401C}" type="slidenum">
              <a:rPr lang="de-DE" altLang="de-DE" sz="1400" smtClean="0"/>
              <a:pPr>
                <a:spcBef>
                  <a:spcPct val="0"/>
                </a:spcBef>
              </a:pPr>
              <a:t>63</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22108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98B9E-182B-423C-843C-FED9A54B0DAB}" type="slidenum">
              <a:rPr lang="de-DE" altLang="de-DE" sz="1400" smtClean="0"/>
              <a:pPr>
                <a:spcBef>
                  <a:spcPct val="0"/>
                </a:spcBef>
              </a:pPr>
              <a:t>64</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56499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65</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66</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67</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68</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69</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70</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71</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12758-1A40-47C5-9A7B-9597980DF890}" type="slidenum">
              <a:rPr lang="de-DE" altLang="de-DE" sz="1400" smtClean="0"/>
              <a:pPr>
                <a:spcBef>
                  <a:spcPct val="0"/>
                </a:spcBef>
              </a:pPr>
              <a:t>72</a:t>
            </a:fld>
            <a:endParaRPr lang="de-DE" altLang="de-DE" sz="1400"/>
          </a:p>
        </p:txBody>
      </p:sp>
      <p:sp>
        <p:nvSpPr>
          <p:cNvPr id="194563" name="Rectangle 2"/>
          <p:cNvSpPr>
            <a:spLocks noGrp="1" noRot="1" noChangeAspect="1" noChangeArrowheads="1" noTextEdit="1"/>
          </p:cNvSpPr>
          <p:nvPr>
            <p:ph type="sldImg"/>
          </p:nvPr>
        </p:nvSpPr>
        <p:spPr>
          <a:xfrm>
            <a:off x="141288" y="768350"/>
            <a:ext cx="6821487"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7460832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12758-1A40-47C5-9A7B-9597980DF890}" type="slidenum">
              <a:rPr lang="de-DE" altLang="de-DE" sz="1400" smtClean="0"/>
              <a:pPr>
                <a:spcBef>
                  <a:spcPct val="0"/>
                </a:spcBef>
              </a:pPr>
              <a:t>73</a:t>
            </a:fld>
            <a:endParaRPr lang="de-DE" altLang="de-DE" sz="1400"/>
          </a:p>
        </p:txBody>
      </p:sp>
      <p:sp>
        <p:nvSpPr>
          <p:cNvPr id="194563" name="Rectangle 2"/>
          <p:cNvSpPr>
            <a:spLocks noGrp="1" noRot="1" noChangeAspect="1" noChangeArrowheads="1" noTextEdit="1"/>
          </p:cNvSpPr>
          <p:nvPr>
            <p:ph type="sldImg"/>
          </p:nvPr>
        </p:nvSpPr>
        <p:spPr>
          <a:xfrm>
            <a:off x="141288" y="768350"/>
            <a:ext cx="6821487"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7460832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12758-1A40-47C5-9A7B-9597980DF890}" type="slidenum">
              <a:rPr lang="de-DE" altLang="de-DE" sz="1400" smtClean="0"/>
              <a:pPr>
                <a:spcBef>
                  <a:spcPct val="0"/>
                </a:spcBef>
              </a:pPr>
              <a:t>74</a:t>
            </a:fld>
            <a:endParaRPr lang="de-DE" altLang="de-DE" sz="1400"/>
          </a:p>
        </p:txBody>
      </p:sp>
      <p:sp>
        <p:nvSpPr>
          <p:cNvPr id="194563" name="Rectangle 2"/>
          <p:cNvSpPr>
            <a:spLocks noGrp="1" noRot="1" noChangeAspect="1" noChangeArrowheads="1" noTextEdit="1"/>
          </p:cNvSpPr>
          <p:nvPr>
            <p:ph type="sldImg"/>
          </p:nvPr>
        </p:nvSpPr>
        <p:spPr>
          <a:xfrm>
            <a:off x="141288" y="768350"/>
            <a:ext cx="6821487"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7460832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76</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9C2A419-5D23-47EB-AECA-A89988F74406}" type="slidenum">
              <a:rPr lang="de-DE" altLang="de-DE" sz="1300"/>
              <a:pPr algn="r" eaLnBrk="1" hangingPunct="1">
                <a:spcBef>
                  <a:spcPct val="0"/>
                </a:spcBef>
              </a:pPr>
              <a:t>77</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5762793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1CE8ED5-8E8B-44E9-A1CE-151544036081}" type="slidenum">
              <a:rPr lang="de-DE" altLang="de-DE" sz="1300"/>
              <a:pPr algn="r" eaLnBrk="1" hangingPunct="1">
                <a:spcBef>
                  <a:spcPct val="0"/>
                </a:spcBef>
              </a:pPr>
              <a:t>78</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1148517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00D7E73-63F4-4829-8836-74A7BDBC4D44}" type="slidenum">
              <a:rPr lang="de-DE" altLang="de-DE" sz="1300"/>
              <a:pPr algn="r" eaLnBrk="1" hangingPunct="1">
                <a:spcBef>
                  <a:spcPct val="0"/>
                </a:spcBef>
              </a:pPr>
              <a:t>79</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5222681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FBF15E6-15BC-4EC0-AF2B-C30F192828D8}" type="slidenum">
              <a:rPr lang="de-DE" altLang="de-DE" sz="1300"/>
              <a:pPr algn="r" eaLnBrk="1" hangingPunct="1">
                <a:spcBef>
                  <a:spcPct val="0"/>
                </a:spcBef>
              </a:pPr>
              <a:t>80</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820956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175A2A2-9DBA-4F0A-B1D5-1D5D54C99214}" type="slidenum">
              <a:rPr lang="de-DE" altLang="de-DE" sz="1300"/>
              <a:pPr algn="r" eaLnBrk="1" hangingPunct="1">
                <a:spcBef>
                  <a:spcPct val="0"/>
                </a:spcBef>
              </a:pPr>
              <a:t>81</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933151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1191B8-CD15-487F-8850-AFAB952E18AD}" type="slidenum">
              <a:rPr lang="de-DE" altLang="de-DE" sz="1300" smtClean="0"/>
              <a:pPr>
                <a:spcBef>
                  <a:spcPct val="0"/>
                </a:spcBef>
              </a:pPr>
              <a:t>82</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4649520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Folienbildplatzhalter 1"/>
          <p:cNvSpPr>
            <a:spLocks noGrp="1" noRot="1" noChangeAspect="1" noTextEdit="1"/>
          </p:cNvSpPr>
          <p:nvPr>
            <p:ph type="sldImg"/>
          </p:nvPr>
        </p:nvSpPr>
        <p:spPr>
          <a:xfrm>
            <a:off x="141288" y="768350"/>
            <a:ext cx="6821487" cy="3836988"/>
          </a:xfrm>
          <a:ln/>
        </p:spPr>
      </p:sp>
      <p:sp>
        <p:nvSpPr>
          <p:cNvPr id="2140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2140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cs typeface="Times New Roman" panose="02020603050405020304" pitchFamily="18" charset="0"/>
              </a:defRPr>
            </a:lvl1pPr>
            <a:lvl2pPr marL="742950" indent="-285750" defTabSz="990600">
              <a:defRPr b="1">
                <a:solidFill>
                  <a:schemeClr val="tx1"/>
                </a:solidFill>
                <a:latin typeface="Arial" panose="020B0604020202020204" pitchFamily="34" charset="0"/>
                <a:cs typeface="Times New Roman" panose="02020603050405020304" pitchFamily="18" charset="0"/>
              </a:defRPr>
            </a:lvl2pPr>
            <a:lvl3pPr marL="1143000" indent="-228600" defTabSz="990600">
              <a:defRPr b="1">
                <a:solidFill>
                  <a:schemeClr val="tx1"/>
                </a:solidFill>
                <a:latin typeface="Arial" panose="020B0604020202020204" pitchFamily="34" charset="0"/>
                <a:cs typeface="Times New Roman" panose="02020603050405020304" pitchFamily="18" charset="0"/>
              </a:defRPr>
            </a:lvl3pPr>
            <a:lvl4pPr marL="1600200" indent="-228600" defTabSz="990600">
              <a:defRPr b="1">
                <a:solidFill>
                  <a:schemeClr val="tx1"/>
                </a:solidFill>
                <a:latin typeface="Arial" panose="020B0604020202020204" pitchFamily="34" charset="0"/>
                <a:cs typeface="Times New Roman" panose="02020603050405020304" pitchFamily="18" charset="0"/>
              </a:defRPr>
            </a:lvl4pPr>
            <a:lvl5pPr marL="2057400" indent="-228600" defTabSz="99060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CD2CC324-CC5A-4EF2-B6C4-A0A779D0521A}" type="slidenum">
              <a:rPr lang="de-DE" altLang="de-DE" smtClean="0"/>
              <a:pPr/>
              <a:t>84</a:t>
            </a:fld>
            <a:endParaRPr lang="de-DE" altLang="de-DE"/>
          </a:p>
        </p:txBody>
      </p:sp>
    </p:spTree>
    <p:extLst>
      <p:ext uri="{BB962C8B-B14F-4D97-AF65-F5344CB8AC3E}">
        <p14:creationId xmlns:p14="http://schemas.microsoft.com/office/powerpoint/2010/main" val="16049795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D9F5696C-52DB-4F3A-A1A4-BB82AC095CE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7 - Voreiliges Schlussfolgern II</a:t>
            </a:r>
          </a:p>
        </p:txBody>
      </p:sp>
      <p:sp>
        <p:nvSpPr>
          <p:cNvPr id="6" name="Slide Number Placeholder 5"/>
          <p:cNvSpPr>
            <a:spLocks noGrp="1"/>
          </p:cNvSpPr>
          <p:nvPr>
            <p:ph type="sldNum" sz="quarter" idx="12"/>
          </p:nvPr>
        </p:nvSpPr>
        <p:spPr bwMode="gray"/>
        <p:txBody>
          <a:bodyPr>
            <a:noAutofit/>
          </a:bodyPr>
          <a:lstStyle/>
          <a:p>
            <a:pPr>
              <a:defRPr/>
            </a:pPr>
            <a:fld id="{0A8DD220-91D4-4B8C-9EC5-964219BD182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C438683E-D0CF-47D3-874B-A262ED53182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D9F5696C-52DB-4F3A-A1A4-BB82AC095CE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D9F5696C-52DB-4F3A-A1A4-BB82AC095CE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7 - Voreiliges Schlussfolgern II</a:t>
            </a:r>
          </a:p>
        </p:txBody>
      </p:sp>
      <p:sp>
        <p:nvSpPr>
          <p:cNvPr id="5" name="Slide Number Placeholder 4"/>
          <p:cNvSpPr>
            <a:spLocks noGrp="1"/>
          </p:cNvSpPr>
          <p:nvPr>
            <p:ph type="sldNum" sz="quarter" idx="12"/>
          </p:nvPr>
        </p:nvSpPr>
        <p:spPr bwMode="gray"/>
        <p:txBody>
          <a:bodyPr/>
          <a:lstStyle/>
          <a:p>
            <a:pPr>
              <a:defRPr/>
            </a:pPr>
            <a:fld id="{2F9CB07C-8F23-47EF-811C-8DD775C59233}"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B9408BE8-552D-4473-8D1B-DA00ADD53E1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7 - Voreiliges Schlussfolgern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7 - Voreiliges Schlussfolgern II</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7 - Voreiliges Schlussfolgern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D9F5696C-52DB-4F3A-A1A4-BB82AC095CE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67" r:id="rId1"/>
    <p:sldLayoutId id="2147484568" r:id="rId2"/>
    <p:sldLayoutId id="2147484569" r:id="rId3"/>
    <p:sldLayoutId id="2147484570" r:id="rId4"/>
    <p:sldLayoutId id="2147484571" r:id="rId5"/>
    <p:sldLayoutId id="2147484572" r:id="rId6"/>
    <p:sldLayoutId id="2147484573" r:id="rId7"/>
    <p:sldLayoutId id="2147484574" r:id="rId8"/>
    <p:sldLayoutId id="2147484575" r:id="rId9"/>
    <p:sldLayoutId id="2147484576" r:id="rId10"/>
    <p:sldLayoutId id="2147484577" r:id="rId11"/>
    <p:sldLayoutId id="21474845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7 - Voreiliges Schlussfolgern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586" r:id="rId1"/>
    <p:sldLayoutId id="2147484587" r:id="rId2"/>
    <p:sldLayoutId id="2147484588" r:id="rId3"/>
    <p:sldLayoutId id="2147484589" r:id="rId4"/>
    <p:sldLayoutId id="2147484590" r:id="rId5"/>
    <p:sldLayoutId id="2147484591" r:id="rId6"/>
    <p:sldLayoutId id="2147484592" r:id="rId7"/>
    <p:sldLayoutId id="2147484593" r:id="rId8"/>
    <p:sldLayoutId id="2147484594" r:id="rId9"/>
    <p:sldLayoutId id="2147484595" r:id="rId10"/>
    <p:sldLayoutId id="2147484596" r:id="rId11"/>
    <p:sldLayoutId id="21474845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7 - Voreiliges Schlussfolgern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599" r:id="rId1"/>
    <p:sldLayoutId id="2147484600" r:id="rId2"/>
    <p:sldLayoutId id="2147484601" r:id="rId3"/>
    <p:sldLayoutId id="2147484602" r:id="rId4"/>
    <p:sldLayoutId id="2147484603" r:id="rId5"/>
    <p:sldLayoutId id="2147484604" r:id="rId6"/>
    <p:sldLayoutId id="2147484605" r:id="rId7"/>
    <p:sldLayoutId id="2147484606" r:id="rId8"/>
    <p:sldLayoutId id="2147484607" r:id="rId9"/>
    <p:sldLayoutId id="2147484608" r:id="rId10"/>
    <p:sldLayoutId id="2147484609" r:id="rId11"/>
    <p:sldLayoutId id="214748461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5.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7 A – Voreiliges Schlussfolgern II</a:t>
            </a:r>
            <a:endParaRPr lang="en-US" dirty="0"/>
          </a:p>
        </p:txBody>
      </p:sp>
      <p:sp>
        <p:nvSpPr>
          <p:cNvPr id="3" name="Text Placeholder 2"/>
          <p:cNvSpPr>
            <a:spLocks noGrp="1"/>
          </p:cNvSpPr>
          <p:nvPr>
            <p:ph type="body" sz="quarter" idx="13"/>
          </p:nvPr>
        </p:nvSpPr>
        <p:spPr/>
        <p:txBody>
          <a:bodyPr/>
          <a:lstStyle/>
          <a:p>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6|22</a:t>
            </a:r>
            <a:endParaRPr lang="de-DE" dirty="0">
              <a:latin typeface="+mj-lt"/>
            </a:endParaRPr>
          </a:p>
          <a:p>
            <a:endParaRPr lang="de-DE" dirty="0">
              <a:latin typeface="+mj-lt"/>
            </a:endParaRPr>
          </a:p>
        </p:txBody>
      </p:sp>
    </p:spTree>
    <p:extLst>
      <p:ext uri="{BB962C8B-B14F-4D97-AF65-F5344CB8AC3E}">
        <p14:creationId xmlns:p14="http://schemas.microsoft.com/office/powerpoint/2010/main" val="2202275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Voreilige</a:t>
            </a:r>
            <a:r>
              <a:rPr lang="en-US" sz="3600">
                <a:latin typeface="Calibri Light"/>
              </a:rPr>
              <a:t> Schlussfolgerungen</a:t>
            </a:r>
          </a:p>
        </p:txBody>
      </p:sp>
      <p:sp>
        <p:nvSpPr>
          <p:cNvPr id="5122" name="Rectangle 2"/>
          <p:cNvSpPr>
            <a:spLocks noGrp="1" noChangeArrowheads="1"/>
          </p:cNvSpPr>
          <p:nvPr>
            <p:ph idx="1"/>
          </p:nvPr>
        </p:nvSpPr>
        <p:spPr/>
        <p:txBody>
          <a:bodyPr/>
          <a:lstStyle/>
          <a:p>
            <a:pPr algn="l" eaLnBrk="1" hangingPunct="1">
              <a:buClr>
                <a:srgbClr val="333333"/>
              </a:buClr>
              <a:defRPr/>
            </a:pPr>
            <a:r>
              <a:rPr lang="de-DE" sz="2400" dirty="0">
                <a:solidFill>
                  <a:srgbClr val="333333"/>
                </a:solidFill>
                <a:latin typeface="Calibri Light"/>
              </a:rPr>
              <a:t>Oft fällen wir Entscheidungen, ohne die „ganze Wahrheit“ zu kennen.</a:t>
            </a:r>
          </a:p>
          <a:p>
            <a:pPr marL="342900" indent="-342900" algn="l" eaLnBrk="1" hangingPunct="1">
              <a:buClr>
                <a:srgbClr val="333333"/>
              </a:buClr>
              <a:buFont typeface="WingDings"/>
              <a:buChar char=""/>
              <a:defRPr/>
            </a:pPr>
            <a:r>
              <a:rPr lang="de-DE" sz="2400" dirty="0">
                <a:latin typeface="Calibri Light"/>
              </a:rPr>
              <a:t>Gründe/Vorteile: </a:t>
            </a:r>
            <a:r>
              <a:rPr lang="de-DE" sz="2400" dirty="0">
                <a:solidFill>
                  <a:schemeClr val="tx1"/>
                </a:solidFill>
                <a:latin typeface="Calibri Light"/>
              </a:rPr>
              <a:t>???</a:t>
            </a:r>
            <a:r>
              <a:rPr lang="de-DE" sz="2400" dirty="0">
                <a:latin typeface="Calibri Light"/>
              </a:rPr>
              <a:t> </a:t>
            </a:r>
            <a:r>
              <a:rPr lang="de-DE" sz="2400" dirty="0">
                <a:solidFill>
                  <a:srgbClr val="FFFFFF"/>
                </a:solidFill>
                <a:latin typeface="Calibri Light"/>
              </a:rPr>
              <a:t>Zeitersparnis, gibt Sicherheit, man wirkt auf andere evtl. entschlossen und kompetent (Spruch: „Besser eine falsche Entscheidung als keine Entscheidung.“)</a:t>
            </a:r>
          </a:p>
          <a:p>
            <a:pPr marL="342900" indent="-342900" algn="l" eaLnBrk="1" hangingPunct="1">
              <a:buClr>
                <a:srgbClr val="333333"/>
              </a:buClr>
              <a:buFont typeface="WingDings"/>
              <a:buChar char=""/>
              <a:defRPr/>
            </a:pPr>
            <a:r>
              <a:rPr lang="de-DE" sz="2400" dirty="0">
                <a:latin typeface="Calibri Light"/>
              </a:rPr>
              <a:t>Nachteile: </a:t>
            </a:r>
            <a:r>
              <a:rPr lang="de-DE" sz="2400" dirty="0">
                <a:solidFill>
                  <a:schemeClr val="tx1"/>
                </a:solidFill>
                <a:latin typeface="Calibri Light"/>
              </a:rPr>
              <a:t>???</a:t>
            </a:r>
            <a:r>
              <a:rPr lang="de-DE" sz="2400" dirty="0">
                <a:latin typeface="Calibri Light"/>
              </a:rPr>
              <a:t> </a:t>
            </a:r>
            <a:r>
              <a:rPr lang="de-DE" sz="2400" dirty="0">
                <a:solidFill>
                  <a:srgbClr val="FFFFFF"/>
                </a:solidFill>
                <a:latin typeface="Calibri Light"/>
              </a:rPr>
              <a:t>Risiko, schwerwiegende falsche Entscheidungen zu treffen ...</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endParaRPr lang="en-US" sz="3600" dirty="0">
              <a:latin typeface="Calibri Light"/>
            </a:endParaRPr>
          </a:p>
        </p:txBody>
      </p:sp>
      <p:sp>
        <p:nvSpPr>
          <p:cNvPr id="5122" name="Rectangle 2"/>
          <p:cNvSpPr>
            <a:spLocks noGrp="1" noChangeArrowheads="1"/>
          </p:cNvSpPr>
          <p:nvPr>
            <p:ph idx="1"/>
          </p:nvPr>
        </p:nvSpPr>
        <p:spPr/>
        <p:txBody>
          <a:bodyPr/>
          <a:lstStyle/>
          <a:p>
            <a:pPr algn="l" eaLnBrk="1" hangingPunct="1">
              <a:buClr>
                <a:srgbClr val="333333"/>
              </a:buClr>
              <a:defRPr/>
            </a:pPr>
            <a:r>
              <a:rPr lang="de-DE" sz="2400" dirty="0">
                <a:solidFill>
                  <a:srgbClr val="333333"/>
                </a:solidFill>
                <a:latin typeface="Calibri Light"/>
              </a:rPr>
              <a:t>Oft fällen wir Entscheidungen, ohne die „ganze Wahrheit“ zu kennen.</a:t>
            </a:r>
          </a:p>
          <a:p>
            <a:pPr marL="342900" indent="-342900" algn="l" eaLnBrk="1" hangingPunct="1">
              <a:buClr>
                <a:srgbClr val="333333"/>
              </a:buClr>
              <a:buFont typeface="WingDings"/>
              <a:buChar char=""/>
              <a:defRPr/>
            </a:pPr>
            <a:r>
              <a:rPr lang="de-DE" sz="2400" dirty="0">
                <a:latin typeface="Calibri Light"/>
              </a:rPr>
              <a:t>Gründe/Vorteile: </a:t>
            </a:r>
            <a:r>
              <a:rPr lang="de-DE" sz="2400" dirty="0">
                <a:solidFill>
                  <a:srgbClr val="333333"/>
                </a:solidFill>
                <a:latin typeface="Calibri Light"/>
              </a:rPr>
              <a:t>Zeitersparnis, gibt Sicherheit, man wirkt auf andere evtl. entschlossen und kompetent (Spruch: „Besser eine falsche Entscheidung als keine Entscheidung.“)</a:t>
            </a:r>
            <a:br>
              <a:rPr lang="de-DE" sz="2400" dirty="0">
                <a:solidFill>
                  <a:srgbClr val="333333"/>
                </a:solidFill>
                <a:latin typeface="Calibri Light"/>
              </a:rPr>
            </a:br>
            <a:endParaRPr lang="de-DE" sz="2400" dirty="0">
              <a:solidFill>
                <a:srgbClr val="333333"/>
              </a:solidFill>
              <a:latin typeface="Calibri Light"/>
            </a:endParaRPr>
          </a:p>
          <a:p>
            <a:pPr marL="342900" indent="-342900" algn="l" eaLnBrk="1" hangingPunct="1">
              <a:buClr>
                <a:srgbClr val="333333"/>
              </a:buClr>
              <a:buFont typeface="WingDings"/>
              <a:buChar char=""/>
              <a:defRPr/>
            </a:pPr>
            <a:r>
              <a:rPr lang="de-DE" sz="2400" dirty="0">
                <a:latin typeface="Calibri Light"/>
              </a:rPr>
              <a:t>Nachteile: </a:t>
            </a:r>
            <a:r>
              <a:rPr lang="de-DE" sz="2400" dirty="0">
                <a:solidFill>
                  <a:schemeClr val="tx1"/>
                </a:solidFill>
                <a:latin typeface="Calibri Light"/>
              </a:rPr>
              <a:t>???</a:t>
            </a:r>
            <a:r>
              <a:rPr lang="de-DE" sz="2400" dirty="0">
                <a:latin typeface="Calibri Light"/>
              </a:rPr>
              <a:t> </a:t>
            </a:r>
            <a:r>
              <a:rPr lang="de-DE" sz="2400" dirty="0">
                <a:solidFill>
                  <a:srgbClr val="FFFFFF"/>
                </a:solidFill>
                <a:latin typeface="Calibri Light"/>
              </a:rPr>
              <a:t> schwerwiegende falsche Entscheidungen zu treffen ...</a:t>
            </a:r>
          </a:p>
          <a:p>
            <a:pPr algn="l" eaLnBrk="1" hangingPunct="1">
              <a:defRPr/>
            </a:pPr>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1366997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Voreilige Schlussfolgerungen</a:t>
            </a:r>
          </a:p>
        </p:txBody>
      </p:sp>
      <p:sp>
        <p:nvSpPr>
          <p:cNvPr id="5122" name="Rectangle 2"/>
          <p:cNvSpPr>
            <a:spLocks noGrp="1" noChangeArrowheads="1"/>
          </p:cNvSpPr>
          <p:nvPr>
            <p:ph idx="1"/>
          </p:nvPr>
        </p:nvSpPr>
        <p:spPr/>
        <p:txBody>
          <a:bodyPr/>
          <a:lstStyle/>
          <a:p>
            <a:pPr algn="l" eaLnBrk="1" hangingPunct="1">
              <a:buClr>
                <a:srgbClr val="333333"/>
              </a:buClr>
              <a:defRPr/>
            </a:pPr>
            <a:r>
              <a:rPr lang="de-DE" sz="2400" dirty="0">
                <a:solidFill>
                  <a:srgbClr val="333333"/>
                </a:solidFill>
                <a:latin typeface="Calibri Light"/>
              </a:rPr>
              <a:t>Oft fällen wir Entscheidungen, ohne die „ganze Wahrheit“ zu kennen.</a:t>
            </a:r>
          </a:p>
          <a:p>
            <a:pPr marL="342900" indent="-342900" algn="l" eaLnBrk="1" hangingPunct="1">
              <a:buClr>
                <a:srgbClr val="333333"/>
              </a:buClr>
              <a:buFont typeface="WingDings"/>
              <a:buChar char=""/>
              <a:defRPr/>
            </a:pPr>
            <a:r>
              <a:rPr lang="de-DE" sz="2400" dirty="0">
                <a:latin typeface="Calibri Light"/>
              </a:rPr>
              <a:t>Gründe/Vorteile: </a:t>
            </a:r>
            <a:r>
              <a:rPr lang="de-DE" sz="2400" dirty="0">
                <a:solidFill>
                  <a:srgbClr val="333333"/>
                </a:solidFill>
                <a:latin typeface="Calibri Light"/>
              </a:rPr>
              <a:t>Zeitersparnis, gibt Sicherheit, man wirkt auf andere evtl. entschlossen und kompetent (Spruch: „Besser eine falsche Entscheidung als keine Entscheidung.“)</a:t>
            </a:r>
            <a:br>
              <a:rPr lang="de-DE" sz="2400" dirty="0">
                <a:solidFill>
                  <a:srgbClr val="333333"/>
                </a:solidFill>
                <a:latin typeface="Calibri Light"/>
              </a:rPr>
            </a:br>
            <a:endParaRPr lang="de-DE" sz="2400" dirty="0">
              <a:solidFill>
                <a:srgbClr val="333333"/>
              </a:solidFill>
              <a:latin typeface="Calibri Light"/>
            </a:endParaRPr>
          </a:p>
          <a:p>
            <a:pPr marL="342900" indent="-342900" algn="l" eaLnBrk="1" hangingPunct="1">
              <a:buClr>
                <a:srgbClr val="333333"/>
              </a:buClr>
              <a:buFont typeface="WingDings"/>
              <a:buChar char=""/>
              <a:defRPr/>
            </a:pPr>
            <a:r>
              <a:rPr lang="de-DE" sz="2400" dirty="0">
                <a:latin typeface="Calibri Light"/>
              </a:rPr>
              <a:t>Nachteile: </a:t>
            </a:r>
            <a:r>
              <a:rPr lang="de-DE" sz="2400" dirty="0">
                <a:solidFill>
                  <a:srgbClr val="333333"/>
                </a:solidFill>
                <a:latin typeface="Calibri Light"/>
              </a:rPr>
              <a:t>Risiko, schwerwiegende falsche Entscheidungen zu treffen ...</a:t>
            </a:r>
          </a:p>
          <a:p>
            <a:pPr algn="l" eaLnBrk="1" hangingPunct="1">
              <a:defRPr/>
            </a:pPr>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141596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3963" name="Group 27"/>
          <p:cNvGraphicFramePr>
            <a:graphicFrameLocks noGrp="1"/>
          </p:cNvGraphicFramePr>
          <p:nvPr>
            <p:extLst>
              <p:ext uri="{D42A27DB-BD31-4B8C-83A1-F6EECF244321}">
                <p14:modId xmlns:p14="http://schemas.microsoft.com/office/powerpoint/2010/main" val="3192006958"/>
              </p:ext>
            </p:extLst>
          </p:nvPr>
        </p:nvGraphicFramePr>
        <p:xfrm>
          <a:off x="408955" y="2203704"/>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Beispiel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a:ln>
                            <a:noFill/>
                          </a:ln>
                          <a:solidFill>
                            <a:srgbClr val="333333"/>
                          </a:solidFill>
                          <a:effectLst/>
                          <a:latin typeface="Calibri Light"/>
                          <a:cs typeface="Times New Roman" pitchFamily="18" charset="0"/>
                        </a:rPr>
                        <a:t>wenn Informationszugang </a:t>
                      </a:r>
                      <a:r>
                        <a:rPr kumimoji="0" lang="de-DE" sz="2000" b="0" i="0" u="none" strike="noStrike" cap="none" normalizeH="0" baseline="0" dirty="0">
                          <a:ln>
                            <a:noFill/>
                          </a:ln>
                          <a:solidFill>
                            <a:srgbClr val="333333"/>
                          </a:solidFill>
                          <a:effectLst/>
                          <a:latin typeface="Calibri Light"/>
                          <a:cs typeface="Times New Roman" pitchFamily="18" charset="0"/>
                        </a:rPr>
                        <a:t>begrenzt ist (keine andere Wahl)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Bewerbungsgespräch: keine Möglichkeit, Arbeitsplatz und spätere Kollegen näher kennen zu lernen („Katze im Sack“)</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Vorerfahrungen bestehen, von denen dann verallgemeinert wird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Vorurteile können zu vorschnellen Verallgemeinerungen verleiten (Spruch: „Kennst Du einen, kennst Du alle“)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von einer schnellen Entscheidung nicht viel abhängt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Kuchensorte, Sockenfarbe etc.</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br>
              <a:rPr lang="en-US" sz="3600" dirty="0">
                <a:latin typeface="Calibri Light"/>
              </a:rPr>
            </a:br>
            <a:r>
              <a:rPr lang="de-DE" dirty="0"/>
              <a:t>Wann fällen wir Urteile, ohne sämtliche Informationen zu prüfen?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a:t>
            </a:fld>
            <a:endParaRPr lang="de-DE" altLang="de-DE" b="0">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3963" name="Group 27"/>
          <p:cNvGraphicFramePr>
            <a:graphicFrameLocks noGrp="1"/>
          </p:cNvGraphicFramePr>
          <p:nvPr>
            <p:extLst>
              <p:ext uri="{D42A27DB-BD31-4B8C-83A1-F6EECF244321}">
                <p14:modId xmlns:p14="http://schemas.microsoft.com/office/powerpoint/2010/main" val="2221506424"/>
              </p:ext>
            </p:extLst>
          </p:nvPr>
        </p:nvGraphicFramePr>
        <p:xfrm>
          <a:off x="408955" y="2203704"/>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Beispiel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Informationszugang begrenzt ist (keine andere Wahl)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Bewerbungsgespräch: keine Möglichkeit, Arbeitsplatz und spätere Kollegen näher kennen zu lernen („Katze im Sack“)</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Vorerfahrungen bestehen, von denen dann verallgemeinert wird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Vorurteile können zu vorschnellen Verallgemeinerungen verleiten (Spruch: „Kennst Du einen, kennst Du alle“)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von einer schnellen Entscheidung nicht viel abhängt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Kuchensorte, Sockenfarbe etc.</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br>
              <a:rPr lang="en-US" sz="3600" dirty="0">
                <a:latin typeface="Calibri Light"/>
              </a:rPr>
            </a:br>
            <a:r>
              <a:rPr lang="de-DE" dirty="0"/>
              <a:t>Wann fällen wir Urteile, ohne sämtliche Informationen zu prüfen?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a:t>
            </a:fld>
            <a:endParaRPr lang="de-DE" altLang="de-DE" b="0">
              <a:latin typeface="Calibri Light"/>
            </a:endParaRPr>
          </a:p>
        </p:txBody>
      </p:sp>
    </p:spTree>
    <p:extLst>
      <p:ext uri="{BB962C8B-B14F-4D97-AF65-F5344CB8AC3E}">
        <p14:creationId xmlns:p14="http://schemas.microsoft.com/office/powerpoint/2010/main" val="393661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3963" name="Group 27"/>
          <p:cNvGraphicFramePr>
            <a:graphicFrameLocks noGrp="1"/>
          </p:cNvGraphicFramePr>
          <p:nvPr>
            <p:extLst>
              <p:ext uri="{D42A27DB-BD31-4B8C-83A1-F6EECF244321}">
                <p14:modId xmlns:p14="http://schemas.microsoft.com/office/powerpoint/2010/main" val="3748559752"/>
              </p:ext>
            </p:extLst>
          </p:nvPr>
        </p:nvGraphicFramePr>
        <p:xfrm>
          <a:off x="408955" y="2203704"/>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Beispiel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Informationszugang begrenzt ist (keine andere Wahl)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Bewerbungsgespräch: keine Möglichkeit, Arbeitsplatz und spätere Kollegen näher kennen zu lernen („Katze im Sack“)</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Vorerfahrungen bestehen, von denen dann verallgemeinert wird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Vorurteile können zu vorschnellen Verallgemeinerungen verleiten (Spruch: „Kennst Du einen, kennst Du alle“)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von einer schnellen Entscheidung nicht viel abhängt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Kuchensorte, Sockenfarbe etc.</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br>
              <a:rPr lang="en-US" sz="3600" dirty="0">
                <a:latin typeface="Calibri Light"/>
              </a:rPr>
            </a:br>
            <a:r>
              <a:rPr lang="de-DE" dirty="0"/>
              <a:t>Wann fällen wir Urteile, ohne sämtliche Informationen zu prüfen?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7</a:t>
            </a:fld>
            <a:endParaRPr lang="de-DE" altLang="de-DE" b="0">
              <a:latin typeface="Calibri Light"/>
            </a:endParaRPr>
          </a:p>
        </p:txBody>
      </p:sp>
    </p:spTree>
    <p:extLst>
      <p:ext uri="{BB962C8B-B14F-4D97-AF65-F5344CB8AC3E}">
        <p14:creationId xmlns:p14="http://schemas.microsoft.com/office/powerpoint/2010/main" val="897995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3963" name="Group 27"/>
          <p:cNvGraphicFramePr>
            <a:graphicFrameLocks noGrp="1"/>
          </p:cNvGraphicFramePr>
          <p:nvPr>
            <p:extLst>
              <p:ext uri="{D42A27DB-BD31-4B8C-83A1-F6EECF244321}">
                <p14:modId xmlns:p14="http://schemas.microsoft.com/office/powerpoint/2010/main" val="3845525229"/>
              </p:ext>
            </p:extLst>
          </p:nvPr>
        </p:nvGraphicFramePr>
        <p:xfrm>
          <a:off x="408955" y="2203704"/>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Beispiel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a:ln>
                            <a:noFill/>
                          </a:ln>
                          <a:solidFill>
                            <a:srgbClr val="333333"/>
                          </a:solidFill>
                          <a:effectLst/>
                          <a:latin typeface="Calibri Light"/>
                          <a:cs typeface="Times New Roman" pitchFamily="18" charset="0"/>
                        </a:rPr>
                        <a:t>wenn Informationszugang </a:t>
                      </a:r>
                      <a:r>
                        <a:rPr kumimoji="0" lang="de-DE" sz="2000" b="0" i="0" u="none" strike="noStrike" cap="none" normalizeH="0" baseline="0" dirty="0">
                          <a:ln>
                            <a:noFill/>
                          </a:ln>
                          <a:solidFill>
                            <a:srgbClr val="333333"/>
                          </a:solidFill>
                          <a:effectLst/>
                          <a:latin typeface="Calibri Light"/>
                          <a:cs typeface="Times New Roman" pitchFamily="18" charset="0"/>
                        </a:rPr>
                        <a:t>begrenzt ist (keine andere Wahl)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Bewerbungsgespräch: keine Möglichkeit, Arbeitsplatz und spätere Kollegen näher kennen zu lernen („Katze im Sack“)</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Vorerfahrungen bestehen, von denen dann verallgemeinert wird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Vorurteile können zu vorschnellen Verallgemeinerungen verleiten (Spruch: „Kennst Du einen, kennst Du alle“)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 wenn von einer schnellen Entscheidung nicht viel abhängt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Kuchensorte, Sockenfarbe etc.</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br>
              <a:rPr lang="en-US" sz="3600" dirty="0">
                <a:latin typeface="Calibri Light"/>
              </a:rPr>
            </a:br>
            <a:r>
              <a:rPr lang="de-DE" dirty="0"/>
              <a:t>Wann fällen wir Urteile, ohne sämtliche Informationen zu prüfen?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8</a:t>
            </a:fld>
            <a:endParaRPr lang="de-DE" altLang="de-DE" b="0">
              <a:latin typeface="Calibri Light"/>
            </a:endParaRPr>
          </a:p>
        </p:txBody>
      </p:sp>
    </p:spTree>
    <p:extLst>
      <p:ext uri="{BB962C8B-B14F-4D97-AF65-F5344CB8AC3E}">
        <p14:creationId xmlns:p14="http://schemas.microsoft.com/office/powerpoint/2010/main" val="3141229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Voreilige Schlussfolgerungen in Aktion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9</a:t>
            </a:fld>
            <a:endParaRPr lang="de-DE" altLang="de-DE" b="0">
              <a:latin typeface="Calibri Light"/>
            </a:endParaRPr>
          </a:p>
        </p:txBody>
      </p:sp>
      <p:graphicFrame>
        <p:nvGraphicFramePr>
          <p:cNvPr id="365720" name="Group 152"/>
          <p:cNvGraphicFramePr>
            <a:graphicFrameLocks noGrp="1"/>
          </p:cNvGraphicFramePr>
          <p:nvPr>
            <p:extLst>
              <p:ext uri="{D42A27DB-BD31-4B8C-83A1-F6EECF244321}">
                <p14:modId xmlns:p14="http://schemas.microsoft.com/office/powerpoint/2010/main" val="10333471"/>
              </p:ext>
            </p:extLst>
          </p:nvPr>
        </p:nvGraphicFramePr>
        <p:xfrm>
          <a:off x="408955" y="2203704"/>
          <a:ext cx="11376000" cy="448056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Bereich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Beispiel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de-DE" sz="2000" b="0" i="0" u="none" strike="noStrike" cap="none" normalizeH="0" baseline="0" dirty="0">
                          <a:ln>
                            <a:noFill/>
                          </a:ln>
                          <a:solidFill>
                            <a:srgbClr val="333333"/>
                          </a:solidFill>
                          <a:effectLst/>
                          <a:latin typeface="Calibri Light"/>
                          <a:cs typeface="Times New Roman" pitchFamily="18" charset="0"/>
                        </a:rPr>
                        <a:t> </a:t>
                      </a:r>
                      <a:endParaRPr kumimoji="0" lang="de-DE" alt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alt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alt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alt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alt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alt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ctr"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de-DE" altLang="de-DE" sz="1800" b="0" dirty="0">
                        <a:latin typeface="Calibri Light"/>
                      </a:endParaRPr>
                    </a:p>
                    <a:p>
                      <a:pPr marL="0" marR="0" lvl="0" indent="0" algn="ctr"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de-DE" altLang="de-DE" sz="1800" b="0" dirty="0">
                          <a:latin typeface="Calibri Light"/>
                        </a:rPr>
                        <a:t>Titelbild des Nachrichtenmagazins </a:t>
                      </a:r>
                      <a:r>
                        <a:rPr lang="de-DE" altLang="de-DE" sz="1800" b="0" i="1" dirty="0">
                          <a:latin typeface="Calibri Light"/>
                        </a:rPr>
                        <a:t>Stern</a:t>
                      </a:r>
                      <a:endParaRPr lang="en-US" altLang="de-DE" sz="2000" b="0" i="1"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2000" kern="1200" dirty="0">
                          <a:solidFill>
                            <a:schemeClr val="dk1"/>
                          </a:solidFill>
                          <a:effectLst/>
                          <a:latin typeface="+mj-lt"/>
                          <a:ea typeface="+mn-ea"/>
                          <a:cs typeface="+mn-cs"/>
                        </a:rPr>
                        <a:t>Im Jahre 1983 veröffentlichte das Nachrichtenmagazin </a:t>
                      </a:r>
                      <a:r>
                        <a:rPr lang="de-DE" sz="2000" i="1" kern="1200" dirty="0">
                          <a:solidFill>
                            <a:schemeClr val="dk1"/>
                          </a:solidFill>
                          <a:effectLst/>
                          <a:latin typeface="+mj-lt"/>
                          <a:ea typeface="+mn-ea"/>
                          <a:cs typeface="+mn-cs"/>
                        </a:rPr>
                        <a:t>Stern</a:t>
                      </a:r>
                      <a:r>
                        <a:rPr lang="de-DE" sz="2000" kern="1200" dirty="0">
                          <a:solidFill>
                            <a:schemeClr val="dk1"/>
                          </a:solidFill>
                          <a:effectLst/>
                          <a:latin typeface="+mj-lt"/>
                          <a:ea typeface="+mn-ea"/>
                          <a:cs typeface="+mn-cs"/>
                        </a:rPr>
                        <a:t> die angeblich geheimen Tagebücher von Adolf Hitler (sog. </a:t>
                      </a:r>
                      <a:r>
                        <a:rPr lang="de-DE" sz="2000" b="1" kern="1200" dirty="0">
                          <a:solidFill>
                            <a:schemeClr val="dk1"/>
                          </a:solidFill>
                          <a:effectLst/>
                          <a:latin typeface="+mj-lt"/>
                          <a:ea typeface="+mn-ea"/>
                          <a:cs typeface="+mn-cs"/>
                        </a:rPr>
                        <a:t>Hitler-Tagebücher</a:t>
                      </a:r>
                      <a:r>
                        <a:rPr lang="de-DE" sz="2000" kern="1200" dirty="0">
                          <a:solidFill>
                            <a:schemeClr val="dk1"/>
                          </a:solidFill>
                          <a:effectLst/>
                          <a:latin typeface="+mj-lt"/>
                          <a:ea typeface="+mn-ea"/>
                          <a:cs typeface="+mn-cs"/>
                        </a:rPr>
                        <a:t>) und zahlte dafür 9,3 Millionen Deutsche Mark, obwohl es frühzeitige Hinweise auf eine Fälschung gegeben hatte. Beispielsweise wurde ein, laut der angeblichen Tagebücher, von Hitler verfasstes Gedicht bereits 1980 als Werk eines anderen Schriftstellers entlarvt. </a:t>
                      </a:r>
                    </a:p>
                    <a:p>
                      <a:r>
                        <a:rPr lang="de-DE" sz="2000" kern="1200" dirty="0">
                          <a:solidFill>
                            <a:schemeClr val="dk1"/>
                          </a:solidFill>
                          <a:effectLst/>
                          <a:latin typeface="+mj-lt"/>
                          <a:ea typeface="+mn-ea"/>
                          <a:cs typeface="+mn-cs"/>
                        </a:rPr>
                        <a:t>Wenige Tage nach Beginn der Veröffentlichung im Stern stellte eine Untersuchung des Bundeskriminalamtes (BKA) zweifelsfrei fest, dass die Tagebücher gefälscht waren. Sie waren vom Kunstfälscher </a:t>
                      </a:r>
                      <a:r>
                        <a:rPr lang="de-DE" sz="2000" b="1" kern="1200" dirty="0">
                          <a:solidFill>
                            <a:schemeClr val="dk1"/>
                          </a:solidFill>
                          <a:effectLst/>
                          <a:latin typeface="+mj-lt"/>
                          <a:ea typeface="+mn-ea"/>
                          <a:cs typeface="+mn-cs"/>
                        </a:rPr>
                        <a:t>Konrad Kujau </a:t>
                      </a:r>
                      <a:r>
                        <a:rPr lang="de-DE" sz="2000" kern="1200" dirty="0">
                          <a:solidFill>
                            <a:schemeClr val="dk1"/>
                          </a:solidFill>
                          <a:effectLst/>
                          <a:latin typeface="+mj-lt"/>
                          <a:ea typeface="+mn-ea"/>
                          <a:cs typeface="+mn-cs"/>
                        </a:rPr>
                        <a:t>angefertigt worden. </a:t>
                      </a:r>
                    </a:p>
                    <a:p>
                      <a:endParaRPr lang="de-DE" sz="2000" kern="1200" dirty="0">
                        <a:solidFill>
                          <a:schemeClr val="dk1"/>
                        </a:solidFill>
                        <a:effectLst/>
                        <a:latin typeface="+mj-lt"/>
                        <a:ea typeface="+mn-ea"/>
                        <a:cs typeface="+mn-cs"/>
                      </a:endParaRPr>
                    </a:p>
                    <a:p>
                      <a:r>
                        <a:rPr lang="de-DE" sz="2000" kern="1200" dirty="0">
                          <a:solidFill>
                            <a:schemeClr val="dk1"/>
                          </a:solidFill>
                          <a:effectLst/>
                          <a:latin typeface="+mj-lt"/>
                          <a:ea typeface="+mn-ea"/>
                          <a:cs typeface="+mn-cs"/>
                        </a:rPr>
                        <a:t>Hätte der</a:t>
                      </a:r>
                      <a:r>
                        <a:rPr lang="de-DE" sz="2000" i="1" kern="1200" dirty="0">
                          <a:solidFill>
                            <a:schemeClr val="dk1"/>
                          </a:solidFill>
                          <a:effectLst/>
                          <a:latin typeface="+mj-lt"/>
                          <a:ea typeface="+mn-ea"/>
                          <a:cs typeface="+mn-cs"/>
                        </a:rPr>
                        <a:t> Stern</a:t>
                      </a:r>
                      <a:r>
                        <a:rPr lang="de-DE" sz="2000" kern="1200" dirty="0">
                          <a:solidFill>
                            <a:schemeClr val="dk1"/>
                          </a:solidFill>
                          <a:effectLst/>
                          <a:latin typeface="+mj-lt"/>
                          <a:ea typeface="+mn-ea"/>
                          <a:cs typeface="+mn-cs"/>
                        </a:rPr>
                        <a:t> die Prüfung durch das BKA abgewartet, wäre ihm der Skandal erspart geblieben.  </a:t>
                      </a:r>
                      <a:endParaRPr lang="de-DE" sz="1800" kern="1200" dirty="0">
                        <a:solidFill>
                          <a:schemeClr val="dk1"/>
                        </a:solidFill>
                        <a:effectLst/>
                        <a:latin typeface="+mj-lt"/>
                        <a:ea typeface="+mn-ea"/>
                        <a:cs typeface="+mn-cs"/>
                      </a:endParaRPr>
                    </a:p>
                    <a:p>
                      <a:r>
                        <a:rPr lang="de-DE" sz="1800" kern="1200" dirty="0">
                          <a:solidFill>
                            <a:schemeClr val="dk1"/>
                          </a:solidFill>
                          <a:effectLst/>
                          <a:latin typeface="+mj-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5" name="Grafik 4">
            <a:extLst>
              <a:ext uri="{FF2B5EF4-FFF2-40B4-BE49-F238E27FC236}">
                <a16:creationId xmlns:a16="http://schemas.microsoft.com/office/drawing/2014/main" id="{47530F9B-2F10-4604-BECA-E1CAAE26AF74}"/>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38" name="Group 26"/>
          <p:cNvGraphicFramePr>
            <a:graphicFrameLocks noGrp="1"/>
          </p:cNvGraphicFramePr>
          <p:nvPr>
            <p:extLst>
              <p:ext uri="{D42A27DB-BD31-4B8C-83A1-F6EECF244321}">
                <p14:modId xmlns:p14="http://schemas.microsoft.com/office/powerpoint/2010/main" val="2499198604"/>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Hintergrund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Pro und Contra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„Beweisstück“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Seit Mitte der 80er wird gemunkelt, dass auf der Marlboro-Verpackung Hinweise auf den KKK versteckt seien.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cs typeface="Times New Roman" pitchFamily="18" charset="0"/>
                        </a:rPr>
                        <a:t>Pro: </a:t>
                      </a:r>
                      <a:r>
                        <a:rPr kumimoji="0" lang="de-DE"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Das rote </a:t>
                      </a:r>
                      <a:r>
                        <a:rPr kumimoji="0" lang="en-US" sz="1400" b="0" i="0" u="none" strike="noStrike" cap="none" normalizeH="0" baseline="0" dirty="0" err="1">
                          <a:ln>
                            <a:noFill/>
                          </a:ln>
                          <a:solidFill>
                            <a:srgbClr val="FFFFFF"/>
                          </a:solidFill>
                          <a:effectLst/>
                          <a:latin typeface="Calibri Light"/>
                          <a:cs typeface="Times New Roman" pitchFamily="18" charset="0"/>
                        </a:rPr>
                        <a:t>Zickzackmuster</a:t>
                      </a:r>
                      <a:r>
                        <a:rPr kumimoji="0" lang="en-US" sz="1400" b="0" i="0" u="none" strike="noStrike" cap="none" normalizeH="0" baseline="0" dirty="0">
                          <a:ln>
                            <a:noFill/>
                          </a:ln>
                          <a:solidFill>
                            <a:srgbClr val="FFFFFF"/>
                          </a:solidFill>
                          <a:effectLst/>
                          <a:latin typeface="Calibri Light"/>
                          <a:cs typeface="Times New Roman" pitchFamily="18" charset="0"/>
                        </a:rPr>
                        <a:t> auf </a:t>
                      </a:r>
                      <a:r>
                        <a:rPr kumimoji="0" lang="en-US" sz="1400" b="0" i="0" u="none" strike="noStrike" cap="none" normalizeH="0" baseline="0" dirty="0" err="1">
                          <a:ln>
                            <a:noFill/>
                          </a:ln>
                          <a:solidFill>
                            <a:srgbClr val="FFFFFF"/>
                          </a:solidFill>
                          <a:effectLst/>
                          <a:latin typeface="Calibri Light"/>
                          <a:cs typeface="Times New Roman" pitchFamily="18" charset="0"/>
                        </a:rPr>
                        <a:t>weißem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Hintergrund</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bildet</a:t>
                      </a:r>
                      <a:r>
                        <a:rPr kumimoji="0" lang="en-US" sz="1400" b="0" i="0" u="none" strike="noStrike" cap="none" normalizeH="0" baseline="0" dirty="0">
                          <a:ln>
                            <a:noFill/>
                          </a:ln>
                          <a:solidFill>
                            <a:srgbClr val="FFFFFF"/>
                          </a:solidFill>
                          <a:effectLst/>
                          <a:latin typeface="Calibri Light"/>
                          <a:cs typeface="Times New Roman" pitchFamily="18" charset="0"/>
                        </a:rPr>
                        <a:t> den (</a:t>
                      </a:r>
                      <a:r>
                        <a:rPr kumimoji="0" lang="en-US" sz="1400" b="0" i="0" u="none" strike="noStrike" cap="none" normalizeH="0" baseline="0" dirty="0" err="1">
                          <a:ln>
                            <a:noFill/>
                          </a:ln>
                          <a:solidFill>
                            <a:srgbClr val="FFFFFF"/>
                          </a:solidFill>
                          <a:effectLst/>
                          <a:latin typeface="Calibri Light"/>
                          <a:cs typeface="Times New Roman" pitchFamily="18" charset="0"/>
                        </a:rPr>
                        <a:t>umgekippten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Großbuchstaben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de-DE"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a:ln>
                            <a:noFill/>
                          </a:ln>
                          <a:solidFill>
                            <a:srgbClr val="FFFFFF"/>
                          </a:solidFill>
                          <a:effectLst/>
                          <a:latin typeface="Calibri Light"/>
                          <a:cs typeface="Times New Roman" pitchFamily="18" charset="0"/>
                        </a:rPr>
                        <a:t>K</a:t>
                      </a:r>
                      <a:r>
                        <a:rPr kumimoji="0" lang="de-DE"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cs typeface="Times New Roman" pitchFamily="18" charset="0"/>
                        </a:rPr>
                        <a:t>„Mar“ auf den Kopf gestellt sieht aus wie „jew“ (Jude) – „lboro“ rückwärts gelesen </a:t>
                      </a:r>
                      <a:r>
                        <a:rPr kumimoji="0" lang="de-DE" sz="1400" b="0" i="0" u="none" strike="noStrike" cap="none" normalizeH="0" baseline="0" dirty="0">
                          <a:ln>
                            <a:noFill/>
                          </a:ln>
                          <a:solidFill>
                            <a:srgbClr val="FFFFFF"/>
                          </a:solidFill>
                          <a:effectLst/>
                          <a:latin typeface="Calibri Light"/>
                          <a:cs typeface="Times New Roman" pitchFamily="18" charset="0"/>
                          <a:sym typeface="Wingdings" pitchFamily="2" charset="2"/>
                        </a:rPr>
                        <a:t>wird mit viel Fantasie zu</a:t>
                      </a:r>
                      <a:r>
                        <a:rPr kumimoji="0" lang="de-DE" sz="1400" b="0" i="0" u="none" strike="noStrike" cap="none" normalizeH="0" baseline="0" dirty="0">
                          <a:ln>
                            <a:noFill/>
                          </a:ln>
                          <a:solidFill>
                            <a:srgbClr val="FFFFFF"/>
                          </a:solidFill>
                          <a:effectLst/>
                          <a:latin typeface="Calibri Light"/>
                          <a:cs typeface="Times New Roman" pitchFamily="18" charset="0"/>
                        </a:rPr>
                        <a:t> „horrible“ (furchtbar). </a:t>
                      </a:r>
                      <a:r>
                        <a:rPr kumimoji="0" lang="de-DE" sz="1400" b="0" i="0" u="none" strike="noStrike" cap="none" normalizeH="0" baseline="0" dirty="0">
                          <a:ln>
                            <a:noFill/>
                          </a:ln>
                          <a:solidFill>
                            <a:srgbClr val="FFFFFF"/>
                          </a:solidFill>
                          <a:effectLst/>
                          <a:latin typeface="Times New Roman"/>
                          <a:cs typeface="Times New Roman" pitchFamily="18" charset="0"/>
                          <a:sym typeface="Wingdings" pitchFamily="2" charset="2"/>
                        </a:rPr>
                        <a:t>→</a:t>
                      </a:r>
                      <a:r>
                        <a:rPr kumimoji="0" lang="de-DE" sz="1400" b="0" i="0" u="none" strike="noStrike" cap="none" normalizeH="0" baseline="0" dirty="0">
                          <a:ln>
                            <a:noFill/>
                          </a:ln>
                          <a:solidFill>
                            <a:srgbClr val="FFFFFF"/>
                          </a:solidFill>
                          <a:effectLst/>
                          <a:latin typeface="Calibri Light"/>
                          <a:cs typeface="Times New Roman" pitchFamily="18" charset="0"/>
                          <a:sym typeface="Wingdings" pitchFamily="2" charset="2"/>
                        </a:rPr>
                        <a:t> </a:t>
                      </a:r>
                      <a:r>
                        <a:rPr kumimoji="0" lang="de-DE" sz="1400" b="0" i="0" u="none" strike="noStrike" cap="none" normalizeH="0" baseline="0" dirty="0">
                          <a:ln>
                            <a:noFill/>
                          </a:ln>
                          <a:solidFill>
                            <a:srgbClr val="FFFFFF"/>
                          </a:solidFill>
                          <a:effectLst/>
                          <a:latin typeface="Calibri Light"/>
                          <a:cs typeface="Times New Roman" pitchFamily="18" charset="0"/>
                        </a:rPr>
                        <a:t>„horrible jew“ (schrecklicher Jude)</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cs typeface="Times New Roman" pitchFamily="18" charset="0"/>
                        </a:rPr>
                        <a:t>Das Motto auf dem Wappen „</a:t>
                      </a:r>
                      <a:r>
                        <a:rPr kumimoji="0" lang="de-DE" sz="1400" b="0" i="0" u="none" strike="noStrike" cap="none" normalizeH="0" baseline="0" dirty="0" err="1">
                          <a:ln>
                            <a:noFill/>
                          </a:ln>
                          <a:solidFill>
                            <a:srgbClr val="FFFFFF"/>
                          </a:solidFill>
                          <a:effectLst/>
                          <a:latin typeface="Calibri Light"/>
                          <a:cs typeface="Times New Roman" pitchFamily="18" charset="0"/>
                        </a:rPr>
                        <a:t>veni</a:t>
                      </a:r>
                      <a:r>
                        <a:rPr kumimoji="0" lang="de-DE" sz="1400" b="0" i="0" u="none" strike="noStrike" cap="none" normalizeH="0" baseline="0" dirty="0">
                          <a:ln>
                            <a:noFill/>
                          </a:ln>
                          <a:solidFill>
                            <a:srgbClr val="FFFFFF"/>
                          </a:solidFill>
                          <a:effectLst/>
                          <a:latin typeface="Calibri Light"/>
                          <a:cs typeface="Times New Roman" pitchFamily="18" charset="0"/>
                        </a:rPr>
                        <a:t>, vidi, </a:t>
                      </a:r>
                      <a:r>
                        <a:rPr kumimoji="0" lang="de-DE" sz="1400" b="0" i="0" u="none" strike="noStrike" cap="none" normalizeH="0" baseline="0" dirty="0" err="1">
                          <a:ln>
                            <a:noFill/>
                          </a:ln>
                          <a:solidFill>
                            <a:srgbClr val="FFFFFF"/>
                          </a:solidFill>
                          <a:effectLst/>
                          <a:latin typeface="Calibri Light"/>
                          <a:cs typeface="Times New Roman" pitchFamily="18" charset="0"/>
                        </a:rPr>
                        <a:t>vici</a:t>
                      </a:r>
                      <a:r>
                        <a:rPr kumimoji="0" lang="de-DE" sz="1400" b="0" i="0" u="none" strike="noStrike" cap="none" normalizeH="0" baseline="0" dirty="0">
                          <a:ln>
                            <a:noFill/>
                          </a:ln>
                          <a:solidFill>
                            <a:srgbClr val="FFFFFF"/>
                          </a:solidFill>
                          <a:effectLst/>
                          <a:latin typeface="Calibri Light"/>
                          <a:cs typeface="Times New Roman" pitchFamily="18" charset="0"/>
                        </a:rPr>
                        <a:t>“ („Ich kam, ich sah, ich siegte“) wurde dem KKK zugeschrieben. </a:t>
                      </a:r>
                    </a:p>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cs typeface="Times New Roman" pitchFamily="18" charset="0"/>
                        </a:rPr>
                        <a:t>Contra: </a:t>
                      </a:r>
                      <a:r>
                        <a:rPr kumimoji="0" lang="de-DE"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cs typeface="Times New Roman" pitchFamily="18" charset="0"/>
                        </a:rPr>
                        <a:t>Marlboro wurde von Philipp Morris gegründet, einem Engländer ohne jede Verbindung zum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cs typeface="Times New Roman" pitchFamily="18" charset="0"/>
                        </a:rPr>
                        <a:t>Der Name Marlboro kommt vom Straßennamen einer Londoner Fabrik: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cs typeface="Times New Roman" pitchFamily="18" charset="0"/>
                        </a:rPr>
                        <a:t>Das Motto hat nichts mit dem KKK zu tun.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68631"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135696"/>
          </a:xfrm>
        </p:spPr>
        <p:txBody>
          <a:bodyPr vert="horz" lIns="0" tIns="0" rIns="0" bIns="0" rtlCol="0" anchor="t">
            <a:spAutoFit/>
          </a:bodyPr>
          <a:lstStyle/>
          <a:p>
            <a:pPr defTabSz="914377">
              <a:spcBef>
                <a:spcPts val="0"/>
              </a:spcBef>
            </a:pPr>
            <a:r>
              <a:rPr lang="de-DE" sz="3600" dirty="0">
                <a:solidFill>
                  <a:srgbClr val="004992"/>
                </a:solidFill>
              </a:rPr>
              <a:t>Voreilige Schlussfolgerungen in Aktion</a:t>
            </a:r>
            <a:br>
              <a:rPr lang="de-DE" sz="3600" dirty="0">
                <a:solidFill>
                  <a:srgbClr val="004992"/>
                </a:solidFill>
              </a:rPr>
            </a:br>
            <a:r>
              <a:rPr lang="de-DE" dirty="0">
                <a:solidFill>
                  <a:srgbClr val="004992"/>
                </a:solidFill>
              </a:rPr>
              <a:t>– Moderne Legenden –</a:t>
            </a:r>
            <a:br>
              <a:rPr lang="de-DE" dirty="0">
                <a:solidFill>
                  <a:srgbClr val="004992"/>
                </a:solidFill>
              </a:rPr>
            </a:br>
            <a:r>
              <a:rPr lang="de-DE" altLang="de-DE" sz="1800" dirty="0">
                <a:solidFill>
                  <a:srgbClr val="004992"/>
                </a:solidFill>
              </a:rPr>
              <a:t>(für eine alternative Übung siehe Ende der Präsentation)</a:t>
            </a:r>
            <a:endParaRPr lang="en-US" sz="1800" dirty="0">
              <a:solidFill>
                <a:srgbClr val="004992"/>
              </a:solidFill>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10</a:t>
            </a:fld>
            <a:endParaRPr lang="de-DE" altLang="de-DE" b="0">
              <a:latin typeface="Calibri Light"/>
            </a:endParaRPr>
          </a:p>
        </p:txBody>
      </p:sp>
      <p:sp>
        <p:nvSpPr>
          <p:cNvPr id="12" name="Caption_492547"/>
          <p:cNvSpPr txBox="1">
            <a:spLocks noChangeArrowheads="1"/>
          </p:cNvSpPr>
          <p:nvPr/>
        </p:nvSpPr>
        <p:spPr bwMode="auto">
          <a:xfrm>
            <a:off x="408955" y="224028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0" dirty="0">
                <a:latin typeface="Calibri Light"/>
              </a:rPr>
              <a:t>Ist der Ku-Klux-Klan Eigentümer von Marlboro? </a:t>
            </a:r>
            <a:endParaRPr lang="de-DE" altLang="de-DE" sz="2000" dirty="0">
              <a:latin typeface="Calibri Light"/>
            </a:endParaRPr>
          </a:p>
        </p:txBody>
      </p:sp>
      <p:sp>
        <p:nvSpPr>
          <p:cNvPr id="13"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4"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5"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Text Box 23"/>
          <p:cNvSpPr txBox="1">
            <a:spLocks noChangeArrowheads="1"/>
          </p:cNvSpPr>
          <p:nvPr/>
        </p:nvSpPr>
        <p:spPr bwMode="auto">
          <a:xfrm>
            <a:off x="10490075" y="6021288"/>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Tree>
    <p:extLst>
      <p:ext uri="{BB962C8B-B14F-4D97-AF65-F5344CB8AC3E}">
        <p14:creationId xmlns:p14="http://schemas.microsoft.com/office/powerpoint/2010/main" val="4086893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38" name="Group 26"/>
          <p:cNvGraphicFramePr>
            <a:graphicFrameLocks noGrp="1"/>
          </p:cNvGraphicFramePr>
          <p:nvPr>
            <p:extLst>
              <p:ext uri="{D42A27DB-BD31-4B8C-83A1-F6EECF244321}">
                <p14:modId xmlns:p14="http://schemas.microsoft.com/office/powerpoint/2010/main" val="3765876473"/>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Hintergrund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Pro und Contra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„Beweisstück“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Seit Mitte der 80er wird gemunkelt, dass auf der Marlboro-Verpackung Hinweise auf den KKK versteckt seien.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cs typeface="Times New Roman" pitchFamily="18" charset="0"/>
                        </a:rPr>
                        <a:t>Pro: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Das rote </a:t>
                      </a:r>
                      <a:r>
                        <a:rPr kumimoji="0" lang="en-US" sz="1400" b="0" i="0" u="none" strike="noStrike" cap="none" normalizeH="0" baseline="0" dirty="0" err="1">
                          <a:ln>
                            <a:noFill/>
                          </a:ln>
                          <a:solidFill>
                            <a:srgbClr val="333333"/>
                          </a:solidFill>
                          <a:effectLst/>
                          <a:latin typeface="Calibri Light"/>
                          <a:cs typeface="Times New Roman" pitchFamily="18" charset="0"/>
                        </a:rPr>
                        <a:t>Zickzackmuster</a:t>
                      </a:r>
                      <a:r>
                        <a:rPr kumimoji="0" lang="en-US" sz="1400" b="0" i="0" u="none" strike="noStrike" cap="none" normalizeH="0" baseline="0" dirty="0">
                          <a:ln>
                            <a:noFill/>
                          </a:ln>
                          <a:solidFill>
                            <a:srgbClr val="333333"/>
                          </a:solidFill>
                          <a:effectLst/>
                          <a:latin typeface="Calibri Light"/>
                          <a:cs typeface="Times New Roman" pitchFamily="18" charset="0"/>
                        </a:rPr>
                        <a:t> auf </a:t>
                      </a:r>
                      <a:r>
                        <a:rPr kumimoji="0" lang="en-US" sz="1400" b="0" i="0" u="none" strike="noStrike" cap="none" normalizeH="0" baseline="0" dirty="0" err="1">
                          <a:ln>
                            <a:noFill/>
                          </a:ln>
                          <a:solidFill>
                            <a:srgbClr val="333333"/>
                          </a:solidFill>
                          <a:effectLst/>
                          <a:latin typeface="Calibri Light"/>
                          <a:cs typeface="Times New Roman" pitchFamily="18" charset="0"/>
                        </a:rPr>
                        <a:t>weißem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Hintergrund</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bildet</a:t>
                      </a:r>
                      <a:r>
                        <a:rPr kumimoji="0" lang="en-US" sz="1400" b="0" i="0" u="none" strike="noStrike" cap="none" normalizeH="0" baseline="0" dirty="0">
                          <a:ln>
                            <a:noFill/>
                          </a:ln>
                          <a:solidFill>
                            <a:srgbClr val="333333"/>
                          </a:solidFill>
                          <a:effectLst/>
                          <a:latin typeface="Calibri Light"/>
                          <a:cs typeface="Times New Roman" pitchFamily="18" charset="0"/>
                        </a:rPr>
                        <a:t> den (</a:t>
                      </a:r>
                      <a:r>
                        <a:rPr kumimoji="0" lang="en-US" sz="1400" b="0" i="0" u="none" strike="noStrike" cap="none" normalizeH="0" baseline="0" dirty="0" err="1">
                          <a:ln>
                            <a:noFill/>
                          </a:ln>
                          <a:solidFill>
                            <a:srgbClr val="333333"/>
                          </a:solidFill>
                          <a:effectLst/>
                          <a:latin typeface="Calibri Light"/>
                          <a:cs typeface="Times New Roman" pitchFamily="18" charset="0"/>
                        </a:rPr>
                        <a:t>umgekippten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Großbuchstaben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de-DE"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a:ln>
                            <a:noFill/>
                          </a:ln>
                          <a:solidFill>
                            <a:srgbClr val="333333"/>
                          </a:solidFill>
                          <a:effectLst/>
                          <a:latin typeface="Calibri Light"/>
                          <a:cs typeface="Times New Roman" pitchFamily="18" charset="0"/>
                        </a:rPr>
                        <a:t>K</a:t>
                      </a:r>
                      <a:r>
                        <a:rPr kumimoji="0" lang="de-DE"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cs typeface="Times New Roman" pitchFamily="18" charset="0"/>
                        </a:rPr>
                        <a:t>„Mar“ auf den Kopf gestellt sieht aus wie „jew“ (Jude) – „lboro“ rückwärts gelesen </a:t>
                      </a:r>
                      <a:r>
                        <a:rPr kumimoji="0" lang="de-DE" sz="1400" b="0" i="0" u="none" strike="noStrike" cap="none" normalizeH="0" baseline="0" dirty="0">
                          <a:ln>
                            <a:noFill/>
                          </a:ln>
                          <a:solidFill>
                            <a:srgbClr val="333333"/>
                          </a:solidFill>
                          <a:effectLst/>
                          <a:latin typeface="Calibri Light"/>
                          <a:cs typeface="Times New Roman" pitchFamily="18" charset="0"/>
                          <a:sym typeface="Wingdings" pitchFamily="2" charset="2"/>
                        </a:rPr>
                        <a:t>wird mit viel Fantasie zu</a:t>
                      </a:r>
                      <a:r>
                        <a:rPr kumimoji="0" lang="de-DE" sz="1400" b="0" i="0" u="none" strike="noStrike" cap="none" normalizeH="0" baseline="0" dirty="0">
                          <a:ln>
                            <a:noFill/>
                          </a:ln>
                          <a:solidFill>
                            <a:srgbClr val="333333"/>
                          </a:solidFill>
                          <a:effectLst/>
                          <a:latin typeface="Calibri Light"/>
                          <a:cs typeface="Times New Roman" pitchFamily="18" charset="0"/>
                        </a:rPr>
                        <a:t> „horrible“ (furchtbar). </a:t>
                      </a:r>
                      <a:r>
                        <a:rPr kumimoji="0" lang="de-DE" sz="1400" b="0" i="0" u="none" strike="noStrike" cap="none" normalizeH="0" baseline="0" dirty="0">
                          <a:ln>
                            <a:noFill/>
                          </a:ln>
                          <a:solidFill>
                            <a:srgbClr val="333333"/>
                          </a:solidFill>
                          <a:effectLst/>
                          <a:latin typeface="Times New Roman"/>
                          <a:cs typeface="Times New Roman" pitchFamily="18" charset="0"/>
                          <a:sym typeface="Wingdings" pitchFamily="2" charset="2"/>
                        </a:rPr>
                        <a:t>→</a:t>
                      </a:r>
                      <a:r>
                        <a:rPr kumimoji="0" lang="de-DE" sz="1400" b="0" i="0" u="none" strike="noStrike" cap="none" normalizeH="0" baseline="0" dirty="0">
                          <a:ln>
                            <a:noFill/>
                          </a:ln>
                          <a:solidFill>
                            <a:srgbClr val="333333"/>
                          </a:solidFill>
                          <a:effectLst/>
                          <a:latin typeface="Calibri Light"/>
                          <a:cs typeface="Times New Roman" pitchFamily="18" charset="0"/>
                          <a:sym typeface="Wingdings" pitchFamily="2" charset="2"/>
                        </a:rPr>
                        <a:t> </a:t>
                      </a:r>
                      <a:r>
                        <a:rPr kumimoji="0" lang="de-DE" sz="1400" b="0" i="0" u="none" strike="noStrike" cap="none" normalizeH="0" baseline="0" dirty="0">
                          <a:ln>
                            <a:noFill/>
                          </a:ln>
                          <a:solidFill>
                            <a:srgbClr val="333333"/>
                          </a:solidFill>
                          <a:effectLst/>
                          <a:latin typeface="Calibri Light"/>
                          <a:cs typeface="Times New Roman" pitchFamily="18" charset="0"/>
                        </a:rPr>
                        <a:t>„horrible jew“ (schrecklicher Jude)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cs typeface="Times New Roman" pitchFamily="18" charset="0"/>
                        </a:rPr>
                        <a:t>Das Motto auf dem Wappen „</a:t>
                      </a:r>
                      <a:r>
                        <a:rPr kumimoji="0" lang="de-DE" sz="1400" b="0" i="0" u="none" strike="noStrike" cap="none" normalizeH="0" baseline="0" dirty="0" err="1">
                          <a:ln>
                            <a:noFill/>
                          </a:ln>
                          <a:solidFill>
                            <a:srgbClr val="333333"/>
                          </a:solidFill>
                          <a:effectLst/>
                          <a:latin typeface="Calibri Light"/>
                          <a:cs typeface="Times New Roman" pitchFamily="18" charset="0"/>
                        </a:rPr>
                        <a:t>veni</a:t>
                      </a:r>
                      <a:r>
                        <a:rPr kumimoji="0" lang="de-DE" sz="1400" b="0" i="0" u="none" strike="noStrike" cap="none" normalizeH="0" baseline="0" dirty="0">
                          <a:ln>
                            <a:noFill/>
                          </a:ln>
                          <a:solidFill>
                            <a:srgbClr val="333333"/>
                          </a:solidFill>
                          <a:effectLst/>
                          <a:latin typeface="Calibri Light"/>
                          <a:cs typeface="Times New Roman" pitchFamily="18" charset="0"/>
                        </a:rPr>
                        <a:t>, vidi, </a:t>
                      </a:r>
                      <a:r>
                        <a:rPr kumimoji="0" lang="de-DE" sz="1400" b="0" i="0" u="none" strike="noStrike" cap="none" normalizeH="0" baseline="0" dirty="0" err="1">
                          <a:ln>
                            <a:noFill/>
                          </a:ln>
                          <a:solidFill>
                            <a:srgbClr val="333333"/>
                          </a:solidFill>
                          <a:effectLst/>
                          <a:latin typeface="Calibri Light"/>
                          <a:cs typeface="Times New Roman" pitchFamily="18" charset="0"/>
                        </a:rPr>
                        <a:t>vici</a:t>
                      </a:r>
                      <a:r>
                        <a:rPr kumimoji="0" lang="de-DE" sz="1400" b="0" i="0" u="none" strike="noStrike" cap="none" normalizeH="0" baseline="0" dirty="0">
                          <a:ln>
                            <a:noFill/>
                          </a:ln>
                          <a:solidFill>
                            <a:srgbClr val="333333"/>
                          </a:solidFill>
                          <a:effectLst/>
                          <a:latin typeface="Calibri Light"/>
                          <a:cs typeface="Times New Roman" pitchFamily="18" charset="0"/>
                        </a:rPr>
                        <a:t>“ („Ich kam, ich sah, ich siegte“) wurde dem KKK zugeschrieben. </a:t>
                      </a:r>
                    </a:p>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cs typeface="Times New Roman" pitchFamily="18" charset="0"/>
                        </a:rPr>
                        <a:t>Contra: </a:t>
                      </a:r>
                      <a:r>
                        <a:rPr kumimoji="0" lang="de-DE"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cs typeface="Times New Roman" pitchFamily="18" charset="0"/>
                        </a:rPr>
                        <a:t>Marlboro wurde von Philipp Morris gegründet, einem Engländer ohne jede Verbindung zum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cs typeface="Times New Roman" pitchFamily="18" charset="0"/>
                        </a:rPr>
                        <a:t>Der Name Marlboro kommt vom Straßennamen einer Londoner Fabrik: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cs typeface="Times New Roman" pitchFamily="18" charset="0"/>
                        </a:rPr>
                        <a:t>Das Motto hat nichts mit dem KKK zu tun.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68631"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solidFill>
                  <a:srgbClr val="004992"/>
                </a:solidFill>
              </a:rPr>
              <a:t>Voreilige Schlussfolgerungen in Aktion</a:t>
            </a:r>
            <a:br>
              <a:rPr lang="de-DE" sz="3600" dirty="0">
                <a:solidFill>
                  <a:srgbClr val="004992"/>
                </a:solidFill>
              </a:rPr>
            </a:br>
            <a:r>
              <a:rPr lang="de-DE" dirty="0">
                <a:solidFill>
                  <a:srgbClr val="004992"/>
                </a:solidFill>
              </a:rPr>
              <a:t>– Moderne Legenden –</a:t>
            </a:r>
            <a:endParaRPr lang="en-US" sz="3600" dirty="0">
              <a:solidFill>
                <a:srgbClr val="004992"/>
              </a:solidFill>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11</a:t>
            </a:fld>
            <a:endParaRPr lang="de-DE" altLang="de-DE" b="0">
              <a:latin typeface="Calibri Light"/>
            </a:endParaRPr>
          </a:p>
        </p:txBody>
      </p:sp>
      <p:sp>
        <p:nvSpPr>
          <p:cNvPr id="12" name="Caption_492547"/>
          <p:cNvSpPr txBox="1">
            <a:spLocks noChangeArrowheads="1"/>
          </p:cNvSpPr>
          <p:nvPr/>
        </p:nvSpPr>
        <p:spPr bwMode="auto">
          <a:xfrm>
            <a:off x="408955" y="224028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0" dirty="0">
                <a:latin typeface="Calibri Light"/>
              </a:rPr>
              <a:t>Ist der Ku-Klux-Klan Eigentümer von Marlboro? </a:t>
            </a:r>
            <a:endParaRPr lang="de-DE" altLang="de-DE" sz="2000" dirty="0">
              <a:latin typeface="Calibri Light"/>
            </a:endParaRPr>
          </a:p>
        </p:txBody>
      </p:sp>
      <p:sp>
        <p:nvSpPr>
          <p:cNvPr id="13"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4"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5"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Text Box 23"/>
          <p:cNvSpPr txBox="1">
            <a:spLocks noChangeArrowheads="1"/>
          </p:cNvSpPr>
          <p:nvPr/>
        </p:nvSpPr>
        <p:spPr bwMode="auto">
          <a:xfrm>
            <a:off x="10490075" y="6021288"/>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38" name="Group 26"/>
          <p:cNvGraphicFramePr>
            <a:graphicFrameLocks noGrp="1"/>
          </p:cNvGraphicFramePr>
          <p:nvPr>
            <p:extLst>
              <p:ext uri="{D42A27DB-BD31-4B8C-83A1-F6EECF244321}">
                <p14:modId xmlns:p14="http://schemas.microsoft.com/office/powerpoint/2010/main" val="723792226"/>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Hintergrund</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Pro und Contra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„Beweisstück“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Seit Mitte der 80er wird gemunkelt, dass auf der Marlboro-Verpackung Hinweise auf den KKK versteckt seien.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cs typeface="Times New Roman" pitchFamily="18" charset="0"/>
                        </a:rPr>
                        <a:t>Pro: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Das rote </a:t>
                      </a:r>
                      <a:r>
                        <a:rPr kumimoji="0" lang="en-US" sz="1400" b="0" i="0" u="none" strike="noStrike" cap="none" normalizeH="0" baseline="0" dirty="0" err="1">
                          <a:ln>
                            <a:noFill/>
                          </a:ln>
                          <a:solidFill>
                            <a:srgbClr val="333333"/>
                          </a:solidFill>
                          <a:effectLst/>
                          <a:latin typeface="Calibri Light"/>
                          <a:cs typeface="Times New Roman" pitchFamily="18" charset="0"/>
                        </a:rPr>
                        <a:t>Zickzackmuster</a:t>
                      </a:r>
                      <a:r>
                        <a:rPr kumimoji="0" lang="en-US" sz="1400" b="0" i="0" u="none" strike="noStrike" cap="none" normalizeH="0" baseline="0" dirty="0">
                          <a:ln>
                            <a:noFill/>
                          </a:ln>
                          <a:solidFill>
                            <a:srgbClr val="333333"/>
                          </a:solidFill>
                          <a:effectLst/>
                          <a:latin typeface="Calibri Light"/>
                          <a:cs typeface="Times New Roman" pitchFamily="18" charset="0"/>
                        </a:rPr>
                        <a:t> auf </a:t>
                      </a:r>
                      <a:r>
                        <a:rPr kumimoji="0" lang="en-US" sz="1400" b="0" i="0" u="none" strike="noStrike" cap="none" normalizeH="0" baseline="0" dirty="0" err="1">
                          <a:ln>
                            <a:noFill/>
                          </a:ln>
                          <a:solidFill>
                            <a:srgbClr val="333333"/>
                          </a:solidFill>
                          <a:effectLst/>
                          <a:latin typeface="Calibri Light"/>
                          <a:cs typeface="Times New Roman" pitchFamily="18" charset="0"/>
                        </a:rPr>
                        <a:t>weißem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Hintergrund</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bildet</a:t>
                      </a:r>
                      <a:r>
                        <a:rPr kumimoji="0" lang="en-US" sz="1400" b="0" i="0" u="none" strike="noStrike" cap="none" normalizeH="0" baseline="0" dirty="0">
                          <a:ln>
                            <a:noFill/>
                          </a:ln>
                          <a:solidFill>
                            <a:srgbClr val="333333"/>
                          </a:solidFill>
                          <a:effectLst/>
                          <a:latin typeface="Calibri Light"/>
                          <a:cs typeface="Times New Roman" pitchFamily="18" charset="0"/>
                        </a:rPr>
                        <a:t> den (</a:t>
                      </a:r>
                      <a:r>
                        <a:rPr kumimoji="0" lang="en-US" sz="1400" b="0" i="0" u="none" strike="noStrike" cap="none" normalizeH="0" baseline="0" dirty="0" err="1">
                          <a:ln>
                            <a:noFill/>
                          </a:ln>
                          <a:solidFill>
                            <a:srgbClr val="333333"/>
                          </a:solidFill>
                          <a:effectLst/>
                          <a:latin typeface="Calibri Light"/>
                          <a:cs typeface="Times New Roman" pitchFamily="18" charset="0"/>
                        </a:rPr>
                        <a:t>umgekippten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Großbuchstaben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de-DE"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a:ln>
                            <a:noFill/>
                          </a:ln>
                          <a:solidFill>
                            <a:srgbClr val="333333"/>
                          </a:solidFill>
                          <a:effectLst/>
                          <a:latin typeface="Calibri Light"/>
                          <a:cs typeface="Times New Roman" pitchFamily="18" charset="0"/>
                        </a:rPr>
                        <a:t>K</a:t>
                      </a:r>
                      <a:r>
                        <a:rPr kumimoji="0" lang="de-DE"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cs typeface="Times New Roman" pitchFamily="18" charset="0"/>
                        </a:rPr>
                        <a:t>„Mar“ auf den Kopf gestellt sieht aus wie „jew“ (Jude) – „lboro“ rückwärts gelesen </a:t>
                      </a:r>
                      <a:r>
                        <a:rPr kumimoji="0" lang="de-DE" sz="1400" b="0" i="0" u="none" strike="noStrike" cap="none" normalizeH="0" baseline="0" dirty="0">
                          <a:ln>
                            <a:noFill/>
                          </a:ln>
                          <a:solidFill>
                            <a:srgbClr val="333333"/>
                          </a:solidFill>
                          <a:effectLst/>
                          <a:latin typeface="Calibri Light"/>
                          <a:cs typeface="Times New Roman" pitchFamily="18" charset="0"/>
                          <a:sym typeface="Wingdings" pitchFamily="2" charset="2"/>
                        </a:rPr>
                        <a:t>wird mit viel Fantasie zu</a:t>
                      </a:r>
                      <a:r>
                        <a:rPr kumimoji="0" lang="de-DE" sz="1400" b="0" i="0" u="none" strike="noStrike" cap="none" normalizeH="0" baseline="0" dirty="0">
                          <a:ln>
                            <a:noFill/>
                          </a:ln>
                          <a:solidFill>
                            <a:srgbClr val="333333"/>
                          </a:solidFill>
                          <a:effectLst/>
                          <a:latin typeface="Calibri Light"/>
                          <a:cs typeface="Times New Roman" pitchFamily="18" charset="0"/>
                        </a:rPr>
                        <a:t> „horrible“ (furchtbar). </a:t>
                      </a:r>
                      <a:r>
                        <a:rPr kumimoji="0" lang="de-DE" sz="1400" b="0" i="0" u="none" strike="noStrike" cap="none" normalizeH="0" baseline="0" dirty="0">
                          <a:ln>
                            <a:noFill/>
                          </a:ln>
                          <a:solidFill>
                            <a:srgbClr val="333333"/>
                          </a:solidFill>
                          <a:effectLst/>
                          <a:latin typeface="Times New Roman"/>
                          <a:cs typeface="Times New Roman" pitchFamily="18" charset="0"/>
                          <a:sym typeface="Wingdings" pitchFamily="2" charset="2"/>
                        </a:rPr>
                        <a:t>→</a:t>
                      </a:r>
                      <a:r>
                        <a:rPr kumimoji="0" lang="de-DE" sz="1400" b="0" i="0" u="none" strike="noStrike" cap="none" normalizeH="0" baseline="0" dirty="0">
                          <a:ln>
                            <a:noFill/>
                          </a:ln>
                          <a:solidFill>
                            <a:srgbClr val="333333"/>
                          </a:solidFill>
                          <a:effectLst/>
                          <a:latin typeface="Calibri Light"/>
                          <a:cs typeface="Times New Roman" pitchFamily="18" charset="0"/>
                          <a:sym typeface="Wingdings" pitchFamily="2" charset="2"/>
                        </a:rPr>
                        <a:t> </a:t>
                      </a:r>
                      <a:r>
                        <a:rPr kumimoji="0" lang="de-DE" sz="1400" b="0" i="0" u="none" strike="noStrike" cap="none" normalizeH="0" baseline="0" dirty="0">
                          <a:ln>
                            <a:noFill/>
                          </a:ln>
                          <a:solidFill>
                            <a:srgbClr val="333333"/>
                          </a:solidFill>
                          <a:effectLst/>
                          <a:latin typeface="Calibri Light"/>
                          <a:cs typeface="Times New Roman" pitchFamily="18" charset="0"/>
                        </a:rPr>
                        <a:t>„horrible jew“ (schrecklicher Jude)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cs typeface="Times New Roman" pitchFamily="18" charset="0"/>
                        </a:rPr>
                        <a:t>Das Motto auf dem Wappen „</a:t>
                      </a:r>
                      <a:r>
                        <a:rPr kumimoji="0" lang="de-DE" sz="1400" b="0" i="0" u="none" strike="noStrike" cap="none" normalizeH="0" baseline="0" dirty="0" err="1">
                          <a:ln>
                            <a:noFill/>
                          </a:ln>
                          <a:solidFill>
                            <a:srgbClr val="333333"/>
                          </a:solidFill>
                          <a:effectLst/>
                          <a:latin typeface="Calibri Light"/>
                          <a:cs typeface="Times New Roman" pitchFamily="18" charset="0"/>
                        </a:rPr>
                        <a:t>veni</a:t>
                      </a:r>
                      <a:r>
                        <a:rPr kumimoji="0" lang="de-DE" sz="1400" b="0" i="0" u="none" strike="noStrike" cap="none" normalizeH="0" baseline="0" dirty="0">
                          <a:ln>
                            <a:noFill/>
                          </a:ln>
                          <a:solidFill>
                            <a:srgbClr val="333333"/>
                          </a:solidFill>
                          <a:effectLst/>
                          <a:latin typeface="Calibri Light"/>
                          <a:cs typeface="Times New Roman" pitchFamily="18" charset="0"/>
                        </a:rPr>
                        <a:t>, vidi, </a:t>
                      </a:r>
                      <a:r>
                        <a:rPr kumimoji="0" lang="de-DE" sz="1400" b="0" i="0" u="none" strike="noStrike" cap="none" normalizeH="0" baseline="0" dirty="0" err="1">
                          <a:ln>
                            <a:noFill/>
                          </a:ln>
                          <a:solidFill>
                            <a:srgbClr val="333333"/>
                          </a:solidFill>
                          <a:effectLst/>
                          <a:latin typeface="Calibri Light"/>
                          <a:cs typeface="Times New Roman" pitchFamily="18" charset="0"/>
                        </a:rPr>
                        <a:t>vici</a:t>
                      </a:r>
                      <a:r>
                        <a:rPr kumimoji="0" lang="de-DE" sz="1400" b="0" i="0" u="none" strike="noStrike" cap="none" normalizeH="0" baseline="0" dirty="0">
                          <a:ln>
                            <a:noFill/>
                          </a:ln>
                          <a:solidFill>
                            <a:srgbClr val="333333"/>
                          </a:solidFill>
                          <a:effectLst/>
                          <a:latin typeface="Calibri Light"/>
                          <a:cs typeface="Times New Roman" pitchFamily="18" charset="0"/>
                        </a:rPr>
                        <a:t>“ („Ich kam, ich sah, ich siegte“) wurde dem KKK zugeschrieben. </a:t>
                      </a:r>
                    </a:p>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cs typeface="Times New Roman" pitchFamily="18" charset="0"/>
                        </a:rPr>
                        <a:t>Contra: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cs typeface="Times New Roman" pitchFamily="18" charset="0"/>
                        </a:rPr>
                        <a:t>Marlboro wurde von Philipp Morris gegründet, einem Engländer ohne jede Verbindung zum KKK.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cs typeface="Times New Roman" pitchFamily="18" charset="0"/>
                        </a:rPr>
                        <a:t>Der Name Marlboro kommt vom Straßennamen einer Londoner Fabrik: Marlborough Street.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cs typeface="Times New Roman" pitchFamily="18" charset="0"/>
                        </a:rPr>
                        <a:t>Das Motto hat nichts mit dem KKK zu tun.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8624"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68625"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68626"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68629" name="Text Box 23"/>
          <p:cNvSpPr txBox="1">
            <a:spLocks noChangeArrowheads="1"/>
          </p:cNvSpPr>
          <p:nvPr/>
        </p:nvSpPr>
        <p:spPr bwMode="auto">
          <a:xfrm>
            <a:off x="10490075" y="6021288"/>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pic>
        <p:nvPicPr>
          <p:cNvPr id="68631"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solidFill>
                  <a:srgbClr val="004992"/>
                </a:solidFill>
              </a:rPr>
              <a:t>Voreilige Schlussfolgerungen in Aktion</a:t>
            </a:r>
            <a:br>
              <a:rPr lang="de-DE" sz="3600" dirty="0">
                <a:solidFill>
                  <a:srgbClr val="004992"/>
                </a:solidFill>
              </a:rPr>
            </a:br>
            <a:r>
              <a:rPr lang="de-DE" dirty="0">
                <a:solidFill>
                  <a:srgbClr val="004992"/>
                </a:solidFill>
              </a:rPr>
              <a:t>– Moderne Legenden –</a:t>
            </a:r>
            <a:endParaRPr lang="en-US" sz="3600" dirty="0">
              <a:solidFill>
                <a:srgbClr val="004992"/>
              </a:solidFill>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12</a:t>
            </a:fld>
            <a:endParaRPr lang="de-DE" altLang="de-DE" b="0">
              <a:latin typeface="Calibri Light"/>
            </a:endParaRPr>
          </a:p>
        </p:txBody>
      </p:sp>
      <p:sp>
        <p:nvSpPr>
          <p:cNvPr id="12" name="Caption_492547"/>
          <p:cNvSpPr txBox="1">
            <a:spLocks noChangeArrowheads="1"/>
          </p:cNvSpPr>
          <p:nvPr/>
        </p:nvSpPr>
        <p:spPr bwMode="auto">
          <a:xfrm>
            <a:off x="408955" y="224028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0" dirty="0">
                <a:latin typeface="Calibri Light"/>
              </a:rPr>
              <a:t>Ist der Ku-Klux-Klan Eigentümer von Marlboro? </a:t>
            </a:r>
            <a:endParaRPr lang="de-DE" altLang="de-DE" sz="2000" dirty="0">
              <a:latin typeface="Calibri Light"/>
            </a:endParaRPr>
          </a:p>
        </p:txBody>
      </p:sp>
    </p:spTree>
    <p:extLst>
      <p:ext uri="{BB962C8B-B14F-4D97-AF65-F5344CB8AC3E}">
        <p14:creationId xmlns:p14="http://schemas.microsoft.com/office/powerpoint/2010/main" val="3158722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solidFill>
                  <a:srgbClr val="004992"/>
                </a:solidFill>
              </a:rPr>
              <a:t>Voreilige Schlussfolgerungen in Aktion</a:t>
            </a:r>
            <a:br>
              <a:rPr lang="de-DE" sz="3600" dirty="0">
                <a:solidFill>
                  <a:srgbClr val="004992"/>
                </a:solidFill>
              </a:rPr>
            </a:br>
            <a:r>
              <a:rPr lang="de-DE" dirty="0">
                <a:solidFill>
                  <a:srgbClr val="004992"/>
                </a:solidFill>
              </a:rPr>
              <a:t>– Moderne Legenden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13</a:t>
            </a:fld>
            <a:endParaRPr lang="de-DE" altLang="de-DE" b="0">
              <a:latin typeface="Calibri Light"/>
            </a:endParaRPr>
          </a:p>
        </p:txBody>
      </p:sp>
      <p:sp>
        <p:nvSpPr>
          <p:cNvPr id="70661" name="Caption_7066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latin typeface="Calibri Light"/>
              </a:rPr>
              <a:t>Nein!</a:t>
            </a:r>
            <a:endParaRPr lang="en-US" altLang="de-DE" sz="2400" dirty="0">
              <a:latin typeface="Calibri Light"/>
            </a:endParaRPr>
          </a:p>
        </p:txBody>
      </p:sp>
      <p:pic>
        <p:nvPicPr>
          <p:cNvPr id="70662"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92547"/>
          <p:cNvSpPr txBox="1">
            <a:spLocks noChangeArrowheads="1"/>
          </p:cNvSpPr>
          <p:nvPr/>
        </p:nvSpPr>
        <p:spPr bwMode="auto">
          <a:xfrm>
            <a:off x="408955" y="224028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0" dirty="0">
                <a:latin typeface="Calibri Light"/>
              </a:rPr>
              <a:t>Ist der Ku-Klux-Klan Eigentümer von Marlboro? </a:t>
            </a:r>
            <a:endParaRPr lang="de-DE" altLang="de-DE" sz="20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6699"/>
              </a:buClr>
            </a:pPr>
            <a:r>
              <a:rPr lang="de-DE" altLang="de-DE" sz="2400" dirty="0">
                <a:solidFill>
                  <a:srgbClr val="333333"/>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72706"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7270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Wie kommt es zu diesen und anderen Verschwörungstheorien?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14</a:t>
            </a:fld>
            <a:endParaRPr lang="de-DE" altLang="de-DE" b="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Sie sind oft spannender als die Realität! </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Sie basieren auf schwer überprüfbaren Aussagen (z.B. dass „Veni, Vidi, Vici“ das Motto des Ku Klux Klan ist (falsch!)), die einige Menschen leichtfertig glauben.</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Sie verschweigen alternative Erklärungen (z.B. dass Marlboro hin- und hergewendet alles mögliche bedeuten kann; z.B. steckt in dem Wort auch Labor, Rom …).</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Legenden reißen Fakten aus dem Zusammenhang und strapazieren diese über (die drei roten „K“s sind zunächst beeindruckend, aber kein Beweis).</a:t>
            </a:r>
          </a:p>
          <a:p>
            <a:endParaRPr lang="en-US" sz="2400" dirty="0">
              <a:solidFill>
                <a:srgbClr val="333333"/>
              </a:solidFill>
              <a:latin typeface="Calibri Light"/>
            </a:endParaRPr>
          </a:p>
        </p:txBody>
      </p:sp>
      <p:sp>
        <p:nvSpPr>
          <p:cNvPr id="74754"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74755"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Es gibt viele Beispiele in der Geschichte, bei denen Minderheiten oder Außenseiter beschuldigt wurden, unkontrollierbare Situationen oder Katastrophen herbeigeführt zu haben. Im Mittelalter wurden für Missernten z.B. oft Juden oder angebliche Hexen verantwortlich gemacht.</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Solche simplen Schuldzuweisungen bildeten ein Ventil für die Wut in der Bevölkerung und gaben ein fälschliches Gefühl von Kontrolle. </a:t>
            </a:r>
          </a:p>
          <a:p>
            <a:endParaRPr lang="en-US" sz="2400" dirty="0">
              <a:solidFill>
                <a:srgbClr val="333333"/>
              </a:solidFill>
              <a:latin typeface="Calibri Light"/>
            </a:endParaRPr>
          </a:p>
        </p:txBody>
      </p:sp>
      <p:sp>
        <p:nvSpPr>
          <p:cNvPr id="76802"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76803"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16</a:t>
            </a:fld>
            <a:endParaRPr lang="de-DE" altLang="de-DE" b="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Studien zeigen, dass viele (aber nicht alle!) Menschen mit Psychose </a:t>
            </a:r>
            <a:r>
              <a:rPr lang="en-US" altLang="de-DE" sz="2400" dirty="0" err="1">
                <a:solidFill>
                  <a:srgbClr val="333333"/>
                </a:solidFill>
                <a:latin typeface="Calibri Light"/>
                <a:cs typeface="Times New Roman" panose="02020603050405020304" pitchFamily="18" charset="0"/>
              </a:rPr>
              <a:t>dazu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neigen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vorschnelle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Entscheidungen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zu</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treffen</a:t>
            </a:r>
            <a:r>
              <a:rPr lang="en-US" altLang="de-DE" sz="2400" dirty="0">
                <a:solidFill>
                  <a:srgbClr val="333333"/>
                </a:solidFill>
                <a:latin typeface="Calibri Light"/>
                <a:cs typeface="Times New Roman" panose="02020603050405020304" pitchFamily="18" charset="0"/>
              </a:rPr>
              <a:t>. Dieses </a:t>
            </a:r>
            <a:r>
              <a:rPr lang="en-US" altLang="de-DE" sz="2400" dirty="0" err="1">
                <a:solidFill>
                  <a:srgbClr val="333333"/>
                </a:solidFill>
                <a:latin typeface="Calibri Light"/>
                <a:cs typeface="Times New Roman" panose="02020603050405020304" pitchFamily="18" charset="0"/>
              </a:rPr>
              <a:t>Vorgehen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erhöht</a:t>
            </a:r>
            <a:r>
              <a:rPr lang="en-US" altLang="de-DE" sz="2400" dirty="0">
                <a:solidFill>
                  <a:srgbClr val="333333"/>
                </a:solidFill>
                <a:latin typeface="Calibri Light"/>
                <a:cs typeface="Times New Roman" panose="02020603050405020304" pitchFamily="18" charset="0"/>
              </a:rPr>
              <a:t> die </a:t>
            </a:r>
            <a:r>
              <a:rPr lang="en-US" altLang="de-DE" sz="2400" dirty="0" err="1">
                <a:solidFill>
                  <a:srgbClr val="333333"/>
                </a:solidFill>
                <a:latin typeface="Calibri Light"/>
                <a:cs typeface="Times New Roman" panose="02020603050405020304" pitchFamily="18" charset="0"/>
              </a:rPr>
              <a:t>Wahrscheinlichkeit</a:t>
            </a:r>
            <a:r>
              <a:rPr lang="en-US" altLang="de-DE" sz="2400" dirty="0">
                <a:solidFill>
                  <a:srgbClr val="333333"/>
                </a:solidFill>
                <a:latin typeface="Calibri Light"/>
                <a:cs typeface="Times New Roman" panose="02020603050405020304" pitchFamily="18" charset="0"/>
              </a:rPr>
              <a:t> von </a:t>
            </a:r>
            <a:r>
              <a:rPr lang="en-US" altLang="de-DE" sz="2400" dirty="0" err="1">
                <a:solidFill>
                  <a:srgbClr val="333333"/>
                </a:solidFill>
                <a:latin typeface="Calibri Light"/>
                <a:cs typeface="Times New Roman" panose="02020603050405020304" pitchFamily="18" charset="0"/>
              </a:rPr>
              <a:t>Fehlentscheidungen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daher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ratsam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möglichst</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viele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Informationen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für</a:t>
            </a:r>
            <a:r>
              <a:rPr lang="en-US" altLang="de-DE" sz="2400" dirty="0">
                <a:solidFill>
                  <a:srgbClr val="004992"/>
                </a:solidFill>
                <a:latin typeface="Calibri Light"/>
                <a:cs typeface="Times New Roman" panose="02020603050405020304" pitchFamily="18" charset="0"/>
              </a:rPr>
              <a:t> seine </a:t>
            </a:r>
            <a:r>
              <a:rPr lang="en-US" altLang="de-DE" sz="2400" dirty="0" err="1">
                <a:solidFill>
                  <a:srgbClr val="004992"/>
                </a:solidFill>
                <a:latin typeface="Calibri Light"/>
                <a:cs typeface="Times New Roman" panose="02020603050405020304" pitchFamily="18" charset="0"/>
              </a:rPr>
              <a:t>Entscheidung</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zu</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berücksichtigen</a:t>
            </a:r>
            <a:r>
              <a:rPr lang="en-US" altLang="de-DE" sz="2400" dirty="0">
                <a:solidFill>
                  <a:srgbClr val="004992"/>
                </a:solidFill>
                <a:latin typeface="Calibri Light"/>
                <a:cs typeface="Times New Roman" panose="02020603050405020304" pitchFamily="18" charset="0"/>
              </a:rPr>
              <a:t>.</a:t>
            </a:r>
            <a:endParaRPr lang="de-DE" altLang="de-DE" sz="2400" dirty="0">
              <a:solidFill>
                <a:srgbClr val="004992"/>
              </a:solidFill>
              <a:latin typeface="Calibri Light"/>
              <a:cs typeface="Times New Roman" panose="02020603050405020304" pitchFamily="18" charset="0"/>
            </a:endParaRPr>
          </a:p>
        </p:txBody>
      </p:sp>
      <p:sp>
        <p:nvSpPr>
          <p:cNvPr id="8089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soll das Ganze?</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17</a:t>
            </a:fld>
            <a:endParaRPr lang="de-DE" altLang="de-DE" b="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Studien zeigen, dass viele (aber nicht alle!) Menschen mit Psychose </a:t>
            </a:r>
            <a:r>
              <a:rPr lang="en-US" altLang="de-DE" sz="2400" dirty="0" err="1">
                <a:solidFill>
                  <a:srgbClr val="333333"/>
                </a:solidFill>
                <a:latin typeface="Calibri Light"/>
                <a:cs typeface="Times New Roman" panose="02020603050405020304" pitchFamily="18" charset="0"/>
              </a:rPr>
              <a:t>dazu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neigen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vorschnelle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Entscheidungen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zu</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treffen</a:t>
            </a:r>
            <a:r>
              <a:rPr lang="en-US" altLang="de-DE" sz="2400" dirty="0">
                <a:solidFill>
                  <a:srgbClr val="333333"/>
                </a:solidFill>
                <a:latin typeface="Calibri Light"/>
                <a:cs typeface="Times New Roman" panose="02020603050405020304" pitchFamily="18" charset="0"/>
              </a:rPr>
              <a:t>. Dieses </a:t>
            </a:r>
            <a:r>
              <a:rPr lang="en-US" altLang="de-DE" sz="2400" dirty="0" err="1">
                <a:solidFill>
                  <a:srgbClr val="333333"/>
                </a:solidFill>
                <a:latin typeface="Calibri Light"/>
                <a:cs typeface="Times New Roman" panose="02020603050405020304" pitchFamily="18" charset="0"/>
              </a:rPr>
              <a:t>Vorgehen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erhöht</a:t>
            </a:r>
            <a:r>
              <a:rPr lang="en-US" altLang="de-DE" sz="2400" dirty="0">
                <a:solidFill>
                  <a:srgbClr val="333333"/>
                </a:solidFill>
                <a:latin typeface="Calibri Light"/>
                <a:cs typeface="Times New Roman" panose="02020603050405020304" pitchFamily="18" charset="0"/>
              </a:rPr>
              <a:t> die </a:t>
            </a:r>
            <a:r>
              <a:rPr lang="en-US" altLang="de-DE" sz="2400" dirty="0" err="1">
                <a:solidFill>
                  <a:srgbClr val="333333"/>
                </a:solidFill>
                <a:latin typeface="Calibri Light"/>
                <a:cs typeface="Times New Roman" panose="02020603050405020304" pitchFamily="18" charset="0"/>
              </a:rPr>
              <a:t>Wahrscheinlichkeit</a:t>
            </a:r>
            <a:r>
              <a:rPr lang="en-US" altLang="de-DE" sz="2400" dirty="0">
                <a:solidFill>
                  <a:srgbClr val="333333"/>
                </a:solidFill>
                <a:latin typeface="Calibri Light"/>
                <a:cs typeface="Times New Roman" panose="02020603050405020304" pitchFamily="18" charset="0"/>
              </a:rPr>
              <a:t> von </a:t>
            </a:r>
            <a:r>
              <a:rPr lang="en-US" altLang="de-DE" sz="2400" dirty="0" err="1">
                <a:solidFill>
                  <a:srgbClr val="333333"/>
                </a:solidFill>
                <a:latin typeface="Calibri Light"/>
                <a:cs typeface="Times New Roman" panose="02020603050405020304" pitchFamily="18" charset="0"/>
              </a:rPr>
              <a:t>Fehlentscheidungen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daher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ratsam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möglichst</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viele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Informationen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für</a:t>
            </a:r>
            <a:r>
              <a:rPr lang="en-US" altLang="de-DE" sz="2400" dirty="0">
                <a:solidFill>
                  <a:srgbClr val="004992"/>
                </a:solidFill>
                <a:latin typeface="Calibri Light"/>
                <a:cs typeface="Times New Roman" panose="02020603050405020304" pitchFamily="18" charset="0"/>
              </a:rPr>
              <a:t> seine </a:t>
            </a:r>
            <a:r>
              <a:rPr lang="en-US" altLang="de-DE" sz="2400" dirty="0" err="1">
                <a:solidFill>
                  <a:srgbClr val="004992"/>
                </a:solidFill>
                <a:latin typeface="Calibri Light"/>
                <a:cs typeface="Times New Roman" panose="02020603050405020304" pitchFamily="18" charset="0"/>
              </a:rPr>
              <a:t>Entscheidung</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zu</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berücksichtigen</a:t>
            </a:r>
            <a:r>
              <a:rPr lang="en-US" altLang="de-DE" sz="2400" dirty="0">
                <a:solidFill>
                  <a:srgbClr val="004992"/>
                </a:solidFill>
                <a:latin typeface="Calibri Light"/>
                <a:cs typeface="Times New Roman" panose="02020603050405020304" pitchFamily="18" charset="0"/>
              </a:rPr>
              <a:t>.</a:t>
            </a:r>
            <a:endParaRPr lang="de-DE" altLang="de-DE" sz="2400" dirty="0">
              <a:solidFill>
                <a:srgbClr val="004992"/>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Die Realitätswahrnehmung ist bei vielen (aber nicht allen!) Menschen mit Psychose verändert. Es werden oft Interpretationen von Situationen in Erwägung gezogen, die andere für undenkbar halten.</a:t>
            </a:r>
            <a:endParaRPr lang="en-US" altLang="de-DE" sz="2400"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8089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soll das Ganze?</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18</a:t>
            </a:fld>
            <a:endParaRPr lang="de-DE" altLang="de-DE" b="0">
              <a:latin typeface="Calibri Light"/>
            </a:endParaRPr>
          </a:p>
        </p:txBody>
      </p:sp>
    </p:spTree>
    <p:extLst>
      <p:ext uri="{BB962C8B-B14F-4D97-AF65-F5344CB8AC3E}">
        <p14:creationId xmlns:p14="http://schemas.microsoft.com/office/powerpoint/2010/main" val="224672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8"/>
          <p:cNvGraphicFramePr>
            <a:graphicFrameLocks/>
          </p:cNvGraphicFramePr>
          <p:nvPr>
            <p:extLst>
              <p:ext uri="{D42A27DB-BD31-4B8C-83A1-F6EECF244321}">
                <p14:modId xmlns:p14="http://schemas.microsoft.com/office/powerpoint/2010/main" val="3054692779"/>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Ereignis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Bewertung in Psychose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Was wirklich geschah</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Entlassungstermin wird vorverlegt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Überzeugung, man wird von den Ärzten aufgegeben</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In einem Wohnheim wurde überraschend ein Bett für einen frei</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Der Gedanke „Du bist nichts wert!“ hämmert im Kopf</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Überzeugung, dass dieser von neuer Mobilfunkantenne auf dem Dach gesendet wird</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Selbstabwertende Gedanken kommen bei den meisten Menschen von Zeit zu Zeit vor</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Therapeut sagt einem ein Wort, welches man gerade sucht </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Therapeut kann Gedanken lesen</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Das Wort erschloss sich aus dem Zusammenhang</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2946"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4" name="Title 3"/>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voreiliges Schlussfolgern Fehleinschätzungen während der Psychose begünstigt – Beispiele</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7" name="Slide Number Placeholder 6"/>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19</a:t>
            </a:fld>
            <a:endParaRPr lang="de-DE" altLang="de-DE" b="0">
              <a:latin typeface="Calibri Light"/>
            </a:endParaRPr>
          </a:p>
        </p:txBody>
      </p:sp>
      <p:sp>
        <p:nvSpPr>
          <p:cNvPr id="5" name="Rechteck 1"/>
          <p:cNvSpPr>
            <a:spLocks noChangeArrowheads="1"/>
          </p:cNvSpPr>
          <p:nvPr/>
        </p:nvSpPr>
        <p:spPr bwMode="auto">
          <a:xfrm>
            <a:off x="408955" y="6084004"/>
            <a:ext cx="11376000" cy="369332"/>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b="0" dirty="0">
                <a:solidFill>
                  <a:srgbClr val="004992"/>
                </a:solidFill>
                <a:latin typeface="Calibri Light"/>
              </a:rPr>
              <a:t>Möchte vielleicht jemand eine kurze persönliche Erfahrung einbringen?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Versuchen Sie im Folgenden, die wahren Titel klassischer Gemälde herauszufinden und unpassende Titel auszuschließen. </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3" name="Slide Number Placeholder 2"/>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20</a:t>
            </a:fld>
            <a:endParaRPr lang="de-DE" altLang="de-DE" b="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Versuchen Sie im Folgenden, die wahren Titel klassischer Gemälde herauszufinden und unpassende Titel auszuschließen.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Diskutieren Sie das </a:t>
            </a:r>
            <a:r>
              <a:rPr lang="de-DE" altLang="de-DE" sz="2400" i="1" dirty="0">
                <a:solidFill>
                  <a:srgbClr val="004992"/>
                </a:solidFill>
                <a:latin typeface="Calibri Light"/>
                <a:cs typeface="Times New Roman" panose="02020603050405020304" pitchFamily="18" charset="0"/>
              </a:rPr>
              <a:t>Pro </a:t>
            </a:r>
            <a:r>
              <a:rPr lang="de-DE" altLang="de-DE" sz="2400" dirty="0">
                <a:solidFill>
                  <a:srgbClr val="004992"/>
                </a:solidFill>
                <a:latin typeface="Calibri Light"/>
                <a:cs typeface="Times New Roman" panose="02020603050405020304" pitchFamily="18" charset="0"/>
              </a:rPr>
              <a:t>und </a:t>
            </a:r>
            <a:r>
              <a:rPr lang="de-DE" altLang="de-DE" sz="2400" i="1" dirty="0">
                <a:solidFill>
                  <a:srgbClr val="004992"/>
                </a:solidFill>
                <a:latin typeface="Calibri Light"/>
                <a:cs typeface="Times New Roman" panose="02020603050405020304" pitchFamily="18" charset="0"/>
              </a:rPr>
              <a:t>Contra</a:t>
            </a:r>
            <a:r>
              <a:rPr lang="de-DE" altLang="de-DE" sz="2400" i="1" dirty="0">
                <a:solidFill>
                  <a:srgbClr val="333333"/>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verschiedener Titelvorschläge.</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3" name="Slide Number Placeholder 2"/>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21</a:t>
            </a:fld>
            <a:endParaRPr lang="de-DE" altLang="de-DE" b="0">
              <a:latin typeface="Calibri Light"/>
            </a:endParaRPr>
          </a:p>
        </p:txBody>
      </p:sp>
    </p:spTree>
    <p:extLst>
      <p:ext uri="{BB962C8B-B14F-4D97-AF65-F5344CB8AC3E}">
        <p14:creationId xmlns:p14="http://schemas.microsoft.com/office/powerpoint/2010/main" val="68211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Versuchen Sie im Folgenden, die wahren Titel klassischer Gemälde herauszufinden und unpassende Titel auszuschließen.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Diskutieren Sie das </a:t>
            </a:r>
            <a:r>
              <a:rPr lang="de-DE" altLang="de-DE" sz="2400" i="1" dirty="0">
                <a:solidFill>
                  <a:srgbClr val="004992"/>
                </a:solidFill>
                <a:latin typeface="Calibri Light"/>
                <a:cs typeface="Times New Roman" panose="02020603050405020304" pitchFamily="18" charset="0"/>
              </a:rPr>
              <a:t>Pro </a:t>
            </a:r>
            <a:r>
              <a:rPr lang="de-DE" altLang="de-DE" sz="2400" dirty="0">
                <a:solidFill>
                  <a:srgbClr val="004992"/>
                </a:solidFill>
                <a:latin typeface="Calibri Light"/>
                <a:cs typeface="Times New Roman" panose="02020603050405020304" pitchFamily="18" charset="0"/>
              </a:rPr>
              <a:t>und </a:t>
            </a:r>
            <a:r>
              <a:rPr lang="de-DE" altLang="de-DE" sz="2400" i="1" dirty="0">
                <a:solidFill>
                  <a:srgbClr val="004992"/>
                </a:solidFill>
                <a:latin typeface="Calibri Light"/>
                <a:cs typeface="Times New Roman" panose="02020603050405020304" pitchFamily="18" charset="0"/>
              </a:rPr>
              <a:t>Contra</a:t>
            </a:r>
            <a:r>
              <a:rPr lang="de-DE" altLang="de-DE" sz="2400" i="1" dirty="0">
                <a:solidFill>
                  <a:srgbClr val="333333"/>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verschiedener Titelvorschläge.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Bitte geben Sie zudem an, wie sicher Sie sich mit Ihrer Einschätzung sind.</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Achten Sie darauf, welche Bilddetails evtl. eindeutig gegen bestimmte Titelvorschläge sprechen könnten.</a:t>
            </a:r>
          </a:p>
          <a:p>
            <a:pPr marL="342900" lvl="0" indent="-342900" defTabSz="914400" fontAlgn="base">
              <a:buClr>
                <a:srgbClr val="333333"/>
              </a:buClr>
              <a:buFont typeface="WingDings"/>
              <a:buChar char=""/>
            </a:pP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3" name="Slide Number Placeholder 2"/>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22</a:t>
            </a:fld>
            <a:endParaRPr lang="de-DE" altLang="de-DE" b="0">
              <a:latin typeface="Calibri Light"/>
            </a:endParaRPr>
          </a:p>
        </p:txBody>
      </p:sp>
    </p:spTree>
    <p:extLst>
      <p:ext uri="{BB962C8B-B14F-4D97-AF65-F5344CB8AC3E}">
        <p14:creationId xmlns:p14="http://schemas.microsoft.com/office/powerpoint/2010/main" val="796504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9"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0" name="Caption_91139"/>
          <p:cNvSpPr txBox="1">
            <a:spLocks noChangeArrowheads="1"/>
          </p:cNvSpPr>
          <p:nvPr/>
        </p:nvSpPr>
        <p:spPr bwMode="auto">
          <a:xfrm>
            <a:off x="6080759"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Geständnis eines Ehebruchs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Die Brautwerbung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Nachricht vom Tod eines Angehörigen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Blumenverkäufer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23</a:t>
            </a:fld>
            <a:endParaRPr lang="de-DE" altLang="de-DE" b="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6080759" y="2203704"/>
            <a:ext cx="5322419"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mj-lt"/>
              <a:buAutoNum type="alphaLcPeriod"/>
            </a:pPr>
            <a:r>
              <a:rPr lang="de-DE" altLang="de-DE" sz="2400" b="0" dirty="0">
                <a:solidFill>
                  <a:srgbClr val="333333"/>
                </a:solidFill>
                <a:latin typeface="Calibri Light"/>
              </a:rPr>
              <a:t>Geständnis eines Ehebruchs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Die Brautwerbung </a:t>
            </a:r>
            <a:r>
              <a:rPr lang="de-DE" altLang="de-DE" sz="1800" b="0" dirty="0">
                <a:solidFill>
                  <a:srgbClr val="004992"/>
                </a:solidFill>
                <a:latin typeface="Calibri Light"/>
              </a:rPr>
              <a:t>(Karl Zewy, 1896)</a:t>
            </a:r>
          </a:p>
          <a:p>
            <a:pPr eaLnBrk="1" hangingPunct="1">
              <a:lnSpc>
                <a:spcPct val="105000"/>
              </a:lnSpc>
              <a:spcBef>
                <a:spcPts val="1999"/>
              </a:spcBef>
              <a:spcAft>
                <a:spcPts val="0"/>
              </a:spcAft>
              <a:buClr>
                <a:srgbClr val="000000"/>
              </a:buClr>
              <a:buFont typeface="+mj-lt"/>
              <a:buAutoNum type="alphaLcPeriod"/>
            </a:pPr>
            <a:r>
              <a:rPr lang="de-DE" altLang="de-DE" sz="2400" b="0" dirty="0">
                <a:solidFill>
                  <a:srgbClr val="333333"/>
                </a:solidFill>
                <a:latin typeface="Calibri Light"/>
              </a:rPr>
              <a:t>Nachricht vom Tod eines Angehörigen</a:t>
            </a:r>
          </a:p>
          <a:p>
            <a:pPr eaLnBrk="1" hangingPunct="1">
              <a:lnSpc>
                <a:spcPct val="105000"/>
              </a:lnSpc>
              <a:spcBef>
                <a:spcPts val="1999"/>
              </a:spcBef>
              <a:spcAft>
                <a:spcPts val="0"/>
              </a:spcAft>
              <a:buClr>
                <a:srgbClr val="000000"/>
              </a:buClr>
              <a:buFont typeface="+mj-lt"/>
              <a:buAutoNum type="alphaLcPeriod"/>
            </a:pPr>
            <a:r>
              <a:rPr lang="de-DE" altLang="de-DE" sz="2400" b="0" dirty="0">
                <a:solidFill>
                  <a:srgbClr val="333333"/>
                </a:solidFill>
                <a:latin typeface="Calibri Light"/>
              </a:rPr>
              <a:t>Der Blumenverkäufer</a:t>
            </a:r>
            <a:endParaRPr lang="en-US" altLang="de-DE" sz="2400" b="0" dirty="0">
              <a:solidFill>
                <a:srgbClr val="333333"/>
              </a:solidFill>
              <a:latin typeface="Calibri Light"/>
            </a:endParaRPr>
          </a:p>
        </p:txBody>
      </p:sp>
      <p:pic>
        <p:nvPicPr>
          <p:cNvPr id="9318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24</a:t>
            </a:fld>
            <a:endParaRPr lang="de-DE" altLang="de-DE" b="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5"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ChangeArrowheads="1"/>
          </p:cNvSpPr>
          <p:nvPr/>
        </p:nvSpPr>
        <p:spPr bwMode="auto">
          <a:xfrm>
            <a:off x="6080760" y="2203704"/>
            <a:ext cx="5669280" cy="1871662"/>
          </a:xfrm>
          <a:prstGeom prst="rect">
            <a:avLst/>
          </a:prstGeom>
          <a:noFill/>
          <a:ln w="9525">
            <a:noFill/>
            <a:miter lim="800000"/>
            <a:headEnd/>
            <a:tailEnd/>
          </a:ln>
        </p:spPr>
        <p:txBody>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Der Mönch</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Der Trunkenbold</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Der lesende Chemiker</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Die Leseratte</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25</a:t>
            </a:fld>
            <a:endParaRPr lang="de-DE" altLang="de-DE" b="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6080760" y="2203704"/>
            <a:ext cx="5669280" cy="1871662"/>
          </a:xfrm>
          <a:prstGeom prst="rect">
            <a:avLst/>
          </a:prstGeom>
          <a:noFill/>
          <a:ln w="9525">
            <a:noFill/>
            <a:miter lim="800000"/>
            <a:headEnd/>
            <a:tailEnd/>
          </a:ln>
        </p:spPr>
        <p:txBody>
          <a:bodyPr/>
          <a:lstStyle/>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Der Mönch</a:t>
            </a:r>
          </a:p>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Der Trunkenbold</a:t>
            </a:r>
          </a:p>
          <a:p>
            <a:pPr marL="457200" indent="-457200" eaLnBrk="1" hangingPunct="1">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Calibri Light"/>
              </a:rPr>
              <a:t>Der lesende Chemiker </a:t>
            </a:r>
            <a:br>
              <a:rPr lang="de-DE" sz="2400" b="0" dirty="0">
                <a:solidFill>
                  <a:srgbClr val="004992"/>
                </a:solidFill>
                <a:latin typeface="Calibri Light"/>
              </a:rPr>
            </a:br>
            <a:r>
              <a:rPr lang="de-DE" b="0" dirty="0">
                <a:solidFill>
                  <a:srgbClr val="004992"/>
                </a:solidFill>
                <a:latin typeface="Calibri Light"/>
              </a:rPr>
              <a:t>(Johann Peter von Langer, 1756-1824)</a:t>
            </a:r>
          </a:p>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Die Leseratte</a:t>
            </a:r>
          </a:p>
        </p:txBody>
      </p:sp>
      <p:pic>
        <p:nvPicPr>
          <p:cNvPr id="97284"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26</a:t>
            </a:fld>
            <a:endParaRPr lang="de-DE" altLang="de-DE" b="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Gesindestube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eingebildete Kranke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arme Poet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Obdachlosenasyl</a:t>
            </a:r>
          </a:p>
        </p:txBody>
      </p:sp>
      <p:pic>
        <p:nvPicPr>
          <p:cNvPr id="99332"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27</a:t>
            </a:fld>
            <a:endParaRPr lang="de-DE" altLang="de-DE" b="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9"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0" name="Text Box 103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Gesindestube</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eingebildete Kranke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arme Poet </a:t>
            </a:r>
            <a:r>
              <a:rPr lang="de-DE" altLang="de-DE" sz="1800" b="0" dirty="0">
                <a:solidFill>
                  <a:srgbClr val="004992"/>
                </a:solidFill>
                <a:latin typeface="Calibri Light"/>
              </a:rPr>
              <a:t>(Carl Spitzweg, 1835)</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Obdachlosenasyl</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28</a:t>
            </a:fld>
            <a:endParaRPr lang="de-DE" altLang="de-DE" b="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Text Box 3076"/>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Die böse Hexe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schadenfrohe Junge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Schuhdieb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Die Ermahnung</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29</a:t>
            </a:fld>
            <a:endParaRPr lang="de-DE" altLang="de-DE" b="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5"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6" name="Text Box 3076"/>
          <p:cNvSpPr txBox="1">
            <a:spLocks noChangeArrowheads="1"/>
          </p:cNvSpPr>
          <p:nvPr/>
        </p:nvSpPr>
        <p:spPr bwMode="auto">
          <a:xfrm>
            <a:off x="6080760" y="2203704"/>
            <a:ext cx="5669280"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böse Hexe</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schadenfrohe Junge</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Schuhdieb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Die Ermahnung </a:t>
            </a:r>
            <a:br>
              <a:rPr lang="de-DE" altLang="de-DE" sz="2400" b="0" dirty="0">
                <a:solidFill>
                  <a:srgbClr val="004992"/>
                </a:solidFill>
                <a:latin typeface="Calibri Light"/>
              </a:rPr>
            </a:br>
            <a:r>
              <a:rPr lang="de-DE" altLang="de-DE" sz="1800" b="0" dirty="0">
                <a:solidFill>
                  <a:srgbClr val="004992"/>
                </a:solidFill>
                <a:latin typeface="Calibri Light"/>
              </a:rPr>
              <a:t>(Ferdinand Georg Waldmüller, 1846)</a:t>
            </a:r>
            <a:endParaRPr lang="en-US" altLang="de-DE" sz="1800" b="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30</a:t>
            </a:fld>
            <a:endParaRPr lang="de-DE" altLang="de-DE" b="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050"/>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Besuch</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Ins Studium vertieft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Literat</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Calibri Light"/>
              </a:rPr>
              <a:t>Großvaters</a:t>
            </a:r>
            <a:r>
              <a:rPr lang="en-US" altLang="de-DE" sz="2400" b="0" dirty="0">
                <a:solidFill>
                  <a:srgbClr val="333333"/>
                </a:solidFill>
                <a:latin typeface="Calibri Light"/>
              </a:rPr>
              <a:t> </a:t>
            </a:r>
            <a:r>
              <a:rPr lang="en-US" altLang="de-DE" sz="2400" b="0" dirty="0" err="1">
                <a:solidFill>
                  <a:srgbClr val="333333"/>
                </a:solidFill>
                <a:latin typeface="Calibri Light"/>
              </a:rPr>
              <a:t>Bibliothek</a:t>
            </a:r>
            <a:endParaRPr lang="en-US" altLang="de-DE" sz="2400" b="0" dirty="0">
              <a:solidFill>
                <a:srgbClr val="333333"/>
              </a:solidFill>
              <a:latin typeface="Calibri Light"/>
            </a:endParaRPr>
          </a:p>
        </p:txBody>
      </p:sp>
      <p:pic>
        <p:nvPicPr>
          <p:cNvPr id="107524"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Besuch </a:t>
            </a:r>
            <a:r>
              <a:rPr lang="de-DE" altLang="de-DE" sz="1800" b="0" dirty="0">
                <a:solidFill>
                  <a:srgbClr val="004992"/>
                </a:solidFill>
                <a:latin typeface="Calibri Light"/>
              </a:rPr>
              <a:t>(Carl Spitzweg, 1849)</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Ins Studium vertieft</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Literat</a:t>
            </a:r>
          </a:p>
          <a:p>
            <a:pPr eaLnBrk="1" hangingPunct="1">
              <a:lnSpc>
                <a:spcPct val="105000"/>
              </a:lnSpc>
              <a:spcBef>
                <a:spcPts val="1999"/>
              </a:spcBef>
              <a:spcAft>
                <a:spcPts val="0"/>
              </a:spcAft>
              <a:buClr>
                <a:srgbClr val="000000"/>
              </a:buClr>
              <a:buFont typeface="WingDings"/>
              <a:buAutoNum type="alphaLcPeriod"/>
            </a:pPr>
            <a:r>
              <a:rPr lang="en-US" altLang="de-DE" sz="2400" b="0" dirty="0" err="1">
                <a:solidFill>
                  <a:srgbClr val="333333"/>
                </a:solidFill>
                <a:latin typeface="Calibri Light"/>
              </a:rPr>
              <a:t>Großvaters</a:t>
            </a:r>
            <a:r>
              <a:rPr lang="en-US" altLang="de-DE" sz="2400" b="0" dirty="0">
                <a:solidFill>
                  <a:srgbClr val="333333"/>
                </a:solidFill>
                <a:latin typeface="Calibri Light"/>
              </a:rPr>
              <a:t> </a:t>
            </a:r>
            <a:r>
              <a:rPr lang="en-US" altLang="de-DE" sz="2400" b="0" dirty="0" err="1">
                <a:solidFill>
                  <a:srgbClr val="333333"/>
                </a:solidFill>
                <a:latin typeface="Calibri Light"/>
              </a:rPr>
              <a:t>Bibliothek</a:t>
            </a:r>
            <a:endParaRPr lang="en-US" altLang="de-DE" sz="2400" b="0" dirty="0">
              <a:solidFill>
                <a:srgbClr val="333333"/>
              </a:solidFill>
              <a:latin typeface="Calibri Light"/>
            </a:endParaRPr>
          </a:p>
        </p:txBody>
      </p:sp>
      <p:pic>
        <p:nvPicPr>
          <p:cNvPr id="109572"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32</a:t>
            </a:fld>
            <a:endParaRPr lang="de-DE" altLang="de-DE" b="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050"/>
          <p:cNvSpPr txBox="1">
            <a:spLocks noChangeArrowheads="1"/>
          </p:cNvSpPr>
          <p:nvPr/>
        </p:nvSpPr>
        <p:spPr bwMode="auto">
          <a:xfrm>
            <a:off x="6080760" y="2203704"/>
            <a:ext cx="566928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Taiga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Adolf</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Höhere Wesen befahlen: rechte obere Ecke schwarz malen</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Depression</a:t>
            </a:r>
          </a:p>
        </p:txBody>
      </p:sp>
      <p:pic>
        <p:nvPicPr>
          <p:cNvPr id="6" name="Grafik 3">
            <a:extLst>
              <a:ext uri="{FF2B5EF4-FFF2-40B4-BE49-F238E27FC236}">
                <a16:creationId xmlns:a16="http://schemas.microsoft.com/office/drawing/2014/main" id="{0EF13977-EA4D-D046-891F-DCE7F51711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7013" y="1124712"/>
            <a:ext cx="3998214"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33</a:t>
            </a:fld>
            <a:endParaRPr lang="de-DE" altLang="de-DE" b="0">
              <a:latin typeface="Calibri Light"/>
            </a:endParaRPr>
          </a:p>
        </p:txBody>
      </p:sp>
    </p:spTree>
    <p:extLst>
      <p:ext uri="{BB962C8B-B14F-4D97-AF65-F5344CB8AC3E}">
        <p14:creationId xmlns:p14="http://schemas.microsoft.com/office/powerpoint/2010/main" val="2599564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3">
            <a:extLst>
              <a:ext uri="{FF2B5EF4-FFF2-40B4-BE49-F238E27FC236}">
                <a16:creationId xmlns:a16="http://schemas.microsoft.com/office/drawing/2014/main" id="{EE838FFC-D184-B546-8557-E1123D0702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7013" y="1124712"/>
            <a:ext cx="3998214"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050">
            <a:extLst>
              <a:ext uri="{FF2B5EF4-FFF2-40B4-BE49-F238E27FC236}">
                <a16:creationId xmlns:a16="http://schemas.microsoft.com/office/drawing/2014/main" id="{0CCD0867-3A88-9048-8B05-A508B960C537}"/>
              </a:ext>
            </a:extLst>
          </p:cNvPr>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Taiga</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Adolf</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Höhere Wesen befahlen: rechte obere Ecke schwarz malen </a:t>
            </a:r>
            <a:r>
              <a:rPr lang="de-DE" altLang="de-DE" sz="1800" b="0" dirty="0">
                <a:solidFill>
                  <a:srgbClr val="004992"/>
                </a:solidFill>
                <a:latin typeface="Calibri Light"/>
              </a:rPr>
              <a:t>(Sigmar Polke, 1969)</a:t>
            </a:r>
          </a:p>
          <a:p>
            <a:pPr eaLnBrk="1" hangingPunct="1">
              <a:lnSpc>
                <a:spcPct val="105000"/>
              </a:lnSpc>
              <a:spcBef>
                <a:spcPts val="1999"/>
              </a:spcBef>
              <a:spcAft>
                <a:spcPts val="0"/>
              </a:spcAft>
              <a:buClr>
                <a:srgbClr val="000000"/>
              </a:buClr>
              <a:buFont typeface="WingDings"/>
              <a:buAutoNum type="alphaLcPeriod"/>
            </a:pPr>
            <a:r>
              <a:rPr lang="en-US" altLang="de-DE" sz="2400" b="0" dirty="0">
                <a:solidFill>
                  <a:srgbClr val="333333"/>
                </a:solidFill>
                <a:latin typeface="Calibri Light"/>
              </a:rPr>
              <a:t>Depression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34</a:t>
            </a:fld>
            <a:endParaRPr lang="de-DE" altLang="de-DE" b="0">
              <a:latin typeface="Calibri Light"/>
            </a:endParaRPr>
          </a:p>
        </p:txBody>
      </p:sp>
    </p:spTree>
    <p:extLst>
      <p:ext uri="{BB962C8B-B14F-4D97-AF65-F5344CB8AC3E}">
        <p14:creationId xmlns:p14="http://schemas.microsoft.com/office/powerpoint/2010/main" val="348144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Metakognitives Training 7 - Voreiliges Schlussfolgern II</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35</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für</a:t>
            </a:r>
            <a:r>
              <a:rPr lang="en-US" b="0" i="1" spc="-5" dirty="0">
                <a:solidFill>
                  <a:srgbClr val="333333"/>
                </a:solidFill>
                <a:latin typeface="Calibri Light"/>
                <a:ea typeface="ＭＳ Ｐゴシック" panose="020B0600070205080204" pitchFamily="34" charset="-128"/>
                <a:cs typeface="Verdana"/>
              </a:rPr>
              <a:t> die Trainer:</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de-DE"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485426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Text Box 2"/>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Im Angesicht der Bestie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Trunkenbold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Alptraum </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Jagdunglück</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36</a:t>
            </a:fld>
            <a:endParaRPr lang="de-DE" altLang="de-DE" b="0">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Im Angesicht der Bestie</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Trunkenbold</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Alptraum </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Calibri Light"/>
              </a:rPr>
              <a:t>Jagdunglück</a:t>
            </a:r>
            <a:r>
              <a:rPr lang="en-US" altLang="de-DE" sz="2400" b="0" dirty="0">
                <a:solidFill>
                  <a:srgbClr val="004992"/>
                </a:solidFill>
                <a:latin typeface="Calibri Light"/>
              </a:rPr>
              <a:t> </a:t>
            </a:r>
            <a:r>
              <a:rPr lang="en-US" altLang="de-DE" sz="1800" b="0" dirty="0">
                <a:solidFill>
                  <a:srgbClr val="004992"/>
                </a:solidFill>
                <a:latin typeface="Calibri Light"/>
              </a:rPr>
              <a:t>(Carl </a:t>
            </a:r>
            <a:r>
              <a:rPr lang="en-US" altLang="de-DE" sz="1800" b="0" dirty="0" err="1">
                <a:solidFill>
                  <a:srgbClr val="004992"/>
                </a:solidFill>
                <a:latin typeface="Calibri Light"/>
              </a:rPr>
              <a:t>Spitzweg</a:t>
            </a:r>
            <a:r>
              <a:rPr lang="en-US" altLang="de-DE" sz="1800" b="0" dirty="0">
                <a:solidFill>
                  <a:srgbClr val="004992"/>
                </a:solidFill>
                <a:latin typeface="Calibri Light"/>
              </a:rPr>
              <a:t>, 1839) </a:t>
            </a:r>
          </a:p>
        </p:txBody>
      </p:sp>
      <p:pic>
        <p:nvPicPr>
          <p:cNvPr id="115716"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37</a:t>
            </a:fld>
            <a:endParaRPr lang="de-DE" altLang="de-DE" b="0">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3"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4" name="Text Box 2"/>
          <p:cNvSpPr txBox="1">
            <a:spLocks noChangeArrowheads="1"/>
          </p:cNvSpPr>
          <p:nvPr/>
        </p:nvSpPr>
        <p:spPr bwMode="auto">
          <a:xfrm>
            <a:off x="6080759"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Das Gelage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Kosaken-Brief</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Armdrücken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Vor der Schlacht</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38</a:t>
            </a:fld>
            <a:endParaRPr lang="de-DE" altLang="de-DE" b="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2"/>
          <p:cNvSpPr txBox="1">
            <a:spLocks noChangeArrowheads="1"/>
          </p:cNvSpPr>
          <p:nvPr/>
        </p:nvSpPr>
        <p:spPr bwMode="auto">
          <a:xfrm>
            <a:off x="6080760" y="2203704"/>
            <a:ext cx="5783763"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Das Gelage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Kosaken-Brief </a:t>
            </a:r>
            <a:r>
              <a:rPr lang="de-DE" altLang="de-DE" sz="1800" b="0" dirty="0">
                <a:solidFill>
                  <a:srgbClr val="004992"/>
                </a:solidFill>
                <a:latin typeface="Calibri Light"/>
              </a:rPr>
              <a:t>(Ilja Jefimowitsch Repin, 1891) </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Armdrücken</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Vor der Schlacht</a:t>
            </a:r>
            <a:endParaRPr lang="en-US" altLang="de-DE" sz="2400" b="0" dirty="0">
              <a:solidFill>
                <a:srgbClr val="333333"/>
              </a:solidFill>
              <a:latin typeface="Calibri Light"/>
            </a:endParaRPr>
          </a:p>
        </p:txBody>
      </p:sp>
      <p:pic>
        <p:nvPicPr>
          <p:cNvPr id="119812"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39</a:t>
            </a:fld>
            <a:endParaRPr lang="de-DE" altLang="de-DE" b="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9"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40</a:t>
            </a:fld>
            <a:endParaRPr lang="de-DE" altLang="de-DE" b="0">
              <a:latin typeface="Calibri Light"/>
            </a:endParaRPr>
          </a:p>
        </p:txBody>
      </p:sp>
      <p:sp>
        <p:nvSpPr>
          <p:cNvPr id="2" name="Rectangle 1"/>
          <p:cNvSpPr/>
          <p:nvPr/>
        </p:nvSpPr>
        <p:spPr>
          <a:xfrm>
            <a:off x="6080760" y="2203704"/>
            <a:ext cx="5669280" cy="2397259"/>
          </a:xfrm>
          <a:prstGeom prst="rect">
            <a:avLst/>
          </a:prstGeom>
        </p:spPr>
        <p:txBody>
          <a:bodyPr>
            <a:sp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Calibri Light"/>
              </a:rPr>
              <a:t>Kindergeburtstag</a:t>
            </a:r>
          </a:p>
          <a:p>
            <a:pPr marL="457200" indent="-457200">
              <a:lnSpc>
                <a:spcPct val="105000"/>
              </a:lnSpc>
              <a:spcBef>
                <a:spcPts val="1999"/>
              </a:spcBef>
              <a:spcAft>
                <a:spcPts val="0"/>
              </a:spcAft>
              <a:buClr>
                <a:srgbClr val="333333"/>
              </a:buClr>
              <a:buFont typeface="WingDings"/>
              <a:buAutoNum type="alphaLcPeriod"/>
            </a:pPr>
            <a:r>
              <a:rPr lang="de-DE" sz="2400" b="0" dirty="0">
                <a:solidFill>
                  <a:srgbClr val="333333"/>
                </a:solidFill>
                <a:latin typeface="Calibri Light"/>
              </a:rPr>
              <a:t>Der Gelehrte</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Calibri Light"/>
              </a:rPr>
              <a:t>Einkehr eines Wanderers</a:t>
            </a:r>
          </a:p>
          <a:p>
            <a:pPr marL="457200" indent="-457200">
              <a:lnSpc>
                <a:spcPct val="105000"/>
              </a:lnSpc>
              <a:spcBef>
                <a:spcPts val="1999"/>
              </a:spcBef>
              <a:spcAft>
                <a:spcPts val="0"/>
              </a:spcAft>
              <a:buClr>
                <a:srgbClr val="333333"/>
              </a:buClr>
              <a:buFont typeface="WingDings"/>
              <a:buAutoNum type="alphaLcPeriod"/>
            </a:pPr>
            <a:r>
              <a:rPr lang="de-DE" sz="2400" b="0" dirty="0">
                <a:solidFill>
                  <a:srgbClr val="333333"/>
                </a:solidFill>
                <a:latin typeface="Calibri Light"/>
              </a:rPr>
              <a:t>Der Brillenhändler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41</a:t>
            </a:fld>
            <a:endParaRPr lang="de-DE" altLang="de-DE" b="0">
              <a:latin typeface="Calibri Light"/>
            </a:endParaRPr>
          </a:p>
        </p:txBody>
      </p:sp>
      <p:sp>
        <p:nvSpPr>
          <p:cNvPr id="2" name="Rectangle 1"/>
          <p:cNvSpPr/>
          <p:nvPr/>
        </p:nvSpPr>
        <p:spPr>
          <a:xfrm>
            <a:off x="6080760" y="2203704"/>
            <a:ext cx="5669280" cy="2785058"/>
          </a:xfrm>
          <a:prstGeom prst="rect">
            <a:avLst/>
          </a:prstGeom>
        </p:spPr>
        <p:txBody>
          <a:bodyPr>
            <a:sp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Calibri Light"/>
              </a:rPr>
              <a:t>Kindergeburtstag</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Calibri Light"/>
              </a:rPr>
              <a:t>Der Gelehrte</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Calibri Light"/>
              </a:rPr>
              <a:t>Einkehr eines Wanderers</a:t>
            </a:r>
          </a:p>
          <a:p>
            <a:pPr marL="457200" indent="-457200" eaLnBrk="1" hangingPunct="1">
              <a:lnSpc>
                <a:spcPct val="105000"/>
              </a:lnSpc>
              <a:spcBef>
                <a:spcPts val="1999"/>
              </a:spcBef>
              <a:spcAft>
                <a:spcPts val="0"/>
              </a:spcAft>
              <a:buClr>
                <a:srgbClr val="004992"/>
              </a:buClr>
              <a:buFont typeface="WingDings"/>
              <a:buAutoNum type="alphaLcPeriod"/>
              <a:defRPr/>
            </a:pPr>
            <a:r>
              <a:rPr lang="de-DE" sz="2400" b="0" kern="0" dirty="0">
                <a:solidFill>
                  <a:srgbClr val="004992"/>
                </a:solidFill>
                <a:latin typeface="Calibri Light"/>
              </a:rPr>
              <a:t>Der Brillenhändler </a:t>
            </a:r>
            <a:br>
              <a:rPr lang="de-DE" sz="2400" b="0" kern="0" dirty="0">
                <a:solidFill>
                  <a:srgbClr val="004992"/>
                </a:solidFill>
                <a:latin typeface="Calibri Light"/>
              </a:rPr>
            </a:br>
            <a:r>
              <a:rPr lang="de-DE" b="0" kern="0" dirty="0">
                <a:solidFill>
                  <a:srgbClr val="004992"/>
                </a:solidFill>
                <a:latin typeface="Calibri Light"/>
              </a:rPr>
              <a:t>(Frederick Daniel Hardy, 1826-1911)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5"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6" name="Text Box 2"/>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Giftmischer von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Wasserverkäufer von Sevilla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Weinprobe in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Alkoholiker von Madrid </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42</a:t>
            </a:fld>
            <a:endParaRPr lang="de-DE" altLang="de-DE" b="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 Box 2"/>
          <p:cNvSpPr txBox="1">
            <a:spLocks noChangeArrowheads="1"/>
          </p:cNvSpPr>
          <p:nvPr/>
        </p:nvSpPr>
        <p:spPr bwMode="auto">
          <a:xfrm>
            <a:off x="6080760" y="2203704"/>
            <a:ext cx="5669280"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Giftmischer von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Wasserverkäufer von Sevilla </a:t>
            </a:r>
            <a:br>
              <a:rPr lang="de-DE" altLang="de-DE" sz="2400" b="0" dirty="0">
                <a:solidFill>
                  <a:srgbClr val="004992"/>
                </a:solidFill>
                <a:latin typeface="Calibri Light"/>
              </a:rPr>
            </a:br>
            <a:r>
              <a:rPr lang="de-DE" altLang="de-DE" sz="1800" b="0" dirty="0">
                <a:solidFill>
                  <a:srgbClr val="004992"/>
                </a:solidFill>
                <a:latin typeface="Calibri Light"/>
              </a:rPr>
              <a:t>(Diego Velázquez, 1623)</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Weinprobe in Malaga</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Alkoholiker von Madrid </a:t>
            </a:r>
            <a:endParaRPr lang="en-US" altLang="de-DE" sz="2400" b="0" dirty="0">
              <a:solidFill>
                <a:srgbClr val="333333"/>
              </a:solidFill>
              <a:latin typeface="Calibri Light"/>
            </a:endParaRPr>
          </a:p>
        </p:txBody>
      </p:sp>
      <p:pic>
        <p:nvPicPr>
          <p:cNvPr id="128004"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dirty="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43</a:t>
            </a:fld>
            <a:endParaRPr lang="de-DE" altLang="de-DE" b="0" dirty="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2"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Kavalier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Sonntagsspaziergang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Witwer </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Calibri Light"/>
              </a:rPr>
              <a:t>Verschmähter</a:t>
            </a:r>
            <a:r>
              <a:rPr lang="en-US" altLang="de-DE" sz="2400" b="0" dirty="0">
                <a:solidFill>
                  <a:srgbClr val="333333"/>
                </a:solidFill>
                <a:latin typeface="Calibri Light"/>
              </a:rPr>
              <a:t> </a:t>
            </a:r>
            <a:r>
              <a:rPr lang="en-US" altLang="de-DE" sz="2400" b="0" dirty="0" err="1">
                <a:solidFill>
                  <a:srgbClr val="333333"/>
                </a:solidFill>
                <a:latin typeface="Calibri Light"/>
              </a:rPr>
              <a:t>Liebhaber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44</a:t>
            </a:fld>
            <a:endParaRPr lang="de-DE" altLang="de-DE" b="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Kavalier</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Sonntagsspaziergang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Witwer </a:t>
            </a:r>
            <a:r>
              <a:rPr lang="de-DE" altLang="de-DE" sz="1800" b="0" dirty="0">
                <a:solidFill>
                  <a:srgbClr val="004992"/>
                </a:solidFill>
                <a:latin typeface="Calibri Light"/>
              </a:rPr>
              <a:t>(Carl Spitzweg, 1844)</a:t>
            </a:r>
          </a:p>
          <a:p>
            <a:pPr eaLnBrk="1" hangingPunct="1">
              <a:lnSpc>
                <a:spcPct val="105000"/>
              </a:lnSpc>
              <a:spcBef>
                <a:spcPts val="1999"/>
              </a:spcBef>
              <a:spcAft>
                <a:spcPts val="0"/>
              </a:spcAft>
              <a:buClr>
                <a:srgbClr val="000000"/>
              </a:buClr>
              <a:buFont typeface="WingDings"/>
              <a:buAutoNum type="alphaLcPeriod"/>
            </a:pPr>
            <a:r>
              <a:rPr lang="en-US" altLang="de-DE" sz="2400" b="0" dirty="0" err="1">
                <a:solidFill>
                  <a:srgbClr val="333333"/>
                </a:solidFill>
                <a:latin typeface="Calibri Light"/>
              </a:rPr>
              <a:t>Verschmähter</a:t>
            </a:r>
            <a:r>
              <a:rPr lang="en-US" altLang="de-DE" sz="2400" b="0" dirty="0">
                <a:solidFill>
                  <a:srgbClr val="333333"/>
                </a:solidFill>
                <a:latin typeface="Calibri Light"/>
              </a:rPr>
              <a:t> </a:t>
            </a:r>
            <a:r>
              <a:rPr lang="en-US" altLang="de-DE" sz="2400" b="0" dirty="0" err="1">
                <a:solidFill>
                  <a:srgbClr val="333333"/>
                </a:solidFill>
                <a:latin typeface="Calibri Light"/>
              </a:rPr>
              <a:t>Liebhaber</a:t>
            </a:r>
            <a:endParaRPr lang="en-US" altLang="de-DE" sz="2400" b="0" dirty="0">
              <a:solidFill>
                <a:srgbClr val="333333"/>
              </a:solidFill>
              <a:latin typeface="Calibri Light"/>
            </a:endParaRPr>
          </a:p>
        </p:txBody>
      </p:sp>
      <p:pic>
        <p:nvPicPr>
          <p:cNvPr id="132100"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8" name="Text Box 2"/>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Die Pediküre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Arztbesuch</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Amputation</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Der Verehrer</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46</a:t>
            </a:fld>
            <a:endParaRPr lang="de-DE" altLang="de-DE" b="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 Box 2"/>
          <p:cNvSpPr txBox="1">
            <a:spLocks noChangeArrowheads="1"/>
          </p:cNvSpPr>
          <p:nvPr/>
        </p:nvSpPr>
        <p:spPr bwMode="auto">
          <a:xfrm>
            <a:off x="6080759"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Die Pediküre </a:t>
            </a:r>
            <a:r>
              <a:rPr lang="de-DE" altLang="de-DE" sz="1800" b="0" dirty="0">
                <a:solidFill>
                  <a:srgbClr val="004992"/>
                </a:solidFill>
                <a:latin typeface="Calibri Light"/>
              </a:rPr>
              <a:t>(Edgar Degas, 1873)</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Arztbesuch</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Amputation</a:t>
            </a:r>
          </a:p>
          <a:p>
            <a:pPr eaLnBrk="1" hangingPunct="1">
              <a:lnSpc>
                <a:spcPct val="105000"/>
              </a:lnSpc>
              <a:spcBef>
                <a:spcPts val="1999"/>
              </a:spcBef>
              <a:spcAft>
                <a:spcPts val="0"/>
              </a:spcAft>
              <a:buClr>
                <a:srgbClr val="000000"/>
              </a:buClr>
              <a:buFont typeface="WingDings"/>
              <a:buAutoNum type="alphaLcPeriod"/>
            </a:pPr>
            <a:r>
              <a:rPr lang="en-US" altLang="de-DE" sz="2400" b="0" dirty="0">
                <a:solidFill>
                  <a:srgbClr val="333333"/>
                </a:solidFill>
                <a:latin typeface="Calibri Light"/>
              </a:rPr>
              <a:t>Der </a:t>
            </a:r>
            <a:r>
              <a:rPr lang="en-US" altLang="de-DE" sz="2400" b="0" dirty="0" err="1">
                <a:solidFill>
                  <a:srgbClr val="333333"/>
                </a:solidFill>
                <a:latin typeface="Calibri Light"/>
              </a:rPr>
              <a:t>Verehrer</a:t>
            </a:r>
            <a:endParaRPr lang="en-US" altLang="de-DE" sz="2400" b="0" dirty="0">
              <a:solidFill>
                <a:srgbClr val="333333"/>
              </a:solidFill>
              <a:latin typeface="Calibri Light"/>
            </a:endParaRPr>
          </a:p>
        </p:txBody>
      </p:sp>
      <p:pic>
        <p:nvPicPr>
          <p:cNvPr id="136196"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47</a:t>
            </a:fld>
            <a:endParaRPr lang="de-DE" altLang="de-DE" b="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3"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4" name="Text Box 4098"/>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Schnitzeljagd</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Vertriebenen</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Hausfriedensbruch</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Obstdiebe</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48</a:t>
            </a:fld>
            <a:endParaRPr lang="de-DE" altLang="de-DE" b="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2"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49</a:t>
            </a:fld>
            <a:endParaRPr lang="de-DE" altLang="de-DE" b="0">
              <a:latin typeface="Calibri Light"/>
            </a:endParaRPr>
          </a:p>
        </p:txBody>
      </p:sp>
      <p:sp>
        <p:nvSpPr>
          <p:cNvPr id="8" name="Text Box 4098"/>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Schnitzeljagd</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Vertriebenen</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Hausfriedensbruch</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Die Obstdiebe </a:t>
            </a:r>
            <a:r>
              <a:rPr lang="de-DE" altLang="de-DE" sz="1800" b="0" dirty="0">
                <a:solidFill>
                  <a:srgbClr val="004992"/>
                </a:solidFill>
                <a:latin typeface="Calibri Light"/>
              </a:rPr>
              <a:t>(Hermann Kauffmann, 1848)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3"/>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142339"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0" name="Text Box 2"/>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Die Ernte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Das Abendgebet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Begräbnis</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Drückeberger</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50</a:t>
            </a:fld>
            <a:endParaRPr lang="de-DE" altLang="de-DE" b="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ext Box 2"/>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Ernte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Das Abendgebet </a:t>
            </a:r>
            <a:r>
              <a:rPr lang="de-DE" altLang="de-DE" sz="1800" b="0" dirty="0">
                <a:solidFill>
                  <a:srgbClr val="004992"/>
                </a:solidFill>
                <a:latin typeface="Calibri Light"/>
              </a:rPr>
              <a:t>(Jean-Francois Millet, 1859)</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Begräbnis</a:t>
            </a:r>
          </a:p>
          <a:p>
            <a:pPr eaLnBrk="1" hangingPunct="1">
              <a:lnSpc>
                <a:spcPct val="105000"/>
              </a:lnSpc>
              <a:spcBef>
                <a:spcPts val="1999"/>
              </a:spcBef>
              <a:spcAft>
                <a:spcPts val="0"/>
              </a:spcAft>
              <a:buClr>
                <a:srgbClr val="000000"/>
              </a:buClr>
              <a:buFont typeface="WingDings"/>
              <a:buAutoNum type="alphaLcPeriod"/>
            </a:pPr>
            <a:r>
              <a:rPr lang="en-US" altLang="de-DE" sz="2400" b="0" dirty="0" err="1">
                <a:solidFill>
                  <a:srgbClr val="333333"/>
                </a:solidFill>
                <a:latin typeface="Calibri Light"/>
              </a:rPr>
              <a:t>Drückeberger</a:t>
            </a:r>
            <a:endParaRPr lang="en-US" altLang="de-DE" sz="2400" b="0" dirty="0">
              <a:solidFill>
                <a:srgbClr val="333333"/>
              </a:solidFill>
              <a:latin typeface="Calibri Light"/>
            </a:endParaRPr>
          </a:p>
        </p:txBody>
      </p:sp>
      <p:pic>
        <p:nvPicPr>
          <p:cNvPr id="14438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51</a:t>
            </a:fld>
            <a:endParaRPr lang="de-DE" altLang="de-DE" b="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a:spLocks noGrp="1" noChangeArrowheads="1"/>
          </p:cNvSpPr>
          <p:nvPr>
            <p:ph type="body" sz="half" idx="4294967295"/>
          </p:nvPr>
        </p:nvSpPr>
        <p:spPr>
          <a:xfrm>
            <a:off x="6080760" y="2203704"/>
            <a:ext cx="5669280" cy="1828800"/>
          </a:xfrm>
        </p:spPr>
        <p:txBody>
          <a:bodyPr/>
          <a:lstStyle/>
          <a:p>
            <a:pPr marL="457200" indent="-457200">
              <a:buClr>
                <a:srgbClr val="333333"/>
              </a:buClr>
              <a:buFont typeface="WingDings"/>
              <a:buAutoNum type="alphaLcPeriod"/>
              <a:defRPr/>
            </a:pPr>
            <a:r>
              <a:rPr lang="de-DE" sz="2400" dirty="0">
                <a:solidFill>
                  <a:srgbClr val="333333"/>
                </a:solidFill>
                <a:latin typeface="Calibri Light"/>
              </a:rPr>
              <a:t>Der Spaziergang</a:t>
            </a:r>
          </a:p>
          <a:p>
            <a:pPr marL="457200" indent="-457200">
              <a:buClr>
                <a:srgbClr val="333333"/>
              </a:buClr>
              <a:buFont typeface="WingDings"/>
              <a:buAutoNum type="alphaLcPeriod"/>
              <a:defRPr/>
            </a:pPr>
            <a:r>
              <a:rPr lang="de-DE" sz="2400" dirty="0">
                <a:solidFill>
                  <a:srgbClr val="333333"/>
                </a:solidFill>
                <a:latin typeface="Calibri Light"/>
              </a:rPr>
              <a:t>In Erwartung des Fischerbootes </a:t>
            </a:r>
          </a:p>
          <a:p>
            <a:pPr marL="457200" indent="-457200">
              <a:buClr>
                <a:srgbClr val="333333"/>
              </a:buClr>
              <a:buFont typeface="WingDings"/>
              <a:buAutoNum type="alphaLcPeriod"/>
              <a:defRPr/>
            </a:pPr>
            <a:r>
              <a:rPr lang="de-DE" sz="2400" dirty="0">
                <a:solidFill>
                  <a:srgbClr val="333333"/>
                </a:solidFill>
                <a:latin typeface="Calibri Light"/>
              </a:rPr>
              <a:t>Die Trauernden</a:t>
            </a:r>
          </a:p>
          <a:p>
            <a:pPr marL="457200" indent="-457200">
              <a:buClr>
                <a:srgbClr val="333333"/>
              </a:buClr>
              <a:buFont typeface="WingDings"/>
              <a:buAutoNum type="alphaLcPeriod"/>
              <a:defRPr/>
            </a:pPr>
            <a:r>
              <a:rPr lang="de-DE" sz="2400" dirty="0">
                <a:solidFill>
                  <a:srgbClr val="333333"/>
                </a:solidFill>
                <a:latin typeface="Calibri Light"/>
              </a:rPr>
              <a:t>Flucht aus Ostpreußen</a:t>
            </a:r>
          </a:p>
        </p:txBody>
      </p:sp>
      <p:pic>
        <p:nvPicPr>
          <p:cNvPr id="146435"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sz="half" idx="4294967295"/>
          </p:nvPr>
        </p:nvSpPr>
        <p:spPr>
          <a:xfrm>
            <a:off x="6080759" y="2203704"/>
            <a:ext cx="5669280" cy="1828800"/>
          </a:xfrm>
        </p:spPr>
        <p:txBody>
          <a:bodyPr/>
          <a:lstStyle/>
          <a:p>
            <a:pPr marL="457200" indent="-457200">
              <a:buClr>
                <a:srgbClr val="000000"/>
              </a:buClr>
              <a:buFont typeface="WingDings"/>
              <a:buAutoNum type="alphaLcPeriod"/>
              <a:defRPr/>
            </a:pPr>
            <a:r>
              <a:rPr lang="de-DE" sz="2400" dirty="0">
                <a:solidFill>
                  <a:srgbClr val="333333"/>
                </a:solidFill>
                <a:latin typeface="Calibri Light"/>
              </a:rPr>
              <a:t>Der Spaziergang</a:t>
            </a:r>
          </a:p>
          <a:p>
            <a:pPr marL="457200" indent="-457200">
              <a:buClr>
                <a:srgbClr val="004992"/>
              </a:buClr>
              <a:buFont typeface="WingDings"/>
              <a:buAutoNum type="alphaLcPeriod"/>
              <a:defRPr/>
            </a:pPr>
            <a:r>
              <a:rPr lang="de-DE" sz="2400" dirty="0">
                <a:solidFill>
                  <a:srgbClr val="004992"/>
                </a:solidFill>
                <a:latin typeface="Calibri Light"/>
              </a:rPr>
              <a:t>In Erwartung des Fischerbootes </a:t>
            </a:r>
            <a:br>
              <a:rPr lang="de-DE" sz="2400" dirty="0">
                <a:solidFill>
                  <a:srgbClr val="004992"/>
                </a:solidFill>
                <a:latin typeface="Calibri Light"/>
              </a:rPr>
            </a:br>
            <a:r>
              <a:rPr lang="de-DE" dirty="0">
                <a:solidFill>
                  <a:srgbClr val="004992"/>
                </a:solidFill>
                <a:latin typeface="Calibri Light"/>
              </a:rPr>
              <a:t>(Philip Lodewijk F. </a:t>
            </a:r>
            <a:r>
              <a:rPr lang="de-DE" dirty="0" err="1">
                <a:solidFill>
                  <a:srgbClr val="004992"/>
                </a:solidFill>
                <a:latin typeface="Calibri Light"/>
              </a:rPr>
              <a:t>Sadée</a:t>
            </a:r>
            <a:r>
              <a:rPr lang="de-DE" dirty="0">
                <a:solidFill>
                  <a:srgbClr val="004992"/>
                </a:solidFill>
                <a:latin typeface="Calibri Light"/>
              </a:rPr>
              <a:t>, 1837-1904)</a:t>
            </a:r>
          </a:p>
          <a:p>
            <a:pPr marL="457200" indent="-457200">
              <a:buClr>
                <a:srgbClr val="000000"/>
              </a:buClr>
              <a:buFont typeface="WingDings"/>
              <a:buAutoNum type="alphaLcPeriod"/>
              <a:defRPr/>
            </a:pPr>
            <a:r>
              <a:rPr lang="de-DE" sz="2400" dirty="0">
                <a:solidFill>
                  <a:srgbClr val="333333"/>
                </a:solidFill>
                <a:latin typeface="Calibri Light"/>
              </a:rPr>
              <a:t>Die Trauernden</a:t>
            </a:r>
          </a:p>
          <a:p>
            <a:pPr marL="457200" indent="-457200">
              <a:buClr>
                <a:srgbClr val="000000"/>
              </a:buClr>
              <a:buFont typeface="WingDings"/>
              <a:buAutoNum type="alphaLcPeriod"/>
              <a:defRPr/>
            </a:pPr>
            <a:r>
              <a:rPr lang="de-DE" sz="2400" dirty="0">
                <a:solidFill>
                  <a:srgbClr val="333333"/>
                </a:solidFill>
                <a:latin typeface="Calibri Light"/>
              </a:rPr>
              <a:t>Flucht aus Ostpreußen</a:t>
            </a:r>
          </a:p>
        </p:txBody>
      </p:sp>
      <p:pic>
        <p:nvPicPr>
          <p:cNvPr id="148484"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53</a:t>
            </a:fld>
            <a:endParaRPr lang="de-DE" altLang="de-DE" b="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4098"/>
          <p:cNvSpPr txBox="1">
            <a:spLocks noChangeArrowheads="1"/>
          </p:cNvSpPr>
          <p:nvPr/>
        </p:nvSpPr>
        <p:spPr bwMode="auto">
          <a:xfrm>
            <a:off x="7113852" y="2438400"/>
            <a:ext cx="457319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2400" b="0">
              <a:latin typeface="Calibri Light"/>
            </a:endParaRPr>
          </a:p>
        </p:txBody>
      </p:sp>
      <p:sp>
        <p:nvSpPr>
          <p:cNvPr id="457731" name="Text Box 4099"/>
          <p:cNvSpPr txBox="1">
            <a:spLocks noChangeArrowheads="1"/>
          </p:cNvSpPr>
          <p:nvPr/>
        </p:nvSpPr>
        <p:spPr bwMode="auto">
          <a:xfrm>
            <a:off x="6080759" y="1664208"/>
            <a:ext cx="5669280"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b="0" dirty="0">
                <a:solidFill>
                  <a:srgbClr val="333333"/>
                </a:solidFill>
                <a:latin typeface="Calibri Light"/>
              </a:rPr>
              <a:t>Was geschieht hier?</a:t>
            </a:r>
            <a:endParaRPr lang="en-US" altLang="de-DE" sz="2400" b="0" dirty="0">
              <a:solidFill>
                <a:srgbClr val="333333"/>
              </a:solidFill>
              <a:latin typeface="Calibri Light"/>
            </a:endParaRPr>
          </a:p>
        </p:txBody>
      </p:sp>
      <p:pic>
        <p:nvPicPr>
          <p:cNvPr id="150533"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54</a:t>
            </a:fld>
            <a:endParaRPr lang="de-DE" altLang="de-DE" b="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1" name="Text Box 5"/>
          <p:cNvSpPr txBox="1">
            <a:spLocks noChangeArrowheads="1"/>
          </p:cNvSpPr>
          <p:nvPr/>
        </p:nvSpPr>
        <p:spPr bwMode="auto">
          <a:xfrm>
            <a:off x="408955" y="320040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2400" b="0">
              <a:latin typeface="Calibri Light"/>
            </a:endParaRPr>
          </a:p>
        </p:txBody>
      </p:sp>
      <p:pic>
        <p:nvPicPr>
          <p:cNvPr id="152582"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55</a:t>
            </a:fld>
            <a:endParaRPr lang="de-DE" altLang="de-DE" b="0">
              <a:latin typeface="Calibri Light"/>
            </a:endParaRPr>
          </a:p>
        </p:txBody>
      </p:sp>
      <p:sp>
        <p:nvSpPr>
          <p:cNvPr id="10" name="Text Box 8"/>
          <p:cNvSpPr txBox="1">
            <a:spLocks noChangeArrowheads="1"/>
          </p:cNvSpPr>
          <p:nvPr/>
        </p:nvSpPr>
        <p:spPr bwMode="auto">
          <a:xfrm>
            <a:off x="6080760" y="1664208"/>
            <a:ext cx="5669280" cy="440120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Junge hasst es, Geige zu spielen, aber seine Eltern zwingen ihn zum Üben.</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 Ein blinder Junge wünscht sich, Violine spielen zu können.</a:t>
            </a:r>
            <a:r>
              <a:rPr lang="en-US" altLang="de-DE" sz="2400" b="0" dirty="0">
                <a:solidFill>
                  <a:srgbClr val="333333"/>
                </a:solidFill>
                <a:latin typeface="Calibri Light"/>
              </a:rPr>
              <a:t> </a:t>
            </a:r>
            <a:endParaRPr lang="de-DE" altLang="de-DE" sz="2400" b="0" dirty="0">
              <a:solidFill>
                <a:srgbClr val="333333"/>
              </a:solidFill>
              <a:latin typeface="Calibri Light"/>
            </a:endParaRP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Junge hat die wertvolle Geige seines Vaters kaputt gemacht </a:t>
            </a:r>
            <a:br>
              <a:rPr lang="de-DE" altLang="de-DE" sz="2400" b="0" dirty="0">
                <a:solidFill>
                  <a:srgbClr val="333333"/>
                </a:solidFill>
                <a:latin typeface="Calibri Light"/>
              </a:rPr>
            </a:br>
            <a:r>
              <a:rPr lang="de-DE" altLang="de-DE" sz="2400" b="0" dirty="0">
                <a:solidFill>
                  <a:srgbClr val="333333"/>
                </a:solidFill>
                <a:latin typeface="Calibri Light"/>
              </a:rPr>
              <a:t>und hat Angst, es ihm zu sagen. </a:t>
            </a:r>
            <a:endParaRPr lang="en-US" altLang="de-DE" sz="2400" b="0" dirty="0">
              <a:solidFill>
                <a:srgbClr val="333333"/>
              </a:solidFill>
              <a:latin typeface="Calibri Light"/>
            </a:endParaRP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Junge ist ein begabter Musiker und konzentriert sich vor seinem Konzert.</a:t>
            </a:r>
            <a:r>
              <a:rPr lang="de-DE" altLang="de-DE" sz="2400" dirty="0">
                <a:solidFill>
                  <a:srgbClr val="333333"/>
                </a:solidFill>
                <a:latin typeface="Calibri Light"/>
              </a:rPr>
              <a:t> </a:t>
            </a:r>
            <a:endParaRPr lang="en-US" altLang="de-DE" sz="2400" dirty="0">
              <a:solidFill>
                <a:srgbClr val="333333"/>
              </a:solidFill>
              <a:latin typeface="Calibri Light"/>
            </a:endParaRPr>
          </a:p>
          <a:p>
            <a:pPr eaLnBrk="1" hangingPunct="1">
              <a:lnSpc>
                <a:spcPct val="105000"/>
              </a:lnSpc>
              <a:spcBef>
                <a:spcPts val="1999"/>
              </a:spcBef>
              <a:spcAft>
                <a:spcPts val="0"/>
              </a:spcAft>
              <a:buClrTx/>
              <a:buNone/>
            </a:pPr>
            <a:endParaRPr lang="de-DE" altLang="de-DE" sz="2400" b="0"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9" name="Text Box 5"/>
          <p:cNvSpPr txBox="1">
            <a:spLocks noChangeArrowheads="1"/>
          </p:cNvSpPr>
          <p:nvPr/>
        </p:nvSpPr>
        <p:spPr bwMode="auto">
          <a:xfrm>
            <a:off x="408955" y="3200400"/>
            <a:ext cx="264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endParaRPr lang="en-US" altLang="de-DE" sz="2400" b="0">
              <a:latin typeface="Calibri Light"/>
            </a:endParaRPr>
          </a:p>
        </p:txBody>
      </p:sp>
      <p:pic>
        <p:nvPicPr>
          <p:cNvPr id="15463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2" name="Text Box 8"/>
          <p:cNvSpPr txBox="1">
            <a:spLocks noChangeArrowheads="1"/>
          </p:cNvSpPr>
          <p:nvPr/>
        </p:nvSpPr>
        <p:spPr bwMode="auto">
          <a:xfrm>
            <a:off x="6080760" y="1664208"/>
            <a:ext cx="5669280" cy="440120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Junge hasst es, Geige zu spielen, aber seine Eltern zwingen ihn zum Üben.</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 Ein blinder Junge wünscht sich, Violine spielen zu können.</a:t>
            </a:r>
            <a:r>
              <a:rPr lang="en-US" altLang="de-DE" sz="2400" b="0" dirty="0">
                <a:solidFill>
                  <a:srgbClr val="333333"/>
                </a:solidFill>
                <a:latin typeface="Calibri Light"/>
              </a:rPr>
              <a:t> </a:t>
            </a:r>
            <a:endParaRPr lang="de-DE" altLang="de-DE" sz="2400" b="0" dirty="0">
              <a:solidFill>
                <a:srgbClr val="333333"/>
              </a:solidFill>
              <a:latin typeface="Calibri Light"/>
            </a:endParaRP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Junge hat die wertvolle Geige seines Vaters kaputt gemacht </a:t>
            </a:r>
            <a:br>
              <a:rPr lang="de-DE" altLang="de-DE" sz="2400" b="0" dirty="0">
                <a:solidFill>
                  <a:srgbClr val="333333"/>
                </a:solidFill>
                <a:latin typeface="Calibri Light"/>
              </a:rPr>
            </a:br>
            <a:r>
              <a:rPr lang="de-DE" altLang="de-DE" sz="2400" b="0" dirty="0">
                <a:solidFill>
                  <a:srgbClr val="333333"/>
                </a:solidFill>
                <a:latin typeface="Calibri Light"/>
              </a:rPr>
              <a:t>und hat Angst, es ihm zu sagen. </a:t>
            </a:r>
            <a:endParaRPr lang="en-US" altLang="de-DE" sz="2400" b="0" dirty="0">
              <a:solidFill>
                <a:srgbClr val="333333"/>
              </a:solidFill>
              <a:latin typeface="Calibri Light"/>
            </a:endParaRP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Junge ist ein begabter Musiker und konzentriert sich vor seinem Konzert.</a:t>
            </a:r>
            <a:r>
              <a:rPr lang="de-DE" altLang="de-DE" sz="2400" dirty="0">
                <a:solidFill>
                  <a:srgbClr val="004992"/>
                </a:solidFill>
                <a:latin typeface="Calibri Light"/>
              </a:rPr>
              <a:t> </a:t>
            </a:r>
            <a:endParaRPr lang="en-US" altLang="de-DE" sz="2400" dirty="0">
              <a:solidFill>
                <a:srgbClr val="004992"/>
              </a:solidFill>
              <a:latin typeface="Calibri Light"/>
            </a:endParaRPr>
          </a:p>
          <a:p>
            <a:pPr eaLnBrk="1" hangingPunct="1">
              <a:lnSpc>
                <a:spcPct val="105000"/>
              </a:lnSpc>
              <a:spcBef>
                <a:spcPts val="1999"/>
              </a:spcBef>
              <a:spcAft>
                <a:spcPts val="0"/>
              </a:spcAft>
              <a:buClrTx/>
              <a:buNone/>
            </a:pP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56</a:t>
            </a:fld>
            <a:endParaRPr lang="de-DE" altLang="de-DE" b="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5"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6" name="Text Box 1026"/>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Liebesbrief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böse Nachbar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Umzug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Vermesser</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57</a:t>
            </a:fld>
            <a:endParaRPr lang="de-DE" altLang="de-DE" b="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ext Box 1026"/>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Liebesbrief </a:t>
            </a:r>
            <a:r>
              <a:rPr lang="de-DE" altLang="de-DE" sz="1800" b="0" dirty="0">
                <a:solidFill>
                  <a:srgbClr val="004992"/>
                </a:solidFill>
                <a:latin typeface="Calibri Light"/>
              </a:rPr>
              <a:t>(Carl Spitzweg, 1860)</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böse Nachbar</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Umzug</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Vermesser</a:t>
            </a:r>
            <a:endParaRPr lang="en-US" altLang="de-DE" sz="2400" b="0" dirty="0">
              <a:solidFill>
                <a:srgbClr val="333333"/>
              </a:solidFill>
              <a:latin typeface="Calibri Light"/>
            </a:endParaRPr>
          </a:p>
        </p:txBody>
      </p:sp>
      <p:pic>
        <p:nvPicPr>
          <p:cNvPr id="158724"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58</a:t>
            </a:fld>
            <a:endParaRPr lang="de-DE" altLang="de-DE" b="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Bestechung</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Messias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Zinsgroschen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Edelmann und Seeräuber</a:t>
            </a:r>
          </a:p>
        </p:txBody>
      </p:sp>
      <p:pic>
        <p:nvPicPr>
          <p:cNvPr id="160772"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59</a:t>
            </a:fld>
            <a:endParaRPr lang="de-DE" altLang="de-DE" b="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Bestechung</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Messias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Zinsgroschen </a:t>
            </a:r>
            <a:r>
              <a:rPr lang="de-DE" altLang="de-DE" sz="1800" b="0" dirty="0">
                <a:solidFill>
                  <a:srgbClr val="004992"/>
                </a:solidFill>
                <a:latin typeface="Calibri Light"/>
              </a:rPr>
              <a:t>(Tizian, 1524)</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Edelmann und Seeräuber</a:t>
            </a:r>
          </a:p>
        </p:txBody>
      </p:sp>
      <p:pic>
        <p:nvPicPr>
          <p:cNvPr id="162820"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60</a:t>
            </a:fld>
            <a:endParaRPr lang="de-DE" altLang="de-DE" b="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9" name="Rectangle 3"/>
          <p:cNvSpPr>
            <a:spLocks noChangeArrowheads="1"/>
          </p:cNvSpPr>
          <p:nvPr/>
        </p:nvSpPr>
        <p:spPr bwMode="auto">
          <a:xfrm>
            <a:off x="6080760" y="2203704"/>
            <a:ext cx="566928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betrunkene Trottel</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Lästereien unter Damen</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Aufforderung zum Tanz</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Leichenschmaus</a:t>
            </a:r>
          </a:p>
          <a:p>
            <a:pPr marL="0" indent="0" eaLnBrk="1" hangingPunct="1">
              <a:lnSpc>
                <a:spcPct val="105000"/>
              </a:lnSpc>
              <a:spcBef>
                <a:spcPts val="1999"/>
              </a:spcBef>
              <a:spcAft>
                <a:spcPts val="0"/>
              </a:spcAft>
              <a:buClr>
                <a:srgbClr val="333333"/>
              </a:buClr>
              <a:buNone/>
            </a:pP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61</a:t>
            </a:fld>
            <a:endParaRPr lang="de-DE" altLang="de-DE" b="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62</a:t>
            </a:fld>
            <a:endParaRPr lang="de-DE" altLang="de-DE" b="0">
              <a:latin typeface="Calibri Light"/>
            </a:endParaRPr>
          </a:p>
        </p:txBody>
      </p:sp>
      <p:sp>
        <p:nvSpPr>
          <p:cNvPr id="10" name="Rectangle 3"/>
          <p:cNvSpPr>
            <a:spLocks noChangeArrowheads="1"/>
          </p:cNvSpPr>
          <p:nvPr/>
        </p:nvSpPr>
        <p:spPr bwMode="auto">
          <a:xfrm>
            <a:off x="6080760" y="2203704"/>
            <a:ext cx="566928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betrunkene Trottel</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Lästereien unter Damen</a:t>
            </a:r>
          </a:p>
          <a:p>
            <a:pPr marL="457200" indent="-457200" eaLnBrk="1" hangingPunct="1">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Calibri Light"/>
              </a:rPr>
              <a:t>Aufforderung zum Tanz </a:t>
            </a:r>
            <a:br>
              <a:rPr lang="de-DE" sz="2400" b="0" dirty="0">
                <a:solidFill>
                  <a:srgbClr val="004992"/>
                </a:solidFill>
                <a:latin typeface="Calibri Light"/>
              </a:rPr>
            </a:br>
            <a:r>
              <a:rPr lang="de-DE" sz="1800" b="0" dirty="0">
                <a:solidFill>
                  <a:srgbClr val="004992"/>
                </a:solidFill>
                <a:latin typeface="Calibri Light"/>
              </a:rPr>
              <a:t>(Peter Baumgartner, 1834-1911)</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Leichenschmaus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3"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4"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Mordzeugen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Das Drama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Im Kino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Die entflohene Braut</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Mordzeugen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Das Drama </a:t>
            </a:r>
            <a:r>
              <a:rPr lang="de-DE" altLang="de-DE" sz="1800" b="0" dirty="0">
                <a:solidFill>
                  <a:srgbClr val="004992"/>
                </a:solidFill>
                <a:latin typeface="Calibri Light"/>
              </a:rPr>
              <a:t>(Daumier Honoré, 1831/32)</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Im Kino</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entflohene Braut</a:t>
            </a:r>
            <a:endParaRPr lang="en-US" altLang="de-DE" sz="2400" b="0" dirty="0">
              <a:solidFill>
                <a:srgbClr val="333333"/>
              </a:solidFill>
              <a:latin typeface="Calibri Light"/>
            </a:endParaRPr>
          </a:p>
        </p:txBody>
      </p:sp>
      <p:pic>
        <p:nvPicPr>
          <p:cNvPr id="171012"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64</a:t>
            </a:fld>
            <a:endParaRPr lang="de-DE" altLang="de-DE" b="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66</a:t>
            </a:fld>
            <a:endParaRPr lang="de-DE" altLang="de-DE" b="0">
              <a:latin typeface="Calibri Light"/>
            </a:endParaRPr>
          </a:p>
        </p:txBody>
      </p:sp>
    </p:spTree>
    <p:extLst>
      <p:ext uri="{BB962C8B-B14F-4D97-AF65-F5344CB8AC3E}">
        <p14:creationId xmlns:p14="http://schemas.microsoft.com/office/powerpoint/2010/main" val="6689069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67</a:t>
            </a:fld>
            <a:endParaRPr lang="de-DE" altLang="de-DE" b="0">
              <a:latin typeface="Calibri Light"/>
            </a:endParaRPr>
          </a:p>
        </p:txBody>
      </p:sp>
    </p:spTree>
    <p:extLst>
      <p:ext uri="{BB962C8B-B14F-4D97-AF65-F5344CB8AC3E}">
        <p14:creationId xmlns:p14="http://schemas.microsoft.com/office/powerpoint/2010/main" val="3711135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Gefahr eines falschen Verdachts, wenn man vorschnell urteilt!</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68</a:t>
            </a:fld>
            <a:endParaRPr lang="de-DE" altLang="de-DE" b="0">
              <a:latin typeface="Calibri Light"/>
            </a:endParaRPr>
          </a:p>
        </p:txBody>
      </p:sp>
    </p:spTree>
    <p:extLst>
      <p:ext uri="{BB962C8B-B14F-4D97-AF65-F5344CB8AC3E}">
        <p14:creationId xmlns:p14="http://schemas.microsoft.com/office/powerpoint/2010/main" val="24808358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Gefahr eines falschen Verdachts, wenn man vorschnell urteilt!</a:t>
            </a:r>
            <a:endParaRPr lang="de-DE" altLang="de-DE" i="1"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Bei Dingen, die weniger bedeutsam sind, sollte man sich hingegen ruhig schnell entscheiden (z.B. Joghurtmarke, Kuchensorte im Café, Lottozahlen).</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69</a:t>
            </a:fld>
            <a:endParaRPr lang="de-DE" altLang="de-DE" b="0">
              <a:latin typeface="Calibri Light"/>
            </a:endParaRPr>
          </a:p>
        </p:txBody>
      </p:sp>
    </p:spTree>
    <p:extLst>
      <p:ext uri="{BB962C8B-B14F-4D97-AF65-F5344CB8AC3E}">
        <p14:creationId xmlns:p14="http://schemas.microsoft.com/office/powerpoint/2010/main" val="2647239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Gefahr eines falschen Verdachts, wenn man vorschnell urteilt!</a:t>
            </a:r>
            <a:endParaRPr lang="de-DE" altLang="de-DE" i="1"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Bei Dingen, die weniger bedeutsam sind, sollte man sich hingegen ruhig schnell entscheiden (z.B. Joghurtmarke, Kuchensorte im Café, Lottozahlen).</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Irren ist menschlich: Bedenken Sie stets die Möglichkeit, dass Sie falsch liegen könnten.</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70</a:t>
            </a:fld>
            <a:endParaRPr lang="de-DE" altLang="de-DE" b="0">
              <a:latin typeface="Calibri Light"/>
            </a:endParaRPr>
          </a:p>
        </p:txBody>
      </p:sp>
    </p:spTree>
    <p:extLst>
      <p:ext uri="{BB962C8B-B14F-4D97-AF65-F5344CB8AC3E}">
        <p14:creationId xmlns:p14="http://schemas.microsoft.com/office/powerpoint/2010/main" val="27544693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Gefahr eines falschen Verdachts, wenn man vorschnell urteilt!</a:t>
            </a:r>
            <a:endParaRPr lang="de-DE" altLang="de-DE" i="1"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Bei Dingen, die weniger bedeutsam sind, sollte man sich hingegen ruhig schnell entscheiden (z.B. Joghurtmarke, Kuchensorte im Café, Lottozahlen).</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Irren ist menschlich: Bedenken Sie stets die Möglichkeit, dass Sie falsch liegen könnten.</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Wichtige Entscheidungen sollten auf Tatsachen beruhen. Bloße Vermutungen sind „schlechte Ratgeber“. Berücksichtigen Sie immer auch die Konsequenzen einer falschen Entscheidung.</a:t>
            </a:r>
          </a:p>
          <a:p>
            <a:pPr marL="285750" lvl="0" indent="-285750" defTabSz="914400" fontAlgn="base">
              <a:lnSpc>
                <a:spcPct val="100000"/>
              </a:lnSpc>
              <a:spcBef>
                <a:spcPts val="1200"/>
              </a:spcBef>
              <a:buFont typeface="Arial" panose="020B0604020202020204" pitchFamily="34" charset="0"/>
              <a:buChar char="•"/>
            </a:pP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71</a:t>
            </a:fld>
            <a:endParaRPr lang="de-DE" altLang="de-DE" b="0">
              <a:latin typeface="Calibri Light"/>
            </a:endParaRPr>
          </a:p>
        </p:txBody>
      </p:sp>
    </p:spTree>
    <p:extLst>
      <p:ext uri="{BB962C8B-B14F-4D97-AF65-F5344CB8AC3E}">
        <p14:creationId xmlns:p14="http://schemas.microsoft.com/office/powerpoint/2010/main" val="5506269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000" dirty="0">
                <a:solidFill>
                  <a:srgbClr val="333333"/>
                </a:solidFill>
                <a:latin typeface="Calibri Light"/>
                <a:cs typeface="Times New Roman" panose="02020603050405020304" pitchFamily="18" charset="0"/>
              </a:rPr>
              <a:t>Viele (aber nicht alle!) Menschen mit Psychose neigen dazu, vorschnell und extrem zu urteilen. Unter Stress kommt es oft zu einer Verstärkung dieser Tendenz.</a:t>
            </a:r>
            <a:endParaRPr lang="de-DE" altLang="de-DE"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5" name="Slide Number Placeholder 4"/>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72</a:t>
            </a:fld>
            <a:endParaRPr lang="de-DE" altLang="de-DE" b="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000" dirty="0">
                <a:solidFill>
                  <a:srgbClr val="333333"/>
                </a:solidFill>
                <a:latin typeface="Calibri Light"/>
                <a:cs typeface="Times New Roman" panose="02020603050405020304" pitchFamily="18" charset="0"/>
              </a:rPr>
              <a:t>Viele (aber nicht alle!) Menschen mit Psychose neigen dazu, vorschnell und extrem zu urteilen. Unter Stress kommt es oft zu einer Verstärkung dieser Tendenz.</a:t>
            </a:r>
          </a:p>
          <a:p>
            <a:pPr lvl="0" defTabSz="914400" fontAlgn="base"/>
            <a:r>
              <a:rPr lang="de-DE" altLang="de-DE" dirty="0">
                <a:solidFill>
                  <a:srgbClr val="004992"/>
                </a:solidFill>
                <a:latin typeface="Calibri Light"/>
                <a:cs typeface="Times New Roman" panose="02020603050405020304" pitchFamily="18" charset="0"/>
              </a:rPr>
              <a:t>Beispiel:</a:t>
            </a:r>
            <a:r>
              <a:rPr lang="de-DE" altLang="de-DE" dirty="0">
                <a:solidFill>
                  <a:srgbClr val="333333"/>
                </a:solidFill>
                <a:latin typeface="Calibri Light"/>
                <a:cs typeface="Times New Roman" panose="02020603050405020304" pitchFamily="18" charset="0"/>
              </a:rPr>
              <a:t> Erich möchte zur Universität fahren, findet aber seine Wagenschlüssel nicht. Er denkt, dass der Hausmeister ihm die Autoschlüssel entwendet hat, damit Erich nicht zur Uni fahren kann.</a:t>
            </a:r>
          </a:p>
          <a:p>
            <a:pPr lvl="0" defTabSz="914400" fontAlgn="base"/>
            <a:r>
              <a:rPr lang="de-DE" altLang="de-DE" dirty="0">
                <a:solidFill>
                  <a:srgbClr val="004992"/>
                </a:solidFill>
                <a:latin typeface="Calibri Light"/>
                <a:cs typeface="Times New Roman" panose="02020603050405020304" pitchFamily="18" charset="0"/>
              </a:rPr>
              <a:t>Hintergrund:</a:t>
            </a:r>
            <a:r>
              <a:rPr lang="de-DE" altLang="de-DE" dirty="0">
                <a:solidFill>
                  <a:srgbClr val="333333"/>
                </a:solidFill>
                <a:latin typeface="Calibri Light"/>
                <a:cs typeface="Times New Roman" panose="02020603050405020304" pitchFamily="18" charset="0"/>
              </a:rPr>
              <a:t> Erich ist überzeugt, dass man ihn von der Uni jagen möchte.</a:t>
            </a:r>
          </a:p>
          <a:p>
            <a:pPr lvl="0" defTabSz="914400" fontAlgn="base"/>
            <a:r>
              <a:rPr lang="de-DE" altLang="de-DE" dirty="0">
                <a:solidFill>
                  <a:srgbClr val="004992"/>
                </a:solidFill>
                <a:latin typeface="Calibri Light"/>
                <a:cs typeface="Times New Roman" panose="02020603050405020304" pitchFamily="18" charset="0"/>
              </a:rPr>
              <a:t>Aber:</a:t>
            </a:r>
            <a:r>
              <a:rPr lang="de-DE" altLang="de-DE" dirty="0">
                <a:solidFill>
                  <a:srgbClr val="333333"/>
                </a:solidFill>
                <a:latin typeface="Calibri Light"/>
                <a:cs typeface="Times New Roman" panose="02020603050405020304" pitchFamily="18" charset="0"/>
              </a:rPr>
              <a:t> Welches Interesse sollte der Hausmeister daran haben, dass Erich von der Uni fliegt? Wie soll er in Besitz der Schlüssel gelangt sein?</a:t>
            </a:r>
          </a:p>
          <a:p>
            <a:endParaRPr lang="en-US"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5" name="Slide Number Placeholder 4"/>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73</a:t>
            </a:fld>
            <a:endParaRPr lang="de-DE" altLang="de-DE" b="0">
              <a:latin typeface="Calibri Light"/>
            </a:endParaRPr>
          </a:p>
        </p:txBody>
      </p:sp>
    </p:spTree>
    <p:extLst>
      <p:ext uri="{BB962C8B-B14F-4D97-AF65-F5344CB8AC3E}">
        <p14:creationId xmlns:p14="http://schemas.microsoft.com/office/powerpoint/2010/main" val="31618345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000" dirty="0">
                <a:solidFill>
                  <a:srgbClr val="333333"/>
                </a:solidFill>
                <a:latin typeface="Calibri Light"/>
                <a:cs typeface="Times New Roman" panose="02020603050405020304" pitchFamily="18" charset="0"/>
              </a:rPr>
              <a:t>Viele (aber nicht alle!) Menschen mit Psychose neigen dazu, vorschnell und extrem zu urteilen. Unter Stress kommt es oft zu einer Verstärkung dieser Tendenz.</a:t>
            </a:r>
          </a:p>
          <a:p>
            <a:pPr lvl="0" defTabSz="914400" fontAlgn="base"/>
            <a:r>
              <a:rPr lang="de-DE" altLang="de-DE" dirty="0">
                <a:solidFill>
                  <a:srgbClr val="004992"/>
                </a:solidFill>
                <a:latin typeface="Calibri Light"/>
                <a:cs typeface="Times New Roman" panose="02020603050405020304" pitchFamily="18" charset="0"/>
              </a:rPr>
              <a:t>Beispiel:</a:t>
            </a:r>
            <a:r>
              <a:rPr lang="de-DE" altLang="de-DE" dirty="0">
                <a:solidFill>
                  <a:srgbClr val="333333"/>
                </a:solidFill>
                <a:latin typeface="Calibri Light"/>
                <a:cs typeface="Times New Roman" panose="02020603050405020304" pitchFamily="18" charset="0"/>
              </a:rPr>
              <a:t> Erich möchte zur Universität fahren, findet aber seine Wagenschlüssel nicht. Er denkt, dass der Hausmeister ihm die Autoschlüssel entwendet hat, damit Erich nicht zur Uni fahren kann.</a:t>
            </a:r>
          </a:p>
          <a:p>
            <a:pPr lvl="0" defTabSz="914400" fontAlgn="base"/>
            <a:r>
              <a:rPr lang="de-DE" altLang="de-DE" dirty="0">
                <a:solidFill>
                  <a:srgbClr val="004992"/>
                </a:solidFill>
                <a:latin typeface="Calibri Light"/>
                <a:cs typeface="Times New Roman" panose="02020603050405020304" pitchFamily="18" charset="0"/>
              </a:rPr>
              <a:t>Hintergrund:</a:t>
            </a:r>
            <a:r>
              <a:rPr lang="de-DE" altLang="de-DE" dirty="0">
                <a:solidFill>
                  <a:srgbClr val="333333"/>
                </a:solidFill>
                <a:latin typeface="Calibri Light"/>
                <a:cs typeface="Times New Roman" panose="02020603050405020304" pitchFamily="18" charset="0"/>
              </a:rPr>
              <a:t> Erich ist überzeugt, dass man ihn von der Uni jagen möchte.</a:t>
            </a:r>
          </a:p>
          <a:p>
            <a:pPr lvl="0" defTabSz="914400" fontAlgn="base"/>
            <a:r>
              <a:rPr lang="de-DE" altLang="de-DE" dirty="0">
                <a:solidFill>
                  <a:srgbClr val="004992"/>
                </a:solidFill>
                <a:latin typeface="Calibri Light"/>
                <a:cs typeface="Times New Roman" panose="02020603050405020304" pitchFamily="18" charset="0"/>
              </a:rPr>
              <a:t>Aber:</a:t>
            </a:r>
            <a:r>
              <a:rPr lang="de-DE" altLang="de-DE" dirty="0">
                <a:solidFill>
                  <a:srgbClr val="333333"/>
                </a:solidFill>
                <a:latin typeface="Calibri Light"/>
                <a:cs typeface="Times New Roman" panose="02020603050405020304" pitchFamily="18" charset="0"/>
              </a:rPr>
              <a:t> Welches Interesse sollte der Hausmeister daran haben, dass Erich von der Uni fliegt? Wie soll er in Besitz der Schlüssel gelangt sein?</a:t>
            </a:r>
          </a:p>
          <a:p>
            <a:pPr lvl="0" defTabSz="914400" fontAlgn="base"/>
            <a:r>
              <a:rPr lang="de-DE" altLang="de-DE" sz="2000" dirty="0">
                <a:solidFill>
                  <a:srgbClr val="333333"/>
                </a:solidFill>
                <a:latin typeface="Calibri Light"/>
                <a:cs typeface="Times New Roman" panose="02020603050405020304" pitchFamily="18" charset="0"/>
              </a:rPr>
              <a:t>Bei schweren Anschuldigungen sollten mehr Informationen gesammelt und unbedingt andere Erklärungsmöglichkeiten mit Vertrauenspersonen erörtert werden. </a:t>
            </a:r>
          </a:p>
          <a:p>
            <a:pPr lvl="0" defTabSz="914400" fontAlgn="base"/>
            <a:endParaRPr lang="de-DE" altLang="de-DE"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5" name="Slide Number Placeholder 4"/>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74</a:t>
            </a:fld>
            <a:endParaRPr lang="de-DE" altLang="de-DE" b="0">
              <a:latin typeface="Calibri Light"/>
            </a:endParaRPr>
          </a:p>
        </p:txBody>
      </p:sp>
    </p:spTree>
    <p:extLst>
      <p:ext uri="{BB962C8B-B14F-4D97-AF65-F5344CB8AC3E}">
        <p14:creationId xmlns:p14="http://schemas.microsoft.com/office/powerpoint/2010/main" val="15799616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7 - Voreiliges Schlussfolgern II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75</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www.uke.de/mkt_app</a:t>
            </a:r>
            <a:endParaRPr lang="de-DE"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2597417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649792187"/>
              </p:ext>
            </p:extLst>
          </p:nvPr>
        </p:nvGraphicFramePr>
        <p:xfrm>
          <a:off x="408954" y="2011680"/>
          <a:ext cx="11375999" cy="28956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Titelbild</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1" u="none" strike="noStrike" cap="none" normalizeH="0" baseline="0" dirty="0">
                          <a:ln>
                            <a:noFill/>
                          </a:ln>
                          <a:solidFill>
                            <a:srgbClr val="333333"/>
                          </a:solidFill>
                          <a:effectLst/>
                          <a:latin typeface="Calibri Light"/>
                          <a:cs typeface="Times New Roman" pitchFamily="18" charset="0"/>
                        </a:rPr>
                        <a:t>Stern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j-lt"/>
                          <a:ea typeface="+mn-ea"/>
                          <a:cs typeface="+mn-cs"/>
                        </a:rPr>
                        <a:t>GHDI – Image</a:t>
                      </a:r>
                      <a:br>
                        <a:rPr lang="de-DE" sz="1000" b="0" u="none" kern="1200" dirty="0">
                          <a:solidFill>
                            <a:schemeClr val="dk1"/>
                          </a:solidFill>
                          <a:effectLst/>
                          <a:latin typeface="+mj-lt"/>
                          <a:ea typeface="+mn-ea"/>
                          <a:cs typeface="+mn-cs"/>
                        </a:rPr>
                      </a:br>
                      <a:r>
                        <a:rPr lang="de-DE" sz="1000" b="0" u="none" kern="1200" dirty="0">
                          <a:solidFill>
                            <a:schemeClr val="dk1"/>
                          </a:solidFill>
                          <a:effectLst/>
                          <a:latin typeface="+mj-lt"/>
                          <a:ea typeface="+mn-ea"/>
                          <a:cs typeface="+mn-cs"/>
                        </a:rPr>
                        <a:t> (ghi-dc.org)</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Angebliche</a:t>
                      </a:r>
                      <a:r>
                        <a:rPr kumimoji="0" lang="en-GB" sz="1000" b="0" i="0" u="none" strike="noStrike" cap="none" normalizeH="0" baseline="0" dirty="0">
                          <a:ln>
                            <a:noFill/>
                          </a:ln>
                          <a:solidFill>
                            <a:srgbClr val="333333"/>
                          </a:solidFill>
                          <a:effectLst/>
                          <a:latin typeface="Calibri Light"/>
                          <a:cs typeface="Times New Roman" pitchFamily="18" charset="0"/>
                        </a:rPr>
                        <a:t> Hitler </a:t>
                      </a:r>
                      <a:r>
                        <a:rPr kumimoji="0" lang="en-GB" sz="1000" b="0" i="0" u="none" strike="noStrike" cap="none" normalizeH="0" baseline="0" dirty="0" err="1">
                          <a:ln>
                            <a:noFill/>
                          </a:ln>
                          <a:solidFill>
                            <a:srgbClr val="333333"/>
                          </a:solidFill>
                          <a:effectLst/>
                          <a:latin typeface="Calibri Light"/>
                          <a:cs typeface="Times New Roman" pitchFamily="18" charset="0"/>
                        </a:rPr>
                        <a:t>Tagebücher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Sollte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eine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Urherberrechtsverletzung</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vorliegen</a:t>
                      </a:r>
                      <a:r>
                        <a:rPr kumimoji="0" lang="en-GB" sz="1000" b="0" i="0" u="none" strike="noStrike" cap="none" normalizeH="0" baseline="0" dirty="0">
                          <a:ln>
                            <a:noFill/>
                          </a:ln>
                          <a:solidFill>
                            <a:srgbClr val="333333"/>
                          </a:solidFill>
                          <a:effectLst/>
                          <a:latin typeface="Calibri Light"/>
                          <a:cs typeface="Times New Roman" pitchFamily="18" charset="0"/>
                        </a:rPr>
                        <a:t>, so bitten </a:t>
                      </a:r>
                      <a:r>
                        <a:rPr kumimoji="0" lang="en-GB" sz="1000" b="0" i="0" u="none" strike="noStrike" cap="none" normalizeH="0" baseline="0" dirty="0" err="1">
                          <a:ln>
                            <a:noFill/>
                          </a:ln>
                          <a:solidFill>
                            <a:srgbClr val="333333"/>
                          </a:solidFill>
                          <a:effectLst/>
                          <a:latin typeface="Calibri Light"/>
                          <a:cs typeface="Times New Roman" pitchFamily="18" charset="0"/>
                        </a:rPr>
                        <a:t>wir</a:t>
                      </a:r>
                      <a:r>
                        <a:rPr kumimoji="0" lang="en-GB" sz="1000" b="0" i="0" u="none" strike="noStrike" cap="none" normalizeH="0" baseline="0" dirty="0">
                          <a:ln>
                            <a:noFill/>
                          </a:ln>
                          <a:solidFill>
                            <a:srgbClr val="333333"/>
                          </a:solidFill>
                          <a:effectLst/>
                          <a:latin typeface="Calibri Light"/>
                          <a:cs typeface="Times New Roman" pitchFamily="18" charset="0"/>
                        </a:rPr>
                        <a:t> den </a:t>
                      </a:r>
                      <a:r>
                        <a:rPr kumimoji="0" lang="en-GB" sz="1000" b="0" i="0" u="none" strike="noStrike" cap="none" normalizeH="0" baseline="0" dirty="0" err="1">
                          <a:ln>
                            <a:noFill/>
                          </a:ln>
                          <a:solidFill>
                            <a:srgbClr val="333333"/>
                          </a:solidFill>
                          <a:effectLst/>
                          <a:latin typeface="Calibri Light"/>
                          <a:cs typeface="Times New Roman" pitchFamily="18" charset="0"/>
                        </a:rPr>
                        <a:t>Urheber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sich</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bei</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uns</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melden</a:t>
                      </a:r>
                      <a:r>
                        <a:rPr kumimoji="0" lang="en-GB" sz="1000" b="0" i="0" u="none" strike="noStrike" cap="none" normalizeH="0" baseline="0" dirty="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Titelbild</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1" u="none" strike="noStrike" cap="none" normalizeH="0" baseline="0" dirty="0">
                          <a:ln>
                            <a:noFill/>
                          </a:ln>
                          <a:solidFill>
                            <a:srgbClr val="333333"/>
                          </a:solidFill>
                          <a:effectLst/>
                          <a:latin typeface="Calibri Light"/>
                          <a:cs typeface="Times New Roman" pitchFamily="18" charset="0"/>
                        </a:rPr>
                        <a:t>Stern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Angebliche</a:t>
                      </a:r>
                      <a:r>
                        <a:rPr kumimoji="0" lang="en-GB" sz="1000" b="0" i="0" u="none" strike="noStrike" cap="none" normalizeH="0" baseline="0" dirty="0">
                          <a:ln>
                            <a:noFill/>
                          </a:ln>
                          <a:solidFill>
                            <a:srgbClr val="333333"/>
                          </a:solidFill>
                          <a:effectLst/>
                          <a:latin typeface="Calibri Light"/>
                          <a:cs typeface="Times New Roman" pitchFamily="18" charset="0"/>
                        </a:rPr>
                        <a:t> Hitler </a:t>
                      </a:r>
                      <a:r>
                        <a:rPr kumimoji="0" lang="en-GB" sz="1000" b="0" i="0" u="none" strike="noStrike" cap="none" normalizeH="0" baseline="0" dirty="0" err="1">
                          <a:ln>
                            <a:noFill/>
                          </a:ln>
                          <a:solidFill>
                            <a:srgbClr val="333333"/>
                          </a:solidFill>
                          <a:effectLst/>
                          <a:latin typeface="Calibri Light"/>
                          <a:cs typeface="Times New Roman" pitchFamily="18" charset="0"/>
                        </a:rPr>
                        <a:t>Tagebücher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miss_blackbutterlfy</a:t>
                      </a:r>
                      <a:r>
                        <a:rPr kumimoji="0" lang="en-US" sz="1000" b="0" i="0" u="none" strike="noStrike" cap="none" normalizeH="0" baseline="0" dirty="0">
                          <a:ln>
                            <a:noFill/>
                          </a:ln>
                          <a:solidFill>
                            <a:srgbClr val="333333"/>
                          </a:solidFill>
                          <a:effectLst/>
                          <a:latin typeface="Calibri Light"/>
                          <a:cs typeface="Times New Roman" pitchFamily="18" charset="0"/>
                        </a:rPr>
                        <a:t>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cigarette boxes/Marlboro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a:t>
                      </a:r>
                      <a:r>
                        <a:rPr kumimoji="0" lang="de-DE" sz="1000" b="0" i="0" u="none" strike="noStrike" cap="none" normalizeH="0" baseline="0" dirty="0" err="1">
                          <a:ln>
                            <a:noFill/>
                          </a:ln>
                          <a:solidFill>
                            <a:srgbClr val="333333"/>
                          </a:solidFill>
                          <a:effectLst/>
                          <a:latin typeface="Calibri Light"/>
                          <a:cs typeface="Times New Roman" pitchFamily="18" charset="0"/>
                        </a:rPr>
                        <a:t>reproduced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paintings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are</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because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their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copyright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has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expired</a:t>
                      </a:r>
                      <a:r>
                        <a:rPr kumimoji="0" lang="de-DE" sz="1000" b="0" i="0" u="none" strike="noStrike" cap="none" normalizeH="0" baseline="0" dirty="0">
                          <a:ln>
                            <a:noFill/>
                          </a:ln>
                          <a:solidFill>
                            <a:srgbClr val="333333"/>
                          </a:solidFill>
                          <a:effectLst/>
                          <a:latin typeface="Calibri Light"/>
                          <a:cs typeface="Times New Roman" pitchFamily="18" charset="0"/>
                        </a:rPr>
                        <a:t> (all </a:t>
                      </a:r>
                      <a:r>
                        <a:rPr kumimoji="0" lang="de-DE" sz="1000" b="0" i="0" u="none" strike="noStrike" cap="none" normalizeH="0" baseline="0" dirty="0" err="1">
                          <a:ln>
                            <a:noFill/>
                          </a:ln>
                          <a:solidFill>
                            <a:srgbClr val="333333"/>
                          </a:solidFill>
                          <a:effectLst/>
                          <a:latin typeface="Calibri Light"/>
                          <a:cs typeface="Times New Roman" pitchFamily="18" charset="0"/>
                        </a:rPr>
                        <a:t>artists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died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more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than</a:t>
                      </a:r>
                      <a:r>
                        <a:rPr kumimoji="0" lang="de-DE" sz="1000" b="0" i="0" u="none" strike="noStrike" cap="none" normalizeH="0" baseline="0" dirty="0">
                          <a:ln>
                            <a:noFill/>
                          </a:ln>
                          <a:solidFill>
                            <a:srgbClr val="333333"/>
                          </a:solidFill>
                          <a:effectLst/>
                          <a:latin typeface="Calibri Light"/>
                          <a:cs typeface="Times New Roman" pitchFamily="18" charset="0"/>
                        </a:rPr>
                        <a:t> 70years </a:t>
                      </a:r>
                      <a:r>
                        <a:rPr kumimoji="0" lang="de-DE" sz="1000" b="0" i="0" u="none" strike="noStrike" cap="none" normalizeH="0" baseline="0" dirty="0" err="1">
                          <a:ln>
                            <a:noFill/>
                          </a:ln>
                          <a:solidFill>
                            <a:srgbClr val="333333"/>
                          </a:solidFill>
                          <a:effectLst/>
                          <a:latin typeface="Calibri Light"/>
                          <a:cs typeface="Times New Roman" pitchFamily="18" charset="0"/>
                        </a:rPr>
                        <a:t>ago</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t>
                      </a:r>
                      <a:r>
                        <a:rPr kumimoji="0" lang="en-GB" sz="1000" b="0" i="0" u="none" strike="noStrike" cap="none" normalizeH="0" baseline="0" dirty="0" err="1">
                          <a:ln>
                            <a:noFill/>
                          </a:ln>
                          <a:solidFill>
                            <a:srgbClr val="333333"/>
                          </a:solidFill>
                          <a:effectLst/>
                          <a:latin typeface="Calibri Light"/>
                          <a:cs typeface="Times New Roman" pitchFamily="18" charset="0"/>
                        </a:rPr>
                        <a:t>Alle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Reproduktionen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gelten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ebenfalls</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als</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gemeinfrei</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de-DE" b="0"/>
              <a:t>Metakognitives Training 7 - Voreiliges Schlussfolgern II</a:t>
            </a:r>
            <a:endParaRPr lang="de-DE" b="0" dirty="0"/>
          </a:p>
        </p:txBody>
      </p:sp>
      <p:sp>
        <p:nvSpPr>
          <p:cNvPr id="3" name="Slide Number Placeholder 2"/>
          <p:cNvSpPr>
            <a:spLocks noGrp="1"/>
          </p:cNvSpPr>
          <p:nvPr>
            <p:ph type="sldNum" sz="quarter" idx="12"/>
          </p:nvPr>
        </p:nvSpPr>
        <p:spPr/>
        <p:txBody>
          <a:bodyPr/>
          <a:lstStyle/>
          <a:p>
            <a:fld id="{9B00EF49-7894-4F53-A8DD-F7DB3BFC5032}" type="slidenum">
              <a:rPr lang="de-DE" b="0" smtClean="0"/>
              <a:pPr/>
              <a:t>76</a:t>
            </a:fld>
            <a:endParaRPr lang="de-DE" b="0" dirty="0"/>
          </a:p>
        </p:txBody>
      </p:sp>
    </p:spTree>
    <p:extLst>
      <p:ext uri="{BB962C8B-B14F-4D97-AF65-F5344CB8AC3E}">
        <p14:creationId xmlns:p14="http://schemas.microsoft.com/office/powerpoint/2010/main" val="7546151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37" name="Group 45"/>
          <p:cNvGraphicFramePr>
            <a:graphicFrameLocks noGrp="1"/>
          </p:cNvGraphicFramePr>
          <p:nvPr>
            <p:extLst>
              <p:ext uri="{D42A27DB-BD31-4B8C-83A1-F6EECF244321}">
                <p14:modId xmlns:p14="http://schemas.microsoft.com/office/powerpoint/2010/main" val="187013379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Verschwörungstheoretiker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Angebliche </a:t>
                      </a:r>
                      <a:r>
                        <a:rPr kumimoji="0" lang="de-DE" sz="1800" b="0" i="0" u="none" strike="noStrike" cap="none" normalizeH="0" baseline="0" dirty="0">
                          <a:ln>
                            <a:noFill/>
                          </a:ln>
                          <a:solidFill>
                            <a:srgbClr val="333333"/>
                          </a:solidFill>
                          <a:effectLst/>
                          <a:latin typeface="Calibri Light"/>
                          <a:cs typeface="Times New Roman" pitchFamily="18" charset="0"/>
                        </a:rPr>
                        <a:t>Motive der USA:</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Die damals in Konkurrenz zur USA stehende Weltmacht Sowjetunion hatte vorher erfolgreich einen Satelliten in den Weltraum gesendet. Die USA brauchten dringend einen Erfolg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Ablenkung vom damals tobenden Vietnam-Krieg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NASA (Weltraumorganisation der USA) täuschte die US-Regierung aus Angst vor Budget-Kürzungen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77</a:t>
            </a:fld>
            <a:endParaRPr lang="de-DE" altLang="de-DE" b="0">
              <a:latin typeface="Calibri Ligh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63902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242384186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Char char="•"/>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78</a:t>
            </a:fld>
            <a:endParaRPr lang="de-DE" altLang="de-DE" b="0">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8392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282087986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unmöglich, da es auf dem Mond keine Atmosphäre/Wetter gibt</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Sternenloser Himmel und unterschiedlicher Schattenwurf auf den Bildern weisen darauf hin, dass die Fotoaufnahmen in einem Filmstudio gemacht wurden </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lang="de-DE" sz="1800" dirty="0">
                          <a:solidFill>
                            <a:srgbClr val="333333"/>
                          </a:solidFill>
                          <a:latin typeface="Calibri Light"/>
                        </a:rPr>
                        <a:t>Wegen der großen Entfernung zwischen Mond und Erde benötigen Funksprüche hin und zurück mehrere Sekunden. Manche von Armstrongs Antworten vom Mond erfolgen jedoch direkt auf Nixons Fragen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79</a:t>
            </a:fld>
            <a:endParaRPr lang="de-DE" altLang="de-DE" b="0">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34725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15253724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FFFFFF"/>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FFFFFF"/>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FFFFFF"/>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80</a:t>
            </a:fld>
            <a:endParaRPr lang="de-DE" altLang="de-DE" b="0">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05369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11031395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333333"/>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333333"/>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333333"/>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Interview wurde zusammengeschnitten, da in der Originalaufnahme mehrere Sekunden Verzögerung im Dialog zwischen Nixon und Armstrong lagen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81</a:t>
            </a:fld>
            <a:endParaRPr lang="de-DE" altLang="de-DE" b="0">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71082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rPr>
              <a:t>Wurde die Mondlandung von der US-Regierung vorgetäuscht?</a:t>
            </a:r>
          </a:p>
        </p:txBody>
      </p:sp>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82</a:t>
            </a:fld>
            <a:endParaRPr lang="de-DE" altLang="de-DE" b="0">
              <a:latin typeface="Calibri Light"/>
            </a:endParaRPr>
          </a:p>
        </p:txBody>
      </p:sp>
      <p:sp>
        <p:nvSpPr>
          <p:cNvPr id="34821" name="Text Box 8"/>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e-DE" altLang="de-DE" sz="2400" b="0" dirty="0">
                <a:latin typeface="Calibri Light"/>
              </a:rPr>
              <a:t>Regisseur Roland Emmerich (z.B. „Independence Day“):</a:t>
            </a:r>
            <a:br>
              <a:rPr lang="de-DE" altLang="de-DE" sz="2400" b="0" dirty="0">
                <a:latin typeface="Calibri Light"/>
              </a:rPr>
            </a:br>
            <a:r>
              <a:rPr lang="de-DE" altLang="de-DE" sz="2400" b="0" i="1" dirty="0">
                <a:latin typeface="Calibri Light"/>
              </a:rPr>
              <a:t>„Die Mondlandung war (…) technisch zu gut gemacht. Sowas konnte man in den 60er Jahren in der Qualität noch gar nicht herstellen. Da hätte man sogar mit heutiger Technik Probleme das nachzustellen.“</a:t>
            </a:r>
          </a:p>
        </p:txBody>
      </p:sp>
      <p:sp>
        <p:nvSpPr>
          <p:cNvPr id="13" name="Textfeld 7"/>
          <p:cNvSpPr txBox="1">
            <a:spLocks noChangeArrowheads="1"/>
          </p:cNvSpPr>
          <p:nvPr/>
        </p:nvSpPr>
        <p:spPr bwMode="auto">
          <a:xfrm>
            <a:off x="4139115" y="5445224"/>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Quelle: ZDF „Vorsicht Verschwörung“ </a:t>
            </a:r>
          </a:p>
        </p:txBody>
      </p:sp>
      <p:sp>
        <p:nvSpPr>
          <p:cNvPr id="6" name="Rectangle 5"/>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Nein!</a:t>
            </a:r>
            <a:endParaRPr lang="de-DE" altLang="de-DE" sz="4000" dirty="0">
              <a:latin typeface="Calibri Ligh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30527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t>Wie kommt es zu diesen und anderen Verschwörungstheorien?</a:t>
            </a:r>
            <a:endParaRPr lang="en-US" sz="3600" dirty="0">
              <a:latin typeface="Calibri Light"/>
            </a:endParaRPr>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83</a:t>
            </a:fld>
            <a:endParaRPr lang="de-DE" altLang="de-DE" b="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sz="3600" dirty="0"/>
              <a:t>Wie kommt es zu diesen und anderen Verschwörungstheorien?</a:t>
            </a:r>
            <a:endParaRPr lang="en-US" sz="3600" dirty="0"/>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Sie sind oft spannender als die Realität!</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Sie basieren auf schwer überprüfbaren Aussagen (z.B. die wehende Fahne deutet zunächst darauf hin, dass die Fotos auf der Erde gemacht wurden), die einige Menschen glauben und nicht mehr anzweifeln.</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Sie verschweigen alternative Erklärungen (z.B. dass der sternenlose Himmel durch die kurze Belichtungszeit der Nachtfotografie entsteht).</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Legenden reißen Fakten aus dem Zusammenhang und strapazieren diese über.</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84</a:t>
            </a:fld>
            <a:endParaRPr lang="de-DE" altLang="de-DE" b="0">
              <a:latin typeface="Calibri Ligh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4980</Words>
  <Application>Microsoft Office PowerPoint</Application>
  <PresentationFormat>Benutzerdefiniert</PresentationFormat>
  <Paragraphs>716</Paragraphs>
  <Slides>84</Slides>
  <Notes>83</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84</vt:i4>
      </vt:variant>
    </vt:vector>
  </HeadingPairs>
  <TitlesOfParts>
    <vt:vector size="94"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MKT 7 A – Voreiliges Schlussfolgern II</vt:lpstr>
      <vt:lpstr>Voreilige Schlussfolgerungen</vt:lpstr>
      <vt:lpstr>Voreilige Schlussfolgerungen</vt:lpstr>
      <vt:lpstr>Voreilige Schlussfolgerungen</vt:lpstr>
      <vt:lpstr>Voreilige Schlussfolgerungen Wann fällen wir Urteile, ohne sämtliche Informationen zu prüfen?</vt:lpstr>
      <vt:lpstr>Voreilige Schlussfolgerungen Wann fällen wir Urteile, ohne sämtliche Informationen zu prüfen?</vt:lpstr>
      <vt:lpstr>Voreilige Schlussfolgerungen Wann fällen wir Urteile, ohne sämtliche Informationen zu prüfen?</vt:lpstr>
      <vt:lpstr>Voreilige Schlussfolgerungen Wann fällen wir Urteile, ohne sämtliche Informationen zu prüfen?</vt:lpstr>
      <vt:lpstr>Voreilige Schlussfolgerungen in Aktion</vt:lpstr>
      <vt:lpstr>Voreilige Schlussfolgerungen in Aktion – Moderne Legenden – (für eine alternative Übung siehe Ende der Präsentation)</vt:lpstr>
      <vt:lpstr>Voreilige Schlussfolgerungen in Aktion – Moderne Legenden –</vt:lpstr>
      <vt:lpstr>Voreilige Schlussfolgerungen in Aktion – Moderne Legenden –</vt:lpstr>
      <vt:lpstr>Voreilige Schlussfolgerungen in Aktion – Moderne Legenden –</vt:lpstr>
      <vt:lpstr>Wie kommt es zu diesen und anderen Verschwörungstheorien?</vt:lpstr>
      <vt:lpstr>Wie kommt es zu diesen und anderen Verschwörungstheorien?</vt:lpstr>
      <vt:lpstr>Wie kommt es zu diesen und anderen Verschwörungstheorien?</vt:lpstr>
      <vt:lpstr>Was soll das Ganze?</vt:lpstr>
      <vt:lpstr>Was soll das Ganze?</vt:lpstr>
      <vt:lpstr>Wie voreiliges Schlussfolgern Fehleinschätzungen während der Psychose begünstigt – Beispiele</vt:lpstr>
      <vt:lpstr>Aufgabe</vt:lpstr>
      <vt:lpstr>Aufgabe</vt:lpstr>
      <vt:lpstr>Aufgabe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Übertragung auf den Alltag</vt:lpstr>
      <vt:lpstr>Übertragung auf den Alltag</vt:lpstr>
      <vt:lpstr>Übertragung auf den Alltag</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Wie kommt es zu diesen und anderen Verschwörungstheorien?</vt:lpstr>
      <vt:lpstr>Wie kommt es zu diesen und anderen Verschwörungstheorien?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320</cp:revision>
  <dcterms:created xsi:type="dcterms:W3CDTF">2004-06-30T16:15:23Z</dcterms:created>
  <dcterms:modified xsi:type="dcterms:W3CDTF">2022-06-02T11:51:59Z</dcterms:modified>
</cp:coreProperties>
</file>