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38" r:id="rId1"/>
    <p:sldMasterId id="2147483851" r:id="rId2"/>
  </p:sldMasterIdLst>
  <p:notesMasterIdLst>
    <p:notesMasterId r:id="rId51"/>
  </p:notesMasterIdLst>
  <p:handoutMasterIdLst>
    <p:handoutMasterId r:id="rId52"/>
  </p:handoutMasterIdLst>
  <p:sldIdLst>
    <p:sldId id="494" r:id="rId3"/>
    <p:sldId id="390" r:id="rId4"/>
    <p:sldId id="391" r:id="rId5"/>
    <p:sldId id="392" r:id="rId6"/>
    <p:sldId id="393" r:id="rId7"/>
    <p:sldId id="388" r:id="rId8"/>
    <p:sldId id="457" r:id="rId9"/>
    <p:sldId id="475" r:id="rId10"/>
    <p:sldId id="474" r:id="rId11"/>
    <p:sldId id="459" r:id="rId12"/>
    <p:sldId id="477" r:id="rId13"/>
    <p:sldId id="476" r:id="rId14"/>
    <p:sldId id="363" r:id="rId15"/>
    <p:sldId id="461" r:id="rId16"/>
    <p:sldId id="479" r:id="rId17"/>
    <p:sldId id="478" r:id="rId18"/>
    <p:sldId id="332" r:id="rId19"/>
    <p:sldId id="467" r:id="rId20"/>
    <p:sldId id="480" r:id="rId21"/>
    <p:sldId id="386" r:id="rId22"/>
    <p:sldId id="468" r:id="rId23"/>
    <p:sldId id="482" r:id="rId24"/>
    <p:sldId id="481" r:id="rId25"/>
    <p:sldId id="444" r:id="rId26"/>
    <p:sldId id="484" r:id="rId27"/>
    <p:sldId id="483" r:id="rId28"/>
    <p:sldId id="340" r:id="rId29"/>
    <p:sldId id="397" r:id="rId30"/>
    <p:sldId id="486" r:id="rId31"/>
    <p:sldId id="485" r:id="rId32"/>
    <p:sldId id="439" r:id="rId33"/>
    <p:sldId id="489" r:id="rId34"/>
    <p:sldId id="488" r:id="rId35"/>
    <p:sldId id="487" r:id="rId36"/>
    <p:sldId id="440" r:id="rId37"/>
    <p:sldId id="490" r:id="rId38"/>
    <p:sldId id="451" r:id="rId39"/>
    <p:sldId id="491" r:id="rId40"/>
    <p:sldId id="472" r:id="rId41"/>
    <p:sldId id="376" r:id="rId42"/>
    <p:sldId id="352" r:id="rId43"/>
    <p:sldId id="389" r:id="rId44"/>
    <p:sldId id="465" r:id="rId45"/>
    <p:sldId id="493" r:id="rId46"/>
    <p:sldId id="492" r:id="rId47"/>
    <p:sldId id="369" r:id="rId48"/>
    <p:sldId id="473" r:id="rId49"/>
    <p:sldId id="455" r:id="rId50"/>
  </p:sldIdLst>
  <p:sldSz cx="12195175" cy="6858000"/>
  <p:notesSz cx="7099300" cy="10234613"/>
  <p:embeddedFontLst>
    <p:embeddedFont>
      <p:font typeface="Calibri Light" panose="020F0302020204030204" pitchFamily="34" charset="0"/>
      <p:regular r:id="rId53"/>
      <p:italic r:id="rId54"/>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52" autoAdjust="0"/>
    <p:restoredTop sz="94660"/>
  </p:normalViewPr>
  <p:slideViewPr>
    <p:cSldViewPr>
      <p:cViewPr varScale="1">
        <p:scale>
          <a:sx n="67" d="100"/>
          <a:sy n="67" d="100"/>
        </p:scale>
        <p:origin x="864"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1.fntdata"/><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F9B9792E-0323-402E-BDB1-64302FC0B176}" type="slidenum">
              <a:rPr lang="en-US"/>
              <a:pPr>
                <a:defRPr/>
              </a:pPr>
              <a:t>‹Nr.›</a:t>
            </a:fld>
            <a:endParaRPr lang="en-US"/>
          </a:p>
        </p:txBody>
      </p:sp>
    </p:spTree>
    <p:extLst>
      <p:ext uri="{BB962C8B-B14F-4D97-AF65-F5344CB8AC3E}">
        <p14:creationId xmlns:p14="http://schemas.microsoft.com/office/powerpoint/2010/main" val="991100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168325C9-0661-4B1C-BDB3-F0EE56ECDF0E}" type="slidenum">
              <a:rPr lang="en-US"/>
              <a:pPr>
                <a:defRPr/>
              </a:pPr>
              <a:t>‹Nr.›</a:t>
            </a:fld>
            <a:endParaRPr lang="en-US"/>
          </a:p>
        </p:txBody>
      </p:sp>
    </p:spTree>
    <p:extLst>
      <p:ext uri="{BB962C8B-B14F-4D97-AF65-F5344CB8AC3E}">
        <p14:creationId xmlns:p14="http://schemas.microsoft.com/office/powerpoint/2010/main" val="41970263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37F6DD0-C215-4D96-81E7-5F43AAAE15AC}" type="slidenum">
              <a:rPr lang="en-US" altLang="de-DE" sz="130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302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2C57A6-53FB-4C97-B89C-516C88731861}" type="slidenum">
              <a:rPr lang="en-US" altLang="de-DE" sz="130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5895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D54AD0A-B756-4602-8624-147C2610E890}" type="slidenum">
              <a:rPr lang="en-US" altLang="de-DE" sz="130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99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B1EB3C-EE78-407A-9621-AEFBB0884300}" type="slidenum">
              <a:rPr lang="en-US" altLang="de-DE" sz="130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91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6BD7B5D-CE89-4263-8798-137270A96118}" type="slidenum">
              <a:rPr lang="en-US" altLang="de-DE" sz="130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433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98CEB-6A6B-420A-96F0-4992DD66E1C7}" type="slidenum">
              <a:rPr lang="en-US" altLang="de-DE" sz="1300"/>
              <a:pPr>
                <a:spcBef>
                  <a:spcPct val="0"/>
                </a:spcBef>
              </a:pPr>
              <a:t>7</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05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98CEB-6A6B-420A-96F0-4992DD66E1C7}" type="slidenum">
              <a:rPr lang="en-US" altLang="de-DE" sz="1300"/>
              <a:pPr>
                <a:spcBef>
                  <a:spcPct val="0"/>
                </a:spcBef>
              </a:pPr>
              <a:t>8</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05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98CEB-6A6B-420A-96F0-4992DD66E1C7}" type="slidenum">
              <a:rPr lang="en-US" altLang="de-DE" sz="1300"/>
              <a:pPr>
                <a:spcBef>
                  <a:spcPct val="0"/>
                </a:spcBef>
              </a:pPr>
              <a:t>9</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05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0B7559-ACE7-4150-9BC6-8E43994775C6}" type="slidenum">
              <a:rPr lang="en-US" altLang="de-DE" sz="1300"/>
              <a:pPr>
                <a:spcBef>
                  <a:spcPct val="0"/>
                </a:spcBef>
              </a:pPr>
              <a:t>10</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4444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0B7559-ACE7-4150-9BC6-8E43994775C6}" type="slidenum">
              <a:rPr lang="en-US" altLang="de-DE" sz="1300"/>
              <a:pPr>
                <a:spcBef>
                  <a:spcPct val="0"/>
                </a:spcBef>
              </a:pPr>
              <a:t>11</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4444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0B7559-ACE7-4150-9BC6-8E43994775C6}" type="slidenum">
              <a:rPr lang="en-US" altLang="de-DE" sz="1300"/>
              <a:pPr>
                <a:spcBef>
                  <a:spcPct val="0"/>
                </a:spcBef>
              </a:pPr>
              <a:t>12</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4444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022897-D078-40F6-8975-14B783F7EDEC}" type="slidenum">
              <a:rPr lang="en-US" altLang="de-DE" sz="130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573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1F0564-2A78-412F-AF33-9B3D87B94C0D}" type="slidenum">
              <a:rPr lang="en-US" altLang="de-DE" sz="1300"/>
              <a:pPr>
                <a:spcBef>
                  <a:spcPct val="0"/>
                </a:spcBef>
              </a:pPr>
              <a:t>14</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532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1F0564-2A78-412F-AF33-9B3D87B94C0D}" type="slidenum">
              <a:rPr lang="en-US" altLang="de-DE" sz="1300"/>
              <a:pPr>
                <a:spcBef>
                  <a:spcPct val="0"/>
                </a:spcBef>
              </a:pPr>
              <a:t>15</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532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1F0564-2A78-412F-AF33-9B3D87B94C0D}" type="slidenum">
              <a:rPr lang="en-US" altLang="de-DE" sz="130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532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D2C6E8-2118-41DE-88F7-49AD2EEBAF0B}" type="slidenum">
              <a:rPr lang="en-US" altLang="de-DE" sz="130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216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42ED6F-C15D-4930-AA42-0AD49ADE995C}" type="slidenum">
              <a:rPr lang="en-US" altLang="de-DE" sz="1300"/>
              <a:pPr>
                <a:spcBef>
                  <a:spcPct val="0"/>
                </a:spcBef>
              </a:pPr>
              <a:t>18</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074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42ED6F-C15D-4930-AA42-0AD49ADE995C}" type="slidenum">
              <a:rPr lang="en-US" altLang="de-DE" sz="1300"/>
              <a:pPr>
                <a:spcBef>
                  <a:spcPct val="0"/>
                </a:spcBef>
              </a:pPr>
              <a:t>19</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0747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B50636-AFE7-4587-A013-BA74928FCFA9}" type="slidenum">
              <a:rPr lang="en-US" altLang="de-DE" sz="130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9700" y="768350"/>
            <a:ext cx="6821488"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21452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7EC4D4B-A988-4DC1-9B90-27E63F1164A8}" type="slidenum">
              <a:rPr lang="en-US" altLang="de-DE" sz="1300"/>
              <a:pPr>
                <a:spcBef>
                  <a:spcPct val="0"/>
                </a:spcBef>
              </a:pPr>
              <a:t>21</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31690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7EC4D4B-A988-4DC1-9B90-27E63F1164A8}" type="slidenum">
              <a:rPr lang="en-US" altLang="de-DE" sz="1300"/>
              <a:pPr>
                <a:spcBef>
                  <a:spcPct val="0"/>
                </a:spcBef>
              </a:pPr>
              <a:t>22</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3169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7EC4D4B-A988-4DC1-9B90-27E63F1164A8}" type="slidenum">
              <a:rPr lang="en-US" altLang="de-DE" sz="130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31690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ABC817-3E54-4815-9440-7546D1E67B74}" type="slidenum">
              <a:rPr lang="en-US" altLang="de-DE" sz="1300"/>
              <a:pPr>
                <a:spcBef>
                  <a:spcPct val="0"/>
                </a:spcBef>
              </a:pPr>
              <a:t>24</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1830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ABC817-3E54-4815-9440-7546D1E67B74}" type="slidenum">
              <a:rPr lang="en-US" altLang="de-DE" sz="1300"/>
              <a:pPr>
                <a:spcBef>
                  <a:spcPct val="0"/>
                </a:spcBef>
              </a:pPr>
              <a:t>25</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18307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ABC817-3E54-4815-9440-7546D1E67B74}" type="slidenum">
              <a:rPr lang="en-US" altLang="de-DE" sz="1300"/>
              <a:pPr>
                <a:spcBef>
                  <a:spcPct val="0"/>
                </a:spcBef>
              </a:pPr>
              <a:t>26</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1830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2BE179D-5C2E-475E-B086-FE7C3B7A4ADD}" type="slidenum">
              <a:rPr lang="en-US" altLang="de-DE" sz="1300"/>
              <a:pPr>
                <a:spcBef>
                  <a:spcPct val="0"/>
                </a:spcBef>
              </a:pPr>
              <a:t>27</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7287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815AAD-0777-40BD-88DB-4E79A14BEE2C}" type="slidenum">
              <a:rPr lang="en-US" altLang="de-DE" sz="1300"/>
              <a:pPr>
                <a:spcBef>
                  <a:spcPct val="0"/>
                </a:spcBef>
              </a:pPr>
              <a:t>28</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41979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815AAD-0777-40BD-88DB-4E79A14BEE2C}" type="slidenum">
              <a:rPr lang="en-US" altLang="de-DE" sz="1300"/>
              <a:pPr>
                <a:spcBef>
                  <a:spcPct val="0"/>
                </a:spcBef>
              </a:pPr>
              <a:t>29</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41979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815AAD-0777-40BD-88DB-4E79A14BEE2C}" type="slidenum">
              <a:rPr lang="en-US" altLang="de-DE" sz="1300"/>
              <a:pPr>
                <a:spcBef>
                  <a:spcPct val="0"/>
                </a:spcBef>
              </a:pPr>
              <a:t>30</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41979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E24049E-7DEC-41C4-8289-8BB7DDEEFCCD}" type="slidenum">
              <a:rPr lang="en-US" altLang="de-DE" sz="1300"/>
              <a:pPr>
                <a:spcBef>
                  <a:spcPct val="0"/>
                </a:spcBef>
              </a:pPr>
              <a:t>31</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6074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E24049E-7DEC-41C4-8289-8BB7DDEEFCCD}" type="slidenum">
              <a:rPr lang="en-US" altLang="de-DE" sz="1300"/>
              <a:pPr>
                <a:spcBef>
                  <a:spcPct val="0"/>
                </a:spcBef>
              </a:pPr>
              <a:t>32</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6074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E24049E-7DEC-41C4-8289-8BB7DDEEFCCD}" type="slidenum">
              <a:rPr lang="en-US" altLang="de-DE" sz="1300"/>
              <a:pPr>
                <a:spcBef>
                  <a:spcPct val="0"/>
                </a:spcBef>
              </a:pPr>
              <a:t>33</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60747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E24049E-7DEC-41C4-8289-8BB7DDEEFCCD}" type="slidenum">
              <a:rPr lang="en-US" altLang="de-DE" sz="1300"/>
              <a:pPr>
                <a:spcBef>
                  <a:spcPct val="0"/>
                </a:spcBef>
              </a:pPr>
              <a:t>34</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60747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702E181-AC0E-4A9D-964D-648744305E9F}" type="slidenum">
              <a:rPr lang="en-US" altLang="de-DE" sz="1300"/>
              <a:pPr>
                <a:spcBef>
                  <a:spcPct val="0"/>
                </a:spcBef>
              </a:pPr>
              <a:t>35</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0924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702E181-AC0E-4A9D-964D-648744305E9F}" type="slidenum">
              <a:rPr lang="en-US" altLang="de-DE" sz="1300"/>
              <a:pPr>
                <a:spcBef>
                  <a:spcPct val="0"/>
                </a:spcBef>
              </a:pPr>
              <a:t>36</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0924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2151B7-07EB-4489-934E-464C47BDDD2E}" type="slidenum">
              <a:rPr lang="en-US" altLang="de-DE" sz="1300"/>
              <a:pPr>
                <a:spcBef>
                  <a:spcPct val="0"/>
                </a:spcBef>
              </a:pPr>
              <a:t>37</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20943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2151B7-07EB-4489-934E-464C47BDDD2E}" type="slidenum">
              <a:rPr lang="en-US" altLang="de-DE" sz="1300"/>
              <a:pPr>
                <a:spcBef>
                  <a:spcPct val="0"/>
                </a:spcBef>
              </a:pPr>
              <a:t>38</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20943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39</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62DCEE-A348-4E1A-B4DF-CEEE66BE9349}" type="slidenum">
              <a:rPr lang="en-US" altLang="de-DE" sz="1300"/>
              <a:pPr>
                <a:spcBef>
                  <a:spcPct val="0"/>
                </a:spcBef>
              </a:pPr>
              <a:t>40</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81002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511F034-DA17-4CD1-9496-9EE21B79D9D7}" type="slidenum">
              <a:rPr lang="en-US" altLang="de-DE" sz="1300"/>
              <a:pPr>
                <a:spcBef>
                  <a:spcPct val="0"/>
                </a:spcBef>
              </a:pPr>
              <a:t>41</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6633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728B12B-1AE5-4972-AD5D-F856810F0F71}" type="slidenum">
              <a:rPr lang="en-US" altLang="de-DE" sz="1300"/>
              <a:pPr>
                <a:spcBef>
                  <a:spcPct val="0"/>
                </a:spcBef>
              </a:pPr>
              <a:t>42</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42151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F064CB8-759F-430D-8BAC-4BEB6C4A64E8}" type="slidenum">
              <a:rPr lang="en-US" altLang="de-DE" sz="1300"/>
              <a:pPr>
                <a:spcBef>
                  <a:spcPct val="0"/>
                </a:spcBef>
              </a:pPr>
              <a:t>43</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9946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F064CB8-759F-430D-8BAC-4BEB6C4A64E8}" type="slidenum">
              <a:rPr lang="en-US" altLang="de-DE" sz="1300"/>
              <a:pPr>
                <a:spcBef>
                  <a:spcPct val="0"/>
                </a:spcBef>
              </a:pPr>
              <a:t>44</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9946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F064CB8-759F-430D-8BAC-4BEB6C4A64E8}" type="slidenum">
              <a:rPr lang="en-US" altLang="de-DE" sz="1300"/>
              <a:pPr>
                <a:spcBef>
                  <a:spcPct val="0"/>
                </a:spcBef>
              </a:pPr>
              <a:t>45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9946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52BE97-41C6-4D1B-B656-1C72EA661FD7}" type="slidenum">
              <a:rPr lang="en-US" altLang="de-DE" sz="1300"/>
              <a:pPr>
                <a:spcBef>
                  <a:spcPct val="0"/>
                </a:spcBef>
              </a:pPr>
              <a:t>46</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04665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A46243-2747-4995-9449-0470D5D56726}" type="slidenum">
              <a:rPr lang="en-US" altLang="de-DE" sz="1300"/>
              <a:pPr>
                <a:spcBef>
                  <a:spcPct val="0"/>
                </a:spcBef>
              </a:pPr>
              <a:t>48</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80321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529A966D-003B-4A9D-A0A6-8F340A5291C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6 – Δείχνοντας ενσυναίσθηση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7C80C7C-E4E9-4F5E-80C8-19A0B9B44456}"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41B85F6-DB88-442C-A534-5765E17A9488}"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29A966D-003B-4A9D-A0A6-8F340A5291C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29A966D-003B-4A9D-A0A6-8F340A5291C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7FD7A3F8-D269-4107-8F9F-986519BFBBF1}"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E4799ED-35E0-444E-87D0-EF011B4E37A5}"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9808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03480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29470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860532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201340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442009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167663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74289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7512952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742889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89478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7636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6 – Δείχνοντας ενσυναίσθηση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529A966D-003B-4A9D-A0A6-8F340A5291C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55675917"/>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latin typeface="+mn-lt"/>
                <a:ea typeface="+mn-ea"/>
                <a:cs typeface="+mn-cs"/>
              </a:rPr>
              <a:t>ΜΓΘ</a:t>
            </a:r>
            <a:r>
              <a:rPr lang="en-US" altLang="ja-JP" dirty="0">
                <a:latin typeface="+mn-lt"/>
                <a:ea typeface="+mn-ea"/>
                <a:cs typeface="+mn-cs"/>
              </a:rPr>
              <a:t> </a:t>
            </a:r>
            <a:r>
              <a:rPr lang="el-GR" altLang="ja-JP" dirty="0">
                <a:latin typeface="+mn-lt"/>
                <a:ea typeface="+mn-ea"/>
                <a:cs typeface="+mn-cs"/>
              </a:rPr>
              <a:t>6</a:t>
            </a:r>
            <a:r>
              <a:rPr lang="en-US" altLang="ja-JP" dirty="0">
                <a:latin typeface="+mn-lt"/>
                <a:ea typeface="+mn-ea"/>
                <a:cs typeface="+mn-cs"/>
              </a:rPr>
              <a:t>A</a:t>
            </a:r>
            <a:r>
              <a:rPr lang="el-GR" altLang="ja-JP" dirty="0">
                <a:latin typeface="+mn-lt"/>
                <a:ea typeface="+mn-ea"/>
                <a:cs typeface="+mn-cs"/>
              </a:rPr>
              <a:t> </a:t>
            </a:r>
            <a:r>
              <a:rPr lang="en-US" altLang="ja-JP" dirty="0">
                <a:latin typeface="+mn-lt"/>
                <a:ea typeface="+mn-ea"/>
                <a:cs typeface="+mn-cs"/>
              </a:rPr>
              <a:t>BADE – </a:t>
            </a:r>
            <a:r>
              <a:rPr lang="el-GR" altLang="ko-KR" dirty="0">
                <a:latin typeface="+mn-lt"/>
                <a:ea typeface="+mn-ea"/>
                <a:cs typeface="+mn-cs"/>
              </a:rPr>
              <a:t>Δείχνοντας ενσυναίσθηση </a:t>
            </a:r>
            <a:r>
              <a:rPr lang="en-US" altLang="ko-KR" dirty="0">
                <a:latin typeface="+mn-lt"/>
                <a:ea typeface="+mn-ea"/>
                <a:cs typeface="+mn-cs"/>
              </a:rPr>
              <a:t>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a:solidFill>
                  <a:srgbClr val="004992"/>
                </a:solidFill>
              </a:rPr>
              <a:t>(4|22)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97498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Όταν συναντάτε κάποιον, πού κοιτάζετε πρώτα; Πόσο αξιόπιστα είναι αυτά τα στοιχεία για μια σωστή αξιολόγηση;</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a:t>
            </a:fld>
            <a:endParaRPr 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Όταν συναντάτε κάποιον, πού κοιτάζετε πρώτα; Πόσο αξιόπιστα είναι αυτά τα στοιχεία για μια σωστή αξιολόγηση;</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a:t>
            </a:fld>
            <a:endParaRPr 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a:latin typeface="+mn-lt"/>
                <a:ea typeface="+mn-ea"/>
              </a:rPr>
              <a:t>χέρια;</a:t>
            </a:r>
            <a:endParaRPr lang="de-DE" altLang="de-DE" sz="2000" dirty="0">
              <a:latin typeface="+mn-lt"/>
              <a:ea typeface="+mn-ea"/>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l-GR" i="1" spc="-5">
                <a:latin typeface="+mn-lt"/>
                <a:ea typeface="+mn-ea"/>
              </a:rPr>
              <a:t>άλλο;...</a:t>
            </a:r>
            <a:endParaRPr dirty="0">
              <a:latin typeface="+mn-lt"/>
              <a:ea typeface="+mn-ea"/>
            </a:endParaRPr>
          </a:p>
        </p:txBody>
      </p:sp>
      <p:sp>
        <p:nvSpPr>
          <p:cNvPr id="23" name="Caption_17"/>
          <p:cNvSpPr txBox="1">
            <a:spLocks noChangeArrowheads="1"/>
          </p:cNvSpPr>
          <p:nvPr/>
        </p:nvSpPr>
        <p:spPr bwMode="auto">
          <a:xfrm>
            <a:off x="1964531" y="2204864"/>
            <a:ext cx="26208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latin typeface="+mn-lt"/>
                <a:ea typeface="+mn-ea"/>
              </a:rPr>
              <a:t>γλώσσα του</a:t>
            </a:r>
            <a:br>
              <a:rPr lang="en-US" altLang="de-DE" sz="2000" dirty="0">
                <a:latin typeface="+mn-lt"/>
                <a:ea typeface="+mn-ea"/>
              </a:rPr>
            </a:br>
            <a:r>
              <a:rPr lang="el-GR" altLang="de-DE" sz="2000" dirty="0">
                <a:latin typeface="+mn-lt"/>
                <a:ea typeface="+mn-ea"/>
              </a:rPr>
              <a:t>σώματος/</a:t>
            </a:r>
            <a:r>
              <a:rPr lang="en-US" altLang="de-DE" sz="2000" dirty="0">
                <a:latin typeface="+mn-lt"/>
                <a:ea typeface="+mn-ea"/>
              </a:rPr>
              <a:t> </a:t>
            </a:r>
            <a:r>
              <a:rPr lang="el-GR" altLang="de-DE" sz="2000" dirty="0">
                <a:latin typeface="+mn-lt"/>
                <a:ea typeface="+mn-ea"/>
              </a:rPr>
              <a:t>στάση;</a:t>
            </a:r>
            <a:endParaRPr lang="de-DE" altLang="de-DE" sz="2000" dirty="0">
              <a:latin typeface="+mn-lt"/>
              <a:ea typeface="+mn-ea"/>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a:latin typeface="+mn-lt"/>
                <a:ea typeface="+mn-ea"/>
              </a:rPr>
              <a:t>μάτια;</a:t>
            </a:r>
            <a:endParaRPr lang="de-DE" altLang="de-DE" sz="2000" dirty="0">
              <a:latin typeface="+mn-lt"/>
              <a:ea typeface="+mn-ea"/>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l-GR" altLang="de-DE" sz="2000">
                <a:solidFill>
                  <a:srgbClr val="333333"/>
                </a:solidFill>
                <a:latin typeface="+mn-lt"/>
                <a:ea typeface="+mn-ea"/>
              </a:rPr>
              <a:t>γλώσσα;</a:t>
            </a:r>
            <a:endParaRPr lang="de-DE" altLang="de-DE" sz="2000" dirty="0">
              <a:solidFill>
                <a:srgbClr val="333333"/>
              </a:solidFill>
              <a:latin typeface="+mn-lt"/>
              <a:ea typeface="+mn-ea"/>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l-GR" altLang="de-DE" sz="2000">
                <a:solidFill>
                  <a:srgbClr val="333333"/>
                </a:solidFill>
                <a:latin typeface="+mn-lt"/>
                <a:ea typeface="+mn-ea"/>
              </a:rPr>
              <a:t>ρούχα;</a:t>
            </a:r>
            <a:endParaRPr lang="de-DE" altLang="de-DE" sz="2000" dirty="0">
              <a:solidFill>
                <a:srgbClr val="333333"/>
              </a:solidFill>
              <a:latin typeface="+mn-lt"/>
              <a:ea typeface="+mn-ea"/>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Ποιες άλλες πηγές πληροφόρησης χρησιμοποιείτε; Πόσο αξιόπιστα είναι αυτά τα στοιχεία;</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4</a:t>
            </a:fld>
            <a:endParaRPr 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Ποιες άλλες πηγές πληροφόρησης χρησιμοποιείτε; Πόσο αξιόπιστα είναι αυτά τα στοιχεία;</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el-GR" altLang="de-DE" sz="2400" dirty="0">
                <a:solidFill>
                  <a:srgbClr val="333333"/>
                </a:solidFill>
              </a:rPr>
              <a:t>προηγούμενη γνώση για το άτομο</a:t>
            </a:r>
            <a:r>
              <a:rPr lang="en-US" altLang="de-DE" sz="2400" dirty="0">
                <a:solidFill>
                  <a:srgbClr val="333333"/>
                </a:solidFill>
              </a:rPr>
              <a:t> (</a:t>
            </a:r>
            <a:r>
              <a:rPr lang="el-GR" altLang="de-DE" sz="2400" dirty="0">
                <a:solidFill>
                  <a:srgbClr val="333333"/>
                </a:solidFill>
              </a:rPr>
              <a:t>φήμη</a:t>
            </a:r>
            <a:r>
              <a:rPr lang="en-US" altLang="de-DE" sz="2400" dirty="0">
                <a:solidFill>
                  <a:srgbClr val="333333"/>
                </a:solidFill>
              </a:rPr>
              <a:t>): </a:t>
            </a:r>
            <a:r>
              <a:rPr lang="el-GR" altLang="de-DE" sz="2400" dirty="0">
                <a:solidFill>
                  <a:srgbClr val="333333"/>
                </a:solidFill>
              </a:rPr>
              <a:t>για παράδειγμα</a:t>
            </a:r>
            <a:r>
              <a:rPr lang="en-US" altLang="de-DE" sz="2400" dirty="0">
                <a:solidFill>
                  <a:srgbClr val="333333"/>
                </a:solidFill>
              </a:rPr>
              <a:t>, </a:t>
            </a:r>
            <a:r>
              <a:rPr lang="el-GR" altLang="de-DE" sz="2400" dirty="0">
                <a:solidFill>
                  <a:srgbClr val="333333"/>
                </a:solidFill>
              </a:rPr>
              <a:t>μια παρατήρηση από ένα φίλο</a:t>
            </a:r>
            <a:endParaRPr lang="en-US"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προηγούμενη γνώση για παρόμοια άτομα/ομάδες</a:t>
            </a:r>
            <a:r>
              <a:rPr lang="en-US" altLang="de-DE" sz="2400" dirty="0">
                <a:solidFill>
                  <a:srgbClr val="333333"/>
                </a:solidFill>
              </a:rPr>
              <a:t>: </a:t>
            </a:r>
            <a:r>
              <a:rPr lang="el-GR" altLang="de-DE" sz="2400" dirty="0">
                <a:solidFill>
                  <a:srgbClr val="333333"/>
                </a:solidFill>
              </a:rPr>
              <a:t>π</a:t>
            </a:r>
            <a:r>
              <a:rPr lang="en-US" altLang="de-DE" sz="2400" dirty="0">
                <a:solidFill>
                  <a:srgbClr val="333333"/>
                </a:solidFill>
              </a:rPr>
              <a:t>.</a:t>
            </a:r>
            <a:r>
              <a:rPr lang="el-GR" altLang="de-DE" sz="2400" dirty="0">
                <a:solidFill>
                  <a:srgbClr val="333333"/>
                </a:solidFill>
              </a:rPr>
              <a:t>χ</a:t>
            </a:r>
            <a:r>
              <a:rPr lang="en-US" altLang="de-DE" sz="2400" dirty="0">
                <a:solidFill>
                  <a:srgbClr val="333333"/>
                </a:solidFill>
              </a:rPr>
              <a:t>. </a:t>
            </a:r>
            <a:r>
              <a:rPr lang="el-GR" altLang="de-DE" sz="2400" i="1" dirty="0">
                <a:solidFill>
                  <a:srgbClr val="333333"/>
                </a:solidFill>
              </a:rPr>
              <a:t>ράπερ</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a:t>
            </a:r>
            <a:r>
              <a:rPr lang="el-GR" altLang="ja-JP" sz="2400" dirty="0">
                <a:solidFill>
                  <a:srgbClr val="333333"/>
                </a:solidFill>
              </a:rPr>
              <a:t>προαίσθημα</a:t>
            </a:r>
            <a:r>
              <a:rPr lang="en-US" altLang="de-DE" sz="2400" dirty="0">
                <a:solidFill>
                  <a:srgbClr val="333333"/>
                </a:solidFill>
              </a:rPr>
              <a:t>»</a:t>
            </a:r>
            <a:r>
              <a:rPr lang="en-US" altLang="ja-JP" sz="2400" dirty="0">
                <a:solidFill>
                  <a:srgbClr val="333333"/>
                </a:solidFill>
              </a:rPr>
              <a:t>/</a:t>
            </a:r>
            <a:r>
              <a:rPr lang="el-GR" altLang="ja-JP" sz="2400" dirty="0">
                <a:solidFill>
                  <a:srgbClr val="333333"/>
                </a:solidFill>
              </a:rPr>
              <a:t>διαίσθηση</a:t>
            </a:r>
            <a:endParaRPr lang="en-US" altLang="ja-JP"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κάτι γραμμένο</a:t>
            </a:r>
            <a:r>
              <a:rPr lang="en-GB" altLang="de-DE" sz="2400" dirty="0">
                <a:solidFill>
                  <a:srgbClr val="333333"/>
                </a:solidFill>
              </a:rPr>
              <a:t>: </a:t>
            </a:r>
            <a:r>
              <a:rPr lang="el-GR" altLang="de-DE" sz="2400" dirty="0">
                <a:solidFill>
                  <a:srgbClr val="333333"/>
                </a:solidFill>
              </a:rPr>
              <a:t>για παράδειγμα</a:t>
            </a:r>
            <a:r>
              <a:rPr lang="en-GB" altLang="de-DE" sz="2400" dirty="0">
                <a:solidFill>
                  <a:srgbClr val="333333"/>
                </a:solidFill>
              </a:rPr>
              <a:t>, </a:t>
            </a:r>
            <a:r>
              <a:rPr lang="el-GR" altLang="de-DE" sz="2400" dirty="0">
                <a:solidFill>
                  <a:srgbClr val="333333"/>
                </a:solidFill>
              </a:rPr>
              <a:t>από </a:t>
            </a:r>
            <a:r>
              <a:rPr lang="en-GB" altLang="de-DE" sz="2400" dirty="0">
                <a:solidFill>
                  <a:srgbClr val="333333"/>
                </a:solidFill>
              </a:rPr>
              <a:t>e-mails </a:t>
            </a:r>
            <a:r>
              <a:rPr lang="el-GR" altLang="de-DE" sz="2400" dirty="0">
                <a:solidFill>
                  <a:srgbClr val="333333"/>
                </a:solidFill>
              </a:rPr>
              <a:t>ή διαδικτυακές συζητήσεις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5</a:t>
            </a:fld>
            <a:endParaRPr lang="de-DE">
              <a:latin typeface="+mn-lt"/>
              <a:ea typeface="+mn-ea"/>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Πλεονεκτήματα και μειονεκτήματα ορισμένων κοινωνικών ενδείξεων</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l-GR" sz="2400" dirty="0">
                <a:solidFill>
                  <a:srgbClr val="333333"/>
                </a:solidFill>
              </a:rPr>
              <a:t>Τώρα που έχουμε συζητήσει πτυχές που συμβάλλουν στην εκτίμηση ενός ατόμου,</a:t>
            </a:r>
            <a:r>
              <a:rPr lang="en-US" sz="2400" dirty="0">
                <a:solidFill>
                  <a:srgbClr val="333333"/>
                </a:solidFill>
              </a:rPr>
              <a:t> </a:t>
            </a:r>
            <a:r>
              <a:rPr lang="el-GR" sz="2400" dirty="0">
                <a:solidFill>
                  <a:srgbClr val="333333"/>
                </a:solidFill>
              </a:rPr>
              <a:t>ας επικεντρωθούμε στα δυνατά και αδύνατα σημεία αυτών των κοινωνικών ενδείξεων.</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6</a:t>
            </a:fld>
            <a:endParaRPr 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7</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2304724944"/>
              </p:ext>
            </p:extLst>
          </p:nvPr>
        </p:nvGraphicFramePr>
        <p:xfrm>
          <a:off x="408955" y="2651760"/>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a:t>
                      </a:r>
                      <a:r>
                        <a:rPr kumimoji="0" lang="en-US" sz="1800" b="0" i="0" u="none" strike="noStrike" cap="none" normalizeH="0" baseline="0" dirty="0">
                          <a:ln>
                            <a:noFill/>
                          </a:ln>
                          <a:solidFill>
                            <a:srgbClr val="333333"/>
                          </a:solidFill>
                          <a:effectLst/>
                          <a:latin typeface="+mn-lt"/>
                          <a:ea typeface="+mn-ea"/>
                          <a:cs typeface="+mn-cs"/>
                        </a:rPr>
                        <a:t> </a:t>
                      </a:r>
                      <a:r>
                        <a:rPr kumimoji="0" lang="el-GR" sz="1800" b="0" i="0" u="none" strike="noStrike" cap="none" normalizeH="0" baseline="0" dirty="0">
                          <a:ln>
                            <a:noFill/>
                          </a:ln>
                          <a:solidFill>
                            <a:srgbClr val="333333"/>
                          </a:solidFill>
                          <a:effectLst/>
                          <a:latin typeface="+mn-lt"/>
                          <a:ea typeface="+mn-ea"/>
                          <a:cs typeface="+mn-cs"/>
                        </a:rPr>
                        <a:t>Τί λέει κάποιος/α και πώς το λέει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endParaRPr kumimoji="0" lang="en-US" sz="18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2976"/>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77272"/>
            <a:ext cx="3816424"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Αποδίδεται στη Μαρία Αντουανέτα (1755-1793)∙ σαρκασμός, αφέλεια, άγνοια των συνθηκών διαβίωσης των φτωχών;</a:t>
            </a:r>
            <a:endParaRPr lang="en-US" altLang="de-DE" sz="1600" dirty="0">
              <a:solidFill>
                <a:srgbClr val="333333"/>
              </a:solidFill>
              <a:latin typeface="+mn-lt"/>
              <a:ea typeface="+mn-ea"/>
            </a:endParaRPr>
          </a:p>
        </p:txBody>
      </p:sp>
      <p:sp>
        <p:nvSpPr>
          <p:cNvPr id="15" name="Caption_14"/>
          <p:cNvSpPr>
            <a:spLocks noChangeArrowheads="1"/>
          </p:cNvSpPr>
          <p:nvPr/>
        </p:nvSpPr>
        <p:spPr bwMode="auto">
          <a:xfrm>
            <a:off x="624979" y="4818856"/>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l-GR" altLang="de-DE" sz="1600" b="1" dirty="0">
                <a:solidFill>
                  <a:srgbClr val="333333"/>
                </a:solidFill>
                <a:latin typeface="+mn-lt"/>
                <a:ea typeface="+mn-ea"/>
              </a:rPr>
              <a:t>Οι άνθρωποι δεν έχουνε καθόλου ψωμί…τότε γιατί δεν τρώνε παντεσπάνι;</a:t>
            </a:r>
            <a:endParaRPr lang="en-US" altLang="de-DE" sz="1600" b="1" dirty="0">
              <a:solidFill>
                <a:srgbClr val="333333"/>
              </a:solidFill>
              <a:latin typeface="+mn-lt"/>
              <a:ea typeface="+mn-ea"/>
            </a:endParaRPr>
          </a:p>
        </p:txBody>
      </p:sp>
      <p:sp>
        <p:nvSpPr>
          <p:cNvPr id="33806" name="Text Box 14"/>
          <p:cNvSpPr txBox="1">
            <a:spLocks noChangeArrowheads="1"/>
          </p:cNvSpPr>
          <p:nvPr/>
        </p:nvSpPr>
        <p:spPr bwMode="auto">
          <a:xfrm>
            <a:off x="408955" y="4487416"/>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Παράδειγμα</a:t>
            </a:r>
            <a:r>
              <a:rPr lang="en-US" altLang="de-DE" sz="1600" dirty="0">
                <a:solidFill>
                  <a:srgbClr val="333333"/>
                </a:solidFill>
                <a:latin typeface="+mn-lt"/>
                <a:ea typeface="+mn-ea"/>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8</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2637161756"/>
              </p:ext>
            </p:extLst>
          </p:nvPr>
        </p:nvGraphicFramePr>
        <p:xfrm>
          <a:off x="408955" y="2651760"/>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a:t>
                      </a:r>
                      <a:r>
                        <a:rPr kumimoji="0" lang="en-US" sz="1800" b="0" i="0" u="none" strike="noStrike" cap="none" normalizeH="0" baseline="0" dirty="0">
                          <a:ln>
                            <a:noFill/>
                          </a:ln>
                          <a:solidFill>
                            <a:srgbClr val="333333"/>
                          </a:solidFill>
                          <a:effectLst/>
                          <a:latin typeface="+mn-lt"/>
                          <a:ea typeface="+mn-ea"/>
                          <a:cs typeface="+mn-cs"/>
                        </a:rPr>
                        <a:t> </a:t>
                      </a:r>
                      <a:r>
                        <a:rPr kumimoji="0" lang="el-GR" sz="1800" b="0" i="0" u="none" strike="noStrike" cap="none" normalizeH="0" baseline="0" dirty="0">
                          <a:ln>
                            <a:noFill/>
                          </a:ln>
                          <a:solidFill>
                            <a:srgbClr val="333333"/>
                          </a:solidFill>
                          <a:effectLst/>
                          <a:latin typeface="+mn-lt"/>
                          <a:ea typeface="+mn-ea"/>
                          <a:cs typeface="+mn-cs"/>
                        </a:rPr>
                        <a:t>Τί λέει κάποιος/α και πώς το λέει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endParaRPr kumimoji="0" lang="en-US" sz="18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333333"/>
                          </a:solidFill>
                          <a:effectLst/>
                          <a:latin typeface="+mn-lt"/>
                          <a:ea typeface="+mn-ea"/>
                          <a:cs typeface="+mn-cs"/>
                        </a:rPr>
                        <a:t>Περιεχόμενο:</a:t>
                      </a:r>
                      <a:r>
                        <a:rPr kumimoji="0" lang="el-GR" sz="1800" b="0" i="0" u="none" strike="noStrike" cap="none" normalizeH="0" baseline="0" dirty="0">
                          <a:ln>
                            <a:noFill/>
                          </a:ln>
                          <a:solidFill>
                            <a:srgbClr val="333333"/>
                          </a:solidFill>
                          <a:effectLst/>
                          <a:latin typeface="+mn-lt"/>
                          <a:ea typeface="+mn-ea"/>
                          <a:cs typeface="+mn-cs"/>
                        </a:rPr>
                        <a:t> Η γλώσσα είναι πολύ σημαντική για άμεση επικοινωνία.</a:t>
                      </a:r>
                      <a:endParaRPr kumimoji="0" lang="en-US" sz="18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a:ln>
                            <a:noFill/>
                          </a:ln>
                          <a:solidFill>
                            <a:srgbClr val="333333"/>
                          </a:solidFill>
                          <a:effectLst/>
                          <a:latin typeface="+mn-lt"/>
                          <a:ea typeface="+mn-ea"/>
                          <a:cs typeface="+mn-cs"/>
                        </a:rPr>
                        <a:t>Τόνος</a:t>
                      </a:r>
                      <a:r>
                        <a:rPr kumimoji="0" lang="el-GR" sz="1800" b="1" i="0" u="none" strike="noStrike" cap="none" normalizeH="0" baseline="0" dirty="0">
                          <a:ln>
                            <a:noFill/>
                          </a:ln>
                          <a:solidFill>
                            <a:srgbClr val="333333"/>
                          </a:solidFill>
                          <a:effectLst/>
                          <a:latin typeface="+mn-lt"/>
                          <a:ea typeface="+mn-ea"/>
                          <a:cs typeface="+mn-cs"/>
                        </a:rPr>
                        <a:t>:</a:t>
                      </a:r>
                      <a:r>
                        <a:rPr kumimoji="0" lang="el-GR" sz="1800" b="0" i="0" u="none" strike="noStrike" cap="none" normalizeH="0" baseline="0" dirty="0">
                          <a:ln>
                            <a:noFill/>
                          </a:ln>
                          <a:solidFill>
                            <a:srgbClr val="333333"/>
                          </a:solidFill>
                          <a:effectLst/>
                          <a:latin typeface="+mn-lt"/>
                          <a:ea typeface="+mn-ea"/>
                          <a:cs typeface="+mn-cs"/>
                        </a:rPr>
                        <a:t> Τονισμός (σαρκαστικός, φαντασμένος), επιλογή λέξεων (αλαζονικός, αντικειμενικός κ.λ.π.) μπορεί να πούνε πολλά για κάποιον.</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2976"/>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77272"/>
            <a:ext cx="3816424"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Αποδίδεται στη Μαρία Αντουανέτα (1755-1793)∙ σαρκασμός, αφέλεια, άγνοια των συνθηκών διαβίωσης των φτωχών;</a:t>
            </a:r>
            <a:endParaRPr lang="en-US" altLang="de-DE" sz="1600" dirty="0">
              <a:solidFill>
                <a:srgbClr val="333333"/>
              </a:solidFill>
              <a:latin typeface="+mn-lt"/>
              <a:ea typeface="+mn-ea"/>
            </a:endParaRPr>
          </a:p>
        </p:txBody>
      </p:sp>
      <p:sp>
        <p:nvSpPr>
          <p:cNvPr id="15" name="Caption_14"/>
          <p:cNvSpPr>
            <a:spLocks noChangeArrowheads="1"/>
          </p:cNvSpPr>
          <p:nvPr/>
        </p:nvSpPr>
        <p:spPr bwMode="auto">
          <a:xfrm>
            <a:off x="624979" y="4818856"/>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l-GR" altLang="de-DE" sz="1600" b="1" dirty="0">
                <a:solidFill>
                  <a:srgbClr val="333333"/>
                </a:solidFill>
                <a:latin typeface="+mn-lt"/>
                <a:ea typeface="+mn-ea"/>
              </a:rPr>
              <a:t>Οι άνθρωποι δεν έχουνε καθόλου ψωμί…τότε γιατί δεν τρώνε παντεσπάνι;</a:t>
            </a:r>
            <a:endParaRPr lang="en-US" altLang="de-DE" sz="1600" b="1" dirty="0">
              <a:solidFill>
                <a:srgbClr val="333333"/>
              </a:solidFill>
              <a:latin typeface="+mn-lt"/>
              <a:ea typeface="+mn-ea"/>
            </a:endParaRPr>
          </a:p>
        </p:txBody>
      </p:sp>
      <p:sp>
        <p:nvSpPr>
          <p:cNvPr id="33806" name="Text Box 14"/>
          <p:cNvSpPr txBox="1">
            <a:spLocks noChangeArrowheads="1"/>
          </p:cNvSpPr>
          <p:nvPr/>
        </p:nvSpPr>
        <p:spPr bwMode="auto">
          <a:xfrm>
            <a:off x="408955" y="4487416"/>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Παράδειγμα</a:t>
            </a:r>
            <a:r>
              <a:rPr lang="en-US" altLang="de-DE" sz="1600" dirty="0">
                <a:solidFill>
                  <a:srgbClr val="333333"/>
                </a:solidFill>
                <a:latin typeface="+mn-lt"/>
                <a:ea typeface="+mn-ea"/>
              </a:rPr>
              <a:t>:</a:t>
            </a:r>
          </a:p>
        </p:txBody>
      </p:sp>
    </p:spTree>
    <p:extLst>
      <p:ext uri="{BB962C8B-B14F-4D97-AF65-F5344CB8AC3E}">
        <p14:creationId xmlns:p14="http://schemas.microsoft.com/office/powerpoint/2010/main" val="4180485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9</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1593083825"/>
              </p:ext>
            </p:extLst>
          </p:nvPr>
        </p:nvGraphicFramePr>
        <p:xfrm>
          <a:off x="408955" y="2651760"/>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a:t>
                      </a:r>
                      <a:r>
                        <a:rPr kumimoji="0" lang="en-US" sz="1800" b="0" i="0" u="none" strike="noStrike" cap="none" normalizeH="0" baseline="0" dirty="0">
                          <a:ln>
                            <a:noFill/>
                          </a:ln>
                          <a:solidFill>
                            <a:srgbClr val="333333"/>
                          </a:solidFill>
                          <a:effectLst/>
                          <a:latin typeface="+mn-lt"/>
                          <a:ea typeface="+mn-ea"/>
                          <a:cs typeface="+mn-cs"/>
                        </a:rPr>
                        <a:t> </a:t>
                      </a:r>
                      <a:r>
                        <a:rPr kumimoji="0" lang="el-GR" sz="1800" b="0" i="0" u="none" strike="noStrike" cap="none" normalizeH="0" baseline="0" dirty="0">
                          <a:ln>
                            <a:noFill/>
                          </a:ln>
                          <a:solidFill>
                            <a:srgbClr val="333333"/>
                          </a:solidFill>
                          <a:effectLst/>
                          <a:latin typeface="+mn-lt"/>
                          <a:ea typeface="+mn-ea"/>
                          <a:cs typeface="+mn-cs"/>
                        </a:rPr>
                        <a:t>Τί λέει κάποιος/α και πώς το λέει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endParaRPr kumimoji="0" lang="en-US" sz="18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333333"/>
                          </a:solidFill>
                          <a:effectLst/>
                          <a:latin typeface="+mn-lt"/>
                          <a:ea typeface="+mn-ea"/>
                          <a:cs typeface="+mn-cs"/>
                        </a:rPr>
                        <a:t>Περιεχόμενο:</a:t>
                      </a:r>
                      <a:r>
                        <a:rPr kumimoji="0" lang="el-GR" sz="1800" b="0" i="0" u="none" strike="noStrike" cap="none" normalizeH="0" baseline="0" dirty="0">
                          <a:ln>
                            <a:noFill/>
                          </a:ln>
                          <a:solidFill>
                            <a:srgbClr val="333333"/>
                          </a:solidFill>
                          <a:effectLst/>
                          <a:latin typeface="+mn-lt"/>
                          <a:ea typeface="+mn-ea"/>
                          <a:cs typeface="+mn-cs"/>
                        </a:rPr>
                        <a:t> Η γλώσσα είναι πολύ σημαντική για άμεση επικοινωνία.</a:t>
                      </a:r>
                      <a:endParaRPr kumimoji="0" lang="en-US" sz="18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a:ln>
                            <a:noFill/>
                          </a:ln>
                          <a:solidFill>
                            <a:srgbClr val="333333"/>
                          </a:solidFill>
                          <a:effectLst/>
                          <a:latin typeface="+mn-lt"/>
                          <a:ea typeface="+mn-ea"/>
                          <a:cs typeface="+mn-cs"/>
                        </a:rPr>
                        <a:t>Τόνος</a:t>
                      </a:r>
                      <a:r>
                        <a:rPr kumimoji="0" lang="el-GR" sz="1800" b="1" i="0" u="none" strike="noStrike" cap="none" normalizeH="0" baseline="0" dirty="0">
                          <a:ln>
                            <a:noFill/>
                          </a:ln>
                          <a:solidFill>
                            <a:srgbClr val="333333"/>
                          </a:solidFill>
                          <a:effectLst/>
                          <a:latin typeface="+mn-lt"/>
                          <a:ea typeface="+mn-ea"/>
                          <a:cs typeface="+mn-cs"/>
                        </a:rPr>
                        <a:t>:</a:t>
                      </a:r>
                      <a:r>
                        <a:rPr kumimoji="0" lang="el-GR" sz="1800" b="0" i="0" u="none" strike="noStrike" cap="none" normalizeH="0" baseline="0" dirty="0">
                          <a:ln>
                            <a:noFill/>
                          </a:ln>
                          <a:solidFill>
                            <a:srgbClr val="333333"/>
                          </a:solidFill>
                          <a:effectLst/>
                          <a:latin typeface="+mn-lt"/>
                          <a:ea typeface="+mn-ea"/>
                          <a:cs typeface="+mn-cs"/>
                        </a:rPr>
                        <a:t> Τονισμός (σαρκαστικός, φαντασμένος), επιλογή λέξεων (αλαζονικός, αντικειμενικός κ.λ.π.) μπορεί να πούνε πολλά για κάποιον.</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333333"/>
                          </a:solidFill>
                          <a:effectLst/>
                          <a:latin typeface="+mn-lt"/>
                          <a:ea typeface="+mn-ea"/>
                          <a:cs typeface="+mn-cs"/>
                        </a:rPr>
                        <a:t>Περιεχόμενο:</a:t>
                      </a:r>
                      <a:r>
                        <a:rPr kumimoji="0" lang="el-GR" sz="1800" b="0" i="0" u="none" strike="noStrike" cap="none" normalizeH="0" baseline="0" dirty="0">
                          <a:ln>
                            <a:noFill/>
                          </a:ln>
                          <a:solidFill>
                            <a:srgbClr val="333333"/>
                          </a:solidFill>
                          <a:effectLst/>
                          <a:latin typeface="+mn-lt"/>
                          <a:ea typeface="+mn-ea"/>
                          <a:cs typeface="+mn-cs"/>
                        </a:rPr>
                        <a:t> Λόγω της ευπρέπειας και των παρανοήσεων, υπάρχει συχνά μια διαφορά ανάμεσα σε αυτό που οι άνθρωποι σκέφτονται και αυτό που πραγματικά λένε.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333333"/>
                          </a:solidFill>
                          <a:effectLst/>
                          <a:latin typeface="+mn-lt"/>
                          <a:ea typeface="+mn-ea"/>
                          <a:cs typeface="+mn-cs"/>
                        </a:rPr>
                        <a:t>Τόνος:</a:t>
                      </a:r>
                      <a:r>
                        <a:rPr kumimoji="0" lang="el-GR" sz="1800" b="0" i="0" u="none" strike="noStrike" cap="none" normalizeH="0" baseline="0" dirty="0">
                          <a:ln>
                            <a:noFill/>
                          </a:ln>
                          <a:solidFill>
                            <a:srgbClr val="333333"/>
                          </a:solidFill>
                          <a:effectLst/>
                          <a:latin typeface="+mn-lt"/>
                          <a:ea typeface="+mn-ea"/>
                          <a:cs typeface="+mn-cs"/>
                        </a:rPr>
                        <a:t> Μερικοί άνθρωποι εκφράζουν ελάχιστο συναίσθημα όταν μιλάνε–ωστόσο μπορεί να είναι συναισθηματικά φορτισμένοι (π.χ. «ανέκφραστο χιούμορ», ακινησία προσώπου στη νόσο Parkinson).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2976"/>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77272"/>
            <a:ext cx="3816424"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Αποδίδεται στη Μαρία Αντουανέτα (1755-1793)∙ σαρκασμός, αφέλεια, άγνοια των συνθηκών διαβίωσης των φτωχών;</a:t>
            </a:r>
            <a:endParaRPr lang="en-US" altLang="de-DE" sz="1600" dirty="0">
              <a:solidFill>
                <a:srgbClr val="333333"/>
              </a:solidFill>
              <a:latin typeface="+mn-lt"/>
              <a:ea typeface="+mn-ea"/>
            </a:endParaRPr>
          </a:p>
        </p:txBody>
      </p:sp>
      <p:sp>
        <p:nvSpPr>
          <p:cNvPr id="15" name="Caption_14"/>
          <p:cNvSpPr>
            <a:spLocks noChangeArrowheads="1"/>
          </p:cNvSpPr>
          <p:nvPr/>
        </p:nvSpPr>
        <p:spPr bwMode="auto">
          <a:xfrm>
            <a:off x="624979" y="4818856"/>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l-GR" altLang="de-DE" sz="1600" b="1" dirty="0">
                <a:solidFill>
                  <a:srgbClr val="333333"/>
                </a:solidFill>
                <a:latin typeface="+mn-lt"/>
                <a:ea typeface="+mn-ea"/>
              </a:rPr>
              <a:t>Οι άνθρωποι δεν έχουνε καθόλου ψωμί…τότε γιατί δεν τρώνε παντεσπάνι;</a:t>
            </a:r>
            <a:endParaRPr lang="en-US" altLang="de-DE" sz="1600" b="1" dirty="0">
              <a:solidFill>
                <a:srgbClr val="333333"/>
              </a:solidFill>
              <a:latin typeface="+mn-lt"/>
              <a:ea typeface="+mn-ea"/>
            </a:endParaRPr>
          </a:p>
        </p:txBody>
      </p:sp>
      <p:sp>
        <p:nvSpPr>
          <p:cNvPr id="33806" name="Text Box 14"/>
          <p:cNvSpPr txBox="1">
            <a:spLocks noChangeArrowheads="1"/>
          </p:cNvSpPr>
          <p:nvPr/>
        </p:nvSpPr>
        <p:spPr bwMode="auto">
          <a:xfrm>
            <a:off x="408955" y="4487416"/>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Παράδειγμα</a:t>
            </a:r>
            <a:r>
              <a:rPr lang="en-US" altLang="de-DE" sz="1600" dirty="0">
                <a:solidFill>
                  <a:srgbClr val="333333"/>
                </a:solidFill>
                <a:latin typeface="+mn-lt"/>
                <a:ea typeface="+mn-ea"/>
              </a:rPr>
              <a:t>:</a:t>
            </a:r>
          </a:p>
        </p:txBody>
      </p:sp>
    </p:spTree>
    <p:extLst>
      <p:ext uri="{BB962C8B-B14F-4D97-AF65-F5344CB8AC3E}">
        <p14:creationId xmlns:p14="http://schemas.microsoft.com/office/powerpoint/2010/main" val="1485178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10</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3444997944"/>
              </p:ext>
            </p:extLst>
          </p:nvPr>
        </p:nvGraphicFramePr>
        <p:xfrm>
          <a:off x="408955" y="2651760"/>
          <a:ext cx="11376000" cy="40233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ένα συγκεκριμένο άτομο</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004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11</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4201850617"/>
              </p:ext>
            </p:extLst>
          </p:nvPr>
        </p:nvGraphicFramePr>
        <p:xfrm>
          <a:off x="408955" y="2651760"/>
          <a:ext cx="11376000" cy="40233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ένα συγκεκριμένο άτομο</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προηγούμενη γνώση μπορεί να βοηθήσει όταν κρίνετε ένα άτομο, ιδιαίτερα αν έχετε συναντήσει αυτό το άτομο σε μια παρόμοια κατάσταση στο παρελθόν.</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004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8067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12</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2063419980"/>
              </p:ext>
            </p:extLst>
          </p:nvPr>
        </p:nvGraphicFramePr>
        <p:xfrm>
          <a:off x="408955" y="2651760"/>
          <a:ext cx="11376000" cy="40233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ένα συγκεκριμένο άτομο</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προηγούμενη γνώση μπορεί να βοηθήσει όταν κρίνετε ένα άτομο, ιδιαίτερα αν έχετε συναντήσει αυτό το άτομο σε μια παρόμοια κατάσταση στο παρελθόν.</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Οι άνθρωποι μπορεί να αντιδράσουν διαφορετικά ανάλογα με την κατάσταση, τη διάθεση τους, ή την τύχη. Κανείς δεν είναι πάντα απόλυτα χαρούμενος ή λυπημένος, καλός ή κακός σε κάθε περίσταση. Κάποιος μπορεί να είναι πολύ κοινωνικός με την οικογένεια του και ταυτόχρονα να είναι πολύ ντροπαλός με τους φίλους του – ή το αντίστροφο. Μερικές φορές μπορεί ακόμα και να εκπλαγείτε με το πόσο διαφορετικά συμπεριφέρεστε σε διάφορες περιπτώσεις.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004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677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13</a:t>
            </a:fld>
            <a:endParaRPr 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641199425"/>
              </p:ext>
            </p:extLst>
          </p:nvPr>
        </p:nvGraphicFramePr>
        <p:xfrm>
          <a:off x="408955" y="2651760"/>
          <a:ext cx="11376000" cy="411480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Διαίσθηση</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r>
                        <a:rPr kumimoji="0" lang="pt-BR" sz="18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1800" b="0" i="0" u="none" strike="noStrike" cap="none" normalizeH="0" baseline="0" dirty="0">
                          <a:ln>
                            <a:noFill/>
                          </a:ln>
                          <a:solidFill>
                            <a:schemeClr val="dk1"/>
                          </a:solidFill>
                          <a:effectLst/>
                          <a:latin typeface="+mn-lt"/>
                          <a:ea typeface="+mn-ea"/>
                          <a:cs typeface="+mn-cs"/>
                        </a:rPr>
                      </a:br>
                      <a:br>
                        <a:rPr kumimoji="0" lang="en-GB" sz="1800" b="0" i="0" u="none" strike="noStrike" cap="none" normalizeH="0" baseline="0" dirty="0">
                          <a:ln>
                            <a:noFill/>
                          </a:ln>
                          <a:solidFill>
                            <a:schemeClr val="dk1"/>
                          </a:solidFill>
                          <a:effectLst/>
                          <a:latin typeface="+mn-lt"/>
                          <a:ea typeface="+mn-ea"/>
                          <a:cs typeface="+mn-cs"/>
                        </a:rPr>
                      </a:b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endParaRPr kumimoji="0" lang="pt-BR" sz="18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140968"/>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5257800"/>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800" dirty="0">
                <a:solidFill>
                  <a:srgbClr val="333333"/>
                </a:solidFill>
                <a:latin typeface="+mn-lt"/>
                <a:ea typeface="+mn-ea"/>
              </a:rPr>
              <a:t>Λέγεται ότι οι σκύλοι είναι ικανοί να διαισθανθούν αν απειλούνται από τους ανθρώπους ή όχι. </a:t>
            </a:r>
            <a:endParaRPr lang="en-US" altLang="de-DE" sz="1800" dirty="0">
              <a:solidFill>
                <a:srgbClr val="333333"/>
              </a:solidFill>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14</a:t>
            </a:fld>
            <a:endParaRPr lang="de-DE">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747954751"/>
              </p:ext>
            </p:extLst>
          </p:nvPr>
        </p:nvGraphicFramePr>
        <p:xfrm>
          <a:off x="408955" y="2651760"/>
          <a:ext cx="11376000" cy="411480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Διαίσθηση</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διαίσθηση μπορεί να κατανοηθεί ως γνώση βασισμένη στην εμπειρία. Μερικές φορές το ένστικτο μας είναι καλύτερο από τον λόγο.</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endParaRPr kumimoji="0" lang="pt-BR" sz="18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905574"/>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95448"/>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87671"/>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1400">
                <a:latin typeface="+mn-lt"/>
                <a:ea typeface="+mn-ea"/>
              </a:rPr>
              <a:t>Φόβος</a:t>
            </a:r>
            <a:endParaRPr lang="en-US" altLang="de-DE" sz="1400" dirty="0">
              <a:latin typeface="+mn-lt"/>
              <a:ea typeface="+mn-ea"/>
            </a:endParaRPr>
          </a:p>
        </p:txBody>
      </p:sp>
      <p:sp>
        <p:nvSpPr>
          <p:cNvPr id="24" name="Caption_23"/>
          <p:cNvSpPr txBox="1">
            <a:spLocks noChangeArrowheads="1"/>
          </p:cNvSpPr>
          <p:nvPr/>
        </p:nvSpPr>
        <p:spPr bwMode="auto">
          <a:xfrm>
            <a:off x="2289423" y="4787671"/>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400">
                <a:latin typeface="+mn-lt"/>
                <a:ea typeface="+mn-ea"/>
              </a:rPr>
              <a:t>Ευχαρίστηση</a:t>
            </a:r>
            <a:endParaRPr lang="en-US" altLang="de-DE" sz="1400" dirty="0">
              <a:latin typeface="+mn-lt"/>
              <a:ea typeface="+mn-ea"/>
            </a:endParaRPr>
          </a:p>
        </p:txBody>
      </p:sp>
      <p:sp>
        <p:nvSpPr>
          <p:cNvPr id="25" name="Caption_24"/>
          <p:cNvSpPr txBox="1">
            <a:spLocks noChangeArrowheads="1"/>
          </p:cNvSpPr>
          <p:nvPr/>
        </p:nvSpPr>
        <p:spPr bwMode="auto">
          <a:xfrm>
            <a:off x="552971" y="6284168"/>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dirty="0">
                <a:latin typeface="+mn-lt"/>
                <a:ea typeface="+mn-ea"/>
              </a:rPr>
              <a:t>π.χ.Ταινία τρόμου </a:t>
            </a:r>
            <a:br>
              <a:rPr lang="el-GR" altLang="de-DE" sz="1200" dirty="0">
                <a:latin typeface="+mn-lt"/>
                <a:ea typeface="+mn-ea"/>
              </a:rPr>
            </a:br>
            <a:r>
              <a:rPr lang="el-GR" altLang="de-DE" sz="1200" dirty="0">
                <a:latin typeface="+mn-lt"/>
                <a:ea typeface="+mn-ea"/>
              </a:rPr>
              <a:t>(«Αυτό»)</a:t>
            </a:r>
            <a:endParaRPr lang="en-US" altLang="de-DE" sz="1200" dirty="0">
              <a:latin typeface="+mn-lt"/>
              <a:ea typeface="+mn-ea"/>
            </a:endParaRPr>
          </a:p>
        </p:txBody>
      </p:sp>
      <p:sp>
        <p:nvSpPr>
          <p:cNvPr id="26" name="Caption_25"/>
          <p:cNvSpPr txBox="1">
            <a:spLocks noChangeArrowheads="1"/>
          </p:cNvSpPr>
          <p:nvPr/>
        </p:nvSpPr>
        <p:spPr bwMode="auto">
          <a:xfrm>
            <a:off x="2289423" y="6284168"/>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a:latin typeface="+mn-lt"/>
                <a:ea typeface="+mn-ea"/>
              </a:rPr>
              <a:t>Ανάμνηση ενός τσίρκου</a:t>
            </a:r>
            <a:endParaRPr lang="en-US" altLang="de-DE" sz="1200" dirty="0">
              <a:latin typeface="+mn-lt"/>
              <a:ea typeface="+mn-ea"/>
            </a:endParaRPr>
          </a:p>
        </p:txBody>
      </p:sp>
      <p:sp>
        <p:nvSpPr>
          <p:cNvPr id="27" name="Caption_28"/>
          <p:cNvSpPr txBox="1">
            <a:spLocks noChangeArrowheads="1"/>
          </p:cNvSpPr>
          <p:nvPr/>
        </p:nvSpPr>
        <p:spPr bwMode="auto">
          <a:xfrm>
            <a:off x="842367" y="4091283"/>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l-GR" altLang="de-DE" sz="1400" b="1" dirty="0">
                <a:latin typeface="+mn-lt"/>
                <a:ea typeface="+mn-ea"/>
              </a:rPr>
              <a:t>Αστείο, τρομακτικό;</a:t>
            </a:r>
          </a:p>
          <a:p>
            <a:pPr lvl="0" algn="ctr" eaLnBrk="1" hangingPunct="1">
              <a:spcBef>
                <a:spcPts val="0"/>
              </a:spcBef>
              <a:spcAft>
                <a:spcPts val="0"/>
              </a:spcAft>
              <a:buNone/>
            </a:pPr>
            <a:r>
              <a:rPr lang="el-GR" altLang="de-DE" sz="1400" dirty="0">
                <a:latin typeface="+mn-lt"/>
                <a:ea typeface="+mn-ea"/>
              </a:rPr>
              <a:t>Εξαρτάται από τη διάθεση σας!</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1909088" y="45673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15</a:t>
            </a:fld>
            <a:endParaRPr lang="de-DE">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896777246"/>
              </p:ext>
            </p:extLst>
          </p:nvPr>
        </p:nvGraphicFramePr>
        <p:xfrm>
          <a:off x="408955" y="2651760"/>
          <a:ext cx="11376000" cy="411480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Διαίσθηση</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διαίσθηση μπορεί να κατανοηθεί ως γνώση βασισμένη στην εμπειρία. Μερικές φορές το ένστικτο μας είναι καλύτερο από τον λόγο.</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Τα παρόντα συναισθήματα μας μπορεί να επηρεάσουν την αντίληψη/ σκέψη μας. Παραδείγματα:</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l-GR" sz="1800" b="0" i="0" u="none" strike="noStrike" cap="none" normalizeH="0" baseline="0" dirty="0">
                          <a:ln>
                            <a:noFill/>
                          </a:ln>
                          <a:solidFill>
                            <a:srgbClr val="004992"/>
                          </a:solidFill>
                          <a:effectLst/>
                          <a:latin typeface="+mn-lt"/>
                          <a:ea typeface="+mn-ea"/>
                          <a:cs typeface="+mn-cs"/>
                        </a:rPr>
                        <a:t>Θυμός:</a:t>
                      </a:r>
                      <a:r>
                        <a:rPr kumimoji="0" lang="el-GR" sz="1800" b="0" i="0" u="none" strike="noStrike" cap="none" normalizeH="0" baseline="0" dirty="0">
                          <a:ln>
                            <a:noFill/>
                          </a:ln>
                          <a:solidFill>
                            <a:srgbClr val="333333"/>
                          </a:solidFill>
                          <a:effectLst/>
                          <a:latin typeface="+mn-lt"/>
                          <a:ea typeface="+mn-ea"/>
                          <a:cs typeface="+mn-cs"/>
                        </a:rPr>
                        <a:t> τάση να νιώθεις παρεξηγημένος ή κακομεταχειρισμένος</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l-GR" sz="1800" b="0" i="0" u="none" strike="noStrike" cap="none" normalizeH="0" baseline="0" dirty="0">
                          <a:ln>
                            <a:noFill/>
                          </a:ln>
                          <a:solidFill>
                            <a:srgbClr val="004992"/>
                          </a:solidFill>
                          <a:effectLst/>
                          <a:latin typeface="+mn-lt"/>
                          <a:ea typeface="+mn-ea"/>
                          <a:cs typeface="+mn-cs"/>
                        </a:rPr>
                        <a:t>Κατάθλιψη:</a:t>
                      </a:r>
                      <a:r>
                        <a:rPr kumimoji="0" lang="el-GR" sz="1800" b="0" i="0" u="none" strike="noStrike" cap="none" normalizeH="0" baseline="0" dirty="0">
                          <a:ln>
                            <a:noFill/>
                          </a:ln>
                          <a:solidFill>
                            <a:srgbClr val="333333"/>
                          </a:solidFill>
                          <a:effectLst/>
                          <a:latin typeface="+mn-lt"/>
                          <a:ea typeface="+mn-ea"/>
                          <a:cs typeface="+mn-cs"/>
                        </a:rPr>
                        <a:t> όλα φαίνονται «σκοτεινότερα» από ότι είναι στην πραγματικότητα.</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905574"/>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95448"/>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87671"/>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1400">
                <a:latin typeface="+mn-lt"/>
                <a:ea typeface="+mn-ea"/>
              </a:rPr>
              <a:t>Φόβος</a:t>
            </a:r>
            <a:endParaRPr lang="en-US" altLang="de-DE" sz="1400" dirty="0">
              <a:latin typeface="+mn-lt"/>
              <a:ea typeface="+mn-ea"/>
            </a:endParaRPr>
          </a:p>
        </p:txBody>
      </p:sp>
      <p:sp>
        <p:nvSpPr>
          <p:cNvPr id="24" name="Caption_23"/>
          <p:cNvSpPr txBox="1">
            <a:spLocks noChangeArrowheads="1"/>
          </p:cNvSpPr>
          <p:nvPr/>
        </p:nvSpPr>
        <p:spPr bwMode="auto">
          <a:xfrm>
            <a:off x="2289423" y="4787671"/>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400">
                <a:latin typeface="+mn-lt"/>
                <a:ea typeface="+mn-ea"/>
              </a:rPr>
              <a:t>Ευχαρίστηση</a:t>
            </a:r>
            <a:endParaRPr lang="en-US" altLang="de-DE" sz="1400" dirty="0">
              <a:latin typeface="+mn-lt"/>
              <a:ea typeface="+mn-ea"/>
            </a:endParaRPr>
          </a:p>
        </p:txBody>
      </p:sp>
      <p:sp>
        <p:nvSpPr>
          <p:cNvPr id="25" name="Caption_24"/>
          <p:cNvSpPr txBox="1">
            <a:spLocks noChangeArrowheads="1"/>
          </p:cNvSpPr>
          <p:nvPr/>
        </p:nvSpPr>
        <p:spPr bwMode="auto">
          <a:xfrm>
            <a:off x="552971" y="6284168"/>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dirty="0">
                <a:latin typeface="+mn-lt"/>
                <a:ea typeface="+mn-ea"/>
              </a:rPr>
              <a:t>π.χ.Ταινία τρόμου </a:t>
            </a:r>
            <a:br>
              <a:rPr lang="el-GR" altLang="de-DE" sz="1200" dirty="0">
                <a:latin typeface="+mn-lt"/>
                <a:ea typeface="+mn-ea"/>
              </a:rPr>
            </a:br>
            <a:r>
              <a:rPr lang="el-GR" altLang="de-DE" sz="1200" dirty="0">
                <a:latin typeface="+mn-lt"/>
                <a:ea typeface="+mn-ea"/>
              </a:rPr>
              <a:t>(«Αυτό»)</a:t>
            </a:r>
            <a:endParaRPr lang="en-US" altLang="de-DE" sz="1200" dirty="0">
              <a:latin typeface="+mn-lt"/>
              <a:ea typeface="+mn-ea"/>
            </a:endParaRPr>
          </a:p>
        </p:txBody>
      </p:sp>
      <p:sp>
        <p:nvSpPr>
          <p:cNvPr id="26" name="Caption_25"/>
          <p:cNvSpPr txBox="1">
            <a:spLocks noChangeArrowheads="1"/>
          </p:cNvSpPr>
          <p:nvPr/>
        </p:nvSpPr>
        <p:spPr bwMode="auto">
          <a:xfrm>
            <a:off x="2289423" y="6284168"/>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a:latin typeface="+mn-lt"/>
                <a:ea typeface="+mn-ea"/>
              </a:rPr>
              <a:t>Ανάμνηση ενός τσίρκου</a:t>
            </a:r>
            <a:endParaRPr lang="en-US" altLang="de-DE" sz="1200" dirty="0">
              <a:latin typeface="+mn-lt"/>
              <a:ea typeface="+mn-ea"/>
            </a:endParaRPr>
          </a:p>
        </p:txBody>
      </p:sp>
      <p:sp>
        <p:nvSpPr>
          <p:cNvPr id="27" name="Caption_28"/>
          <p:cNvSpPr txBox="1">
            <a:spLocks noChangeArrowheads="1"/>
          </p:cNvSpPr>
          <p:nvPr/>
        </p:nvSpPr>
        <p:spPr bwMode="auto">
          <a:xfrm>
            <a:off x="842367" y="4091283"/>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l-GR" altLang="de-DE" sz="1400" b="1" dirty="0">
                <a:latin typeface="+mn-lt"/>
                <a:ea typeface="+mn-ea"/>
              </a:rPr>
              <a:t>Αστείο, τρομακτικό;</a:t>
            </a:r>
          </a:p>
          <a:p>
            <a:pPr lvl="0" algn="ctr" eaLnBrk="1" hangingPunct="1">
              <a:spcBef>
                <a:spcPts val="0"/>
              </a:spcBef>
              <a:spcAft>
                <a:spcPts val="0"/>
              </a:spcAft>
              <a:buNone/>
            </a:pPr>
            <a:r>
              <a:rPr lang="el-GR" altLang="de-DE" sz="1400" dirty="0">
                <a:latin typeface="+mn-lt"/>
                <a:ea typeface="+mn-ea"/>
              </a:rPr>
              <a:t>Εξαρτάται από τη διάθεση σας!</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1909088" y="45673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733381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16</a:t>
            </a:fld>
            <a:endParaRPr lang="de-DE">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375881345"/>
              </p:ext>
            </p:extLst>
          </p:nvPr>
        </p:nvGraphicFramePr>
        <p:xfrm>
          <a:off x="408955" y="2651760"/>
          <a:ext cx="11376000" cy="411480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Διαίσθηση</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διαίσθηση μπορεί να κατανοηθεί ως γνώση βασισμένη στην εμπειρία. Μερικές φορές το ένστικτο μας είναι καλύτερο από τον λόγο.</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Τα παρόντα συναισθήματα μας μπορεί να επηρεάσουν την αντίληψη/ σκέψη μας. Παραδείγματα:</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l-GR" sz="1800" b="0" i="0" u="none" strike="noStrike" cap="none" normalizeH="0" baseline="0" dirty="0">
                          <a:ln>
                            <a:noFill/>
                          </a:ln>
                          <a:solidFill>
                            <a:srgbClr val="004992"/>
                          </a:solidFill>
                          <a:effectLst/>
                          <a:latin typeface="+mn-lt"/>
                          <a:ea typeface="+mn-ea"/>
                          <a:cs typeface="+mn-cs"/>
                        </a:rPr>
                        <a:t>Θυμός:</a:t>
                      </a:r>
                      <a:r>
                        <a:rPr kumimoji="0" lang="el-GR" sz="1800" b="0" i="0" u="none" strike="noStrike" cap="none" normalizeH="0" baseline="0" dirty="0">
                          <a:ln>
                            <a:noFill/>
                          </a:ln>
                          <a:solidFill>
                            <a:srgbClr val="333333"/>
                          </a:solidFill>
                          <a:effectLst/>
                          <a:latin typeface="+mn-lt"/>
                          <a:ea typeface="+mn-ea"/>
                          <a:cs typeface="+mn-cs"/>
                        </a:rPr>
                        <a:t> τάση να νιώθεις παρεξηγημένος ή κακομεταχειρισμένος</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l-GR" sz="1800" b="0" i="0" u="none" strike="noStrike" cap="none" normalizeH="0" baseline="0" dirty="0">
                          <a:ln>
                            <a:noFill/>
                          </a:ln>
                          <a:solidFill>
                            <a:srgbClr val="004992"/>
                          </a:solidFill>
                          <a:effectLst/>
                          <a:latin typeface="+mn-lt"/>
                          <a:ea typeface="+mn-ea"/>
                          <a:cs typeface="+mn-cs"/>
                        </a:rPr>
                        <a:t>Κατάθλιψη:</a:t>
                      </a:r>
                      <a:r>
                        <a:rPr kumimoji="0" lang="el-GR" sz="1800" b="0" i="0" u="none" strike="noStrike" cap="none" normalizeH="0" baseline="0" dirty="0">
                          <a:ln>
                            <a:noFill/>
                          </a:ln>
                          <a:solidFill>
                            <a:srgbClr val="333333"/>
                          </a:solidFill>
                          <a:effectLst/>
                          <a:latin typeface="+mn-lt"/>
                          <a:ea typeface="+mn-ea"/>
                          <a:cs typeface="+mn-cs"/>
                        </a:rPr>
                        <a:t> όλα φαίνονται «σκοτεινότερα» από ότι είναι στην πραγματικότητα.</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Πρέπει να ακούμε το ένστικτό μας αλλά να μην το εμπιστευόμαστε τυφλά.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905574"/>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95448"/>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87671"/>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1400">
                <a:latin typeface="+mn-lt"/>
                <a:ea typeface="+mn-ea"/>
              </a:rPr>
              <a:t>Φόβος</a:t>
            </a:r>
            <a:endParaRPr lang="en-US" altLang="de-DE" sz="1400" dirty="0">
              <a:latin typeface="+mn-lt"/>
              <a:ea typeface="+mn-ea"/>
            </a:endParaRPr>
          </a:p>
        </p:txBody>
      </p:sp>
      <p:sp>
        <p:nvSpPr>
          <p:cNvPr id="24" name="Caption_23"/>
          <p:cNvSpPr txBox="1">
            <a:spLocks noChangeArrowheads="1"/>
          </p:cNvSpPr>
          <p:nvPr/>
        </p:nvSpPr>
        <p:spPr bwMode="auto">
          <a:xfrm>
            <a:off x="2289423" y="4787671"/>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400">
                <a:latin typeface="+mn-lt"/>
                <a:ea typeface="+mn-ea"/>
              </a:rPr>
              <a:t>Ευχαρίστηση</a:t>
            </a:r>
            <a:endParaRPr lang="en-US" altLang="de-DE" sz="1400" dirty="0">
              <a:latin typeface="+mn-lt"/>
              <a:ea typeface="+mn-ea"/>
            </a:endParaRPr>
          </a:p>
        </p:txBody>
      </p:sp>
      <p:sp>
        <p:nvSpPr>
          <p:cNvPr id="25" name="Caption_24"/>
          <p:cNvSpPr txBox="1">
            <a:spLocks noChangeArrowheads="1"/>
          </p:cNvSpPr>
          <p:nvPr/>
        </p:nvSpPr>
        <p:spPr bwMode="auto">
          <a:xfrm>
            <a:off x="552971" y="6284168"/>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dirty="0">
                <a:latin typeface="+mn-lt"/>
                <a:ea typeface="+mn-ea"/>
              </a:rPr>
              <a:t>π.χ.Ταινία τρόμου </a:t>
            </a:r>
            <a:br>
              <a:rPr lang="el-GR" altLang="de-DE" sz="1200" dirty="0">
                <a:latin typeface="+mn-lt"/>
                <a:ea typeface="+mn-ea"/>
              </a:rPr>
            </a:br>
            <a:r>
              <a:rPr lang="el-GR" altLang="de-DE" sz="1200" dirty="0">
                <a:latin typeface="+mn-lt"/>
                <a:ea typeface="+mn-ea"/>
              </a:rPr>
              <a:t>(«Αυτό»)</a:t>
            </a:r>
            <a:endParaRPr lang="en-US" altLang="de-DE" sz="1200" dirty="0">
              <a:latin typeface="+mn-lt"/>
              <a:ea typeface="+mn-ea"/>
            </a:endParaRPr>
          </a:p>
        </p:txBody>
      </p:sp>
      <p:sp>
        <p:nvSpPr>
          <p:cNvPr id="26" name="Caption_25"/>
          <p:cNvSpPr txBox="1">
            <a:spLocks noChangeArrowheads="1"/>
          </p:cNvSpPr>
          <p:nvPr/>
        </p:nvSpPr>
        <p:spPr bwMode="auto">
          <a:xfrm>
            <a:off x="2289423" y="6284168"/>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a:latin typeface="+mn-lt"/>
                <a:ea typeface="+mn-ea"/>
              </a:rPr>
              <a:t>Ανάμνηση ενός τσίρκου</a:t>
            </a:r>
            <a:endParaRPr lang="en-US" altLang="de-DE" sz="1200" dirty="0">
              <a:latin typeface="+mn-lt"/>
              <a:ea typeface="+mn-ea"/>
            </a:endParaRPr>
          </a:p>
        </p:txBody>
      </p:sp>
      <p:sp>
        <p:nvSpPr>
          <p:cNvPr id="27" name="Caption_28"/>
          <p:cNvSpPr txBox="1">
            <a:spLocks noChangeArrowheads="1"/>
          </p:cNvSpPr>
          <p:nvPr/>
        </p:nvSpPr>
        <p:spPr bwMode="auto">
          <a:xfrm>
            <a:off x="842367" y="4091283"/>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l-GR" altLang="de-DE" sz="1400" b="1" dirty="0">
                <a:latin typeface="+mn-lt"/>
                <a:ea typeface="+mn-ea"/>
              </a:rPr>
              <a:t>Αστείο, τρομακτικό;</a:t>
            </a:r>
          </a:p>
          <a:p>
            <a:pPr lvl="0" algn="ctr" eaLnBrk="1" hangingPunct="1">
              <a:spcBef>
                <a:spcPts val="0"/>
              </a:spcBef>
              <a:spcAft>
                <a:spcPts val="0"/>
              </a:spcAft>
              <a:buNone/>
            </a:pPr>
            <a:r>
              <a:rPr lang="el-GR" altLang="de-DE" sz="1400" dirty="0">
                <a:latin typeface="+mn-lt"/>
                <a:ea typeface="+mn-ea"/>
              </a:rPr>
              <a:t>Εξαρτάται από τη διάθεση σας!</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1909088" y="45673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883895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Εμφάνιση και πραγματικότητα!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dirty="0">
                <a:solidFill>
                  <a:srgbClr val="004992"/>
                </a:solidFill>
              </a:rPr>
              <a:t>… </a:t>
            </a:r>
            <a:r>
              <a:rPr lang="el-GR" altLang="de-DE" sz="2400" dirty="0">
                <a:solidFill>
                  <a:srgbClr val="004992"/>
                </a:solidFill>
              </a:rPr>
              <a:t>καμία από τις προηγούμενες πλευρές που συζητήθηκαν (π.χ. γλώσσα) δεν μπορεί να είναι απόλυτα αξιόπιστες από μόνες τους!</a:t>
            </a:r>
            <a:endParaRPr lang="de-DE" altLang="de-DE" sz="2400" dirty="0">
              <a:solidFill>
                <a:srgbClr val="004992"/>
              </a:solidFill>
            </a:endParaRPr>
          </a:p>
          <a:p>
            <a:pPr lvl="0" defTabSz="914400" fontAlgn="base"/>
            <a:r>
              <a:rPr lang="el-GR" altLang="de-DE" sz="2400" i="1" dirty="0">
                <a:solidFill>
                  <a:srgbClr val="333333"/>
                </a:solidFill>
              </a:rPr>
              <a:t>Κάποιος πρέπει να εξετάζει όλες τις πλευρές</a:t>
            </a:r>
            <a:r>
              <a:rPr lang="en-US" altLang="de-DE" sz="2400" i="1" dirty="0">
                <a:solidFill>
                  <a:srgbClr val="333333"/>
                </a:solidFill>
              </a:rPr>
              <a:t>!</a:t>
            </a:r>
            <a:br>
              <a:rPr lang="el-GR" altLang="de-DE" sz="2400" i="1" dirty="0">
                <a:solidFill>
                  <a:srgbClr val="333333"/>
                </a:solidFill>
              </a:rPr>
            </a:br>
            <a:r>
              <a:rPr lang="el-GR" altLang="de-DE" sz="2400" dirty="0">
                <a:solidFill>
                  <a:srgbClr val="333333"/>
                </a:solidFill>
              </a:rPr>
              <a:t>Όταν συνδυαστούν</a:t>
            </a:r>
            <a:r>
              <a:rPr lang="en-US" altLang="de-DE" sz="2400" dirty="0">
                <a:solidFill>
                  <a:srgbClr val="333333"/>
                </a:solidFill>
              </a:rPr>
              <a:t>,</a:t>
            </a:r>
            <a:r>
              <a:rPr lang="el-GR" altLang="de-DE" sz="2400" dirty="0">
                <a:solidFill>
                  <a:srgbClr val="333333"/>
                </a:solidFill>
              </a:rPr>
              <a:t> βοηθάνε στην κρίση μιας περίπλοκη κατάσταση</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17</a:t>
            </a:fld>
            <a:endParaRPr 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l-GR" altLang="de-DE" sz="2400" dirty="0">
                <a:solidFill>
                  <a:srgbClr val="333333"/>
                </a:solidFill>
              </a:rPr>
              <a:t>Μελέτες δείχνουν ότι πολλοί </a:t>
            </a:r>
            <a:r>
              <a:rPr lang="en-US" altLang="de-DE" sz="2400" dirty="0">
                <a:solidFill>
                  <a:srgbClr val="333333"/>
                </a:solidFill>
              </a:rPr>
              <a:t>(</a:t>
            </a:r>
            <a:r>
              <a:rPr lang="el-GR" altLang="de-DE" sz="2400" dirty="0">
                <a:solidFill>
                  <a:srgbClr val="333333"/>
                </a:solidFill>
              </a:rPr>
              <a:t>αλλά όχι όλοι</a:t>
            </a:r>
            <a:r>
              <a:rPr lang="en-US" altLang="de-DE" sz="2400" dirty="0">
                <a:solidFill>
                  <a:srgbClr val="333333"/>
                </a:solidFill>
              </a:rPr>
              <a:t>!) </a:t>
            </a:r>
            <a:r>
              <a:rPr lang="el-GR" altLang="de-DE" sz="2400" dirty="0">
                <a:solidFill>
                  <a:srgbClr val="333333"/>
                </a:solidFill>
              </a:rPr>
              <a:t>άνθρωποι με προβλήματα ψυχικής υγείας </a:t>
            </a:r>
            <a:r>
              <a:rPr lang="en-US" altLang="de-DE" sz="2400" dirty="0">
                <a:solidFill>
                  <a:srgbClr val="333333"/>
                </a:solidFill>
              </a:rPr>
              <a:t>(</a:t>
            </a:r>
            <a:r>
              <a:rPr lang="el-GR" altLang="de-DE" sz="2400" dirty="0">
                <a:solidFill>
                  <a:srgbClr val="333333"/>
                </a:solidFill>
              </a:rPr>
              <a:t>ειδικά ψύχωση</a:t>
            </a:r>
            <a:r>
              <a:rPr lang="en-US" altLang="de-DE" sz="2400" dirty="0">
                <a:solidFill>
                  <a:srgbClr val="333333"/>
                </a:solidFill>
              </a:rPr>
              <a:t>) </a:t>
            </a:r>
            <a:r>
              <a:rPr lang="el-GR" altLang="de-DE" sz="2400" dirty="0">
                <a:solidFill>
                  <a:srgbClr val="333333"/>
                </a:solidFill>
              </a:rPr>
              <a:t>έχουνε προβλήματα στους ακόλουθους τομείς</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004992"/>
                </a:solidFill>
              </a:rPr>
              <a:t>Δυσκολίες στον εντοπισμό και στην</a:t>
            </a:r>
            <a:r>
              <a:rPr lang="de-DE" altLang="de-DE" sz="2400" dirty="0">
                <a:solidFill>
                  <a:srgbClr val="004992"/>
                </a:solidFill>
              </a:rPr>
              <a:t> </a:t>
            </a:r>
            <a:r>
              <a:rPr lang="el-GR" altLang="de-DE" sz="2400" dirty="0">
                <a:solidFill>
                  <a:srgbClr val="004992"/>
                </a:solidFill>
              </a:rPr>
              <a:t>αξιολόγηση των εκφράσεων του προσώπου των άλλων </a:t>
            </a:r>
            <a:r>
              <a:rPr lang="de-DE" altLang="de-DE" sz="2400" dirty="0">
                <a:solidFill>
                  <a:srgbClr val="004992"/>
                </a:solidFill>
              </a:rPr>
              <a:t>(</a:t>
            </a:r>
            <a:r>
              <a:rPr lang="el-GR" altLang="de-DE" sz="2400" dirty="0">
                <a:solidFill>
                  <a:srgbClr val="004992"/>
                </a:solidFill>
              </a:rPr>
              <a:t>π</a:t>
            </a:r>
            <a:r>
              <a:rPr lang="de-DE" altLang="de-DE" sz="2400" dirty="0">
                <a:solidFill>
                  <a:srgbClr val="004992"/>
                </a:solidFill>
              </a:rPr>
              <a:t>.</a:t>
            </a:r>
            <a:r>
              <a:rPr lang="el-GR" altLang="de-DE" sz="2400" dirty="0">
                <a:solidFill>
                  <a:srgbClr val="004992"/>
                </a:solidFill>
              </a:rPr>
              <a:t>χ</a:t>
            </a:r>
            <a:r>
              <a:rPr lang="de-DE" altLang="de-DE" sz="2400" dirty="0">
                <a:solidFill>
                  <a:srgbClr val="004992"/>
                </a:solidFill>
              </a:rPr>
              <a:t>. </a:t>
            </a:r>
            <a:r>
              <a:rPr lang="el-GR" altLang="de-DE" sz="2400" dirty="0">
                <a:solidFill>
                  <a:srgbClr val="004992"/>
                </a:solidFill>
              </a:rPr>
              <a:t>χαρά</a:t>
            </a:r>
            <a:r>
              <a:rPr lang="de-DE" altLang="de-DE" sz="2400" dirty="0">
                <a:solidFill>
                  <a:srgbClr val="004992"/>
                </a:solidFill>
              </a:rPr>
              <a:t>, </a:t>
            </a:r>
            <a:r>
              <a:rPr lang="el-GR" altLang="de-DE" sz="2400" dirty="0">
                <a:solidFill>
                  <a:srgbClr val="004992"/>
                </a:solidFill>
              </a:rPr>
              <a:t>λύπη</a:t>
            </a:r>
            <a:r>
              <a:rPr lang="de-DE" altLang="de-DE" sz="2400" dirty="0">
                <a:solidFill>
                  <a:srgbClr val="004992"/>
                </a:solidFill>
              </a:rPr>
              <a:t>)</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7FD7A3F8-D269-4107-8F9F-986519BFBBF1}" type="slidenum">
              <a:rPr lang="de-DE" smtClean="0">
                <a:latin typeface="+mn-lt"/>
                <a:ea typeface="+mn-ea"/>
              </a:rPr>
              <a:pPr>
                <a:defRPr/>
              </a:pPr>
              <a:t>18</a:t>
            </a:fld>
            <a:endParaRPr 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l-GR" altLang="de-DE" sz="2400" dirty="0">
                <a:solidFill>
                  <a:srgbClr val="333333"/>
                </a:solidFill>
              </a:rPr>
              <a:t>Μελέτες δείχνουν ότι πολλοί </a:t>
            </a:r>
            <a:r>
              <a:rPr lang="en-US" altLang="de-DE" sz="2400" dirty="0">
                <a:solidFill>
                  <a:srgbClr val="333333"/>
                </a:solidFill>
              </a:rPr>
              <a:t>(</a:t>
            </a:r>
            <a:r>
              <a:rPr lang="el-GR" altLang="de-DE" sz="2400" dirty="0">
                <a:solidFill>
                  <a:srgbClr val="333333"/>
                </a:solidFill>
              </a:rPr>
              <a:t>αλλά όχι όλοι</a:t>
            </a:r>
            <a:r>
              <a:rPr lang="en-US" altLang="de-DE" sz="2400" dirty="0">
                <a:solidFill>
                  <a:srgbClr val="333333"/>
                </a:solidFill>
              </a:rPr>
              <a:t>!) </a:t>
            </a:r>
            <a:r>
              <a:rPr lang="el-GR" altLang="de-DE" sz="2400" dirty="0">
                <a:solidFill>
                  <a:srgbClr val="333333"/>
                </a:solidFill>
              </a:rPr>
              <a:t>άνθρωποι με προβλήματα ψυχικής υγείας </a:t>
            </a:r>
            <a:r>
              <a:rPr lang="en-US" altLang="de-DE" sz="2400" dirty="0">
                <a:solidFill>
                  <a:srgbClr val="333333"/>
                </a:solidFill>
              </a:rPr>
              <a:t>(</a:t>
            </a:r>
            <a:r>
              <a:rPr lang="el-GR" altLang="de-DE" sz="2400" dirty="0">
                <a:solidFill>
                  <a:srgbClr val="333333"/>
                </a:solidFill>
              </a:rPr>
              <a:t>ειδικά ψύχωση</a:t>
            </a:r>
            <a:r>
              <a:rPr lang="en-US" altLang="de-DE" sz="2400" dirty="0">
                <a:solidFill>
                  <a:srgbClr val="333333"/>
                </a:solidFill>
              </a:rPr>
              <a:t>) </a:t>
            </a:r>
            <a:r>
              <a:rPr lang="el-GR" altLang="de-DE" sz="2400" dirty="0">
                <a:solidFill>
                  <a:srgbClr val="333333"/>
                </a:solidFill>
              </a:rPr>
              <a:t>έχουνε προβλήματα στους ακόλουθους τομείς</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004992"/>
                </a:solidFill>
              </a:rPr>
              <a:t>Δυσκολίες στον εντοπισμό και στην</a:t>
            </a:r>
            <a:r>
              <a:rPr lang="de-DE" altLang="de-DE" sz="2400" dirty="0">
                <a:solidFill>
                  <a:srgbClr val="004992"/>
                </a:solidFill>
              </a:rPr>
              <a:t> </a:t>
            </a:r>
            <a:r>
              <a:rPr lang="el-GR" altLang="de-DE" sz="2400" dirty="0">
                <a:solidFill>
                  <a:srgbClr val="004992"/>
                </a:solidFill>
              </a:rPr>
              <a:t>αξιολόγηση των εκφράσεων του προσώπου των άλλων </a:t>
            </a:r>
            <a:r>
              <a:rPr lang="de-DE" altLang="de-DE" sz="2400" dirty="0">
                <a:solidFill>
                  <a:srgbClr val="004992"/>
                </a:solidFill>
              </a:rPr>
              <a:t>(</a:t>
            </a:r>
            <a:r>
              <a:rPr lang="el-GR" altLang="de-DE" sz="2400" dirty="0">
                <a:solidFill>
                  <a:srgbClr val="004992"/>
                </a:solidFill>
              </a:rPr>
              <a:t>π</a:t>
            </a:r>
            <a:r>
              <a:rPr lang="de-DE" altLang="de-DE" sz="2400" dirty="0">
                <a:solidFill>
                  <a:srgbClr val="004992"/>
                </a:solidFill>
              </a:rPr>
              <a:t>.</a:t>
            </a:r>
            <a:r>
              <a:rPr lang="el-GR" altLang="de-DE" sz="2400" dirty="0">
                <a:solidFill>
                  <a:srgbClr val="004992"/>
                </a:solidFill>
              </a:rPr>
              <a:t>χ</a:t>
            </a:r>
            <a:r>
              <a:rPr lang="de-DE" altLang="de-DE" sz="2400" dirty="0">
                <a:solidFill>
                  <a:srgbClr val="004992"/>
                </a:solidFill>
              </a:rPr>
              <a:t>. </a:t>
            </a:r>
            <a:r>
              <a:rPr lang="el-GR" altLang="de-DE" sz="2400" dirty="0">
                <a:solidFill>
                  <a:srgbClr val="004992"/>
                </a:solidFill>
              </a:rPr>
              <a:t>χαρά</a:t>
            </a:r>
            <a:r>
              <a:rPr lang="de-DE" altLang="de-DE" sz="2400" dirty="0">
                <a:solidFill>
                  <a:srgbClr val="004992"/>
                </a:solidFill>
              </a:rPr>
              <a:t>, </a:t>
            </a:r>
            <a:r>
              <a:rPr lang="el-GR" altLang="de-DE" sz="2400" dirty="0">
                <a:solidFill>
                  <a:srgbClr val="004992"/>
                </a:solidFill>
              </a:rPr>
              <a:t>λύπη</a:t>
            </a:r>
            <a:r>
              <a:rPr lang="de-DE" altLang="de-DE" sz="2400" dirty="0">
                <a:solidFill>
                  <a:srgbClr val="004992"/>
                </a:solidFill>
              </a:rPr>
              <a:t>)</a:t>
            </a:r>
            <a:r>
              <a:rPr lang="en-US" altLang="de-DE" sz="2400" dirty="0">
                <a:solidFill>
                  <a:srgbClr val="004992"/>
                </a:solidFill>
              </a:rPr>
              <a:t>.</a:t>
            </a:r>
          </a:p>
          <a:p>
            <a:pPr marL="342900" lvl="0" indent="-342900" defTabSz="914400" fontAlgn="base">
              <a:buClr>
                <a:srgbClr val="333333"/>
              </a:buClr>
              <a:buFont typeface="WingDings"/>
              <a:buChar char=""/>
            </a:pPr>
            <a:r>
              <a:rPr lang="el-GR" altLang="de-DE" sz="2400" dirty="0">
                <a:solidFill>
                  <a:srgbClr val="004992"/>
                </a:solidFill>
              </a:rPr>
              <a:t>Δυσκολίες στο να συνάγουν τα κίνητρα</a:t>
            </a:r>
            <a:r>
              <a:rPr lang="en-US" altLang="de-DE" sz="2400" dirty="0">
                <a:solidFill>
                  <a:srgbClr val="004992"/>
                </a:solidFill>
              </a:rPr>
              <a:t>/</a:t>
            </a:r>
            <a:r>
              <a:rPr lang="el-GR" altLang="de-DE" sz="2400" dirty="0">
                <a:solidFill>
                  <a:srgbClr val="004992"/>
                </a:solidFill>
              </a:rPr>
              <a:t> μελλοντικές ενέργειες των άλλων ατόμων</a:t>
            </a:r>
            <a:r>
              <a:rPr lang="de-DE" altLang="de-DE" sz="2400" dirty="0">
                <a:solidFill>
                  <a:srgbClr val="004992"/>
                </a:solidFill>
              </a:rPr>
              <a:t> </a:t>
            </a:r>
            <a:r>
              <a:rPr lang="el-GR" altLang="de-DE" sz="2400" dirty="0">
                <a:solidFill>
                  <a:srgbClr val="004992"/>
                </a:solidFill>
              </a:rPr>
              <a:t>από την τρέχουσα συμπεριφορά.</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7FD7A3F8-D269-4107-8F9F-986519BFBBF1}" type="slidenum">
              <a:rPr lang="de-DE" smtClean="0">
                <a:latin typeface="+mn-lt"/>
                <a:ea typeface="+mn-ea"/>
              </a:rPr>
              <a:pPr>
                <a:defRPr/>
              </a:pPr>
              <a:t>19</a:t>
            </a:fld>
            <a:endParaRPr lang="de-DE">
              <a:latin typeface="+mn-lt"/>
              <a:ea typeface="+mn-ea"/>
            </a:endParaRPr>
          </a:p>
        </p:txBody>
      </p:sp>
    </p:spTree>
    <p:extLst>
      <p:ext uri="{BB962C8B-B14F-4D97-AF65-F5344CB8AC3E}">
        <p14:creationId xmlns:p14="http://schemas.microsoft.com/office/powerpoint/2010/main" val="2607637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Πώς η έλλειψη ενσυναίσθησης προωθεί τις λανθασμένες ερμηνείες κατά τη διάρκεια της ψύχωσης- παραδείγματα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20</a:t>
            </a:fld>
            <a:endParaRPr lang="de-DE">
              <a:latin typeface="+mn-lt"/>
              <a:ea typeface="+mn-ea"/>
            </a:endParaRPr>
          </a:p>
        </p:txBody>
      </p:sp>
      <p:sp>
        <p:nvSpPr>
          <p:cNvPr id="56346" name="Rechteck 1"/>
          <p:cNvSpPr>
            <a:spLocks noChangeArrowheads="1"/>
          </p:cNvSpPr>
          <p:nvPr/>
        </p:nvSpPr>
        <p:spPr bwMode="auto">
          <a:xfrm>
            <a:off x="408955" y="6084004"/>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l-GR" altLang="de-DE" sz="1800" dirty="0">
                <a:solidFill>
                  <a:srgbClr val="004992"/>
                </a:solidFill>
                <a:latin typeface="+mn-lt"/>
                <a:ea typeface="+mn-ea"/>
              </a:rPr>
              <a:t>Μπορεί κάποιος να συνεισφέρει με μια σύντομη προσωπική εμπειρία;</a:t>
            </a:r>
            <a:endParaRPr lang="de-DE" altLang="de-DE" sz="18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2263750825"/>
              </p:ext>
            </p:extLst>
          </p:nvPr>
        </p:nvGraphicFramePr>
        <p:xfrm>
          <a:off x="408954" y="2203705"/>
          <a:ext cx="11376000" cy="3657614"/>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Γεγονός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Εξήγηση κατά τη διάρκεια της ψύχωσης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Άλλες ερμηνείες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Ένας άνδρας στο λεωφορείο σε κοιτάζει για αρκετή ώρα.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Ο διώκτης τελικά αποκαλύπτεται από μόνος του.</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Λόγω της εμφανούς συμπεριφοράς σου (π.χ. φοράς γυαλιά ηλίου), προκάλεσες τα βλέμματα από μόνος σου.</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Το αφεντικό κάνει κριτική στα λάθη σου.</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Είσαι πεπεισμένος ότι πρόκειται να απολυθείς.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Το αφεντικό αντέδρασε λίγο υπερβολικά αλλά δεν σχεδιάζει να σε απολύσει -είναι γενικά λίγο οξύθυμος.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Ένας φίλος διαβάζει ένα άρθρο στην εφημερίδα σχετικά με τις κακές σχολικές επιδόσεις.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Υπαινίσσεται τους κακούς σχολικούς βαθμούς που έπαιρνες ως παιδί.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Απλή σύμπτωση – ο φίλος έχει ένα ενδιαφέρον για τα νέα, δε γνωρίζει σχετικά με τα προβλήματα σου στο σχολείο.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κάθε ιστορία, οι χαρακτήρες ο ένας για τον άλλον</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21</a:t>
            </a:fld>
            <a:endParaRPr 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κάθε ιστορία, οι χαρακτήρες ο ένας για τον άλλον</a:t>
            </a:r>
            <a:r>
              <a:rPr lang="de-DE" altLang="de-DE" sz="2400" dirty="0">
                <a:solidFill>
                  <a:srgbClr val="333333"/>
                </a:solidFill>
              </a:rPr>
              <a:t>.</a:t>
            </a:r>
          </a:p>
          <a:p>
            <a:pPr lvl="0" defTabSz="914400" fontAlgn="base"/>
            <a:r>
              <a:rPr lang="el-GR" altLang="de-DE" sz="2400" b="1" dirty="0">
                <a:solidFill>
                  <a:srgbClr val="004992"/>
                </a:solidFill>
              </a:rPr>
              <a:t>Σημαντικό</a:t>
            </a:r>
            <a:endParaRPr lang="de-DE" altLang="de-DE" sz="2400" b="1" dirty="0">
              <a:solidFill>
                <a:srgbClr val="004992"/>
              </a:solidFill>
            </a:endParaRPr>
          </a:p>
          <a:p>
            <a:pPr marL="342900" lvl="0" indent="-342900" defTabSz="914400" fontAlgn="base">
              <a:buClr>
                <a:srgbClr val="333333"/>
              </a:buClr>
              <a:buFont typeface="WingDings"/>
              <a:buChar char=""/>
            </a:pPr>
            <a:r>
              <a:rPr lang="el-GR" altLang="de-DE" sz="2400" dirty="0">
                <a:solidFill>
                  <a:srgbClr val="333333"/>
                </a:solidFill>
              </a:rPr>
              <a:t>Θα πρέπει να ξεχωρίσετε τις πληροφορίες που είναι διαθέσιμες σε εσάς και τις πληροφορίες που</a:t>
            </a:r>
            <a:r>
              <a:rPr lang="de-DE" altLang="de-DE" sz="2400" dirty="0">
                <a:solidFill>
                  <a:srgbClr val="333333"/>
                </a:solidFill>
              </a:rPr>
              <a:t> </a:t>
            </a:r>
            <a:r>
              <a:rPr lang="el-GR" altLang="de-DE" sz="2400" dirty="0">
                <a:solidFill>
                  <a:srgbClr val="333333"/>
                </a:solidFill>
              </a:rPr>
              <a:t>οι χαρακτήρες έχουν ο ένας για τον άλλον!</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22</a:t>
            </a:fld>
            <a:endParaRPr lang="de-DE">
              <a:latin typeface="+mn-lt"/>
              <a:ea typeface="+mn-ea"/>
            </a:endParaRPr>
          </a:p>
        </p:txBody>
      </p:sp>
    </p:spTree>
    <p:extLst>
      <p:ext uri="{BB962C8B-B14F-4D97-AF65-F5344CB8AC3E}">
        <p14:creationId xmlns:p14="http://schemas.microsoft.com/office/powerpoint/2010/main" val="1018403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κάθε ιστορία, οι χαρακτήρες ο ένας για τον άλλον</a:t>
            </a:r>
            <a:r>
              <a:rPr lang="de-DE" altLang="de-DE" sz="2400" dirty="0">
                <a:solidFill>
                  <a:srgbClr val="333333"/>
                </a:solidFill>
              </a:rPr>
              <a:t>.</a:t>
            </a:r>
          </a:p>
          <a:p>
            <a:pPr lvl="0" defTabSz="914400" fontAlgn="base"/>
            <a:r>
              <a:rPr lang="el-GR" altLang="de-DE" sz="2400" b="1" dirty="0">
                <a:solidFill>
                  <a:srgbClr val="004992"/>
                </a:solidFill>
              </a:rPr>
              <a:t>Σημαντικό</a:t>
            </a:r>
            <a:endParaRPr lang="de-DE" altLang="de-DE" sz="2400" b="1" dirty="0">
              <a:solidFill>
                <a:srgbClr val="004992"/>
              </a:solidFill>
            </a:endParaRPr>
          </a:p>
          <a:p>
            <a:pPr marL="342900" lvl="0" indent="-342900" defTabSz="914400" fontAlgn="base">
              <a:buClr>
                <a:srgbClr val="333333"/>
              </a:buClr>
              <a:buFont typeface="WingDings"/>
              <a:buChar char=""/>
            </a:pPr>
            <a:r>
              <a:rPr lang="el-GR" altLang="de-DE" sz="2400" dirty="0">
                <a:solidFill>
                  <a:srgbClr val="333333"/>
                </a:solidFill>
              </a:rPr>
              <a:t>Θα πρέπει να ξεχωρίσετε τις πληροφορίες που είναι διαθέσιμες σε εσάς και τις πληροφορίες που</a:t>
            </a:r>
            <a:r>
              <a:rPr lang="de-DE" altLang="de-DE" sz="2400" dirty="0">
                <a:solidFill>
                  <a:srgbClr val="333333"/>
                </a:solidFill>
              </a:rPr>
              <a:t> </a:t>
            </a:r>
            <a:r>
              <a:rPr lang="el-GR" altLang="de-DE" sz="2400" dirty="0">
                <a:solidFill>
                  <a:srgbClr val="333333"/>
                </a:solidFill>
              </a:rPr>
              <a:t>οι χαρακτήρες έχουν ο ένας για τον άλλον!</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Τι επιπλέον πληροφορίες χρειάζονται ώστε να καταλήξετε σε μια σαφή απάντηση</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23</a:t>
            </a:fld>
            <a:endParaRPr lang="de-DE">
              <a:latin typeface="+mn-lt"/>
              <a:ea typeface="+mn-ea"/>
            </a:endParaRPr>
          </a:p>
        </p:txBody>
      </p:sp>
    </p:spTree>
    <p:extLst>
      <p:ext uri="{BB962C8B-B14F-4D97-AF65-F5344CB8AC3E}">
        <p14:creationId xmlns:p14="http://schemas.microsoft.com/office/powerpoint/2010/main" val="3248065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24</a:t>
            </a:fld>
            <a:endParaRPr lang="de-DE">
              <a:latin typeface="+mn-lt"/>
              <a:ea typeface="+mn-ea"/>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dirty="0">
                <a:solidFill>
                  <a:srgbClr val="000000"/>
                </a:solidFill>
                <a:latin typeface="+mn-lt"/>
                <a:ea typeface="+mn-ea"/>
              </a:rPr>
              <a:t>Καραμέλες!Τέλεια, </a:t>
            </a:r>
          </a:p>
          <a:p>
            <a:pPr algn="ctr" eaLnBrk="1" hangingPunct="1">
              <a:spcBef>
                <a:spcPct val="0"/>
              </a:spcBef>
              <a:buFontTx/>
              <a:buNone/>
            </a:pPr>
            <a:r>
              <a:rPr lang="el-GR" altLang="de-DE" sz="1200" b="1" dirty="0">
                <a:solidFill>
                  <a:srgbClr val="000000"/>
                </a:solidFill>
                <a:latin typeface="+mn-lt"/>
                <a:ea typeface="+mn-ea"/>
              </a:rPr>
              <a:t>ευχαριστώ!</a:t>
            </a:r>
            <a:endParaRPr lang="de-DE" altLang="de-DE" sz="1200" b="1" dirty="0">
              <a:solidFill>
                <a:srgbClr val="000000"/>
              </a:solidFill>
              <a:latin typeface="+mn-lt"/>
              <a:ea typeface="+mn-ea"/>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a:solidFill>
                  <a:srgbClr val="000000"/>
                </a:solidFill>
                <a:latin typeface="+mn-lt"/>
                <a:ea typeface="+mn-ea"/>
              </a:rPr>
              <a:t>Δεν αντέχω τις καραμέλες…</a:t>
            </a:r>
            <a:endParaRPr lang="de-DE" altLang="de-DE" sz="1200" b="1" dirty="0">
              <a:solidFill>
                <a:srgbClr val="000000"/>
              </a:solidFill>
              <a:latin typeface="+mn-lt"/>
              <a:ea typeface="+mn-ea"/>
            </a:endParaRPr>
          </a:p>
        </p:txBody>
      </p:sp>
      <p:sp>
        <p:nvSpPr>
          <p:cNvPr id="23"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2400">
                <a:solidFill>
                  <a:srgbClr val="004992"/>
                </a:solidFill>
                <a:latin typeface="+mn-lt"/>
                <a:ea typeface="+mn-ea"/>
              </a:rPr>
              <a:t>Τί θα φέρει πιθανώς το κορίτσι στη γιαγιά του σαν δώρο για τα επόμενα γενέθλια της;</a:t>
            </a:r>
          </a:p>
          <a:p>
            <a:pPr algn="ctr" eaLnBrk="1" hangingPunct="1">
              <a:spcBef>
                <a:spcPts val="0"/>
              </a:spcBef>
              <a:spcAft>
                <a:spcPts val="0"/>
              </a:spcAft>
              <a:buNone/>
            </a:pPr>
            <a:r>
              <a:rPr lang="el-GR" altLang="de-DE" sz="2400">
                <a:solidFill>
                  <a:srgbClr val="004992"/>
                </a:solidFill>
                <a:latin typeface="+mn-lt"/>
                <a:ea typeface="+mn-ea"/>
              </a:rPr>
              <a:t>Θα ευχαριστηθεί η γιαγιά;</a:t>
            </a:r>
            <a:endParaRPr lang="de-DE" altLang="de-DE" sz="2400" dirty="0">
              <a:solidFill>
                <a:srgbClr val="004992"/>
              </a:solidFill>
              <a:latin typeface="+mn-lt"/>
              <a:ea typeface="+mn-ea"/>
            </a:endParaRPr>
          </a:p>
        </p:txBody>
      </p:sp>
      <p:sp>
        <p:nvSpPr>
          <p:cNvPr id="24" name="Caption_17"/>
          <p:cNvSpPr>
            <a:spLocks noChangeArrowheads="1"/>
          </p:cNvSpPr>
          <p:nvPr/>
        </p:nvSpPr>
        <p:spPr bwMode="auto">
          <a:xfrm>
            <a:off x="1796499" y="2194560"/>
            <a:ext cx="2834640" cy="292608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25</a:t>
            </a:fld>
            <a:endParaRPr lang="de-DE">
              <a:latin typeface="+mn-lt"/>
              <a:ea typeface="+mn-ea"/>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dirty="0">
                <a:solidFill>
                  <a:srgbClr val="000000"/>
                </a:solidFill>
                <a:latin typeface="+mn-lt"/>
                <a:ea typeface="+mn-ea"/>
              </a:rPr>
              <a:t>Καραμέλες!Τέλεια, </a:t>
            </a:r>
          </a:p>
          <a:p>
            <a:pPr algn="ctr" eaLnBrk="1" hangingPunct="1">
              <a:spcBef>
                <a:spcPct val="0"/>
              </a:spcBef>
              <a:buFontTx/>
              <a:buNone/>
            </a:pPr>
            <a:r>
              <a:rPr lang="el-GR" altLang="de-DE" sz="1200" b="1" dirty="0">
                <a:solidFill>
                  <a:srgbClr val="000000"/>
                </a:solidFill>
                <a:latin typeface="+mn-lt"/>
                <a:ea typeface="+mn-ea"/>
              </a:rPr>
              <a:t>ευχαριστώ!</a:t>
            </a:r>
            <a:endParaRPr lang="de-DE" altLang="de-DE" sz="1200" b="1" dirty="0">
              <a:solidFill>
                <a:srgbClr val="000000"/>
              </a:solidFill>
              <a:latin typeface="+mn-lt"/>
              <a:ea typeface="+mn-ea"/>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a:solidFill>
                  <a:srgbClr val="000000"/>
                </a:solidFill>
                <a:latin typeface="+mn-lt"/>
                <a:ea typeface="+mn-ea"/>
              </a:rPr>
              <a:t>Δεν αντέχω τις καραμέλες…</a:t>
            </a:r>
            <a:endParaRPr lang="de-DE" altLang="de-DE" sz="1200" b="1" dirty="0">
              <a:solidFill>
                <a:srgbClr val="000000"/>
              </a:solidFill>
              <a:latin typeface="+mn-lt"/>
              <a:ea typeface="+mn-ea"/>
            </a:endParaRPr>
          </a:p>
        </p:txBody>
      </p:sp>
      <p:sp>
        <p:nvSpPr>
          <p:cNvPr id="23"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2400">
                <a:solidFill>
                  <a:srgbClr val="004992"/>
                </a:solidFill>
                <a:latin typeface="+mn-lt"/>
                <a:ea typeface="+mn-ea"/>
              </a:rPr>
              <a:t>Τί θα φέρει πιθανώς το κορίτσι στη γιαγιά του σαν δώρο για τα επόμενα γενέθλια της;</a:t>
            </a:r>
          </a:p>
          <a:p>
            <a:pPr algn="ctr" eaLnBrk="1" hangingPunct="1">
              <a:spcBef>
                <a:spcPts val="0"/>
              </a:spcBef>
              <a:spcAft>
                <a:spcPts val="0"/>
              </a:spcAft>
              <a:buNone/>
            </a:pPr>
            <a:r>
              <a:rPr lang="el-GR" altLang="de-DE" sz="2400">
                <a:solidFill>
                  <a:srgbClr val="004992"/>
                </a:solidFill>
                <a:latin typeface="+mn-lt"/>
                <a:ea typeface="+mn-ea"/>
              </a:rPr>
              <a:t>Θα ευχαριστηθεί η γιαγιά;</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3132227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Τα γενέθλια της γιαγιάς</a:t>
            </a:r>
            <a:br>
              <a:rPr lang="el-GR" sz="3600" dirty="0">
                <a:solidFill>
                  <a:srgbClr val="004992"/>
                </a:solidFill>
                <a:latin typeface="+mn-lt"/>
                <a:ea typeface="+mn-ea"/>
                <a:cs typeface="+mn-cs"/>
              </a:rPr>
            </a:br>
            <a:r>
              <a:rPr lang="el-GR" dirty="0">
                <a:solidFill>
                  <a:srgbClr val="004992"/>
                </a:solidFill>
                <a:latin typeface="+mn-lt"/>
                <a:ea typeface="+mn-ea"/>
                <a:cs typeface="+mn-cs"/>
              </a:rPr>
              <a:t>Τί θα φέρει το κορίτσι στη γιαγιά του την επόμενη χρονιά;</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26</a:t>
            </a:fld>
            <a:endParaRPr lang="de-DE">
              <a:latin typeface="+mn-lt"/>
              <a:ea typeface="+mn-ea"/>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l-GR" altLang="de-DE" sz="2000" b="1" dirty="0">
                <a:solidFill>
                  <a:srgbClr val="004992"/>
                </a:solidFill>
                <a:latin typeface="+mn-lt"/>
                <a:ea typeface="+mn-ea"/>
              </a:rPr>
              <a:t>Πιθανώς: </a:t>
            </a:r>
            <a:r>
              <a:rPr lang="el-GR" altLang="de-DE" sz="2000" dirty="0">
                <a:solidFill>
                  <a:srgbClr val="333333"/>
                </a:solidFill>
                <a:latin typeface="+mn-lt"/>
                <a:ea typeface="+mn-ea"/>
              </a:rPr>
              <a:t> Ένα κουτί καραμέλες ξανά γιατί η γιαγιά ενθουσιάστηκε τόσο την τελευταία φορά.</a:t>
            </a:r>
          </a:p>
          <a:p>
            <a:pPr eaLnBrk="1" hangingPunct="1">
              <a:spcBef>
                <a:spcPts val="1200"/>
              </a:spcBef>
              <a:spcAft>
                <a:spcPts val="0"/>
              </a:spcAft>
              <a:buNone/>
            </a:pPr>
            <a:r>
              <a:rPr lang="el-GR" altLang="de-DE" sz="2000" b="1" dirty="0">
                <a:solidFill>
                  <a:srgbClr val="004992"/>
                </a:solidFill>
                <a:latin typeface="+mn-lt"/>
                <a:ea typeface="+mn-ea"/>
              </a:rPr>
              <a:t>Απίθανο:</a:t>
            </a:r>
            <a:r>
              <a:rPr lang="el-GR" altLang="de-DE" sz="2000" dirty="0">
                <a:solidFill>
                  <a:srgbClr val="333333"/>
                </a:solidFill>
                <a:latin typeface="+mn-lt"/>
                <a:ea typeface="+mn-ea"/>
              </a:rPr>
              <a:t> Το κορίτσι παρατήρησε ότι στη γιαγιά δεν αρέσουν οι καραμέλες και θα φέρει κάτι διαφορετικό στα επόμενα γενέθλια.</a:t>
            </a:r>
            <a:endParaRPr lang="de-DE" altLang="de-DE" sz="2000" dirty="0">
              <a:solidFill>
                <a:srgbClr val="333333"/>
              </a:solidFill>
              <a:latin typeface="+mn-lt"/>
              <a:ea typeface="+mn-ea"/>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dirty="0">
                <a:solidFill>
                  <a:srgbClr val="000000"/>
                </a:solidFill>
                <a:latin typeface="+mn-lt"/>
                <a:ea typeface="+mn-ea"/>
              </a:rPr>
              <a:t>Καραμέλες!Τέλεια, </a:t>
            </a:r>
          </a:p>
          <a:p>
            <a:pPr algn="ctr" eaLnBrk="1" hangingPunct="1">
              <a:spcBef>
                <a:spcPct val="0"/>
              </a:spcBef>
              <a:buFontTx/>
              <a:buNone/>
            </a:pPr>
            <a:r>
              <a:rPr lang="el-GR" altLang="de-DE" sz="1200" b="1" dirty="0">
                <a:solidFill>
                  <a:srgbClr val="000000"/>
                </a:solidFill>
                <a:latin typeface="+mn-lt"/>
                <a:ea typeface="+mn-ea"/>
              </a:rPr>
              <a:t>ευχαριστώ!</a:t>
            </a:r>
            <a:endParaRPr lang="de-DE" altLang="de-DE" sz="1200" b="1" dirty="0">
              <a:solidFill>
                <a:srgbClr val="000000"/>
              </a:solidFill>
              <a:latin typeface="+mn-lt"/>
              <a:ea typeface="+mn-ea"/>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a:solidFill>
                  <a:srgbClr val="000000"/>
                </a:solidFill>
                <a:latin typeface="+mn-lt"/>
                <a:ea typeface="+mn-ea"/>
              </a:rPr>
              <a:t>Δεν αντέχω τις καραμέλες…</a:t>
            </a:r>
            <a:endParaRPr lang="de-DE" altLang="de-DE" sz="1200" b="1" dirty="0">
              <a:solidFill>
                <a:srgbClr val="000000"/>
              </a:solidFill>
              <a:latin typeface="+mn-lt"/>
              <a:ea typeface="+mn-ea"/>
            </a:endParaRPr>
          </a:p>
        </p:txBody>
      </p:sp>
    </p:spTree>
    <p:extLst>
      <p:ext uri="{BB962C8B-B14F-4D97-AF65-F5344CB8AC3E}">
        <p14:creationId xmlns:p14="http://schemas.microsoft.com/office/powerpoint/2010/main" val="1477333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Πάμε!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27</a:t>
            </a:fld>
            <a:endParaRPr lang="de-DE">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28</a:t>
            </a:fld>
            <a:endParaRPr lang="de-DE">
              <a:latin typeface="+mn-lt"/>
              <a:ea typeface="+mn-ea"/>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l-GR" sz="2400" spc="-10">
                <a:solidFill>
                  <a:srgbClr val="004992"/>
                </a:solidFill>
                <a:latin typeface="+mn-lt"/>
                <a:ea typeface="+mn-ea"/>
              </a:rPr>
              <a:t>Είναι το αφεντικό σκληρό;Χρειαζόμαστε περισσότερες πληροφορίες για να αποφασίσουμε;</a:t>
            </a:r>
            <a:endParaRPr sz="2400" dirty="0">
              <a:solidFill>
                <a:srgbClr val="004992"/>
              </a:solidFill>
              <a:latin typeface="+mn-lt"/>
              <a:ea typeface="+mn-e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l-GR" sz="1200">
                <a:latin typeface="+mn-lt"/>
                <a:ea typeface="+mn-ea"/>
              </a:rPr>
              <a:t>Λυπάμαι πολύ!</a:t>
            </a:r>
            <a:endParaRPr sz="1200" dirty="0">
              <a:latin typeface="+mn-lt"/>
              <a:ea typeface="+mn-e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l-GR" altLang="de-DE" sz="1200">
                <a:latin typeface="+mn-lt"/>
                <a:ea typeface="+mn-ea"/>
              </a:rPr>
              <a:t>Πώς μπορώ να δουλέψω τώρα;</a:t>
            </a:r>
            <a:endParaRPr lang="de-DE" altLang="de-DE" sz="1200" dirty="0">
              <a:latin typeface="+mn-lt"/>
              <a:ea typeface="+mn-ea"/>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el-GR" altLang="de-DE" sz="1200">
                <a:latin typeface="+mn-lt"/>
                <a:ea typeface="+mn-ea"/>
              </a:rPr>
              <a:t>Αυτό είναι απαράδεκτο!</a:t>
            </a:r>
            <a:endParaRPr lang="de-DE" altLang="de-DE" sz="1200" dirty="0">
              <a:latin typeface="+mn-lt"/>
              <a:ea typeface="+mn-ea"/>
            </a:endParaRPr>
          </a:p>
        </p:txBody>
      </p:sp>
      <p:sp>
        <p:nvSpPr>
          <p:cNvPr id="17" name="Rectangle 60"/>
          <p:cNvSpPr>
            <a:spLocks noChangeArrowheads="1"/>
          </p:cNvSpPr>
          <p:nvPr/>
        </p:nvSpPr>
        <p:spPr bwMode="auto">
          <a:xfrm>
            <a:off x="2624328" y="3328416"/>
            <a:ext cx="3474720" cy="241401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8"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9"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29</a:t>
            </a:fld>
            <a:endParaRPr lang="de-DE">
              <a:latin typeface="+mn-lt"/>
              <a:ea typeface="+mn-ea"/>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l-GR" sz="2400" spc="-10">
                <a:solidFill>
                  <a:srgbClr val="004992"/>
                </a:solidFill>
                <a:latin typeface="+mn-lt"/>
                <a:ea typeface="+mn-ea"/>
              </a:rPr>
              <a:t>Είναι το αφεντικό σκληρό;Χρειαζόμαστε περισσότερες πληροφορίες για να αποφασίσουμε;</a:t>
            </a:r>
            <a:endParaRPr sz="2400" dirty="0">
              <a:solidFill>
                <a:srgbClr val="004992"/>
              </a:solidFill>
              <a:latin typeface="+mn-lt"/>
              <a:ea typeface="+mn-e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l-GR" sz="1200">
                <a:latin typeface="+mn-lt"/>
                <a:ea typeface="+mn-ea"/>
              </a:rPr>
              <a:t>Λυπάμαι πολύ!</a:t>
            </a:r>
            <a:endParaRPr sz="1200" dirty="0">
              <a:latin typeface="+mn-lt"/>
              <a:ea typeface="+mn-e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l-GR" altLang="de-DE" sz="1200">
                <a:latin typeface="+mn-lt"/>
                <a:ea typeface="+mn-ea"/>
              </a:rPr>
              <a:t>Πώς μπορώ να δουλέψω τώρα;</a:t>
            </a:r>
            <a:endParaRPr lang="de-DE" altLang="de-DE" sz="1200" dirty="0">
              <a:latin typeface="+mn-lt"/>
              <a:ea typeface="+mn-ea"/>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el-GR" altLang="de-DE" sz="1200">
                <a:latin typeface="+mn-lt"/>
                <a:ea typeface="+mn-ea"/>
              </a:rPr>
              <a:t>Αυτό είναι απαράδεκτο!</a:t>
            </a:r>
            <a:endParaRPr lang="de-DE" altLang="de-DE" sz="1200" dirty="0">
              <a:latin typeface="+mn-lt"/>
              <a:ea typeface="+mn-ea"/>
            </a:endParaRPr>
          </a:p>
        </p:txBody>
      </p:sp>
      <p:sp>
        <p:nvSpPr>
          <p:cNvPr id="9" name="Rectangle 60"/>
          <p:cNvSpPr>
            <a:spLocks noChangeArrowheads="1"/>
          </p:cNvSpPr>
          <p:nvPr/>
        </p:nvSpPr>
        <p:spPr bwMode="auto">
          <a:xfrm>
            <a:off x="6080760" y="1152144"/>
            <a:ext cx="3456432"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0" name="Rectangle 60"/>
          <p:cNvSpPr>
            <a:spLocks noChangeArrowheads="1"/>
          </p:cNvSpPr>
          <p:nvPr/>
        </p:nvSpPr>
        <p:spPr bwMode="auto">
          <a:xfrm>
            <a:off x="2624328" y="1152144"/>
            <a:ext cx="3474720" cy="217627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extLst>
      <p:ext uri="{BB962C8B-B14F-4D97-AF65-F5344CB8AC3E}">
        <p14:creationId xmlns:p14="http://schemas.microsoft.com/office/powerpoint/2010/main" val="1366197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30</a:t>
            </a:fld>
            <a:endParaRPr lang="de-DE">
              <a:latin typeface="+mn-lt"/>
              <a:ea typeface="+mn-ea"/>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l-GR" sz="2400" spc="-10">
                <a:solidFill>
                  <a:srgbClr val="004992"/>
                </a:solidFill>
                <a:latin typeface="+mn-lt"/>
                <a:ea typeface="+mn-ea"/>
              </a:rPr>
              <a:t>Είναι το αφεντικό σκληρό;Χρειαζόμαστε περισσότερες πληροφορίες για να αποφασίσουμε;</a:t>
            </a:r>
            <a:endParaRPr sz="2400" dirty="0">
              <a:solidFill>
                <a:srgbClr val="004992"/>
              </a:solidFill>
              <a:latin typeface="+mn-lt"/>
              <a:ea typeface="+mn-e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l-GR" sz="1200">
                <a:latin typeface="+mn-lt"/>
                <a:ea typeface="+mn-ea"/>
              </a:rPr>
              <a:t>Λυπάμαι πολύ!</a:t>
            </a:r>
            <a:endParaRPr sz="1200" dirty="0">
              <a:latin typeface="+mn-lt"/>
              <a:ea typeface="+mn-e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l-GR" altLang="de-DE" sz="1200">
                <a:latin typeface="+mn-lt"/>
                <a:ea typeface="+mn-ea"/>
              </a:rPr>
              <a:t>Πώς μπορώ να δουλέψω τώρα;</a:t>
            </a:r>
            <a:endParaRPr lang="de-DE" altLang="de-DE" sz="1200" dirty="0">
              <a:latin typeface="+mn-lt"/>
              <a:ea typeface="+mn-ea"/>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el-GR" altLang="de-DE" sz="1200">
                <a:latin typeface="+mn-lt"/>
                <a:ea typeface="+mn-ea"/>
              </a:rPr>
              <a:t>Αυτό είναι απαράδεκτο!</a:t>
            </a:r>
            <a:endParaRPr lang="de-DE" altLang="de-DE" sz="1200" dirty="0">
              <a:latin typeface="+mn-lt"/>
              <a:ea typeface="+mn-ea"/>
            </a:endParaRPr>
          </a:p>
        </p:txBody>
      </p:sp>
    </p:spTree>
    <p:extLst>
      <p:ext uri="{BB962C8B-B14F-4D97-AF65-F5344CB8AC3E}">
        <p14:creationId xmlns:p14="http://schemas.microsoft.com/office/powerpoint/2010/main" val="3404786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31</a:t>
            </a:fld>
            <a:endParaRPr lang="de-DE">
              <a:latin typeface="+mn-lt"/>
              <a:ea typeface="+mn-ea"/>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2400">
                <a:solidFill>
                  <a:srgbClr val="004992"/>
                </a:solidFill>
                <a:latin typeface="+mn-lt"/>
                <a:ea typeface="+mn-ea"/>
              </a:rPr>
              <a:t>Τί μπορεί να σκέφτεται ο αστυνομικός...είναι τελείως σωστός ή μερικώς σωστός; </a:t>
            </a:r>
            <a:endParaRPr lang="de-DE" altLang="de-DE" sz="2400" dirty="0">
              <a:solidFill>
                <a:srgbClr val="004992"/>
              </a:solidFill>
              <a:latin typeface="+mn-lt"/>
              <a:ea typeface="+mn-ea"/>
            </a:endParaRPr>
          </a:p>
        </p:txBody>
      </p:sp>
      <p:sp>
        <p:nvSpPr>
          <p:cNvPr id="10"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1"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2"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3" name="Rectangle 60"/>
          <p:cNvSpPr>
            <a:spLocks noChangeArrowheads="1"/>
          </p:cNvSpPr>
          <p:nvPr/>
        </p:nvSpPr>
        <p:spPr bwMode="auto">
          <a:xfrm>
            <a:off x="2857227" y="3429000"/>
            <a:ext cx="2084832"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32</a:t>
            </a:fld>
            <a:endParaRPr lang="de-DE">
              <a:latin typeface="+mn-lt"/>
              <a:ea typeface="+mn-ea"/>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2400">
                <a:solidFill>
                  <a:srgbClr val="004992"/>
                </a:solidFill>
                <a:latin typeface="+mn-lt"/>
                <a:ea typeface="+mn-ea"/>
              </a:rPr>
              <a:t>Τί μπορεί να σκέφτεται ο αστυνομικός...είναι τελείως σωστός ή μερικώς σωστός; </a:t>
            </a:r>
            <a:endParaRPr lang="de-DE" altLang="de-DE" sz="2400" dirty="0">
              <a:solidFill>
                <a:srgbClr val="004992"/>
              </a:solidFill>
              <a:latin typeface="+mn-lt"/>
              <a:ea typeface="+mn-ea"/>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0" name="Rectangle 60"/>
          <p:cNvSpPr>
            <a:spLocks noChangeArrowheads="1"/>
          </p:cNvSpPr>
          <p:nvPr/>
        </p:nvSpPr>
        <p:spPr bwMode="auto">
          <a:xfrm>
            <a:off x="7095744" y="1143000"/>
            <a:ext cx="219456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extLst>
      <p:ext uri="{BB962C8B-B14F-4D97-AF65-F5344CB8AC3E}">
        <p14:creationId xmlns:p14="http://schemas.microsoft.com/office/powerpoint/2010/main" val="1580965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33</a:t>
            </a:fld>
            <a:endParaRPr lang="de-DE">
              <a:latin typeface="+mn-lt"/>
              <a:ea typeface="+mn-ea"/>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2400">
                <a:solidFill>
                  <a:srgbClr val="004992"/>
                </a:solidFill>
                <a:latin typeface="+mn-lt"/>
                <a:ea typeface="+mn-ea"/>
              </a:rPr>
              <a:t>Τί μπορεί να σκέφτεται ο αστυνομικός...είναι τελείως σωστός ή μερικώς σωστός; </a:t>
            </a:r>
            <a:endParaRPr lang="de-DE" altLang="de-DE" sz="2400" dirty="0">
              <a:solidFill>
                <a:srgbClr val="004992"/>
              </a:solidFill>
              <a:latin typeface="+mn-lt"/>
              <a:ea typeface="+mn-ea"/>
            </a:endParaRPr>
          </a:p>
        </p:txBody>
      </p:sp>
      <p:sp>
        <p:nvSpPr>
          <p:cNvPr id="6" name="Rectangle 60"/>
          <p:cNvSpPr>
            <a:spLocks noChangeArrowheads="1"/>
          </p:cNvSpPr>
          <p:nvPr/>
        </p:nvSpPr>
        <p:spPr bwMode="auto">
          <a:xfrm>
            <a:off x="2857227" y="1143000"/>
            <a:ext cx="2084832"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7" name="Rectangle 60"/>
          <p:cNvSpPr>
            <a:spLocks noChangeArrowheads="1"/>
          </p:cNvSpPr>
          <p:nvPr/>
        </p:nvSpPr>
        <p:spPr bwMode="auto">
          <a:xfrm>
            <a:off x="4942059" y="1143000"/>
            <a:ext cx="214884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extLst>
      <p:ext uri="{BB962C8B-B14F-4D97-AF65-F5344CB8AC3E}">
        <p14:creationId xmlns:p14="http://schemas.microsoft.com/office/powerpoint/2010/main" val="21191854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34</a:t>
            </a:fld>
            <a:endParaRPr lang="de-DE">
              <a:latin typeface="+mn-lt"/>
              <a:ea typeface="+mn-ea"/>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2400">
                <a:solidFill>
                  <a:srgbClr val="004992"/>
                </a:solidFill>
                <a:latin typeface="+mn-lt"/>
                <a:ea typeface="+mn-ea"/>
              </a:rPr>
              <a:t>Τί μπορεί να σκέφτεται ο αστυνομικός...είναι τελείως σωστός ή μερικώς σωστός; </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3798573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35</a:t>
            </a:fld>
            <a:endParaRPr lang="de-DE">
              <a:latin typeface="+mn-lt"/>
              <a:ea typeface="+mn-ea"/>
            </a:endParaRPr>
          </a:p>
        </p:txBody>
      </p:sp>
      <p:pic>
        <p:nvPicPr>
          <p:cNvPr id="16"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8"/>
          <p:cNvSpPr txBox="1"/>
          <p:nvPr/>
        </p:nvSpPr>
        <p:spPr>
          <a:xfrm>
            <a:off x="3417468" y="5884164"/>
            <a:ext cx="5326584" cy="788421"/>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l-GR" sz="2400" spc="-10">
                <a:solidFill>
                  <a:srgbClr val="004992"/>
                </a:solidFill>
                <a:latin typeface="+mn-lt"/>
                <a:ea typeface="+mn-ea"/>
              </a:rPr>
              <a:t>Είναι η υπάλληλος της τράπεζας τρομοκρατημένη;</a:t>
            </a:r>
            <a:endParaRPr sz="2400" dirty="0">
              <a:solidFill>
                <a:srgbClr val="004992"/>
              </a:solidFill>
              <a:latin typeface="+mn-lt"/>
              <a:ea typeface="+mn-ea"/>
            </a:endParaRPr>
          </a:p>
        </p:txBody>
      </p:sp>
      <p:sp>
        <p:nvSpPr>
          <p:cNvPr id="23"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mn-lt"/>
              <a:ea typeface="+mn-ea"/>
            </a:endParaRPr>
          </a:p>
          <a:p>
            <a:pPr algn="ctr" eaLnBrk="1" hangingPunct="1">
              <a:spcBef>
                <a:spcPct val="0"/>
              </a:spcBef>
              <a:buFontTx/>
              <a:buNone/>
            </a:pPr>
            <a:r>
              <a:rPr lang="en-US" altLang="de-DE" sz="900" b="1" dirty="0">
                <a:latin typeface="+mn-lt"/>
                <a:ea typeface="+mn-ea"/>
              </a:rPr>
              <a:t>B</a:t>
            </a:r>
          </a:p>
          <a:p>
            <a:pPr algn="ctr" eaLnBrk="1" hangingPunct="1">
              <a:spcBef>
                <a:spcPct val="0"/>
              </a:spcBef>
              <a:buFontTx/>
              <a:buNone/>
            </a:pPr>
            <a:r>
              <a:rPr lang="en-US" altLang="de-DE" sz="900" b="1" dirty="0">
                <a:latin typeface="+mn-lt"/>
                <a:ea typeface="+mn-ea"/>
              </a:rPr>
              <a:t>A</a:t>
            </a:r>
          </a:p>
          <a:p>
            <a:pPr algn="ctr" eaLnBrk="1" hangingPunct="1">
              <a:spcBef>
                <a:spcPct val="0"/>
              </a:spcBef>
              <a:buFontTx/>
              <a:buNone/>
            </a:pPr>
            <a:r>
              <a:rPr lang="en-US" altLang="de-DE" sz="900" b="1" dirty="0">
                <a:latin typeface="+mn-lt"/>
                <a:ea typeface="+mn-ea"/>
              </a:rPr>
              <a:t>N</a:t>
            </a:r>
          </a:p>
          <a:p>
            <a:pPr algn="ctr" eaLnBrk="1" hangingPunct="1">
              <a:spcBef>
                <a:spcPct val="0"/>
              </a:spcBef>
              <a:buFontTx/>
              <a:buNone/>
            </a:pPr>
            <a:r>
              <a:rPr lang="en-US" altLang="de-DE" sz="1100" b="1" dirty="0">
                <a:latin typeface="+mn-lt"/>
                <a:ea typeface="+mn-ea"/>
              </a:rPr>
              <a:t>K</a:t>
            </a:r>
          </a:p>
        </p:txBody>
      </p:sp>
      <p:sp>
        <p:nvSpPr>
          <p:cNvPr id="27"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l-GR" altLang="de-DE" sz="1100" b="1">
                <a:latin typeface="+mn-lt"/>
                <a:ea typeface="+mn-ea"/>
              </a:rPr>
              <a:t>Δώσε μου τα χρήματα ή πυροβολώ...</a:t>
            </a:r>
            <a:endParaRPr lang="de-DE" altLang="de-DE" sz="1100" dirty="0">
              <a:latin typeface="+mn-lt"/>
              <a:ea typeface="+mn-ea"/>
            </a:endParaRPr>
          </a:p>
        </p:txBody>
      </p:sp>
      <p:sp>
        <p:nvSpPr>
          <p:cNvPr id="28"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l-GR" altLang="de-DE" sz="1000" b="1">
                <a:solidFill>
                  <a:sysClr val="windowText" lastClr="000000"/>
                </a:solidFill>
              </a:rPr>
              <a:t>Καλή διασκέδαση νεαρέ...</a:t>
            </a:r>
            <a:endParaRPr lang="en-GB" altLang="de-DE" sz="1000" b="1" dirty="0">
              <a:solidFill>
                <a:sysClr val="windowText" lastClr="000000"/>
              </a:solidFill>
            </a:endParaRPr>
          </a:p>
        </p:txBody>
      </p:sp>
      <p:sp>
        <p:nvSpPr>
          <p:cNvPr id="30"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0"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rPr>
              <a:t>Toys</a:t>
            </a:r>
            <a:endParaRPr lang="en-US" sz="1600" b="1" spc="600" dirty="0">
              <a:ln w="19050">
                <a:solidFill>
                  <a:srgbClr val="000000"/>
                </a:solidFill>
              </a:ln>
              <a:solidFill>
                <a:schemeClr val="tx1"/>
              </a:solidFill>
            </a:endParaRPr>
          </a:p>
        </p:txBody>
      </p:sp>
      <p:pic>
        <p:nvPicPr>
          <p:cNvPr id="2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l-GR" sz="1000" b="1">
                <a:latin typeface="+mn-lt"/>
                <a:ea typeface="+mn-ea"/>
              </a:rPr>
              <a:t>Ουάου!</a:t>
            </a:r>
            <a:endParaRPr lang="en-US" sz="1000" b="1" dirty="0">
              <a:latin typeface="+mn-lt"/>
              <a:ea typeface="+mn-ea"/>
            </a:endParaRPr>
          </a:p>
        </p:txBody>
      </p:sp>
      <p:sp>
        <p:nvSpPr>
          <p:cNvPr id="32" name="Rectangle 60"/>
          <p:cNvSpPr>
            <a:spLocks noChangeArrowheads="1"/>
          </p:cNvSpPr>
          <p:nvPr/>
        </p:nvSpPr>
        <p:spPr bwMode="auto">
          <a:xfrm>
            <a:off x="6083835" y="1115568"/>
            <a:ext cx="260604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33" name="Rectangle 60"/>
          <p:cNvSpPr>
            <a:spLocks noChangeArrowheads="1"/>
          </p:cNvSpPr>
          <p:nvPr/>
        </p:nvSpPr>
        <p:spPr bwMode="auto">
          <a:xfrm>
            <a:off x="3433291" y="3474720"/>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34" name="Rectangle 60"/>
          <p:cNvSpPr>
            <a:spLocks noChangeArrowheads="1"/>
          </p:cNvSpPr>
          <p:nvPr/>
        </p:nvSpPr>
        <p:spPr bwMode="auto">
          <a:xfrm>
            <a:off x="3433291" y="1115568"/>
            <a:ext cx="2651760" cy="235915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36</a:t>
            </a:fld>
            <a:endParaRPr lang="de-DE">
              <a:latin typeface="+mn-lt"/>
              <a:ea typeface="+mn-ea"/>
            </a:endParaRPr>
          </a:p>
        </p:txBody>
      </p:sp>
      <p:pic>
        <p:nvPicPr>
          <p:cNvPr id="16"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8"/>
          <p:cNvSpPr txBox="1"/>
          <p:nvPr/>
        </p:nvSpPr>
        <p:spPr>
          <a:xfrm>
            <a:off x="3417468" y="5884164"/>
            <a:ext cx="5326584" cy="788421"/>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l-GR" sz="2400" spc="-10">
                <a:solidFill>
                  <a:srgbClr val="004992"/>
                </a:solidFill>
                <a:latin typeface="+mn-lt"/>
                <a:ea typeface="+mn-ea"/>
              </a:rPr>
              <a:t>Είναι η υπάλληλος της τράπεζας τρομοκρατημένη;</a:t>
            </a:r>
            <a:endParaRPr sz="2400" dirty="0">
              <a:solidFill>
                <a:srgbClr val="004992"/>
              </a:solidFill>
              <a:latin typeface="+mn-lt"/>
              <a:ea typeface="+mn-ea"/>
            </a:endParaRPr>
          </a:p>
        </p:txBody>
      </p:sp>
      <p:sp>
        <p:nvSpPr>
          <p:cNvPr id="23"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mn-lt"/>
              <a:ea typeface="+mn-ea"/>
            </a:endParaRPr>
          </a:p>
          <a:p>
            <a:pPr algn="ctr" eaLnBrk="1" hangingPunct="1">
              <a:spcBef>
                <a:spcPct val="0"/>
              </a:spcBef>
              <a:buFontTx/>
              <a:buNone/>
            </a:pPr>
            <a:r>
              <a:rPr lang="en-US" altLang="de-DE" sz="900" b="1" dirty="0">
                <a:latin typeface="+mn-lt"/>
                <a:ea typeface="+mn-ea"/>
              </a:rPr>
              <a:t>B</a:t>
            </a:r>
          </a:p>
          <a:p>
            <a:pPr algn="ctr" eaLnBrk="1" hangingPunct="1">
              <a:spcBef>
                <a:spcPct val="0"/>
              </a:spcBef>
              <a:buFontTx/>
              <a:buNone/>
            </a:pPr>
            <a:r>
              <a:rPr lang="en-US" altLang="de-DE" sz="900" b="1" dirty="0">
                <a:latin typeface="+mn-lt"/>
                <a:ea typeface="+mn-ea"/>
              </a:rPr>
              <a:t>A</a:t>
            </a:r>
          </a:p>
          <a:p>
            <a:pPr algn="ctr" eaLnBrk="1" hangingPunct="1">
              <a:spcBef>
                <a:spcPct val="0"/>
              </a:spcBef>
              <a:buFontTx/>
              <a:buNone/>
            </a:pPr>
            <a:r>
              <a:rPr lang="en-US" altLang="de-DE" sz="900" b="1" dirty="0">
                <a:latin typeface="+mn-lt"/>
                <a:ea typeface="+mn-ea"/>
              </a:rPr>
              <a:t>N</a:t>
            </a:r>
          </a:p>
          <a:p>
            <a:pPr algn="ctr" eaLnBrk="1" hangingPunct="1">
              <a:spcBef>
                <a:spcPct val="0"/>
              </a:spcBef>
              <a:buFontTx/>
              <a:buNone/>
            </a:pPr>
            <a:r>
              <a:rPr lang="en-US" altLang="de-DE" sz="1100" b="1" dirty="0">
                <a:latin typeface="+mn-lt"/>
                <a:ea typeface="+mn-ea"/>
              </a:rPr>
              <a:t>K</a:t>
            </a:r>
          </a:p>
        </p:txBody>
      </p:sp>
      <p:sp>
        <p:nvSpPr>
          <p:cNvPr id="27"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l-GR" altLang="de-DE" sz="1100" b="1">
                <a:latin typeface="+mn-lt"/>
                <a:ea typeface="+mn-ea"/>
              </a:rPr>
              <a:t>Δώσε μου τα χρήματα ή πυροβολώ...</a:t>
            </a:r>
            <a:endParaRPr lang="de-DE" altLang="de-DE" sz="1100" dirty="0">
              <a:latin typeface="+mn-lt"/>
              <a:ea typeface="+mn-ea"/>
            </a:endParaRPr>
          </a:p>
        </p:txBody>
      </p:sp>
      <p:sp>
        <p:nvSpPr>
          <p:cNvPr id="28"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l-GR" altLang="de-DE" sz="1000" b="1">
                <a:solidFill>
                  <a:sysClr val="windowText" lastClr="000000"/>
                </a:solidFill>
              </a:rPr>
              <a:t>Καλή διασκέδαση νεαρέ...</a:t>
            </a:r>
            <a:endParaRPr lang="en-GB" altLang="de-DE" sz="1000" b="1" dirty="0">
              <a:solidFill>
                <a:sysClr val="windowText" lastClr="000000"/>
              </a:solidFill>
            </a:endParaRPr>
          </a:p>
        </p:txBody>
      </p:sp>
      <p:sp>
        <p:nvSpPr>
          <p:cNvPr id="30"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0"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rPr>
              <a:t>Toys</a:t>
            </a:r>
            <a:endParaRPr lang="en-US" sz="1600" b="1" spc="600" dirty="0">
              <a:ln w="19050">
                <a:solidFill>
                  <a:srgbClr val="000000"/>
                </a:solidFill>
              </a:ln>
              <a:solidFill>
                <a:schemeClr val="tx1"/>
              </a:solidFill>
            </a:endParaRPr>
          </a:p>
        </p:txBody>
      </p:sp>
      <p:pic>
        <p:nvPicPr>
          <p:cNvPr id="2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l-GR" sz="1000" b="1">
                <a:latin typeface="+mn-lt"/>
                <a:ea typeface="+mn-ea"/>
              </a:rPr>
              <a:t>Ουάου!</a:t>
            </a:r>
            <a:endParaRPr lang="en-US" sz="1000" b="1" dirty="0">
              <a:latin typeface="+mn-lt"/>
              <a:ea typeface="+mn-ea"/>
            </a:endParaRPr>
          </a:p>
        </p:txBody>
      </p:sp>
    </p:spTree>
    <p:extLst>
      <p:ext uri="{BB962C8B-B14F-4D97-AF65-F5344CB8AC3E}">
        <p14:creationId xmlns:p14="http://schemas.microsoft.com/office/powerpoint/2010/main" val="32344719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37</a:t>
            </a:fld>
            <a:endParaRPr lang="de-DE">
              <a:latin typeface="+mn-lt"/>
              <a:ea typeface="+mn-ea"/>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l-GR" sz="2400" spc="-5">
                <a:solidFill>
                  <a:srgbClr val="004992"/>
                </a:solidFill>
                <a:latin typeface="+mn-lt"/>
                <a:ea typeface="+mn-ea"/>
              </a:rPr>
              <a:t>Θα πάνε ο πατέρας και ο γιός για βαρκάδα;</a:t>
            </a:r>
            <a:endParaRPr sz="2400" dirty="0">
              <a:solidFill>
                <a:srgbClr val="004992"/>
              </a:solidFill>
              <a:latin typeface="+mn-lt"/>
              <a:ea typeface="+mn-e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2" name="Caption_14"/>
          <p:cNvSpPr>
            <a:spLocks/>
          </p:cNvSpPr>
          <p:nvPr/>
        </p:nvSpPr>
        <p:spPr bwMode="auto">
          <a:xfrm>
            <a:off x="4009355" y="5138928"/>
            <a:ext cx="164592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l-GR" sz="1050" b="1" spc="-5" dirty="0">
                <a:solidFill>
                  <a:srgbClr val="333333"/>
                </a:solidFill>
                <a:latin typeface="+mn-lt"/>
                <a:ea typeface="+mn-ea"/>
              </a:rPr>
              <a:t>Προειδοποίηση! Μια καταιγίδα πλησιάζει την ακτή! Εγκαταλείψετε την παραλία!</a:t>
            </a:r>
            <a:endParaRPr lang="en-US" sz="1050" b="1" spc="-5" dirty="0">
              <a:solidFill>
                <a:srgbClr val="333333"/>
              </a:solidFill>
              <a:latin typeface="+mn-lt"/>
              <a:ea typeface="+mn-ea"/>
            </a:endParaRPr>
          </a:p>
        </p:txBody>
      </p:sp>
      <p:sp>
        <p:nvSpPr>
          <p:cNvPr id="16" name="Rectangle 60"/>
          <p:cNvSpPr>
            <a:spLocks noChangeArrowheads="1"/>
          </p:cNvSpPr>
          <p:nvPr/>
        </p:nvSpPr>
        <p:spPr bwMode="auto">
          <a:xfrm>
            <a:off x="2929235" y="3435670"/>
            <a:ext cx="3154680" cy="22860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7" name="Rectangle 60"/>
          <p:cNvSpPr>
            <a:spLocks noChangeArrowheads="1"/>
          </p:cNvSpPr>
          <p:nvPr/>
        </p:nvSpPr>
        <p:spPr bwMode="auto">
          <a:xfrm>
            <a:off x="6075348" y="1188720"/>
            <a:ext cx="310896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
        <p:nvSpPr>
          <p:cNvPr id="18" name="Rectangle 60"/>
          <p:cNvSpPr>
            <a:spLocks noChangeArrowheads="1"/>
          </p:cNvSpPr>
          <p:nvPr/>
        </p:nvSpPr>
        <p:spPr bwMode="auto">
          <a:xfrm>
            <a:off x="2929235" y="1188720"/>
            <a:ext cx="3154680" cy="2258568"/>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latin typeface="+mn-lt"/>
                <a:ea typeface="+mn-ea"/>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38</a:t>
            </a:fld>
            <a:endParaRPr lang="de-DE">
              <a:latin typeface="+mn-lt"/>
              <a:ea typeface="+mn-ea"/>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l-GR" sz="2400" spc="-5">
                <a:solidFill>
                  <a:srgbClr val="004992"/>
                </a:solidFill>
                <a:latin typeface="+mn-lt"/>
                <a:ea typeface="+mn-ea"/>
              </a:rPr>
              <a:t>Θα πάνε ο πατέρας και ο γιός για βαρκάδα;</a:t>
            </a:r>
            <a:endParaRPr sz="2400" dirty="0">
              <a:solidFill>
                <a:srgbClr val="004992"/>
              </a:solidFill>
              <a:latin typeface="+mn-lt"/>
              <a:ea typeface="+mn-e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2" name="Caption_14"/>
          <p:cNvSpPr>
            <a:spLocks/>
          </p:cNvSpPr>
          <p:nvPr/>
        </p:nvSpPr>
        <p:spPr bwMode="auto">
          <a:xfrm>
            <a:off x="4009355" y="5138928"/>
            <a:ext cx="164592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l-GR" sz="1050" b="1" spc="-5" dirty="0">
                <a:solidFill>
                  <a:srgbClr val="333333"/>
                </a:solidFill>
                <a:latin typeface="+mn-lt"/>
                <a:ea typeface="+mn-ea"/>
              </a:rPr>
              <a:t>Προειδοποίηση! Μια καταιγίδα πλησιάζει την ακτή! Εγκαταλείψετε την παραλία!</a:t>
            </a:r>
            <a:endParaRPr lang="en-US" sz="1050" b="1" spc="-5" dirty="0">
              <a:solidFill>
                <a:srgbClr val="333333"/>
              </a:solidFill>
              <a:latin typeface="+mn-lt"/>
              <a:ea typeface="+mn-ea"/>
            </a:endParaRPr>
          </a:p>
        </p:txBody>
      </p:sp>
    </p:spTree>
    <p:extLst>
      <p:ext uri="{BB962C8B-B14F-4D97-AF65-F5344CB8AC3E}">
        <p14:creationId xmlns:p14="http://schemas.microsoft.com/office/powerpoint/2010/main" val="2934492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7C80C7C-E4E9-4F5E-80C8-19A0B9B44456}" type="slidenum">
              <a:rPr lang="de-DE" smtClean="0">
                <a:latin typeface="+mn-lt"/>
                <a:ea typeface="+mn-ea"/>
              </a:rPr>
              <a:pPr>
                <a:defRPr/>
              </a:pPr>
              <a:t>39</a:t>
            </a:fld>
            <a:endParaRPr 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l-GR" altLang="ko-KR" i="1" spc="-5" dirty="0">
                <a:solidFill>
                  <a:srgbClr val="333333"/>
                </a:solidFill>
                <a:latin typeface="+mn-lt"/>
                <a:ea typeface="+mn-ea"/>
              </a:rPr>
              <a:t>για τους εκπαιδευτές</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el-GR" altLang="ko-KR" dirty="0">
                <a:solidFill>
                  <a:srgbClr val="333333"/>
                </a:solidFill>
                <a:latin typeface="+mn-lt"/>
                <a:ea typeface="+mn-ea"/>
              </a:rPr>
              <a:t>Κάποια αποσπάσματα</a:t>
            </a:r>
            <a:r>
              <a:rPr lang="en-US" altLang="ko-KR" dirty="0">
                <a:solidFill>
                  <a:srgbClr val="333333"/>
                </a:solidFill>
                <a:latin typeface="+mn-lt"/>
                <a:ea typeface="+mn-ea"/>
              </a:rPr>
              <a:t> </a:t>
            </a:r>
            <a:r>
              <a:rPr lang="el-GR" altLang="ko-KR"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dirty="0">
                <a:solidFill>
                  <a:srgbClr val="333333"/>
                </a:solidFill>
                <a:latin typeface="+mn-lt"/>
                <a:ea typeface="+mn-ea"/>
              </a:rPr>
              <a:t> </a:t>
            </a:r>
            <a:r>
              <a:rPr lang="el-GR" altLang="ko-KR" dirty="0">
                <a:solidFill>
                  <a:srgbClr val="333333"/>
                </a:solidFill>
                <a:latin typeface="+mn-lt"/>
                <a:ea typeface="+mn-ea"/>
              </a:rPr>
              <a:t>προτέρων προσεκτικά τα βίντεο πριν τα δείξετε</a:t>
            </a:r>
            <a:r>
              <a:rPr lang="de-DE"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grpSp>
    </p:spTree>
    <p:extLst>
      <p:ext uri="{BB962C8B-B14F-4D97-AF65-F5344CB8AC3E}">
        <p14:creationId xmlns:p14="http://schemas.microsoft.com/office/powerpoint/2010/main" val="2412010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40</a:t>
            </a:fld>
            <a:endParaRPr lang="de-DE">
              <a:latin typeface="+mn-lt"/>
              <a:ea typeface="+mn-ea"/>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8259"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173151" y="5918513"/>
            <a:ext cx="7848872"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l-GR" sz="2400" spc="-5">
                <a:solidFill>
                  <a:srgbClr val="004992"/>
                </a:solidFill>
                <a:latin typeface="+mn-lt"/>
                <a:ea typeface="+mn-ea"/>
              </a:rPr>
              <a:t>Σύμφωνα με το Γιάννη, που είδε η Μαίρη τελευταία φορά το φορτηγάκι με τα παγωτά; Στο πάρκο ή στην εκκλησία;</a:t>
            </a:r>
            <a:endParaRPr sz="2400" dirty="0">
              <a:solidFill>
                <a:srgbClr val="004992"/>
              </a:solidFill>
              <a:latin typeface="+mn-lt"/>
              <a:ea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41</a:t>
            </a:fld>
            <a:endParaRPr lang="de-DE">
              <a:latin typeface="+mn-lt"/>
              <a:ea typeface="+mn-ea"/>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l-GR" altLang="de-DE" sz="2400">
                <a:solidFill>
                  <a:srgbClr val="004992"/>
                </a:solidFill>
                <a:latin typeface="+mn-lt"/>
                <a:ea typeface="+mn-ea"/>
              </a:rPr>
              <a:t>Τί πιστεύει η μητέρα...έχει δίκιο;</a:t>
            </a:r>
            <a:endParaRPr lang="de-DE" altLang="de-DE" sz="2400" dirty="0">
              <a:solidFill>
                <a:srgbClr val="004992"/>
              </a:solidFill>
              <a:latin typeface="+mn-lt"/>
              <a:ea typeface="+mn-ea"/>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l-GR" altLang="de-DE" sz="1200" b="1">
                <a:latin typeface="+mn-lt"/>
                <a:ea typeface="+mn-ea"/>
              </a:rPr>
              <a:t>Μπορούμε να φάμε, Mαμά... Πεθαίνω της πείνας!</a:t>
            </a:r>
            <a:endParaRPr lang="de-DE" altLang="de-DE" sz="1200" dirty="0">
              <a:latin typeface="+mn-lt"/>
              <a:ea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42</a:t>
            </a:fld>
            <a:endParaRPr lang="de-DE">
              <a:latin typeface="+mn-lt"/>
              <a:ea typeface="+mn-ea"/>
            </a:endParaRPr>
          </a:p>
        </p:txBody>
      </p:sp>
      <p:sp>
        <p:nvSpPr>
          <p:cNvPr id="20"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ea typeface="+mn-ea"/>
              </a:rPr>
              <a:t> </a:t>
            </a:r>
            <a:endParaRPr sz="1000" dirty="0">
              <a:latin typeface="+mn-lt"/>
              <a:ea typeface="+mn-ea"/>
            </a:endParaRPr>
          </a:p>
        </p:txBody>
      </p:sp>
      <p:sp>
        <p:nvSpPr>
          <p:cNvPr id="21"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l-GR" altLang="de-DE" sz="2400" dirty="0">
                <a:solidFill>
                  <a:srgbClr val="004992"/>
                </a:solidFill>
                <a:latin typeface="+mn-lt"/>
                <a:ea typeface="+mn-ea"/>
              </a:rPr>
              <a:t>Γιατί χάλασε η μπαταρία την πρώτη φορά; Και τη δεύτερη φορά; Πώς μπορεί ο ιδιοκτήτης του αυτοκινήτου να ερμήνευσε την κατάσταση; </a:t>
            </a:r>
            <a:endParaRPr lang="de-DE" altLang="de-DE" sz="2400" dirty="0">
              <a:solidFill>
                <a:srgbClr val="004992"/>
              </a:solidFill>
              <a:latin typeface="+mn-lt"/>
              <a:ea typeface="+mn-ea"/>
            </a:endParaRPr>
          </a:p>
        </p:txBody>
      </p:sp>
      <p:sp>
        <p:nvSpPr>
          <p:cNvPr id="22"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l-GR" sz="1000" b="1" spc="-5">
                <a:latin typeface="+mn-lt"/>
                <a:ea typeface="+mn-ea"/>
              </a:rPr>
              <a:t>Μπαταρία</a:t>
            </a:r>
            <a:endParaRPr sz="1000" dirty="0">
              <a:latin typeface="+mn-lt"/>
              <a:ea typeface="+mn-ea"/>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l-GR" sz="1000" b="1" spc="-5">
                <a:latin typeface="+mn-lt"/>
                <a:ea typeface="+mn-ea"/>
              </a:rPr>
              <a:t>Μπαταρία</a:t>
            </a:r>
            <a:endParaRPr sz="1000" dirty="0">
              <a:latin typeface="+mn-lt"/>
              <a:ea typeface="+mn-ea"/>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el-GR" altLang="de-DE" sz="1200" b="1" dirty="0">
                <a:solidFill>
                  <a:srgbClr val="333333"/>
                </a:solidFill>
                <a:latin typeface="+mn-lt"/>
                <a:ea typeface="+mn-ea"/>
              </a:rPr>
              <a:t>Παράπονα</a:t>
            </a:r>
          </a:p>
          <a:p>
            <a:r>
              <a:rPr lang="el-GR" altLang="de-DE" sz="1200" b="1" dirty="0">
                <a:solidFill>
                  <a:srgbClr val="333333"/>
                </a:solidFill>
                <a:latin typeface="+mn-lt"/>
                <a:ea typeface="+mn-ea"/>
              </a:rPr>
              <a:t>Ο γείτονας μου</a:t>
            </a:r>
            <a:endParaRPr lang="en-US" sz="1200" b="1" dirty="0">
              <a:solidFill>
                <a:srgbClr val="333333"/>
              </a:solidFill>
              <a:latin typeface="+mn-lt"/>
              <a:ea typeface="+mn-ea"/>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el-GR" altLang="de-DE" sz="1200" b="1" spc="-30" dirty="0">
                <a:solidFill>
                  <a:srgbClr val="333333"/>
                </a:solidFill>
                <a:latin typeface="+mn-lt"/>
                <a:ea typeface="+mn-ea"/>
              </a:rPr>
              <a:t>Στον σπιτονοιικοκύρη</a:t>
            </a:r>
            <a:endParaRPr lang="en-US" sz="1200" b="1" spc="-30" dirty="0">
              <a:solidFill>
                <a:srgbClr val="333333"/>
              </a:solidFill>
              <a:latin typeface="+mn-lt"/>
              <a:ea typeface="+mn-ea"/>
            </a:endParaRPr>
          </a:p>
        </p:txBody>
      </p:sp>
      <p:sp>
        <p:nvSpPr>
          <p:cNvPr id="19"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l-GR" sz="900" b="1">
                <a:latin typeface="+mn-lt"/>
                <a:ea typeface="+mn-ea"/>
              </a:rPr>
              <a:t>Δύο βδομάδες μετά , αφού έχει μετακομίσει σε άλλο διαμέρισμα…</a:t>
            </a:r>
            <a:endParaRPr sz="900" b="1" dirty="0">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a:t>
            </a:r>
            <a:r>
              <a:rPr lang="de-DE" altLang="de-DE" sz="2400" dirty="0">
                <a:solidFill>
                  <a:srgbClr val="004992"/>
                </a:solidFill>
              </a:rPr>
              <a:t>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43</a:t>
            </a:fld>
            <a:endParaRPr lang="de-DE">
              <a:latin typeface="+mn-lt"/>
              <a:ea typeface="+mn-e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a:t>
            </a:r>
            <a:r>
              <a:rPr lang="de-DE" altLang="de-DE" sz="2400" dirty="0">
                <a:solidFill>
                  <a:srgbClr val="004992"/>
                </a:solidFill>
              </a:rPr>
              <a:t>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Προσπαθήστε να αξιολογήσετε περίπλοκες κοινωνικές καταστάσεις από διαφορετικές οπτικές γωνίες και εξετάστε όλες τις διαθέσιμες πληροφορίες. Όσο περισσότερες πληροφορίες εξετάζονται, τόσο πιθανότερο είναι να κρίνετε με τον κατάλληλο </a:t>
            </a:r>
            <a:r>
              <a:rPr lang="el-GR" altLang="de-DE" sz="2400">
                <a:solidFill>
                  <a:srgbClr val="333333"/>
                </a:solidFill>
              </a:rPr>
              <a:t>τρόπο</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44</a:t>
            </a:fld>
            <a:endParaRPr lang="de-DE">
              <a:latin typeface="+mn-lt"/>
              <a:ea typeface="+mn-ea"/>
            </a:endParaRPr>
          </a:p>
        </p:txBody>
      </p:sp>
    </p:spTree>
    <p:extLst>
      <p:ext uri="{BB962C8B-B14F-4D97-AF65-F5344CB8AC3E}">
        <p14:creationId xmlns:p14="http://schemas.microsoft.com/office/powerpoint/2010/main" val="41199249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a:t>
            </a:r>
            <a:r>
              <a:rPr lang="de-DE" altLang="de-DE" sz="2400" dirty="0">
                <a:solidFill>
                  <a:srgbClr val="004992"/>
                </a:solidFill>
              </a:rPr>
              <a:t>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Προσπαθήστε να αξιολογήσετε περίπλοκες κοινωνικές καταστάσεις από διαφορετικές οπτικές γωνίες και εξετάστε όλες τις διαθέσιμες πληροφορίες. Όσο περισσότερες πληροφορίες εξετάζονται, τόσο πιθανότερο είναι να κρίνετε με τον κατάλληλο τρόπο</a:t>
            </a:r>
            <a:r>
              <a:rPr lang="de-DE" altLang="de-DE" sz="2400" dirty="0">
                <a:solidFill>
                  <a:srgbClr val="333333"/>
                </a:solidFill>
              </a:rPr>
              <a:t>.</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Προσοχή</a:t>
            </a:r>
            <a:r>
              <a:rPr lang="de-DE" altLang="de-DE" sz="2400" dirty="0">
                <a:solidFill>
                  <a:srgbClr val="333333"/>
                </a:solidFill>
              </a:rPr>
              <a:t>:</a:t>
            </a:r>
            <a:r>
              <a:rPr lang="el-GR" altLang="de-DE" sz="2400" dirty="0">
                <a:solidFill>
                  <a:srgbClr val="333333"/>
                </a:solidFill>
              </a:rPr>
              <a:t> Η παρούσα διάθεση μας επηρεάζει το πως αντιλαμβανόμαστε το περιβάλλον μας (π.χ.</a:t>
            </a:r>
            <a:r>
              <a:rPr lang="de-DE" altLang="de-DE" sz="2400" dirty="0">
                <a:solidFill>
                  <a:srgbClr val="333333"/>
                </a:solidFill>
              </a:rPr>
              <a:t> </a:t>
            </a:r>
            <a:r>
              <a:rPr lang="el-GR" altLang="de-DE" sz="2400" dirty="0">
                <a:solidFill>
                  <a:srgbClr val="333333"/>
                </a:solidFill>
              </a:rPr>
              <a:t>πώς αξιολογούμε ένα άτομο).</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45</a:t>
            </a:fld>
            <a:endParaRPr lang="de-DE">
              <a:latin typeface="+mn-lt"/>
              <a:ea typeface="+mn-ea"/>
            </a:endParaRPr>
          </a:p>
        </p:txBody>
      </p:sp>
    </p:spTree>
    <p:extLst>
      <p:ext uri="{BB962C8B-B14F-4D97-AF65-F5344CB8AC3E}">
        <p14:creationId xmlns:p14="http://schemas.microsoft.com/office/powerpoint/2010/main" val="32381774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000" dirty="0">
                <a:solidFill>
                  <a:srgbClr val="333333"/>
                </a:solidFill>
              </a:rPr>
              <a:t>Κατά τη διάρκεια της ψύχωσης οι άνθρωποι κινδυνεύουν να παρερμηνεύσουν ή να ερμηνεύσουν υπερβολικά τις εκφράσεις του προσώπου και τις πράξεις.</a:t>
            </a:r>
            <a:endParaRPr lang="en-AU" altLang="de-DE" sz="2000" dirty="0">
              <a:solidFill>
                <a:srgbClr val="333333"/>
              </a:solidFill>
            </a:endParaRPr>
          </a:p>
          <a:p>
            <a:pPr lvl="0" defTabSz="914400" fontAlgn="base"/>
            <a:r>
              <a:rPr lang="el-GR" altLang="de-DE" sz="2000" dirty="0">
                <a:solidFill>
                  <a:srgbClr val="004992"/>
                </a:solidFill>
              </a:rPr>
              <a:t>Παράδειγμα</a:t>
            </a:r>
            <a:r>
              <a:rPr lang="en-AU" altLang="de-DE" sz="2000" dirty="0">
                <a:solidFill>
                  <a:srgbClr val="004992"/>
                </a:solidFill>
              </a:rPr>
              <a:t>: </a:t>
            </a:r>
            <a:r>
              <a:rPr lang="el-GR" altLang="de-DE" sz="2000" dirty="0">
                <a:solidFill>
                  <a:srgbClr val="333333"/>
                </a:solidFill>
              </a:rPr>
              <a:t>Ο Δημήτρης νιώθει ότι τον κοροϊδεύουν</a:t>
            </a:r>
            <a:r>
              <a:rPr lang="en-AU" altLang="de-DE" sz="2000" dirty="0">
                <a:solidFill>
                  <a:srgbClr val="333333"/>
                </a:solidFill>
              </a:rPr>
              <a:t>!</a:t>
            </a:r>
          </a:p>
          <a:p>
            <a:pPr lvl="0" defTabSz="914400" fontAlgn="base"/>
            <a:r>
              <a:rPr lang="el-GR" altLang="de-DE" sz="2000" dirty="0">
                <a:solidFill>
                  <a:srgbClr val="004992"/>
                </a:solidFill>
              </a:rPr>
              <a:t>Ιστορικό</a:t>
            </a:r>
            <a:r>
              <a:rPr lang="en-AU" altLang="de-DE" sz="2000" dirty="0">
                <a:solidFill>
                  <a:srgbClr val="004992"/>
                </a:solidFill>
              </a:rPr>
              <a:t>:</a:t>
            </a:r>
            <a:r>
              <a:rPr lang="el-GR" altLang="de-DE" sz="2000" dirty="0">
                <a:solidFill>
                  <a:srgbClr val="004992"/>
                </a:solidFill>
              </a:rPr>
              <a:t> </a:t>
            </a:r>
            <a:r>
              <a:rPr lang="el-GR" altLang="de-DE" sz="2000" dirty="0">
                <a:solidFill>
                  <a:srgbClr val="333333"/>
                </a:solidFill>
              </a:rPr>
              <a:t>Ο Δημήτρης μπαίνει στην είσοδο του αεροδρομίου μετά το τελωνείο, όπου κάποιοι άνθρωποι περιμένουν και κοιτάζουν προς την κατεύθυνση του. Δύο από αυτούς ξεκινάνε να γελάνε δυνατά.</a:t>
            </a:r>
            <a:endParaRPr lang="en-AU" altLang="de-DE" sz="2000" dirty="0">
              <a:solidFill>
                <a:srgbClr val="333333"/>
              </a:solidFill>
            </a:endParaRPr>
          </a:p>
          <a:p>
            <a:pPr lvl="0" defTabSz="914400" fontAlgn="base"/>
            <a:r>
              <a:rPr lang="el-GR" altLang="de-DE" sz="2000" dirty="0">
                <a:solidFill>
                  <a:srgbClr val="004992"/>
                </a:solidFill>
              </a:rPr>
              <a:t>Αλλά</a:t>
            </a:r>
            <a:r>
              <a:rPr lang="en-AU" altLang="de-DE" sz="2000" dirty="0">
                <a:solidFill>
                  <a:srgbClr val="004992"/>
                </a:solidFill>
              </a:rPr>
              <a:t>: </a:t>
            </a:r>
            <a:r>
              <a:rPr lang="el-GR" altLang="de-DE" sz="2000" dirty="0">
                <a:solidFill>
                  <a:srgbClr val="333333"/>
                </a:solidFill>
              </a:rPr>
              <a:t>Φυσικά</a:t>
            </a:r>
            <a:r>
              <a:rPr lang="en-AU" altLang="de-DE" sz="2000" dirty="0">
                <a:solidFill>
                  <a:srgbClr val="333333"/>
                </a:solidFill>
              </a:rPr>
              <a:t>, </a:t>
            </a:r>
            <a:r>
              <a:rPr lang="el-GR" altLang="de-DE" sz="2000" dirty="0">
                <a:solidFill>
                  <a:srgbClr val="333333"/>
                </a:solidFill>
              </a:rPr>
              <a:t>όλοι αυτοί που περιμένουν κοιτάζουν διεξοδικά τους επιβάτες που είναι στις αφίξεις για να παραλάβουν φίλους ή πελάτες. Οι δύο άνθρωποι που γελάνε πιθανώς να μην είχανε ειδωθεί για πολύ καιρό και ανταλλάσσουν αναμνήσεις από τις διακοπές τους. Ή ίσως ο Δημήτρης ακόμα φοράει το ανόητο σομπρέρο από τις διακοπές του στο Μεξικό.</a:t>
            </a:r>
            <a:endParaRPr lang="en-AU" altLang="de-DE" sz="2000" dirty="0">
              <a:solidFill>
                <a:srgbClr val="333333"/>
              </a:solidFill>
            </a:endParaRPr>
          </a:p>
          <a:p>
            <a:pPr lvl="0" defTabSz="914400" fontAlgn="base"/>
            <a:r>
              <a:rPr lang="el-GR" altLang="de-DE" sz="2000" dirty="0">
                <a:solidFill>
                  <a:srgbClr val="333333"/>
                </a:solidFill>
              </a:rPr>
              <a:t>Όλοι κάνουμε λάθη</a:t>
            </a:r>
            <a:r>
              <a:rPr lang="en-AU" altLang="de-DE" sz="2000" dirty="0">
                <a:solidFill>
                  <a:srgbClr val="333333"/>
                </a:solidFill>
              </a:rPr>
              <a:t>! – </a:t>
            </a:r>
            <a:r>
              <a:rPr lang="el-GR" altLang="de-DE" sz="2000" dirty="0">
                <a:solidFill>
                  <a:srgbClr val="333333"/>
                </a:solidFill>
              </a:rPr>
              <a:t>πάντοτε να λαμβάνετε υπ’ όψιν σας διαφορετικές οπτικές.</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46</a:t>
            </a:fld>
            <a:endParaRPr lang="de-DE">
              <a:latin typeface="+mn-lt"/>
              <a:ea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7C80C7C-E4E9-4F5E-80C8-19A0B9B44456}" type="slidenum">
              <a:rPr lang="de-DE" smtClean="0">
                <a:latin typeface="+mn-lt"/>
                <a:ea typeface="+mn-ea"/>
              </a:rPr>
              <a:pPr>
                <a:defRPr/>
              </a:pPr>
              <a:t>47</a:t>
            </a:fld>
            <a:endParaRPr 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3266732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48</a:t>
            </a:fld>
            <a:endParaRPr 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857013207"/>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the «fair use» 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3352</Words>
  <Application>Microsoft Office PowerPoint</Application>
  <PresentationFormat>Benutzerdefiniert</PresentationFormat>
  <Paragraphs>477</Paragraphs>
  <Slides>48</Slides>
  <Notes>48</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48</vt:i4>
      </vt:variant>
    </vt:vector>
  </HeadingPairs>
  <TitlesOfParts>
    <vt:vector size="54" baseType="lpstr">
      <vt:lpstr>Calibri Light</vt:lpstr>
      <vt:lpstr>Arial</vt:lpstr>
      <vt:lpstr>WingDings</vt:lpstr>
      <vt:lpstr>Symbol</vt:lpstr>
      <vt:lpstr>UKE_PPT-Vorlage_16zu9</vt:lpstr>
      <vt:lpstr>1_UKE_PPT-Vorlage_16zu9</vt:lpstr>
      <vt:lpstr>ΜΓΘ 6A BADE – Δείχνοντας ενσυναίσθηση II</vt:lpstr>
      <vt:lpstr>Όταν συναντάτε κάποιον, πού κοιτάζετε πρώτα; Πόσο αξιόπιστα είναι αυτά τα στοιχεία για μια σωστή αξιολόγηση;</vt:lpstr>
      <vt:lpstr>Όταν συναντάτε κάποιον, πού κοιτάζετε πρώτα; Πόσο αξιόπιστα είναι αυτά τα στοιχεία για μια σωστή αξιολόγηση;</vt:lpstr>
      <vt:lpstr>Ποιες άλλες πηγές πληροφόρησης χρησιμοποιείτε; Πόσο αξιόπιστα είναι αυτά τα στοιχεία;</vt:lpstr>
      <vt:lpstr>Ποιες άλλες πηγές πληροφόρησης χρησιμοποιείτε; Πόσο αξιόπιστα είναι αυτά τα στοιχεία;</vt:lpstr>
      <vt:lpstr>Πλεονεκτήματα και μειονεκτήματα ορισμένων κοινωνικών ενδείξεων</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Εμφάνιση και πραγματικότητα!</vt:lpstr>
      <vt:lpstr>Γιατί το κάνουμε αυτό;</vt:lpstr>
      <vt:lpstr>Γιατί το κάνουμε αυτό;</vt:lpstr>
      <vt:lpstr>Πώς η έλλειψη ενσυναίσθησης προωθεί τις λανθασμένες ερμηνείες κατά τη διάρκεια της ψύχωσης- παραδείγματα</vt:lpstr>
      <vt:lpstr>Άσκηση</vt:lpstr>
      <vt:lpstr>Άσκηση</vt:lpstr>
      <vt:lpstr>Άσκηση</vt:lpstr>
      <vt:lpstr>PowerPoint-Präsentation</vt:lpstr>
      <vt:lpstr>PowerPoint-Präsentation</vt:lpstr>
      <vt:lpstr>Τα γενέθλια της γιαγιάς Τί θα φέρει το κορίτσι στη γιαγιά του την επόμενη χρονιά;</vt:lpstr>
      <vt:lpstr>Πάμε!</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προαιρετικά: Βίντεο Κλιπ</vt:lpstr>
      <vt:lpstr>PowerPoint-Präsentation</vt:lpstr>
      <vt:lpstr>PowerPoint-Präsentation</vt:lpstr>
      <vt:lpstr>PowerPoint-Präsentation</vt:lpstr>
      <vt:lpstr>Εφαρμογή στην καθημερινή ζωή</vt:lpstr>
      <vt:lpstr>Εφαρμογή στην καθημερινή ζωή</vt:lpstr>
      <vt:lpstr>Εφαρμογή στην καθημερινή ζωή</vt:lpstr>
      <vt:lpstr>Πώς σχετίζεται αυτό με την ψύχωση;</vt:lpstr>
      <vt:lpstr>Σας ευχαριστούμε για την προσοχή σας</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338</cp:revision>
  <dcterms:created xsi:type="dcterms:W3CDTF">2004-06-30T16:15:23Z</dcterms:created>
  <dcterms:modified xsi:type="dcterms:W3CDTF">2022-04-20T09:58:27Z</dcterms:modified>
</cp:coreProperties>
</file>