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56"/>
  </p:notesMasterIdLst>
  <p:handoutMasterIdLst>
    <p:handoutMasterId r:id="rId157"/>
  </p:handoutMasterIdLst>
  <p:sldIdLst>
    <p:sldId id="991" r:id="rId2"/>
    <p:sldId id="643" r:id="rId3"/>
    <p:sldId id="975" r:id="rId4"/>
    <p:sldId id="974" r:id="rId5"/>
    <p:sldId id="973" r:id="rId6"/>
    <p:sldId id="972" r:id="rId7"/>
    <p:sldId id="732" r:id="rId8"/>
    <p:sldId id="733" r:id="rId9"/>
    <p:sldId id="976" r:id="rId10"/>
    <p:sldId id="977" r:id="rId11"/>
    <p:sldId id="993" r:id="rId12"/>
    <p:sldId id="992" r:id="rId13"/>
    <p:sldId id="957" r:id="rId14"/>
    <p:sldId id="980" r:id="rId15"/>
    <p:sldId id="979" r:id="rId16"/>
    <p:sldId id="812" r:id="rId17"/>
    <p:sldId id="838" r:id="rId18"/>
    <p:sldId id="937" r:id="rId19"/>
    <p:sldId id="938" r:id="rId20"/>
    <p:sldId id="665" r:id="rId21"/>
    <p:sldId id="981" r:id="rId22"/>
    <p:sldId id="878" r:id="rId23"/>
    <p:sldId id="942" r:id="rId24"/>
    <p:sldId id="983" r:id="rId25"/>
    <p:sldId id="982" r:id="rId26"/>
    <p:sldId id="900" r:id="rId27"/>
    <p:sldId id="901" r:id="rId28"/>
    <p:sldId id="902" r:id="rId29"/>
    <p:sldId id="903" r:id="rId30"/>
    <p:sldId id="904" r:id="rId31"/>
    <p:sldId id="905" r:id="rId32"/>
    <p:sldId id="906" r:id="rId33"/>
    <p:sldId id="907" r:id="rId34"/>
    <p:sldId id="908" r:id="rId35"/>
    <p:sldId id="909" r:id="rId36"/>
    <p:sldId id="910" r:id="rId37"/>
    <p:sldId id="911" r:id="rId38"/>
    <p:sldId id="912" r:id="rId39"/>
    <p:sldId id="913" r:id="rId40"/>
    <p:sldId id="917" r:id="rId41"/>
    <p:sldId id="914" r:id="rId42"/>
    <p:sldId id="918" r:id="rId43"/>
    <p:sldId id="916" r:id="rId44"/>
    <p:sldId id="848" r:id="rId45"/>
    <p:sldId id="963" r:id="rId46"/>
    <p:sldId id="964" r:id="rId47"/>
    <p:sldId id="965" r:id="rId48"/>
    <p:sldId id="966" r:id="rId49"/>
    <p:sldId id="967" r:id="rId50"/>
    <p:sldId id="968" r:id="rId51"/>
    <p:sldId id="969" r:id="rId52"/>
    <p:sldId id="970" r:id="rId53"/>
    <p:sldId id="971" r:id="rId54"/>
    <p:sldId id="814" r:id="rId55"/>
    <p:sldId id="815" r:id="rId56"/>
    <p:sldId id="816" r:id="rId57"/>
    <p:sldId id="817" r:id="rId58"/>
    <p:sldId id="818" r:id="rId59"/>
    <p:sldId id="819" r:id="rId60"/>
    <p:sldId id="820" r:id="rId61"/>
    <p:sldId id="821" r:id="rId62"/>
    <p:sldId id="383" r:id="rId63"/>
    <p:sldId id="869" r:id="rId64"/>
    <p:sldId id="870" r:id="rId65"/>
    <p:sldId id="871" r:id="rId66"/>
    <p:sldId id="872" r:id="rId67"/>
    <p:sldId id="873" r:id="rId68"/>
    <p:sldId id="874" r:id="rId69"/>
    <p:sldId id="875" r:id="rId70"/>
    <p:sldId id="876" r:id="rId71"/>
    <p:sldId id="960" r:id="rId72"/>
    <p:sldId id="822" r:id="rId73"/>
    <p:sldId id="823" r:id="rId74"/>
    <p:sldId id="824" r:id="rId75"/>
    <p:sldId id="825" r:id="rId76"/>
    <p:sldId id="826" r:id="rId77"/>
    <p:sldId id="827" r:id="rId78"/>
    <p:sldId id="828" r:id="rId79"/>
    <p:sldId id="829" r:id="rId80"/>
    <p:sldId id="830" r:id="rId81"/>
    <p:sldId id="802" r:id="rId82"/>
    <p:sldId id="803" r:id="rId83"/>
    <p:sldId id="804" r:id="rId84"/>
    <p:sldId id="805" r:id="rId85"/>
    <p:sldId id="806" r:id="rId86"/>
    <p:sldId id="807" r:id="rId87"/>
    <p:sldId id="808" r:id="rId88"/>
    <p:sldId id="809" r:id="rId89"/>
    <p:sldId id="393" r:id="rId90"/>
    <p:sldId id="696" r:id="rId91"/>
    <p:sldId id="697" r:id="rId92"/>
    <p:sldId id="698" r:id="rId93"/>
    <p:sldId id="699" r:id="rId94"/>
    <p:sldId id="700" r:id="rId95"/>
    <p:sldId id="701" r:id="rId96"/>
    <p:sldId id="702" r:id="rId97"/>
    <p:sldId id="703" r:id="rId98"/>
    <p:sldId id="384" r:id="rId99"/>
    <p:sldId id="704" r:id="rId100"/>
    <p:sldId id="705" r:id="rId101"/>
    <p:sldId id="706" r:id="rId102"/>
    <p:sldId id="707" r:id="rId103"/>
    <p:sldId id="708" r:id="rId104"/>
    <p:sldId id="709" r:id="rId105"/>
    <p:sldId id="710" r:id="rId106"/>
    <p:sldId id="711" r:id="rId107"/>
    <p:sldId id="857" r:id="rId108"/>
    <p:sldId id="849" r:id="rId109"/>
    <p:sldId id="850" r:id="rId110"/>
    <p:sldId id="851" r:id="rId111"/>
    <p:sldId id="852" r:id="rId112"/>
    <p:sldId id="853" r:id="rId113"/>
    <p:sldId id="854" r:id="rId114"/>
    <p:sldId id="855" r:id="rId115"/>
    <p:sldId id="856" r:id="rId116"/>
    <p:sldId id="499" r:id="rId117"/>
    <p:sldId id="762" r:id="rId118"/>
    <p:sldId id="772" r:id="rId119"/>
    <p:sldId id="763" r:id="rId120"/>
    <p:sldId id="764" r:id="rId121"/>
    <p:sldId id="944" r:id="rId122"/>
    <p:sldId id="984" r:id="rId123"/>
    <p:sldId id="775" r:id="rId124"/>
    <p:sldId id="760" r:id="rId125"/>
    <p:sldId id="774" r:id="rId126"/>
    <p:sldId id="781" r:id="rId127"/>
    <p:sldId id="785" r:id="rId128"/>
    <p:sldId id="786" r:id="rId129"/>
    <p:sldId id="776" r:id="rId130"/>
    <p:sldId id="777" r:id="rId131"/>
    <p:sldId id="769" r:id="rId132"/>
    <p:sldId id="831" r:id="rId133"/>
    <p:sldId id="832" r:id="rId134"/>
    <p:sldId id="833" r:id="rId135"/>
    <p:sldId id="834" r:id="rId136"/>
    <p:sldId id="835" r:id="rId137"/>
    <p:sldId id="948" r:id="rId138"/>
    <p:sldId id="988" r:id="rId139"/>
    <p:sldId id="987" r:id="rId140"/>
    <p:sldId id="986" r:id="rId141"/>
    <p:sldId id="985" r:id="rId142"/>
    <p:sldId id="950" r:id="rId143"/>
    <p:sldId id="990" r:id="rId144"/>
    <p:sldId id="989" r:id="rId145"/>
    <p:sldId id="961" r:id="rId146"/>
    <p:sldId id="899" r:id="rId147"/>
    <p:sldId id="921" r:id="rId148"/>
    <p:sldId id="922" r:id="rId149"/>
    <p:sldId id="923" r:id="rId150"/>
    <p:sldId id="924" r:id="rId151"/>
    <p:sldId id="925" r:id="rId152"/>
    <p:sldId id="926" r:id="rId153"/>
    <p:sldId id="952" r:id="rId154"/>
    <p:sldId id="928" r:id="rId155"/>
  </p:sldIdLst>
  <p:sldSz cx="12195175" cy="6858000"/>
  <p:notesSz cx="7099300" cy="10234613"/>
  <p:embeddedFontLst>
    <p:embeddedFont>
      <p:font typeface="Calibri Light" panose="020F0302020204030204" pitchFamily="34" charset="0"/>
      <p:regular r:id="rId158"/>
      <p:italic r:id="rId159"/>
    </p:embeddedFont>
    <p:embeddedFont>
      <p:font typeface="Verdana" panose="020B0604030504040204" pitchFamily="34" charset="0"/>
      <p:regular r:id="rId160"/>
      <p:bold r:id="rId161"/>
      <p:italic r:id="rId162"/>
      <p:boldItalic r:id="rId163"/>
    </p:embeddedFont>
  </p:embeddedFontLst>
  <p:defaultTex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2" autoAdjust="0"/>
    <p:restoredTop sz="94850" autoAdjust="0"/>
  </p:normalViewPr>
  <p:slideViewPr>
    <p:cSldViewPr>
      <p:cViewPr varScale="1">
        <p:scale>
          <a:sx n="67" d="100"/>
          <a:sy n="67" d="100"/>
        </p:scale>
        <p:origin x="700" y="104"/>
      </p:cViewPr>
      <p:guideLst>
        <p:guide orient="horz" pos="2256"/>
        <p:guide pos="2336"/>
        <p:guide pos="3115"/>
      </p:guideLst>
    </p:cSldViewPr>
  </p:slideViewPr>
  <p:outlineViewPr>
    <p:cViewPr>
      <p:scale>
        <a:sx n="33" d="100"/>
        <a:sy n="33" d="100"/>
      </p:scale>
      <p:origin x="0" y="5213"/>
    </p:cViewPr>
  </p:outlineViewPr>
  <p:notesTextViewPr>
    <p:cViewPr>
      <p:scale>
        <a:sx n="100" d="100"/>
        <a:sy n="100" d="100"/>
      </p:scale>
      <p:origin x="0" y="0"/>
    </p:cViewPr>
  </p:notesTextViewPr>
  <p:sorterViewPr>
    <p:cViewPr>
      <p:scale>
        <a:sx n="50" d="100"/>
        <a:sy n="50" d="100"/>
      </p:scale>
      <p:origin x="0" y="103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2.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3.fntdata"/><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4.fntdata"/><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A7E8BD19-0059-4485-9510-F43A1912C4F6}" type="slidenum">
              <a:rPr lang="en-GB" altLang="de-DE"/>
              <a:pPr/>
              <a:t>‹Nr.›</a:t>
            </a:fld>
            <a:endParaRPr lang="en-GB" altLang="de-DE"/>
          </a:p>
        </p:txBody>
      </p:sp>
    </p:spTree>
    <p:extLst>
      <p:ext uri="{BB962C8B-B14F-4D97-AF65-F5344CB8AC3E}">
        <p14:creationId xmlns:p14="http://schemas.microsoft.com/office/powerpoint/2010/main" val="1928259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5053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76B42766-23D5-484E-ACDE-420A52CDC2E4}" type="slidenum">
              <a:rPr lang="de-DE" altLang="de-DE"/>
              <a:pPr/>
              <a:t>‹Nr.›</a:t>
            </a:fld>
            <a:endParaRPr lang="de-DE" altLang="de-DE"/>
          </a:p>
        </p:txBody>
      </p:sp>
    </p:spTree>
    <p:extLst>
      <p:ext uri="{BB962C8B-B14F-4D97-AF65-F5344CB8AC3E}">
        <p14:creationId xmlns:p14="http://schemas.microsoft.com/office/powerpoint/2010/main" val="6565318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2</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3</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4</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5</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6</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053725-A9F4-4A42-9241-EF4685FA75D4}" type="slidenum">
              <a:rPr lang="de-DE" altLang="de-DE" sz="1300"/>
              <a:pPr eaLnBrk="1" hangingPunct="1">
                <a:spcBef>
                  <a:spcPct val="0"/>
                </a:spcBef>
              </a:pPr>
              <a:t>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1431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7C875A-079A-4960-9A57-E61AF3FED96C}" type="slidenum">
              <a:rPr lang="de-DE" altLang="de-DE" sz="1300"/>
              <a:pPr eaLnBrk="1" hangingPunct="1">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426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7C875A-079A-4960-9A57-E61AF3FED96C}" type="slidenum">
              <a:rPr lang="de-DE" altLang="de-DE" sz="1300"/>
              <a:pPr eaLnBrk="1" hangingPunct="1">
                <a:spcBef>
                  <a:spcPct val="0"/>
                </a:spcBef>
              </a:pPr>
              <a:t>9</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10</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9333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11</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03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12</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465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15</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5CA767-46AF-49FE-AAA9-1F6A093A4DBB}" type="slidenum">
              <a:rPr lang="de-DE" altLang="de-DE" sz="1300"/>
              <a:pPr eaLnBrk="1" hangingPunct="1">
                <a:spcBef>
                  <a:spcPct val="0"/>
                </a:spcBef>
              </a:pPr>
              <a:t>16</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7139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197C24-353E-40F9-847B-28A59C657791}" type="slidenum">
              <a:rPr lang="de-DE" altLang="de-DE" sz="1300"/>
              <a:pPr eaLnBrk="1" hangingPunct="1">
                <a:spcBef>
                  <a:spcPct val="0"/>
                </a:spcBef>
              </a:pPr>
              <a:t>17</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1238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A50EF-47D2-444F-AB8F-CB200666E725}" type="slidenum">
              <a:rPr lang="de-DE" altLang="de-DE" sz="1300"/>
              <a:pPr eaLnBrk="1" hangingPunct="1">
                <a:spcBef>
                  <a:spcPct val="0"/>
                </a:spcBef>
              </a:pPr>
              <a:t>18</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85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4D82AF-1C10-480D-8276-44F5517A9BFC}" type="slidenum">
              <a:rPr lang="de-DE" altLang="de-DE" sz="1300"/>
              <a:pPr eaLnBrk="1" hangingPunct="1">
                <a:spcBef>
                  <a:spcPct val="0"/>
                </a:spcBef>
              </a:pPr>
              <a:t>19</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20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A0C238-0B0E-4100-BB38-FC0EB6752EF6}" type="slidenum">
              <a:rPr lang="de-DE" altLang="de-DE" sz="1300"/>
              <a:pPr eaLnBrk="1" hangingPunct="1">
                <a:spcBef>
                  <a:spcPct val="0"/>
                </a:spcBef>
              </a:pPr>
              <a:t>20</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526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A0C238-0B0E-4100-BB38-FC0EB6752EF6}" type="slidenum">
              <a:rPr lang="de-DE" altLang="de-DE" sz="1300"/>
              <a:pPr eaLnBrk="1" hangingPunct="1">
                <a:spcBef>
                  <a:spcPct val="0"/>
                </a:spcBef>
              </a:pPr>
              <a:t>21</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526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0D7F39-E3A2-4D32-A625-83FF199C0224}" type="slidenum">
              <a:rPr lang="de-DE" altLang="de-DE" sz="1300"/>
              <a:pPr eaLnBrk="1" hangingPunct="1">
                <a:spcBef>
                  <a:spcPct val="0"/>
                </a:spcBef>
              </a:pPr>
              <a:t>22</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208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23</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24</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25</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063A18-DA42-4FAF-9157-80CF77582551}" type="slidenum">
              <a:rPr lang="de-DE" altLang="de-DE" sz="1300"/>
              <a:pPr eaLnBrk="1" hangingPunct="1">
                <a:spcBef>
                  <a:spcPct val="0"/>
                </a:spcBef>
              </a:pPr>
              <a:t>26</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6598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B89811-FE7A-4364-A91B-65E3699CA1CC}" type="slidenum">
              <a:rPr lang="de-DE" altLang="de-DE" sz="1300"/>
              <a:pPr eaLnBrk="1" hangingPunct="1">
                <a:spcBef>
                  <a:spcPct val="0"/>
                </a:spcBef>
              </a:pPr>
              <a:t>27</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7973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39A22-1B51-4FB7-ADB6-1A84A2194F89}" type="slidenum">
              <a:rPr lang="de-DE" altLang="de-DE" sz="1300"/>
              <a:pPr eaLnBrk="1" hangingPunct="1">
                <a:spcBef>
                  <a:spcPct val="0"/>
                </a:spcBef>
              </a:pPr>
              <a:t>28</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91200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5C97AE-DD3C-4AA6-A23E-BA230900D31A}" type="slidenum">
              <a:rPr lang="de-DE" altLang="de-DE" sz="1300"/>
              <a:pPr eaLnBrk="1" hangingPunct="1">
                <a:spcBef>
                  <a:spcPct val="0"/>
                </a:spcBef>
              </a:pPr>
              <a:t>29</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6334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47997-29CF-411A-9FD2-F53F1BAFEA4F}" type="slidenum">
              <a:rPr lang="de-DE" altLang="de-DE" sz="1300"/>
              <a:pPr eaLnBrk="1" hangingPunct="1">
                <a:spcBef>
                  <a:spcPct val="0"/>
                </a:spcBef>
              </a:pPr>
              <a:t>30</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312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052224-E4EC-4BE5-8202-17AAEBA7FBD1}" type="slidenum">
              <a:rPr lang="de-DE" altLang="de-DE" sz="1300"/>
              <a:pPr eaLnBrk="1" hangingPunct="1">
                <a:spcBef>
                  <a:spcPct val="0"/>
                </a:spcBef>
              </a:pPr>
              <a:t>31</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5839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942BDC-7ABC-4234-87D2-7811E1010D8F}" type="slidenum">
              <a:rPr lang="de-DE" altLang="de-DE" sz="1300"/>
              <a:pPr eaLnBrk="1" hangingPunct="1">
                <a:spcBef>
                  <a:spcPct val="0"/>
                </a:spcBef>
              </a:pPr>
              <a:t>32</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8364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63A368-9E6C-4D95-8855-E24503FA6DE9}" type="slidenum">
              <a:rPr lang="de-DE" altLang="de-DE" sz="1300"/>
              <a:pPr eaLnBrk="1" hangingPunct="1">
                <a:spcBef>
                  <a:spcPct val="0"/>
                </a:spcBef>
              </a:pPr>
              <a:t>33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5158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99D0B-8C96-4B36-B89E-640642EBDEEE}" type="slidenum">
              <a:rPr lang="de-DE" altLang="de-DE" sz="1300"/>
              <a:pPr eaLnBrk="1" hangingPunct="1">
                <a:spcBef>
                  <a:spcPct val="0"/>
                </a:spcBef>
              </a:pPr>
              <a:t>34</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256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2FF8B5-2D4E-46F1-A217-A426ECB2C161}" type="slidenum">
              <a:rPr lang="de-DE" altLang="de-DE" sz="1300"/>
              <a:pPr eaLnBrk="1" hangingPunct="1">
                <a:spcBef>
                  <a:spcPct val="0"/>
                </a:spcBef>
              </a:pPr>
              <a:t>35</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653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3AE93-30BC-4182-AD09-4A2903EE4645}" type="slidenum">
              <a:rPr lang="de-DE" altLang="de-DE" sz="1300"/>
              <a:pPr eaLnBrk="1" hangingPunct="1">
                <a:spcBef>
                  <a:spcPct val="0"/>
                </a:spcBef>
              </a:pPr>
              <a:t>36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166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4D1E62-BC85-4034-88D0-6E6643376840}" type="slidenum">
              <a:rPr lang="de-DE" altLang="de-DE" sz="1300"/>
              <a:pPr eaLnBrk="1" hangingPunct="1">
                <a:spcBef>
                  <a:spcPct val="0"/>
                </a:spcBef>
              </a:pPr>
              <a:t>37</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3655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859D0-1758-4471-8F8E-E52BC9919A37}" type="slidenum">
              <a:rPr lang="de-DE" altLang="de-DE" sz="1300"/>
              <a:pPr eaLnBrk="1" hangingPunct="1">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265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677097-AF66-4B84-9D8F-BCDDB5E49AD6}" type="slidenum">
              <a:rPr lang="de-DE" altLang="de-DE" sz="1300"/>
              <a:pPr eaLnBrk="1" hangingPunct="1">
                <a:spcBef>
                  <a:spcPct val="0"/>
                </a:spcBef>
              </a:pPr>
              <a:t>39</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7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F74A1-CACF-49F2-9AA2-968C6F878B9C}" type="slidenum">
              <a:rPr lang="de-DE" altLang="de-DE" sz="1300"/>
              <a:pPr eaLnBrk="1" hangingPunct="1">
                <a:spcBef>
                  <a:spcPct val="0"/>
                </a:spcBef>
              </a:pPr>
              <a:t>40</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2951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7E0F16-5EE7-4728-9F9E-4E20D68C6631}" type="slidenum">
              <a:rPr lang="de-DE" altLang="de-DE" sz="1300"/>
              <a:pPr eaLnBrk="1" hangingPunct="1">
                <a:spcBef>
                  <a:spcPct val="0"/>
                </a:spcBef>
              </a:pPr>
              <a:t>41</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34780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738BD-E811-436D-857F-C18F34D3ACA3}" type="slidenum">
              <a:rPr lang="de-DE" altLang="de-DE" sz="1300"/>
              <a:pPr eaLnBrk="1" hangingPunct="1">
                <a:spcBef>
                  <a:spcPct val="0"/>
                </a:spcBef>
              </a:pPr>
              <a:t>42</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6870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43</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6577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9D03F-929F-40D5-A7A0-E8BAF4A50D2D}" type="slidenum">
              <a:rPr lang="de-DE" altLang="de-DE" sz="1300"/>
              <a:pPr eaLnBrk="1" hangingPunct="1">
                <a:spcBef>
                  <a:spcPct val="0"/>
                </a:spcBef>
              </a:pPr>
              <a:t>44</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96478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3AE93-30BC-4182-AD09-4A2903EE4645}" type="slidenum">
              <a:rPr lang="de-DE" altLang="de-DE" sz="1300"/>
              <a:pPr eaLnBrk="1" hangingPunct="1">
                <a:spcBef>
                  <a:spcPct val="0"/>
                </a:spcBef>
              </a:pPr>
              <a:t>45</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1664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4D1E62-BC85-4034-88D0-6E6643376840}" type="slidenum">
              <a:rPr lang="de-DE" altLang="de-DE" sz="1300"/>
              <a:pPr eaLnBrk="1" hangingPunct="1">
                <a:spcBef>
                  <a:spcPct val="0"/>
                </a:spcBef>
              </a:pPr>
              <a:t>46</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3655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859D0-1758-4471-8F8E-E52BC9919A37}" type="slidenum">
              <a:rPr lang="de-DE" altLang="de-DE" sz="1300"/>
              <a:pPr eaLnBrk="1" hangingPunct="1">
                <a:spcBef>
                  <a:spcPct val="0"/>
                </a:spcBef>
              </a:pPr>
              <a:t>47</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2651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677097-AF66-4B84-9D8F-BCDDB5E49AD6}" type="slidenum">
              <a:rPr lang="de-DE" altLang="de-DE" sz="1300"/>
              <a:pPr eaLnBrk="1" hangingPunct="1">
                <a:spcBef>
                  <a:spcPct val="0"/>
                </a:spcBef>
              </a:pPr>
              <a:t>48</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77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F74A1-CACF-49F2-9AA2-968C6F878B9C}" type="slidenum">
              <a:rPr lang="de-DE" altLang="de-DE" sz="1300"/>
              <a:pPr eaLnBrk="1" hangingPunct="1">
                <a:spcBef>
                  <a:spcPct val="0"/>
                </a:spcBef>
              </a:pPr>
              <a:t>49</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2951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7E0F16-5EE7-4728-9F9E-4E20D68C6631}" type="slidenum">
              <a:rPr lang="de-DE" altLang="de-DE" sz="1300"/>
              <a:pPr eaLnBrk="1" hangingPunct="1">
                <a:spcBef>
                  <a:spcPct val="0"/>
                </a:spcBef>
              </a:pPr>
              <a:t>50</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34780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738BD-E811-436D-857F-C18F34D3ACA3}" type="slidenum">
              <a:rPr lang="de-DE" altLang="de-DE" sz="1300"/>
              <a:pPr eaLnBrk="1" hangingPunct="1">
                <a:spcBef>
                  <a:spcPct val="0"/>
                </a:spcBef>
              </a:pPr>
              <a:t>51</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6870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52</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65774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9D03F-929F-40D5-A7A0-E8BAF4A50D2D}" type="slidenum">
              <a:rPr lang="de-DE" altLang="de-DE" sz="1300"/>
              <a:pPr eaLnBrk="1" hangingPunct="1">
                <a:spcBef>
                  <a:spcPct val="0"/>
                </a:spcBef>
              </a:pPr>
              <a:t>53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96478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7CE280-5901-4CB1-BCA7-0A2995E7D038}" type="slidenum">
              <a:rPr lang="de-DE" altLang="de-DE" sz="1300"/>
              <a:pPr eaLnBrk="1" hangingPunct="1">
                <a:spcBef>
                  <a:spcPct val="0"/>
                </a:spcBef>
              </a:pPr>
              <a:t>54</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49309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299D59-D46C-4B4C-BD15-6DD86943127B}" type="slidenum">
              <a:rPr lang="de-DE" altLang="de-DE" sz="1300"/>
              <a:pPr eaLnBrk="1" hangingPunct="1">
                <a:spcBef>
                  <a:spcPct val="0"/>
                </a:spcBef>
              </a:pPr>
              <a:t>55</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1067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617CF2-428F-46E8-A4D2-3D0FA77890AE}" type="slidenum">
              <a:rPr lang="de-DE" altLang="de-DE" sz="1300"/>
              <a:pPr eaLnBrk="1" hangingPunct="1">
                <a:spcBef>
                  <a:spcPct val="0"/>
                </a:spcBef>
              </a:pPr>
              <a:t>56</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8577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E5FD6-25DC-4DFB-98D2-A097D1581967}" type="slidenum">
              <a:rPr lang="de-DE" altLang="de-DE" sz="1300"/>
              <a:pPr eaLnBrk="1" hangingPunct="1">
                <a:spcBef>
                  <a:spcPct val="0"/>
                </a:spcBef>
              </a:pPr>
              <a:t>57</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1889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8F92B-EDEB-4476-B94C-4DB95E44E672}" type="slidenum">
              <a:rPr lang="de-DE" altLang="de-DE" sz="1300"/>
              <a:pPr eaLnBrk="1" hangingPunct="1">
                <a:spcBef>
                  <a:spcPct val="0"/>
                </a:spcBef>
              </a:pPr>
              <a:t>58</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19245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0ACB3C-3CE0-425B-B565-12FFB192FBEF}" type="slidenum">
              <a:rPr lang="de-DE" altLang="de-DE" sz="1300"/>
              <a:pPr eaLnBrk="1" hangingPunct="1">
                <a:spcBef>
                  <a:spcPct val="0"/>
                </a:spcBef>
              </a:pPr>
              <a:t>59</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112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787F1D-545F-443A-A1CA-1150E66CFCDC}" type="slidenum">
              <a:rPr lang="de-DE" altLang="de-DE" sz="1300"/>
              <a:pPr eaLnBrk="1" hangingPunct="1">
                <a:spcBef>
                  <a:spcPct val="0"/>
                </a:spcBef>
              </a:pPr>
              <a:t>60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46073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FA791-2B7D-4E7B-81EA-8A29ECEDFC1D}" type="slidenum">
              <a:rPr lang="de-DE" altLang="de-DE" sz="1300"/>
              <a:pPr eaLnBrk="1" hangingPunct="1">
                <a:spcBef>
                  <a:spcPct val="0"/>
                </a:spcBef>
              </a:pPr>
              <a:t>61</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7669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103394-C005-4E9E-9E58-7F3B3CBF584F}" type="slidenum">
              <a:rPr lang="de-DE" altLang="de-DE" sz="1300"/>
              <a:pPr eaLnBrk="1" hangingPunct="1">
                <a:spcBef>
                  <a:spcPct val="0"/>
                </a:spcBef>
              </a:pPr>
              <a:t>62</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30656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B31487-68F1-4C92-9A41-1CF2F4662D98}" type="slidenum">
              <a:rPr lang="de-DE" altLang="de-DE" sz="1300"/>
              <a:pPr eaLnBrk="1" hangingPunct="1">
                <a:spcBef>
                  <a:spcPct val="0"/>
                </a:spcBef>
              </a:pPr>
              <a:t>63</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4049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01D3E-9BAD-4093-8E3E-3B669AAA3023}" type="slidenum">
              <a:rPr lang="de-DE" altLang="de-DE" sz="1300"/>
              <a:pPr eaLnBrk="1" hangingPunct="1">
                <a:spcBef>
                  <a:spcPct val="0"/>
                </a:spcBef>
              </a:pPr>
              <a:t>64</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87009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B9616-2FD6-4716-AF35-57AC5CAE134F}" type="slidenum">
              <a:rPr lang="de-DE" altLang="de-DE" sz="1300"/>
              <a:pPr eaLnBrk="1" hangingPunct="1">
                <a:spcBef>
                  <a:spcPct val="0"/>
                </a:spcBef>
              </a:pPr>
              <a:t>65</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3954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8C6A03-53A5-403D-805B-88A2D87AD9CA}" type="slidenum">
              <a:rPr lang="de-DE" altLang="de-DE" sz="1300"/>
              <a:pPr eaLnBrk="1" hangingPunct="1">
                <a:spcBef>
                  <a:spcPct val="0"/>
                </a:spcBef>
              </a:pPr>
              <a:t>66</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1695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023907-3A3B-4761-93F8-92D862237374}" type="slidenum">
              <a:rPr lang="de-DE" altLang="de-DE" sz="1300"/>
              <a:pPr eaLnBrk="1" hangingPunct="1">
                <a:spcBef>
                  <a:spcPct val="0"/>
                </a:spcBef>
              </a:pPr>
              <a:t>67</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55144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BA6CB-DF69-41C5-8782-DDC8A6A0FAA9}" type="slidenum">
              <a:rPr lang="de-DE" altLang="de-DE" sz="1300"/>
              <a:pPr eaLnBrk="1" hangingPunct="1">
                <a:spcBef>
                  <a:spcPct val="0"/>
                </a:spcBef>
              </a:pPr>
              <a:t>68</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5162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2BD76F-ABB0-4F1B-9AE8-AADB56AB8004}" type="slidenum">
              <a:rPr lang="de-DE" altLang="de-DE" sz="1300"/>
              <a:pPr eaLnBrk="1" hangingPunct="1">
                <a:spcBef>
                  <a:spcPct val="0"/>
                </a:spcBef>
              </a:pPr>
              <a:t>69</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57430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E25A72-4430-4519-AECE-48AA3F848E5A}" type="slidenum">
              <a:rPr lang="de-DE" altLang="de-DE" sz="1300"/>
              <a:pPr eaLnBrk="1" hangingPunct="1">
                <a:spcBef>
                  <a:spcPct val="0"/>
                </a:spcBef>
              </a:pPr>
              <a:t>70</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55322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1EF4E-7CD7-41A7-9FC1-F66677657348}" type="slidenum">
              <a:rPr lang="de-DE" altLang="de-DE" sz="1300"/>
              <a:pPr eaLnBrk="1" hangingPunct="1">
                <a:spcBef>
                  <a:spcPct val="0"/>
                </a:spcBef>
              </a:pPr>
              <a:t>72</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43692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767100-152C-46AF-A2BA-E79D868DE380}" type="slidenum">
              <a:rPr lang="de-DE" altLang="de-DE" sz="1300"/>
              <a:pPr eaLnBrk="1" hangingPunct="1">
                <a:spcBef>
                  <a:spcPct val="0"/>
                </a:spcBef>
              </a:pPr>
              <a:t>73</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9846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8BEB4-F52D-4C44-A7CF-DCA4EF48DC45}" type="slidenum">
              <a:rPr lang="de-DE" altLang="de-DE" sz="1300"/>
              <a:pPr eaLnBrk="1" hangingPunct="1">
                <a:spcBef>
                  <a:spcPct val="0"/>
                </a:spcBef>
              </a:pPr>
              <a:t>74</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46280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F4B740-B905-4A14-AC37-0C035C333CBD}" type="slidenum">
              <a:rPr lang="de-DE" altLang="de-DE" sz="1300"/>
              <a:pPr eaLnBrk="1" hangingPunct="1">
                <a:spcBef>
                  <a:spcPct val="0"/>
                </a:spcBef>
              </a:pPr>
              <a:t>75</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0122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A63AB-A16F-44B2-A556-3CAF776AAF82}" type="slidenum">
              <a:rPr lang="de-DE" altLang="de-DE" sz="1300"/>
              <a:pPr eaLnBrk="1" hangingPunct="1">
                <a:spcBef>
                  <a:spcPct val="0"/>
                </a:spcBef>
              </a:pPr>
              <a:t>76</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4462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DF4168-D9CC-48E7-999B-B81FE5FF4BB9}" type="slidenum">
              <a:rPr lang="de-DE" altLang="de-DE" sz="1300"/>
              <a:pPr eaLnBrk="1" hangingPunct="1">
                <a:spcBef>
                  <a:spcPct val="0"/>
                </a:spcBef>
              </a:pPr>
              <a:t>77</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15218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9DBCA3-5B53-4B85-A10F-DDAE49C808C1}" type="slidenum">
              <a:rPr lang="de-DE" altLang="de-DE" sz="1300"/>
              <a:pPr eaLnBrk="1" hangingPunct="1">
                <a:spcBef>
                  <a:spcPct val="0"/>
                </a:spcBef>
              </a:pPr>
              <a:t>78</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3711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8463E5-C7ED-4994-A8D3-8E258E5FDA07}" type="slidenum">
              <a:rPr lang="de-DE" altLang="de-DE" sz="1300"/>
              <a:pPr eaLnBrk="1" hangingPunct="1">
                <a:spcBef>
                  <a:spcPct val="0"/>
                </a:spcBef>
              </a:pPr>
              <a:t>79</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5633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8183B-34B0-4C4F-8BDB-6C5FD4ADA3D1}" type="slidenum">
              <a:rPr lang="de-DE" altLang="de-DE" sz="1300"/>
              <a:pPr eaLnBrk="1" hangingPunct="1">
                <a:spcBef>
                  <a:spcPct val="0"/>
                </a:spcBef>
              </a:pPr>
              <a:t>80</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5936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3EAAB2-B494-4688-92AD-B0E5D8F47CA0}" type="slidenum">
              <a:rPr lang="de-DE" altLang="de-DE" sz="1300"/>
              <a:pPr eaLnBrk="1" hangingPunct="1">
                <a:spcBef>
                  <a:spcPct val="0"/>
                </a:spcBef>
              </a:pPr>
              <a:t>81</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5992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58943-1680-4D03-AB76-ADDDE90B15E4}" type="slidenum">
              <a:rPr lang="de-DE" altLang="de-DE" sz="1300"/>
              <a:pPr eaLnBrk="1" hangingPunct="1">
                <a:spcBef>
                  <a:spcPct val="0"/>
                </a:spcBef>
              </a:pPr>
              <a:t>82</a:t>
            </a:fld>
            <a:endParaRPr lang="de-DE" altLang="de-DE"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0548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596353-C13C-42DF-9358-825F11BB45C7}" type="slidenum">
              <a:rPr lang="de-DE" altLang="de-DE" sz="1300"/>
              <a:pPr eaLnBrk="1" hangingPunct="1">
                <a:spcBef>
                  <a:spcPct val="0"/>
                </a:spcBef>
              </a:pPr>
              <a:t>83</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1513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A4E0F-C0D5-4AB1-8BCE-6078D6AC6A81}" type="slidenum">
              <a:rPr lang="de-DE" altLang="de-DE" sz="1300"/>
              <a:pPr eaLnBrk="1" hangingPunct="1">
                <a:spcBef>
                  <a:spcPct val="0"/>
                </a:spcBef>
              </a:pPr>
              <a:t>84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8204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1E6EC1-CCB0-4D19-97FA-0D6DAA530776}" type="slidenum">
              <a:rPr lang="de-DE" altLang="de-DE" sz="1300"/>
              <a:pPr eaLnBrk="1" hangingPunct="1">
                <a:spcBef>
                  <a:spcPct val="0"/>
                </a:spcBef>
              </a:pPr>
              <a:t>85</a:t>
            </a:fld>
            <a:endParaRPr lang="de-DE" altLang="de-DE" sz="1300"/>
          </a:p>
        </p:txBody>
      </p:sp>
      <p:sp>
        <p:nvSpPr>
          <p:cNvPr id="227331" name="Rectangle 1026"/>
          <p:cNvSpPr>
            <a:spLocks noGrp="1" noRot="1" noChangeAspect="1" noChangeArrowheads="1" noTextEdit="1"/>
          </p:cNvSpPr>
          <p:nvPr>
            <p:ph type="sldImg"/>
          </p:nvPr>
        </p:nvSpPr>
        <p:spPr>
          <a:xfrm>
            <a:off x="139700" y="768350"/>
            <a:ext cx="6821488" cy="3836988"/>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4148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751231-E635-4A6A-BB4E-3A8B0A8CFB2A}" type="slidenum">
              <a:rPr lang="de-DE" altLang="de-DE" sz="1300"/>
              <a:pPr eaLnBrk="1" hangingPunct="1">
                <a:spcBef>
                  <a:spcPct val="0"/>
                </a:spcBef>
              </a:pPr>
              <a:t>86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79036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80985F-7036-4F6C-ACA3-617AE123EB18}" type="slidenum">
              <a:rPr lang="de-DE" altLang="de-DE" sz="1300"/>
              <a:pPr eaLnBrk="1" hangingPunct="1">
                <a:spcBef>
                  <a:spcPct val="0"/>
                </a:spcBef>
              </a:pPr>
              <a:t>87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8972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F480FD-2CF1-46D8-AE8F-AD4165217F7F}" type="slidenum">
              <a:rPr lang="de-DE" altLang="de-DE" sz="1300"/>
              <a:pPr eaLnBrk="1" hangingPunct="1">
                <a:spcBef>
                  <a:spcPct val="0"/>
                </a:spcBef>
              </a:pPr>
              <a:t>88</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253248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BF6BB-B21E-48EA-BEE0-F1A19C02464A}" type="slidenum">
              <a:rPr lang="de-DE" altLang="de-DE" sz="1300"/>
              <a:pPr eaLnBrk="1" hangingPunct="1">
                <a:spcBef>
                  <a:spcPct val="0"/>
                </a:spcBef>
              </a:pPr>
              <a:t>89</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2937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4503B-4C90-42B9-8B05-61C1F8351706}" type="slidenum">
              <a:rPr lang="de-DE" altLang="de-DE" sz="1300"/>
              <a:pPr eaLnBrk="1" hangingPunct="1">
                <a:spcBef>
                  <a:spcPct val="0"/>
                </a:spcBef>
              </a:pPr>
              <a:t>90</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74214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105DC-FCE1-428F-A4AC-9116ABA7114B}" type="slidenum">
              <a:rPr lang="de-DE" altLang="de-DE" sz="1300"/>
              <a:pPr eaLnBrk="1" hangingPunct="1">
                <a:spcBef>
                  <a:spcPct val="0"/>
                </a:spcBef>
              </a:pPr>
              <a:t>91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7164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43700A-2D9F-4BDA-A566-4F66F199AF9B}" type="slidenum">
              <a:rPr lang="de-DE" altLang="de-DE" sz="1300"/>
              <a:pPr eaLnBrk="1" hangingPunct="1">
                <a:spcBef>
                  <a:spcPct val="0"/>
                </a:spcBef>
              </a:pPr>
              <a:t>92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7504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A70324-F9C6-44D3-9CE7-E790BED5CB3B}" type="slidenum">
              <a:rPr lang="de-DE" altLang="de-DE" sz="1300"/>
              <a:pPr eaLnBrk="1" hangingPunct="1">
                <a:spcBef>
                  <a:spcPct val="0"/>
                </a:spcBef>
              </a:pPr>
              <a:t>93</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7174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CCA094-9990-4E66-AF89-7650D6D8D7C6}" type="slidenum">
              <a:rPr lang="de-DE" altLang="de-DE" sz="1300"/>
              <a:pPr eaLnBrk="1" hangingPunct="1">
                <a:spcBef>
                  <a:spcPct val="0"/>
                </a:spcBef>
              </a:pPr>
              <a:t>94</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55827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1A9812-D589-4EEF-A372-119253F326B2}" type="slidenum">
              <a:rPr lang="de-DE" altLang="de-DE" sz="1300"/>
              <a:pPr eaLnBrk="1" hangingPunct="1">
                <a:spcBef>
                  <a:spcPct val="0"/>
                </a:spcBef>
              </a:pPr>
              <a:t>95</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28391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ADDE8-A226-42C7-961A-7975AF445570}" type="slidenum">
              <a:rPr lang="de-DE" altLang="de-DE" sz="1300"/>
              <a:pPr eaLnBrk="1" hangingPunct="1">
                <a:spcBef>
                  <a:spcPct val="0"/>
                </a:spcBef>
              </a:pPr>
              <a:t>96</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9088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22E1A-2E11-4D19-8A46-B29DE45065EA}" type="slidenum">
              <a:rPr lang="de-DE" altLang="de-DE" sz="1300"/>
              <a:pPr eaLnBrk="1" hangingPunct="1">
                <a:spcBef>
                  <a:spcPct val="0"/>
                </a:spcBef>
              </a:pPr>
              <a:t>97</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43588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3E0A9E-31A7-4069-96BD-BEFA9EBC4288}" type="slidenum">
              <a:rPr lang="de-DE" altLang="de-DE" sz="1300"/>
              <a:pPr eaLnBrk="1" hangingPunct="1">
                <a:spcBef>
                  <a:spcPct val="0"/>
                </a:spcBef>
              </a:pPr>
              <a:t>98</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69134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F93614-729A-4DED-BE73-27FA053ED847}" type="slidenum">
              <a:rPr lang="de-DE" altLang="de-DE" sz="1300"/>
              <a:pPr eaLnBrk="1" hangingPunct="1">
                <a:spcBef>
                  <a:spcPct val="0"/>
                </a:spcBef>
              </a:pPr>
              <a:t>99</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21401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329AD1-84D4-4A70-AB6A-0AA2D94FB041}" type="slidenum">
              <a:rPr lang="de-DE" altLang="de-DE" sz="1300"/>
              <a:pPr eaLnBrk="1" hangingPunct="1">
                <a:spcBef>
                  <a:spcPct val="0"/>
                </a:spcBef>
              </a:pPr>
              <a:t>100</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74296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4B29FB-9071-4E8D-BD89-FBB073F6ED2C}" type="slidenum">
              <a:rPr lang="de-DE" altLang="de-DE" sz="1300"/>
              <a:pPr eaLnBrk="1" hangingPunct="1">
                <a:spcBef>
                  <a:spcPct val="0"/>
                </a:spcBef>
              </a:pPr>
              <a:t>101</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2195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074863-CE04-418E-944B-3E2E506366AA}" type="slidenum">
              <a:rPr lang="de-DE" altLang="de-DE" sz="1300"/>
              <a:pPr eaLnBrk="1" hangingPunct="1">
                <a:spcBef>
                  <a:spcPct val="0"/>
                </a:spcBef>
              </a:pPr>
              <a:t>102</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69444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25E8BB-110E-4B28-9EB3-3EBB452F1D82}" type="slidenum">
              <a:rPr lang="de-DE" altLang="de-DE" sz="1300"/>
              <a:pPr eaLnBrk="1" hangingPunct="1">
                <a:spcBef>
                  <a:spcPct val="0"/>
                </a:spcBef>
              </a:pPr>
              <a:t>103</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70577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D17F3-E077-4741-8BE7-6ED0453B999F}" type="slidenum">
              <a:rPr lang="de-DE" altLang="de-DE" sz="1300"/>
              <a:pPr eaLnBrk="1" hangingPunct="1">
                <a:spcBef>
                  <a:spcPct val="0"/>
                </a:spcBef>
              </a:pPr>
              <a:t>104</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85985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CB16D4-E996-4AB6-B54D-F425C512B861}" type="slidenum">
              <a:rPr lang="de-DE" altLang="de-DE" sz="1300"/>
              <a:pPr eaLnBrk="1" hangingPunct="1">
                <a:spcBef>
                  <a:spcPct val="0"/>
                </a:spcBef>
              </a:pPr>
              <a:t>105</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6212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C0D743-237E-4E16-AF9C-D29DDD13F365}" type="slidenum">
              <a:rPr lang="de-DE" altLang="de-DE" sz="1300"/>
              <a:pPr eaLnBrk="1" hangingPunct="1">
                <a:spcBef>
                  <a:spcPct val="0"/>
                </a:spcBef>
              </a:pPr>
              <a:t>106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199627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8D63A1-449B-4395-9027-C49E5040E424}" type="slidenum">
              <a:rPr lang="de-DE" altLang="de-DE" sz="1300"/>
              <a:pPr eaLnBrk="1" hangingPunct="1">
                <a:spcBef>
                  <a:spcPct val="0"/>
                </a:spcBef>
              </a:pPr>
              <a:t>107</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1541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C41C52-74D9-4520-AA6D-4BB901C10D78}" type="slidenum">
              <a:rPr lang="de-DE" altLang="de-DE" sz="1300"/>
              <a:pPr eaLnBrk="1" hangingPunct="1">
                <a:spcBef>
                  <a:spcPct val="0"/>
                </a:spcBef>
              </a:pPr>
              <a:t>108</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863674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4129C1-BCEB-4A25-863E-1A872B33DABA}" type="slidenum">
              <a:rPr lang="de-DE" altLang="de-DE" sz="1300"/>
              <a:pPr eaLnBrk="1" hangingPunct="1">
                <a:spcBef>
                  <a:spcPct val="0"/>
                </a:spcBef>
              </a:pPr>
              <a:t>109</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11427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EF1CF1-7288-494A-B4EA-50A6D6E89AB0}" type="slidenum">
              <a:rPr lang="de-DE" altLang="de-DE" sz="1300"/>
              <a:pPr eaLnBrk="1" hangingPunct="1">
                <a:spcBef>
                  <a:spcPct val="0"/>
                </a:spcBef>
              </a:pPr>
              <a:t>110</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032463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63B191-9005-44FA-9567-9A1C28FADA2D}" type="slidenum">
              <a:rPr lang="de-DE" altLang="de-DE" sz="1300"/>
              <a:pPr eaLnBrk="1" hangingPunct="1">
                <a:spcBef>
                  <a:spcPct val="0"/>
                </a:spcBef>
              </a:pPr>
              <a:t>111</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28702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392464-1C0A-4460-9B16-93114550C686}" type="slidenum">
              <a:rPr lang="de-DE" altLang="de-DE" sz="1300"/>
              <a:pPr eaLnBrk="1" hangingPunct="1">
                <a:spcBef>
                  <a:spcPct val="0"/>
                </a:spcBef>
              </a:pPr>
              <a:t>112</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177810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F5D220-290B-4DCE-86CE-9F8BA1589EDB}" type="slidenum">
              <a:rPr lang="de-DE" altLang="de-DE" sz="1300"/>
              <a:pPr eaLnBrk="1" hangingPunct="1">
                <a:spcBef>
                  <a:spcPct val="0"/>
                </a:spcBef>
              </a:pPr>
              <a:t>113</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01477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499E92-FCD9-408F-A80A-F3E4A3CDD7CB}" type="slidenum">
              <a:rPr lang="de-DE" altLang="de-DE" sz="1300"/>
              <a:pPr eaLnBrk="1" hangingPunct="1">
                <a:spcBef>
                  <a:spcPct val="0"/>
                </a:spcBef>
              </a:pPr>
              <a:t>114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95455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8EC3C4-B1C9-47F0-A8C6-2BD06759D9D1}" type="slidenum">
              <a:rPr lang="de-DE" altLang="de-DE" sz="1300"/>
              <a:pPr eaLnBrk="1" hangingPunct="1">
                <a:spcBef>
                  <a:spcPct val="0"/>
                </a:spcBef>
              </a:pPr>
              <a:t>115</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2272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9FF584-D0AF-49A2-996A-E9743AB68B70}" type="slidenum">
              <a:rPr lang="de-DE" altLang="de-DE" sz="1300"/>
              <a:pPr eaLnBrk="1" hangingPunct="1">
                <a:spcBef>
                  <a:spcPct val="0"/>
                </a:spcBef>
              </a:pPr>
              <a:t>116</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815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48CFEA-A640-40DF-BAB2-0435EC7DC489}" type="slidenum">
              <a:rPr lang="de-DE" altLang="de-DE" sz="1300"/>
              <a:pPr eaLnBrk="1" hangingPunct="1">
                <a:spcBef>
                  <a:spcPct val="0"/>
                </a:spcBef>
              </a:pPr>
              <a:t>117</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901749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EBC45E-E0B2-4F46-BFC2-11D50011908A}" type="slidenum">
              <a:rPr lang="de-DE" altLang="de-DE" sz="1300"/>
              <a:pPr eaLnBrk="1" hangingPunct="1">
                <a:spcBef>
                  <a:spcPct val="0"/>
                </a:spcBef>
              </a:pPr>
              <a:t>118</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351916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723262-5D83-4679-8468-929032AD8D2F}" type="slidenum">
              <a:rPr lang="de-DE" altLang="de-DE" sz="1300"/>
              <a:pPr eaLnBrk="1" hangingPunct="1">
                <a:spcBef>
                  <a:spcPct val="0"/>
                </a:spcBef>
              </a:pPr>
              <a:t>119</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9300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48C5D0-3C5F-49D5-AB81-390239AE6DC2}" type="slidenum">
              <a:rPr lang="de-DE" altLang="de-DE" sz="1300"/>
              <a:pPr eaLnBrk="1" hangingPunct="1">
                <a:spcBef>
                  <a:spcPct val="0"/>
                </a:spcBef>
              </a:pPr>
              <a:t>120</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78143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26E098-7F18-4092-A7DE-ECD57923F0C7}" type="slidenum">
              <a:rPr lang="de-DE" altLang="de-DE" sz="1300"/>
              <a:pPr eaLnBrk="1" hangingPunct="1">
                <a:spcBef>
                  <a:spcPct val="0"/>
                </a:spcBef>
              </a:pPr>
              <a:t>121</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8678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26E098-7F18-4092-A7DE-ECD57923F0C7}" type="slidenum">
              <a:rPr lang="de-DE" altLang="de-DE" sz="1300"/>
              <a:pPr eaLnBrk="1" hangingPunct="1">
                <a:spcBef>
                  <a:spcPct val="0"/>
                </a:spcBef>
              </a:pPr>
              <a:t>122</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86787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93FD4C-6B3B-495B-87E3-61D3AE84E27A}" type="slidenum">
              <a:rPr lang="de-DE" altLang="de-DE" sz="1300"/>
              <a:pPr eaLnBrk="1" hangingPunct="1">
                <a:spcBef>
                  <a:spcPct val="0"/>
                </a:spcBef>
              </a:pPr>
              <a:t>123</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47833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E1162-10A9-47FA-8A56-561B84C4C709}" type="slidenum">
              <a:rPr lang="de-DE" altLang="de-DE" sz="1300"/>
              <a:pPr eaLnBrk="1" hangingPunct="1">
                <a:spcBef>
                  <a:spcPct val="0"/>
                </a:spcBef>
              </a:pPr>
              <a:t>124</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67611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F0890B-4CDA-46F7-91CA-3D0B4F88FF40}" type="slidenum">
              <a:rPr lang="de-DE" altLang="de-DE" sz="1300"/>
              <a:pPr eaLnBrk="1" hangingPunct="1">
                <a:spcBef>
                  <a:spcPct val="0"/>
                </a:spcBef>
              </a:pPr>
              <a:t>125</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714692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AA31A9-8A15-425E-AD0B-24FD587BBB17}" type="slidenum">
              <a:rPr lang="de-DE" altLang="de-DE" sz="1300"/>
              <a:pPr eaLnBrk="1" hangingPunct="1">
                <a:spcBef>
                  <a:spcPct val="0"/>
                </a:spcBef>
              </a:pPr>
              <a:t>126</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786226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C1C845-A161-40C0-ABBE-BF1CAA91542D}" type="slidenum">
              <a:rPr lang="de-DE" altLang="de-DE" sz="1300"/>
              <a:pPr eaLnBrk="1" hangingPunct="1">
                <a:spcBef>
                  <a:spcPct val="0"/>
                </a:spcBef>
              </a:pPr>
              <a:t>127</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32628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2CBE23-966A-49F4-8580-62AAFB67D616}" type="slidenum">
              <a:rPr lang="de-DE" altLang="de-DE" sz="1300"/>
              <a:pPr eaLnBrk="1" hangingPunct="1">
                <a:spcBef>
                  <a:spcPct val="0"/>
                </a:spcBef>
              </a:pPr>
              <a:t>128</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483236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28BC6-9908-40CA-A69B-CC90EA3FED2D}" type="slidenum">
              <a:rPr lang="de-DE" altLang="de-DE" sz="1300"/>
              <a:pPr eaLnBrk="1" hangingPunct="1">
                <a:spcBef>
                  <a:spcPct val="0"/>
                </a:spcBef>
              </a:pPr>
              <a:t>129</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540547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4A86BB-DC2A-4E01-B211-E3375EE59235}" type="slidenum">
              <a:rPr lang="de-DE" altLang="de-DE" sz="1300"/>
              <a:pPr eaLnBrk="1" hangingPunct="1">
                <a:spcBef>
                  <a:spcPct val="0"/>
                </a:spcBef>
              </a:pPr>
              <a:t>130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59935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33975C-0E8E-4B51-B1A1-C5BA1969F224}" type="slidenum">
              <a:rPr lang="de-DE" altLang="de-DE" sz="1300"/>
              <a:pPr eaLnBrk="1" hangingPunct="1">
                <a:spcBef>
                  <a:spcPct val="0"/>
                </a:spcBef>
              </a:pPr>
              <a:t>131</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287330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95310-6B3D-4A58-9CF7-D5AB92FC0C2A}" type="slidenum">
              <a:rPr lang="de-DE" altLang="de-DE" sz="1300"/>
              <a:pPr eaLnBrk="1" hangingPunct="1">
                <a:spcBef>
                  <a:spcPct val="0"/>
                </a:spcBef>
              </a:pPr>
              <a:t>132</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44009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C55C79-E323-44EF-A12B-C5F166340C8F}" type="slidenum">
              <a:rPr lang="de-DE" altLang="de-DE" sz="1300"/>
              <a:pPr eaLnBrk="1" hangingPunct="1">
                <a:spcBef>
                  <a:spcPct val="0"/>
                </a:spcBef>
              </a:pPr>
              <a:t>133</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99470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25B1D7-A791-4E85-B31E-BDE18E38B576}" type="slidenum">
              <a:rPr lang="de-DE" altLang="de-DE" sz="1300"/>
              <a:pPr eaLnBrk="1" hangingPunct="1">
                <a:spcBef>
                  <a:spcPct val="0"/>
                </a:spcBef>
              </a:pPr>
              <a:t>134</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959985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A6324B-9C75-4F81-8420-567E998FE99B}" type="slidenum">
              <a:rPr lang="de-DE" altLang="de-DE" sz="1300"/>
              <a:pPr eaLnBrk="1" hangingPunct="1">
                <a:spcBef>
                  <a:spcPct val="0"/>
                </a:spcBef>
              </a:pPr>
              <a:t>135</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721575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D4C403-1C79-47E4-AAAA-6DCADF6227E8}" type="slidenum">
              <a:rPr lang="de-DE" altLang="de-DE" sz="1300"/>
              <a:pPr eaLnBrk="1" hangingPunct="1">
                <a:spcBef>
                  <a:spcPct val="0"/>
                </a:spcBef>
              </a:pPr>
              <a:t>136</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87499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137</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138</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139</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140</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141</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142</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143</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144</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E4B9A2-A56A-4F51-AF9A-B2786DE8D54C}" type="slidenum">
              <a:rPr lang="de-DE" altLang="de-DE" sz="1300"/>
              <a:pPr eaLnBrk="1" hangingPunct="1">
                <a:spcBef>
                  <a:spcPct val="0"/>
                </a:spcBef>
              </a:pPr>
              <a:t>146</a:t>
            </a:fld>
            <a:endParaRPr lang="de-DE" altLang="de-DE" sz="1300"/>
          </a:p>
        </p:txBody>
      </p:sp>
      <p:sp>
        <p:nvSpPr>
          <p:cNvPr id="289795" name="Rectangle 2"/>
          <p:cNvSpPr>
            <a:spLocks noGrp="1" noRot="1" noChangeAspect="1" noChangeArrowheads="1" noTextEdit="1"/>
          </p:cNvSpPr>
          <p:nvPr>
            <p:ph type="sldImg"/>
          </p:nvPr>
        </p:nvSpPr>
        <p:spPr>
          <a:xfrm>
            <a:off x="138113" y="768350"/>
            <a:ext cx="6823075"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135082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27D81C9-057C-44C9-A360-7A814C368485}" type="slidenum">
              <a:rPr lang="de-DE" altLang="de-DE" sz="1300"/>
              <a:pPr algn="r" eaLnBrk="1" hangingPunct="1">
                <a:spcBef>
                  <a:spcPct val="0"/>
                </a:spcBef>
              </a:pPr>
              <a:t>147</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446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CA4DA98-E953-41BE-9678-C97B01584835}" type="slidenum">
              <a:rPr lang="de-DE" altLang="de-DE" sz="1300"/>
              <a:pPr algn="r" eaLnBrk="1" hangingPunct="1">
                <a:spcBef>
                  <a:spcPct val="0"/>
                </a:spcBef>
              </a:pPr>
              <a:t>148</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2261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72DE816-2BEE-4F9D-BA7A-F765708B2C3E}" type="slidenum">
              <a:rPr lang="de-DE" altLang="de-DE" sz="1300"/>
              <a:pPr algn="r" eaLnBrk="1" hangingPunct="1">
                <a:spcBef>
                  <a:spcPct val="0"/>
                </a:spcBef>
              </a:pPr>
              <a:t>149</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304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BF8B362-0673-4725-9501-6D427A996D32}" type="slidenum">
              <a:rPr lang="de-DE" altLang="de-DE" sz="1300"/>
              <a:pPr algn="r" eaLnBrk="1" hangingPunct="1">
                <a:spcBef>
                  <a:spcPct val="0"/>
                </a:spcBef>
              </a:pPr>
              <a:t>150</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09306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906828-9E91-46CE-8D1F-53930E6E4BF4}" type="slidenum">
              <a:rPr lang="de-DE" altLang="de-DE" sz="1300"/>
              <a:pPr algn="r" eaLnBrk="1" hangingPunct="1">
                <a:spcBef>
                  <a:spcPct val="0"/>
                </a:spcBef>
              </a:pPr>
              <a:t>151</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83680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5E9337-FB36-492C-BD22-07B13436961D}" type="slidenum">
              <a:rPr lang="de-DE" altLang="de-DE" sz="1300"/>
              <a:pPr algn="r" eaLnBrk="1" hangingPunct="1">
                <a:spcBef>
                  <a:spcPct val="0"/>
                </a:spcBef>
              </a:pPr>
              <a:t>152</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96018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153</a:t>
            </a:fld>
            <a:endParaRPr lang="de-DE" altLang="de-DE"/>
          </a:p>
        </p:txBody>
      </p:sp>
    </p:spTree>
    <p:extLst>
      <p:ext uri="{BB962C8B-B14F-4D97-AF65-F5344CB8AC3E}">
        <p14:creationId xmlns:p14="http://schemas.microsoft.com/office/powerpoint/2010/main" val="87921074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154</a:t>
            </a:fld>
            <a:endParaRPr lang="de-DE" altLang="de-DE"/>
          </a:p>
        </p:txBody>
      </p:sp>
    </p:spTree>
    <p:extLst>
      <p:ext uri="{BB962C8B-B14F-4D97-AF65-F5344CB8AC3E}">
        <p14:creationId xmlns:p14="http://schemas.microsoft.com/office/powerpoint/2010/main" val="2485335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BFD4D8D1-8C76-4023-8366-48FAF8179D3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2 – Elhamarkodott következtetések I</a:t>
            </a:r>
          </a:p>
        </p:txBody>
      </p:sp>
      <p:sp>
        <p:nvSpPr>
          <p:cNvPr id="6" name="Slide Number Placeholder 5"/>
          <p:cNvSpPr>
            <a:spLocks noGrp="1"/>
          </p:cNvSpPr>
          <p:nvPr>
            <p:ph type="sldNum" sz="quarter" idx="12"/>
          </p:nvPr>
        </p:nvSpPr>
        <p:spPr bwMode="gray"/>
        <p:txBody>
          <a:bodyPr>
            <a:noAutofit/>
          </a:bodyPr>
          <a:lstStyle>
            <a:lvl1pPr>
              <a:defRPr b="0"/>
            </a:lvl1pPr>
          </a:lstStyle>
          <a:p>
            <a:fld id="{6529202C-B249-405A-BE9A-ECB614922C4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D95B57B5-4FA9-47DD-81D6-D4767A698E7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BFD4D8D1-8C76-4023-8366-48FAF8179D3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BFD4D8D1-8C76-4023-8366-48FAF8179D3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5" name="Slide Number Placeholder 4"/>
          <p:cNvSpPr>
            <a:spLocks noGrp="1"/>
          </p:cNvSpPr>
          <p:nvPr>
            <p:ph type="sldNum" sz="quarter" idx="12"/>
          </p:nvPr>
        </p:nvSpPr>
        <p:spPr bwMode="gray"/>
        <p:txBody>
          <a:bodyPr/>
          <a:lstStyle>
            <a:lvl1pPr>
              <a:defRPr b="0"/>
            </a:lvl1pPr>
          </a:lstStyle>
          <a:p>
            <a:fld id="{C909DB96-D37D-4C0B-A49D-A60CDBE9A6C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6A1054BC-9AB2-4EBC-B952-75F97320605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2 – Elhamarkodott következtetések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FD4D8D1-8C76-4023-8366-48FAF8179D3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2 A</a:t>
            </a:r>
            <a:r>
              <a:rPr lang="en-US" altLang="ja-JP" dirty="0">
                <a:latin typeface="+mn-lt"/>
                <a:ea typeface="+mn-ea"/>
                <a:cs typeface="+mn-cs"/>
              </a:rPr>
              <a:t> – </a:t>
            </a:r>
            <a:r>
              <a:rPr lang="en-US" altLang="ko-KR" dirty="0" err="1">
                <a:latin typeface="+mn-lt"/>
                <a:ea typeface="+mn-ea"/>
                <a:cs typeface="+mn-cs"/>
              </a:rPr>
              <a:t>Elhamarkodott</a:t>
            </a:r>
            <a:r>
              <a:rPr lang="en-US" altLang="ko-KR" dirty="0">
                <a:latin typeface="+mn-lt"/>
                <a:ea typeface="+mn-ea"/>
                <a:cs typeface="+mn-cs"/>
              </a:rPr>
              <a:t> </a:t>
            </a:r>
            <a:r>
              <a:rPr lang="en-US" altLang="ko-KR" dirty="0" err="1">
                <a:latin typeface="+mn-lt"/>
                <a:ea typeface="+mn-ea"/>
                <a:cs typeface="+mn-cs"/>
              </a:rPr>
              <a:t>következtetések</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8</a:t>
            </a:r>
            <a:r>
              <a:rPr lang="nl-NL" sz="1600" dirty="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8338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a:t>
            </a:r>
            <a:r>
              <a:rPr lang="hu-HU" altLang="de-DE" sz="2400">
                <a:solidFill>
                  <a:srgbClr val="333333"/>
                </a:solidFill>
              </a:rPr>
              <a:t>következtetéseket.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981191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a:t>
            </a:r>
            <a:r>
              <a:rPr lang="hu-HU" altLang="de-DE" sz="2400">
                <a:solidFill>
                  <a:srgbClr val="333333"/>
                </a:solidFill>
              </a:rPr>
              <a:t>törekednünk</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106285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a:solidFill>
                  <a:srgbClr val="333333"/>
                </a:solidFill>
                <a:latin typeface="+mn-lt"/>
              </a:rPr>
            </a:br>
            <a:r>
              <a:rPr lang="hu-HU" altLang="de-DE" sz="2400">
                <a:solidFill>
                  <a:srgbClr val="333333"/>
                </a:solidFill>
                <a:latin typeface="+mn-lt"/>
              </a:rPr>
              <a:t>illetve</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506196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dirty="0">
                <a:solidFill>
                  <a:srgbClr val="333333"/>
                </a:solidFill>
                <a:latin typeface="+mn-lt"/>
              </a:rPr>
            </a:br>
            <a:r>
              <a:rPr lang="hu-HU" altLang="de-DE" sz="2400" dirty="0">
                <a:solidFill>
                  <a:srgbClr val="333333"/>
                </a:solidFill>
                <a:latin typeface="+mn-lt"/>
              </a:rPr>
              <a:t>illetve</a:t>
            </a:r>
            <a:endParaRPr lang="de-DE" altLang="de-DE" sz="2400" dirty="0">
              <a:solidFill>
                <a:srgbClr val="333333"/>
              </a:solidFill>
              <a:latin typeface="+mn-lt"/>
            </a:endParaRPr>
          </a:p>
          <a:p>
            <a:pPr marL="774827" lvl="3" indent="-342900">
              <a:spcBef>
                <a:spcPts val="1999"/>
              </a:spcBef>
              <a:buClr>
                <a:srgbClr val="000000"/>
              </a:buClr>
              <a:buFont typeface="WingDings"/>
              <a:buChar char=""/>
            </a:pPr>
            <a:r>
              <a:rPr lang="hu-HU" altLang="de-DE" sz="2400" dirty="0">
                <a:solidFill>
                  <a:srgbClr val="333333"/>
                </a:solidFill>
                <a:latin typeface="+mn-lt"/>
              </a:rPr>
              <a:t>a túlzott pontosságra törekvés között </a:t>
            </a:r>
            <a:r>
              <a:rPr lang="de-DE" altLang="de-DE" sz="2400" dirty="0">
                <a:solidFill>
                  <a:srgbClr val="333333"/>
                </a:solidFill>
                <a:latin typeface="+mn-lt"/>
              </a:rPr>
              <a:t>(</a:t>
            </a:r>
            <a:r>
              <a:rPr lang="hu-HU" altLang="de-DE" sz="2400" dirty="0">
                <a:solidFill>
                  <a:srgbClr val="004992"/>
                </a:solidFill>
                <a:latin typeface="+mn-lt"/>
              </a:rPr>
              <a:t>Hátránya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jelentős időveszteség</a:t>
            </a:r>
            <a:r>
              <a:rPr lang="de-DE" alt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91905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9128683"/>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Mit</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tenne</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226698568"/>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valószínűleg – </a:t>
                      </a:r>
                      <a:r>
                        <a:rPr kumimoji="0" lang="hu-HU" sz="2400" b="0" i="0" u="none" strike="noStrike" cap="none" normalizeH="0" baseline="0" dirty="0">
                          <a:ln>
                            <a:noFill/>
                          </a:ln>
                          <a:solidFill>
                            <a:srgbClr val="333333"/>
                          </a:solidFill>
                          <a:effectLst/>
                          <a:latin typeface="Calibri Light"/>
                        </a:rPr>
                        <a:t>Szólás</a:t>
                      </a:r>
                      <a:r>
                        <a:rPr kumimoji="0" lang="hu-HU" sz="2400" b="0" i="0" u="none" strike="noStrike" cap="none" normalizeH="0" baseline="0">
                          <a:ln>
                            <a:noFill/>
                          </a:ln>
                          <a:solidFill>
                            <a:srgbClr val="333333"/>
                          </a:solidFill>
                          <a:effectLst/>
                          <a:latin typeface="Calibri Light"/>
                        </a:rPr>
                        <a:t>: “Hol </a:t>
                      </a:r>
                      <a:r>
                        <a:rPr kumimoji="0" lang="hu-HU" sz="2400" b="0" i="0" u="none" strike="noStrike" cap="none" normalizeH="0" baseline="0" dirty="0">
                          <a:ln>
                            <a:noFill/>
                          </a:ln>
                          <a:solidFill>
                            <a:srgbClr val="333333"/>
                          </a:solidFill>
                          <a:effectLst/>
                          <a:latin typeface="Calibri Light"/>
                        </a:rPr>
                        <a:t>füst van, ott tűz is </a:t>
                      </a:r>
                      <a:r>
                        <a:rPr kumimoji="0" lang="hu-HU" sz="2400" b="0" i="0" u="none" strike="noStrike" cap="none" normalizeH="0" baseline="0">
                          <a:ln>
                            <a:noFill/>
                          </a:ln>
                          <a:solidFill>
                            <a:srgbClr val="333333"/>
                          </a:solidFill>
                          <a:effectLst/>
                          <a:latin typeface="Calibri Light"/>
                        </a:rPr>
                        <a:t>van!”. </a:t>
                      </a:r>
                      <a:br>
                        <a:rPr kumimoji="0" lang="hu-HU" sz="2400" b="0" i="0" u="none" strike="noStrike" cap="none" normalizeH="0" baseline="0" dirty="0">
                          <a:ln>
                            <a:noFill/>
                          </a:ln>
                          <a:solidFill>
                            <a:srgbClr val="333333"/>
                          </a:solidFill>
                          <a:effectLst/>
                          <a:latin typeface="Calibri Light"/>
                        </a:rPr>
                      </a:br>
                      <a:r>
                        <a:rPr kumimoji="0" lang="hu-HU" sz="2400" b="0" i="0" u="none" strike="noStrike" cap="none" normalizeH="0" baseline="0" dirty="0">
                          <a:ln>
                            <a:noFill/>
                          </a:ln>
                          <a:solidFill>
                            <a:srgbClr val="333333"/>
                          </a:solidFill>
                          <a:effectLst/>
                          <a:latin typeface="Calibri Light"/>
                        </a:rPr>
                        <a:t>Értesíteni a tűzoltókat: A mulasztás súlyosabb lenne, mint a téves riasztás.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23616896"/>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valószínűleg – </a:t>
                      </a:r>
                      <a:r>
                        <a:rPr kumimoji="0" lang="hu-HU" sz="2400" b="0" i="0" u="none" strike="noStrike" cap="none" normalizeH="0" baseline="0" dirty="0">
                          <a:ln>
                            <a:noFill/>
                          </a:ln>
                          <a:solidFill>
                            <a:srgbClr val="333333"/>
                          </a:solidFill>
                          <a:effectLst/>
                          <a:latin typeface="Calibri Light"/>
                        </a:rPr>
                        <a:t>Szólás</a:t>
                      </a:r>
                      <a:r>
                        <a:rPr kumimoji="0" lang="hu-HU" sz="2400" b="0" i="0" u="none" strike="noStrike" cap="none" normalizeH="0" baseline="0">
                          <a:ln>
                            <a:noFill/>
                          </a:ln>
                          <a:solidFill>
                            <a:srgbClr val="333333"/>
                          </a:solidFill>
                          <a:effectLst/>
                          <a:latin typeface="Calibri Light"/>
                        </a:rPr>
                        <a:t>: “Hol </a:t>
                      </a:r>
                      <a:r>
                        <a:rPr kumimoji="0" lang="hu-HU" sz="2400" b="0" i="0" u="none" strike="noStrike" cap="none" normalizeH="0" baseline="0" dirty="0">
                          <a:ln>
                            <a:noFill/>
                          </a:ln>
                          <a:solidFill>
                            <a:srgbClr val="333333"/>
                          </a:solidFill>
                          <a:effectLst/>
                          <a:latin typeface="Calibri Light"/>
                        </a:rPr>
                        <a:t>füst van, ott tűz is </a:t>
                      </a:r>
                      <a:r>
                        <a:rPr kumimoji="0" lang="hu-HU" sz="2400" b="0" i="0" u="none" strike="noStrike" cap="none" normalizeH="0" baseline="0">
                          <a:ln>
                            <a:noFill/>
                          </a:ln>
                          <a:solidFill>
                            <a:srgbClr val="333333"/>
                          </a:solidFill>
                          <a:effectLst/>
                          <a:latin typeface="Calibri Light"/>
                        </a:rPr>
                        <a:t>van!”. </a:t>
                      </a:r>
                      <a:br>
                        <a:rPr kumimoji="0" lang="hu-HU" sz="2400" b="0" i="0" u="none" strike="noStrike" cap="none" normalizeH="0" baseline="0" dirty="0">
                          <a:ln>
                            <a:noFill/>
                          </a:ln>
                          <a:solidFill>
                            <a:srgbClr val="333333"/>
                          </a:solidFill>
                          <a:effectLst/>
                          <a:latin typeface="Calibri Light"/>
                        </a:rPr>
                      </a:br>
                      <a:r>
                        <a:rPr kumimoji="0" lang="hu-HU" sz="2400" b="0" i="0" u="none" strike="noStrike" cap="none" normalizeH="0" baseline="0" dirty="0">
                          <a:ln>
                            <a:noFill/>
                          </a:ln>
                          <a:solidFill>
                            <a:srgbClr val="333333"/>
                          </a:solidFill>
                          <a:effectLst/>
                          <a:latin typeface="Calibri Light"/>
                        </a:rPr>
                        <a:t>Értesíteni a tűzoltókat: A mulasztás súlyosabb lenne, mint a téves riasztás.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lehetséges – </a:t>
                      </a:r>
                      <a:r>
                        <a:rPr kumimoji="0" lang="hu-HU" sz="2400" b="0" i="0" u="none" strike="noStrike" cap="none" normalizeH="0" baseline="0" dirty="0">
                          <a:ln>
                            <a:noFill/>
                          </a:ln>
                          <a:solidFill>
                            <a:srgbClr val="333333"/>
                          </a:solidFill>
                          <a:effectLst/>
                          <a:latin typeface="Calibri Light"/>
                        </a:rPr>
                        <a:t>Egy sor további magyarázat jöhet szóba (Alzheimer kór, szélütés stb.). Amennyiben figyelmen kívül hagyjuk a további magyarázatokat, előfordulhat, hogy megsértjük az illetőt.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2856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653941325"/>
              </p:ext>
            </p:extLst>
          </p:nvPr>
        </p:nvGraphicFramePr>
        <p:xfrm>
          <a:off x="408955" y="1844824"/>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0931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849137337"/>
              </p:ext>
            </p:extLst>
          </p:nvPr>
        </p:nvGraphicFramePr>
        <p:xfrm>
          <a:off x="408955" y="1844824"/>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hu-HU" sz="1600" b="0" i="0" u="none" strike="noStrike" kern="1200" cap="none" normalizeH="0" baseline="0" dirty="0">
                          <a:ln>
                            <a:noFill/>
                          </a:ln>
                          <a:solidFill>
                            <a:srgbClr val="333333"/>
                          </a:solidFill>
                          <a:effectLst/>
                          <a:latin typeface="+mn-lt"/>
                          <a:ea typeface="+mn-ea"/>
                          <a:cs typeface="+mn-cs"/>
                        </a:rPr>
                        <a:t>Gyakran elhamarkodottan vonunk le következtetéseket akkor, amikor a médiában egy bűncselekményről hallunk. Politikai beállítottságunktól függően gyorsan bizonyos indítékokat tulajdoníthatunk a támadónak.</a:t>
                      </a:r>
                      <a:br>
                        <a:rPr kumimoji="0" lang="hu-HU" sz="1600" b="0" i="0" u="none" strike="noStrike" kern="1200" cap="none" normalizeH="0" baseline="0" dirty="0">
                          <a:ln>
                            <a:noFill/>
                          </a:ln>
                          <a:solidFill>
                            <a:srgbClr val="333333"/>
                          </a:solidFill>
                          <a:effectLst/>
                          <a:latin typeface="+mn-lt"/>
                          <a:ea typeface="+mn-ea"/>
                          <a:cs typeface="+mn-cs"/>
                        </a:rPr>
                      </a:br>
                      <a:br>
                        <a:rPr kumimoji="0" lang="hu-HU" sz="1600" b="0" i="0" u="none" strike="noStrike" kern="1200" cap="none" normalizeH="0" baseline="0" dirty="0">
                          <a:ln>
                            <a:noFill/>
                          </a:ln>
                          <a:solidFill>
                            <a:srgbClr val="333333"/>
                          </a:solidFill>
                          <a:effectLst/>
                          <a:latin typeface="+mn-lt"/>
                          <a:ea typeface="+mn-ea"/>
                          <a:cs typeface="+mn-cs"/>
                        </a:rPr>
                      </a:br>
                      <a:r>
                        <a:rPr kumimoji="0" lang="hu-HU" sz="1600" b="0" i="0" u="none" strike="noStrike" kern="1200" cap="none" normalizeH="0" baseline="0" dirty="0">
                          <a:ln>
                            <a:noFill/>
                          </a:ln>
                          <a:solidFill>
                            <a:srgbClr val="333333"/>
                          </a:solidFill>
                          <a:effectLst/>
                          <a:latin typeface="+mn-lt"/>
                          <a:ea typeface="+mn-ea"/>
                          <a:cs typeface="+mn-cs"/>
                        </a:rPr>
                        <a:t>Példa: Az elkövető és az áldozat különböző rasszba tartozik vagy különböző vallásúak. Sokan úgy vélik, hogy a rasszizmus vagy a szélsőségesség a bűncselekmény fő indítéka.</a:t>
                      </a:r>
                      <a:br>
                        <a:rPr kumimoji="0" lang="hu-HU" sz="1600" b="0" i="0" u="none" strike="noStrike" kern="1200" cap="none" normalizeH="0" baseline="0" dirty="0">
                          <a:ln>
                            <a:noFill/>
                          </a:ln>
                          <a:solidFill>
                            <a:srgbClr val="333333"/>
                          </a:solidFill>
                          <a:effectLst/>
                          <a:latin typeface="+mn-lt"/>
                          <a:ea typeface="+mn-ea"/>
                          <a:cs typeface="+mn-cs"/>
                        </a:rPr>
                      </a:br>
                      <a:br>
                        <a:rPr kumimoji="0" lang="hu-HU" sz="1600" b="0" i="0" u="none" strike="noStrike" kern="1200" cap="none" normalizeH="0" baseline="0" dirty="0">
                          <a:ln>
                            <a:noFill/>
                          </a:ln>
                          <a:solidFill>
                            <a:srgbClr val="333333"/>
                          </a:solidFill>
                          <a:effectLst/>
                          <a:latin typeface="+mn-lt"/>
                          <a:ea typeface="+mn-ea"/>
                          <a:cs typeface="+mn-cs"/>
                        </a:rPr>
                      </a:br>
                      <a:r>
                        <a:rPr kumimoji="0" lang="hu-HU" sz="1600" b="0" i="0" u="none" strike="noStrike" kern="1200" cap="none" normalizeH="0" baseline="0" dirty="0">
                          <a:ln>
                            <a:noFill/>
                          </a:ln>
                          <a:solidFill>
                            <a:srgbClr val="333333"/>
                          </a:solidFill>
                          <a:effectLst/>
                          <a:latin typeface="+mn-lt"/>
                          <a:ea typeface="+mn-ea"/>
                          <a:cs typeface="+mn-cs"/>
                        </a:rPr>
                        <a:t>Néha ez igaznak bizonyulhat. A nyilvánosság azonban gyakran túl gyorsan alakítja ki  az ilyenfajta feltételezéseket, az alternatív szempontokat pedig csak ritkán veszi figyelembe.</a:t>
                      </a:r>
                      <a:endParaRPr kumimoji="0" lang="de-DE" sz="16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67897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911859722"/>
              </p:ext>
            </p:extLst>
          </p:nvPr>
        </p:nvGraphicFramePr>
        <p:xfrm>
          <a:off x="408955" y="1844824"/>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hu-HU" sz="1600" b="0" i="0" u="none" strike="noStrike" kern="1200" cap="none" normalizeH="0" baseline="0" dirty="0">
                          <a:ln>
                            <a:noFill/>
                          </a:ln>
                          <a:solidFill>
                            <a:srgbClr val="333333"/>
                          </a:solidFill>
                          <a:effectLst/>
                          <a:latin typeface="Calibri Light"/>
                          <a:ea typeface="+mn-ea"/>
                          <a:cs typeface="+mn-cs"/>
                        </a:rPr>
                        <a:t>Gyakran elhamarkodottan vonunk le következtetéseket akkor, amikor a médiában egy bűncselekményről hallunk. Politikai beállítottságunktól függően gyorsan bizonyos indítékokat tulajdoníthatunk a támadónak.</a:t>
                      </a:r>
                      <a:br>
                        <a:rPr kumimoji="0" lang="hu-HU" sz="1600" b="0" i="0" u="none" strike="noStrike" kern="1200" cap="none" normalizeH="0" baseline="0" dirty="0">
                          <a:ln>
                            <a:noFill/>
                          </a:ln>
                          <a:solidFill>
                            <a:srgbClr val="333333"/>
                          </a:solidFill>
                          <a:effectLst/>
                          <a:latin typeface="Calibri Light"/>
                          <a:ea typeface="+mn-ea"/>
                          <a:cs typeface="+mn-cs"/>
                        </a:rPr>
                      </a:br>
                      <a:br>
                        <a:rPr kumimoji="0" lang="hu-HU" sz="1600" b="0" i="0" u="none" strike="noStrike" kern="1200" cap="none" normalizeH="0" baseline="0" dirty="0">
                          <a:ln>
                            <a:noFill/>
                          </a:ln>
                          <a:solidFill>
                            <a:srgbClr val="333333"/>
                          </a:solidFill>
                          <a:effectLst/>
                          <a:latin typeface="Calibri Light"/>
                          <a:ea typeface="+mn-ea"/>
                          <a:cs typeface="+mn-cs"/>
                        </a:rPr>
                      </a:br>
                      <a:r>
                        <a:rPr kumimoji="0" lang="hu-HU" sz="1600" b="0" i="0" u="none" strike="noStrike" kern="1200" cap="none" normalizeH="0" baseline="0" dirty="0">
                          <a:ln>
                            <a:noFill/>
                          </a:ln>
                          <a:solidFill>
                            <a:srgbClr val="333333"/>
                          </a:solidFill>
                          <a:effectLst/>
                          <a:latin typeface="Calibri Light"/>
                          <a:ea typeface="+mn-ea"/>
                          <a:cs typeface="+mn-cs"/>
                        </a:rPr>
                        <a:t>Példa: Az elkövető és az áldozat különböző rasszba tartozik vagy különböző vallásúak. Sokan úgy vélik, hogy a rasszizmus vagy a szélsőségesség a bűncselekmény fő indítéka.</a:t>
                      </a:r>
                      <a:br>
                        <a:rPr kumimoji="0" lang="hu-HU" sz="1600" b="0" i="0" u="none" strike="noStrike" kern="1200" cap="none" normalizeH="0" baseline="0" dirty="0">
                          <a:ln>
                            <a:noFill/>
                          </a:ln>
                          <a:solidFill>
                            <a:srgbClr val="333333"/>
                          </a:solidFill>
                          <a:effectLst/>
                          <a:latin typeface="Calibri Light"/>
                          <a:ea typeface="+mn-ea"/>
                          <a:cs typeface="+mn-cs"/>
                        </a:rPr>
                      </a:br>
                      <a:br>
                        <a:rPr kumimoji="0" lang="hu-HU" sz="1600" b="0" i="0" u="none" strike="noStrike" kern="1200" cap="none" normalizeH="0" baseline="0" dirty="0">
                          <a:ln>
                            <a:noFill/>
                          </a:ln>
                          <a:solidFill>
                            <a:srgbClr val="333333"/>
                          </a:solidFill>
                          <a:effectLst/>
                          <a:latin typeface="Calibri Light"/>
                          <a:ea typeface="+mn-ea"/>
                          <a:cs typeface="+mn-cs"/>
                        </a:rPr>
                      </a:br>
                      <a:r>
                        <a:rPr kumimoji="0" lang="hu-HU" sz="1600" b="0" i="0" u="none" strike="noStrike" kern="1200" cap="none" normalizeH="0" baseline="0" dirty="0">
                          <a:ln>
                            <a:noFill/>
                          </a:ln>
                          <a:solidFill>
                            <a:srgbClr val="333333"/>
                          </a:solidFill>
                          <a:effectLst/>
                          <a:latin typeface="Calibri Light"/>
                          <a:ea typeface="+mn-ea"/>
                          <a:cs typeface="+mn-cs"/>
                        </a:rPr>
                        <a:t>Néha ez igaznak bizonyulhat. A nyilvánosság azonban gyakran túl gyorsan alakítja ki  az ilyenfajta feltételezéseket, az alternatív szempontokat pedig csak ritkán veszi figyelembe.</a:t>
                      </a:r>
                      <a:endParaRPr kumimoji="0" lang="de-DE" sz="16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0" i="0" u="none" strike="noStrike" cap="none" normalizeH="0" baseline="0" dirty="0" err="1">
                          <a:ln>
                            <a:noFill/>
                          </a:ln>
                          <a:solidFill>
                            <a:srgbClr val="004992"/>
                          </a:solidFill>
                          <a:effectLst/>
                          <a:latin typeface="Calibri Light"/>
                        </a:rPr>
                        <a:t>Egyetlen</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err="1">
                          <a:ln>
                            <a:noFill/>
                          </a:ln>
                          <a:solidFill>
                            <a:srgbClr val="004992"/>
                          </a:solidFill>
                          <a:effectLst/>
                          <a:latin typeface="Calibri Light"/>
                        </a:rPr>
                        <a:t>tünet</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err="1">
                          <a:ln>
                            <a:noFill/>
                          </a:ln>
                          <a:solidFill>
                            <a:srgbClr val="004992"/>
                          </a:solidFill>
                          <a:effectLst/>
                          <a:latin typeface="Calibri Light"/>
                        </a:rPr>
                        <a:t>Diagnózis</a:t>
                      </a:r>
                      <a:r>
                        <a:rPr kumimoji="0" lang="en-US"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600" b="0" i="0" u="none" strike="noStrike" cap="none" normalizeH="0" baseline="0" dirty="0" err="1">
                          <a:ln>
                            <a:noFill/>
                          </a:ln>
                          <a:solidFill>
                            <a:srgbClr val="333333"/>
                          </a:solidFill>
                          <a:effectLst/>
                          <a:latin typeface="Calibri Light"/>
                        </a:rPr>
                        <a:t>Egyszeri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rohamokat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gyakran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hibásan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epilepsziaként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diagnosztizálnak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Rohamok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jelentkezhetnek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azonban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alkoholmegvonásban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vagy</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súlyos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lázas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állapotok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esetén</a:t>
                      </a:r>
                      <a:r>
                        <a:rPr kumimoji="0" lang="en-US" sz="1600" b="0" i="0" u="none" strike="noStrike" cap="none" normalizeH="0" baseline="0" dirty="0">
                          <a:ln>
                            <a:noFill/>
                          </a:ln>
                          <a:solidFill>
                            <a:srgbClr val="333333"/>
                          </a:solidFill>
                          <a:effectLst/>
                          <a:latin typeface="Calibri Light"/>
                        </a:rPr>
                        <a:t> is.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0" i="0" u="none" strike="noStrike" cap="none" normalizeH="0" baseline="0" dirty="0" err="1">
                          <a:ln>
                            <a:noFill/>
                          </a:ln>
                          <a:solidFill>
                            <a:srgbClr val="333333"/>
                          </a:solidFill>
                          <a:effectLst/>
                          <a:latin typeface="Calibri Light"/>
                        </a:rPr>
                        <a:t>Másrészt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néha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bizonyos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betegségeket</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diagnosztikai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fázis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gyors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lezárása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miatt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derítenek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fel</a:t>
                      </a:r>
                      <a:r>
                        <a:rPr kumimoji="0" lang="en-US" sz="1600" b="0" i="0" u="none" strike="noStrike" cap="none" normalizeH="0" baseline="0" dirty="0">
                          <a:ln>
                            <a:noFill/>
                          </a:ln>
                          <a:solidFill>
                            <a:srgbClr val="333333"/>
                          </a:solidFill>
                          <a:effectLst/>
                          <a:latin typeface="Calibri Light"/>
                        </a:rPr>
                        <a:t> (pl. </a:t>
                      </a:r>
                      <a:r>
                        <a:rPr kumimoji="0" lang="en-US" sz="1600" b="0" i="0" u="none" strike="noStrike" cap="none" normalizeH="0" baseline="0" dirty="0" err="1">
                          <a:ln>
                            <a:noFill/>
                          </a:ln>
                          <a:solidFill>
                            <a:srgbClr val="333333"/>
                          </a:solidFill>
                          <a:effectLst/>
                          <a:latin typeface="Calibri Light"/>
                        </a:rPr>
                        <a:t>rák</a:t>
                      </a:r>
                      <a:r>
                        <a:rPr kumimoji="0" lang="en-US" sz="16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82638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br>
              <a:rPr lang="hu-HU" dirty="0">
                <a:solidFill>
                  <a:srgbClr val="004992"/>
                </a:solidFill>
                <a:latin typeface="+mn-lt"/>
                <a:ea typeface="+mn-ea"/>
                <a:cs typeface="+mn-cs"/>
              </a:rPr>
            </a:br>
            <a:r>
              <a:rPr lang="hu-HU" sz="2000" dirty="0">
                <a:solidFill>
                  <a:srgbClr val="004992"/>
                </a:solidFill>
                <a:latin typeface="+mn-lt"/>
                <a:ea typeface="+mn-ea"/>
                <a:cs typeface="+mn-cs"/>
              </a:rPr>
              <a:t>(további gyakorlatért ld. a prezentáció végét)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92662242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Calibri Light"/>
                        </a:rPr>
                        <a:t>Pro:</a:t>
                      </a:r>
                      <a:r>
                        <a:rPr kumimoji="0" lang="en-US"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FFFFFF"/>
                          </a:solidFill>
                          <a:effectLst/>
                          <a:latin typeface="Calibri Light"/>
                        </a:rPr>
                        <a:t>állítólag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több</a:t>
                      </a:r>
                      <a:r>
                        <a:rPr kumimoji="0" lang="en-US" sz="1800" b="0" i="0" u="none" strike="noStrike" cap="none" normalizeH="0" baseline="0" dirty="0">
                          <a:ln>
                            <a:noFill/>
                          </a:ln>
                          <a:solidFill>
                            <a:srgbClr val="FFFFFF"/>
                          </a:solidFill>
                          <a:effectLst/>
                          <a:latin typeface="Calibri Light"/>
                        </a:rPr>
                        <a:t>, mint 70 </a:t>
                      </a:r>
                      <a:r>
                        <a:rPr kumimoji="0" lang="en-US" sz="1800" b="0" i="0" u="none" strike="noStrike" cap="none" normalizeH="0" baseline="0" dirty="0" err="1">
                          <a:ln>
                            <a:noFill/>
                          </a:ln>
                          <a:solidFill>
                            <a:srgbClr val="FFFFFF"/>
                          </a:solidFill>
                          <a:effectLst/>
                          <a:latin typeface="Calibri Light"/>
                        </a:rPr>
                        <a:t>elrejtett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bizonyíték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létezik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néhány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“Abbey Road” </a:t>
                      </a:r>
                      <a:r>
                        <a:rPr kumimoji="0" lang="en-US" sz="1800" b="0" i="0" u="none" strike="noStrike" cap="none" normalizeH="0" baseline="0" dirty="0" err="1">
                          <a:ln>
                            <a:noFill/>
                          </a:ln>
                          <a:solidFill>
                            <a:srgbClr val="FFFFFF"/>
                          </a:solidFill>
                          <a:effectLst/>
                          <a:latin typeface="Calibri Light"/>
                        </a:rPr>
                        <a:t>borítóján</a:t>
                      </a:r>
                      <a:r>
                        <a:rPr kumimoji="0" lang="en-US" sz="1800" b="0" i="0" u="none" strike="noStrike" cap="none" normalizeH="0" baseline="0" dirty="0">
                          <a:ln>
                            <a:noFill/>
                          </a:ln>
                          <a:solidFill>
                            <a:srgbClr val="FFFFFF"/>
                          </a:solidFill>
                          <a:effectLst/>
                          <a:latin typeface="Calibri Light"/>
                        </a:rPr>
                        <a:t> (ld. </a:t>
                      </a:r>
                      <a:r>
                        <a:rPr kumimoji="0" lang="en-US" sz="1800" b="0" i="0" u="none" strike="noStrike" cap="none" normalizeH="0" baseline="0" dirty="0" err="1">
                          <a:ln>
                            <a:noFill/>
                          </a:ln>
                          <a:solidFill>
                            <a:srgbClr val="FFFFFF"/>
                          </a:solidFill>
                          <a:effectLst/>
                          <a:latin typeface="Calibri Light"/>
                        </a:rPr>
                        <a:t>jobbra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mezítláb</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sétál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és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hullasápadt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balkezes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azonban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jobbal</a:t>
                      </a:r>
                      <a:r>
                        <a:rPr kumimoji="0" lang="hu-HU"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dohányzik</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rendszám</a:t>
                      </a:r>
                      <a:r>
                        <a:rPr kumimoji="0" lang="en-US" sz="1800" b="0" i="0" u="none" strike="noStrike" cap="none" normalizeH="0" baseline="0" dirty="0">
                          <a:ln>
                            <a:noFill/>
                          </a:ln>
                          <a:solidFill>
                            <a:srgbClr val="FFFFFF"/>
                          </a:solidFill>
                          <a:effectLst/>
                          <a:latin typeface="Calibri Light"/>
                        </a:rPr>
                        <a:t> (ld. </a:t>
                      </a:r>
                      <a:r>
                        <a:rPr kumimoji="0" lang="en-US" sz="1800" b="0" i="0" u="none" strike="noStrike" cap="none" normalizeH="0" baseline="0" dirty="0" err="1">
                          <a:ln>
                            <a:noFill/>
                          </a:ln>
                          <a:solidFill>
                            <a:srgbClr val="FFFFFF"/>
                          </a:solidFill>
                          <a:effectLst/>
                          <a:latin typeface="Calibri Light"/>
                        </a:rPr>
                        <a:t>nyíl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alábbit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jelenti</a:t>
                      </a:r>
                      <a:r>
                        <a:rPr kumimoji="0" lang="en-US" sz="1800" b="0" i="0" u="none" strike="noStrike" cap="none" normalizeH="0" baseline="0" dirty="0">
                          <a:ln>
                            <a:noFill/>
                          </a:ln>
                          <a:solidFill>
                            <a:srgbClr val="FFFFFF"/>
                          </a:solidFill>
                          <a:effectLst/>
                          <a:latin typeface="Calibri Light"/>
                        </a:rPr>
                        <a:t>: “Linda McCartney Weeping” (Linda McCartney </a:t>
                      </a:r>
                      <a:r>
                        <a:rPr kumimoji="0" lang="en-US" sz="1800" b="0" i="0" u="none" strike="noStrike" cap="none" normalizeH="0" baseline="0" dirty="0" err="1">
                          <a:ln>
                            <a:noFill/>
                          </a:ln>
                          <a:solidFill>
                            <a:srgbClr val="FFFFFF"/>
                          </a:solidFill>
                          <a:effectLst/>
                          <a:latin typeface="Calibri Light"/>
                        </a:rPr>
                        <a:t>gyászol</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továbbá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basszusjátéka</a:t>
                      </a:r>
                      <a:r>
                        <a:rPr kumimoji="0" lang="en-US" sz="1800" b="0" i="0" u="none" strike="noStrike" cap="none" normalizeH="0" baseline="0" dirty="0">
                          <a:ln>
                            <a:noFill/>
                          </a:ln>
                          <a:solidFill>
                            <a:srgbClr val="FFFFFF"/>
                          </a:solidFill>
                          <a:effectLst/>
                          <a:latin typeface="Calibri Light"/>
                        </a:rPr>
                        <a:t> 1966 </a:t>
                      </a:r>
                      <a:r>
                        <a:rPr kumimoji="0" lang="en-US" sz="1800" b="0" i="0" u="none" strike="noStrike" cap="none" normalizeH="0" baseline="0" dirty="0" err="1">
                          <a:ln>
                            <a:noFill/>
                          </a:ln>
                          <a:solidFill>
                            <a:srgbClr val="FFFFFF"/>
                          </a:solidFill>
                          <a:effectLst/>
                          <a:latin typeface="Calibri Light"/>
                        </a:rPr>
                        <a:t>után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megváltozott</a:t>
                      </a:r>
                      <a:endParaRPr kumimoji="0" lang="en-US"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endParaRPr kumimoji="0" lang="en-US"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Azonos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kinézet</a:t>
                      </a:r>
                      <a:r>
                        <a:rPr kumimoji="0" lang="en-US" sz="1800" b="0" i="0" u="none" strike="noStrike" cap="none" normalizeH="0" baseline="0" dirty="0">
                          <a:ln>
                            <a:noFill/>
                          </a:ln>
                          <a:solidFill>
                            <a:srgbClr val="FFFFFF"/>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 </a:t>
                      </a:r>
                      <a:r>
                        <a:rPr kumimoji="0" lang="en-US" sz="1800" b="0" i="0" u="none" strike="noStrike" cap="none" normalizeH="0" baseline="0" dirty="0" err="1">
                          <a:ln>
                            <a:noFill/>
                          </a:ln>
                          <a:solidFill>
                            <a:srgbClr val="FFFFFF"/>
                          </a:solidFill>
                          <a:effectLst/>
                          <a:latin typeface="Calibri Light"/>
                        </a:rPr>
                        <a:t>bizonyítékok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igen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mesterségesek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bármit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jelenthet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Eredete</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1969-ben </a:t>
                      </a:r>
                      <a:r>
                        <a:rPr kumimoji="0" lang="en-US" sz="1800" b="0" i="0" u="none" strike="noStrike" cap="none" normalizeH="0" baseline="0" dirty="0" err="1">
                          <a:ln>
                            <a:noFill/>
                          </a:ln>
                          <a:solidFill>
                            <a:srgbClr val="FFFFFF"/>
                          </a:solidFill>
                          <a:effectLst/>
                          <a:latin typeface="Calibri Light"/>
                        </a:rPr>
                        <a:t>egy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sajtóbeli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vicc</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kapcsán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kapott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szárnyra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75075376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Pro: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több</a:t>
                      </a:r>
                      <a:r>
                        <a:rPr kumimoji="0" lang="en-US" sz="1800" b="0" i="0" u="none" strike="noStrike" cap="none" normalizeH="0" baseline="0" dirty="0">
                          <a:ln>
                            <a:noFill/>
                          </a:ln>
                          <a:solidFill>
                            <a:srgbClr val="333333"/>
                          </a:solidFill>
                          <a:effectLst/>
                          <a:latin typeface="Calibri Light"/>
                        </a:rPr>
                        <a:t>, mint 70 </a:t>
                      </a:r>
                      <a:r>
                        <a:rPr kumimoji="0" lang="en-US" sz="1800" b="0" i="0" u="none" strike="noStrike" cap="none" normalizeH="0" baseline="0" dirty="0" err="1">
                          <a:ln>
                            <a:noFill/>
                          </a:ln>
                          <a:solidFill>
                            <a:srgbClr val="333333"/>
                          </a:solidFill>
                          <a:effectLst/>
                          <a:latin typeface="Calibri Light"/>
                        </a:rPr>
                        <a:t>elrejtett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bizonyíték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létezik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néhány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“Abbey Road” </a:t>
                      </a:r>
                      <a:r>
                        <a:rPr kumimoji="0" lang="en-US" sz="1800" b="0" i="0" u="none" strike="noStrike" cap="none" normalizeH="0" baseline="0" dirty="0" err="1">
                          <a:ln>
                            <a:noFill/>
                          </a:ln>
                          <a:solidFill>
                            <a:srgbClr val="333333"/>
                          </a:solidFill>
                          <a:effectLst/>
                          <a:latin typeface="Calibri Light"/>
                        </a:rPr>
                        <a:t>borítóján</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jobbra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mezítláb</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sétál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hullasápadt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balkezes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azonban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jobbal</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dohányzik</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rendszám</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nyíl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alábbit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jelenti</a:t>
                      </a:r>
                      <a:r>
                        <a:rPr kumimoji="0" lang="en-US" sz="1800" b="0" i="0" u="none" strike="noStrike" cap="none" normalizeH="0" baseline="0">
                          <a:ln>
                            <a:noFill/>
                          </a:ln>
                          <a:solidFill>
                            <a:srgbClr val="333333"/>
                          </a:solidFill>
                          <a:effectLst/>
                          <a:latin typeface="Calibri Light"/>
                        </a:rPr>
                        <a:t>: “Linda McCartney Weeping” </a:t>
                      </a:r>
                      <a:r>
                        <a:rPr kumimoji="0" lang="en-US" sz="1800" b="0" i="0" u="none" strike="noStrike" cap="none" normalizeH="0" baseline="0" dirty="0">
                          <a:ln>
                            <a:noFill/>
                          </a:ln>
                          <a:solidFill>
                            <a:srgbClr val="333333"/>
                          </a:solidFill>
                          <a:effectLst/>
                          <a:latin typeface="Calibri Light"/>
                        </a:rPr>
                        <a:t>(Linda McCartney </a:t>
                      </a:r>
                      <a:r>
                        <a:rPr kumimoji="0" lang="en-US" sz="1800" b="0" i="0" u="none" strike="noStrike" cap="none" normalizeH="0" baseline="0" dirty="0" err="1">
                          <a:ln>
                            <a:noFill/>
                          </a:ln>
                          <a:solidFill>
                            <a:srgbClr val="333333"/>
                          </a:solidFill>
                          <a:effectLst/>
                          <a:latin typeface="Calibri Light"/>
                        </a:rPr>
                        <a:t>gyászol</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továbbá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basszusjátéka</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után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megváltozott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endParaRPr kumimoji="0" lang="en-US"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Azonos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kinézet</a:t>
                      </a:r>
                      <a:r>
                        <a:rPr kumimoji="0" lang="en-US" sz="1800" b="0" i="0" u="none" strike="noStrike" cap="none" normalizeH="0" baseline="0" dirty="0">
                          <a:ln>
                            <a:noFill/>
                          </a:ln>
                          <a:solidFill>
                            <a:srgbClr val="FFFFFF"/>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 </a:t>
                      </a:r>
                      <a:r>
                        <a:rPr kumimoji="0" lang="en-US" sz="1800" b="0" i="0" u="none" strike="noStrike" cap="none" normalizeH="0" baseline="0" dirty="0" err="1">
                          <a:ln>
                            <a:noFill/>
                          </a:ln>
                          <a:solidFill>
                            <a:srgbClr val="FFFFFF"/>
                          </a:solidFill>
                          <a:effectLst/>
                          <a:latin typeface="Calibri Light"/>
                        </a:rPr>
                        <a:t>bizonyítékok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igen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mesterségesek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bármit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jelenthet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Eredete</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1969-ben </a:t>
                      </a:r>
                      <a:r>
                        <a:rPr kumimoji="0" lang="en-US" sz="1800" b="0" i="0" u="none" strike="noStrike" cap="none" normalizeH="0" baseline="0" dirty="0" err="1">
                          <a:ln>
                            <a:noFill/>
                          </a:ln>
                          <a:solidFill>
                            <a:srgbClr val="FFFFFF"/>
                          </a:solidFill>
                          <a:effectLst/>
                          <a:latin typeface="Calibri Light"/>
                        </a:rPr>
                        <a:t>egy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sajtóbeli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vicc</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kapcsán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kapott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szárnyra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47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9033723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Pro: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több</a:t>
                      </a:r>
                      <a:r>
                        <a:rPr kumimoji="0" lang="en-US" sz="1800" b="0" i="0" u="none" strike="noStrike" cap="none" normalizeH="0" baseline="0" dirty="0">
                          <a:ln>
                            <a:noFill/>
                          </a:ln>
                          <a:solidFill>
                            <a:srgbClr val="333333"/>
                          </a:solidFill>
                          <a:effectLst/>
                          <a:latin typeface="Calibri Light"/>
                        </a:rPr>
                        <a:t>, mint 70 </a:t>
                      </a:r>
                      <a:r>
                        <a:rPr kumimoji="0" lang="en-US" sz="1800" b="0" i="0" u="none" strike="noStrike" cap="none" normalizeH="0" baseline="0" dirty="0" err="1">
                          <a:ln>
                            <a:noFill/>
                          </a:ln>
                          <a:solidFill>
                            <a:srgbClr val="333333"/>
                          </a:solidFill>
                          <a:effectLst/>
                          <a:latin typeface="Calibri Light"/>
                        </a:rPr>
                        <a:t>elrejtett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bizonyíték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létezik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néhány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“Abbey Road” </a:t>
                      </a:r>
                      <a:r>
                        <a:rPr kumimoji="0" lang="en-US" sz="1800" b="0" i="0" u="none" strike="noStrike" cap="none" normalizeH="0" baseline="0" dirty="0" err="1">
                          <a:ln>
                            <a:noFill/>
                          </a:ln>
                          <a:solidFill>
                            <a:srgbClr val="333333"/>
                          </a:solidFill>
                          <a:effectLst/>
                          <a:latin typeface="Calibri Light"/>
                        </a:rPr>
                        <a:t>borítóján</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jobbra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mezítláb</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sétál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hullasápadt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balkezes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azonban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jobbal</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dohányzik</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rendszám</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nyíl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alábbit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jelenti</a:t>
                      </a:r>
                      <a:r>
                        <a:rPr kumimoji="0" lang="en-US" sz="1800" b="0" i="0" u="none" strike="noStrike" cap="none" normalizeH="0" baseline="0">
                          <a:ln>
                            <a:noFill/>
                          </a:ln>
                          <a:solidFill>
                            <a:srgbClr val="333333"/>
                          </a:solidFill>
                          <a:effectLst/>
                          <a:latin typeface="Calibri Light"/>
                        </a:rPr>
                        <a:t>: “Linda McCartney Weeping” </a:t>
                      </a:r>
                      <a:r>
                        <a:rPr kumimoji="0" lang="en-US" sz="1800" b="0" i="0" u="none" strike="noStrike" cap="none" normalizeH="0" baseline="0" dirty="0">
                          <a:ln>
                            <a:noFill/>
                          </a:ln>
                          <a:solidFill>
                            <a:srgbClr val="333333"/>
                          </a:solidFill>
                          <a:effectLst/>
                          <a:latin typeface="Calibri Light"/>
                        </a:rPr>
                        <a:t>(Linda McCartney </a:t>
                      </a:r>
                      <a:r>
                        <a:rPr kumimoji="0" lang="en-US" sz="1800" b="0" i="0" u="none" strike="noStrike" cap="none" normalizeH="0" baseline="0" dirty="0" err="1">
                          <a:ln>
                            <a:noFill/>
                          </a:ln>
                          <a:solidFill>
                            <a:srgbClr val="333333"/>
                          </a:solidFill>
                          <a:effectLst/>
                          <a:latin typeface="Calibri Light"/>
                        </a:rPr>
                        <a:t>gyászol</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továbbá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basszusjátéka</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után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megváltozott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Azonos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kinézet</a:t>
                      </a:r>
                      <a:r>
                        <a:rPr kumimoji="0" lang="en-US" sz="1800" b="0" i="0" u="none" strike="noStrike" cap="none" normalizeH="0" baseline="0" dirty="0">
                          <a:ln>
                            <a:noFill/>
                          </a:ln>
                          <a:solidFill>
                            <a:srgbClr val="333333"/>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bizonyítékok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igen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mesterségesek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bármit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jelenthet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Eredete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legenda</a:t>
                      </a:r>
                      <a:r>
                        <a:rPr kumimoji="0" lang="en-US" sz="1800" b="0" i="0" u="none" strike="noStrike" cap="none" normalizeH="0" baseline="0" dirty="0">
                          <a:ln>
                            <a:noFill/>
                          </a:ln>
                          <a:solidFill>
                            <a:srgbClr val="333333"/>
                          </a:solidFill>
                          <a:effectLst/>
                          <a:latin typeface="Calibri Light"/>
                        </a:rPr>
                        <a:t> 1969-ben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sajtóbeli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vicc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kapcsán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kapott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szárnyra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830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Nem!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Paul McCartney-t egy hasonmással helyettesítették?</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 humoros válasza a halálhírére egy szólóalbum volt “Paul is live” (Paul él) címmel. Figyelje meg, hogy a lemezborító nagyon hasonlít a korábban bemutatotthoz!</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Cím 7"/>
          <p:cNvSpPr>
            <a:spLocks noGrp="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Hogyan keletkeznek az ilyen és ehhez hasonló összeesküvés elméletek?</a:t>
            </a:r>
          </a:p>
        </p:txBody>
      </p:sp>
      <p:sp>
        <p:nvSpPr>
          <p:cNvPr id="18438" name="Tartalom helye 8"/>
          <p:cNvSpPr>
            <a:spLocks noGrp="1"/>
          </p:cNvSpPr>
          <p:nvPr>
            <p:ph idx="1"/>
          </p:nvPr>
        </p:nvSpPr>
        <p:spPr/>
        <p:txBody>
          <a:bodyPr>
            <a:noAutofit/>
          </a:bodyPr>
          <a:lstStyle/>
          <a:p>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 </a:t>
            </a:r>
            <a:r>
              <a:rPr lang="de-DE" altLang="de-DE" sz="2400" dirty="0">
                <a:solidFill>
                  <a:srgbClr val="333333"/>
                </a:solidFill>
              </a:rPr>
              <a:t>(</a:t>
            </a:r>
            <a:r>
              <a:rPr lang="hu-HU" altLang="de-DE" sz="2400" dirty="0">
                <a:solidFill>
                  <a:srgbClr val="333333"/>
                </a:solidFill>
              </a:rPr>
              <a:t>pl</a:t>
            </a:r>
            <a:r>
              <a:rPr lang="de-DE" altLang="de-DE" sz="2400" dirty="0">
                <a:solidFill>
                  <a:srgbClr val="333333"/>
                </a:solidFill>
              </a:rPr>
              <a:t>. McCartney </a:t>
            </a:r>
            <a:r>
              <a:rPr lang="hu-HU" altLang="de-DE" sz="2400" dirty="0">
                <a:solidFill>
                  <a:srgbClr val="333333"/>
                </a:solidFill>
              </a:rPr>
              <a:t>basszusjátéka megváltozott</a:t>
            </a:r>
            <a:r>
              <a:rPr lang="de-DE" altLang="de-DE" sz="2400" dirty="0">
                <a:solidFill>
                  <a:srgbClr val="333333"/>
                </a:solidFill>
              </a:rPr>
              <a:t>), </a:t>
            </a:r>
            <a:r>
              <a:rPr lang="hu-HU" altLang="de-DE" sz="2400" dirty="0">
                <a:solidFill>
                  <a:srgbClr val="333333"/>
                </a:solidFill>
              </a:rPr>
              <a:t>amelyeket egyesek gondolkodás nélkül elhisznek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 </a:t>
            </a:r>
            <a:r>
              <a:rPr lang="de-DE" altLang="de-DE" sz="2400" dirty="0">
                <a:solidFill>
                  <a:srgbClr val="333333"/>
                </a:solidFill>
              </a:rPr>
              <a:t>(</a:t>
            </a:r>
            <a:r>
              <a:rPr lang="hu-HU" altLang="de-DE" sz="2400" dirty="0">
                <a:solidFill>
                  <a:srgbClr val="333333"/>
                </a:solidFill>
              </a:rPr>
              <a:t>pl. hogy az</a:t>
            </a:r>
            <a:r>
              <a:rPr lang="de-DE" altLang="de-DE" sz="2400" dirty="0">
                <a:solidFill>
                  <a:srgbClr val="333333"/>
                </a:solidFill>
              </a:rPr>
              <a:t> LMW </a:t>
            </a:r>
            <a:r>
              <a:rPr lang="hu-HU" altLang="de-DE" sz="2400" dirty="0">
                <a:solidFill>
                  <a:srgbClr val="333333"/>
                </a:solidFill>
              </a:rPr>
              <a:t>betűkombináció bármit jelenthet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 közül és unásig ismételgetik őket </a:t>
            </a:r>
            <a:r>
              <a:rPr lang="de-DE" altLang="de-DE" sz="2400" dirty="0">
                <a:solidFill>
                  <a:srgbClr val="333333"/>
                </a:solidFill>
              </a:rPr>
              <a:t>(McCartney</a:t>
            </a:r>
            <a:r>
              <a:rPr lang="hu-HU" altLang="de-DE" sz="2400" dirty="0">
                <a:solidFill>
                  <a:srgbClr val="333333"/>
                </a:solidFill>
              </a:rPr>
              <a:t> valóban balkezes volt, ez azonban messze nem jelenti azt, hogy ne tarthatta volna a cigarettáját a jobb kezében, pl. mert a fotós ezt kérte tőle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Számos példa ismeretes a történelemből, mikor kisebbségeket vagy kívülállókat kontrollálhatatlan szituációk vagy katasztrófák előidézésével vádoltak. </a:t>
            </a:r>
            <a:r>
              <a:rPr lang="hu-HU" altLang="de-DE" sz="2400" dirty="0">
                <a:solidFill>
                  <a:srgbClr val="333333"/>
                </a:solidFill>
              </a:rPr>
              <a:t>A középkorban például a rossz termésért gyakran vádolták a vallási kisebbségeket vagy az állítólagos boszorkányokat.</a:t>
            </a:r>
          </a:p>
          <a:p>
            <a:pPr marL="342900" lvl="0" indent="-342900" defTabSz="914400" fontAlgn="base">
              <a:buClr>
                <a:srgbClr val="333333"/>
              </a:buClr>
              <a:buFont typeface="WingDings"/>
              <a:buChar char=""/>
            </a:pPr>
            <a:r>
              <a:rPr lang="hu-HU" altLang="de-DE" sz="2400" dirty="0">
                <a:solidFill>
                  <a:srgbClr val="333333"/>
                </a:solidFill>
              </a:rPr>
              <a:t>Az ilyen egyszerű vádak nyomán egyrészt tárgyat talált magának a nép haragja másrészt ezek a kontroll csalóka érzésével kecsegtettek.</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a:t>
            </a:r>
            <a:r>
              <a:rPr lang="hu-HU" altLang="de-DE" sz="2400">
                <a:solidFill>
                  <a:srgbClr val="004992"/>
                </a:solidFill>
              </a:rPr>
              <a:t>hozni</a:t>
            </a:r>
            <a:r>
              <a:rPr lang="hu-HU"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hozni</a:t>
            </a:r>
            <a:r>
              <a:rPr lang="hu-HU" altLang="de-DE" sz="2400" dirty="0">
                <a:solidFill>
                  <a:srgbClr val="333333"/>
                </a:solidFill>
              </a:rPr>
              <a:t>.</a:t>
            </a:r>
            <a:endParaRPr lang="de-DE" altLang="de-DE" sz="2400" dirty="0">
              <a:solidFill>
                <a:srgbClr val="333333"/>
              </a:solidFill>
            </a:endParaRPr>
          </a:p>
          <a:p>
            <a:pPr marL="342900" indent="-342900">
              <a:buClr>
                <a:srgbClr val="000000"/>
              </a:buClr>
              <a:buFont typeface="WingDings"/>
              <a:buChar char=""/>
            </a:pPr>
            <a:r>
              <a:rPr lang="hu-HU" altLang="de-DE" sz="2400" dirty="0">
                <a:solidFill>
                  <a:srgbClr val="333333"/>
                </a:solidFill>
              </a:rPr>
              <a:t>Ami gyakran hibás döntésekhez vezet. Különösen fontos dolgok kapcsán lenne éppen ezért tanácsos </a:t>
            </a:r>
            <a:r>
              <a:rPr lang="hu-HU" altLang="de-DE" sz="2400" dirty="0">
                <a:solidFill>
                  <a:srgbClr val="004992"/>
                </a:solidFill>
              </a:rPr>
              <a:t>lehetőleg minél több információt összegyűjteni és ezeket figyelembe venni</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646423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22</a:t>
            </a:fld>
            <a:endParaRPr lang="de-DE" altLang="de-DE">
              <a:latin typeface="+mn-lt"/>
            </a:endParaRPr>
          </a:p>
        </p:txBody>
      </p:sp>
      <p:sp>
        <p:nvSpPr>
          <p:cNvPr id="23578" name="Rechteck 1"/>
          <p:cNvSpPr>
            <a:spLocks noChangeArrowheads="1"/>
          </p:cNvSpPr>
          <p:nvPr/>
        </p:nvSpPr>
        <p:spPr bwMode="auto">
          <a:xfrm>
            <a:off x="408955" y="6157044"/>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hu-HU" altLang="de-DE" sz="2000" dirty="0">
                <a:solidFill>
                  <a:srgbClr val="004992"/>
                </a:solidFill>
                <a:latin typeface="+mn-lt"/>
              </a:rPr>
              <a:t>Szeretne esetleg valaki röviden beszámolni a saját tapasztalatairól</a:t>
            </a:r>
            <a:r>
              <a:rPr lang="de-DE" altLang="de-DE" sz="200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3002460784"/>
              </p:ext>
            </p:extLst>
          </p:nvPr>
        </p:nvGraphicFramePr>
        <p:xfrm>
          <a:off x="408954" y="2295017"/>
          <a:ext cx="11376000" cy="362689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912857">
                  <a:extLst>
                    <a:ext uri="{9D8B030D-6E8A-4147-A177-3AD203B41FA5}">
                      <a16:colId xmlns:a16="http://schemas.microsoft.com/office/drawing/2014/main" val="20001"/>
                    </a:ext>
                  </a:extLst>
                </a:gridCol>
                <a:gridCol w="3671143">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Esemény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Pszichózis alatti értékelés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Egyéb magyarázatok</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Recseg a telefon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Lehallgatnak, a CIA figyeli a vonalat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a:ln>
                            <a:noFill/>
                          </a:ln>
                          <a:solidFill>
                            <a:srgbClr val="333333"/>
                          </a:solidFill>
                          <a:effectLst/>
                          <a:latin typeface="Calibri Light"/>
                        </a:rPr>
                        <a:t>Meghibásodott a kábel; jellegzetes zajok távbeszélgetés alatt; ingadozik a térerő</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A rádió a “Toxic” (mérgező) című számot játssza Britney Spears-től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a:ln>
                            <a:noFill/>
                          </a:ln>
                          <a:solidFill>
                            <a:srgbClr val="333333"/>
                          </a:solidFill>
                          <a:effectLst/>
                          <a:latin typeface="Calibri Light"/>
                        </a:rPr>
                        <a:t>Titkos jelzés egy közelgő vegyi támadásról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A csatorna a popzenére specializálódott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Fehér por van a konyhapulton, amely korábban nem volt ott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rPr>
                        <a:t>Bizonyosság arról, hogy valaki meg akart mérgezni lépfenével (anthrax) vagy a rendőrség drogbirtoklással akar megvádolni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Valaki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sütött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korábban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vagy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régóta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nem</a:t>
                      </a:r>
                      <a:r>
                        <a:rPr kumimoji="0" lang="en-US" sz="2000" b="0" i="0" u="none" strike="noStrike" cap="none" normalizeH="0" baseline="0" dirty="0">
                          <a:ln>
                            <a:noFill/>
                          </a:ln>
                          <a:solidFill>
                            <a:srgbClr val="333333"/>
                          </a:solidFill>
                          <a:effectLst/>
                          <a:latin typeface="Calibri Light"/>
                        </a:rPr>
                        <a:t> volt </a:t>
                      </a:r>
                      <a:r>
                        <a:rPr kumimoji="0" lang="en-US" sz="2000" b="0" i="0" u="none" strike="noStrike" cap="none" normalizeH="0" baseline="0" dirty="0" err="1">
                          <a:ln>
                            <a:noFill/>
                          </a:ln>
                          <a:solidFill>
                            <a:srgbClr val="333333"/>
                          </a:solidFill>
                          <a:effectLst/>
                          <a:latin typeface="Calibri Light"/>
                        </a:rPr>
                        <a:t>letörölve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por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Az elhamarkodott vagy a túlságosan vonakodó döntéseket igyekezzenek </a:t>
            </a:r>
            <a:r>
              <a:rPr lang="hu-HU" altLang="de-DE" sz="2400">
                <a:solidFill>
                  <a:srgbClr val="333333"/>
                </a:solidFill>
              </a:rPr>
              <a:t>kerülni!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4290379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Az elhamarkodott vagy a túlságosan vonakodó döntéseket igyekezzenek kerülni!</a:t>
            </a:r>
          </a:p>
          <a:p>
            <a:pPr marL="342900" indent="-342900">
              <a:buClr>
                <a:srgbClr val="333333"/>
              </a:buClr>
              <a:buFont typeface="WingDings"/>
              <a:buChar char=""/>
            </a:pPr>
            <a:r>
              <a:rPr lang="hu-HU" altLang="de-DE" sz="2400" dirty="0">
                <a:solidFill>
                  <a:srgbClr val="333333"/>
                </a:solidFill>
              </a:rPr>
              <a:t>Vitassák meg, mi szól az egyes megoldási javaslatok mellett!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39159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kép</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Egyes válaszlehetőségeket előre megadtunk. </a:t>
            </a:r>
            <a:r>
              <a:rPr lang="hu-HU" altLang="de-DE" sz="2400" dirty="0">
                <a:solidFill>
                  <a:srgbClr val="333333"/>
                </a:solidFill>
              </a:rPr>
              <a:t>Vitassák meg a csoportban, hogy mennyire tartják valószínűnek az egyes lehetőségeket, és hogy kellőképpen biztosak-e ahhoz, hogy döntést hozzanak!</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2. kép</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Ebben a feladatban nem adtunk meg válaszlehetőségeket. </a:t>
            </a:r>
            <a:r>
              <a:rPr lang="hu-HU" altLang="de-DE" sz="2400" dirty="0">
                <a:solidFill>
                  <a:srgbClr val="333333"/>
                </a:solidFill>
              </a:rPr>
              <a:t>Kérjük, gondolják át önállóan, mit ábrázolhat a kép!</a:t>
            </a:r>
          </a:p>
          <a:p>
            <a:pPr lvl="0" defTabSz="914400" fontAlgn="base"/>
            <a:r>
              <a:rPr lang="hu-HU" altLang="de-DE" sz="2400" dirty="0">
                <a:solidFill>
                  <a:srgbClr val="333333"/>
                </a:solidFill>
              </a:rPr>
              <a:t>Többféle megoldást is javasolhatnak. Vitassák meg tippjeiket a csoportban!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37</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38</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3.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36954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12543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22646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2663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0845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2090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533012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99899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4</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21373816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5</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6529202C-B249-405A-BE9A-ECB614922C44}"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a </a:t>
            </a:r>
            <a:r>
              <a:rPr lang="en-US" altLang="ko-KR" i="1" spc="-5" dirty="0" err="1">
                <a:solidFill>
                  <a:srgbClr val="333333"/>
                </a:solidFill>
                <a:latin typeface="+mn-lt"/>
              </a:rPr>
              <a:t>trainereknek</a:t>
            </a:r>
            <a:r>
              <a:rPr lang="en-US" altLang="ko-KR" i="1" spc="-5">
                <a:solidFill>
                  <a:srgbClr val="333333"/>
                </a:solidFill>
                <a:latin typeface="+mn-lt"/>
              </a:rPr>
              <a:t>:</a:t>
            </a:r>
          </a:p>
          <a:p>
            <a:pPr marL="635" defTabSz="914400" eaLnBrk="0" fontAlgn="base" hangingPunct="0">
              <a:spcBef>
                <a:spcPts val="894"/>
              </a:spcBef>
              <a:spcAft>
                <a:spcPct val="0"/>
              </a:spcAft>
            </a:pPr>
            <a:r>
              <a:rPr lang="hu-HU" altLang="ko-KR">
                <a:solidFill>
                  <a:srgbClr val="333333"/>
                </a:solidFill>
                <a:latin typeface="+mn-lt"/>
              </a:rPr>
              <a:t>Egyes </a:t>
            </a:r>
            <a:r>
              <a:rPr lang="hu-HU" altLang="ko-KR" dirty="0">
                <a:solidFill>
                  <a:srgbClr val="333333"/>
                </a:solidFill>
                <a:latin typeface="+mn-lt"/>
              </a:rPr>
              <a:t>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1603687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6</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73</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7</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8</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90</a:t>
            </a:fld>
            <a:endParaRPr lang="de-DE" altLang="de-DE">
              <a:latin typeface="+mn-lt"/>
            </a:endParaRPr>
          </a:p>
        </p:txBody>
      </p:sp>
      <p:pic>
        <p:nvPicPr>
          <p:cNvPr id="11"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9</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10</a:t>
            </a:r>
            <a:r>
              <a:rPr lang="en-US" sz="3600" dirty="0">
                <a:latin typeface="+mn-lt"/>
                <a:ea typeface="+mn-ea"/>
                <a:cs typeface="+mn-cs"/>
              </a:rPr>
              <a:t>.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feladatcsoport</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pár, serleg vagy…?</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Mit lát?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u-HU" altLang="de-DE" sz="2400" dirty="0">
                <a:solidFill>
                  <a:srgbClr val="333333"/>
                </a:solidFill>
              </a:rPr>
              <a:t>A gyors döntések nem mindig vezetnek hibás döntésekhez. Néha azonban csak a valóság egyik felét ismerjük fel!</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u-HU" altLang="de-DE" sz="2400" dirty="0">
                <a:solidFill>
                  <a:srgbClr val="333333"/>
                </a:solidFill>
              </a:rPr>
              <a:t>A gyors döntések nem mindig vezetnek hibás döntésekhez. Néha azonban csak a valóság egyik felét ismerjük fel!</a:t>
            </a:r>
            <a:endParaRPr lang="de-DE" altLang="de-DE" sz="2400" dirty="0">
              <a:solidFill>
                <a:srgbClr val="333333"/>
              </a:solidFill>
            </a:endParaRPr>
          </a:p>
          <a:p>
            <a:pPr lvl="0" algn="ctr" defTabSz="914400" fontAlgn="base"/>
            <a:r>
              <a:rPr lang="hu-HU" altLang="de-DE" sz="2400" dirty="0">
                <a:solidFill>
                  <a:srgbClr val="004992"/>
                </a:solidFill>
              </a:rPr>
              <a:t>Próbálja megtalálni a következő képekben az összes alakot</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36822606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nő, fiatal nő, férfi bajusszal?</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férfi vagy lovas?</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Kacsa vagy nyúl?</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Mit ábrázolhat fejjel lefelé?</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Ló vagy lovas?</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Halálfej vagy pékné?</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Próbálja valamennyi alakot megtalálni!</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a:t>
            </a:r>
            <a:r>
              <a:rPr lang="hu-HU" altLang="de-DE" sz="2000">
                <a:solidFill>
                  <a:srgbClr val="333333"/>
                </a:solidFill>
              </a:rPr>
              <a:t>bántalmazása</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8822088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a:solidFill>
                  <a:srgbClr val="333333"/>
                </a:solidFill>
              </a:rPr>
              <a:t>lottószámok</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42546352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a:t>
            </a:r>
            <a:r>
              <a:rPr lang="hu-HU" altLang="de-DE" sz="2000">
                <a:solidFill>
                  <a:srgbClr val="333333"/>
                </a:solidFill>
              </a:rPr>
              <a:t>hibázhat!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19273282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hibázhat!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fontos döntéseknek tényeken kell alapulniuk</a:t>
            </a:r>
            <a:r>
              <a:rPr lang="de-DE" altLang="de-DE" sz="2000" dirty="0">
                <a:solidFill>
                  <a:srgbClr val="333333"/>
                </a:solidFill>
              </a:rPr>
              <a:t>. </a:t>
            </a:r>
            <a:r>
              <a:rPr lang="hu-HU" altLang="de-DE" sz="2000" dirty="0">
                <a:solidFill>
                  <a:srgbClr val="333333"/>
                </a:solidFill>
              </a:rPr>
              <a:t>A puszta </a:t>
            </a:r>
            <a:r>
              <a:rPr lang="hu-HU" altLang="de-DE" sz="2000">
                <a:solidFill>
                  <a:srgbClr val="333333"/>
                </a:solidFill>
              </a:rPr>
              <a:t>feltételezések “rossz tanácsadók”. </a:t>
            </a:r>
            <a:r>
              <a:rPr lang="hu-HU" altLang="de-DE" sz="2000" dirty="0">
                <a:solidFill>
                  <a:srgbClr val="333333"/>
                </a:solidFill>
              </a:rPr>
              <a:t>A rossz döntések következményeit is vegye mindig figyelembe!</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75053400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mialatt egy nyilvános rendezvényen tartózkodik azt feltételezi, hogy ő Magyarország jövendő királya</a:t>
            </a: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egy királyfigurát talál a Kinder tojásban koronával</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Nem nemesi származású és a monarchia már régóta nem létezik</a:t>
            </a:r>
            <a:r>
              <a:rPr lang="de-DE" altLang="de-DE" sz="2400" dirty="0">
                <a:solidFill>
                  <a:srgbClr val="333333"/>
                </a:solidFill>
              </a:rPr>
              <a:t>; </a:t>
            </a:r>
            <a:r>
              <a:rPr lang="hu-HU" altLang="de-DE" sz="2400" dirty="0">
                <a:solidFill>
                  <a:srgbClr val="333333"/>
                </a:solidFill>
              </a:rPr>
              <a:t>mindenek előtt azonban: a Kinder tojás nem képvisel meggyőző bizonyítékot.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28268559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mialatt egy nyilvános rendezvényen tartózkodik azt feltételezi, hogy ő Magyarország jövendő királya</a:t>
            </a: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egy királyfigurát talál a Kinder tojásban koronával</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Nem nemesi származású és a monarchia már régóta nem létezik</a:t>
            </a:r>
            <a:r>
              <a:rPr lang="de-DE" altLang="de-DE" sz="2400" dirty="0">
                <a:solidFill>
                  <a:srgbClr val="333333"/>
                </a:solidFill>
              </a:rPr>
              <a:t>; </a:t>
            </a:r>
            <a:r>
              <a:rPr lang="hu-HU" altLang="de-DE" sz="2400" dirty="0">
                <a:solidFill>
                  <a:srgbClr val="333333"/>
                </a:solidFill>
              </a:rPr>
              <a:t>mindenek előtt azonban: a Kinder tojás nem képvisel meggyőző bizonyítékot.</a:t>
            </a:r>
            <a:endParaRPr lang="de-DE" altLang="de-DE" sz="2400" dirty="0">
              <a:solidFill>
                <a:srgbClr val="333333"/>
              </a:solidFill>
            </a:endParaRPr>
          </a:p>
          <a:p>
            <a:pPr lvl="0" defTabSz="914400" fontAlgn="base"/>
            <a:r>
              <a:rPr lang="hu-HU" altLang="de-DE" sz="2400" dirty="0">
                <a:solidFill>
                  <a:srgbClr val="333333"/>
                </a:solidFill>
              </a:rPr>
              <a:t>További információkat kell gyűjteni, továbbá egyéb magyarázatokat (pl. valamely bizalmi személlyel megbeszélve) is megfontolás tárgyává kell tenni.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289593241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6529202C-B249-405A-BE9A-ECB614922C44}"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911139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12810247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147</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9563144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0" i="0" u="none" dirty="0">
                          <a:solidFill>
                            <a:srgbClr val="333333"/>
                          </a:solidFill>
                          <a:latin typeface="Calibri Light"/>
                        </a:rPr>
                        <a:t>Az USA állítólagos motivációja:</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akkoriban az USA-val konkuráló világhatalom, a Szovjetunió korábban sikerrel bocsátott egy műholdat a világűrbe. Az USA-nak égető szüksége volt valamilyen sikerre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Elterelésként szolgált az akkoriban tomboló vietnámi háborúról</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NASA (az USA Nemzeti Repülési és Űrhajózási Hivatala) a költségvetés megkurtítása miatti félelmében becsapta az Egyesült Államok kormányát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148</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3809368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061010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u-HU"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lobogó zászló képtelenség, hiszen a Holdnak sem légköre, sem időjárása nincs</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csillagok nélküli ég és a különböző árnyékok a képeken arra utalnak, hogy a fényképfelvételek egy filmstúdióban készültek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Hold és a Föld közötti nagy távolság miatt a rádiójelek oda-vissza több másodpercet igényelnek. Armstrong néhány válasza azonban közvetlenül Nixon kérdése után érkezett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150</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842241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Kontra: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6065319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1" i="0" u="none" dirty="0">
                          <a:solidFill>
                            <a:srgbClr val="333333"/>
                          </a:solidFill>
                          <a:latin typeface="Calibri Light"/>
                        </a:rPr>
                        <a:t>Kontra:</a:t>
                      </a:r>
                      <a:endParaRPr lang="hu-HU" sz="1800" b="0" i="0" u="none" dirty="0">
                        <a:solidFill>
                          <a:srgbClr val="333333"/>
                        </a:solidFill>
                        <a:latin typeface="Calibri Light"/>
                      </a:endParaRPr>
                    </a:p>
                    <a:p>
                      <a:pPr marL="342900" indent="-342900">
                        <a:lnSpc>
                          <a:spcPct val="100000"/>
                        </a:lnSpc>
                        <a:spcBef>
                          <a:spcPts val="1200"/>
                        </a:spcBef>
                        <a:buFont typeface="+mj-lt"/>
                        <a:buAutoNum type="arabicPeriod"/>
                      </a:pPr>
                      <a:r>
                        <a:rPr lang="hu-HU" sz="1800" b="0" i="0" u="none" dirty="0">
                          <a:solidFill>
                            <a:srgbClr val="333333"/>
                          </a:solidFill>
                          <a:latin typeface="Calibri Light"/>
                        </a:rPr>
                        <a:t>A lobogó zászló a holdfelszínbe szúrt zászlórúd rezgése és egy rászerelt kereszt merevítő miatt keletkezett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éjszakai környezetben készült fotókon a gyenge fényforrások (mint a csillagok) nem </a:t>
                      </a:r>
                      <a:r>
                        <a:rPr lang="hu-HU" sz="1800" b="0" i="0" u="none">
                          <a:solidFill>
                            <a:srgbClr val="333333"/>
                          </a:solidFill>
                          <a:latin typeface="Calibri Light"/>
                        </a:rPr>
                        <a:t>láthatóak </a:t>
                      </a:r>
                      <a:r>
                        <a:rPr lang="hu-HU" sz="1800" b="0" i="0" u="none">
                          <a:solidFill>
                            <a:srgbClr val="333333"/>
                          </a:solidFill>
                          <a:latin typeface="Times New Roman"/>
                        </a:rPr>
                        <a:t>→</a:t>
                      </a:r>
                      <a:r>
                        <a:rPr lang="hu-HU" sz="1800" b="0" i="0" u="none">
                          <a:solidFill>
                            <a:srgbClr val="333333"/>
                          </a:solidFill>
                          <a:latin typeface="Calibri Light"/>
                        </a:rPr>
                        <a:t> </a:t>
                      </a:r>
                      <a:r>
                        <a:rPr lang="hu-HU" sz="1800" b="0" i="0" u="none" dirty="0">
                          <a:solidFill>
                            <a:srgbClr val="333333"/>
                          </a:solidFill>
                          <a:latin typeface="Calibri Light"/>
                        </a:rPr>
                        <a:t>csillagok nélküli égbolt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különböző struktúrákat és árnyékokat az egyenetlen felszín hozta létre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interjút összevágták, hiszen az eredeti felvételen több másodperces késések voltak Nixon és Armstrong beszélgetésében</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152</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 holdra szállást csak az USA kormányzata rendezte meg? </a:t>
            </a:r>
            <a:endParaRPr lang="de-DE" sz="2200" dirty="0">
              <a:solidFill>
                <a:srgbClr val="000000"/>
              </a:solidFill>
              <a:latin typeface="Calibri Light"/>
              <a:ea typeface="ＭＳ Ｐゴシック" panose="020B0600070205080204" pitchFamily="34" charset="-128"/>
            </a:endParaRPr>
          </a:p>
        </p:txBody>
      </p:sp>
      <p:sp>
        <p:nvSpPr>
          <p:cNvPr id="13" name="Caption_14"/>
          <p:cNvSpPr txBox="1">
            <a:spLocks noChangeArrowheads="1"/>
          </p:cNvSpPr>
          <p:nvPr/>
        </p:nvSpPr>
        <p:spPr bwMode="auto">
          <a:xfrm>
            <a:off x="4138971" y="590035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Forrás: ZDF “Vorsicht Verschwörung” </a:t>
            </a:r>
            <a:endParaRPr lang="de-DE" altLang="de-DE" sz="1200" dirty="0">
              <a:latin typeface="+mj-lt"/>
            </a:endParaRPr>
          </a:p>
        </p:txBody>
      </p:sp>
      <p:sp>
        <p:nvSpPr>
          <p:cNvPr id="14" name="Caption_15"/>
          <p:cNvSpPr txBox="1">
            <a:spLocks noChangeArrowheads="1"/>
          </p:cNvSpPr>
          <p:nvPr/>
        </p:nvSpPr>
        <p:spPr bwMode="auto">
          <a:xfrm>
            <a:off x="4138971" y="3496940"/>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u-HU" altLang="de-DE" sz="2400">
                <a:latin typeface="Calibri Light"/>
              </a:rPr>
              <a:t>Roland Emmerich rendező szerint (pl. “Independence Day” (A függetlenség napja):</a:t>
            </a:r>
            <a:br>
              <a:rPr lang="hu-HU" altLang="de-DE" sz="2400">
                <a:latin typeface="Calibri Light"/>
              </a:rPr>
            </a:br>
            <a:r>
              <a:rPr lang="hu-HU" altLang="de-DE" sz="2400">
                <a:latin typeface="Calibri Light"/>
              </a:rPr>
              <a:t>“A holdra szállás (…) technikailag túl jó volt. Ilyesmit ebben a minőségben a 60-as években még egyáltalán nem tudtunk volna előállítani. Sőt, a mai technikával is csak nehezem lehetne lemásolni. ”</a:t>
            </a:r>
            <a:endParaRPr lang="de-DE" altLang="de-DE" sz="2400" i="1" dirty="0">
              <a:latin typeface="Calibri Light"/>
            </a:endParaRPr>
          </a:p>
        </p:txBody>
      </p:sp>
      <p:sp>
        <p:nvSpPr>
          <p:cNvPr id="15" name="Caption_13"/>
          <p:cNvSpPr/>
          <p:nvPr/>
        </p:nvSpPr>
        <p:spPr>
          <a:xfrm>
            <a:off x="408955" y="2757118"/>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Nem!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153</a:t>
            </a:fld>
            <a:endParaRPr lang="de-DE" altLang="de-DE">
              <a:latin typeface="+mn-l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a lobogó zászló mindenek előtt arra utal, hogy a fotók a Földön készültek), amelyeket egyesek gondolkodás nélkül elhisznek</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hogy a csillagok nélküli ég az éjszakai fotó rövid megvilágítási idejének eredménye)</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összefüggésekből és unásig ismételgetik őket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154</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6625</Words>
  <Application>Microsoft Office PowerPoint</Application>
  <PresentationFormat>Benutzerdefiniert</PresentationFormat>
  <Paragraphs>1294</Paragraphs>
  <Slides>154</Slides>
  <Notes>154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154</vt:i4>
      </vt:variant>
    </vt:vector>
  </HeadingPairs>
  <TitlesOfParts>
    <vt:vector size="161" baseType="lpstr">
      <vt:lpstr>Calibri Light</vt:lpstr>
      <vt:lpstr>WingDings</vt:lpstr>
      <vt:lpstr>Times New Roman</vt:lpstr>
      <vt:lpstr>Verdana</vt:lpstr>
      <vt:lpstr>Arial</vt:lpstr>
      <vt:lpstr>Symbol</vt:lpstr>
      <vt:lpstr>UKE_PPT-Vorlage_16zu9</vt:lpstr>
      <vt:lpstr>MKT 2 A – Elhamarkodott következtetések I</vt:lpstr>
      <vt:lpstr>Elhamarkodott következtetések</vt:lpstr>
      <vt:lpstr>Elhamarkodott következtetések</vt:lpstr>
      <vt:lpstr>Elhamarkodott következtetések</vt:lpstr>
      <vt:lpstr>Elhamarkodott következtetések</vt:lpstr>
      <vt:lpstr>Elhamarkodott következtetések</vt:lpstr>
      <vt:lpstr>100%-os bizonyosság nélküli következtetések</vt:lpstr>
      <vt:lpstr>100%-os bizonyosság nélküli következtetések</vt:lpstr>
      <vt:lpstr>100%-os bizonyosság nélküli következtetések</vt:lpstr>
      <vt:lpstr>Rövidzárlati gondolkodás “akcióban”</vt:lpstr>
      <vt:lpstr>Rövidzárlati gondolkodás “akcióban”</vt:lpstr>
      <vt:lpstr>Rövidzárlati gondolkodás “akcióban”</vt:lpstr>
      <vt:lpstr>Rövidzárlati gondolkodás “akcióban” - modern legendák - (további gyakorlatért ld. a prezentáció végét)</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lpstr>Hogyan keletkeznek az ilyen és ehhez hasonló összeesküvés elméletek?</vt:lpstr>
      <vt:lpstr>Mit is jelent mindez?</vt:lpstr>
      <vt:lpstr>Mit is jelent mindez?</vt:lpstr>
      <vt:lpstr>Hogyan járulnak hozzá az elhamarkodott következtetések a téves ítéletekhez pszichózis alatt – Példák</vt:lpstr>
      <vt:lpstr>1. feladat</vt:lpstr>
      <vt:lpstr>1. feladat</vt:lpstr>
      <vt:lpstr>1. feladat</vt:lpstr>
      <vt:lpstr>1.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3.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4.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5.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Igény szerint: Videoklip</vt:lpstr>
      <vt:lpstr>6.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7.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8.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9.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10.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feladatcsoport:</vt:lpstr>
      <vt:lpstr>Mit lát?</vt:lpstr>
      <vt:lpstr>Mit lát?</vt:lpstr>
      <vt:lpstr>Mit lát?</vt:lpstr>
      <vt:lpstr>Mit lát?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Mit lát?</vt:lpstr>
      <vt:lpstr>Próbálja valamennyi alakot megtalálni!</vt:lpstr>
      <vt:lpstr>PowerPoint-Präsentation</vt:lpstr>
      <vt:lpstr>Hogyan alkalmazzuk a mindennapokban?</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410</cp:revision>
  <dcterms:created xsi:type="dcterms:W3CDTF">2002-10-15T10:55:06Z</dcterms:created>
  <dcterms:modified xsi:type="dcterms:W3CDTF">2022-08-03T13:29:46Z</dcterms:modified>
</cp:coreProperties>
</file>