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94" r:id="rId1"/>
  </p:sldMasterIdLst>
  <p:notesMasterIdLst>
    <p:notesMasterId r:id="rId90"/>
  </p:notesMasterIdLst>
  <p:handoutMasterIdLst>
    <p:handoutMasterId r:id="rId91"/>
  </p:handoutMasterIdLst>
  <p:sldIdLst>
    <p:sldId id="729" r:id="rId2"/>
    <p:sldId id="649" r:id="rId3"/>
    <p:sldId id="697" r:id="rId4"/>
    <p:sldId id="696" r:id="rId5"/>
    <p:sldId id="655" r:id="rId6"/>
    <p:sldId id="700" r:id="rId7"/>
    <p:sldId id="699" r:id="rId8"/>
    <p:sldId id="698" r:id="rId9"/>
    <p:sldId id="476" r:id="rId10"/>
    <p:sldId id="658" r:id="rId11"/>
    <p:sldId id="702" r:id="rId12"/>
    <p:sldId id="701" r:id="rId13"/>
    <p:sldId id="569" r:id="rId14"/>
    <p:sldId id="585" r:id="rId15"/>
    <p:sldId id="661" r:id="rId16"/>
    <p:sldId id="705" r:id="rId17"/>
    <p:sldId id="704" r:id="rId18"/>
    <p:sldId id="703" r:id="rId19"/>
    <p:sldId id="660" r:id="rId20"/>
    <p:sldId id="706" r:id="rId21"/>
    <p:sldId id="707" r:id="rId22"/>
    <p:sldId id="708" r:id="rId23"/>
    <p:sldId id="609" r:id="rId24"/>
    <p:sldId id="665" r:id="rId25"/>
    <p:sldId id="711" r:id="rId26"/>
    <p:sldId id="710" r:id="rId27"/>
    <p:sldId id="709" r:id="rId28"/>
    <p:sldId id="481" r:id="rId29"/>
    <p:sldId id="482" r:id="rId30"/>
    <p:sldId id="607" r:id="rId31"/>
    <p:sldId id="608" r:id="rId32"/>
    <p:sldId id="520" r:id="rId33"/>
    <p:sldId id="521" r:id="rId34"/>
    <p:sldId id="483" r:id="rId35"/>
    <p:sldId id="484" r:id="rId36"/>
    <p:sldId id="596" r:id="rId37"/>
    <p:sldId id="597" r:id="rId38"/>
    <p:sldId id="694" r:id="rId39"/>
    <p:sldId id="598" r:id="rId40"/>
    <p:sldId id="599" r:id="rId41"/>
    <p:sldId id="505" r:id="rId42"/>
    <p:sldId id="506" r:id="rId43"/>
    <p:sldId id="544" r:id="rId44"/>
    <p:sldId id="545" r:id="rId45"/>
    <p:sldId id="495" r:id="rId46"/>
    <p:sldId id="496" r:id="rId47"/>
    <p:sldId id="600" r:id="rId48"/>
    <p:sldId id="601" r:id="rId49"/>
    <p:sldId id="602" r:id="rId50"/>
    <p:sldId id="603" r:id="rId51"/>
    <p:sldId id="513" r:id="rId52"/>
    <p:sldId id="514" r:id="rId53"/>
    <p:sldId id="604" r:id="rId54"/>
    <p:sldId id="605" r:id="rId55"/>
    <p:sldId id="550" r:id="rId56"/>
    <p:sldId id="551" r:id="rId57"/>
    <p:sldId id="515" r:id="rId58"/>
    <p:sldId id="644" r:id="rId59"/>
    <p:sldId id="647" r:id="rId60"/>
    <p:sldId id="507" r:id="rId61"/>
    <p:sldId id="508" r:id="rId62"/>
    <p:sldId id="538" r:id="rId63"/>
    <p:sldId id="539" r:id="rId64"/>
    <p:sldId id="573" r:id="rId65"/>
    <p:sldId id="574" r:id="rId66"/>
    <p:sldId id="575" r:id="rId67"/>
    <p:sldId id="576" r:id="rId68"/>
    <p:sldId id="686" r:id="rId69"/>
    <p:sldId id="717" r:id="rId70"/>
    <p:sldId id="716" r:id="rId71"/>
    <p:sldId id="715" r:id="rId72"/>
    <p:sldId id="714" r:id="rId73"/>
    <p:sldId id="713" r:id="rId74"/>
    <p:sldId id="712" r:id="rId75"/>
    <p:sldId id="673" r:id="rId76"/>
    <p:sldId id="719" r:id="rId77"/>
    <p:sldId id="718" r:id="rId78"/>
    <p:sldId id="695" r:id="rId79"/>
    <p:sldId id="651" r:id="rId80"/>
    <p:sldId id="720" r:id="rId81"/>
    <p:sldId id="721" r:id="rId82"/>
    <p:sldId id="722" r:id="rId83"/>
    <p:sldId id="723" r:id="rId84"/>
    <p:sldId id="724" r:id="rId85"/>
    <p:sldId id="725" r:id="rId86"/>
    <p:sldId id="726" r:id="rId87"/>
    <p:sldId id="727" r:id="rId88"/>
    <p:sldId id="728" r:id="rId89"/>
  </p:sldIdLst>
  <p:sldSz cx="12195175" cy="6858000"/>
  <p:notesSz cx="7099300" cy="10234613"/>
  <p:embeddedFontLst>
    <p:embeddedFont>
      <p:font typeface="Calibri" panose="020F0502020204030204" pitchFamily="34" charset="0"/>
      <p:regular r:id="rId92"/>
      <p:bold r:id="rId93"/>
      <p:italic r:id="rId94"/>
      <p:boldItalic r:id="rId95"/>
    </p:embeddedFont>
    <p:embeddedFont>
      <p:font typeface="Calibri Light" panose="020F0302020204030204" pitchFamily="34" charset="0"/>
      <p:regular r:id="rId96"/>
      <p:italic r:id="rId97"/>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34" autoAdjust="0"/>
  </p:normalViewPr>
  <p:slideViewPr>
    <p:cSldViewPr>
      <p:cViewPr varScale="1">
        <p:scale>
          <a:sx n="74" d="100"/>
          <a:sy n="74" d="100"/>
        </p:scale>
        <p:origin x="498" y="78"/>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2.fntdata"/><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3" Type="http://schemas.openxmlformats.org/officeDocument/2006/relationships/slide" Target="slides/slide79.xml"/><Relationship Id="rId2" Type="http://schemas.openxmlformats.org/officeDocument/2006/relationships/slide" Target="slides/slide31.xml"/><Relationship Id="rId1"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EC5F781-74DC-4967-BFAA-71BC5486DB1D}" type="slidenum">
              <a:rPr lang="en-GB" altLang="de-DE"/>
              <a:pPr/>
              <a:t>‹Nr.›</a:t>
            </a:fld>
            <a:endParaRPr lang="en-GB" altLang="de-DE"/>
          </a:p>
        </p:txBody>
      </p:sp>
    </p:spTree>
    <p:extLst>
      <p:ext uri="{BB962C8B-B14F-4D97-AF65-F5344CB8AC3E}">
        <p14:creationId xmlns:p14="http://schemas.microsoft.com/office/powerpoint/2010/main" val="1082473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vl1pPr>
          </a:lstStyle>
          <a:p>
            <a:pPr>
              <a:defRPr/>
            </a:pPr>
            <a:endParaRPr lang="pl-PL"/>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vl1pPr>
          </a:lstStyle>
          <a:p>
            <a:pPr>
              <a:defRPr/>
            </a:pPr>
            <a:endParaRPr lang="pl-PL"/>
          </a:p>
        </p:txBody>
      </p:sp>
      <p:sp>
        <p:nvSpPr>
          <p:cNvPr id="1177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vl1pPr>
          </a:lstStyle>
          <a:p>
            <a:pPr>
              <a:defRPr/>
            </a:pPr>
            <a:endParaRPr lang="pl-PL"/>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B34EF2A2-C22A-4120-95EB-F17E098BBBBD}" type="slidenum">
              <a:rPr lang="de-DE" altLang="de-DE"/>
              <a:pPr/>
              <a:t>‹Nr.›</a:t>
            </a:fld>
            <a:endParaRPr lang="de-DE" altLang="de-DE"/>
          </a:p>
        </p:txBody>
      </p:sp>
    </p:spTree>
    <p:extLst>
      <p:ext uri="{BB962C8B-B14F-4D97-AF65-F5344CB8AC3E}">
        <p14:creationId xmlns:p14="http://schemas.microsoft.com/office/powerpoint/2010/main" val="35916842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E68421-4E9F-4E63-8DE4-3A91705B66F9}" type="slidenum">
              <a:rPr lang="de-DE" altLang="de-DE" sz="1400"/>
              <a:pPr algn="r" eaLnBrk="1" hangingPunct="1">
                <a:spcBef>
                  <a:spcPct val="0"/>
                </a:spcBef>
              </a:pPr>
              <a:t>2</a:t>
            </a:fld>
            <a:endParaRPr lang="de-DE" altLang="de-DE" sz="1400"/>
          </a:p>
        </p:txBody>
      </p:sp>
      <p:sp>
        <p:nvSpPr>
          <p:cNvPr id="121859" name="Rectangle 3074"/>
          <p:cNvSpPr>
            <a:spLocks noGrp="1" noRot="1" noChangeAspect="1" noChangeArrowheads="1" noTextEdit="1"/>
          </p:cNvSpPr>
          <p:nvPr>
            <p:ph type="sldImg"/>
          </p:nvPr>
        </p:nvSpPr>
        <p:spPr>
          <a:xfrm>
            <a:off x="141288" y="768350"/>
            <a:ext cx="6821487" cy="3836988"/>
          </a:xfrm>
          <a:ln/>
        </p:spPr>
      </p:sp>
      <p:sp>
        <p:nvSpPr>
          <p:cNvPr id="12186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38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E68421-4E9F-4E63-8DE4-3A91705B66F9}" type="slidenum">
              <a:rPr lang="de-DE" altLang="de-DE" sz="1400"/>
              <a:pPr algn="r" eaLnBrk="1" hangingPunct="1">
                <a:spcBef>
                  <a:spcPct val="0"/>
                </a:spcBef>
              </a:pPr>
              <a:t>3</a:t>
            </a:fld>
            <a:endParaRPr lang="de-DE" altLang="de-DE" sz="1400"/>
          </a:p>
        </p:txBody>
      </p:sp>
      <p:sp>
        <p:nvSpPr>
          <p:cNvPr id="121859" name="Rectangle 3074"/>
          <p:cNvSpPr>
            <a:spLocks noGrp="1" noRot="1" noChangeAspect="1" noChangeArrowheads="1" noTextEdit="1"/>
          </p:cNvSpPr>
          <p:nvPr>
            <p:ph type="sldImg"/>
          </p:nvPr>
        </p:nvSpPr>
        <p:spPr>
          <a:xfrm>
            <a:off x="141288" y="768350"/>
            <a:ext cx="6821487" cy="3836988"/>
          </a:xfrm>
          <a:ln/>
        </p:spPr>
      </p:sp>
      <p:sp>
        <p:nvSpPr>
          <p:cNvPr id="12186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38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E68421-4E9F-4E63-8DE4-3A91705B66F9}" type="slidenum">
              <a:rPr lang="de-DE" altLang="de-DE" sz="1400"/>
              <a:pPr algn="r" eaLnBrk="1" hangingPunct="1">
                <a:spcBef>
                  <a:spcPct val="0"/>
                </a:spcBef>
              </a:pPr>
              <a:t>4</a:t>
            </a:fld>
            <a:endParaRPr lang="de-DE" altLang="de-DE" sz="1400"/>
          </a:p>
        </p:txBody>
      </p:sp>
      <p:sp>
        <p:nvSpPr>
          <p:cNvPr id="121859" name="Rectangle 3074"/>
          <p:cNvSpPr>
            <a:spLocks noGrp="1" noRot="1" noChangeAspect="1" noChangeArrowheads="1" noTextEdit="1"/>
          </p:cNvSpPr>
          <p:nvPr>
            <p:ph type="sldImg"/>
          </p:nvPr>
        </p:nvSpPr>
        <p:spPr>
          <a:xfrm>
            <a:off x="141288" y="768350"/>
            <a:ext cx="6821487" cy="3836988"/>
          </a:xfrm>
          <a:ln/>
        </p:spPr>
      </p:sp>
      <p:sp>
        <p:nvSpPr>
          <p:cNvPr id="12186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93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BCD6D-2DD0-4B82-A7BA-0556AAD685F7}" type="slidenum">
              <a:rPr lang="de-DE" altLang="de-DE" sz="1400"/>
              <a:pPr eaLnBrk="1" hangingPunct="1">
                <a:spcBef>
                  <a:spcPct val="0"/>
                </a:spcBef>
              </a:pPr>
              <a:t>5</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2425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BCD6D-2DD0-4B82-A7BA-0556AAD685F7}" type="slidenum">
              <a:rPr lang="de-DE" altLang="de-DE" sz="1400"/>
              <a:pPr eaLnBrk="1" hangingPunct="1">
                <a:spcBef>
                  <a:spcPct val="0"/>
                </a:spcBef>
              </a:pPr>
              <a:t>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2425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BCD6D-2DD0-4B82-A7BA-0556AAD685F7}" type="slidenum">
              <a:rPr lang="de-DE" altLang="de-DE" sz="1400"/>
              <a:pPr eaLnBrk="1" hangingPunct="1">
                <a:spcBef>
                  <a:spcPct val="0"/>
                </a:spcBef>
              </a:pPr>
              <a:t>7</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2425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BCD6D-2DD0-4B82-A7BA-0556AAD685F7}" type="slidenum">
              <a:rPr lang="de-DE" altLang="de-DE" sz="1400"/>
              <a:pPr eaLnBrk="1" hangingPunct="1">
                <a:spcBef>
                  <a:spcPct val="0"/>
                </a:spcBef>
              </a:pPr>
              <a:t>8</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2425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638B7C-F1ED-4572-BB0F-0F4446615001}" type="slidenum">
              <a:rPr lang="de-DE" altLang="de-DE" sz="1400"/>
              <a:pPr eaLnBrk="1" hangingPunct="1">
                <a:spcBef>
                  <a:spcPct val="0"/>
                </a:spcBef>
              </a:pPr>
              <a:t>9</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54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AF131-F8A1-4644-9927-E49C39A6B086}" type="slidenum">
              <a:rPr lang="de-DE" altLang="de-DE" sz="1400"/>
              <a:pPr eaLnBrk="1" hangingPunct="1">
                <a:spcBef>
                  <a:spcPct val="0"/>
                </a:spcBef>
              </a:pPr>
              <a:t>10</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086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AF131-F8A1-4644-9927-E49C39A6B086}" type="slidenum">
              <a:rPr lang="de-DE" altLang="de-DE" sz="1400"/>
              <a:pPr eaLnBrk="1" hangingPunct="1">
                <a:spcBef>
                  <a:spcPct val="0"/>
                </a:spcBef>
              </a:pPr>
              <a:t>11</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086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AF131-F8A1-4644-9927-E49C39A6B086}" type="slidenum">
              <a:rPr lang="de-DE" altLang="de-DE" sz="1400"/>
              <a:pPr eaLnBrk="1" hangingPunct="1">
                <a:spcBef>
                  <a:spcPct val="0"/>
                </a:spcBef>
              </a:pPr>
              <a:t>12</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086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FE3DA1-F979-4F62-8501-592C1EFFE0DD}" type="slidenum">
              <a:rPr lang="de-DE" altLang="de-DE" sz="1400"/>
              <a:pPr eaLnBrk="1" hangingPunct="1">
                <a:spcBef>
                  <a:spcPct val="0"/>
                </a:spcBef>
              </a:pPr>
              <a:t>13</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552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12FFE2-168D-4B45-B6D8-86B4FFF073A3}" type="slidenum">
              <a:rPr lang="de-DE" altLang="de-DE" sz="1400"/>
              <a:pPr eaLnBrk="1" hangingPunct="1">
                <a:spcBef>
                  <a:spcPct val="0"/>
                </a:spcBef>
              </a:pPr>
              <a:t>14</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2662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BF5D78-CEB9-4E7B-BBC9-3B59F4A377A7}" type="slidenum">
              <a:rPr lang="de-DE" altLang="de-DE" sz="1400"/>
              <a:pPr eaLnBrk="1" hangingPunct="1">
                <a:spcBef>
                  <a:spcPct val="0"/>
                </a:spcBef>
              </a:pPr>
              <a:t>15</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459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BF5D78-CEB9-4E7B-BBC9-3B59F4A377A7}" type="slidenum">
              <a:rPr lang="de-DE" altLang="de-DE" sz="1400"/>
              <a:pPr eaLnBrk="1" hangingPunct="1">
                <a:spcBef>
                  <a:spcPct val="0"/>
                </a:spcBef>
              </a:pPr>
              <a:t>16</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4590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BF5D78-CEB9-4E7B-BBC9-3B59F4A377A7}" type="slidenum">
              <a:rPr lang="de-DE" altLang="de-DE" sz="1400"/>
              <a:pPr eaLnBrk="1" hangingPunct="1">
                <a:spcBef>
                  <a:spcPct val="0"/>
                </a:spcBef>
              </a:pPr>
              <a:t>17</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4590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BF5D78-CEB9-4E7B-BBC9-3B59F4A377A7}" type="slidenum">
              <a:rPr lang="de-DE" altLang="de-DE" sz="1400"/>
              <a:pPr eaLnBrk="1" hangingPunct="1">
                <a:spcBef>
                  <a:spcPct val="0"/>
                </a:spcBef>
              </a:pPr>
              <a:t>18</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4590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D290FA-1EA2-45D1-A862-5B2F1495912A}" type="slidenum">
              <a:rPr lang="de-DE" altLang="de-DE" sz="1400"/>
              <a:pPr algn="r" eaLnBrk="1" hangingPunct="1">
                <a:spcBef>
                  <a:spcPct val="0"/>
                </a:spcBef>
              </a:pPr>
              <a:t>19</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6240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AD290FA-1EA2-45D1-A862-5B2F1495912A}" type="slidenum">
              <a:rPr lang="de-DE" altLang="de-DE" sz="1400"/>
              <a:pPr algn="r" eaLnBrk="1" hangingPunct="1">
                <a:spcBef>
                  <a:spcPct val="0"/>
                </a:spcBef>
              </a:pPr>
              <a:t>20</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6240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FD8A0-D08E-449A-8D1A-3AE2CCF7AAAD}" type="slidenum">
              <a:rPr lang="de-DE" altLang="de-DE" sz="1400"/>
              <a:pPr eaLnBrk="1" hangingPunct="1">
                <a:spcBef>
                  <a:spcPct val="0"/>
                </a:spcBef>
              </a:pPr>
              <a:t>21</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203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DFD8A0-D08E-449A-8D1A-3AE2CCF7AAAD}" type="slidenum">
              <a:rPr lang="de-DE" altLang="de-DE" sz="1400"/>
              <a:pPr eaLnBrk="1" hangingPunct="1">
                <a:spcBef>
                  <a:spcPct val="0"/>
                </a:spcBef>
              </a:pPr>
              <a:t>22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203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7D3519-0715-46A3-895A-E9D1023CE9E6}" type="slidenum">
              <a:rPr lang="de-DE" altLang="de-DE" sz="1400"/>
              <a:pPr eaLnBrk="1" hangingPunct="1">
                <a:spcBef>
                  <a:spcPct val="0"/>
                </a:spcBef>
              </a:pPr>
              <a:t>23</a:t>
            </a:fld>
            <a:endParaRPr lang="de-DE" altLang="de-DE" sz="14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724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D785B3-91BB-44A7-B4DC-8BB07A67ED00}" type="slidenum">
              <a:rPr lang="de-DE" altLang="de-DE" sz="1400"/>
              <a:pPr eaLnBrk="1" hangingPunct="1">
                <a:spcBef>
                  <a:spcPct val="0"/>
                </a:spcBef>
              </a:pPr>
              <a:t>24</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411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D785B3-91BB-44A7-B4DC-8BB07A67ED00}" type="slidenum">
              <a:rPr lang="de-DE" altLang="de-DE" sz="1400"/>
              <a:pPr eaLnBrk="1" hangingPunct="1">
                <a:spcBef>
                  <a:spcPct val="0"/>
                </a:spcBef>
              </a:pPr>
              <a:t>25</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411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D785B3-91BB-44A7-B4DC-8BB07A67ED00}" type="slidenum">
              <a:rPr lang="de-DE" altLang="de-DE" sz="1400"/>
              <a:pPr eaLnBrk="1" hangingPunct="1">
                <a:spcBef>
                  <a:spcPct val="0"/>
                </a:spcBef>
              </a:pPr>
              <a:t>26</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411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D785B3-91BB-44A7-B4DC-8BB07A67ED00}" type="slidenum">
              <a:rPr lang="de-DE" altLang="de-DE" sz="1400"/>
              <a:pPr eaLnBrk="1" hangingPunct="1">
                <a:spcBef>
                  <a:spcPct val="0"/>
                </a:spcBef>
              </a:pPr>
              <a:t>27</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8411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518120-47FE-43CD-B7A7-75462AE77D3C}" type="slidenum">
              <a:rPr lang="de-DE" altLang="de-DE" sz="1400"/>
              <a:pPr eaLnBrk="1" hangingPunct="1">
                <a:spcBef>
                  <a:spcPct val="0"/>
                </a:spcBef>
              </a:pPr>
              <a:t>28</a:t>
            </a:fld>
            <a:endParaRPr lang="de-DE" altLang="de-DE" sz="14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2197713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E7F8C-E26D-415A-BC0E-1878ADE71086}" type="slidenum">
              <a:rPr lang="de-DE" altLang="de-DE" sz="1400"/>
              <a:pPr eaLnBrk="1" hangingPunct="1">
                <a:spcBef>
                  <a:spcPct val="0"/>
                </a:spcBef>
              </a:pPr>
              <a:t>29</a:t>
            </a:fld>
            <a:endParaRPr lang="de-DE" altLang="de-DE" sz="14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779443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4F295B-23B2-4B3F-914D-A34ABE98805B}" type="slidenum">
              <a:rPr lang="de-DE" altLang="de-DE" sz="1400"/>
              <a:pPr eaLnBrk="1" hangingPunct="1">
                <a:spcBef>
                  <a:spcPct val="0"/>
                </a:spcBef>
              </a:pPr>
              <a:t>30</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294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2ECBE2-AD41-4B76-AF0F-F01192CDEA4F}" type="slidenum">
              <a:rPr lang="de-DE" altLang="de-DE" sz="1400"/>
              <a:pPr eaLnBrk="1" hangingPunct="1">
                <a:spcBef>
                  <a:spcPct val="0"/>
                </a:spcBef>
              </a:pPr>
              <a:t>31</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97935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0496CC-B745-4ADB-B9BC-8123E07D4EA9}" type="slidenum">
              <a:rPr lang="de-DE" altLang="de-DE" sz="1400"/>
              <a:pPr eaLnBrk="1" hangingPunct="1">
                <a:spcBef>
                  <a:spcPct val="0"/>
                </a:spcBef>
              </a:pPr>
              <a:t>32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1523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4BA9B1-1C70-4E9B-9C11-57A53909A06A}" type="slidenum">
              <a:rPr lang="de-DE" altLang="de-DE" sz="1400"/>
              <a:pPr eaLnBrk="1" hangingPunct="1">
                <a:spcBef>
                  <a:spcPct val="0"/>
                </a:spcBef>
              </a:pPr>
              <a:t>33</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7453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078DE4-3E49-47BF-A627-151C8ABF61C2}" type="slidenum">
              <a:rPr lang="de-DE" altLang="de-DE" sz="1400"/>
              <a:pPr eaLnBrk="1" hangingPunct="1">
                <a:spcBef>
                  <a:spcPct val="0"/>
                </a:spcBef>
              </a:pPr>
              <a:t>34</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7821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9BC894-8A96-4FC0-A1A6-C3A761F8D544}" type="slidenum">
              <a:rPr lang="de-DE" altLang="de-DE" sz="1400"/>
              <a:pPr eaLnBrk="1" hangingPunct="1">
                <a:spcBef>
                  <a:spcPct val="0"/>
                </a:spcBef>
              </a:pPr>
              <a:t>35</a:t>
            </a:fld>
            <a:endParaRPr lang="de-DE" altLang="de-DE" sz="1400"/>
          </a:p>
        </p:txBody>
      </p:sp>
      <p:sp>
        <p:nvSpPr>
          <p:cNvPr id="153603" name="Rectangle 1026"/>
          <p:cNvSpPr>
            <a:spLocks noGrp="1" noRot="1" noChangeAspect="1" noChangeArrowheads="1" noTextEdit="1"/>
          </p:cNvSpPr>
          <p:nvPr>
            <p:ph type="sldImg"/>
          </p:nvPr>
        </p:nvSpPr>
        <p:spPr>
          <a:xfrm>
            <a:off x="141288" y="768350"/>
            <a:ext cx="6821487" cy="3836988"/>
          </a:xfrm>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4269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C25FC9-566E-4508-A9AB-40F759A57CE7}" type="slidenum">
              <a:rPr lang="de-DE" altLang="de-DE" sz="1400"/>
              <a:pPr eaLnBrk="1" hangingPunct="1">
                <a:spcBef>
                  <a:spcPct val="0"/>
                </a:spcBef>
              </a:pPr>
              <a:t>36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86542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4C74BF-B587-4213-A626-B68289ADB12D}" type="slidenum">
              <a:rPr lang="de-DE" altLang="de-DE" sz="1400"/>
              <a:pPr eaLnBrk="1" hangingPunct="1">
                <a:spcBef>
                  <a:spcPct val="0"/>
                </a:spcBef>
              </a:pPr>
              <a:t>37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111737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2A1056-20E6-4AEF-B1BE-5A04BBC6E125}" type="slidenum">
              <a:rPr lang="de-DE" altLang="de-DE" sz="1400"/>
              <a:pPr eaLnBrk="1" hangingPunct="1">
                <a:spcBef>
                  <a:spcPct val="0"/>
                </a:spcBef>
              </a:pPr>
              <a:t>39</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05742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FBD35F-53A2-4D0E-873F-21575DFFA9D3}" type="slidenum">
              <a:rPr lang="de-DE" altLang="de-DE" sz="1400"/>
              <a:pPr eaLnBrk="1" hangingPunct="1">
                <a:spcBef>
                  <a:spcPct val="0"/>
                </a:spcBef>
              </a:pPr>
              <a:t>40</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3043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48A356-4B24-46F2-A733-5D5E8B12B13E}" type="slidenum">
              <a:rPr lang="de-DE" altLang="de-DE" sz="1400"/>
              <a:pPr eaLnBrk="1" hangingPunct="1">
                <a:spcBef>
                  <a:spcPct val="0"/>
                </a:spcBef>
              </a:pPr>
              <a:t>41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79362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D77300-CAFA-410D-BAE0-57E9AAECC847}" type="slidenum">
              <a:rPr lang="de-DE" altLang="de-DE" sz="1400"/>
              <a:pPr eaLnBrk="1" hangingPunct="1">
                <a:spcBef>
                  <a:spcPct val="0"/>
                </a:spcBef>
              </a:pPr>
              <a:t>42</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45573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8B2B75-40E6-4DFA-BFDD-D93159DCDBA5}" type="slidenum">
              <a:rPr lang="de-DE" altLang="de-DE" sz="1400"/>
              <a:pPr eaLnBrk="1" hangingPunct="1">
                <a:spcBef>
                  <a:spcPct val="0"/>
                </a:spcBef>
              </a:pPr>
              <a:t>43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7879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251344-8B76-4723-B944-CCC36405FE63}" type="slidenum">
              <a:rPr lang="de-DE" altLang="de-DE" sz="1400"/>
              <a:pPr eaLnBrk="1" hangingPunct="1">
                <a:spcBef>
                  <a:spcPct val="0"/>
                </a:spcBef>
              </a:pPr>
              <a:t>44</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65642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55F4C9-9034-472F-BEB1-487197BD2A16}" type="slidenum">
              <a:rPr lang="de-DE" altLang="de-DE" sz="1400"/>
              <a:pPr eaLnBrk="1" hangingPunct="1">
                <a:spcBef>
                  <a:spcPct val="0"/>
                </a:spcBef>
              </a:pPr>
              <a:t>45</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2379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4F9A75-0A58-492A-B6B5-C7B3F70C15E3}" type="slidenum">
              <a:rPr lang="de-DE" altLang="de-DE" sz="1400"/>
              <a:pPr eaLnBrk="1" hangingPunct="1">
                <a:spcBef>
                  <a:spcPct val="0"/>
                </a:spcBef>
              </a:pPr>
              <a:t>46</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42300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EE58A-19D3-433D-BBB9-7DA12C0BE91F}" type="slidenum">
              <a:rPr lang="de-DE" altLang="de-DE" sz="1400"/>
              <a:pPr eaLnBrk="1" hangingPunct="1">
                <a:spcBef>
                  <a:spcPct val="0"/>
                </a:spcBef>
              </a:pPr>
              <a:t>47</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3271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0CE51-8A13-4E71-AFD0-35163F1CA1D5}" type="slidenum">
              <a:rPr lang="de-DE" altLang="de-DE" sz="1400"/>
              <a:pPr eaLnBrk="1" hangingPunct="1">
                <a:spcBef>
                  <a:spcPct val="0"/>
                </a:spcBef>
              </a:pPr>
              <a:t>48</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947623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BF50FE-CC48-4DB9-8202-4FC28A6045D3}" type="slidenum">
              <a:rPr lang="de-DE" altLang="de-DE" sz="1400"/>
              <a:pPr eaLnBrk="1" hangingPunct="1">
                <a:spcBef>
                  <a:spcPct val="0"/>
                </a:spcBef>
              </a:pPr>
              <a:t>49</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94990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DA63CA-D236-4E65-A949-3177521F7A15}" type="slidenum">
              <a:rPr lang="de-DE" altLang="de-DE" sz="1400"/>
              <a:pPr eaLnBrk="1" hangingPunct="1">
                <a:spcBef>
                  <a:spcPct val="0"/>
                </a:spcBef>
              </a:pPr>
              <a:t>50</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17365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F6E483-1312-44FB-8A23-913373CAA8D7}" type="slidenum">
              <a:rPr lang="de-DE" altLang="de-DE" sz="1400"/>
              <a:pPr eaLnBrk="1" hangingPunct="1">
                <a:spcBef>
                  <a:spcPct val="0"/>
                </a:spcBef>
              </a:pPr>
              <a:t>51</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47047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DAEA16-AE36-4C5B-AD37-3CCB07CAAFF4}" type="slidenum">
              <a:rPr lang="de-DE" altLang="de-DE" sz="1400"/>
              <a:pPr eaLnBrk="1" hangingPunct="1">
                <a:spcBef>
                  <a:spcPct val="0"/>
                </a:spcBef>
              </a:pPr>
              <a:t>52</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8554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5DEEAC-0364-4E7F-97B7-E82D8B768D12}" type="slidenum">
              <a:rPr lang="de-DE" altLang="de-DE" sz="1400"/>
              <a:pPr eaLnBrk="1" hangingPunct="1">
                <a:spcBef>
                  <a:spcPct val="0"/>
                </a:spcBef>
              </a:pPr>
              <a:t>53</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937564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473400-A5E1-4926-9DF2-A0C01EB03444}" type="slidenum">
              <a:rPr lang="de-DE" altLang="de-DE" sz="1400"/>
              <a:pPr eaLnBrk="1" hangingPunct="1">
                <a:spcBef>
                  <a:spcPct val="0"/>
                </a:spcBef>
              </a:pPr>
              <a:t>54</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424687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36561D-57EC-434B-8D68-51E8CF021C79}" type="slidenum">
              <a:rPr lang="de-DE" altLang="de-DE" sz="1400"/>
              <a:pPr eaLnBrk="1" hangingPunct="1">
                <a:spcBef>
                  <a:spcPct val="0"/>
                </a:spcBef>
              </a:pPr>
              <a:t>55</a:t>
            </a:fld>
            <a:endParaRPr lang="de-DE" altLang="de-DE" sz="1400"/>
          </a:p>
        </p:txBody>
      </p:sp>
      <p:sp>
        <p:nvSpPr>
          <p:cNvPr id="173059" name="Rectangle 1026"/>
          <p:cNvSpPr>
            <a:spLocks noGrp="1" noRot="1" noChangeAspect="1" noChangeArrowheads="1" noTextEdit="1"/>
          </p:cNvSpPr>
          <p:nvPr>
            <p:ph type="sldImg"/>
          </p:nvPr>
        </p:nvSpPr>
        <p:spPr>
          <a:xfrm>
            <a:off x="141288" y="768350"/>
            <a:ext cx="6821487"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43810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6B91F4-2A5D-4B14-B25E-D427F71F2C22}" type="slidenum">
              <a:rPr lang="de-DE" altLang="de-DE" sz="1400"/>
              <a:pPr eaLnBrk="1" hangingPunct="1">
                <a:spcBef>
                  <a:spcPct val="0"/>
                </a:spcBef>
              </a:pPr>
              <a:t>56</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8112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FF367B-2731-4EBA-A744-F593637C0F7C}" type="slidenum">
              <a:rPr lang="de-DE" altLang="de-DE" sz="1400"/>
              <a:pPr eaLnBrk="1" hangingPunct="1">
                <a:spcBef>
                  <a:spcPct val="0"/>
                </a:spcBef>
              </a:pPr>
              <a:t>57</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86840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856957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xfrm>
            <a:off x="141288" y="768350"/>
            <a:ext cx="6821487" cy="3836988"/>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494758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8F6444-0797-47BD-AABB-63D506F0A99D}" type="slidenum">
              <a:rPr lang="de-DE" altLang="de-DE" sz="1400"/>
              <a:pPr eaLnBrk="1" hangingPunct="1">
                <a:spcBef>
                  <a:spcPct val="0"/>
                </a:spcBef>
              </a:pPr>
              <a:t>60</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90800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9EF502-F19C-4BEE-8BE4-41950791B518}" type="slidenum">
              <a:rPr lang="de-DE" altLang="de-DE" sz="1400"/>
              <a:pPr eaLnBrk="1" hangingPunct="1">
                <a:spcBef>
                  <a:spcPct val="0"/>
                </a:spcBef>
              </a:pPr>
              <a:t>61</a:t>
            </a:fld>
            <a:endParaRPr lang="de-DE" altLang="de-DE" sz="1400"/>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65287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556F00-4DFE-4FC3-A25A-6CC4FF67B645}" type="slidenum">
              <a:rPr lang="de-DE" altLang="de-DE" sz="1400"/>
              <a:pPr eaLnBrk="1" hangingPunct="1">
                <a:spcBef>
                  <a:spcPct val="0"/>
                </a:spcBef>
              </a:pPr>
              <a:t>62</a:t>
            </a:fld>
            <a:endParaRPr lang="de-DE" altLang="de-DE" sz="1400"/>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22653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913E4F-BCEB-42C5-973E-969915003047}" type="slidenum">
              <a:rPr lang="de-DE" altLang="de-DE" sz="1400"/>
              <a:pPr eaLnBrk="1" hangingPunct="1">
                <a:spcBef>
                  <a:spcPct val="0"/>
                </a:spcBef>
              </a:pPr>
              <a:t>63</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06219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6893BD-C5AF-48F1-B69D-D5C55478AF37}" type="slidenum">
              <a:rPr lang="de-DE" altLang="de-DE" sz="1400"/>
              <a:pPr eaLnBrk="1" hangingPunct="1">
                <a:spcBef>
                  <a:spcPct val="0"/>
                </a:spcBef>
              </a:pPr>
              <a:t>64</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17190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80E588-BD65-4321-9870-CCB68B67339B}" type="slidenum">
              <a:rPr lang="de-DE" altLang="de-DE" sz="1400"/>
              <a:pPr eaLnBrk="1" hangingPunct="1">
                <a:spcBef>
                  <a:spcPct val="0"/>
                </a:spcBef>
              </a:pPr>
              <a:t>65</a:t>
            </a:fld>
            <a:endParaRPr lang="de-DE" altLang="de-DE" sz="1400"/>
          </a:p>
        </p:txBody>
      </p:sp>
      <p:sp>
        <p:nvSpPr>
          <p:cNvPr id="183299" name="Rectangle 1026"/>
          <p:cNvSpPr>
            <a:spLocks noGrp="1" noRot="1" noChangeAspect="1" noChangeArrowheads="1" noTextEdit="1"/>
          </p:cNvSpPr>
          <p:nvPr>
            <p:ph type="sldImg"/>
          </p:nvPr>
        </p:nvSpPr>
        <p:spPr>
          <a:xfrm>
            <a:off x="141288" y="768350"/>
            <a:ext cx="6821487" cy="3836988"/>
          </a:xfrm>
          <a:ln/>
        </p:spPr>
      </p:sp>
      <p:sp>
        <p:nvSpPr>
          <p:cNvPr id="183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46407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071F4B-99C6-4FE5-898B-A29F08A3BBA1}" type="slidenum">
              <a:rPr lang="de-DE" altLang="de-DE" sz="1400"/>
              <a:pPr eaLnBrk="1" hangingPunct="1">
                <a:spcBef>
                  <a:spcPct val="0"/>
                </a:spcBef>
              </a:pPr>
              <a:t>66</a:t>
            </a:fld>
            <a:endParaRPr lang="de-DE" altLang="de-DE" sz="1400"/>
          </a:p>
        </p:txBody>
      </p:sp>
      <p:sp>
        <p:nvSpPr>
          <p:cNvPr id="184323" name="Rectangle 1026"/>
          <p:cNvSpPr>
            <a:spLocks noGrp="1" noRot="1" noChangeAspect="1" noChangeArrowheads="1" noTextEdit="1"/>
          </p:cNvSpPr>
          <p:nvPr>
            <p:ph type="sldImg"/>
          </p:nvPr>
        </p:nvSpPr>
        <p:spPr>
          <a:xfrm>
            <a:off x="141288" y="768350"/>
            <a:ext cx="6821487" cy="3836988"/>
          </a:xfrm>
          <a:ln/>
        </p:spPr>
      </p:sp>
      <p:sp>
        <p:nvSpPr>
          <p:cNvPr id="184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5438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AD769-A328-44A5-B4D6-6064128D2BDD}" type="slidenum">
              <a:rPr lang="de-DE" altLang="de-DE" sz="1400"/>
              <a:pPr eaLnBrk="1" hangingPunct="1">
                <a:spcBef>
                  <a:spcPct val="0"/>
                </a:spcBef>
              </a:pPr>
              <a:t>67</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6578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68</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69</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70</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71</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72</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73</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F759BFC-1524-450F-B3AE-0D6B1ADB67BB}" type="slidenum">
              <a:rPr lang="de-DE" altLang="de-DE" sz="1400"/>
              <a:pPr algn="r" eaLnBrk="1" hangingPunct="1">
                <a:spcBef>
                  <a:spcPct val="0"/>
                </a:spcBef>
              </a:pPr>
              <a:t>74</a:t>
            </a:fld>
            <a:endParaRPr lang="de-DE" altLang="de-DE" sz="1400"/>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4383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2AFF2A-FF38-4BF5-8699-C2D3379B9B31}" type="slidenum">
              <a:rPr lang="de-DE" altLang="de-DE" sz="1400"/>
              <a:pPr algn="r" eaLnBrk="1" hangingPunct="1">
                <a:spcBef>
                  <a:spcPct val="0"/>
                </a:spcBef>
              </a:pPr>
              <a:t>75</a:t>
            </a:fld>
            <a:endParaRPr lang="de-DE" altLang="de-DE" sz="1400"/>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8097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2AFF2A-FF38-4BF5-8699-C2D3379B9B31}" type="slidenum">
              <a:rPr lang="de-DE" altLang="de-DE" sz="1400"/>
              <a:pPr algn="r" eaLnBrk="1" hangingPunct="1">
                <a:spcBef>
                  <a:spcPct val="0"/>
                </a:spcBef>
              </a:pPr>
              <a:t>76</a:t>
            </a:fld>
            <a:endParaRPr lang="de-DE" altLang="de-DE" sz="1400"/>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8097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2AFF2A-FF38-4BF5-8699-C2D3379B9B31}" type="slidenum">
              <a:rPr lang="de-DE" altLang="de-DE" sz="1400"/>
              <a:pPr algn="r" eaLnBrk="1" hangingPunct="1">
                <a:spcBef>
                  <a:spcPct val="0"/>
                </a:spcBef>
              </a:pPr>
              <a:t>77</a:t>
            </a:fld>
            <a:endParaRPr lang="de-DE" altLang="de-DE" sz="1400"/>
          </a:p>
        </p:txBody>
      </p:sp>
      <p:sp>
        <p:nvSpPr>
          <p:cNvPr id="195587" name="Rectangle 2"/>
          <p:cNvSpPr>
            <a:spLocks noGrp="1" noRot="1" noChangeAspect="1" noChangeArrowheads="1" noTextEdit="1"/>
          </p:cNvSpPr>
          <p:nvPr>
            <p:ph type="sldImg"/>
          </p:nvPr>
        </p:nvSpPr>
        <p:spPr>
          <a:xfrm>
            <a:off x="141288" y="768350"/>
            <a:ext cx="6821487"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58097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xfrm>
            <a:off x="141288" y="768350"/>
            <a:ext cx="6821487" cy="3836988"/>
          </a:xfrm>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349723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80</a:t>
            </a:fld>
            <a:endParaRPr lang="de-DE" altLang="de-DE" sz="1300">
              <a:solidFill>
                <a:srgbClr val="FFFFFF"/>
              </a:solidFill>
            </a:endParaRPr>
          </a:p>
        </p:txBody>
      </p:sp>
      <p:sp>
        <p:nvSpPr>
          <p:cNvPr id="30413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80</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81</a:t>
            </a:fld>
            <a:endParaRPr lang="de-DE" altLang="de-DE" sz="1300">
              <a:solidFill>
                <a:srgbClr val="FFFFFF"/>
              </a:solidFill>
            </a:endParaRPr>
          </a:p>
        </p:txBody>
      </p:sp>
      <p:sp>
        <p:nvSpPr>
          <p:cNvPr id="30515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81</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82</a:t>
            </a:fld>
            <a:endParaRPr lang="de-DE" altLang="de-DE" sz="1300">
              <a:solidFill>
                <a:srgbClr val="FFFFFF"/>
              </a:solidFill>
            </a:endParaRPr>
          </a:p>
        </p:txBody>
      </p:sp>
      <p:sp>
        <p:nvSpPr>
          <p:cNvPr id="306179"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82</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83</a:t>
            </a:fld>
            <a:endParaRPr lang="de-DE" altLang="de-DE" sz="1300">
              <a:solidFill>
                <a:srgbClr val="FFFFFF"/>
              </a:solidFill>
            </a:endParaRPr>
          </a:p>
        </p:txBody>
      </p:sp>
      <p:sp>
        <p:nvSpPr>
          <p:cNvPr id="307203"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83</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84</a:t>
            </a:fld>
            <a:endParaRPr lang="de-DE" altLang="de-DE" sz="1300">
              <a:solidFill>
                <a:srgbClr val="FFFFFF"/>
              </a:solidFill>
            </a:endParaRPr>
          </a:p>
        </p:txBody>
      </p:sp>
      <p:sp>
        <p:nvSpPr>
          <p:cNvPr id="308227"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84</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85</a:t>
            </a:fld>
            <a:endParaRPr lang="de-DE" altLang="de-DE" sz="1300">
              <a:solidFill>
                <a:srgbClr val="FFFFFF"/>
              </a:solidFill>
            </a:endParaRPr>
          </a:p>
        </p:txBody>
      </p:sp>
      <p:sp>
        <p:nvSpPr>
          <p:cNvPr id="30925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85</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86</a:t>
            </a:fld>
            <a:endParaRPr lang="de-DE" altLang="de-DE" sz="1300">
              <a:solidFill>
                <a:srgbClr val="FFFFFF"/>
              </a:solidFill>
            </a:endParaRPr>
          </a:p>
        </p:txBody>
      </p:sp>
      <p:sp>
        <p:nvSpPr>
          <p:cNvPr id="31027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86</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87</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88</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7 – Przeskok do konkluzji II</a:t>
            </a:r>
          </a:p>
        </p:txBody>
      </p:sp>
      <p:sp>
        <p:nvSpPr>
          <p:cNvPr id="4" name="Slide Number Placeholder 3"/>
          <p:cNvSpPr>
            <a:spLocks noGrp="1"/>
          </p:cNvSpPr>
          <p:nvPr>
            <p:ph type="sldNum" sz="quarter" idx="12"/>
          </p:nvPr>
        </p:nvSpPr>
        <p:spPr bwMode="gray"/>
        <p:txBody>
          <a:bodyPr/>
          <a:lstStyle>
            <a:lvl1pPr>
              <a:defRPr b="0"/>
            </a:lvl1pPr>
          </a:lstStyle>
          <a:p>
            <a:fld id="{AF57AC5B-9B68-41EB-9AF3-2FAB3558EC9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7 – Przeskok do konkluzji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EE2CE5E9-F569-4662-93BE-D1A47027FCC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BE914D37-9F70-4078-9063-DF80C48648E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7 – Przeskok do konkluzji II</a:t>
            </a:r>
          </a:p>
        </p:txBody>
      </p:sp>
      <p:sp>
        <p:nvSpPr>
          <p:cNvPr id="7" name="Slide Number Placeholder 6"/>
          <p:cNvSpPr>
            <a:spLocks noGrp="1"/>
          </p:cNvSpPr>
          <p:nvPr>
            <p:ph type="sldNum" sz="quarter" idx="12"/>
          </p:nvPr>
        </p:nvSpPr>
        <p:spPr bwMode="gray"/>
        <p:txBody>
          <a:bodyPr/>
          <a:lstStyle>
            <a:lvl1pPr>
              <a:defRPr b="0"/>
            </a:lvl1pPr>
          </a:lstStyle>
          <a:p>
            <a:fld id="{AF57AC5B-9B68-41EB-9AF3-2FAB3558EC9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7 – Przeskok do konkluzji II</a:t>
            </a:r>
          </a:p>
        </p:txBody>
      </p:sp>
      <p:sp>
        <p:nvSpPr>
          <p:cNvPr id="7" name="Slide Number Placeholder 6"/>
          <p:cNvSpPr>
            <a:spLocks noGrp="1"/>
          </p:cNvSpPr>
          <p:nvPr>
            <p:ph type="sldNum" sz="quarter" idx="12"/>
          </p:nvPr>
        </p:nvSpPr>
        <p:spPr bwMode="gray"/>
        <p:txBody>
          <a:bodyPr/>
          <a:lstStyle>
            <a:lvl1pPr>
              <a:defRPr b="0"/>
            </a:lvl1pPr>
          </a:lstStyle>
          <a:p>
            <a:fld id="{AF57AC5B-9B68-41EB-9AF3-2FAB3558EC9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AECFD800-5051-4183-89B8-C8B21D5C8C8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7 – Przeskok do konkluzji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E8228D6D-01C2-41C9-9992-92ED4FDBAF1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7 – Przeskok do konkluzji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F57AC5B-9B68-41EB-9AF3-2FAB3558EC9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7 A –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(12|22)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2996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r>
              <a:rPr lang="en-US" altLang="de-DE" sz="2400" dirty="0">
                <a:solidFill>
                  <a:srgbClr val="333333"/>
                </a:solidFill>
              </a:rPr>
              <a:t>.</a:t>
            </a:r>
          </a:p>
          <a:p>
            <a:pPr marL="342900" indent="-342900" eaLnBrk="1" hangingPunct="1">
              <a:buClr>
                <a:srgbClr val="333333"/>
              </a:buClr>
              <a:buFont typeface="WingDings"/>
              <a:buChar char=""/>
              <a:defRPr/>
            </a:pPr>
            <a:r>
              <a:rPr lang="pl-PL" altLang="de-DE" sz="2400" dirty="0">
                <a:solidFill>
                  <a:srgbClr val="333333"/>
                </a:solidFill>
              </a:rPr>
              <a:t>Powody/zalety</a:t>
            </a:r>
            <a:r>
              <a:rPr lang="en-US" altLang="de-DE" sz="2400" dirty="0">
                <a:solidFill>
                  <a:srgbClr val="333333"/>
                </a:solidFill>
              </a:rPr>
              <a:t>: </a:t>
            </a:r>
            <a:r>
              <a:rPr lang="en-US" altLang="de-DE" sz="2400" dirty="0">
                <a:solidFill>
                  <a:srgbClr val="004992"/>
                </a:solidFill>
              </a:rPr>
              <a:t>???</a:t>
            </a:r>
            <a:r>
              <a:rPr lang="pl-PL" altLang="de-DE" sz="2400" dirty="0">
                <a:solidFill>
                  <a:srgbClr val="004992"/>
                </a:solidFill>
              </a:rPr>
              <a:t> </a:t>
            </a:r>
            <a:r>
              <a:rPr lang="pl-PL" altLang="de-DE" sz="2400" dirty="0">
                <a:solidFill>
                  <a:srgbClr val="FFFFFF"/>
                </a:solidFill>
              </a:rPr>
              <a:t>oszczędności czasu, czujemy się bezpieczniej/pewniej</a:t>
            </a:r>
            <a:r>
              <a:rPr lang="en-US" altLang="de-DE" sz="2400" dirty="0">
                <a:solidFill>
                  <a:srgbClr val="FFFFFF"/>
                </a:solidFill>
              </a:rPr>
              <a:t>, </a:t>
            </a:r>
            <a:r>
              <a:rPr lang="pl-PL" altLang="de-DE" sz="2400" dirty="0">
                <a:solidFill>
                  <a:srgbClr val="FFFFFF"/>
                </a:solidFill>
              </a:rPr>
              <a:t>możemy wydawać się zdeterminowani i </a:t>
            </a:r>
            <a:r>
              <a:rPr lang="pl-PL" altLang="de-DE" sz="2400">
                <a:solidFill>
                  <a:srgbClr val="FFFFFF"/>
                </a:solidFill>
              </a:rPr>
              <a:t>kompetentni </a:t>
            </a:r>
            <a:r>
              <a:rPr lang="en-US" altLang="de-DE" sz="2400">
                <a:solidFill>
                  <a:srgbClr val="FFFFFF"/>
                </a:solidFill>
              </a:rPr>
              <a:t>(“</a:t>
            </a:r>
            <a:r>
              <a:rPr lang="pl-PL" altLang="de-DE" sz="2400">
                <a:solidFill>
                  <a:srgbClr val="FFFFFF"/>
                </a:solidFill>
              </a:rPr>
              <a:t>zła </a:t>
            </a:r>
            <a:r>
              <a:rPr lang="pl-PL" altLang="de-DE" sz="2400" dirty="0">
                <a:solidFill>
                  <a:srgbClr val="FFFFFF"/>
                </a:solidFill>
              </a:rPr>
              <a:t>decyzja lepsza jest </a:t>
            </a:r>
            <a:r>
              <a:rPr lang="pl-PL" altLang="de-DE" sz="2400">
                <a:solidFill>
                  <a:srgbClr val="FFFFFF"/>
                </a:solidFill>
              </a:rPr>
              <a:t>od żadnej</a:t>
            </a:r>
            <a:r>
              <a:rPr lang="en-US" altLang="de-DE" sz="2400">
                <a:solidFill>
                  <a:srgbClr val="FFFFFF"/>
                </a:solidFill>
              </a:rPr>
              <a:t>”).</a:t>
            </a:r>
            <a:endParaRPr lang="en-US" altLang="de-DE" sz="2400" dirty="0">
              <a:solidFill>
                <a:srgbClr val="FFFFFF"/>
              </a:solidFill>
            </a:endParaRPr>
          </a:p>
          <a:p>
            <a:pPr marL="342900" indent="-342900" eaLnBrk="1" hangingPunct="1">
              <a:buClr>
                <a:srgbClr val="333333"/>
              </a:buClr>
              <a:buFont typeface="WingDings"/>
              <a:buChar char=""/>
              <a:defRPr/>
            </a:pPr>
            <a:r>
              <a:rPr lang="de-DE" altLang="de-DE" sz="2400" dirty="0">
                <a:solidFill>
                  <a:srgbClr val="333333"/>
                </a:solidFill>
              </a:rPr>
              <a:t>W</a:t>
            </a:r>
            <a:r>
              <a:rPr lang="pl-PL" altLang="de-DE" sz="2400" dirty="0">
                <a:solidFill>
                  <a:srgbClr val="333333"/>
                </a:solidFill>
              </a:rPr>
              <a:t>ady</a:t>
            </a:r>
            <a:r>
              <a:rPr lang="en-US" altLang="de-DE" sz="2400" dirty="0">
                <a:solidFill>
                  <a:srgbClr val="333333"/>
                </a:solidFill>
              </a:rPr>
              <a:t>: </a:t>
            </a:r>
            <a:r>
              <a:rPr lang="en-US" altLang="de-DE" sz="2400" dirty="0">
                <a:solidFill>
                  <a:srgbClr val="004992"/>
                </a:solidFill>
              </a:rPr>
              <a:t>???</a:t>
            </a:r>
            <a:r>
              <a:rPr lang="pl-PL" altLang="de-DE" sz="2400" dirty="0">
                <a:solidFill>
                  <a:srgbClr val="004992"/>
                </a:solidFill>
              </a:rPr>
              <a:t> </a:t>
            </a:r>
            <a:r>
              <a:rPr lang="en-US" altLang="de-DE" sz="2400" dirty="0">
                <a:solidFill>
                  <a:srgbClr val="FFFFFF"/>
                </a:solidFill>
              </a:rPr>
              <a:t>r</a:t>
            </a:r>
            <a:r>
              <a:rPr lang="pl-PL" altLang="de-DE" sz="2400" dirty="0">
                <a:solidFill>
                  <a:srgbClr val="FFFFFF"/>
                </a:solidFill>
              </a:rPr>
              <a:t>yzyko podejmowania błędnych lub niebezpiecznych decyzji…</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r>
              <a:rPr lang="en-US" altLang="de-DE" sz="2400" dirty="0">
                <a:solidFill>
                  <a:srgbClr val="333333"/>
                </a:solidFill>
              </a:rPr>
              <a:t>.</a:t>
            </a:r>
          </a:p>
          <a:p>
            <a:pPr marL="342900" indent="-342900" eaLnBrk="1" hangingPunct="1">
              <a:buClr>
                <a:srgbClr val="000000"/>
              </a:buClr>
              <a:buFont typeface="WingDings"/>
              <a:buChar char=""/>
              <a:defRPr/>
            </a:pPr>
            <a:r>
              <a:rPr lang="pl-PL" altLang="de-DE" sz="2400" dirty="0">
                <a:solidFill>
                  <a:srgbClr val="333333"/>
                </a:solidFill>
              </a:rPr>
              <a:t>Powody/zalety</a:t>
            </a:r>
            <a:r>
              <a:rPr lang="en-US" altLang="de-DE" sz="2400" dirty="0">
                <a:solidFill>
                  <a:srgbClr val="333333"/>
                </a:solidFill>
              </a:rPr>
              <a:t>:</a:t>
            </a:r>
            <a:r>
              <a:rPr lang="pl-PL" altLang="de-DE" sz="2400" dirty="0">
                <a:solidFill>
                  <a:srgbClr val="333333"/>
                </a:solidFill>
              </a:rPr>
              <a:t> </a:t>
            </a:r>
            <a:r>
              <a:rPr lang="pl-PL" altLang="de-DE" sz="2400" dirty="0">
                <a:solidFill>
                  <a:srgbClr val="004992"/>
                </a:solidFill>
              </a:rPr>
              <a:t>oszczędności czasu, czujemy się bezpieczniej/pewniej</a:t>
            </a:r>
            <a:r>
              <a:rPr lang="en-US" altLang="de-DE" sz="2400" dirty="0">
                <a:solidFill>
                  <a:srgbClr val="004992"/>
                </a:solidFill>
              </a:rPr>
              <a:t>, </a:t>
            </a:r>
            <a:r>
              <a:rPr lang="pl-PL" altLang="de-DE" sz="2400" dirty="0">
                <a:solidFill>
                  <a:srgbClr val="004992"/>
                </a:solidFill>
              </a:rPr>
              <a:t>możemy wydawać się zdeterminowani i </a:t>
            </a:r>
            <a:r>
              <a:rPr lang="pl-PL" altLang="de-DE" sz="2400">
                <a:solidFill>
                  <a:srgbClr val="004992"/>
                </a:solidFill>
              </a:rPr>
              <a:t>kompetentni </a:t>
            </a:r>
            <a:r>
              <a:rPr lang="en-US" altLang="de-DE" sz="2400">
                <a:solidFill>
                  <a:srgbClr val="004992"/>
                </a:solidFill>
              </a:rPr>
              <a:t>(“</a:t>
            </a:r>
            <a:r>
              <a:rPr lang="pl-PL" altLang="de-DE" sz="2400">
                <a:solidFill>
                  <a:srgbClr val="004992"/>
                </a:solidFill>
              </a:rPr>
              <a:t>zła </a:t>
            </a:r>
            <a:r>
              <a:rPr lang="pl-PL" altLang="de-DE" sz="2400" dirty="0">
                <a:solidFill>
                  <a:srgbClr val="004992"/>
                </a:solidFill>
              </a:rPr>
              <a:t>decyzja lepsza jest </a:t>
            </a:r>
            <a:r>
              <a:rPr lang="pl-PL" altLang="de-DE" sz="2400">
                <a:solidFill>
                  <a:srgbClr val="004992"/>
                </a:solidFill>
              </a:rPr>
              <a:t>od żadnej</a:t>
            </a:r>
            <a:r>
              <a:rPr lang="en-US" altLang="de-DE" sz="2400">
                <a:solidFill>
                  <a:srgbClr val="004992"/>
                </a:solidFill>
              </a:rPr>
              <a:t>”)</a:t>
            </a:r>
            <a:r>
              <a:rPr lang="en-US" altLang="de-DE" sz="2400">
                <a:solidFill>
                  <a:srgbClr val="333333"/>
                </a:solidFill>
              </a:rPr>
              <a:t>.</a:t>
            </a:r>
            <a:endParaRPr lang="en-US" altLang="de-DE" sz="2400" dirty="0">
              <a:solidFill>
                <a:srgbClr val="333333"/>
              </a:solidFill>
            </a:endParaRPr>
          </a:p>
          <a:p>
            <a:pPr marL="342900" indent="-342900">
              <a:buClr>
                <a:srgbClr val="333333"/>
              </a:buClr>
              <a:buFont typeface="WingDings"/>
              <a:buChar char=""/>
              <a:defRPr/>
            </a:pPr>
            <a:r>
              <a:rPr lang="de-DE" altLang="de-DE" sz="2400" dirty="0">
                <a:solidFill>
                  <a:srgbClr val="333333"/>
                </a:solidFill>
              </a:rPr>
              <a:t>W</a:t>
            </a:r>
            <a:r>
              <a:rPr lang="pl-PL" altLang="de-DE" sz="2400" dirty="0">
                <a:solidFill>
                  <a:srgbClr val="333333"/>
                </a:solidFill>
              </a:rPr>
              <a:t>ady</a:t>
            </a:r>
            <a:r>
              <a:rPr lang="en-US" altLang="de-DE" sz="2400" dirty="0">
                <a:solidFill>
                  <a:srgbClr val="333333"/>
                </a:solidFill>
              </a:rPr>
              <a:t>: </a:t>
            </a:r>
            <a:r>
              <a:rPr lang="en-US" altLang="de-DE" sz="2400" dirty="0">
                <a:solidFill>
                  <a:srgbClr val="004992"/>
                </a:solidFill>
              </a:rPr>
              <a:t>???</a:t>
            </a:r>
            <a:r>
              <a:rPr lang="pl-PL" altLang="de-DE" sz="2400" dirty="0">
                <a:solidFill>
                  <a:srgbClr val="004992"/>
                </a:solidFill>
              </a:rPr>
              <a:t> </a:t>
            </a:r>
            <a:r>
              <a:rPr lang="en-US" altLang="de-DE" sz="2400" dirty="0">
                <a:solidFill>
                  <a:srgbClr val="FFFFFF"/>
                </a:solidFill>
              </a:rPr>
              <a:t>r</a:t>
            </a:r>
            <a:r>
              <a:rPr lang="pl-PL" altLang="de-DE" sz="2400" dirty="0">
                <a:solidFill>
                  <a:srgbClr val="FFFFFF"/>
                </a:solidFill>
              </a:rPr>
              <a:t>yzyko podejmowania błędnych lub niebezpiecznych decyzji…</a:t>
            </a:r>
            <a:endParaRPr lang="en-US" altLang="de-DE" sz="2400" dirty="0">
              <a:solidFill>
                <a:srgbClr val="FFFFFF"/>
              </a:solidFill>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3</a:t>
            </a:fld>
            <a:endParaRPr lang="de-DE" altLang="de-DE"/>
          </a:p>
        </p:txBody>
      </p:sp>
    </p:spTree>
    <p:extLst>
      <p:ext uri="{BB962C8B-B14F-4D97-AF65-F5344CB8AC3E}">
        <p14:creationId xmlns:p14="http://schemas.microsoft.com/office/powerpoint/2010/main" val="1152172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Pochopne wnioski</a:t>
            </a:r>
          </a:p>
        </p:txBody>
      </p:sp>
      <p:sp>
        <p:nvSpPr>
          <p:cNvPr id="5122" name="Rectangle 2"/>
          <p:cNvSpPr>
            <a:spLocks noGrp="1" noChangeArrowheads="1"/>
          </p:cNvSpPr>
          <p:nvPr>
            <p:ph idx="1"/>
          </p:nvPr>
        </p:nvSpPr>
        <p:spPr/>
        <p:txBody>
          <a:bodyPr>
            <a:noAutofit/>
          </a:bodyPr>
          <a:lstStyle/>
          <a:p>
            <a:pPr eaLnBrk="1" hangingPunct="1">
              <a:defRPr/>
            </a:pPr>
            <a:r>
              <a:rPr lang="pl-PL" altLang="de-DE" sz="2400" dirty="0">
                <a:solidFill>
                  <a:srgbClr val="333333"/>
                </a:solidFill>
              </a:rPr>
              <a:t>Często wyciągamy wnioski nie znając całej prawdy</a:t>
            </a:r>
            <a:r>
              <a:rPr lang="en-US" altLang="de-DE" sz="2400" dirty="0">
                <a:solidFill>
                  <a:srgbClr val="333333"/>
                </a:solidFill>
              </a:rPr>
              <a:t>.</a:t>
            </a:r>
          </a:p>
          <a:p>
            <a:pPr marL="342900" indent="-342900" eaLnBrk="1" hangingPunct="1">
              <a:buClr>
                <a:srgbClr val="000000"/>
              </a:buClr>
              <a:buFont typeface="WingDings"/>
              <a:buChar char=""/>
              <a:defRPr/>
            </a:pPr>
            <a:r>
              <a:rPr lang="pl-PL" altLang="de-DE" sz="2400" dirty="0">
                <a:solidFill>
                  <a:srgbClr val="333333"/>
                </a:solidFill>
              </a:rPr>
              <a:t>Powody/zalety</a:t>
            </a:r>
            <a:r>
              <a:rPr lang="en-US" altLang="de-DE" sz="2400" dirty="0">
                <a:solidFill>
                  <a:srgbClr val="333333"/>
                </a:solidFill>
              </a:rPr>
              <a:t>:</a:t>
            </a:r>
            <a:r>
              <a:rPr lang="pl-PL" altLang="de-DE" sz="2400" dirty="0">
                <a:solidFill>
                  <a:srgbClr val="333333"/>
                </a:solidFill>
              </a:rPr>
              <a:t> </a:t>
            </a:r>
            <a:r>
              <a:rPr lang="pl-PL" altLang="de-DE" sz="2400" dirty="0">
                <a:solidFill>
                  <a:srgbClr val="004992"/>
                </a:solidFill>
              </a:rPr>
              <a:t>oszczędności czasu, czujemy się bezpieczniej/pewniej</a:t>
            </a:r>
            <a:r>
              <a:rPr lang="en-US" altLang="de-DE" sz="2400" dirty="0">
                <a:solidFill>
                  <a:srgbClr val="004992"/>
                </a:solidFill>
              </a:rPr>
              <a:t>, </a:t>
            </a:r>
            <a:r>
              <a:rPr lang="pl-PL" altLang="de-DE" sz="2400" dirty="0">
                <a:solidFill>
                  <a:srgbClr val="004992"/>
                </a:solidFill>
              </a:rPr>
              <a:t>możemy wydawać się zdeterminowani i </a:t>
            </a:r>
            <a:r>
              <a:rPr lang="pl-PL" altLang="de-DE" sz="2400">
                <a:solidFill>
                  <a:srgbClr val="004992"/>
                </a:solidFill>
              </a:rPr>
              <a:t>kompetentni </a:t>
            </a:r>
            <a:r>
              <a:rPr lang="en-US" altLang="de-DE" sz="2400">
                <a:solidFill>
                  <a:srgbClr val="004992"/>
                </a:solidFill>
              </a:rPr>
              <a:t>(“</a:t>
            </a:r>
            <a:r>
              <a:rPr lang="pl-PL" altLang="de-DE" sz="2400">
                <a:solidFill>
                  <a:srgbClr val="004992"/>
                </a:solidFill>
              </a:rPr>
              <a:t>zła </a:t>
            </a:r>
            <a:r>
              <a:rPr lang="pl-PL" altLang="de-DE" sz="2400" dirty="0">
                <a:solidFill>
                  <a:srgbClr val="004992"/>
                </a:solidFill>
              </a:rPr>
              <a:t>decyzja lepsza jest </a:t>
            </a:r>
            <a:r>
              <a:rPr lang="pl-PL" altLang="de-DE" sz="2400">
                <a:solidFill>
                  <a:srgbClr val="004992"/>
                </a:solidFill>
              </a:rPr>
              <a:t>od żadnej</a:t>
            </a:r>
            <a:r>
              <a:rPr lang="en-US" altLang="de-DE" sz="2400">
                <a:solidFill>
                  <a:srgbClr val="004992"/>
                </a:solidFill>
              </a:rPr>
              <a:t>”)</a:t>
            </a:r>
            <a:r>
              <a:rPr lang="en-US" altLang="de-DE" sz="2400">
                <a:solidFill>
                  <a:srgbClr val="333333"/>
                </a:solidFill>
              </a:rPr>
              <a:t>.</a:t>
            </a:r>
            <a:endParaRPr lang="en-US" altLang="de-DE" sz="2400" dirty="0">
              <a:solidFill>
                <a:srgbClr val="333333"/>
              </a:solidFill>
            </a:endParaRPr>
          </a:p>
          <a:p>
            <a:pPr marL="342900" indent="-342900" eaLnBrk="1" hangingPunct="1">
              <a:buClr>
                <a:srgbClr val="000000"/>
              </a:buClr>
              <a:buFont typeface="WingDings"/>
              <a:buChar char=""/>
              <a:defRPr/>
            </a:pPr>
            <a:r>
              <a:rPr lang="de-DE" altLang="de-DE" sz="2400" dirty="0">
                <a:solidFill>
                  <a:srgbClr val="333333"/>
                </a:solidFill>
              </a:rPr>
              <a:t>W</a:t>
            </a:r>
            <a:r>
              <a:rPr lang="pl-PL" altLang="de-DE" sz="2400" dirty="0">
                <a:solidFill>
                  <a:srgbClr val="333333"/>
                </a:solidFill>
              </a:rPr>
              <a:t>ady</a:t>
            </a:r>
            <a:r>
              <a:rPr lang="en-US" altLang="de-DE" sz="2400" dirty="0">
                <a:solidFill>
                  <a:srgbClr val="333333"/>
                </a:solidFill>
              </a:rPr>
              <a:t>:</a:t>
            </a:r>
            <a:r>
              <a:rPr lang="pl-PL" altLang="de-DE" sz="2400" dirty="0">
                <a:solidFill>
                  <a:srgbClr val="333333"/>
                </a:solidFill>
              </a:rPr>
              <a:t> </a:t>
            </a:r>
            <a:r>
              <a:rPr lang="en-US" altLang="de-DE" sz="2400" dirty="0">
                <a:solidFill>
                  <a:srgbClr val="004992"/>
                </a:solidFill>
              </a:rPr>
              <a:t>r</a:t>
            </a:r>
            <a:r>
              <a:rPr lang="pl-PL" altLang="de-DE" sz="2400" dirty="0">
                <a:solidFill>
                  <a:srgbClr val="004992"/>
                </a:solidFill>
              </a:rPr>
              <a:t>yzyko podejmowania błędnych lub niebezpiecznych decyzji…</a:t>
            </a:r>
            <a:endParaRPr lang="en-US" altLang="de-DE" sz="2400" dirty="0">
              <a:solidFill>
                <a:srgbClr val="004992"/>
              </a:solidFill>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4</a:t>
            </a:fld>
            <a:endParaRPr lang="de-DE" altLang="de-DE"/>
          </a:p>
        </p:txBody>
      </p:sp>
    </p:spTree>
    <p:extLst>
      <p:ext uri="{BB962C8B-B14F-4D97-AF65-F5344CB8AC3E}">
        <p14:creationId xmlns:p14="http://schemas.microsoft.com/office/powerpoint/2010/main" val="3276974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Przeskakiwanie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115065227"/>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ograniczony dostęp do informacji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wcześniejsze doświadczenie, na podstawie, których podejmujemy decyzje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decyzja nie ma znaczenia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AECFD800-5051-4183-89B8-C8B21D5C8C8F}"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Przeskakiwanie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970192666"/>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ograniczony dostęp do informacji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Rozmowa o pracę: ograniczona możliwość bliższego poznania miejsca pracy i współpracowników zanim zaczniemy </a:t>
                      </a:r>
                      <a:r>
                        <a:rPr kumimoji="0" lang="pl-PL" sz="2400" b="0" i="0" u="none" strike="noStrike" cap="none" normalizeH="0" baseline="0">
                          <a:ln>
                            <a:noFill/>
                          </a:ln>
                          <a:solidFill>
                            <a:srgbClr val="333333"/>
                          </a:solidFill>
                          <a:effectLst/>
                          <a:latin typeface="Calibri Light"/>
                          <a:cs typeface="Times New Roman" pitchFamily="18" charset="0"/>
                        </a:rPr>
                        <a:t>pracę (“bierzemy </a:t>
                      </a:r>
                      <a:r>
                        <a:rPr kumimoji="0" lang="pl-PL" sz="2400" b="0" i="0" u="none" strike="noStrike" cap="none" normalizeH="0" baseline="0" dirty="0">
                          <a:ln>
                            <a:noFill/>
                          </a:ln>
                          <a:solidFill>
                            <a:srgbClr val="333333"/>
                          </a:solidFill>
                          <a:effectLst/>
                          <a:latin typeface="Calibri Light"/>
                          <a:cs typeface="Times New Roman" pitchFamily="18" charset="0"/>
                        </a:rPr>
                        <a:t>kota </a:t>
                      </a:r>
                      <a:r>
                        <a:rPr kumimoji="0" lang="pl-PL" sz="2400" b="0" i="0" u="none" strike="noStrike" cap="none" normalizeH="0" baseline="0">
                          <a:ln>
                            <a:noFill/>
                          </a:ln>
                          <a:solidFill>
                            <a:srgbClr val="333333"/>
                          </a:solidFill>
                          <a:effectLst/>
                          <a:latin typeface="Calibri Light"/>
                          <a:cs typeface="Times New Roman" pitchFamily="18" charset="0"/>
                        </a:rPr>
                        <a:t>w worku”).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wcześniejsze doświadczenie, na podstawie, których podejmujemy decyzje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decyzja nie ma znaczenia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AECFD800-5051-4183-89B8-C8B21D5C8C8F}" type="slidenum">
              <a:rPr lang="de-DE" altLang="de-DE" smtClean="0"/>
              <a:pPr/>
              <a:t>6</a:t>
            </a:fld>
            <a:endParaRPr lang="de-DE" altLang="de-DE"/>
          </a:p>
        </p:txBody>
      </p:sp>
    </p:spTree>
    <p:extLst>
      <p:ext uri="{BB962C8B-B14F-4D97-AF65-F5344CB8AC3E}">
        <p14:creationId xmlns:p14="http://schemas.microsoft.com/office/powerpoint/2010/main" val="887468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Przeskakiwanie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916117364"/>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ograniczony dostęp do informacji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Rozmowa o pracę: ograniczona możliwość bliższego poznania miejsca pracy i współpracowników zanim zaczniemy </a:t>
                      </a:r>
                      <a:r>
                        <a:rPr kumimoji="0" lang="pl-PL" sz="2400" b="0" i="0" u="none" strike="noStrike" cap="none" normalizeH="0" baseline="0">
                          <a:ln>
                            <a:noFill/>
                          </a:ln>
                          <a:solidFill>
                            <a:srgbClr val="333333"/>
                          </a:solidFill>
                          <a:effectLst/>
                          <a:latin typeface="Calibri Light"/>
                          <a:cs typeface="Times New Roman" pitchFamily="18" charset="0"/>
                        </a:rPr>
                        <a:t>pracę (“bierzemy </a:t>
                      </a:r>
                      <a:r>
                        <a:rPr kumimoji="0" lang="pl-PL" sz="2400" b="0" i="0" u="none" strike="noStrike" cap="none" normalizeH="0" baseline="0" dirty="0">
                          <a:ln>
                            <a:noFill/>
                          </a:ln>
                          <a:solidFill>
                            <a:srgbClr val="333333"/>
                          </a:solidFill>
                          <a:effectLst/>
                          <a:latin typeface="Calibri Light"/>
                          <a:cs typeface="Times New Roman" pitchFamily="18" charset="0"/>
                        </a:rPr>
                        <a:t>kota </a:t>
                      </a:r>
                      <a:r>
                        <a:rPr kumimoji="0" lang="pl-PL" sz="2400" b="0" i="0" u="none" strike="noStrike" cap="none" normalizeH="0" baseline="0">
                          <a:ln>
                            <a:noFill/>
                          </a:ln>
                          <a:solidFill>
                            <a:srgbClr val="333333"/>
                          </a:solidFill>
                          <a:effectLst/>
                          <a:latin typeface="Calibri Light"/>
                          <a:cs typeface="Times New Roman" pitchFamily="18" charset="0"/>
                        </a:rPr>
                        <a:t>w worku”).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wcześniejsze doświadczenie, na podstawie, których podejmujemy decyzje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Zbyt duża generalizacja może prowadzić do </a:t>
                      </a:r>
                      <a:r>
                        <a:rPr kumimoji="0" lang="pl-PL" sz="2400" b="0" i="0" u="none" strike="noStrike" cap="none" normalizeH="0" baseline="0">
                          <a:ln>
                            <a:noFill/>
                          </a:ln>
                          <a:solidFill>
                            <a:srgbClr val="333333"/>
                          </a:solidFill>
                          <a:effectLst/>
                          <a:latin typeface="Calibri Light"/>
                          <a:cs typeface="Times New Roman" pitchFamily="18" charset="0"/>
                        </a:rPr>
                        <a:t>uprzedzeń (“widzę </a:t>
                      </a:r>
                      <a:r>
                        <a:rPr kumimoji="0" lang="pl-PL" sz="2400" b="0" i="0" u="none" strike="noStrike" cap="none" normalizeH="0" baseline="0" dirty="0">
                          <a:ln>
                            <a:noFill/>
                          </a:ln>
                          <a:solidFill>
                            <a:srgbClr val="333333"/>
                          </a:solidFill>
                          <a:effectLst/>
                          <a:latin typeface="Calibri Light"/>
                          <a:cs typeface="Times New Roman" pitchFamily="18" charset="0"/>
                        </a:rPr>
                        <a:t>jedno – więc </a:t>
                      </a:r>
                      <a:r>
                        <a:rPr kumimoji="0" lang="pl-PL" sz="2400" b="0" i="0" u="none" strike="noStrike" cap="none" normalizeH="0" baseline="0">
                          <a:ln>
                            <a:noFill/>
                          </a:ln>
                          <a:solidFill>
                            <a:srgbClr val="333333"/>
                          </a:solidFill>
                          <a:effectLst/>
                          <a:latin typeface="Calibri Light"/>
                          <a:cs typeface="Times New Roman" pitchFamily="18" charset="0"/>
                        </a:rPr>
                        <a:t>znam wszystko”).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decyzja nie ma znaczenia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AECFD800-5051-4183-89B8-C8B21D5C8C8F}" type="slidenum">
              <a:rPr lang="de-DE" altLang="de-DE" smtClean="0"/>
              <a:pPr/>
              <a:t>7</a:t>
            </a:fld>
            <a:endParaRPr lang="de-DE" altLang="de-DE"/>
          </a:p>
        </p:txBody>
      </p:sp>
    </p:spTree>
    <p:extLst>
      <p:ext uri="{BB962C8B-B14F-4D97-AF65-F5344CB8AC3E}">
        <p14:creationId xmlns:p14="http://schemas.microsoft.com/office/powerpoint/2010/main" val="1394362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Przeskakiwanie do konkluzji</a:t>
            </a:r>
            <a:br>
              <a:rPr lang="pl-PL" sz="3600">
                <a:solidFill>
                  <a:srgbClr val="004992"/>
                </a:solidFill>
                <a:latin typeface="+mn-lt"/>
                <a:ea typeface="+mn-ea"/>
                <a:cs typeface="+mn-cs"/>
              </a:rPr>
            </a:br>
            <a:r>
              <a:rPr lang="pl-PL">
                <a:solidFill>
                  <a:srgbClr val="004992"/>
                </a:solidFill>
                <a:latin typeface="+mn-lt"/>
                <a:ea typeface="+mn-ea"/>
                <a:cs typeface="+mn-cs"/>
              </a:rPr>
              <a:t>W jakich sytuacjach podejmujemy decyzje bez poznania pełnej prawdy?</a:t>
            </a:r>
            <a:endParaRPr lang="en-US">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39751221"/>
              </p:ext>
            </p:extLst>
          </p:nvPr>
        </p:nvGraphicFramePr>
        <p:xfrm>
          <a:off x="408955" y="2416737"/>
          <a:ext cx="11376000" cy="402337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Kiedy?</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przykład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ograniczony dostęp do informacji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Rozmowa o pracę: ograniczona możliwość bliższego poznania miejsca pracy i współpracowników zanim zaczniemy </a:t>
                      </a:r>
                      <a:r>
                        <a:rPr kumimoji="0" lang="pl-PL" sz="2400" b="0" i="0" u="none" strike="noStrike" cap="none" normalizeH="0" baseline="0">
                          <a:ln>
                            <a:noFill/>
                          </a:ln>
                          <a:solidFill>
                            <a:srgbClr val="333333"/>
                          </a:solidFill>
                          <a:effectLst/>
                          <a:latin typeface="Calibri Light"/>
                          <a:cs typeface="Times New Roman" pitchFamily="18" charset="0"/>
                        </a:rPr>
                        <a:t>pracę (“bierzemy </a:t>
                      </a:r>
                      <a:r>
                        <a:rPr kumimoji="0" lang="pl-PL" sz="2400" b="0" i="0" u="none" strike="noStrike" cap="none" normalizeH="0" baseline="0" dirty="0">
                          <a:ln>
                            <a:noFill/>
                          </a:ln>
                          <a:solidFill>
                            <a:srgbClr val="333333"/>
                          </a:solidFill>
                          <a:effectLst/>
                          <a:latin typeface="Calibri Light"/>
                          <a:cs typeface="Times New Roman" pitchFamily="18" charset="0"/>
                        </a:rPr>
                        <a:t>kota </a:t>
                      </a:r>
                      <a:r>
                        <a:rPr kumimoji="0" lang="pl-PL" sz="2400" b="0" i="0" u="none" strike="noStrike" cap="none" normalizeH="0" baseline="0">
                          <a:ln>
                            <a:noFill/>
                          </a:ln>
                          <a:solidFill>
                            <a:srgbClr val="333333"/>
                          </a:solidFill>
                          <a:effectLst/>
                          <a:latin typeface="Calibri Light"/>
                          <a:cs typeface="Times New Roman" pitchFamily="18" charset="0"/>
                        </a:rPr>
                        <a:t>w worku”).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mamy wcześniejsze doświadczenie, na podstawie, których podejmujemy decyzje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Zbyt duża generalizacja może prowadzić do </a:t>
                      </a:r>
                      <a:r>
                        <a:rPr kumimoji="0" lang="pl-PL" sz="2400" b="0" i="0" u="none" strike="noStrike" cap="none" normalizeH="0" baseline="0">
                          <a:ln>
                            <a:noFill/>
                          </a:ln>
                          <a:solidFill>
                            <a:srgbClr val="333333"/>
                          </a:solidFill>
                          <a:effectLst/>
                          <a:latin typeface="Calibri Light"/>
                          <a:cs typeface="Times New Roman" pitchFamily="18" charset="0"/>
                        </a:rPr>
                        <a:t>uprzedzeń (“widzę </a:t>
                      </a:r>
                      <a:r>
                        <a:rPr kumimoji="0" lang="pl-PL" sz="2400" b="0" i="0" u="none" strike="noStrike" cap="none" normalizeH="0" baseline="0" dirty="0">
                          <a:ln>
                            <a:noFill/>
                          </a:ln>
                          <a:solidFill>
                            <a:srgbClr val="333333"/>
                          </a:solidFill>
                          <a:effectLst/>
                          <a:latin typeface="Calibri Light"/>
                          <a:cs typeface="Times New Roman" pitchFamily="18" charset="0"/>
                        </a:rPr>
                        <a:t>jedno – więc </a:t>
                      </a:r>
                      <a:r>
                        <a:rPr kumimoji="0" lang="pl-PL" sz="2400" b="0" i="0" u="none" strike="noStrike" cap="none" normalizeH="0" baseline="0">
                          <a:ln>
                            <a:noFill/>
                          </a:ln>
                          <a:solidFill>
                            <a:srgbClr val="333333"/>
                          </a:solidFill>
                          <a:effectLst/>
                          <a:latin typeface="Calibri Light"/>
                          <a:cs typeface="Times New Roman" pitchFamily="18" charset="0"/>
                        </a:rPr>
                        <a:t>znam wszystko”).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a:ln>
                            <a:noFill/>
                          </a:ln>
                          <a:solidFill>
                            <a:srgbClr val="333333"/>
                          </a:solidFill>
                          <a:effectLst/>
                          <a:latin typeface="Calibri Light"/>
                          <a:cs typeface="Times New Roman" pitchFamily="18" charset="0"/>
                        </a:rPr>
                        <a:t>... kiedy decyzja nie ma znaczenia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Calibri Light"/>
                          <a:cs typeface="Times New Roman" pitchFamily="18" charset="0"/>
                        </a:rPr>
                        <a:t>Kiedy wybieramy rodzaj ciasta, kolor skarpetek itp.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AECFD800-5051-4183-89B8-C8B21D5C8C8F}" type="slidenum">
              <a:rPr lang="de-DE" altLang="de-DE" smtClean="0"/>
              <a:pPr/>
              <a:t>8</a:t>
            </a:fld>
            <a:endParaRPr lang="de-DE" altLang="de-DE"/>
          </a:p>
        </p:txBody>
      </p:sp>
    </p:spTree>
    <p:extLst>
      <p:ext uri="{BB962C8B-B14F-4D97-AF65-F5344CB8AC3E}">
        <p14:creationId xmlns:p14="http://schemas.microsoft.com/office/powerpoint/2010/main" val="2916463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Pochopne wyciąganie wniosków “na gorąco”</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94742014"/>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Sfera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Calibri Light"/>
                          <a:cs typeface="Times New Roman" pitchFamily="18" charset="0"/>
                        </a:rPr>
                        <a:t>Przykład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pl-PL" sz="2000" kern="1200" dirty="0">
                          <a:solidFill>
                            <a:schemeClr val="dk1"/>
                          </a:solidFill>
                          <a:effectLst/>
                          <a:latin typeface="+mn-lt"/>
                          <a:ea typeface="+mn-ea"/>
                          <a:cs typeface="+mn-cs"/>
                        </a:rPr>
                        <a:t>W roku 1983 niemiecki magazyn "Stern" (niem. "Gwiazda") opublikował rzekomo sekretne dzienniki Adolfa Hitlera, który był przywódcą nazistowskiego reżimu w Niemczech (1933-1945). Magazyn zapłacił za nie 9.3 miliona niemieckich marek (około 5 milionów euro), pomimo iż już wcześniej istniały przesłanki, że dzienniki te były sfałszowane. Dla przykładu wiersz, który według dzienników miał zostać napisany przez Hitlera został ujawniony w 1980 roku jako dzieło innego pisarza. </a:t>
                      </a:r>
                      <a:endParaRPr lang="de-DE" sz="2000" kern="1200" dirty="0">
                        <a:solidFill>
                          <a:schemeClr val="dk1"/>
                        </a:solidFill>
                        <a:effectLst/>
                        <a:latin typeface="+mn-lt"/>
                        <a:ea typeface="+mn-ea"/>
                        <a:cs typeface="+mn-cs"/>
                      </a:endParaRPr>
                    </a:p>
                    <a:p>
                      <a:r>
                        <a:rPr lang="pl-PL" sz="2000" kern="1200" dirty="0">
                          <a:solidFill>
                            <a:schemeClr val="dk1"/>
                          </a:solidFill>
                          <a:effectLst/>
                          <a:latin typeface="+mn-lt"/>
                          <a:ea typeface="+mn-ea"/>
                          <a:cs typeface="+mn-cs"/>
                        </a:rPr>
                        <a:t>Kilka dni po publikacji pamiętników w "Stern" dochodzenie federalnej policji kryminalnej (BKA) wykazało poza wszelką wątpliwość, że dzienniki były sfałszowane i zostały stworzone przez fałszerza sztuki Konrada Kujau. Gdyby "Stern" odczekał do zakończenia dochodzenia przez federalną policję kryminalną (BKA), zaoszczędziłby skandalu.</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552971" y="5091651"/>
            <a:ext cx="2520280" cy="77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7000"/>
              </a:lnSpc>
              <a:spcAft>
                <a:spcPts val="800"/>
              </a:spcAft>
              <a:buNone/>
            </a:pPr>
            <a:r>
              <a:rPr lang="pl-PL" sz="1400" b="0" dirty="0">
                <a:effectLst/>
                <a:latin typeface="+mn-lt"/>
                <a:ea typeface="Calibri" panose="020F0502020204030204" pitchFamily="34" charset="0"/>
                <a:cs typeface="Calibri" panose="020F0502020204030204" pitchFamily="34" charset="0"/>
              </a:rPr>
              <a:t>Okładka magazynu "Stern", który opublikował sfałszowane dzienniki Hitlera</a:t>
            </a:r>
            <a:endParaRPr lang="de-DE" sz="1400" b="0" dirty="0">
              <a:effectLst/>
              <a:latin typeface="+mn-lt"/>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9</a:t>
            </a:fld>
            <a:endParaRPr lang="de-DE" altLang="de-DE"/>
          </a:p>
        </p:txBody>
      </p:sp>
      <p:pic>
        <p:nvPicPr>
          <p:cNvPr id="8" name="Grafik 7">
            <a:extLst>
              <a:ext uri="{FF2B5EF4-FFF2-40B4-BE49-F238E27FC236}">
                <a16:creationId xmlns:a16="http://schemas.microsoft.com/office/drawing/2014/main" id="{D41EA1EE-F1DA-4002-9861-675A65992545}"/>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Pochopne </a:t>
            </a:r>
            <a:r>
              <a:rPr lang="pl-PL" sz="3600">
                <a:solidFill>
                  <a:srgbClr val="004992"/>
                </a:solidFill>
                <a:latin typeface="+mn-lt"/>
                <a:ea typeface="+mn-ea"/>
                <a:cs typeface="+mn-cs"/>
              </a:rPr>
              <a:t>decyzje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legendy -</a:t>
            </a:r>
            <a:br>
              <a:rPr lang="en-US" dirty="0">
                <a:solidFill>
                  <a:srgbClr val="004992"/>
                </a:solidFill>
                <a:latin typeface="+mn-lt"/>
                <a:ea typeface="+mn-ea"/>
                <a:cs typeface="+mn-cs"/>
              </a:rPr>
            </a:br>
            <a:r>
              <a:rPr lang="pl-PL" sz="1800" dirty="0">
                <a:solidFill>
                  <a:srgbClr val="004992"/>
                </a:solidFill>
                <a:latin typeface="+mn-lt"/>
                <a:ea typeface="+mn-ea"/>
                <a:cs typeface="+mn-cs"/>
              </a:rPr>
              <a:t>(inne ćwiczenie na końcu prezentacji)</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4094254652"/>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i przeciw</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“dowody”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Od połowy lat ‘80 chodziły słuchy, iż marka Marlboro należy do ludzi związanych z Ku Klux Klanem (organizacja rasistowska)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za: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l-PL" sz="1800" b="1"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cs typeface="Times New Roman" pitchFamily="18" charset="0"/>
                        </a:rPr>
                        <a:t>Czerwony motyw na białym tle w kształcie </a:t>
                      </a:r>
                      <a:r>
                        <a:rPr kumimoji="0" lang="pl-PL" sz="1800" b="0" i="0" u="none" strike="noStrike" cap="none" normalizeH="0" baseline="0">
                          <a:ln>
                            <a:noFill/>
                          </a:ln>
                          <a:solidFill>
                            <a:srgbClr val="FFFFFF"/>
                          </a:solidFill>
                          <a:effectLst/>
                          <a:latin typeface="Calibri Light"/>
                          <a:cs typeface="Times New Roman" pitchFamily="18" charset="0"/>
                        </a:rPr>
                        <a:t>litery “K”</a:t>
                      </a:r>
                      <a:endParaRPr kumimoji="0" lang="pl-PL" sz="18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a:ln>
                            <a:noFill/>
                          </a:ln>
                          <a:solidFill>
                            <a:srgbClr val="FFFFFF"/>
                          </a:solidFill>
                          <a:effectLst/>
                          <a:latin typeface="Calibri Light"/>
                          <a:cs typeface="Times New Roman" pitchFamily="18" charset="0"/>
                        </a:rPr>
                        <a:t>“Mar” </a:t>
                      </a:r>
                      <a:r>
                        <a:rPr kumimoji="0" lang="pl-PL" sz="1800" b="0" i="0" u="none" strike="noStrike" cap="none" normalizeH="0" baseline="0" dirty="0">
                          <a:ln>
                            <a:noFill/>
                          </a:ln>
                          <a:solidFill>
                            <a:srgbClr val="FFFFFF"/>
                          </a:solidFill>
                          <a:effectLst/>
                          <a:latin typeface="Calibri Light"/>
                          <a:cs typeface="Times New Roman" pitchFamily="18" charset="0"/>
                        </a:rPr>
                        <a:t>do góry nogami czytać można </a:t>
                      </a:r>
                      <a:r>
                        <a:rPr kumimoji="0" lang="pl-PL" sz="1800" b="0" i="0" u="none" strike="noStrike" cap="none" normalizeH="0" baseline="0">
                          <a:ln>
                            <a:noFill/>
                          </a:ln>
                          <a:solidFill>
                            <a:srgbClr val="FFFFFF"/>
                          </a:solidFill>
                          <a:effectLst/>
                          <a:latin typeface="Calibri Light"/>
                          <a:cs typeface="Times New Roman" pitchFamily="18" charset="0"/>
                        </a:rPr>
                        <a:t>jako “jew” </a:t>
                      </a:r>
                      <a:r>
                        <a:rPr kumimoji="0" lang="pl-PL" sz="1800" b="0" i="0" u="none" strike="noStrike" cap="none" normalizeH="0" baseline="0" dirty="0">
                          <a:ln>
                            <a:noFill/>
                          </a:ln>
                          <a:solidFill>
                            <a:srgbClr val="FFFFFF"/>
                          </a:solidFill>
                          <a:effectLst/>
                          <a:latin typeface="Calibri Light"/>
                          <a:cs typeface="Times New Roman" pitchFamily="18" charset="0"/>
                        </a:rPr>
                        <a:t>(żyd) </a:t>
                      </a:r>
                      <a:r>
                        <a:rPr kumimoji="0" lang="pl-PL" sz="1800" b="0" i="0" u="none" strike="noStrike" cap="none" normalizeH="0" baseline="0">
                          <a:ln>
                            <a:noFill/>
                          </a:ln>
                          <a:solidFill>
                            <a:srgbClr val="FFFFFF"/>
                          </a:solidFill>
                          <a:effectLst/>
                          <a:latin typeface="Calibri Light"/>
                          <a:cs typeface="Times New Roman" pitchFamily="18" charset="0"/>
                        </a:rPr>
                        <a:t>– “lboro” odwrócone “horrible” </a:t>
                      </a:r>
                      <a:r>
                        <a:rPr kumimoji="0" lang="pl-PL" sz="1800" b="0" i="0" u="none" strike="noStrike" cap="none" normalizeH="0" baseline="0" dirty="0">
                          <a:ln>
                            <a:noFill/>
                          </a:ln>
                          <a:solidFill>
                            <a:srgbClr val="FFFFFF"/>
                          </a:solidFill>
                          <a:effectLst/>
                          <a:latin typeface="Calibri Light"/>
                          <a:cs typeface="Times New Roman" pitchFamily="18" charset="0"/>
                        </a:rPr>
                        <a:t>(okropny) </a:t>
                      </a:r>
                      <a:r>
                        <a:rPr kumimoji="0" lang="pl-PL" sz="1800" b="0" i="0" u="none" strike="noStrike" cap="none" normalizeH="0" baseline="0">
                          <a:ln>
                            <a:noFill/>
                          </a:ln>
                          <a:solidFill>
                            <a:srgbClr val="FFFFFF"/>
                          </a:solidFill>
                          <a:effectLst/>
                          <a:latin typeface="Calibri Light"/>
                          <a:cs typeface="Times New Roman" pitchFamily="18" charset="0"/>
                        </a:rPr>
                        <a:t>= “horrible jew” </a:t>
                      </a:r>
                      <a:r>
                        <a:rPr kumimoji="0" lang="pl-PL" sz="1800" b="0" i="0" u="none" strike="noStrike" cap="none" normalizeH="0" baseline="0" dirty="0">
                          <a:ln>
                            <a:noFill/>
                          </a:ln>
                          <a:solidFill>
                            <a:srgbClr val="FFFFFF"/>
                          </a:solidFill>
                          <a:effectLst/>
                          <a:latin typeface="Calibri Light"/>
                          <a:cs typeface="Times New Roman" pitchFamily="18" charset="0"/>
                        </a:rPr>
                        <a:t>(Okropny żyd)</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przeciw:</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l-PL" sz="18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cs typeface="Times New Roman" pitchFamily="18" charset="0"/>
                        </a:rPr>
                        <a:t>Marlboro zostało założone przez Philippa Morrias, anglika, który nie miał powiązań z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cs typeface="Times New Roman" pitchFamily="18" charset="0"/>
                        </a:rPr>
                        <a:t>Nazwa Marlboro pochodzi od ulicy, gdzie mieściła się fabryka: Marlborough</a:t>
                      </a:r>
                      <a:endParaRPr kumimoji="0" lang="de-DE" sz="18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dirty="0">
                <a:solidFill>
                  <a:srgbClr val="333333"/>
                </a:solidFill>
                <a:latin typeface="Calibri Light"/>
              </a:rPr>
              <a:t>Marlboro należy do Kuk Klux Klanu?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Pochopne </a:t>
            </a:r>
            <a:r>
              <a:rPr lang="pl-PL" sz="3600">
                <a:solidFill>
                  <a:srgbClr val="004992"/>
                </a:solidFill>
                <a:latin typeface="+mn-lt"/>
                <a:ea typeface="+mn-ea"/>
                <a:cs typeface="+mn-cs"/>
              </a:rPr>
              <a:t>decyzje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legendy -</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3689762918"/>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i przeciw</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“dowody”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Od połowy lat ‘80 chodziły słuchy, iż marka Marlboro należy do ludzi związanych z Ku Klux Klanem (organizacja rasistowska)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za: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cs typeface="Times New Roman" pitchFamily="18" charset="0"/>
                        </a:rPr>
                        <a:t>Czerwony motyw na białym tle w kształcie </a:t>
                      </a:r>
                      <a:r>
                        <a:rPr kumimoji="0" lang="pl-PL" sz="1800" b="0" i="0" u="none" strike="noStrike" cap="none" normalizeH="0" baseline="0">
                          <a:ln>
                            <a:noFill/>
                          </a:ln>
                          <a:solidFill>
                            <a:srgbClr val="333333"/>
                          </a:solidFill>
                          <a:effectLst/>
                          <a:latin typeface="Calibri Light"/>
                          <a:cs typeface="Times New Roman" pitchFamily="18" charset="0"/>
                        </a:rPr>
                        <a:t>litery “K”</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Calibri Light"/>
                          <a:cs typeface="Times New Roman" pitchFamily="18" charset="0"/>
                        </a:rPr>
                        <a:t>“Mar” </a:t>
                      </a:r>
                      <a:r>
                        <a:rPr kumimoji="0" lang="pl-PL" sz="1800" b="0" i="0" u="none" strike="noStrike" cap="none" normalizeH="0" baseline="0" dirty="0">
                          <a:ln>
                            <a:noFill/>
                          </a:ln>
                          <a:solidFill>
                            <a:srgbClr val="333333"/>
                          </a:solidFill>
                          <a:effectLst/>
                          <a:latin typeface="Calibri Light"/>
                          <a:cs typeface="Times New Roman" pitchFamily="18" charset="0"/>
                        </a:rPr>
                        <a:t>do góry nogami czytać można </a:t>
                      </a:r>
                      <a:r>
                        <a:rPr kumimoji="0" lang="pl-PL" sz="1800" b="0" i="0" u="none" strike="noStrike" cap="none" normalizeH="0" baseline="0">
                          <a:ln>
                            <a:noFill/>
                          </a:ln>
                          <a:solidFill>
                            <a:srgbClr val="333333"/>
                          </a:solidFill>
                          <a:effectLst/>
                          <a:latin typeface="Calibri Light"/>
                          <a:cs typeface="Times New Roman" pitchFamily="18" charset="0"/>
                        </a:rPr>
                        <a:t>jako “jew” </a:t>
                      </a:r>
                      <a:r>
                        <a:rPr kumimoji="0" lang="pl-PL" sz="1800" b="0" i="0" u="none" strike="noStrike" cap="none" normalizeH="0" baseline="0" dirty="0">
                          <a:ln>
                            <a:noFill/>
                          </a:ln>
                          <a:solidFill>
                            <a:srgbClr val="333333"/>
                          </a:solidFill>
                          <a:effectLst/>
                          <a:latin typeface="Calibri Light"/>
                          <a:cs typeface="Times New Roman" pitchFamily="18" charset="0"/>
                        </a:rPr>
                        <a:t>(żyd) </a:t>
                      </a:r>
                      <a:r>
                        <a:rPr kumimoji="0" lang="pl-PL" sz="1800" b="0" i="0" u="none" strike="noStrike" cap="none" normalizeH="0" baseline="0">
                          <a:ln>
                            <a:noFill/>
                          </a:ln>
                          <a:solidFill>
                            <a:srgbClr val="333333"/>
                          </a:solidFill>
                          <a:effectLst/>
                          <a:latin typeface="Calibri Light"/>
                          <a:cs typeface="Times New Roman" pitchFamily="18" charset="0"/>
                        </a:rPr>
                        <a:t>– “lboro” odwrócone “horrible” </a:t>
                      </a:r>
                      <a:r>
                        <a:rPr kumimoji="0" lang="pl-PL" sz="1800" b="0" i="0" u="none" strike="noStrike" cap="none" normalizeH="0" baseline="0" dirty="0">
                          <a:ln>
                            <a:noFill/>
                          </a:ln>
                          <a:solidFill>
                            <a:srgbClr val="333333"/>
                          </a:solidFill>
                          <a:effectLst/>
                          <a:latin typeface="Calibri Light"/>
                          <a:cs typeface="Times New Roman" pitchFamily="18" charset="0"/>
                        </a:rPr>
                        <a:t>(okropny) </a:t>
                      </a:r>
                      <a:r>
                        <a:rPr kumimoji="0" lang="pl-PL" sz="1800" b="0" i="0" u="none" strike="noStrike" cap="none" normalizeH="0" baseline="0">
                          <a:ln>
                            <a:noFill/>
                          </a:ln>
                          <a:solidFill>
                            <a:srgbClr val="333333"/>
                          </a:solidFill>
                          <a:effectLst/>
                          <a:latin typeface="Calibri Light"/>
                          <a:cs typeface="Times New Roman" pitchFamily="18" charset="0"/>
                        </a:rPr>
                        <a:t>= “horrible jew” </a:t>
                      </a:r>
                      <a:r>
                        <a:rPr kumimoji="0" lang="pl-PL" sz="1800" b="0" i="0" u="none" strike="noStrike" cap="none" normalizeH="0" baseline="0" dirty="0">
                          <a:ln>
                            <a:noFill/>
                          </a:ln>
                          <a:solidFill>
                            <a:srgbClr val="333333"/>
                          </a:solidFill>
                          <a:effectLst/>
                          <a:latin typeface="Calibri Light"/>
                          <a:cs typeface="Times New Roman" pitchFamily="18" charset="0"/>
                        </a:rPr>
                        <a:t>(Okropny żyd)</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przeciw:</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l-PL" sz="18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cs typeface="Times New Roman" pitchFamily="18" charset="0"/>
                        </a:rPr>
                        <a:t>Marlboro zostało założone przez Philippa Morrias, anglika, który nie miał powiązań z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pl-PL" sz="1800" b="0" i="0" u="none" strike="noStrike" cap="none" normalizeH="0" baseline="0" dirty="0">
                          <a:ln>
                            <a:noFill/>
                          </a:ln>
                          <a:solidFill>
                            <a:srgbClr val="FFFFFF"/>
                          </a:solidFill>
                          <a:effectLst/>
                          <a:latin typeface="Calibri Light"/>
                          <a:cs typeface="Times New Roman" pitchFamily="18" charset="0"/>
                        </a:rPr>
                        <a:t>Nazwa Marlboro pochodzi od ulicy, gdzie mieściła się fabryka: Marlborough</a:t>
                      </a:r>
                      <a:endParaRPr kumimoji="0" lang="de-DE" sz="18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dirty="0">
                <a:solidFill>
                  <a:srgbClr val="333333"/>
                </a:solidFill>
                <a:latin typeface="Calibri Light"/>
              </a:rPr>
              <a:t>Marlboro należy do Kuk Klux Klanu?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11</a:t>
            </a:fld>
            <a:endParaRPr lang="de-DE" altLang="de-DE"/>
          </a:p>
        </p:txBody>
      </p:sp>
    </p:spTree>
    <p:extLst>
      <p:ext uri="{BB962C8B-B14F-4D97-AF65-F5344CB8AC3E}">
        <p14:creationId xmlns:p14="http://schemas.microsoft.com/office/powerpoint/2010/main" val="299570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Pochopne </a:t>
            </a:r>
            <a:r>
              <a:rPr lang="pl-PL" sz="3600">
                <a:solidFill>
                  <a:srgbClr val="004992"/>
                </a:solidFill>
                <a:latin typeface="+mn-lt"/>
                <a:ea typeface="+mn-ea"/>
                <a:cs typeface="+mn-cs"/>
              </a:rPr>
              <a:t>decyzje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legendy -</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3387304171"/>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i przeciw</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“dowody”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Od połowy lat ‘80 chodziły słuchy, iż marka Marlboro należy do ludzi związanych z Ku Klux Klanem (organizacja rasistowska)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za: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cs typeface="Times New Roman" pitchFamily="18" charset="0"/>
                        </a:rPr>
                        <a:t>Czerwony motyw na białym tle w kształcie </a:t>
                      </a:r>
                      <a:r>
                        <a:rPr kumimoji="0" lang="pl-PL" sz="1800" b="0" i="0" u="none" strike="noStrike" cap="none" normalizeH="0" baseline="0">
                          <a:ln>
                            <a:noFill/>
                          </a:ln>
                          <a:solidFill>
                            <a:srgbClr val="333333"/>
                          </a:solidFill>
                          <a:effectLst/>
                          <a:latin typeface="Calibri Light"/>
                          <a:cs typeface="Times New Roman" pitchFamily="18" charset="0"/>
                        </a:rPr>
                        <a:t>litery “K”</a:t>
                      </a:r>
                      <a:endParaRPr kumimoji="0" lang="pl-PL" sz="18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Calibri Light"/>
                          <a:cs typeface="Times New Roman" pitchFamily="18" charset="0"/>
                        </a:rPr>
                        <a:t>“Mar” </a:t>
                      </a:r>
                      <a:r>
                        <a:rPr kumimoji="0" lang="pl-PL" sz="1800" b="0" i="0" u="none" strike="noStrike" cap="none" normalizeH="0" baseline="0" dirty="0">
                          <a:ln>
                            <a:noFill/>
                          </a:ln>
                          <a:solidFill>
                            <a:srgbClr val="333333"/>
                          </a:solidFill>
                          <a:effectLst/>
                          <a:latin typeface="Calibri Light"/>
                          <a:cs typeface="Times New Roman" pitchFamily="18" charset="0"/>
                        </a:rPr>
                        <a:t>do góry nogami czytać można </a:t>
                      </a:r>
                      <a:r>
                        <a:rPr kumimoji="0" lang="pl-PL" sz="1800" b="0" i="0" u="none" strike="noStrike" cap="none" normalizeH="0" baseline="0">
                          <a:ln>
                            <a:noFill/>
                          </a:ln>
                          <a:solidFill>
                            <a:srgbClr val="333333"/>
                          </a:solidFill>
                          <a:effectLst/>
                          <a:latin typeface="Calibri Light"/>
                          <a:cs typeface="Times New Roman" pitchFamily="18" charset="0"/>
                        </a:rPr>
                        <a:t>jako “jew” </a:t>
                      </a:r>
                      <a:r>
                        <a:rPr kumimoji="0" lang="pl-PL" sz="1800" b="0" i="0" u="none" strike="noStrike" cap="none" normalizeH="0" baseline="0" dirty="0">
                          <a:ln>
                            <a:noFill/>
                          </a:ln>
                          <a:solidFill>
                            <a:srgbClr val="333333"/>
                          </a:solidFill>
                          <a:effectLst/>
                          <a:latin typeface="Calibri Light"/>
                          <a:cs typeface="Times New Roman" pitchFamily="18" charset="0"/>
                        </a:rPr>
                        <a:t>(żyd) </a:t>
                      </a:r>
                      <a:r>
                        <a:rPr kumimoji="0" lang="pl-PL" sz="1800" b="0" i="0" u="none" strike="noStrike" cap="none" normalizeH="0" baseline="0">
                          <a:ln>
                            <a:noFill/>
                          </a:ln>
                          <a:solidFill>
                            <a:srgbClr val="333333"/>
                          </a:solidFill>
                          <a:effectLst/>
                          <a:latin typeface="Calibri Light"/>
                          <a:cs typeface="Times New Roman" pitchFamily="18" charset="0"/>
                        </a:rPr>
                        <a:t>– “lboro” odwrócone “horrible” </a:t>
                      </a:r>
                      <a:r>
                        <a:rPr kumimoji="0" lang="pl-PL" sz="1800" b="0" i="0" u="none" strike="noStrike" cap="none" normalizeH="0" baseline="0" dirty="0">
                          <a:ln>
                            <a:noFill/>
                          </a:ln>
                          <a:solidFill>
                            <a:srgbClr val="333333"/>
                          </a:solidFill>
                          <a:effectLst/>
                          <a:latin typeface="Calibri Light"/>
                          <a:cs typeface="Times New Roman" pitchFamily="18" charset="0"/>
                        </a:rPr>
                        <a:t>(okropny) </a:t>
                      </a:r>
                      <a:r>
                        <a:rPr kumimoji="0" lang="pl-PL" sz="1800" b="0" i="0" u="none" strike="noStrike" cap="none" normalizeH="0" baseline="0">
                          <a:ln>
                            <a:noFill/>
                          </a:ln>
                          <a:solidFill>
                            <a:srgbClr val="333333"/>
                          </a:solidFill>
                          <a:effectLst/>
                          <a:latin typeface="Calibri Light"/>
                          <a:cs typeface="Times New Roman" pitchFamily="18" charset="0"/>
                        </a:rPr>
                        <a:t>= “horrible jew” </a:t>
                      </a:r>
                      <a:r>
                        <a:rPr kumimoji="0" lang="pl-PL" sz="1800" b="0" i="0" u="none" strike="noStrike" cap="none" normalizeH="0" baseline="0" dirty="0">
                          <a:ln>
                            <a:noFill/>
                          </a:ln>
                          <a:solidFill>
                            <a:srgbClr val="333333"/>
                          </a:solidFill>
                          <a:effectLst/>
                          <a:latin typeface="Calibri Light"/>
                          <a:cs typeface="Times New Roman" pitchFamily="18" charset="0"/>
                        </a:rPr>
                        <a:t>(Okropny żyd)</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l-PL" sz="1800" b="1" i="0" u="none" strike="noStrike" cap="none" normalizeH="0" baseline="0" dirty="0">
                          <a:ln>
                            <a:noFill/>
                          </a:ln>
                          <a:solidFill>
                            <a:srgbClr val="333333"/>
                          </a:solidFill>
                          <a:effectLst/>
                          <a:latin typeface="Calibri Light"/>
                          <a:cs typeface="Times New Roman" pitchFamily="18" charset="0"/>
                        </a:rPr>
                        <a:t>przeciw:</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cs typeface="Times New Roman" pitchFamily="18" charset="0"/>
                        </a:rPr>
                        <a:t>Marlboro zostało założone przez Philippa Morrias, anglika, który nie miał powiązań z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cs typeface="Times New Roman" pitchFamily="18" charset="0"/>
                        </a:rPr>
                        <a:t>Nazwa Marlboro pochodzi od ulicy, gdzie mieściła się fabryka: Marlborough</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000" b="0" dirty="0">
                <a:solidFill>
                  <a:srgbClr val="333333"/>
                </a:solidFill>
                <a:latin typeface="Calibri Light"/>
              </a:rPr>
              <a:t>Marlboro należy do Kuk Klux Klanu?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12</a:t>
            </a:fld>
            <a:endParaRPr lang="de-DE" altLang="de-DE"/>
          </a:p>
        </p:txBody>
      </p:sp>
    </p:spTree>
    <p:extLst>
      <p:ext uri="{BB962C8B-B14F-4D97-AF65-F5344CB8AC3E}">
        <p14:creationId xmlns:p14="http://schemas.microsoft.com/office/powerpoint/2010/main" val="3833720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Pochopne </a:t>
            </a:r>
            <a:r>
              <a:rPr lang="pl-PL" sz="3600">
                <a:solidFill>
                  <a:srgbClr val="004992"/>
                </a:solidFill>
                <a:latin typeface="+mn-lt"/>
                <a:ea typeface="+mn-ea"/>
                <a:cs typeface="+mn-cs"/>
              </a:rPr>
              <a:t>decyzje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legendy -</a:t>
            </a:r>
            <a:endParaRPr lang="en-US" dirty="0">
              <a:solidFill>
                <a:srgbClr val="004992"/>
              </a:solidFill>
              <a:latin typeface="+mn-lt"/>
              <a:ea typeface="+mn-ea"/>
              <a:cs typeface="+mn-cs"/>
            </a:endParaRP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NIE!</a:t>
            </a:r>
            <a:endParaRPr lang="en-US" altLang="de-DE" sz="2400" dirty="0">
              <a:latin typeface="Calibri Light"/>
            </a:endParaRP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pl-PL" altLang="de-DE" sz="2400" b="0" dirty="0">
                <a:solidFill>
                  <a:srgbClr val="333333"/>
                </a:solidFill>
                <a:latin typeface="Calibri Light"/>
              </a:rPr>
              <a:t>Czy Marlboro należy do Kuk Klux Klanu?</a:t>
            </a: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przerażające niż rzeczywistość</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przerażające niż rzeczywistość</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Bazują na przesłankach, które bardzo trudno zweryfikować i udowodnić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a:t>
            </a:r>
            <a:r>
              <a:rPr lang="pl-PL" altLang="de-DE" sz="2400" dirty="0">
                <a:solidFill>
                  <a:srgbClr val="333333"/>
                </a:solidFill>
              </a:rPr>
              <a:t> w wyrazie Marlboro można doszukać się wielu różnych wyrazów…</a:t>
            </a:r>
            <a:r>
              <a:rPr lang="en-US" altLang="de-DE" sz="2400" dirty="0">
                <a:solidFill>
                  <a:srgbClr val="333333"/>
                </a:solidFill>
              </a:rPr>
              <a:t>), </a:t>
            </a:r>
            <a:r>
              <a:rPr lang="pl-PL" altLang="de-DE" sz="2400" dirty="0">
                <a:solidFill>
                  <a:srgbClr val="333333"/>
                </a:solidFill>
              </a:rPr>
              <a:t>a ludzie naiwnie w nie </a:t>
            </a:r>
            <a:r>
              <a:rPr lang="pl-PL" altLang="de-DE" sz="2400">
                <a:solidFill>
                  <a:srgbClr val="333333"/>
                </a:solidFill>
              </a:rPr>
              <a:t>wierzą</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16</a:t>
            </a:fld>
            <a:endParaRPr lang="de-DE" altLang="de-DE"/>
          </a:p>
        </p:txBody>
      </p:sp>
    </p:spTree>
    <p:extLst>
      <p:ext uri="{BB962C8B-B14F-4D97-AF65-F5344CB8AC3E}">
        <p14:creationId xmlns:p14="http://schemas.microsoft.com/office/powerpoint/2010/main" val="1444744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przerażające niż rzeczywistość</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Bazują na przesłankach, które bardzo trudno zweryfikować i udowodnić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a:t>
            </a:r>
            <a:r>
              <a:rPr lang="pl-PL" altLang="de-DE" sz="2400" dirty="0">
                <a:solidFill>
                  <a:srgbClr val="333333"/>
                </a:solidFill>
              </a:rPr>
              <a:t> w wyrazie Marlboro można doszukać się wielu różnych wyrazów…</a:t>
            </a:r>
            <a:r>
              <a:rPr lang="en-US" altLang="de-DE" sz="2400" dirty="0">
                <a:solidFill>
                  <a:srgbClr val="333333"/>
                </a:solidFill>
              </a:rPr>
              <a:t>), </a:t>
            </a:r>
            <a:r>
              <a:rPr lang="pl-PL" altLang="de-DE" sz="2400" dirty="0">
                <a:solidFill>
                  <a:srgbClr val="333333"/>
                </a:solidFill>
              </a:rPr>
              <a:t>a ludzie naiwnie w nie wierzą</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Ukrywają alternatywne wyjaśnienia </a:t>
            </a:r>
            <a:r>
              <a:rPr lang="en-US" altLang="de-DE" sz="2400" dirty="0">
                <a:solidFill>
                  <a:srgbClr val="333333"/>
                </a:solidFill>
              </a:rPr>
              <a:t>(e.g. </a:t>
            </a:r>
            <a:r>
              <a:rPr lang="pl-PL" altLang="de-DE" sz="2400" dirty="0">
                <a:solidFill>
                  <a:srgbClr val="333333"/>
                </a:solidFill>
              </a:rPr>
              <a:t>słowo Marlboro czytane na wiele różnych sposobów może znaczyć wszystko</a:t>
            </a:r>
            <a:r>
              <a:rPr lang="pl-PL" altLang="de-DE" sz="2400">
                <a:solidFill>
                  <a:srgbClr val="333333"/>
                </a:solidFill>
              </a:rPr>
              <a:t>)</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17</a:t>
            </a:fld>
            <a:endParaRPr lang="de-DE" altLang="de-DE"/>
          </a:p>
        </p:txBody>
      </p:sp>
    </p:spTree>
    <p:extLst>
      <p:ext uri="{BB962C8B-B14F-4D97-AF65-F5344CB8AC3E}">
        <p14:creationId xmlns:p14="http://schemas.microsoft.com/office/powerpoint/2010/main" val="268534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często są bardziej przerażające niż rzeczywistość</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Bazują na przesłankach, które bardzo trudno zweryfikować i udowodnić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a:t>
            </a:r>
            <a:r>
              <a:rPr lang="pl-PL" altLang="de-DE" sz="2400" dirty="0">
                <a:solidFill>
                  <a:srgbClr val="333333"/>
                </a:solidFill>
              </a:rPr>
              <a:t> w wyrazie Marlboro można doszukać się wielu różnych wyrazów…</a:t>
            </a:r>
            <a:r>
              <a:rPr lang="en-US" altLang="de-DE" sz="2400" dirty="0">
                <a:solidFill>
                  <a:srgbClr val="333333"/>
                </a:solidFill>
              </a:rPr>
              <a:t>), </a:t>
            </a:r>
            <a:r>
              <a:rPr lang="pl-PL" altLang="de-DE" sz="2400" dirty="0">
                <a:solidFill>
                  <a:srgbClr val="333333"/>
                </a:solidFill>
              </a:rPr>
              <a:t>a ludzie naiwnie w nie wierzą</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Ukrywają alternatywne wyjaśnienia </a:t>
            </a:r>
            <a:r>
              <a:rPr lang="en-US" altLang="de-DE" sz="2400" dirty="0">
                <a:solidFill>
                  <a:srgbClr val="333333"/>
                </a:solidFill>
              </a:rPr>
              <a:t>(e.g. </a:t>
            </a:r>
            <a:r>
              <a:rPr lang="pl-PL" altLang="de-DE" sz="2400" dirty="0">
                <a:solidFill>
                  <a:srgbClr val="333333"/>
                </a:solidFill>
              </a:rPr>
              <a:t>słowo Marlboro czytane na wiele różnych sposobów może znaczyć wszystko)</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Legendy bazują na informacjach wyjętych z kontekstu</a:t>
            </a:r>
            <a:r>
              <a:rPr lang="en-US" altLang="de-DE" sz="2400" dirty="0">
                <a:solidFill>
                  <a:srgbClr val="333333"/>
                </a:solidFill>
              </a:rPr>
              <a:t>. </a:t>
            </a:r>
            <a:r>
              <a:rPr lang="pl-PL" altLang="de-DE" sz="2400" dirty="0">
                <a:solidFill>
                  <a:srgbClr val="333333"/>
                </a:solidFill>
              </a:rPr>
              <a:t>Znaczenie </a:t>
            </a:r>
            <a:r>
              <a:rPr lang="pl-PL" altLang="de-DE" sz="2400">
                <a:solidFill>
                  <a:srgbClr val="333333"/>
                </a:solidFill>
              </a:rPr>
              <a:t>tych </a:t>
            </a:r>
            <a:r>
              <a:rPr lang="de-DE" altLang="de-DE" sz="2400">
                <a:solidFill>
                  <a:srgbClr val="333333"/>
                </a:solidFill>
              </a:rPr>
              <a:t>“</a:t>
            </a:r>
            <a:r>
              <a:rPr lang="pl-PL" altLang="de-DE" sz="2400">
                <a:solidFill>
                  <a:srgbClr val="333333"/>
                </a:solidFill>
              </a:rPr>
              <a:t>dowodów” </a:t>
            </a:r>
            <a:r>
              <a:rPr lang="pl-PL" altLang="de-DE" sz="2400" dirty="0">
                <a:solidFill>
                  <a:srgbClr val="333333"/>
                </a:solidFill>
              </a:rPr>
              <a:t>jest wyolbrzymione </a:t>
            </a:r>
            <a:r>
              <a:rPr lang="en-US" altLang="de-DE" sz="2400" dirty="0">
                <a:solidFill>
                  <a:srgbClr val="333333"/>
                </a:solidFill>
              </a:rPr>
              <a:t>(</a:t>
            </a:r>
            <a:r>
              <a:rPr lang="pl-PL" altLang="de-DE" sz="2400" dirty="0">
                <a:solidFill>
                  <a:srgbClr val="333333"/>
                </a:solidFill>
              </a:rPr>
              <a:t>Na pierwszy rzut oka czerwony </a:t>
            </a:r>
            <a:r>
              <a:rPr lang="pl-PL" altLang="de-DE" sz="2400">
                <a:solidFill>
                  <a:srgbClr val="333333"/>
                </a:solidFill>
              </a:rPr>
              <a:t>motyw </a:t>
            </a:r>
            <a:r>
              <a:rPr lang="de-DE" altLang="de-DE" sz="2400">
                <a:solidFill>
                  <a:srgbClr val="333333"/>
                </a:solidFill>
              </a:rPr>
              <a:t>“</a:t>
            </a:r>
            <a:r>
              <a:rPr lang="pl-PL" altLang="de-DE" sz="2400">
                <a:solidFill>
                  <a:srgbClr val="333333"/>
                </a:solidFill>
              </a:rPr>
              <a:t>K” </a:t>
            </a:r>
            <a:r>
              <a:rPr lang="pl-PL" altLang="de-DE" sz="2400" dirty="0">
                <a:solidFill>
                  <a:srgbClr val="333333"/>
                </a:solidFill>
              </a:rPr>
              <a:t>na biały tle robi wrażenie, ale niczego nie dowodzi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18</a:t>
            </a:fld>
            <a:endParaRPr lang="de-DE" altLang="de-DE"/>
          </a:p>
        </p:txBody>
      </p:sp>
    </p:spTree>
    <p:extLst>
      <p:ext uri="{BB962C8B-B14F-4D97-AF65-F5344CB8AC3E}">
        <p14:creationId xmlns:p14="http://schemas.microsoft.com/office/powerpoint/2010/main" val="4175008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historii można znaleźć wiele przykładów, gdzie mniejszości i </a:t>
            </a:r>
            <a:r>
              <a:rPr lang="de-DE" altLang="de-DE" sz="2400">
                <a:solidFill>
                  <a:srgbClr val="333333"/>
                </a:solidFill>
              </a:rPr>
              <a:t>“</a:t>
            </a:r>
            <a:r>
              <a:rPr lang="pl-PL" altLang="de-DE" sz="2400">
                <a:solidFill>
                  <a:srgbClr val="333333"/>
                </a:solidFill>
              </a:rPr>
              <a:t>wyrzutków” </a:t>
            </a:r>
            <a:r>
              <a:rPr lang="pl-PL" altLang="de-DE" sz="2400" dirty="0">
                <a:solidFill>
                  <a:srgbClr val="333333"/>
                </a:solidFill>
              </a:rPr>
              <a:t>obarczano winą za nie dające się kontrolować, katastroficzne wydarzenia</a:t>
            </a:r>
            <a:r>
              <a:rPr lang="de-DE" altLang="de-DE" sz="2400" dirty="0">
                <a:solidFill>
                  <a:srgbClr val="333333"/>
                </a:solidFill>
              </a:rPr>
              <a:t>. </a:t>
            </a:r>
            <a:r>
              <a:rPr lang="pl-PL" altLang="de-DE" sz="2400" dirty="0">
                <a:solidFill>
                  <a:srgbClr val="333333"/>
                </a:solidFill>
              </a:rPr>
              <a:t>Na przykład, w czasach średniowiecza za nieurodzaj winiono czarownice i mniejszości </a:t>
            </a:r>
            <a:r>
              <a:rPr lang="pl-PL" altLang="de-DE" sz="2400">
                <a:solidFill>
                  <a:srgbClr val="333333"/>
                </a:solidFill>
              </a:rPr>
              <a:t>religijne.</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historii można znaleźć wiele przykładów, gdzie mniejszości i </a:t>
            </a:r>
            <a:r>
              <a:rPr lang="de-DE" altLang="de-DE" sz="2400">
                <a:solidFill>
                  <a:srgbClr val="333333"/>
                </a:solidFill>
              </a:rPr>
              <a:t>“</a:t>
            </a:r>
            <a:r>
              <a:rPr lang="pl-PL" altLang="de-DE" sz="2400">
                <a:solidFill>
                  <a:srgbClr val="333333"/>
                </a:solidFill>
              </a:rPr>
              <a:t>wyrzutków” </a:t>
            </a:r>
            <a:r>
              <a:rPr lang="pl-PL" altLang="de-DE" sz="2400" dirty="0">
                <a:solidFill>
                  <a:srgbClr val="333333"/>
                </a:solidFill>
              </a:rPr>
              <a:t>obarczano winą za nie dające się kontrolować, katastroficzne wydarzenia</a:t>
            </a:r>
            <a:r>
              <a:rPr lang="de-DE" altLang="de-DE" sz="2400" dirty="0">
                <a:solidFill>
                  <a:srgbClr val="333333"/>
                </a:solidFill>
              </a:rPr>
              <a:t>. </a:t>
            </a:r>
            <a:r>
              <a:rPr lang="pl-PL" altLang="de-DE" sz="2400" dirty="0">
                <a:solidFill>
                  <a:srgbClr val="333333"/>
                </a:solidFill>
              </a:rPr>
              <a:t>Na przykład, w czasach średniowiecza za nieurodzaj winiono czarownice i mniejszości religijne.</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Takie proste wytłumaczenie redukuje napięcie i strach związany z niespotykanymi zdarzeniami i daje złudzenie kontroli.</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20</a:t>
            </a:fld>
            <a:endParaRPr lang="de-DE" altLang="de-DE"/>
          </a:p>
        </p:txBody>
      </p:sp>
    </p:spTree>
    <p:extLst>
      <p:ext uri="{BB962C8B-B14F-4D97-AF65-F5344CB8AC3E}">
        <p14:creationId xmlns:p14="http://schemas.microsoft.com/office/powerpoint/2010/main" val="3226372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4500" algn="l"/>
              </a:tabLst>
              <a:defRPr/>
            </a:pPr>
            <a:r>
              <a:rPr lang="pl-PL" sz="2400">
                <a:solidFill>
                  <a:srgbClr val="333333"/>
                </a:solidFill>
              </a:rPr>
              <a:t>Badanie pokazują, że dużo osób z diagnozą psychoz </a:t>
            </a:r>
            <a:r>
              <a:rPr lang="de-DE" sz="2400" dirty="0">
                <a:solidFill>
                  <a:srgbClr val="333333"/>
                </a:solidFill>
              </a:rPr>
              <a:t>(</a:t>
            </a:r>
            <a:r>
              <a:rPr lang="pl-PL" sz="2400" dirty="0">
                <a:solidFill>
                  <a:srgbClr val="333333"/>
                </a:solidFill>
              </a:rPr>
              <a:t>ale nie wszyscy</a:t>
            </a:r>
            <a:r>
              <a:rPr lang="en-US" sz="2400" dirty="0">
                <a:solidFill>
                  <a:srgbClr val="333333"/>
                </a:solidFill>
              </a:rPr>
              <a:t>!) </a:t>
            </a:r>
            <a:r>
              <a:rPr lang="pl-PL" sz="2400" dirty="0">
                <a:solidFill>
                  <a:srgbClr val="333333"/>
                </a:solidFill>
              </a:rPr>
              <a:t>podejmują decyzje w oparciu o skromne źródło informacji</a:t>
            </a:r>
            <a:r>
              <a:rPr lang="en-US" sz="2400" dirty="0">
                <a:solidFill>
                  <a:srgbClr val="333333"/>
                </a:solidFill>
              </a:rPr>
              <a:t>.</a:t>
            </a:r>
            <a:r>
              <a:rPr lang="pl-PL" sz="2400" dirty="0">
                <a:solidFill>
                  <a:srgbClr val="333333"/>
                </a:solidFill>
              </a:rPr>
              <a:t> Taki styl podejmowanie decyzji łatwo może prowadzić to błędów. Dlatego też, styl podejmowania decyzji powinien rozważać wszystkie dostępne </a:t>
            </a:r>
            <a:r>
              <a:rPr lang="pl-PL" sz="2400">
                <a:solidFill>
                  <a:srgbClr val="333333"/>
                </a:solidFill>
              </a:rPr>
              <a:t>informacje.</a:t>
            </a:r>
            <a:endParaRPr lang="en-US" sz="2400" dirty="0"/>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21</a:t>
            </a:fld>
            <a:endParaRPr lang="de-DE" altLang="de-DE"/>
          </a:p>
        </p:txBody>
      </p:sp>
    </p:spTree>
    <p:extLst>
      <p:ext uri="{BB962C8B-B14F-4D97-AF65-F5344CB8AC3E}">
        <p14:creationId xmlns:p14="http://schemas.microsoft.com/office/powerpoint/2010/main" val="3561455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4500" algn="l"/>
              </a:tabLst>
              <a:defRPr/>
            </a:pPr>
            <a:r>
              <a:rPr lang="pl-PL" sz="2400" dirty="0">
                <a:solidFill>
                  <a:srgbClr val="333333"/>
                </a:solidFill>
              </a:rPr>
              <a:t>Badanie pokazują, że dużo osób z diagnozą psychoz </a:t>
            </a:r>
            <a:r>
              <a:rPr lang="de-DE" sz="2400" dirty="0">
                <a:solidFill>
                  <a:srgbClr val="333333"/>
                </a:solidFill>
              </a:rPr>
              <a:t>(</a:t>
            </a:r>
            <a:r>
              <a:rPr lang="pl-PL" sz="2400" dirty="0">
                <a:solidFill>
                  <a:srgbClr val="333333"/>
                </a:solidFill>
              </a:rPr>
              <a:t>ale nie wszyscy</a:t>
            </a:r>
            <a:r>
              <a:rPr lang="en-US" sz="2400" dirty="0">
                <a:solidFill>
                  <a:srgbClr val="333333"/>
                </a:solidFill>
              </a:rPr>
              <a:t>!) </a:t>
            </a:r>
            <a:r>
              <a:rPr lang="pl-PL" sz="2400" dirty="0">
                <a:solidFill>
                  <a:srgbClr val="333333"/>
                </a:solidFill>
              </a:rPr>
              <a:t>podejmują decyzje w oparciu o skromne źródło informacji</a:t>
            </a:r>
            <a:r>
              <a:rPr lang="en-US" sz="2400" dirty="0">
                <a:solidFill>
                  <a:srgbClr val="333333"/>
                </a:solidFill>
              </a:rPr>
              <a:t>.</a:t>
            </a:r>
            <a:r>
              <a:rPr lang="pl-PL" sz="2400" dirty="0">
                <a:solidFill>
                  <a:srgbClr val="333333"/>
                </a:solidFill>
              </a:rPr>
              <a:t> Taki styl podejmowanie decyzji łatwo może prowadzić to błędów. Dlatego też, styl podejmowania decyzji powinien rozważać wszystkie dostępne informacje.</a:t>
            </a:r>
          </a:p>
          <a:p>
            <a:pPr marL="342900" lvl="0" indent="-342900" defTabSz="914400" fontAlgn="base">
              <a:buClr>
                <a:srgbClr val="000000"/>
              </a:buClr>
              <a:buFont typeface="WingDings"/>
              <a:buChar char=""/>
              <a:tabLst>
                <a:tab pos="444500" algn="l"/>
              </a:tabLst>
              <a:defRPr/>
            </a:pPr>
            <a:r>
              <a:rPr lang="de-DE" sz="2400" dirty="0">
                <a:solidFill>
                  <a:schemeClr val="tx1"/>
                </a:solidFill>
              </a:rPr>
              <a:t>S</a:t>
            </a:r>
            <a:r>
              <a:rPr lang="pl-PL" sz="2400" dirty="0">
                <a:solidFill>
                  <a:srgbClr val="333333"/>
                </a:solidFill>
              </a:rPr>
              <a:t>postrzeganie rzeczywistości przez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doświadczające psychozy jest zmienione. Mało prawdopodobne interpretacje są rozważane, podczas gdy większość ludzi nie brało by ich pod uwagę.</a:t>
            </a:r>
            <a:endParaRPr lang="en-US" sz="2400" dirty="0"/>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22</a:t>
            </a:fld>
            <a:endParaRPr lang="de-DE" altLang="de-DE"/>
          </a:p>
        </p:txBody>
      </p:sp>
    </p:spTree>
    <p:extLst>
      <p:ext uri="{BB962C8B-B14F-4D97-AF65-F5344CB8AC3E}">
        <p14:creationId xmlns:p14="http://schemas.microsoft.com/office/powerpoint/2010/main" val="1707278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Jak przeskok do konkluzji może prowadzić do błędnych wniosków</a:t>
            </a:r>
            <a:r>
              <a:rPr lang="en-US" sz="3600" dirty="0">
                <a:solidFill>
                  <a:srgbClr val="004992"/>
                </a:solidFill>
                <a:latin typeface="+mn-lt"/>
                <a:ea typeface="+mn-ea"/>
                <a:cs typeface="+mn-cs"/>
              </a:rPr>
              <a:t> </a:t>
            </a:r>
            <a:r>
              <a:rPr lang="pl-PL" sz="3600" dirty="0">
                <a:solidFill>
                  <a:srgbClr val="004992"/>
                </a:solidFill>
                <a:latin typeface="+mn-lt"/>
                <a:ea typeface="+mn-ea"/>
                <a:cs typeface="+mn-cs"/>
              </a:rPr>
              <a:t>– przykłady</a:t>
            </a:r>
            <a:endParaRPr lang="en-US" sz="3600" dirty="0">
              <a:solidFill>
                <a:srgbClr val="004992"/>
              </a:solidFill>
              <a:latin typeface="+mn-lt"/>
              <a:ea typeface="+mn-ea"/>
              <a:cs typeface="+mn-cs"/>
            </a:endParaRPr>
          </a:p>
        </p:txBody>
      </p:sp>
      <p:sp>
        <p:nvSpPr>
          <p:cNvPr id="50202" name="Rechteck 1"/>
          <p:cNvSpPr>
            <a:spLocks noChangeArrowheads="1"/>
          </p:cNvSpPr>
          <p:nvPr/>
        </p:nvSpPr>
        <p:spPr bwMode="auto">
          <a:xfrm>
            <a:off x="408955" y="6165304"/>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pl-PL" altLang="de-DE" sz="2000" b="0" dirty="0">
                <a:solidFill>
                  <a:srgbClr val="004992"/>
                </a:solidFill>
                <a:latin typeface="+mn-lt"/>
                <a:cs typeface="+mn-cs"/>
              </a:rPr>
              <a:t>Czy ktoś zechciałby podzieli</a:t>
            </a:r>
            <a:r>
              <a:rPr lang="de-DE" altLang="de-DE" sz="2000" b="0" dirty="0">
                <a:solidFill>
                  <a:srgbClr val="004992"/>
                </a:solidFill>
                <a:latin typeface="+mn-lt"/>
                <a:cs typeface="+mn-cs"/>
              </a:rPr>
              <a:t>ć</a:t>
            </a:r>
            <a:r>
              <a:rPr lang="pl-PL" altLang="de-DE" sz="2000" b="0" dirty="0">
                <a:solidFill>
                  <a:srgbClr val="004992"/>
                </a:solidFill>
                <a:latin typeface="+mn-lt"/>
                <a:cs typeface="+mn-cs"/>
              </a:rPr>
              <a:t> się swoim własny</a:t>
            </a:r>
            <a:r>
              <a:rPr lang="de-DE" altLang="de-DE" sz="2000" b="0" dirty="0">
                <a:solidFill>
                  <a:srgbClr val="004992"/>
                </a:solidFill>
                <a:latin typeface="+mn-lt"/>
                <a:cs typeface="+mn-cs"/>
              </a:rPr>
              <a:t>m</a:t>
            </a:r>
            <a:r>
              <a:rPr lang="pl-PL" altLang="de-DE" sz="2000" b="0" dirty="0">
                <a:solidFill>
                  <a:srgbClr val="004992"/>
                </a:solidFill>
                <a:latin typeface="+mn-lt"/>
                <a:cs typeface="+mn-cs"/>
              </a:rPr>
              <a:t> doświadczeniem?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205730362"/>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527772">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406732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Wydarzenie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Wyjaśnienie podczas psychozy</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Co rzeczywiście się wydarzyło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Lekarz zmienił termin twojej wizyty.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Jesteś przekonany, że to element spisku a lekarz jest w zmowie.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Lekarz zmienił termin wizyty ponieważ wyjeżdża na wakacje i musi przesunąć spotkanie.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Myśl “jesteś bezwartościowy” ciągle powraca w twojej głowie.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Jesteś przekonany, że powodem tego jest antena nadawcza na dachu budynku.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Większość ludzi doznaje od czasu do czasami, samo-potępiających myśli.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Terapeuta wypowiada słowo, które właśnie chciałeś użyć.</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Terapeuta potrafi czytać w twoich myślach.</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Słowo wypływało z kontekstu i łatwo było się domyśleć, co chcesz powiedzieć.</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8" name="Slide Number Placeholder 7"/>
          <p:cNvSpPr>
            <a:spLocks noGrp="1"/>
          </p:cNvSpPr>
          <p:nvPr>
            <p:ph type="sldNum" sz="quarter" idx="12"/>
          </p:nvPr>
        </p:nvSpPr>
        <p:spPr/>
        <p:txBody>
          <a:bodyPr/>
          <a:lstStyle/>
          <a:p>
            <a:fld id="{AECFD800-5051-4183-89B8-C8B21D5C8C8F}"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a:t>
            </a:r>
            <a:r>
              <a:rPr lang="pl-PL" altLang="de-DE" sz="2400">
                <a:solidFill>
                  <a:srgbClr val="333333"/>
                </a:solidFill>
              </a:rPr>
              <a:t>pasują.</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 </a:t>
            </a:r>
            <a:r>
              <a:rPr lang="pl-PL" altLang="de-DE" sz="2400" dirty="0">
                <a:solidFill>
                  <a:srgbClr val="004992"/>
                </a:solidFill>
              </a:rPr>
              <a:t>i</a:t>
            </a:r>
            <a:r>
              <a:rPr lang="pl-PL" altLang="de-DE" sz="2400" i="1" dirty="0">
                <a:solidFill>
                  <a:srgbClr val="004992"/>
                </a:solidFill>
              </a:rPr>
              <a:t> przeciw </a:t>
            </a:r>
            <a:r>
              <a:rPr lang="pl-PL" altLang="de-DE" sz="2400" dirty="0">
                <a:solidFill>
                  <a:srgbClr val="333333"/>
                </a:solidFill>
              </a:rPr>
              <a:t>dla każdej z </a:t>
            </a:r>
            <a:r>
              <a:rPr lang="pl-PL" altLang="de-DE" sz="2400">
                <a:solidFill>
                  <a:srgbClr val="333333"/>
                </a:solidFill>
              </a:rPr>
              <a:t>interpretacji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25</a:t>
            </a:fld>
            <a:endParaRPr lang="de-DE" altLang="de-DE"/>
          </a:p>
        </p:txBody>
      </p:sp>
    </p:spTree>
    <p:extLst>
      <p:ext uri="{BB962C8B-B14F-4D97-AF65-F5344CB8AC3E}">
        <p14:creationId xmlns:p14="http://schemas.microsoft.com/office/powerpoint/2010/main" val="3319723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 </a:t>
            </a:r>
            <a:r>
              <a:rPr lang="pl-PL" altLang="de-DE" sz="2400" dirty="0">
                <a:solidFill>
                  <a:srgbClr val="004992"/>
                </a:solidFill>
              </a:rPr>
              <a:t>i</a:t>
            </a:r>
            <a:r>
              <a:rPr lang="pl-PL" altLang="de-DE" sz="2400" i="1" dirty="0">
                <a:solidFill>
                  <a:srgbClr val="004992"/>
                </a:solidFill>
              </a:rPr>
              <a:t> przeciw </a:t>
            </a:r>
            <a:r>
              <a:rPr lang="pl-PL" altLang="de-DE" sz="2400" dirty="0">
                <a:solidFill>
                  <a:srgbClr val="333333"/>
                </a:solidFill>
              </a:rPr>
              <a:t>dla każdej z interpretacji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Proszę oszacuj również stopiej pewności twoich </a:t>
            </a:r>
            <a:r>
              <a:rPr lang="pl-PL" altLang="de-DE" sz="2400">
                <a:solidFill>
                  <a:srgbClr val="333333"/>
                </a:solidFill>
              </a:rPr>
              <a:t>sądów.</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26</a:t>
            </a:fld>
            <a:endParaRPr lang="de-DE" altLang="de-DE"/>
          </a:p>
        </p:txBody>
      </p:sp>
    </p:spTree>
    <p:extLst>
      <p:ext uri="{BB962C8B-B14F-4D97-AF65-F5344CB8AC3E}">
        <p14:creationId xmlns:p14="http://schemas.microsoft.com/office/powerpoint/2010/main" val="477855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W tym ćwiczeniu zobaczysz szereg obrazów</a:t>
            </a:r>
            <a:r>
              <a:rPr lang="en-US" altLang="de-DE" sz="2400" dirty="0">
                <a:solidFill>
                  <a:srgbClr val="333333"/>
                </a:solidFill>
              </a:rPr>
              <a:t>. </a:t>
            </a:r>
            <a:r>
              <a:rPr lang="pl-PL" altLang="de-DE" sz="2400" dirty="0">
                <a:solidFill>
                  <a:srgbClr val="333333"/>
                </a:solidFill>
              </a:rPr>
              <a:t>Proszę spróbuj odgadnąć właściwy tytuł dla obrazu i wyklucz te, które nie pasują.</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333333"/>
                </a:solidFill>
              </a:rPr>
              <a:t>Przedyskutuj wszystkie </a:t>
            </a:r>
            <a:r>
              <a:rPr lang="pl-PL" altLang="de-DE" sz="2400" i="1" dirty="0">
                <a:solidFill>
                  <a:srgbClr val="004992"/>
                </a:solidFill>
              </a:rPr>
              <a:t>za </a:t>
            </a:r>
            <a:r>
              <a:rPr lang="pl-PL" altLang="de-DE" sz="2400" dirty="0">
                <a:solidFill>
                  <a:srgbClr val="004992"/>
                </a:solidFill>
              </a:rPr>
              <a:t>i</a:t>
            </a:r>
            <a:r>
              <a:rPr lang="pl-PL" altLang="de-DE" sz="2400" i="1" dirty="0">
                <a:solidFill>
                  <a:srgbClr val="004992"/>
                </a:solidFill>
              </a:rPr>
              <a:t> przeciw </a:t>
            </a:r>
            <a:r>
              <a:rPr lang="pl-PL" altLang="de-DE" sz="2400" dirty="0">
                <a:solidFill>
                  <a:srgbClr val="333333"/>
                </a:solidFill>
              </a:rPr>
              <a:t>dla każdej z interpretacji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Proszę oszacuj również stopiej pewności twoich sądów.</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Zwróć szczególną uwagę na szczegóły, które pozwalają wyeliminować daną interpretację.</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27</a:t>
            </a:fld>
            <a:endParaRPr lang="de-DE" altLang="de-DE"/>
          </a:p>
        </p:txBody>
      </p:sp>
    </p:spTree>
    <p:extLst>
      <p:ext uri="{BB962C8B-B14F-4D97-AF65-F5344CB8AC3E}">
        <p14:creationId xmlns:p14="http://schemas.microsoft.com/office/powerpoint/2010/main" val="2077520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Wyznanie zdrady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Zaloty</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Zawiadomienie o śmierci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Sprzedawca kwiatów</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Wyznanie zdrady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Zaloty</a:t>
            </a:r>
            <a:br>
              <a:rPr lang="pl-PL" altLang="de-DE" sz="2400" b="0" dirty="0">
                <a:solidFill>
                  <a:srgbClr val="004992"/>
                </a:solidFill>
                <a:latin typeface="+mn-lt"/>
                <a:cs typeface="+mn-cs"/>
              </a:rPr>
            </a:br>
            <a:r>
              <a:rPr lang="pl-PL" altLang="de-DE" sz="1800" b="0" dirty="0">
                <a:solidFill>
                  <a:srgbClr val="004992"/>
                </a:solidFill>
                <a:latin typeface="+mn-lt"/>
                <a:cs typeface="+mn-cs"/>
              </a:rPr>
              <a:t>(Karl Zewy</a:t>
            </a:r>
            <a:r>
              <a:rPr lang="de-DE" altLang="de-DE" sz="1800" b="0" dirty="0">
                <a:solidFill>
                  <a:srgbClr val="004992"/>
                </a:solidFill>
                <a:latin typeface="+mn-lt"/>
                <a:cs typeface="+mn-cs"/>
              </a:rPr>
              <a:t>, 1896</a:t>
            </a:r>
            <a:r>
              <a:rPr lang="pl-PL" altLang="de-DE" sz="1800" b="0" dirty="0">
                <a:solidFill>
                  <a:srgbClr val="004992"/>
                </a:solidFill>
                <a:latin typeface="+mn-lt"/>
                <a:cs typeface="+mn-cs"/>
              </a:rPr>
              <a:t>)</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Zawiadomienie o śmierci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Sprzedawca kwiatów</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Mnich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Czytający chemik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Mol książkowy</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Mnich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Czytający chemik</a:t>
            </a:r>
            <a:br>
              <a:rPr lang="pl-PL" altLang="de-DE" sz="2400" b="0" dirty="0">
                <a:solidFill>
                  <a:srgbClr val="004992"/>
                </a:solidFill>
                <a:latin typeface="+mn-lt"/>
                <a:cs typeface="+mn-cs"/>
              </a:rPr>
            </a:br>
            <a:r>
              <a:rPr lang="pl-PL" altLang="de-DE" sz="1800" b="0" dirty="0">
                <a:solidFill>
                  <a:srgbClr val="004992"/>
                </a:solidFill>
                <a:latin typeface="+mn-lt"/>
                <a:cs typeface="+mn-cs"/>
              </a:rPr>
              <a:t>(</a:t>
            </a:r>
            <a:r>
              <a:rPr lang="de-DE" altLang="de-DE" sz="1800" b="0" dirty="0">
                <a:solidFill>
                  <a:srgbClr val="004992"/>
                </a:solidFill>
                <a:latin typeface="+mn-lt"/>
                <a:cs typeface="+mn-cs"/>
              </a:rPr>
              <a:t>Johann Peter von Langer, 1756-1824</a:t>
            </a:r>
            <a:r>
              <a:rPr lang="pl-PL" altLang="de-DE" sz="1800" b="0" dirty="0">
                <a:solidFill>
                  <a:srgbClr val="004992"/>
                </a:solidFill>
                <a:latin typeface="+mn-lt"/>
                <a:cs typeface="+mn-cs"/>
              </a:rPr>
              <a:t>)</a:t>
            </a:r>
            <a:endParaRPr lang="de-DE" altLang="de-DE" sz="1800" b="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Mol książkowy</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Pokój służących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Poobiednia drzemka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Biedny 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Schronienie dla bezdomnych</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Pokój służących</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Poobiednia drzemka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Biedny poeta</a:t>
            </a:r>
            <a:br>
              <a:rPr lang="pl-PL"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Schronienie dla bezdomnych</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Wiedźma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Spojrzenie chłopca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Złodziej butów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N</a:t>
            </a:r>
            <a:r>
              <a:rPr lang="pl-PL" altLang="de-DE" sz="2400" b="0">
                <a:solidFill>
                  <a:srgbClr val="333333"/>
                </a:solidFill>
                <a:latin typeface="+mn-lt"/>
                <a:cs typeface="+mn-cs"/>
              </a:rPr>
              <a:t>apomnienie</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Wiedźma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Spojrzenie chłopca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Złodziej butów</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N</a:t>
            </a:r>
            <a:r>
              <a:rPr lang="pl-PL" altLang="de-DE" sz="2400" b="0" dirty="0">
                <a:solidFill>
                  <a:srgbClr val="004992"/>
                </a:solidFill>
                <a:latin typeface="+mn-lt"/>
                <a:cs typeface="+mn-cs"/>
              </a:rPr>
              <a:t>apomnienie</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Odwiedziny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Pochłonięty nauką</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Biblioteka dziadka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102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Odwiedziny</a:t>
            </a:r>
            <a:br>
              <a:rPr lang="en-US" altLang="de-DE" sz="2400" b="0" dirty="0">
                <a:solidFill>
                  <a:srgbClr val="004992"/>
                </a:solidFill>
                <a:latin typeface="+mn-lt"/>
                <a:cs typeface="+mn-cs"/>
              </a:rPr>
            </a:br>
            <a:r>
              <a:rPr lang="pl-PL" altLang="de-DE" sz="1800" b="0" dirty="0">
                <a:solidFill>
                  <a:srgbClr val="004992"/>
                </a:solidFill>
                <a:latin typeface="+mn-lt"/>
                <a:cs typeface="+mn-cs"/>
              </a:rPr>
              <a:t>(</a:t>
            </a:r>
            <a:r>
              <a:rPr lang="de-DE" altLang="de-DE" sz="1800" b="0" dirty="0">
                <a:solidFill>
                  <a:srgbClr val="004992"/>
                </a:solidFill>
                <a:latin typeface="+mn-lt"/>
                <a:cs typeface="+mn-cs"/>
              </a:rPr>
              <a:t>Carl Spitzweg, 1849</a:t>
            </a:r>
            <a:r>
              <a:rPr lang="pl-PL" altLang="de-DE" sz="1800" b="0" dirty="0">
                <a:solidFill>
                  <a:srgbClr val="004992"/>
                </a:solidFill>
                <a:latin typeface="+mn-lt"/>
                <a:cs typeface="+mn-cs"/>
              </a:rPr>
              <a:t>)</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Pochłonięty nauką</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Poeta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Biblioteka dziadka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dla</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prowadzących</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pl-PL" altLang="ko-KR" b="0" dirty="0">
                <a:solidFill>
                  <a:srgbClr val="333333"/>
                </a:solidFill>
                <a:latin typeface="+mn-lt"/>
                <a:cs typeface="+mn-cs"/>
              </a:rPr>
              <a:t>Niektóre filmy zawierają sformułowania językowe, które mogą nie być odpowiednie dla określonej grupy odbiorców lub mogą być nieodpowiednie kulturowo. Proszę uważnie obejżeć filmy przed prezentacją ich uczestnikom</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E2CE5E9-F569-4662-93BE-D1A47027FCCD}" type="slidenum">
              <a:rPr lang="de-DE" altLang="de-DE" smtClean="0"/>
              <a:pPr/>
              <a:t>38</a:t>
            </a:fld>
            <a:endParaRPr lang="de-DE" altLang="de-DE"/>
          </a:p>
        </p:txBody>
      </p:sp>
    </p:spTree>
    <p:extLst>
      <p:ext uri="{BB962C8B-B14F-4D97-AF65-F5344CB8AC3E}">
        <p14:creationId xmlns:p14="http://schemas.microsoft.com/office/powerpoint/2010/main" val="1266761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Walcząc z bestią</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Koszmar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Wypadek przy polowaniu</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Walcząc z bestią</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Koszmar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Wypadek przy polowaniu</a:t>
            </a:r>
            <a:br>
              <a:rPr lang="en-US" altLang="de-DE" sz="2400" b="0" dirty="0">
                <a:solidFill>
                  <a:srgbClr val="004992"/>
                </a:solidFill>
                <a:latin typeface="+mn-lt"/>
                <a:cs typeface="+mn-cs"/>
              </a:rPr>
            </a:br>
            <a:r>
              <a:rPr lang="pl-PL" altLang="de-DE" sz="1800" b="0" dirty="0">
                <a:solidFill>
                  <a:srgbClr val="004992"/>
                </a:solidFill>
                <a:latin typeface="+mn-lt"/>
                <a:cs typeface="+mn-cs"/>
              </a:rPr>
              <a:t>(</a:t>
            </a:r>
            <a:r>
              <a:rPr lang="en-US" altLang="de-DE" sz="1800" b="0" dirty="0">
                <a:solidFill>
                  <a:srgbClr val="004992"/>
                </a:solidFill>
                <a:latin typeface="+mn-lt"/>
                <a:cs typeface="+mn-cs"/>
              </a:rPr>
              <a:t>Carl</a:t>
            </a:r>
            <a:r>
              <a:rPr lang="pl-PL" altLang="de-DE" sz="1800" b="0" dirty="0">
                <a:solidFill>
                  <a:srgbClr val="004992"/>
                </a:solidFill>
                <a:latin typeface="+mn-lt"/>
                <a:cs typeface="+mn-cs"/>
              </a:rPr>
              <a:t> Spitzweg,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Hulanka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Kozacki list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Walka na rękę</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Przed bitwą</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Hulanka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Kozacki list</a:t>
            </a:r>
            <a:br>
              <a:rPr lang="pl-PL" altLang="de-DE" sz="2400" b="0" dirty="0">
                <a:solidFill>
                  <a:srgbClr val="004992"/>
                </a:solidFill>
                <a:latin typeface="+mn-lt"/>
                <a:cs typeface="+mn-cs"/>
              </a:rPr>
            </a:br>
            <a:r>
              <a:rPr lang="pl-PL" altLang="de-DE" sz="1800" b="0" dirty="0">
                <a:solidFill>
                  <a:srgbClr val="004992"/>
                </a:solidFill>
                <a:latin typeface="+mn-lt"/>
                <a:cs typeface="+mn-cs"/>
              </a:rPr>
              <a:t>(</a:t>
            </a:r>
            <a:r>
              <a:rPr lang="de-DE" altLang="de-DE" sz="1800" b="0" dirty="0">
                <a:solidFill>
                  <a:srgbClr val="004992"/>
                </a:solidFill>
                <a:latin typeface="+mn-lt"/>
                <a:cs typeface="+mn-cs"/>
              </a:rPr>
              <a:t>Ilja Jefimowitsch Repin, 1891</a:t>
            </a:r>
            <a:r>
              <a:rPr lang="pl-PL" altLang="de-DE" sz="1800" b="0" dirty="0">
                <a:solidFill>
                  <a:srgbClr val="004992"/>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Walka na rękę</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Przed bitwą</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a:solidFill>
                  <a:srgbClr val="333333"/>
                </a:solidFill>
                <a:latin typeface="+mn-lt"/>
                <a:cs typeface="+mn-cs"/>
              </a:rPr>
              <a:t>Dziecięce przyjęcie urodzinowe</a:t>
            </a:r>
          </a:p>
          <a:p>
            <a:pPr eaLnBrk="1" hangingPunct="1">
              <a:lnSpc>
                <a:spcPct val="105000"/>
              </a:lnSpc>
              <a:spcBef>
                <a:spcPts val="1999"/>
              </a:spcBef>
              <a:spcAft>
                <a:spcPts val="0"/>
              </a:spcAft>
              <a:buClr>
                <a:srgbClr val="333333"/>
              </a:buClr>
              <a:buFont typeface="WingDings"/>
              <a:buAutoNum type="alphaLcPeriod"/>
            </a:pPr>
            <a:r>
              <a:rPr lang="pl-PL" altLang="de-DE" sz="2400" b="0">
                <a:solidFill>
                  <a:srgbClr val="333333"/>
                </a:solidFill>
                <a:latin typeface="+mn-lt"/>
                <a:cs typeface="+mn-cs"/>
              </a:rPr>
              <a:t>Uczony</a:t>
            </a:r>
          </a:p>
          <a:p>
            <a:pPr eaLnBrk="1" hangingPunct="1">
              <a:lnSpc>
                <a:spcPct val="105000"/>
              </a:lnSpc>
              <a:spcBef>
                <a:spcPts val="1999"/>
              </a:spcBef>
              <a:spcAft>
                <a:spcPts val="0"/>
              </a:spcAft>
              <a:buClr>
                <a:srgbClr val="333333"/>
              </a:buClr>
              <a:buFont typeface="WingDings"/>
              <a:buAutoNum type="alphaLcPeriod"/>
            </a:pPr>
            <a:r>
              <a:rPr lang="pl-PL" altLang="de-DE" sz="2400" b="0">
                <a:solidFill>
                  <a:srgbClr val="333333"/>
                </a:solidFill>
                <a:latin typeface="+mn-lt"/>
                <a:cs typeface="+mn-cs"/>
              </a:rPr>
              <a:t>Odpoczynek wędrowca</a:t>
            </a:r>
          </a:p>
          <a:p>
            <a:pPr eaLnBrk="1" hangingPunct="1">
              <a:lnSpc>
                <a:spcPct val="105000"/>
              </a:lnSpc>
              <a:spcBef>
                <a:spcPts val="1999"/>
              </a:spcBef>
              <a:spcAft>
                <a:spcPts val="0"/>
              </a:spcAft>
              <a:buClr>
                <a:srgbClr val="333333"/>
              </a:buClr>
              <a:buFont typeface="WingDings"/>
              <a:buAutoNum type="alphaLcPeriod"/>
            </a:pPr>
            <a:r>
              <a:rPr lang="pl-PL" altLang="de-DE" sz="2400" b="0">
                <a:solidFill>
                  <a:srgbClr val="333333"/>
                </a:solidFill>
                <a:latin typeface="+mn-lt"/>
                <a:cs typeface="+mn-cs"/>
              </a:rPr>
              <a:t>Optyk</a:t>
            </a:r>
            <a:endParaRPr lang="en-US" altLang="de-DE"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Dziecięce przyjęcie urodzinowe</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Uczony</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Odpoczynek wędrowca</a:t>
            </a: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Optyk</a:t>
            </a:r>
            <a:br>
              <a:rPr lang="pl-PL" altLang="de-DE" sz="2400" b="0" dirty="0">
                <a:solidFill>
                  <a:srgbClr val="004992"/>
                </a:solidFill>
                <a:latin typeface="+mn-lt"/>
                <a:cs typeface="+mn-cs"/>
              </a:rPr>
            </a:br>
            <a:r>
              <a:rPr lang="pl-PL" altLang="de-DE" sz="1800" b="0" dirty="0">
                <a:solidFill>
                  <a:srgbClr val="004992"/>
                </a:solidFill>
                <a:latin typeface="+mn-lt"/>
                <a:cs typeface="+mn-cs"/>
              </a:rPr>
              <a:t>(Frederick Daniel Hardy, 1826-1911)</a:t>
            </a:r>
            <a:endParaRPr lang="en-US" altLang="de-DE" sz="1800" b="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Więzień z Salamanki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Sprzedawca wody z Sevilli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Degustator win z Malagi</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Madrycki alkoholik</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Więzień z Salamanki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Sprzedawca wody z Sevilli</a:t>
            </a:r>
            <a:r>
              <a:rPr lang="de-DE" altLang="de-DE" sz="2400" b="0" dirty="0">
                <a:solidFill>
                  <a:srgbClr val="004992"/>
                </a:solidFill>
                <a:latin typeface="+mn-lt"/>
                <a:cs typeface="+mn-cs"/>
              </a:rPr>
              <a:t> 	</a:t>
            </a:r>
            <a:r>
              <a:rPr lang="pl-PL" altLang="de-DE" sz="1800" b="0" dirty="0">
                <a:solidFill>
                  <a:srgbClr val="004992"/>
                </a:solidFill>
                <a:latin typeface="+mn-lt"/>
                <a:cs typeface="+mn-cs"/>
              </a:rPr>
              <a:t>(</a:t>
            </a:r>
            <a:r>
              <a:rPr lang="de-DE" altLang="de-DE" sz="1800" b="0" dirty="0">
                <a:solidFill>
                  <a:srgbClr val="004992"/>
                </a:solidFill>
                <a:latin typeface="+mn-lt"/>
                <a:cs typeface="+mn-cs"/>
              </a:rPr>
              <a:t>Diego Velázquez, 1623</a:t>
            </a:r>
            <a:r>
              <a:rPr lang="pl-PL" altLang="de-DE" sz="1800" b="0" dirty="0">
                <a:solidFill>
                  <a:srgbClr val="004992"/>
                </a:solidFill>
                <a:latin typeface="+mn-lt"/>
                <a:cs typeface="+mn-cs"/>
              </a:rPr>
              <a:t>)</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Degustator win z Malagi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Madrycki alkoholik</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Kawaler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Niedzielny spacer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Wdowiec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Upokorzony kochanek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Kawaler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Niedzielny spacer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Wdowiec</a:t>
            </a:r>
            <a:br>
              <a:rPr lang="pl-PL" altLang="de-DE" sz="2400" b="0" dirty="0">
                <a:solidFill>
                  <a:srgbClr val="004992"/>
                </a:solidFill>
                <a:latin typeface="+mn-lt"/>
                <a:cs typeface="+mn-cs"/>
              </a:rPr>
            </a:br>
            <a:r>
              <a:rPr lang="pl-PL" altLang="de-DE" sz="1800" b="0" dirty="0">
                <a:solidFill>
                  <a:srgbClr val="004992"/>
                </a:solidFill>
                <a:latin typeface="+mn-lt"/>
                <a:cs typeface="+mn-cs"/>
              </a:rPr>
              <a:t>(Carl Spitzweg, 1844)</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Upokorzony kochanek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Padicure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Konsultacja lekarska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Amputacja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Zalotnik</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Padicure</a:t>
            </a:r>
            <a:br>
              <a:rPr lang="pl-PL" altLang="de-DE" sz="2400" b="0" dirty="0">
                <a:solidFill>
                  <a:srgbClr val="004992"/>
                </a:solidFill>
                <a:latin typeface="+mn-lt"/>
                <a:cs typeface="+mn-cs"/>
              </a:rPr>
            </a:br>
            <a:r>
              <a:rPr lang="pl-PL" altLang="de-DE" sz="1800" b="0" dirty="0">
                <a:solidFill>
                  <a:srgbClr val="004992"/>
                </a:solidFill>
                <a:latin typeface="+mn-lt"/>
                <a:cs typeface="+mn-cs"/>
              </a:rPr>
              <a:t>(Edgar Degas, 1873)</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Konsultacja lekarska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Amputacja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Zalotnik</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68288" indent="-268288"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Berek</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Bezdomny</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Włamywacze</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Złodzieje owoców</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68288" indent="-268288"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Berek</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Bezdomny</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Włamywacze</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Złodzieje owoców</a:t>
            </a:r>
            <a:br>
              <a:rPr lang="en-US" altLang="de-DE" sz="2400" b="0" dirty="0">
                <a:solidFill>
                  <a:srgbClr val="004992"/>
                </a:solidFill>
                <a:latin typeface="+mn-lt"/>
                <a:cs typeface="+mn-cs"/>
              </a:rPr>
            </a:br>
            <a:r>
              <a:rPr lang="pl-PL" altLang="de-DE" sz="1800" b="0" dirty="0">
                <a:solidFill>
                  <a:srgbClr val="004992"/>
                </a:solidFill>
                <a:latin typeface="+mn-lt"/>
                <a:cs typeface="+mn-cs"/>
              </a:rPr>
              <a:t>(Hermann Kauffmann, 1848)</a:t>
            </a:r>
            <a:endParaRPr lang="de-DE" altLang="de-DE" sz="1800" b="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Żniwa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Wieczorna modlitwa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Pogrzeb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Przeprosiny</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Żniwa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Wieczorna modlitwa</a:t>
            </a:r>
            <a:br>
              <a:rPr lang="en-US" altLang="de-DE" sz="2400" b="0" dirty="0">
                <a:solidFill>
                  <a:srgbClr val="004992"/>
                </a:solidFill>
                <a:latin typeface="+mn-lt"/>
                <a:cs typeface="+mn-cs"/>
              </a:rPr>
            </a:br>
            <a:r>
              <a:rPr lang="de-DE" altLang="de-DE" sz="1800" b="0" dirty="0">
                <a:solidFill>
                  <a:srgbClr val="004992"/>
                </a:solidFill>
                <a:latin typeface="+mn-lt"/>
                <a:cs typeface="+mn-cs"/>
              </a:rPr>
              <a:t>(Jean-Francois Millet, 1859)</a:t>
            </a: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Pogrzeb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Przeprosiny</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Font typeface="WingDings"/>
              <a:buAutoNum type="alphaLcPeriod"/>
            </a:pPr>
            <a:r>
              <a:rPr lang="pl-PL" altLang="de-DE" sz="2400" dirty="0">
                <a:solidFill>
                  <a:srgbClr val="333333"/>
                </a:solidFill>
              </a:rPr>
              <a:t>Spacer</a:t>
            </a:r>
            <a:endParaRPr lang="de-DE" altLang="de-DE" sz="2400" dirty="0">
              <a:solidFill>
                <a:srgbClr val="333333"/>
              </a:solidFill>
            </a:endParaRPr>
          </a:p>
          <a:p>
            <a:pPr marL="457200" indent="-457200" eaLnBrk="1" hangingPunct="1">
              <a:buClr>
                <a:srgbClr val="333333"/>
              </a:buClr>
              <a:buFont typeface="WingDings"/>
              <a:buAutoNum type="alphaLcPeriod"/>
            </a:pPr>
            <a:r>
              <a:rPr lang="pl-PL" altLang="de-DE" sz="2400" dirty="0">
                <a:solidFill>
                  <a:srgbClr val="333333"/>
                </a:solidFill>
              </a:rPr>
              <a:t>Oczekiwanie łodzi rybackiej</a:t>
            </a:r>
            <a:endParaRPr lang="de-DE" altLang="de-DE" sz="2400" dirty="0">
              <a:solidFill>
                <a:srgbClr val="333333"/>
              </a:solidFill>
            </a:endParaRPr>
          </a:p>
          <a:p>
            <a:pPr marL="457200" indent="-457200" eaLnBrk="1" hangingPunct="1">
              <a:buClr>
                <a:srgbClr val="333333"/>
              </a:buClr>
              <a:buFont typeface="WingDings"/>
              <a:buAutoNum type="alphaLcPeriod"/>
            </a:pPr>
            <a:r>
              <a:rPr lang="pl-PL" altLang="de-DE" sz="2400" dirty="0">
                <a:solidFill>
                  <a:srgbClr val="333333"/>
                </a:solidFill>
              </a:rPr>
              <a:t>Sieroty</a:t>
            </a:r>
            <a:endParaRPr lang="de-DE" altLang="de-DE" sz="2400" dirty="0">
              <a:solidFill>
                <a:srgbClr val="333333"/>
              </a:solidFill>
            </a:endParaRPr>
          </a:p>
          <a:p>
            <a:pPr marL="457200" indent="-457200" eaLnBrk="1" hangingPunct="1">
              <a:buClr>
                <a:srgbClr val="333333"/>
              </a:buClr>
              <a:buFont typeface="WingDings"/>
              <a:buAutoNum type="alphaLcPeriod"/>
            </a:pPr>
            <a:r>
              <a:rPr lang="pl-PL" altLang="de-DE" sz="2400" dirty="0">
                <a:solidFill>
                  <a:srgbClr val="333333"/>
                </a:solidFill>
              </a:rPr>
              <a:t>Uchodźcy</a:t>
            </a:r>
            <a:endParaRPr lang="de-DE" altLang="de-DE" sz="2400" dirty="0">
              <a:solidFill>
                <a:srgbClr val="333333"/>
              </a:solidFill>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56</a:t>
            </a:fld>
            <a:endParaRPr lang="de-DE" altLang="de-DE"/>
          </a:p>
        </p:txBody>
      </p:sp>
      <p:sp>
        <p:nvSpPr>
          <p:cNvPr id="10" name="Rectangle 3"/>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a:lstStyle>
          <a:p>
            <a:pPr marL="457200" indent="-457200" fontAlgn="auto">
              <a:buClr>
                <a:srgbClr val="333333"/>
              </a:buClr>
              <a:buFont typeface="WingDings"/>
              <a:buAutoNum type="alphaLcPeriod"/>
            </a:pPr>
            <a:r>
              <a:rPr lang="pl-PL" altLang="de-DE" sz="2400" dirty="0">
                <a:solidFill>
                  <a:srgbClr val="333333"/>
                </a:solidFill>
              </a:rPr>
              <a:t>Spacer</a:t>
            </a:r>
          </a:p>
          <a:p>
            <a:pPr marL="457200" indent="-457200" fontAlgn="auto">
              <a:buClr>
                <a:srgbClr val="004992"/>
              </a:buClr>
              <a:buFont typeface="WingDings"/>
              <a:buAutoNum type="alphaLcPeriod"/>
            </a:pPr>
            <a:r>
              <a:rPr lang="pl-PL" altLang="de-DE" sz="2400" dirty="0">
                <a:solidFill>
                  <a:srgbClr val="004992"/>
                </a:solidFill>
              </a:rPr>
              <a:t>Oczekiwanie łodzi rybackiej</a:t>
            </a:r>
            <a:br>
              <a:rPr lang="en-US" altLang="de-DE" sz="2400" dirty="0">
                <a:solidFill>
                  <a:srgbClr val="004992"/>
                </a:solidFill>
              </a:rPr>
            </a:br>
            <a:r>
              <a:rPr lang="pl-PL" altLang="de-DE" dirty="0">
                <a:solidFill>
                  <a:srgbClr val="004992"/>
                </a:solidFill>
              </a:rPr>
              <a:t>(Philip Lodewijk F. Sadée, 1837-1904)</a:t>
            </a:r>
          </a:p>
          <a:p>
            <a:pPr marL="457200" indent="-457200" fontAlgn="auto">
              <a:buClr>
                <a:srgbClr val="333333"/>
              </a:buClr>
              <a:buFont typeface="WingDings"/>
              <a:buAutoNum type="alphaLcPeriod"/>
            </a:pPr>
            <a:r>
              <a:rPr lang="pl-PL" altLang="de-DE" sz="2400" dirty="0">
                <a:solidFill>
                  <a:srgbClr val="333333"/>
                </a:solidFill>
              </a:rPr>
              <a:t>Sieroty</a:t>
            </a:r>
          </a:p>
          <a:p>
            <a:pPr marL="457200" indent="-457200" fontAlgn="auto">
              <a:buClr>
                <a:srgbClr val="333333"/>
              </a:buClr>
              <a:buFont typeface="WingDings"/>
              <a:buAutoNum type="alphaLcPeriod"/>
            </a:pPr>
            <a:r>
              <a:rPr lang="pl-PL" altLang="de-DE" sz="2400" dirty="0">
                <a:solidFill>
                  <a:srgbClr val="333333"/>
                </a:solidFill>
              </a:rPr>
              <a:t>Uchodźcy</a:t>
            </a:r>
            <a:endParaRPr lang="de-DE" altLang="de-DE" sz="2400" dirty="0">
              <a:solidFill>
                <a:srgbClr val="333333"/>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pl-PL" altLang="de-DE" sz="2400" b="0" dirty="0">
                <a:solidFill>
                  <a:srgbClr val="333333"/>
                </a:solidFill>
                <a:latin typeface="+mn-lt"/>
                <a:cs typeface="+mn-cs"/>
              </a:rPr>
              <a:t>Co się tutaj wydarzyło</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4"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Chłopiec nie znosi grać na skrzypcach, ale rodzice go do tego zmuszają.</a:t>
            </a: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Niewidomy chłopiec marzy, aby grać na skrzypcach</a:t>
            </a:r>
            <a:r>
              <a:rPr lang="de-DE" altLang="de-DE" sz="2400" b="0" dirty="0">
                <a:solidFill>
                  <a:srgbClr val="333333"/>
                </a:solidFill>
                <a:latin typeface="+mn-lt"/>
                <a:cs typeface="+mn-cs"/>
              </a:rPr>
              <a:t>.</a:t>
            </a:r>
            <a:endParaRPr lang="pl-PL"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Chłopiec zepsuł cenne skrzypce ojca i boi się mu o tym powiedzieć.</a:t>
            </a: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Chłopiec jest utalentowanym młodym muzykiem. Właśnie koncentruje się przed koncertem.</a:t>
            </a:r>
            <a:endParaRPr lang="de-DE" altLang="de-DE"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Chłopiec nie znosi grać na skrzypcach, ale rodzice go do tego zmuszają.</a:t>
            </a: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Niewidomy chłopiec marzy, aby grać na skrzypcach</a:t>
            </a:r>
            <a:r>
              <a:rPr lang="de-DE" altLang="de-DE" sz="2400" b="0" dirty="0">
                <a:solidFill>
                  <a:srgbClr val="333333"/>
                </a:solidFill>
                <a:latin typeface="+mn-lt"/>
                <a:cs typeface="+mn-cs"/>
              </a:rPr>
              <a:t>.</a:t>
            </a:r>
            <a:endParaRPr lang="pl-PL"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Chłopiec zepsuł cenne skrzypce ojca i boi się mu o tym powiedzieć.</a:t>
            </a:r>
          </a:p>
          <a:p>
            <a:pPr marL="457200" lvl="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Chłopiec jest utalentowanym młodym muzykiem. Właśnie koncentruje się przed koncertem.</a:t>
            </a:r>
            <a:endParaRPr lang="de-DE" altLang="de-DE" sz="2400" b="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List miłosny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Złośliwy sąsiad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Przeprowadzka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List miłosny</a:t>
            </a:r>
            <a:br>
              <a:rPr lang="pl-PL" altLang="de-DE" sz="2400" b="0" dirty="0">
                <a:solidFill>
                  <a:srgbClr val="004992"/>
                </a:solidFill>
                <a:latin typeface="+mn-lt"/>
                <a:cs typeface="+mn-cs"/>
              </a:rPr>
            </a:br>
            <a:r>
              <a:rPr lang="pl-PL" altLang="de-DE" sz="1800" b="0" dirty="0">
                <a:solidFill>
                  <a:srgbClr val="004992"/>
                </a:solidFill>
                <a:latin typeface="+mn-lt"/>
                <a:cs typeface="+mn-cs"/>
              </a:rPr>
              <a:t>(Carl Spitzweg,</a:t>
            </a:r>
            <a:r>
              <a:rPr lang="de-DE" altLang="de-DE" sz="1800" b="0" dirty="0">
                <a:solidFill>
                  <a:srgbClr val="004992"/>
                </a:solidFill>
                <a:latin typeface="+mn-lt"/>
                <a:cs typeface="+mn-cs"/>
              </a:rPr>
              <a:t> </a:t>
            </a:r>
            <a:r>
              <a:rPr lang="pl-PL" altLang="de-DE" sz="1800" b="0" dirty="0">
                <a:solidFill>
                  <a:srgbClr val="004992"/>
                </a:solidFill>
                <a:latin typeface="+mn-lt"/>
                <a:cs typeface="+mn-cs"/>
              </a:rPr>
              <a:t>1860)</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Złośliwy sąsiad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Przeprowadzka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Topograf</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Przekupstwo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Mesjasz</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Podatek ziemski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arystokrata</a:t>
            </a:r>
            <a:r>
              <a:rPr lang="de-DE" altLang="de-DE" sz="2400" b="0" dirty="0">
                <a:solidFill>
                  <a:srgbClr val="333333"/>
                </a:solidFill>
                <a:latin typeface="+mn-lt"/>
                <a:cs typeface="+mn-cs"/>
              </a:rPr>
              <a:t> </a:t>
            </a:r>
            <a:r>
              <a:rPr lang="pl-PL" altLang="de-DE" sz="2400" b="0" dirty="0">
                <a:solidFill>
                  <a:srgbClr val="333333"/>
                </a:solidFill>
                <a:latin typeface="+mn-lt"/>
                <a:cs typeface="+mn-cs"/>
              </a:rPr>
              <a:t>i pirat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Przekupstwo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Mesjasz</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Podatek ziemski</a:t>
            </a:r>
            <a:br>
              <a:rPr lang="pl-PL" altLang="de-DE" sz="2400" b="0" dirty="0">
                <a:solidFill>
                  <a:srgbClr val="004992"/>
                </a:solidFill>
                <a:latin typeface="+mn-lt"/>
                <a:cs typeface="+mn-cs"/>
              </a:rPr>
            </a:br>
            <a:r>
              <a:rPr lang="pl-PL" altLang="de-DE" sz="1800" b="0" dirty="0">
                <a:solidFill>
                  <a:srgbClr val="004992"/>
                </a:solidFill>
                <a:latin typeface="+mn-lt"/>
                <a:cs typeface="+mn-cs"/>
              </a:rPr>
              <a:t>(Tizian, 1524)</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arystokrata</a:t>
            </a:r>
            <a:r>
              <a:rPr lang="de-DE" altLang="de-DE" sz="2400" b="0" dirty="0">
                <a:solidFill>
                  <a:srgbClr val="333333"/>
                </a:solidFill>
                <a:latin typeface="+mn-lt"/>
                <a:cs typeface="+mn-cs"/>
              </a:rPr>
              <a:t> </a:t>
            </a:r>
            <a:r>
              <a:rPr lang="pl-PL" altLang="de-DE" sz="2400" b="0" dirty="0">
                <a:solidFill>
                  <a:srgbClr val="333333"/>
                </a:solidFill>
                <a:latin typeface="+mn-lt"/>
                <a:cs typeface="+mn-cs"/>
              </a:rPr>
              <a:t>i pirat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Pijackie zaczepki</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Plotkujące kobiety</a:t>
            </a: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Pytanie o taniec</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Stypa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Pijackie zaczepki</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Plotkujące kobiety</a:t>
            </a:r>
          </a:p>
          <a:p>
            <a:pPr marL="457200" lvl="0" indent="-457200" eaLnBrk="1" hangingPunct="1">
              <a:lnSpc>
                <a:spcPct val="105000"/>
              </a:lnSpc>
              <a:spcBef>
                <a:spcPts val="1999"/>
              </a:spcBef>
              <a:spcAft>
                <a:spcPts val="0"/>
              </a:spcAft>
              <a:buClr>
                <a:srgbClr val="004992"/>
              </a:buClr>
              <a:buFont typeface="WingDings"/>
              <a:buAutoNum type="alphaLcPeriod"/>
            </a:pPr>
            <a:r>
              <a:rPr lang="pl-PL" altLang="de-DE" sz="2400" b="0" dirty="0">
                <a:solidFill>
                  <a:srgbClr val="004992"/>
                </a:solidFill>
                <a:latin typeface="+mn-lt"/>
                <a:cs typeface="+mn-cs"/>
              </a:rPr>
              <a:t>Pytanie o taniec</a:t>
            </a:r>
            <a:br>
              <a:rPr lang="de-DE" altLang="de-DE" sz="2400" b="0" dirty="0">
                <a:solidFill>
                  <a:srgbClr val="004992"/>
                </a:solidFill>
                <a:latin typeface="+mn-lt"/>
                <a:cs typeface="+mn-cs"/>
              </a:rPr>
            </a:br>
            <a:r>
              <a:rPr lang="de-DE" alt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Stypa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E8228D6D-01C2-41C9-9992-92ED4FDBAF18}"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1028"/>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Świadkowie morderstwa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Dramat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Na filmie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Wielka ucieczka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1028"/>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Świadkowie morderstwa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cs typeface="+mn-cs"/>
              </a:rPr>
              <a:t>Dramat</a:t>
            </a:r>
            <a:br>
              <a:rPr lang="pl-PL" altLang="de-DE" sz="2400" b="0" dirty="0">
                <a:solidFill>
                  <a:srgbClr val="004992"/>
                </a:solidFill>
                <a:latin typeface="+mn-lt"/>
                <a:cs typeface="+mn-cs"/>
              </a:rPr>
            </a:br>
            <a:r>
              <a:rPr lang="pl-PL" altLang="de-DE" sz="1800" b="0" dirty="0">
                <a:solidFill>
                  <a:srgbClr val="004992"/>
                </a:solidFill>
                <a:latin typeface="+mn-lt"/>
                <a:cs typeface="+mn-cs"/>
              </a:rPr>
              <a:t>(Daumier Honore 1831/1832)</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Na filmie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pl-PL" altLang="de-DE" sz="2400" b="0" dirty="0">
                <a:solidFill>
                  <a:srgbClr val="333333"/>
                </a:solidFill>
                <a:latin typeface="+mn-lt"/>
                <a:cs typeface="+mn-cs"/>
              </a:rPr>
              <a:t>Wielka ucieczka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pl-PL"/>
              <a:t>Trening Meta-poznawczy 7 – Przeskok do konkluzji II</a:t>
            </a:r>
            <a:endParaRPr lang="de-DE" dirty="0"/>
          </a:p>
        </p:txBody>
      </p:sp>
      <p:sp>
        <p:nvSpPr>
          <p:cNvPr id="5" name="Slide Number Placeholder 4"/>
          <p:cNvSpPr>
            <a:spLocks noGrp="1"/>
          </p:cNvSpPr>
          <p:nvPr>
            <p:ph type="sldNum" sz="quarter" idx="12"/>
          </p:nvPr>
        </p:nvSpPr>
        <p:spPr/>
        <p:txBody>
          <a:bodyPr/>
          <a:lstStyle/>
          <a:p>
            <a:fld id="{E8228D6D-01C2-41C9-9992-92ED4FDBAF18}"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a:t>
            </a:r>
            <a:r>
              <a:rPr lang="pl-PL" altLang="de-DE" i="1">
                <a:solidFill>
                  <a:srgbClr val="004992"/>
                </a:solidFill>
              </a:rPr>
              <a:t>pijany</a:t>
            </a:r>
            <a:r>
              <a:rPr lang="de-DE" altLang="de-DE" i="1">
                <a:solidFill>
                  <a:srgbClr val="004992"/>
                </a:solidFill>
              </a:rPr>
              <a:t>?</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69</a:t>
            </a:fld>
            <a:endParaRPr lang="de-DE" altLang="de-DE"/>
          </a:p>
        </p:txBody>
      </p:sp>
    </p:spTree>
    <p:extLst>
      <p:ext uri="{BB962C8B-B14F-4D97-AF65-F5344CB8AC3E}">
        <p14:creationId xmlns:p14="http://schemas.microsoft.com/office/powerpoint/2010/main" val="27112581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pijany</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pl-PL" altLang="de-DE" dirty="0">
                <a:solidFill>
                  <a:srgbClr val="333333"/>
                </a:solidFill>
              </a:rPr>
              <a:t>Przyjrzyjmy dokładnie</a:t>
            </a:r>
            <a:r>
              <a:rPr lang="de-DE" altLang="de-DE" dirty="0">
                <a:solidFill>
                  <a:srgbClr val="333333"/>
                </a:solidFill>
              </a:rPr>
              <a:t>:</a:t>
            </a:r>
            <a:r>
              <a:rPr lang="en-GB" altLang="de-DE" dirty="0">
                <a:solidFill>
                  <a:srgbClr val="333333"/>
                </a:solidFill>
              </a:rPr>
              <a:t> </a:t>
            </a:r>
            <a:r>
              <a:rPr lang="pl-PL" altLang="de-DE" dirty="0">
                <a:solidFill>
                  <a:srgbClr val="333333"/>
                </a:solidFill>
              </a:rPr>
              <a:t>czy mężczyzna wychodzi z baru lub czy czujemy od niego alkohol</a:t>
            </a:r>
            <a:r>
              <a:rPr lang="de-DE" altLang="de-DE" dirty="0">
                <a:solidFill>
                  <a:srgbClr val="333333"/>
                </a:solidFill>
              </a:rPr>
              <a:t>? </a:t>
            </a:r>
            <a:r>
              <a:rPr lang="pl-PL" altLang="de-DE" i="1" dirty="0">
                <a:solidFill>
                  <a:srgbClr val="004992"/>
                </a:solidFill>
              </a:rPr>
              <a:t>Mężczyzna może cierpieć na zaburzenia językowe (afazję) po uda, lub mieć inne zaburzenia </a:t>
            </a:r>
            <a:r>
              <a:rPr lang="pl-PL" altLang="de-DE" i="1">
                <a:solidFill>
                  <a:srgbClr val="004992"/>
                </a:solidFill>
              </a:rPr>
              <a:t>językowe.</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70</a:t>
            </a:fld>
            <a:endParaRPr lang="de-DE" altLang="de-DE"/>
          </a:p>
        </p:txBody>
      </p:sp>
    </p:spTree>
    <p:extLst>
      <p:ext uri="{BB962C8B-B14F-4D97-AF65-F5344CB8AC3E}">
        <p14:creationId xmlns:p14="http://schemas.microsoft.com/office/powerpoint/2010/main" val="40691357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pijany</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pl-PL" altLang="de-DE" dirty="0">
                <a:solidFill>
                  <a:srgbClr val="333333"/>
                </a:solidFill>
              </a:rPr>
              <a:t>Przyjrzyjmy dokładnie</a:t>
            </a:r>
            <a:r>
              <a:rPr lang="de-DE" altLang="de-DE" dirty="0">
                <a:solidFill>
                  <a:srgbClr val="333333"/>
                </a:solidFill>
              </a:rPr>
              <a:t>:</a:t>
            </a:r>
            <a:r>
              <a:rPr lang="en-GB" altLang="de-DE" dirty="0">
                <a:solidFill>
                  <a:srgbClr val="333333"/>
                </a:solidFill>
              </a:rPr>
              <a:t> </a:t>
            </a:r>
            <a:r>
              <a:rPr lang="pl-PL" altLang="de-DE" dirty="0">
                <a:solidFill>
                  <a:srgbClr val="333333"/>
                </a:solidFill>
              </a:rPr>
              <a:t>czy mężczyzna wychodzi z baru lub czy czujemy od niego alkohol</a:t>
            </a:r>
            <a:r>
              <a:rPr lang="de-DE" altLang="de-DE" dirty="0">
                <a:solidFill>
                  <a:srgbClr val="333333"/>
                </a:solidFill>
              </a:rPr>
              <a:t>? </a:t>
            </a:r>
            <a:r>
              <a:rPr lang="pl-PL" altLang="de-DE" i="1" dirty="0">
                <a:solidFill>
                  <a:srgbClr val="004992"/>
                </a:solidFill>
              </a:rPr>
              <a:t>Mężczyzna może cierpieć na zaburzenia językowe (afazję) po uda, lub mieć inne zaburzenia językowe.</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Pamiętaj, że pochopne zwiększają ryzyko popełnienia </a:t>
            </a:r>
            <a:r>
              <a:rPr lang="pl-PL" altLang="de-DE">
                <a:solidFill>
                  <a:srgbClr val="333333"/>
                </a:solidFill>
              </a:rPr>
              <a:t>błędów</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71</a:t>
            </a:fld>
            <a:endParaRPr lang="de-DE" altLang="de-DE"/>
          </a:p>
        </p:txBody>
      </p:sp>
    </p:spTree>
    <p:extLst>
      <p:ext uri="{BB962C8B-B14F-4D97-AF65-F5344CB8AC3E}">
        <p14:creationId xmlns:p14="http://schemas.microsoft.com/office/powerpoint/2010/main" val="1981317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pijany</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pl-PL" altLang="de-DE" dirty="0">
                <a:solidFill>
                  <a:srgbClr val="333333"/>
                </a:solidFill>
              </a:rPr>
              <a:t>Przyjrzyjmy dokładnie</a:t>
            </a:r>
            <a:r>
              <a:rPr lang="de-DE" altLang="de-DE" dirty="0">
                <a:solidFill>
                  <a:srgbClr val="333333"/>
                </a:solidFill>
              </a:rPr>
              <a:t>:</a:t>
            </a:r>
            <a:r>
              <a:rPr lang="en-GB" altLang="de-DE" dirty="0">
                <a:solidFill>
                  <a:srgbClr val="333333"/>
                </a:solidFill>
              </a:rPr>
              <a:t> </a:t>
            </a:r>
            <a:r>
              <a:rPr lang="pl-PL" altLang="de-DE" dirty="0">
                <a:solidFill>
                  <a:srgbClr val="333333"/>
                </a:solidFill>
              </a:rPr>
              <a:t>czy mężczyzna wychodzi z baru lub czy czujemy od niego alkohol</a:t>
            </a:r>
            <a:r>
              <a:rPr lang="de-DE" altLang="de-DE" dirty="0">
                <a:solidFill>
                  <a:srgbClr val="333333"/>
                </a:solidFill>
              </a:rPr>
              <a:t>? </a:t>
            </a:r>
            <a:r>
              <a:rPr lang="pl-PL" altLang="de-DE" i="1" dirty="0">
                <a:solidFill>
                  <a:srgbClr val="004992"/>
                </a:solidFill>
              </a:rPr>
              <a:t>Mężczyzna może cierpieć na zaburzenia językowe (afazję) po uda, lub mieć inne zaburzenia językowe.</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Pamiętaj, że pochopne zwiększają ryzyko popełnienia błędów</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W przypadku decyzji o mniejszym znaczeniu, możemy podejmować je szybciej </a:t>
            </a:r>
            <a:r>
              <a:rPr lang="en-GB" altLang="de-DE" dirty="0">
                <a:solidFill>
                  <a:srgbClr val="333333"/>
                </a:solidFill>
              </a:rPr>
              <a:t>(</a:t>
            </a:r>
            <a:r>
              <a:rPr lang="pl-PL" altLang="de-DE" dirty="0">
                <a:solidFill>
                  <a:srgbClr val="333333"/>
                </a:solidFill>
              </a:rPr>
              <a:t>np. wybierając rodzaj jogurtu, ciasta itp</a:t>
            </a:r>
            <a:r>
              <a:rPr lang="de-DE" altLang="de-DE" dirty="0">
                <a:solidFill>
                  <a:srgbClr val="333333"/>
                </a:solidFill>
              </a:rPr>
              <a:t>.</a:t>
            </a:r>
            <a:r>
              <a:rPr lang="en-GB" altLang="de-DE">
                <a:solidFill>
                  <a:srgbClr val="333333"/>
                </a:solidFill>
              </a:rPr>
              <a:t>)</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72</a:t>
            </a:fld>
            <a:endParaRPr lang="de-DE" altLang="de-DE"/>
          </a:p>
        </p:txBody>
      </p:sp>
    </p:spTree>
    <p:extLst>
      <p:ext uri="{BB962C8B-B14F-4D97-AF65-F5344CB8AC3E}">
        <p14:creationId xmlns:p14="http://schemas.microsoft.com/office/powerpoint/2010/main" val="25606934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pijany</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pl-PL" altLang="de-DE" dirty="0">
                <a:solidFill>
                  <a:srgbClr val="333333"/>
                </a:solidFill>
              </a:rPr>
              <a:t>Przyjrzyjmy dokładnie</a:t>
            </a:r>
            <a:r>
              <a:rPr lang="de-DE" altLang="de-DE" dirty="0">
                <a:solidFill>
                  <a:srgbClr val="333333"/>
                </a:solidFill>
              </a:rPr>
              <a:t>:</a:t>
            </a:r>
            <a:r>
              <a:rPr lang="en-GB" altLang="de-DE" dirty="0">
                <a:solidFill>
                  <a:srgbClr val="333333"/>
                </a:solidFill>
              </a:rPr>
              <a:t> </a:t>
            </a:r>
            <a:r>
              <a:rPr lang="pl-PL" altLang="de-DE" dirty="0">
                <a:solidFill>
                  <a:srgbClr val="333333"/>
                </a:solidFill>
              </a:rPr>
              <a:t>czy mężczyzna wychodzi z baru lub czy czujemy od niego alkohol</a:t>
            </a:r>
            <a:r>
              <a:rPr lang="de-DE" altLang="de-DE" dirty="0">
                <a:solidFill>
                  <a:srgbClr val="333333"/>
                </a:solidFill>
              </a:rPr>
              <a:t>? </a:t>
            </a:r>
            <a:r>
              <a:rPr lang="pl-PL" altLang="de-DE" i="1" dirty="0">
                <a:solidFill>
                  <a:srgbClr val="004992"/>
                </a:solidFill>
              </a:rPr>
              <a:t>Mężczyzna może cierpieć na zaburzenia językowe (afazję) po uda, lub mieć inne zaburzenia językowe.</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Pamiętaj, że pochopne zwiększają ryzyko popełnienia błędów</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W przypadku decyzji o mniejszym znaczeniu, możemy podejmować je szybciej </a:t>
            </a:r>
            <a:r>
              <a:rPr lang="en-GB" altLang="de-DE" dirty="0">
                <a:solidFill>
                  <a:srgbClr val="333333"/>
                </a:solidFill>
              </a:rPr>
              <a:t>(</a:t>
            </a:r>
            <a:r>
              <a:rPr lang="pl-PL" altLang="de-DE" dirty="0">
                <a:solidFill>
                  <a:srgbClr val="333333"/>
                </a:solidFill>
              </a:rPr>
              <a:t>np. wybierając rodzaj jogurtu, ciasta itp</a:t>
            </a:r>
            <a:r>
              <a:rPr lang="de-DE" altLang="de-DE" dirty="0">
                <a:solidFill>
                  <a:srgbClr val="333333"/>
                </a:solidFill>
              </a:rPr>
              <a:t>.</a:t>
            </a:r>
            <a:r>
              <a:rPr lang="en-GB" altLang="de-DE" dirty="0">
                <a:solidFill>
                  <a:srgbClr val="333333"/>
                </a:solidFill>
              </a:rPr>
              <a:t>)</a:t>
            </a:r>
            <a:r>
              <a:rPr lang="de-DE"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Rzeczą ludzką jest popełniać błędy – każdy z nas popełnia błędy, warto być na to </a:t>
            </a:r>
            <a:r>
              <a:rPr lang="pl-PL" altLang="de-DE">
                <a:solidFill>
                  <a:srgbClr val="333333"/>
                </a:solidFill>
              </a:rPr>
              <a:t>przygotowanym.</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73</a:t>
            </a:fld>
            <a:endParaRPr lang="de-DE" altLang="de-DE"/>
          </a:p>
        </p:txBody>
      </p:sp>
    </p:spTree>
    <p:extLst>
      <p:ext uri="{BB962C8B-B14F-4D97-AF65-F5344CB8AC3E}">
        <p14:creationId xmlns:p14="http://schemas.microsoft.com/office/powerpoint/2010/main" val="11789619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Kiedy podejmujesz ważną decyzję, lepiej unikać pochopnych decyzji oraz rozważyć wszystkie dostępne informacje (co nagle, to po diable)</a:t>
            </a:r>
            <a:r>
              <a:rPr lang="en-GB"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pl-PL" altLang="de-DE" dirty="0">
                <a:solidFill>
                  <a:srgbClr val="004992"/>
                </a:solidFill>
              </a:rPr>
              <a:t>Przykład</a:t>
            </a:r>
            <a:r>
              <a:rPr lang="de-DE" altLang="de-DE" dirty="0">
                <a:solidFill>
                  <a:srgbClr val="004992"/>
                </a:solidFill>
              </a:rPr>
              <a:t>:</a:t>
            </a:r>
            <a:r>
              <a:rPr lang="de-DE" altLang="de-DE" i="1" dirty="0">
                <a:solidFill>
                  <a:srgbClr val="004992"/>
                </a:solidFill>
              </a:rPr>
              <a:t> </a:t>
            </a:r>
            <a:r>
              <a:rPr lang="pl-PL" altLang="de-DE" dirty="0">
                <a:solidFill>
                  <a:srgbClr val="333333"/>
                </a:solidFill>
              </a:rPr>
              <a:t>mężczyzna bełkocze</a:t>
            </a:r>
            <a:r>
              <a:rPr lang="en-GB" altLang="de-DE" dirty="0">
                <a:solidFill>
                  <a:srgbClr val="333333"/>
                </a:solidFill>
              </a:rPr>
              <a:t>: </a:t>
            </a:r>
            <a:r>
              <a:rPr lang="pl-PL" altLang="de-DE" i="1" dirty="0">
                <a:solidFill>
                  <a:srgbClr val="004992"/>
                </a:solidFill>
              </a:rPr>
              <a:t>czy jest pijany</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pl-PL" altLang="de-DE" dirty="0">
                <a:solidFill>
                  <a:srgbClr val="333333"/>
                </a:solidFill>
              </a:rPr>
              <a:t>Przyjrzyjmy dokładnie</a:t>
            </a:r>
            <a:r>
              <a:rPr lang="de-DE" altLang="de-DE" dirty="0">
                <a:solidFill>
                  <a:srgbClr val="333333"/>
                </a:solidFill>
              </a:rPr>
              <a:t>:</a:t>
            </a:r>
            <a:r>
              <a:rPr lang="en-GB" altLang="de-DE" dirty="0">
                <a:solidFill>
                  <a:srgbClr val="333333"/>
                </a:solidFill>
              </a:rPr>
              <a:t> </a:t>
            </a:r>
            <a:r>
              <a:rPr lang="pl-PL" altLang="de-DE" dirty="0">
                <a:solidFill>
                  <a:srgbClr val="333333"/>
                </a:solidFill>
              </a:rPr>
              <a:t>czy mężczyzna wychodzi z baru lub czy czujemy od niego alkohol</a:t>
            </a:r>
            <a:r>
              <a:rPr lang="de-DE" altLang="de-DE" dirty="0">
                <a:solidFill>
                  <a:srgbClr val="333333"/>
                </a:solidFill>
              </a:rPr>
              <a:t>? </a:t>
            </a:r>
            <a:r>
              <a:rPr lang="pl-PL" altLang="de-DE" i="1" dirty="0">
                <a:solidFill>
                  <a:srgbClr val="004992"/>
                </a:solidFill>
              </a:rPr>
              <a:t>Mężczyzna może cierpieć na zaburzenia językowe (afazję) po uda, lub mieć inne zaburzenia językowe.</a:t>
            </a: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Pamiętaj, że pochopne zwiększają ryzyko popełnienia błędów</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W przypadku decyzji o mniejszym znaczeniu, możemy podejmować je szybciej </a:t>
            </a:r>
            <a:r>
              <a:rPr lang="en-GB" altLang="de-DE" dirty="0">
                <a:solidFill>
                  <a:srgbClr val="333333"/>
                </a:solidFill>
              </a:rPr>
              <a:t>(</a:t>
            </a:r>
            <a:r>
              <a:rPr lang="pl-PL" altLang="de-DE" dirty="0">
                <a:solidFill>
                  <a:srgbClr val="333333"/>
                </a:solidFill>
              </a:rPr>
              <a:t>np. wybierając rodzaj jogurtu, ciasta itp</a:t>
            </a:r>
            <a:r>
              <a:rPr lang="de-DE" altLang="de-DE" dirty="0">
                <a:solidFill>
                  <a:srgbClr val="333333"/>
                </a:solidFill>
              </a:rPr>
              <a:t>.</a:t>
            </a:r>
            <a:r>
              <a:rPr lang="en-GB" altLang="de-DE" dirty="0">
                <a:solidFill>
                  <a:srgbClr val="333333"/>
                </a:solidFill>
              </a:rPr>
              <a:t>)</a:t>
            </a:r>
            <a:r>
              <a:rPr lang="de-DE" altLang="de-DE" dirty="0">
                <a:solidFill>
                  <a:srgbClr val="333333"/>
                </a:solidFill>
              </a:rPr>
              <a:t>.</a:t>
            </a:r>
            <a:endParaRPr lang="pl-PL"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Rzeczą ludzką jest popełniać błędy – każdy z nas popełnia błędy, warto być na to przygotowanym.</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pl-PL" altLang="de-DE" dirty="0">
                <a:solidFill>
                  <a:srgbClr val="333333"/>
                </a:solidFill>
              </a:rPr>
              <a:t>Podejmujac ważne decyzje opieraj się na solidnych faktach. Zwykłe zgadywanie </a:t>
            </a:r>
            <a:r>
              <a:rPr lang="pl-PL" altLang="de-DE">
                <a:solidFill>
                  <a:srgbClr val="333333"/>
                </a:solidFill>
              </a:rPr>
              <a:t>to </a:t>
            </a:r>
            <a:r>
              <a:rPr lang="en-US" altLang="de-DE">
                <a:solidFill>
                  <a:srgbClr val="333333"/>
                </a:solidFill>
              </a:rPr>
              <a:t>“</a:t>
            </a:r>
            <a:r>
              <a:rPr lang="pl-PL" altLang="de-DE">
                <a:solidFill>
                  <a:srgbClr val="333333"/>
                </a:solidFill>
              </a:rPr>
              <a:t>zły doradca”. </a:t>
            </a:r>
            <a:r>
              <a:rPr lang="pl-PL" altLang="de-DE" dirty="0">
                <a:solidFill>
                  <a:srgbClr val="333333"/>
                </a:solidFill>
              </a:rPr>
              <a:t>Zawsze rozważaj konsekwencje złych decyzji.</a:t>
            </a:r>
            <a:endParaRPr lang="en-US"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74</a:t>
            </a:fld>
            <a:endParaRPr lang="de-DE" altLang="de-DE"/>
          </a:p>
        </p:txBody>
      </p:sp>
    </p:spTree>
    <p:extLst>
      <p:ext uri="{BB962C8B-B14F-4D97-AF65-F5344CB8AC3E}">
        <p14:creationId xmlns:p14="http://schemas.microsoft.com/office/powerpoint/2010/main" val="9225705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Wiele osób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 </a:t>
            </a:r>
            <a:r>
              <a:rPr lang="pl-PL" altLang="de-DE" sz="2000" dirty="0">
                <a:solidFill>
                  <a:srgbClr val="333333"/>
                </a:solidFill>
              </a:rPr>
              <a:t>z psychozą ma tendencję do przeskakiwania od razu do wniosków i formułować skrajne opinie. Ten styl wnioskowania może się wzmacniać, kiedy osoba jest pod presją i chce się spod niej uwolnić.</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Wiele osób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 </a:t>
            </a:r>
            <a:r>
              <a:rPr lang="pl-PL" altLang="de-DE" sz="2000" dirty="0">
                <a:solidFill>
                  <a:srgbClr val="333333"/>
                </a:solidFill>
              </a:rPr>
              <a:t>z psychozą ma tendencję do przeskakiwania od razu do wniosków i formułować skrajne opinie. Ten styl wnioskowania może się wzmacniać, kiedy osoba jest pod presją i chce się spod niej uwolnić.</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Andrzej chce jechać na uniwersytet swoim samochodem, ale nie może znaleźć kluczy. Myśli, że kwiaciarz ukradł klucze by nie mógł dotrzeć na uniwersytet.</a:t>
            </a:r>
            <a:endParaRPr lang="en-AU" altLang="de-DE" sz="2000" dirty="0">
              <a:solidFill>
                <a:srgbClr val="333333"/>
              </a:solidFill>
            </a:endParaRPr>
          </a:p>
          <a:p>
            <a:pPr lvl="0" defTabSz="914400" fontAlgn="base"/>
            <a:r>
              <a:rPr lang="pl-PL" altLang="de-DE" sz="2000" dirty="0">
                <a:solidFill>
                  <a:srgbClr val="004992"/>
                </a:solidFill>
              </a:rPr>
              <a:t>Podłoże</a:t>
            </a:r>
            <a:r>
              <a:rPr lang="en-AU" altLang="de-DE" sz="2000" dirty="0">
                <a:solidFill>
                  <a:srgbClr val="004992"/>
                </a:solidFill>
              </a:rPr>
              <a:t>: </a:t>
            </a:r>
            <a:r>
              <a:rPr lang="pl-PL" altLang="de-DE" sz="2000" dirty="0">
                <a:solidFill>
                  <a:srgbClr val="333333"/>
                </a:solidFill>
              </a:rPr>
              <a:t>Jest przekonany, że ludzie na uczelni chcą go wydalić z uczelni</a:t>
            </a:r>
            <a:r>
              <a:rPr lang="en-AU" altLang="de-DE" sz="2000" dirty="0">
                <a:solidFill>
                  <a:srgbClr val="333333"/>
                </a:solidFill>
              </a:rPr>
              <a:t>.</a:t>
            </a: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Dlaczego kwiaciarz miałby być zainteresowany wyrzuceniem Andrzeja ze studiów; i jak wejść w posiadanie kluczy Andrzeja?</a:t>
            </a: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76</a:t>
            </a:fld>
            <a:endParaRPr lang="de-DE" altLang="de-DE"/>
          </a:p>
        </p:txBody>
      </p:sp>
    </p:spTree>
    <p:extLst>
      <p:ext uri="{BB962C8B-B14F-4D97-AF65-F5344CB8AC3E}">
        <p14:creationId xmlns:p14="http://schemas.microsoft.com/office/powerpoint/2010/main" val="1182574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000" dirty="0">
                <a:solidFill>
                  <a:srgbClr val="333333"/>
                </a:solidFill>
              </a:rPr>
              <a:t>Wiele osób </a:t>
            </a:r>
            <a:r>
              <a:rPr lang="de-DE" altLang="de-DE" sz="2000" dirty="0">
                <a:solidFill>
                  <a:srgbClr val="333333"/>
                </a:solidFill>
              </a:rPr>
              <a:t>(</a:t>
            </a:r>
            <a:r>
              <a:rPr lang="pl-PL" altLang="de-DE" sz="2000" dirty="0">
                <a:solidFill>
                  <a:srgbClr val="333333"/>
                </a:solidFill>
              </a:rPr>
              <a:t>ale nie wszyscy!</a:t>
            </a:r>
            <a:r>
              <a:rPr lang="de-DE" altLang="de-DE" sz="2000" dirty="0">
                <a:solidFill>
                  <a:srgbClr val="333333"/>
                </a:solidFill>
              </a:rPr>
              <a:t>) </a:t>
            </a:r>
            <a:r>
              <a:rPr lang="pl-PL" altLang="de-DE" sz="2000" dirty="0">
                <a:solidFill>
                  <a:srgbClr val="333333"/>
                </a:solidFill>
              </a:rPr>
              <a:t>z psychozą ma tendencję do przeskakiwania od razu do wniosków i formułować skrajne opinie. Ten styl wnioskowania może się wzmacniać, kiedy osoba jest pod presją i chce się spod niej uwolnić.</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Andrzej chce jechać na uniwersytet swoim samochodem, ale nie może znaleźć kluczy. Myśli, że kwiaciarz ukradł klucze by nie mógł dotrzeć na uniwersytet.</a:t>
            </a:r>
            <a:endParaRPr lang="en-AU" altLang="de-DE" sz="2000" dirty="0">
              <a:solidFill>
                <a:srgbClr val="333333"/>
              </a:solidFill>
            </a:endParaRPr>
          </a:p>
          <a:p>
            <a:pPr lvl="0" defTabSz="914400" fontAlgn="base"/>
            <a:r>
              <a:rPr lang="pl-PL" altLang="de-DE" sz="2000" dirty="0">
                <a:solidFill>
                  <a:srgbClr val="004992"/>
                </a:solidFill>
              </a:rPr>
              <a:t>Podłoże</a:t>
            </a:r>
            <a:r>
              <a:rPr lang="en-AU" altLang="de-DE" sz="2000" dirty="0">
                <a:solidFill>
                  <a:srgbClr val="004992"/>
                </a:solidFill>
              </a:rPr>
              <a:t>: </a:t>
            </a:r>
            <a:r>
              <a:rPr lang="pl-PL" altLang="de-DE" sz="2000" dirty="0">
                <a:solidFill>
                  <a:srgbClr val="333333"/>
                </a:solidFill>
              </a:rPr>
              <a:t>Jest przekonany, że ludzie na uczelni chcą go wydalić z uczelni</a:t>
            </a:r>
            <a:r>
              <a:rPr lang="en-AU" altLang="de-DE" sz="2000" dirty="0">
                <a:solidFill>
                  <a:srgbClr val="333333"/>
                </a:solidFill>
              </a:rPr>
              <a:t>.</a:t>
            </a: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Dlaczego kwiaciarz miałby być zainteresowany wyrzuceniem Andrzeja ze studiów; i jak wejść w posiadanie kluczy Andrzeja?</a:t>
            </a:r>
          </a:p>
          <a:p>
            <a:pPr lvl="0" defTabSz="914400" fontAlgn="base"/>
            <a:r>
              <a:rPr lang="pl-PL" altLang="de-DE" sz="2000" dirty="0">
                <a:solidFill>
                  <a:srgbClr val="333333"/>
                </a:solidFill>
              </a:rPr>
              <a:t>Zanim kogoś poczynisz daleko idące oskarżenia wobec kogoś, powinieneś zgromadzić jak najwięcej dowodów z różnych źródeł i przedyskutować możliwe wytłumaczenia z ludźmi, którym ufasz.</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77</a:t>
            </a:fld>
            <a:endParaRPr lang="de-DE" altLang="de-DE"/>
          </a:p>
        </p:txBody>
      </p:sp>
    </p:spTree>
    <p:extLst>
      <p:ext uri="{BB962C8B-B14F-4D97-AF65-F5344CB8AC3E}">
        <p14:creationId xmlns:p14="http://schemas.microsoft.com/office/powerpoint/2010/main" val="15752224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pl-PL"/>
              <a:t>Trening Meta-poznawczy 7 – Przeskok do konkluzji II</a:t>
            </a:r>
            <a:endParaRPr lang="de-DE" dirty="0"/>
          </a:p>
        </p:txBody>
      </p:sp>
      <p:sp>
        <p:nvSpPr>
          <p:cNvPr id="8" name="Slide Number Placeholder 7"/>
          <p:cNvSpPr>
            <a:spLocks noGrp="1"/>
          </p:cNvSpPr>
          <p:nvPr>
            <p:ph type="sldNum" sz="quarter" idx="12"/>
          </p:nvPr>
        </p:nvSpPr>
        <p:spPr/>
        <p:txBody>
          <a:bodyPr/>
          <a:lstStyle/>
          <a:p>
            <a:fld id="{EE2CE5E9-F569-4662-93BE-D1A47027FCCD}" type="slidenum">
              <a:rPr lang="de-DE" altLang="de-DE" smtClean="0"/>
              <a:pPr/>
              <a:t>78</a:t>
            </a:fld>
            <a:endParaRPr lang="de-DE" altLang="de-DE"/>
          </a:p>
        </p:txBody>
      </p:sp>
    </p:spTree>
    <p:extLst>
      <p:ext uri="{BB962C8B-B14F-4D97-AF65-F5344CB8AC3E}">
        <p14:creationId xmlns:p14="http://schemas.microsoft.com/office/powerpoint/2010/main" val="1727873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53889053"/>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pl-PL" sz="1000" kern="1200" dirty="0">
                          <a:solidFill>
                            <a:schemeClr val="dk1"/>
                          </a:solidFill>
                          <a:effectLst/>
                          <a:latin typeface="+mn-lt"/>
                          <a:ea typeface="+mn-ea"/>
                          <a:cs typeface="+mn-cs"/>
                        </a:rPr>
                        <a:t>Okładka magazynu "Stern"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 - -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pl-PL" sz="1000" kern="1200" dirty="0">
                          <a:solidFill>
                            <a:schemeClr val="dk1"/>
                          </a:solidFill>
                          <a:effectLst/>
                          <a:latin typeface="+mn-lt"/>
                          <a:ea typeface="+mn-ea"/>
                          <a:cs typeface="+mn-cs"/>
                        </a:rPr>
                        <a:t>Ta praca jest licencjonowana zgodnie z polityką</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pl-PL" sz="1000" kern="1200" dirty="0">
                          <a:solidFill>
                            <a:schemeClr val="dk1"/>
                          </a:solidFill>
                          <a:effectLst/>
                          <a:latin typeface="+mn-lt"/>
                          <a:ea typeface="+mn-ea"/>
                          <a:cs typeface="+mn-cs"/>
                        </a:rPr>
                        <a:t>"sprawiedliwego użytku". Jeżeli podejrzewa się</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pl-PL" sz="1000" kern="1200" dirty="0">
                          <a:solidFill>
                            <a:schemeClr val="dk1"/>
                          </a:solidFill>
                          <a:effectLst/>
                          <a:latin typeface="+mn-lt"/>
                          <a:ea typeface="+mn-ea"/>
                          <a:cs typeface="+mn-cs"/>
                        </a:rPr>
                        <a:t>naruszenie praw autorskich, prosimy o kontakt z nami.</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pl-PL" sz="1000" kern="1200" dirty="0">
                          <a:solidFill>
                            <a:schemeClr val="dk1"/>
                          </a:solidFill>
                          <a:effectLst/>
                          <a:latin typeface="+mn-lt"/>
                          <a:ea typeface="+mn-ea"/>
                          <a:cs typeface="+mn-cs"/>
                        </a:rPr>
                        <a:t>Okładka magazynu "Stern"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8" name="Slide Number Placeholder 7"/>
          <p:cNvSpPr>
            <a:spLocks noGrp="1"/>
          </p:cNvSpPr>
          <p:nvPr>
            <p:ph type="sldNum" sz="quarter" idx="12"/>
          </p:nvPr>
        </p:nvSpPr>
        <p:spPr/>
        <p:txBody>
          <a:bodyPr/>
          <a:lstStyle/>
          <a:p>
            <a:fld id="{E8228D6D-01C2-41C9-9992-92ED4FDBAF18}"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28970657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80</a:t>
            </a:fld>
            <a:endParaRPr lang="de-DE" altLang="de-DE"/>
          </a:p>
        </p:txBody>
      </p:sp>
    </p:spTree>
    <p:extLst>
      <p:ext uri="{BB962C8B-B14F-4D97-AF65-F5344CB8AC3E}">
        <p14:creationId xmlns:p14="http://schemas.microsoft.com/office/powerpoint/2010/main" val="395423297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32075131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81</a:t>
            </a:fld>
            <a:endParaRPr lang="de-DE" altLang="de-DE"/>
          </a:p>
        </p:txBody>
      </p:sp>
    </p:spTree>
    <p:extLst>
      <p:ext uri="{BB962C8B-B14F-4D97-AF65-F5344CB8AC3E}">
        <p14:creationId xmlns:p14="http://schemas.microsoft.com/office/powerpoint/2010/main" val="65806385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424064027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82</a:t>
            </a:fld>
            <a:endParaRPr lang="de-DE" altLang="de-DE"/>
          </a:p>
        </p:txBody>
      </p:sp>
    </p:spTree>
    <p:extLst>
      <p:ext uri="{BB962C8B-B14F-4D97-AF65-F5344CB8AC3E}">
        <p14:creationId xmlns:p14="http://schemas.microsoft.com/office/powerpoint/2010/main" val="95903637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3942583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83</a:t>
            </a:fld>
            <a:endParaRPr lang="de-DE" altLang="de-DE"/>
          </a:p>
        </p:txBody>
      </p:sp>
    </p:spTree>
    <p:extLst>
      <p:ext uri="{BB962C8B-B14F-4D97-AF65-F5344CB8AC3E}">
        <p14:creationId xmlns:p14="http://schemas.microsoft.com/office/powerpoint/2010/main" val="361833303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850812124"/>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84</a:t>
            </a:fld>
            <a:endParaRPr lang="de-DE" altLang="de-DE"/>
          </a:p>
        </p:txBody>
      </p:sp>
    </p:spTree>
    <p:extLst>
      <p:ext uri="{BB962C8B-B14F-4D97-AF65-F5344CB8AC3E}">
        <p14:creationId xmlns:p14="http://schemas.microsoft.com/office/powerpoint/2010/main" val="16133402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64606098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85</a:t>
            </a:fld>
            <a:endParaRPr lang="de-DE" altLang="de-DE"/>
          </a:p>
        </p:txBody>
      </p:sp>
    </p:spTree>
    <p:extLst>
      <p:ext uri="{BB962C8B-B14F-4D97-AF65-F5344CB8AC3E}">
        <p14:creationId xmlns:p14="http://schemas.microsoft.com/office/powerpoint/2010/main" val="241019616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Przeskok do konkluzji “na gorąco”</a:t>
            </a:r>
            <a:br>
              <a:rPr lang="pl-PL" sz="3600" dirty="0">
                <a:solidFill>
                  <a:srgbClr val="004992"/>
                </a:solidFill>
                <a:latin typeface="+mn-lt"/>
                <a:ea typeface="+mn-ea"/>
                <a:cs typeface="+mn-cs"/>
              </a:rPr>
            </a:br>
            <a:r>
              <a:rPr lang="pl-PL" dirty="0">
                <a:solidFill>
                  <a:srgbClr val="004992"/>
                </a:solidFill>
                <a:latin typeface="+mn-lt"/>
                <a:ea typeface="+mn-ea"/>
                <a:cs typeface="+mn-cs"/>
              </a:rPr>
              <a:t>- Miejskie legendy -</a:t>
            </a:r>
            <a:endParaRPr lang="en-US" dirty="0">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Nie!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b="0" dirty="0">
                <a:solidFill>
                  <a:srgbClr val="000000"/>
                </a:solidFill>
                <a:latin typeface="Calibri Light"/>
                <a:ea typeface="ＭＳ Ｐゴシック" panose="020B0600070205080204" pitchFamily="34" charset="-128"/>
              </a:rPr>
              <a:t>Czy lądowanie na księżycu zostało sfałszowane przez rząd USA?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b="0">
                <a:latin typeface="+mj-lt"/>
              </a:rPr>
              <a:t>Źródło: Niemiecka stacja telewizyjna ZDF, program: “Vorsicht Verschwörung” (Ostrożnie ze spiskami)</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b="0">
                <a:latin typeface="Calibri Light"/>
              </a:rPr>
              <a:t>Reżyser Roland Emmerich (Dzień Niepodległości):</a:t>
            </a:r>
            <a:br>
              <a:rPr lang="pl-PL" altLang="de-DE" sz="2400" b="0">
                <a:latin typeface="Calibri Light"/>
              </a:rPr>
            </a:br>
            <a:r>
              <a:rPr lang="pl-PL" altLang="de-DE" sz="2400" b="0">
                <a:latin typeface="Calibri Light"/>
              </a:rPr>
              <a:t>“Lądowanie na księżycu (…) było zbyt dobre. Coś takiego było niemożliwe do sfabrykowania w latach 60. Nawet z dzisiejszą technologią to byłoby problematyczne.”</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r>
              <a:rPr lang="pl-PL"/>
              <a:t>Trening Meta-poznawczy 7 – Przeskok do konkluzji II</a:t>
            </a:r>
            <a:endParaRPr lang="de-DE" dirty="0"/>
          </a:p>
        </p:txBody>
      </p:sp>
      <p:sp>
        <p:nvSpPr>
          <p:cNvPr id="6" name="Slide Number Placeholder 5"/>
          <p:cNvSpPr>
            <a:spLocks noGrp="1"/>
          </p:cNvSpPr>
          <p:nvPr>
            <p:ph type="sldNum" sz="quarter" idx="12"/>
          </p:nvPr>
        </p:nvSpPr>
        <p:spPr/>
        <p:txBody>
          <a:bodyPr/>
          <a:lstStyle/>
          <a:p>
            <a:fld id="{AECFD800-5051-4183-89B8-C8B21D5C8C8F}" type="slidenum">
              <a:rPr lang="de-DE" altLang="de-DE" smtClean="0"/>
              <a:pPr/>
              <a:t>86</a:t>
            </a:fld>
            <a:endParaRPr lang="de-DE" altLang="de-DE"/>
          </a:p>
        </p:txBody>
      </p:sp>
    </p:spTree>
    <p:extLst>
      <p:ext uri="{BB962C8B-B14F-4D97-AF65-F5344CB8AC3E}">
        <p14:creationId xmlns:p14="http://schemas.microsoft.com/office/powerpoint/2010/main" val="27622710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87</a:t>
            </a:fld>
            <a:endParaRPr lang="de-DE" altLang="de-DE"/>
          </a:p>
        </p:txBody>
      </p:sp>
    </p:spTree>
    <p:extLst>
      <p:ext uri="{BB962C8B-B14F-4D97-AF65-F5344CB8AC3E}">
        <p14:creationId xmlns:p14="http://schemas.microsoft.com/office/powerpoint/2010/main" val="26617778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pl-PL"/>
              <a:t>Trening Meta-poznawczy 7 – Przeskok do konkluzji II</a:t>
            </a:r>
            <a:endParaRPr lang="de-DE" dirty="0"/>
          </a:p>
        </p:txBody>
      </p:sp>
      <p:sp>
        <p:nvSpPr>
          <p:cNvPr id="7" name="Slide Number Placeholder 6"/>
          <p:cNvSpPr>
            <a:spLocks noGrp="1"/>
          </p:cNvSpPr>
          <p:nvPr>
            <p:ph type="sldNum" sz="quarter" idx="12"/>
          </p:nvPr>
        </p:nvSpPr>
        <p:spPr/>
        <p:txBody>
          <a:bodyPr/>
          <a:lstStyle/>
          <a:p>
            <a:fld id="{EE2CE5E9-F569-4662-93BE-D1A47027FCCD}" type="slidenum">
              <a:rPr lang="de-DE" altLang="de-DE" smtClean="0"/>
              <a:pPr/>
              <a:t>88</a:t>
            </a:fld>
            <a:endParaRPr lang="de-DE" altLang="de-DE"/>
          </a:p>
        </p:txBody>
      </p:sp>
    </p:spTree>
    <p:extLst>
      <p:ext uri="{BB962C8B-B14F-4D97-AF65-F5344CB8AC3E}">
        <p14:creationId xmlns:p14="http://schemas.microsoft.com/office/powerpoint/2010/main" val="30427275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4635</Words>
  <Application>Microsoft Office PowerPoint</Application>
  <PresentationFormat>Benutzerdefiniert</PresentationFormat>
  <Paragraphs>728</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88</vt:i4>
      </vt:variant>
    </vt:vector>
  </HeadingPairs>
  <TitlesOfParts>
    <vt:vector size="95" baseType="lpstr">
      <vt:lpstr>Times New Roman</vt:lpstr>
      <vt:lpstr>Symbol</vt:lpstr>
      <vt:lpstr>Calibri</vt:lpstr>
      <vt:lpstr>WingDings</vt:lpstr>
      <vt:lpstr>Arial</vt:lpstr>
      <vt:lpstr>Calibri Light</vt:lpstr>
      <vt:lpstr>UKE_PPT-Vorlage_16zu9</vt:lpstr>
      <vt:lpstr>MCT 7 A – Przeskok do konkluzji II</vt:lpstr>
      <vt:lpstr>Pochopne wnioski</vt:lpstr>
      <vt:lpstr>Pochopne wnioski</vt:lpstr>
      <vt:lpstr>Pochopne wnioski</vt:lpstr>
      <vt:lpstr>Przeskakiwanie do konkluzji W jakich sytuacjach podejmujemy decyzje bez poznania pełnej prawdy?</vt:lpstr>
      <vt:lpstr>Przeskakiwanie do konkluzji W jakich sytuacjach podejmujemy decyzje bez poznania pełnej prawdy?</vt:lpstr>
      <vt:lpstr>Przeskakiwanie do konkluzji W jakich sytuacjach podejmujemy decyzje bez poznania pełnej prawdy?</vt:lpstr>
      <vt:lpstr>Przeskakiwanie do konkluzji W jakich sytuacjach podejmujemy decyzje bez poznania pełnej prawdy?</vt:lpstr>
      <vt:lpstr>Pochopne wyciąganie wniosków “na gorąco”</vt:lpstr>
      <vt:lpstr>Pochopne decyzje “na gorąco” - legendy - (inne ćwiczenie na końcu prezentacji)</vt:lpstr>
      <vt:lpstr>Pochopne decyzje “na gorąco” - legendy -</vt:lpstr>
      <vt:lpstr>Pochopne decyzje “na gorąco” - legendy -</vt:lpstr>
      <vt:lpstr>Pochopne decyzje “na gorąco” - legendy -</vt:lpstr>
      <vt:lpstr>Jak powstają teorie spiskowe?</vt:lpstr>
      <vt:lpstr>Jak powstają teorie spiskowe?</vt:lpstr>
      <vt:lpstr>Jak powstają teorie spiskowe?</vt:lpstr>
      <vt:lpstr>Jak powstają teorie spiskowe?</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Ćwiczenie</vt:lpstr>
      <vt:lpstr>Ćwiczenie</vt:lpstr>
      <vt:lpstr>Ćwiczenie</vt:lpstr>
      <vt:lpstr>Ćwiczenie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opcjonalnie: Film Wideo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Zastosowanie w życiu codziennym:</vt:lpstr>
      <vt:lpstr>Zastosowanie w życiu codziennym:</vt:lpstr>
      <vt:lpstr>Zastosowanie w życiu codziennym:</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292</cp:revision>
  <dcterms:created xsi:type="dcterms:W3CDTF">2004-06-30T16:15:23Z</dcterms:created>
  <dcterms:modified xsi:type="dcterms:W3CDTF">2022-12-23T12:10:53Z</dcterms:modified>
</cp:coreProperties>
</file>