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0" r:id="rId1"/>
  </p:sldMasterIdLst>
  <p:notesMasterIdLst>
    <p:notesMasterId r:id="rId70"/>
  </p:notesMasterIdLst>
  <p:handoutMasterIdLst>
    <p:handoutMasterId r:id="rId71"/>
  </p:handoutMasterIdLst>
  <p:sldIdLst>
    <p:sldId id="654" r:id="rId2"/>
    <p:sldId id="548" r:id="rId3"/>
    <p:sldId id="641" r:id="rId4"/>
    <p:sldId id="655" r:id="rId5"/>
    <p:sldId id="640" r:id="rId6"/>
    <p:sldId id="631" r:id="rId7"/>
    <p:sldId id="643" r:id="rId8"/>
    <p:sldId id="452" r:id="rId9"/>
    <p:sldId id="646" r:id="rId10"/>
    <p:sldId id="645" r:id="rId11"/>
    <p:sldId id="644" r:id="rId12"/>
    <p:sldId id="301" r:id="rId13"/>
    <p:sldId id="562" r:id="rId14"/>
    <p:sldId id="566" r:id="rId15"/>
    <p:sldId id="567" r:id="rId16"/>
    <p:sldId id="572" r:id="rId17"/>
    <p:sldId id="649" r:id="rId18"/>
    <p:sldId id="648" r:id="rId19"/>
    <p:sldId id="647" r:id="rId20"/>
    <p:sldId id="588" r:id="rId21"/>
    <p:sldId id="589" r:id="rId22"/>
    <p:sldId id="590" r:id="rId23"/>
    <p:sldId id="591" r:id="rId24"/>
    <p:sldId id="592" r:id="rId25"/>
    <p:sldId id="593" r:id="rId26"/>
    <p:sldId id="594" r:id="rId27"/>
    <p:sldId id="595" r:id="rId28"/>
    <p:sldId id="596" r:id="rId29"/>
    <p:sldId id="597" r:id="rId30"/>
    <p:sldId id="598" r:id="rId31"/>
    <p:sldId id="599" r:id="rId32"/>
    <p:sldId id="600" r:id="rId33"/>
    <p:sldId id="601" r:id="rId34"/>
    <p:sldId id="602" r:id="rId35"/>
    <p:sldId id="603" r:id="rId36"/>
    <p:sldId id="604" r:id="rId37"/>
    <p:sldId id="605" r:id="rId38"/>
    <p:sldId id="606" r:id="rId39"/>
    <p:sldId id="607" r:id="rId40"/>
    <p:sldId id="608" r:id="rId41"/>
    <p:sldId id="609" r:id="rId42"/>
    <p:sldId id="610" r:id="rId43"/>
    <p:sldId id="611" r:id="rId44"/>
    <p:sldId id="637" r:id="rId45"/>
    <p:sldId id="612" r:id="rId46"/>
    <p:sldId id="613" r:id="rId47"/>
    <p:sldId id="614" r:id="rId48"/>
    <p:sldId id="615" r:id="rId49"/>
    <p:sldId id="616" r:id="rId50"/>
    <p:sldId id="617" r:id="rId51"/>
    <p:sldId id="618" r:id="rId52"/>
    <p:sldId id="619" r:id="rId53"/>
    <p:sldId id="620" r:id="rId54"/>
    <p:sldId id="621" r:id="rId55"/>
    <p:sldId id="622" r:id="rId56"/>
    <p:sldId id="623" r:id="rId57"/>
    <p:sldId id="624" r:id="rId58"/>
    <p:sldId id="625" r:id="rId59"/>
    <p:sldId id="626" r:id="rId60"/>
    <p:sldId id="627" r:id="rId61"/>
    <p:sldId id="575" r:id="rId62"/>
    <p:sldId id="651" r:id="rId63"/>
    <p:sldId id="650" r:id="rId64"/>
    <p:sldId id="487" r:id="rId65"/>
    <p:sldId id="653" r:id="rId66"/>
    <p:sldId id="652" r:id="rId67"/>
    <p:sldId id="638" r:id="rId68"/>
    <p:sldId id="568" r:id="rId69"/>
  </p:sldIdLst>
  <p:sldSz cx="12195175" cy="6858000"/>
  <p:notesSz cx="7099300" cy="10234613"/>
  <p:embeddedFontLst>
    <p:embeddedFont>
      <p:font typeface="Calibri Light" panose="020F0302020204030204" pitchFamily="34" charset="0"/>
      <p:regular r:id="rId72"/>
      <p:italic r:id="rId73"/>
    </p:embeddedFont>
  </p:embeddedFontLst>
  <p:defaultTextStyle>
    <a:defPPr>
      <a:defRPr lang="de-DE"/>
    </a:defPPr>
    <a:lvl1pPr algn="l" rtl="0" eaLnBrk="0" fontAlgn="base" hangingPunct="0">
      <a:spcBef>
        <a:spcPct val="0"/>
      </a:spcBef>
      <a:spcAft>
        <a:spcPct val="0"/>
      </a:spcAft>
      <a:defRPr lang="en-US" sz="1600" b="1" kern="1200">
        <a:solidFill>
          <a:schemeClr val="tx1"/>
        </a:solidFill>
        <a:latin typeface="+mn-lt"/>
        <a:ea typeface="+mn-ea"/>
        <a:cs typeface="+mn-cs"/>
      </a:defRPr>
    </a:lvl1pPr>
    <a:lvl2pPr marL="457200" algn="l" rtl="0" eaLnBrk="0" fontAlgn="base" hangingPunct="0">
      <a:spcBef>
        <a:spcPct val="0"/>
      </a:spcBef>
      <a:spcAft>
        <a:spcPct val="0"/>
      </a:spcAft>
      <a:defRPr lang="en-US" sz="1600" b="1" kern="1200">
        <a:solidFill>
          <a:schemeClr val="tx1"/>
        </a:solidFill>
        <a:latin typeface="+mn-lt"/>
        <a:ea typeface="+mn-ea"/>
        <a:cs typeface="+mn-cs"/>
      </a:defRPr>
    </a:lvl2pPr>
    <a:lvl3pPr marL="914400" algn="l" rtl="0" eaLnBrk="0" fontAlgn="base" hangingPunct="0">
      <a:spcBef>
        <a:spcPct val="0"/>
      </a:spcBef>
      <a:spcAft>
        <a:spcPct val="0"/>
      </a:spcAft>
      <a:defRPr lang="en-US" sz="1600" b="1" kern="1200">
        <a:solidFill>
          <a:schemeClr val="tx1"/>
        </a:solidFill>
        <a:latin typeface="+mn-lt"/>
        <a:ea typeface="+mn-ea"/>
        <a:cs typeface="+mn-cs"/>
      </a:defRPr>
    </a:lvl3pPr>
    <a:lvl4pPr marL="1371600" algn="l" rtl="0" eaLnBrk="0" fontAlgn="base" hangingPunct="0">
      <a:spcBef>
        <a:spcPct val="0"/>
      </a:spcBef>
      <a:spcAft>
        <a:spcPct val="0"/>
      </a:spcAft>
      <a:defRPr lang="en-US" sz="1600" b="1" kern="1200">
        <a:solidFill>
          <a:schemeClr val="tx1"/>
        </a:solidFill>
        <a:latin typeface="+mn-lt"/>
        <a:ea typeface="+mn-ea"/>
        <a:cs typeface="+mn-cs"/>
      </a:defRPr>
    </a:lvl4pPr>
    <a:lvl5pPr marL="1828800" algn="l" rtl="0" eaLnBrk="0" fontAlgn="base" hangingPunct="0">
      <a:spcBef>
        <a:spcPct val="0"/>
      </a:spcBef>
      <a:spcAft>
        <a:spcPct val="0"/>
      </a:spcAft>
      <a:defRPr lang="en-US" sz="1600" b="1" kern="1200">
        <a:solidFill>
          <a:schemeClr val="tx1"/>
        </a:solidFill>
        <a:latin typeface="+mn-lt"/>
        <a:ea typeface="+mn-ea"/>
        <a:cs typeface="+mn-cs"/>
      </a:defRPr>
    </a:lvl5pPr>
    <a:lvl6pPr marL="2286000" algn="l" defTabSz="914400" rtl="0" eaLnBrk="1" latinLnBrk="0" hangingPunct="1">
      <a:defRPr sz="1600" b="1" kern="1200">
        <a:solidFill>
          <a:schemeClr val="tx1"/>
        </a:solidFill>
        <a:latin typeface="Times New Roman" panose="02020603050405020304" pitchFamily="18" charset="0"/>
        <a:ea typeface="+mn-ea"/>
        <a:cs typeface="+mn-cs"/>
      </a:defRPr>
    </a:lvl6pPr>
    <a:lvl7pPr marL="2743200" algn="l" defTabSz="914400" rtl="0" eaLnBrk="1" latinLnBrk="0" hangingPunct="1">
      <a:defRPr sz="1600" b="1" kern="1200">
        <a:solidFill>
          <a:schemeClr val="tx1"/>
        </a:solidFill>
        <a:latin typeface="Times New Roman" panose="02020603050405020304" pitchFamily="18" charset="0"/>
        <a:ea typeface="+mn-ea"/>
        <a:cs typeface="+mn-cs"/>
      </a:defRPr>
    </a:lvl7pPr>
    <a:lvl8pPr marL="3200400" algn="l" defTabSz="914400" rtl="0" eaLnBrk="1" latinLnBrk="0" hangingPunct="1">
      <a:defRPr sz="1600" b="1" kern="1200">
        <a:solidFill>
          <a:schemeClr val="tx1"/>
        </a:solidFill>
        <a:latin typeface="Times New Roman" panose="02020603050405020304" pitchFamily="18" charset="0"/>
        <a:ea typeface="+mn-ea"/>
        <a:cs typeface="+mn-cs"/>
      </a:defRPr>
    </a:lvl8pPr>
    <a:lvl9pPr marL="3657600" algn="l" defTabSz="914400" rtl="0" eaLnBrk="1" latinLnBrk="0" hangingPunct="1">
      <a:defRPr sz="16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3366FF"/>
    <a:srgbClr val="A98EFE"/>
    <a:srgbClr val="FF0066"/>
    <a:srgbClr val="FFFF00"/>
    <a:srgbClr val="FF0000"/>
    <a:srgbClr val="ADC0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8" autoAdjust="0"/>
    <p:restoredTop sz="96336" autoAdjust="0"/>
  </p:normalViewPr>
  <p:slideViewPr>
    <p:cSldViewPr>
      <p:cViewPr varScale="1">
        <p:scale>
          <a:sx n="74" d="100"/>
          <a:sy n="74" d="100"/>
        </p:scale>
        <p:origin x="522" y="66"/>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atin typeface="Arial" panose="020B0604020202020204" pitchFamily="34" charset="0"/>
              </a:defRPr>
            </a:lvl1pPr>
          </a:lstStyle>
          <a:p>
            <a:pPr>
              <a:defRPr/>
            </a:pPr>
            <a:fld id="{E1664FBB-7097-41C9-885C-A338D0730987}" type="slidenum">
              <a:rPr lang="en-GB" altLang="de-DE"/>
              <a:pPr>
                <a:defRPr/>
              </a:pPr>
              <a:t>‹Nr.›</a:t>
            </a:fld>
            <a:endParaRPr lang="en-GB" altLang="de-DE"/>
          </a:p>
        </p:txBody>
      </p:sp>
    </p:spTree>
    <p:extLst>
      <p:ext uri="{BB962C8B-B14F-4D97-AF65-F5344CB8AC3E}">
        <p14:creationId xmlns:p14="http://schemas.microsoft.com/office/powerpoint/2010/main" val="16895569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atin typeface="Arial" panose="020B0604020202020204" pitchFamily="34" charset="0"/>
              </a:defRPr>
            </a:lvl1pPr>
          </a:lstStyle>
          <a:p>
            <a:pPr>
              <a:defRPr/>
            </a:pPr>
            <a:fld id="{4D787C6B-E1B0-4BD9-8EEE-6D951F7B45EF}" type="slidenum">
              <a:rPr lang="en-US" altLang="de-DE"/>
              <a:pPr>
                <a:defRPr/>
              </a:pPr>
              <a:t>‹Nr.›</a:t>
            </a:fld>
            <a:endParaRPr lang="en-US" altLang="de-DE"/>
          </a:p>
        </p:txBody>
      </p:sp>
    </p:spTree>
    <p:extLst>
      <p:ext uri="{BB962C8B-B14F-4D97-AF65-F5344CB8AC3E}">
        <p14:creationId xmlns:p14="http://schemas.microsoft.com/office/powerpoint/2010/main" val="25687989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7D30F1-B62F-45CA-86A0-5D95B0EA5F18}" type="slidenum">
              <a:rPr lang="en-US" altLang="de-DE" sz="1300"/>
              <a:pPr>
                <a:spcBef>
                  <a:spcPct val="0"/>
                </a:spcBef>
              </a:pPr>
              <a:t>2</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6655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7D30F1-B62F-45CA-86A0-5D95B0EA5F18}" type="slidenum">
              <a:rPr lang="en-US" altLang="de-DE" sz="1300"/>
              <a:pPr>
                <a:spcBef>
                  <a:spcPct val="0"/>
                </a:spcBef>
              </a:pPr>
              <a:t>3</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6655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7D30F1-B62F-45CA-86A0-5D95B0EA5F18}" type="slidenum">
              <a:rPr lang="en-US" altLang="de-DE" sz="1300"/>
              <a:pPr>
                <a:spcBef>
                  <a:spcPct val="0"/>
                </a:spcBef>
              </a:pPr>
              <a:t>4</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2816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7D30F1-B62F-45CA-86A0-5D95B0EA5F18}"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6655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D787C6B-E1B0-4BD9-8EEE-6D951F7B45EF}" type="slidenum">
              <a:rPr lang="en-US" altLang="de-DE" smtClean="0"/>
              <a:pPr>
                <a:defRPr/>
              </a:pPr>
              <a:t>6</a:t>
            </a:fld>
            <a:endParaRPr lang="en-US" altLang="de-DE"/>
          </a:p>
        </p:txBody>
      </p:sp>
    </p:spTree>
    <p:extLst>
      <p:ext uri="{BB962C8B-B14F-4D97-AF65-F5344CB8AC3E}">
        <p14:creationId xmlns:p14="http://schemas.microsoft.com/office/powerpoint/2010/main" val="4151516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D787C6B-E1B0-4BD9-8EEE-6D951F7B45EF}" type="slidenum">
              <a:rPr lang="en-US" altLang="de-DE" smtClean="0"/>
              <a:pPr>
                <a:defRPr/>
              </a:pPr>
              <a:t>7</a:t>
            </a:fld>
            <a:endParaRPr lang="en-US" altLang="de-DE"/>
          </a:p>
        </p:txBody>
      </p:sp>
    </p:spTree>
    <p:extLst>
      <p:ext uri="{BB962C8B-B14F-4D97-AF65-F5344CB8AC3E}">
        <p14:creationId xmlns:p14="http://schemas.microsoft.com/office/powerpoint/2010/main" val="3059204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11DF80-0877-4AB2-BD9F-81809C1CF329}" type="slidenum">
              <a:rPr lang="en-US" altLang="de-DE" sz="1300"/>
              <a:pPr>
                <a:spcBef>
                  <a:spcPct val="0"/>
                </a:spcBef>
              </a:pPr>
              <a:t>8</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9769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11DF80-0877-4AB2-BD9F-81809C1CF329}" type="slidenum">
              <a:rPr lang="en-US" altLang="de-DE" sz="1300"/>
              <a:pPr>
                <a:spcBef>
                  <a:spcPct val="0"/>
                </a:spcBef>
              </a:pPr>
              <a:t>9</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9769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11DF80-0877-4AB2-BD9F-81809C1CF329}" type="slidenum">
              <a:rPr lang="en-US" altLang="de-DE" sz="130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9769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11DF80-0877-4AB2-BD9F-81809C1CF329}" type="slidenum">
              <a:rPr lang="en-US" altLang="de-DE" sz="1300"/>
              <a:pPr>
                <a:spcBef>
                  <a:spcPct val="0"/>
                </a:spcBef>
              </a:pPr>
              <a:t>11</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9769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533FA7-B9BC-435D-8F8F-01DFC86C673B}" type="slidenum">
              <a:rPr lang="en-US" altLang="de-DE" sz="1300"/>
              <a:pPr>
                <a:spcBef>
                  <a:spcPct val="0"/>
                </a:spcBef>
              </a:pPr>
              <a:t>12</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8403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AA2476-C4DD-478D-AA37-BAB0F6E1AF73}" type="slidenum">
              <a:rPr lang="en-US" altLang="de-DE" sz="1300"/>
              <a:pPr>
                <a:spcBef>
                  <a:spcPct val="0"/>
                </a:spcBef>
              </a:pPr>
              <a:t>13</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867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65AA2A-015C-4EB2-97CE-01A44FA4EEF2}" type="slidenum">
              <a:rPr lang="en-US" altLang="de-DE" sz="1300"/>
              <a:pPr>
                <a:spcBef>
                  <a:spcPct val="0"/>
                </a:spcBef>
              </a:pPr>
              <a:t>14</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4179432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6B19A5-4577-432B-9C3F-8055E00F6C1C}" type="slidenum">
              <a:rPr lang="en-US" altLang="de-DE" sz="1300"/>
              <a:pPr>
                <a:spcBef>
                  <a:spcPct val="0"/>
                </a:spcBef>
              </a:pPr>
              <a:t>15</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3646635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847FDA-9640-4E4A-9C95-8EC78ECE65C8}" type="slidenum">
              <a:rPr lang="en-US" altLang="de-DE" sz="1300"/>
              <a:pPr>
                <a:spcBef>
                  <a:spcPct val="0"/>
                </a:spcBef>
              </a:pPr>
              <a:t>16</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9968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847FDA-9640-4E4A-9C95-8EC78ECE65C8}" type="slidenum">
              <a:rPr lang="en-US" altLang="de-DE" sz="1300"/>
              <a:pPr>
                <a:spcBef>
                  <a:spcPct val="0"/>
                </a:spcBef>
              </a:pPr>
              <a:t>17</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9968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847FDA-9640-4E4A-9C95-8EC78ECE65C8}" type="slidenum">
              <a:rPr lang="en-US" altLang="de-DE" sz="130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9968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847FDA-9640-4E4A-9C95-8EC78ECE65C8}" type="slidenum">
              <a:rPr lang="en-US" altLang="de-DE" sz="1300"/>
              <a:pPr>
                <a:spcBef>
                  <a:spcPct val="0"/>
                </a:spcBef>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9968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2BE071-E590-45C6-8BD0-CC7EB90DC20F}" type="slidenum">
              <a:rPr lang="en-US" altLang="de-DE" sz="1300">
                <a:solidFill>
                  <a:srgbClr val="000000"/>
                </a:solidFill>
                <a:ea typeface="MS PGothic" panose="020B0600070205080204" pitchFamily="34" charset="-128"/>
              </a:rPr>
              <a:pPr>
                <a:spcBef>
                  <a:spcPct val="0"/>
                </a:spcBef>
              </a:pPr>
              <a:t>20</a:t>
            </a:fld>
            <a:endParaRPr lang="en-US" altLang="de-DE" sz="1300">
              <a:solidFill>
                <a:srgbClr val="000000"/>
              </a:solidFill>
              <a:ea typeface="MS PGothic" panose="020B0600070205080204" pitchFamily="34" charset="-128"/>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8332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7E3FA3-9723-4622-AC33-BDC20C4A8C71}" type="slidenum">
              <a:rPr lang="en-US" altLang="de-DE" sz="1300">
                <a:solidFill>
                  <a:srgbClr val="000000"/>
                </a:solidFill>
                <a:ea typeface="MS PGothic" panose="020B0600070205080204" pitchFamily="34" charset="-128"/>
              </a:rPr>
              <a:pPr>
                <a:spcBef>
                  <a:spcPct val="0"/>
                </a:spcBef>
              </a:pPr>
              <a:t>21</a:t>
            </a:fld>
            <a:endParaRPr lang="en-US" altLang="de-DE" sz="1300">
              <a:solidFill>
                <a:srgbClr val="000000"/>
              </a:solidFill>
              <a:ea typeface="MS PGothic" panose="020B0600070205080204" pitchFamily="34" charset="-128"/>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32092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ADA16C-E77A-4A69-915C-94D98769C895}" type="slidenum">
              <a:rPr lang="en-US" altLang="de-DE" sz="1300">
                <a:solidFill>
                  <a:srgbClr val="000000"/>
                </a:solidFill>
                <a:ea typeface="MS PGothic" panose="020B0600070205080204" pitchFamily="34" charset="-128"/>
              </a:rPr>
              <a:pPr>
                <a:spcBef>
                  <a:spcPct val="0"/>
                </a:spcBef>
              </a:pPr>
              <a:t>22</a:t>
            </a:fld>
            <a:endParaRPr lang="en-US" altLang="de-DE" sz="1300">
              <a:solidFill>
                <a:srgbClr val="000000"/>
              </a:solidFill>
              <a:ea typeface="MS PGothic" panose="020B0600070205080204" pitchFamily="34" charset="-128"/>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21380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4C10B3-81C5-4E93-8579-FDC6E3DB31EF}" type="slidenum">
              <a:rPr lang="en-US" altLang="de-DE" sz="1300">
                <a:solidFill>
                  <a:srgbClr val="000000"/>
                </a:solidFill>
                <a:ea typeface="MS PGothic" panose="020B0600070205080204" pitchFamily="34" charset="-128"/>
              </a:rPr>
              <a:pPr>
                <a:spcBef>
                  <a:spcPct val="0"/>
                </a:spcBef>
              </a:pPr>
              <a:t>23</a:t>
            </a:fld>
            <a:endParaRPr lang="en-US" altLang="de-DE" sz="1300">
              <a:solidFill>
                <a:srgbClr val="000000"/>
              </a:solidFill>
              <a:ea typeface="MS PGothic" panose="020B0600070205080204" pitchFamily="34" charset="-128"/>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28001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464B14-F124-4D3D-9ACA-063E7A300FA4}" type="slidenum">
              <a:rPr lang="en-US" altLang="de-DE" sz="1300">
                <a:solidFill>
                  <a:srgbClr val="000000"/>
                </a:solidFill>
                <a:ea typeface="MS PGothic" panose="020B0600070205080204" pitchFamily="34" charset="-128"/>
              </a:rPr>
              <a:pPr>
                <a:spcBef>
                  <a:spcPct val="0"/>
                </a:spcBef>
              </a:pPr>
              <a:t>24</a:t>
            </a:fld>
            <a:endParaRPr lang="en-US" altLang="de-DE" sz="1300">
              <a:solidFill>
                <a:srgbClr val="000000"/>
              </a:solidFill>
              <a:ea typeface="MS PGothic" panose="020B0600070205080204" pitchFamily="34" charset="-128"/>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99850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B12BB1-2700-487D-A205-4A64253257C2}" type="slidenum">
              <a:rPr lang="en-US" altLang="de-DE" sz="1300">
                <a:solidFill>
                  <a:srgbClr val="000000"/>
                </a:solidFill>
                <a:ea typeface="MS PGothic" panose="020B0600070205080204" pitchFamily="34" charset="-128"/>
              </a:rPr>
              <a:pPr>
                <a:spcBef>
                  <a:spcPct val="0"/>
                </a:spcBef>
              </a:pPr>
              <a:t>25</a:t>
            </a:fld>
            <a:endParaRPr lang="en-US" altLang="de-DE" sz="1300">
              <a:solidFill>
                <a:srgbClr val="000000"/>
              </a:solidFill>
              <a:ea typeface="MS PGothic" panose="020B0600070205080204" pitchFamily="34" charset="-128"/>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25755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BCED16-512A-491D-A4A0-A829847600A7}" type="slidenum">
              <a:rPr lang="en-US" altLang="de-DE" sz="1300">
                <a:solidFill>
                  <a:srgbClr val="000000"/>
                </a:solidFill>
                <a:ea typeface="MS PGothic" panose="020B0600070205080204" pitchFamily="34" charset="-128"/>
              </a:rPr>
              <a:pPr>
                <a:spcBef>
                  <a:spcPct val="0"/>
                </a:spcBef>
              </a:pPr>
              <a:t>26</a:t>
            </a:fld>
            <a:endParaRPr lang="en-US" altLang="de-DE" sz="1300">
              <a:solidFill>
                <a:srgbClr val="000000"/>
              </a:solidFill>
              <a:ea typeface="MS PGothic" panose="020B0600070205080204" pitchFamily="34" charset="-128"/>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24388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5FE47D-DAA3-4B59-8E27-3E11227AE8E8}" type="slidenum">
              <a:rPr lang="en-US" altLang="de-DE" sz="1300">
                <a:solidFill>
                  <a:srgbClr val="000000"/>
                </a:solidFill>
                <a:ea typeface="MS PGothic" panose="020B0600070205080204" pitchFamily="34" charset="-128"/>
              </a:rPr>
              <a:pPr>
                <a:spcBef>
                  <a:spcPct val="0"/>
                </a:spcBef>
              </a:pPr>
              <a:t>27</a:t>
            </a:fld>
            <a:endParaRPr lang="en-US" altLang="de-DE" sz="1300">
              <a:solidFill>
                <a:srgbClr val="000000"/>
              </a:solidFill>
              <a:ea typeface="MS PGothic" panose="020B0600070205080204" pitchFamily="34" charset="-128"/>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5663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E9F271-D4CF-423C-B2B8-B9F8048C5228}" type="slidenum">
              <a:rPr lang="en-US" altLang="de-DE" sz="1300">
                <a:solidFill>
                  <a:srgbClr val="000000"/>
                </a:solidFill>
                <a:ea typeface="MS PGothic" panose="020B0600070205080204" pitchFamily="34" charset="-128"/>
              </a:rPr>
              <a:pPr>
                <a:spcBef>
                  <a:spcPct val="0"/>
                </a:spcBef>
              </a:pPr>
              <a:t>28</a:t>
            </a:fld>
            <a:endParaRPr lang="en-US" altLang="de-DE" sz="1300">
              <a:solidFill>
                <a:srgbClr val="000000"/>
              </a:solidFill>
              <a:ea typeface="MS PGothic" panose="020B0600070205080204" pitchFamily="34" charset="-128"/>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7950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7D5568-2B4B-4D2E-991B-93365278841A}" type="slidenum">
              <a:rPr lang="en-US" altLang="de-DE" sz="1300">
                <a:solidFill>
                  <a:srgbClr val="000000"/>
                </a:solidFill>
                <a:ea typeface="MS PGothic" panose="020B0600070205080204" pitchFamily="34" charset="-128"/>
              </a:rPr>
              <a:pPr>
                <a:spcBef>
                  <a:spcPct val="0"/>
                </a:spcBef>
              </a:pPr>
              <a:t>29</a:t>
            </a:fld>
            <a:endParaRPr lang="en-US" altLang="de-DE" sz="1300">
              <a:solidFill>
                <a:srgbClr val="000000"/>
              </a:solidFill>
              <a:ea typeface="MS PGothic" panose="020B0600070205080204" pitchFamily="34" charset="-128"/>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35551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033F1F-5471-4649-9EC4-F481F58F06B4}" type="slidenum">
              <a:rPr lang="en-US" altLang="de-DE" sz="1300">
                <a:solidFill>
                  <a:srgbClr val="000000"/>
                </a:solidFill>
                <a:ea typeface="MS PGothic" panose="020B0600070205080204" pitchFamily="34" charset="-128"/>
              </a:rPr>
              <a:pPr>
                <a:spcBef>
                  <a:spcPct val="0"/>
                </a:spcBef>
              </a:pPr>
              <a:t>30</a:t>
            </a:fld>
            <a:endParaRPr lang="en-US" altLang="de-DE" sz="1300">
              <a:solidFill>
                <a:srgbClr val="000000"/>
              </a:solidFill>
              <a:ea typeface="MS PGothic" panose="020B0600070205080204" pitchFamily="34" charset="-128"/>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1558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A891B0-C22E-47E2-B5B1-E1EBFFDC0CFE}" type="slidenum">
              <a:rPr lang="en-US" altLang="de-DE" sz="1300">
                <a:solidFill>
                  <a:srgbClr val="000000"/>
                </a:solidFill>
                <a:ea typeface="MS PGothic" panose="020B0600070205080204" pitchFamily="34" charset="-128"/>
              </a:rPr>
              <a:pPr>
                <a:spcBef>
                  <a:spcPct val="0"/>
                </a:spcBef>
              </a:pPr>
              <a:t>31</a:t>
            </a:fld>
            <a:endParaRPr lang="en-US" altLang="de-DE" sz="1300">
              <a:solidFill>
                <a:srgbClr val="000000"/>
              </a:solidFill>
              <a:ea typeface="MS PGothic" panose="020B0600070205080204" pitchFamily="34" charset="-128"/>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3098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936E51-37A2-4DE3-8A49-96DE7E2C7BA1}" type="slidenum">
              <a:rPr lang="en-US" altLang="de-DE" sz="1300">
                <a:solidFill>
                  <a:srgbClr val="000000"/>
                </a:solidFill>
                <a:ea typeface="MS PGothic" panose="020B0600070205080204" pitchFamily="34" charset="-128"/>
              </a:rPr>
              <a:pPr>
                <a:spcBef>
                  <a:spcPct val="0"/>
                </a:spcBef>
              </a:pPr>
              <a:t>32</a:t>
            </a:fld>
            <a:endParaRPr lang="en-US" altLang="de-DE" sz="1300">
              <a:solidFill>
                <a:srgbClr val="000000"/>
              </a:solidFill>
              <a:ea typeface="MS PGothic" panose="020B0600070205080204" pitchFamily="34" charset="-128"/>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18427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189A34-E762-4BC6-9D44-24A4BDB096F7}" type="slidenum">
              <a:rPr lang="en-US" altLang="de-DE" sz="1300">
                <a:solidFill>
                  <a:srgbClr val="000000"/>
                </a:solidFill>
                <a:ea typeface="MS PGothic" panose="020B0600070205080204" pitchFamily="34" charset="-128"/>
              </a:rPr>
              <a:pPr>
                <a:spcBef>
                  <a:spcPct val="0"/>
                </a:spcBef>
              </a:pPr>
              <a:t>33</a:t>
            </a:fld>
            <a:endParaRPr lang="en-US" altLang="de-DE" sz="1300">
              <a:solidFill>
                <a:srgbClr val="000000"/>
              </a:solidFill>
              <a:ea typeface="MS PGothic" panose="020B0600070205080204" pitchFamily="34" charset="-128"/>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18806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197F1A-A0D4-4B2B-BA21-2F008CA1FA90}" type="slidenum">
              <a:rPr lang="en-US" altLang="de-DE" sz="1300">
                <a:solidFill>
                  <a:srgbClr val="000000"/>
                </a:solidFill>
                <a:ea typeface="MS PGothic" panose="020B0600070205080204" pitchFamily="34" charset="-128"/>
              </a:rPr>
              <a:pPr>
                <a:spcBef>
                  <a:spcPct val="0"/>
                </a:spcBef>
              </a:pPr>
              <a:t>34</a:t>
            </a:fld>
            <a:endParaRPr lang="en-US" altLang="de-DE" sz="1300">
              <a:solidFill>
                <a:srgbClr val="000000"/>
              </a:solidFill>
              <a:ea typeface="MS PGothic" panose="020B0600070205080204" pitchFamily="34" charset="-128"/>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43803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4AF22E-07A6-4420-BBD2-A485FC77F596}" type="slidenum">
              <a:rPr lang="en-US" altLang="de-DE" sz="1300">
                <a:solidFill>
                  <a:srgbClr val="000000"/>
                </a:solidFill>
                <a:ea typeface="MS PGothic" panose="020B0600070205080204" pitchFamily="34" charset="-128"/>
              </a:rPr>
              <a:pPr>
                <a:spcBef>
                  <a:spcPct val="0"/>
                </a:spcBef>
              </a:pPr>
              <a:t>35</a:t>
            </a:fld>
            <a:endParaRPr lang="en-US" altLang="de-DE" sz="1300">
              <a:solidFill>
                <a:srgbClr val="000000"/>
              </a:solidFill>
              <a:ea typeface="MS PGothic" panose="020B0600070205080204" pitchFamily="34" charset="-128"/>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38313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C74602-B2F9-439D-AEEF-1380360AA0CF}" type="slidenum">
              <a:rPr lang="en-US" altLang="de-DE" sz="1300">
                <a:solidFill>
                  <a:srgbClr val="000000"/>
                </a:solidFill>
                <a:ea typeface="MS PGothic" panose="020B0600070205080204" pitchFamily="34" charset="-128"/>
              </a:rPr>
              <a:pPr>
                <a:spcBef>
                  <a:spcPct val="0"/>
                </a:spcBef>
              </a:pPr>
              <a:t>36</a:t>
            </a:fld>
            <a:endParaRPr lang="en-US" altLang="de-DE" sz="1300">
              <a:solidFill>
                <a:srgbClr val="000000"/>
              </a:solidFill>
              <a:ea typeface="MS PGothic" panose="020B0600070205080204" pitchFamily="34" charset="-128"/>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836528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0B5B89-137D-4502-893C-E87C682B2F0E}" type="slidenum">
              <a:rPr lang="en-US" altLang="de-DE" sz="1300">
                <a:solidFill>
                  <a:srgbClr val="000000"/>
                </a:solidFill>
                <a:ea typeface="MS PGothic" panose="020B0600070205080204" pitchFamily="34" charset="-128"/>
              </a:rPr>
              <a:pPr>
                <a:spcBef>
                  <a:spcPct val="0"/>
                </a:spcBef>
              </a:pPr>
              <a:t>37</a:t>
            </a:fld>
            <a:endParaRPr lang="en-US" altLang="de-DE" sz="1300">
              <a:solidFill>
                <a:srgbClr val="000000"/>
              </a:solidFill>
              <a:ea typeface="MS PGothic" panose="020B0600070205080204" pitchFamily="34" charset="-128"/>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1320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53224F-4DED-472A-B7E5-5866205825D8}" type="slidenum">
              <a:rPr lang="en-US" altLang="de-DE" sz="1300">
                <a:solidFill>
                  <a:srgbClr val="000000"/>
                </a:solidFill>
                <a:ea typeface="MS PGothic" panose="020B0600070205080204" pitchFamily="34" charset="-128"/>
              </a:rPr>
              <a:pPr>
                <a:spcBef>
                  <a:spcPct val="0"/>
                </a:spcBef>
              </a:pPr>
              <a:t>38</a:t>
            </a:fld>
            <a:endParaRPr lang="en-US" altLang="de-DE" sz="1300">
              <a:solidFill>
                <a:srgbClr val="000000"/>
              </a:solidFill>
              <a:ea typeface="MS PGothic" panose="020B0600070205080204" pitchFamily="34" charset="-128"/>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96353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671EA2-ABF3-45C4-8893-866B53A95162}" type="slidenum">
              <a:rPr lang="en-US" altLang="de-DE" sz="1300">
                <a:solidFill>
                  <a:srgbClr val="000000"/>
                </a:solidFill>
                <a:ea typeface="MS PGothic" panose="020B0600070205080204" pitchFamily="34" charset="-128"/>
              </a:rPr>
              <a:pPr>
                <a:spcBef>
                  <a:spcPct val="0"/>
                </a:spcBef>
              </a:pPr>
              <a:t>39</a:t>
            </a:fld>
            <a:endParaRPr lang="en-US" altLang="de-DE" sz="1300">
              <a:solidFill>
                <a:srgbClr val="000000"/>
              </a:solidFill>
              <a:ea typeface="MS PGothic" panose="020B0600070205080204" pitchFamily="34" charset="-128"/>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86691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8AE536-16CA-457E-B0FB-2E8F52897585}" type="slidenum">
              <a:rPr lang="en-US" altLang="de-DE" sz="1300">
                <a:solidFill>
                  <a:srgbClr val="000000"/>
                </a:solidFill>
                <a:ea typeface="MS PGothic" panose="020B0600070205080204" pitchFamily="34" charset="-128"/>
              </a:rPr>
              <a:pPr>
                <a:spcBef>
                  <a:spcPct val="0"/>
                </a:spcBef>
              </a:pPr>
              <a:t>40</a:t>
            </a:fld>
            <a:endParaRPr lang="en-US" altLang="de-DE" sz="1300">
              <a:solidFill>
                <a:srgbClr val="000000"/>
              </a:solidFill>
              <a:ea typeface="MS PGothic" panose="020B0600070205080204" pitchFamily="34" charset="-128"/>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04129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20A99E-8EA0-4082-B07A-5996181133A3}" type="slidenum">
              <a:rPr lang="en-US" altLang="de-DE" sz="1300">
                <a:solidFill>
                  <a:srgbClr val="000000"/>
                </a:solidFill>
                <a:ea typeface="MS PGothic" panose="020B0600070205080204" pitchFamily="34" charset="-128"/>
              </a:rPr>
              <a:pPr>
                <a:spcBef>
                  <a:spcPct val="0"/>
                </a:spcBef>
              </a:pPr>
              <a:t>41</a:t>
            </a:fld>
            <a:endParaRPr lang="en-US" altLang="de-DE" sz="1300">
              <a:solidFill>
                <a:srgbClr val="000000"/>
              </a:solidFill>
              <a:ea typeface="MS PGothic" panose="020B0600070205080204" pitchFamily="34" charset="-128"/>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21917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6D7F7D-832B-4329-AFE4-133FA02F0CCE}" type="slidenum">
              <a:rPr lang="en-US" altLang="de-DE" sz="1300">
                <a:solidFill>
                  <a:srgbClr val="000000"/>
                </a:solidFill>
                <a:ea typeface="MS PGothic" panose="020B0600070205080204" pitchFamily="34" charset="-128"/>
              </a:rPr>
              <a:pPr>
                <a:spcBef>
                  <a:spcPct val="0"/>
                </a:spcBef>
              </a:pPr>
              <a:t>42</a:t>
            </a:fld>
            <a:endParaRPr lang="en-US" altLang="de-DE" sz="1300">
              <a:solidFill>
                <a:srgbClr val="000000"/>
              </a:solidFill>
              <a:ea typeface="MS PGothic" panose="020B0600070205080204" pitchFamily="34" charset="-128"/>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67382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DDEA66-3B98-4D91-BB24-6E37E6140A94}" type="slidenum">
              <a:rPr lang="en-US" altLang="de-DE" sz="1300">
                <a:solidFill>
                  <a:srgbClr val="000000"/>
                </a:solidFill>
                <a:ea typeface="MS PGothic" panose="020B0600070205080204" pitchFamily="34" charset="-128"/>
              </a:rPr>
              <a:pPr>
                <a:spcBef>
                  <a:spcPct val="0"/>
                </a:spcBef>
              </a:pPr>
              <a:t>43</a:t>
            </a:fld>
            <a:endParaRPr lang="en-US" altLang="de-DE" sz="1300">
              <a:solidFill>
                <a:srgbClr val="000000"/>
              </a:solidFill>
              <a:ea typeface="MS PGothic" panose="020B0600070205080204" pitchFamily="34" charset="-128"/>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95932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C774C8-DAB2-41EA-ABF5-177590A92139}" type="slidenum">
              <a:rPr lang="en-US" altLang="de-DE" sz="1300">
                <a:solidFill>
                  <a:srgbClr val="000000"/>
                </a:solidFill>
                <a:ea typeface="MS PGothic" panose="020B0600070205080204" pitchFamily="34" charset="-128"/>
              </a:rPr>
              <a:pPr>
                <a:spcBef>
                  <a:spcPct val="0"/>
                </a:spcBef>
              </a:pPr>
              <a:t>45</a:t>
            </a:fld>
            <a:endParaRPr lang="en-US" altLang="de-DE" sz="1300">
              <a:solidFill>
                <a:srgbClr val="000000"/>
              </a:solidFill>
              <a:ea typeface="MS PGothic" panose="020B0600070205080204" pitchFamily="34" charset="-128"/>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7584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4E4CCA-A063-4A14-AF20-498A0293AA6C}" type="slidenum">
              <a:rPr lang="en-US" altLang="de-DE" sz="1300">
                <a:solidFill>
                  <a:srgbClr val="000000"/>
                </a:solidFill>
                <a:ea typeface="MS PGothic" panose="020B0600070205080204" pitchFamily="34" charset="-128"/>
              </a:rPr>
              <a:pPr>
                <a:spcBef>
                  <a:spcPct val="0"/>
                </a:spcBef>
              </a:pPr>
              <a:t>46</a:t>
            </a:fld>
            <a:endParaRPr lang="en-US" altLang="de-DE" sz="1300">
              <a:solidFill>
                <a:srgbClr val="000000"/>
              </a:solidFill>
              <a:ea typeface="MS PGothic" panose="020B0600070205080204" pitchFamily="34" charset="-128"/>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78592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CB4F98-EEDB-4980-850C-28A826EA6A72}" type="slidenum">
              <a:rPr lang="en-US" altLang="de-DE" sz="1300">
                <a:solidFill>
                  <a:srgbClr val="000000"/>
                </a:solidFill>
                <a:ea typeface="MS PGothic" panose="020B0600070205080204" pitchFamily="34" charset="-128"/>
              </a:rPr>
              <a:pPr>
                <a:spcBef>
                  <a:spcPct val="0"/>
                </a:spcBef>
              </a:pPr>
              <a:t>47</a:t>
            </a:fld>
            <a:endParaRPr lang="en-US" altLang="de-DE" sz="1300">
              <a:solidFill>
                <a:srgbClr val="000000"/>
              </a:solidFill>
              <a:ea typeface="MS PGothic" panose="020B0600070205080204" pitchFamily="34" charset="-128"/>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39445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ED8004-09DC-4D8A-A3F0-F3AAA4BF61B2}" type="slidenum">
              <a:rPr lang="en-US" altLang="de-DE" sz="1300">
                <a:solidFill>
                  <a:srgbClr val="000000"/>
                </a:solidFill>
                <a:ea typeface="MS PGothic" panose="020B0600070205080204" pitchFamily="34" charset="-128"/>
              </a:rPr>
              <a:pPr>
                <a:spcBef>
                  <a:spcPct val="0"/>
                </a:spcBef>
              </a:pPr>
              <a:t>48</a:t>
            </a:fld>
            <a:endParaRPr lang="en-US" altLang="de-DE" sz="1300">
              <a:solidFill>
                <a:srgbClr val="000000"/>
              </a:solidFill>
              <a:ea typeface="MS PGothic" panose="020B0600070205080204" pitchFamily="34" charset="-128"/>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13600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A0A29C-BE97-4FD3-B834-277A378AA642}" type="slidenum">
              <a:rPr lang="en-US" altLang="de-DE" sz="1300">
                <a:solidFill>
                  <a:srgbClr val="000000"/>
                </a:solidFill>
                <a:ea typeface="MS PGothic" panose="020B0600070205080204" pitchFamily="34" charset="-128"/>
              </a:rPr>
              <a:pPr>
                <a:spcBef>
                  <a:spcPct val="0"/>
                </a:spcBef>
              </a:pPr>
              <a:t>49</a:t>
            </a:fld>
            <a:endParaRPr lang="en-US" altLang="de-DE" sz="1300">
              <a:solidFill>
                <a:srgbClr val="000000"/>
              </a:solidFill>
              <a:ea typeface="MS PGothic" panose="020B0600070205080204" pitchFamily="34" charset="-128"/>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47025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AEEA89-F1A3-4060-9A62-CBD4F758DC6B}" type="slidenum">
              <a:rPr lang="en-US" altLang="de-DE" sz="1300">
                <a:solidFill>
                  <a:srgbClr val="000000"/>
                </a:solidFill>
                <a:ea typeface="MS PGothic" panose="020B0600070205080204" pitchFamily="34" charset="-128"/>
              </a:rPr>
              <a:pPr>
                <a:spcBef>
                  <a:spcPct val="0"/>
                </a:spcBef>
              </a:pPr>
              <a:t>50</a:t>
            </a:fld>
            <a:endParaRPr lang="en-US" altLang="de-DE" sz="1300">
              <a:solidFill>
                <a:srgbClr val="000000"/>
              </a:solidFill>
              <a:ea typeface="MS PGothic" panose="020B0600070205080204" pitchFamily="34" charset="-128"/>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34220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D79B37-5461-4E6D-84E5-6077C07619AE}" type="slidenum">
              <a:rPr lang="en-US" altLang="de-DE" sz="1300">
                <a:solidFill>
                  <a:srgbClr val="000000"/>
                </a:solidFill>
                <a:ea typeface="MS PGothic" panose="020B0600070205080204" pitchFamily="34" charset="-128"/>
              </a:rPr>
              <a:pPr>
                <a:spcBef>
                  <a:spcPct val="0"/>
                </a:spcBef>
              </a:pPr>
              <a:t>51</a:t>
            </a:fld>
            <a:endParaRPr lang="en-US" altLang="de-DE" sz="1300">
              <a:solidFill>
                <a:srgbClr val="000000"/>
              </a:solidFill>
              <a:ea typeface="MS PGothic" panose="020B0600070205080204" pitchFamily="34" charset="-128"/>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01277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1BC042-96C7-412C-A4A0-FB62BD1D38A8}" type="slidenum">
              <a:rPr lang="en-US" altLang="de-DE" sz="1300">
                <a:solidFill>
                  <a:srgbClr val="000000"/>
                </a:solidFill>
                <a:ea typeface="MS PGothic" panose="020B0600070205080204" pitchFamily="34" charset="-128"/>
              </a:rPr>
              <a:pPr>
                <a:spcBef>
                  <a:spcPct val="0"/>
                </a:spcBef>
              </a:pPr>
              <a:t>52</a:t>
            </a:fld>
            <a:endParaRPr lang="en-US" altLang="de-DE" sz="1300">
              <a:solidFill>
                <a:srgbClr val="000000"/>
              </a:solidFill>
              <a:ea typeface="MS PGothic" panose="020B0600070205080204" pitchFamily="34" charset="-128"/>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38279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BE8478-0655-4F36-8172-2E526F6EA549}" type="slidenum">
              <a:rPr lang="en-US" altLang="de-DE" sz="1300">
                <a:solidFill>
                  <a:srgbClr val="000000"/>
                </a:solidFill>
                <a:ea typeface="MS PGothic" panose="020B0600070205080204" pitchFamily="34" charset="-128"/>
              </a:rPr>
              <a:pPr>
                <a:spcBef>
                  <a:spcPct val="0"/>
                </a:spcBef>
              </a:pPr>
              <a:t>53</a:t>
            </a:fld>
            <a:endParaRPr lang="en-US" altLang="de-DE" sz="1300">
              <a:solidFill>
                <a:srgbClr val="000000"/>
              </a:solidFill>
              <a:ea typeface="MS PGothic" panose="020B0600070205080204" pitchFamily="34" charset="-128"/>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53108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BF92BA-FC22-4F1C-A0AD-4C49F8184427}" type="slidenum">
              <a:rPr lang="en-US" altLang="de-DE" sz="1300">
                <a:solidFill>
                  <a:srgbClr val="000000"/>
                </a:solidFill>
                <a:ea typeface="MS PGothic" panose="020B0600070205080204" pitchFamily="34" charset="-128"/>
              </a:rPr>
              <a:pPr>
                <a:spcBef>
                  <a:spcPct val="0"/>
                </a:spcBef>
              </a:pPr>
              <a:t>54</a:t>
            </a:fld>
            <a:endParaRPr lang="en-US" altLang="de-DE" sz="1300">
              <a:solidFill>
                <a:srgbClr val="000000"/>
              </a:solidFill>
              <a:ea typeface="MS PGothic" panose="020B0600070205080204" pitchFamily="34" charset="-128"/>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47102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F7EFDA-BE02-4FF2-81A7-97349591337C}" type="slidenum">
              <a:rPr lang="en-US" altLang="de-DE" sz="1300">
                <a:solidFill>
                  <a:srgbClr val="000000"/>
                </a:solidFill>
                <a:ea typeface="MS PGothic" panose="020B0600070205080204" pitchFamily="34" charset="-128"/>
              </a:rPr>
              <a:pPr>
                <a:spcBef>
                  <a:spcPct val="0"/>
                </a:spcBef>
              </a:pPr>
              <a:t>55</a:t>
            </a:fld>
            <a:endParaRPr lang="en-US" altLang="de-DE" sz="1300">
              <a:solidFill>
                <a:srgbClr val="000000"/>
              </a:solidFill>
              <a:ea typeface="MS PGothic" panose="020B0600070205080204" pitchFamily="34" charset="-128"/>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72728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BF9AD0-857B-4622-ABF6-03D42D63D882}" type="slidenum">
              <a:rPr lang="en-US" altLang="de-DE" sz="1300">
                <a:solidFill>
                  <a:srgbClr val="000000"/>
                </a:solidFill>
                <a:ea typeface="MS PGothic" panose="020B0600070205080204" pitchFamily="34" charset="-128"/>
              </a:rPr>
              <a:pPr>
                <a:spcBef>
                  <a:spcPct val="0"/>
                </a:spcBef>
              </a:pPr>
              <a:t>56</a:t>
            </a:fld>
            <a:endParaRPr lang="en-US" altLang="de-DE" sz="1300">
              <a:solidFill>
                <a:srgbClr val="000000"/>
              </a:solidFill>
              <a:ea typeface="MS PGothic" panose="020B0600070205080204" pitchFamily="34" charset="-128"/>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50646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01D325-2899-4495-97C6-F7059BDF526D}" type="slidenum">
              <a:rPr lang="en-US" altLang="de-DE" sz="1300">
                <a:solidFill>
                  <a:srgbClr val="000000"/>
                </a:solidFill>
                <a:ea typeface="MS PGothic" panose="020B0600070205080204" pitchFamily="34" charset="-128"/>
              </a:rPr>
              <a:pPr>
                <a:spcBef>
                  <a:spcPct val="0"/>
                </a:spcBef>
              </a:pPr>
              <a:t>57</a:t>
            </a:fld>
            <a:endParaRPr lang="en-US" altLang="de-DE" sz="1300">
              <a:solidFill>
                <a:srgbClr val="000000"/>
              </a:solidFill>
              <a:ea typeface="MS PGothic" panose="020B0600070205080204" pitchFamily="34" charset="-128"/>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95028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4EFE06-02C0-4DA2-A2F0-CC79532FEA1F}" type="slidenum">
              <a:rPr lang="en-US" altLang="de-DE" sz="1300">
                <a:solidFill>
                  <a:srgbClr val="000000"/>
                </a:solidFill>
                <a:ea typeface="MS PGothic" panose="020B0600070205080204" pitchFamily="34" charset="-128"/>
              </a:rPr>
              <a:pPr>
                <a:spcBef>
                  <a:spcPct val="0"/>
                </a:spcBef>
              </a:pPr>
              <a:t>58</a:t>
            </a:fld>
            <a:endParaRPr lang="en-US" altLang="de-DE" sz="1300">
              <a:solidFill>
                <a:srgbClr val="000000"/>
              </a:solidFill>
              <a:ea typeface="MS PGothic" panose="020B0600070205080204" pitchFamily="34" charset="-128"/>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83409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28938E-8C06-4D36-A386-3162EF9CC941}" type="slidenum">
              <a:rPr lang="en-US" altLang="de-DE" sz="1300">
                <a:solidFill>
                  <a:srgbClr val="000000"/>
                </a:solidFill>
                <a:ea typeface="MS PGothic" panose="020B0600070205080204" pitchFamily="34" charset="-128"/>
              </a:rPr>
              <a:pPr>
                <a:spcBef>
                  <a:spcPct val="0"/>
                </a:spcBef>
              </a:pPr>
              <a:t>59</a:t>
            </a:fld>
            <a:endParaRPr lang="en-US" altLang="de-DE" sz="1300">
              <a:solidFill>
                <a:srgbClr val="000000"/>
              </a:solidFill>
              <a:ea typeface="MS PGothic" panose="020B0600070205080204" pitchFamily="34" charset="-128"/>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3936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9A88B5-1361-45E7-AE94-028CA8A56995}" type="slidenum">
              <a:rPr lang="en-US" altLang="de-DE" sz="1300">
                <a:solidFill>
                  <a:srgbClr val="000000"/>
                </a:solidFill>
                <a:ea typeface="MS PGothic" panose="020B0600070205080204" pitchFamily="34" charset="-128"/>
              </a:rPr>
              <a:pPr>
                <a:spcBef>
                  <a:spcPct val="0"/>
                </a:spcBef>
              </a:pPr>
              <a:t>60</a:t>
            </a:fld>
            <a:endParaRPr lang="en-US" altLang="de-DE" sz="1300">
              <a:solidFill>
                <a:srgbClr val="000000"/>
              </a:solidFill>
              <a:ea typeface="MS PGothic" panose="020B0600070205080204" pitchFamily="34" charset="-128"/>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58492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59D725-3D7D-4B44-876D-FBE44E5A2E19}" type="slidenum">
              <a:rPr lang="en-US" altLang="de-DE" sz="1300"/>
              <a:pPr>
                <a:spcBef>
                  <a:spcPct val="0"/>
                </a:spcBef>
              </a:pPr>
              <a:t>61</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105051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59D725-3D7D-4B44-876D-FBE44E5A2E19}" type="slidenum">
              <a:rPr lang="en-US" altLang="de-DE" sz="130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10505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459D725-3D7D-4B44-876D-FBE44E5A2E19}" type="slidenum">
              <a:rPr lang="en-US" altLang="de-DE" sz="1300"/>
              <a:pPr>
                <a:spcBef>
                  <a:spcPct val="0"/>
                </a:spcBef>
              </a:pPr>
              <a:t>63</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10505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435B78-8463-4EA9-A22A-44556F6EBC57}" type="slidenum">
              <a:rPr lang="en-US" altLang="de-DE" sz="1300"/>
              <a:pPr>
                <a:spcBef>
                  <a:spcPct val="0"/>
                </a:spcBef>
              </a:pPr>
              <a:t>64</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77330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435B78-8463-4EA9-A22A-44556F6EBC57}" type="slidenum">
              <a:rPr lang="en-US" altLang="de-DE" sz="130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77330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435B78-8463-4EA9-A22A-44556F6EBC57}" type="slidenum">
              <a:rPr lang="en-US" altLang="de-DE" sz="1300"/>
              <a:pPr>
                <a:spcBef>
                  <a:spcPct val="0"/>
                </a:spcBef>
              </a:pPr>
              <a:t>66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77330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E8EBDA-915C-45AC-9D6D-716DBAF4EF16}" type="slidenum">
              <a:rPr lang="en-US" altLang="de-DE" sz="1300"/>
              <a:pPr>
                <a:spcBef>
                  <a:spcPct val="0"/>
                </a:spcBef>
              </a:pPr>
              <a:t>68</a:t>
            </a:fld>
            <a:endParaRPr lang="en-US"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06084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Meta-</a:t>
            </a:r>
            <a:r>
              <a:rPr lang="en-US" altLang="ko-KR" dirty="0" err="1">
                <a:solidFill>
                  <a:srgbClr val="004992"/>
                </a:solidFill>
              </a:rPr>
              <a:t>poznawczy</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pl-PL" altLang="ko-KR" sz="1000" b="0" dirty="0">
                <a:latin typeface="+mj-lt"/>
              </a:rPr>
              <a:t>Wykorzystane w treningu ilustracje użyto za zgodą autorów i właścicieli praw autorskich. Szczegóły znaleźć można na ostatnim slajdzie</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3 – Zmiana przekonań</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DD71143-F8A6-4C99-91B2-D5A2B810593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l-PL"/>
              <a:t>Trening Meta-poznawczy 3 – Zmiana przekonań</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BF0371E2-4873-42DF-92D1-8E1E6F64023E}"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3 – Zmiana przekonań</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49BE61F-B6AC-43C1-9E59-287BB9C08611}"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l-PL"/>
              <a:t>Trening Meta-poznawczy 3 – Zmiana przekonań</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DD71143-F8A6-4C99-91B2-D5A2B810593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l-PL"/>
              <a:t>Trening Meta-poznawczy 3 – Zmiana przekonań</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DD71143-F8A6-4C99-91B2-D5A2B810593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l-PL"/>
              <a:t>Trening Meta-poznawczy 3 – Zmiana przekonań</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8D6C8507-B35E-49E7-A13A-7B84083A2C51}"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l-PL"/>
              <a:t>Trening Meta-poznawczy 3 – Zmiana przekonań</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C533E26-D66B-4065-9F80-2DF1CF1ABE97}"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l-PL"/>
              <a:t>Trening Meta-poznawczy 3 – Zmiana przekonań</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DD71143-F8A6-4C99-91B2-D5A2B810593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8.jpe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4.pn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6.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8.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 Id="rId5" Type="http://schemas.openxmlformats.org/officeDocument/2006/relationships/image" Target="../media/image41.jpeg"/><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2.pn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2.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50.png"/><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50.pn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56.png"/><Relationship Id="rId4" Type="http://schemas.openxmlformats.org/officeDocument/2006/relationships/image" Target="../media/image55.png"/></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56.png"/><Relationship Id="rId4" Type="http://schemas.openxmlformats.org/officeDocument/2006/relationships/image" Target="../media/image55.png"/></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61.png"/><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61.png"/><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a:t>
            </a:r>
            <a:r>
              <a:rPr lang="en-US" altLang="ja-JP">
                <a:latin typeface="+mn-lt"/>
                <a:ea typeface="+mn-ea"/>
                <a:cs typeface="+mn-cs"/>
              </a:rPr>
              <a:t>3 B </a:t>
            </a:r>
            <a:r>
              <a:rPr lang="en-US" altLang="ja-JP" dirty="0">
                <a:latin typeface="+mn-lt"/>
                <a:ea typeface="+mn-ea"/>
                <a:cs typeface="+mn-cs"/>
              </a:rPr>
              <a:t>– </a:t>
            </a:r>
            <a:r>
              <a:rPr lang="en-US" altLang="ko-KR" dirty="0" err="1">
                <a:latin typeface="+mn-lt"/>
                <a:ea typeface="+mn-ea"/>
                <a:cs typeface="+mn-cs"/>
              </a:rPr>
              <a:t>Zmiana</a:t>
            </a:r>
            <a:r>
              <a:rPr lang="en-US" altLang="ko-KR" dirty="0">
                <a:latin typeface="+mn-lt"/>
                <a:ea typeface="+mn-ea"/>
                <a:cs typeface="+mn-cs"/>
              </a:rPr>
              <a:t> </a:t>
            </a:r>
            <a:r>
              <a:rPr lang="en-US" altLang="ko-KR" dirty="0" err="1">
                <a:latin typeface="+mn-lt"/>
                <a:ea typeface="+mn-ea"/>
                <a:cs typeface="+mn-cs"/>
              </a:rPr>
              <a:t>przekonań</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Leszczyńska &amp; Gawęda</a:t>
            </a:r>
            <a:r>
              <a:rPr lang="nl-NL" sz="1600">
                <a:solidFill>
                  <a:srgbClr val="004992"/>
                </a:solidFill>
              </a:rPr>
              <a:t> (12|22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02164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Zmiana przekonań</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Człowiek</a:t>
            </a:r>
            <a:r>
              <a:rPr lang="en-US" altLang="de-DE" sz="2400" dirty="0">
                <a:solidFill>
                  <a:srgbClr val="333333"/>
                </a:solidFill>
              </a:rPr>
              <a:t> ma </a:t>
            </a:r>
            <a:r>
              <a:rPr lang="en-US" altLang="de-DE" sz="2400" dirty="0" err="1">
                <a:solidFill>
                  <a:srgbClr val="333333"/>
                </a:solidFill>
              </a:rPr>
              <a:t>tendencję</a:t>
            </a:r>
            <a:r>
              <a:rPr lang="pl-PL" altLang="de-DE" sz="2400" dirty="0">
                <a:solidFill>
                  <a:srgbClr val="333333"/>
                </a:solidFill>
              </a:rPr>
              <a:t> </a:t>
            </a:r>
            <a:r>
              <a:rPr lang="en-US" altLang="de-DE" sz="2400">
                <a:solidFill>
                  <a:srgbClr val="333333"/>
                </a:solidFill>
              </a:rPr>
              <a:t>do </a:t>
            </a:r>
            <a:r>
              <a:rPr lang="pl-PL" altLang="de-DE" sz="2400">
                <a:solidFill>
                  <a:srgbClr val="333333"/>
                </a:solidFill>
              </a:rPr>
              <a:t>“</a:t>
            </a:r>
            <a:r>
              <a:rPr lang="en-US" altLang="de-DE" sz="2400">
                <a:solidFill>
                  <a:srgbClr val="333333"/>
                </a:solidFill>
              </a:rPr>
              <a:t>trzymania się”</a:t>
            </a:r>
            <a:r>
              <a:rPr lang="pl-PL" altLang="de-DE" sz="2400">
                <a:solidFill>
                  <a:srgbClr val="333333"/>
                </a:solidFill>
              </a:rPr>
              <a:t> </a:t>
            </a:r>
            <a:r>
              <a:rPr lang="en-US" altLang="de-DE" sz="2400" dirty="0" err="1">
                <a:solidFill>
                  <a:srgbClr val="333333"/>
                </a:solidFill>
              </a:rPr>
              <a:t>pierwszego</a:t>
            </a:r>
            <a:r>
              <a:rPr lang="en-US" altLang="de-DE" sz="2400" dirty="0">
                <a:solidFill>
                  <a:srgbClr val="333333"/>
                </a:solidFill>
              </a:rPr>
              <a:t> </a:t>
            </a:r>
            <a:r>
              <a:rPr lang="en-US" altLang="de-DE" sz="2400" dirty="0" err="1">
                <a:solidFill>
                  <a:srgbClr val="333333"/>
                </a:solidFill>
              </a:rPr>
              <a:t>wrażeni</a:t>
            </a:r>
            <a:r>
              <a:rPr lang="pl-PL" altLang="de-DE" sz="2400">
                <a:solidFill>
                  <a:srgbClr val="333333"/>
                </a:solidFill>
              </a:rPr>
              <a:t>a</a:t>
            </a:r>
            <a:r>
              <a:rPr lang="en-US" altLang="de-DE" sz="2400">
                <a:solidFill>
                  <a:srgbClr val="333333"/>
                </a:solidFill>
              </a:rPr>
              <a:t> (</a:t>
            </a:r>
            <a:r>
              <a:rPr lang="pl-PL" altLang="de-DE" sz="2400">
                <a:solidFill>
                  <a:srgbClr val="333333"/>
                </a:solidFill>
              </a:rPr>
              <a:t>“</a:t>
            </a:r>
            <a:r>
              <a:rPr lang="en-US" altLang="de-DE" sz="2400">
                <a:solidFill>
                  <a:srgbClr val="333333"/>
                </a:solidFill>
              </a:rPr>
              <a:t>najważniejsze </a:t>
            </a:r>
            <a:r>
              <a:rPr lang="en-US" altLang="de-DE" sz="2400" dirty="0">
                <a:solidFill>
                  <a:srgbClr val="333333"/>
                </a:solidFill>
              </a:rPr>
              <a:t>jest </a:t>
            </a:r>
            <a:r>
              <a:rPr lang="en-US" altLang="de-DE" sz="2400" err="1">
                <a:solidFill>
                  <a:srgbClr val="333333"/>
                </a:solidFill>
              </a:rPr>
              <a:t>pierwsze</a:t>
            </a:r>
            <a:r>
              <a:rPr lang="en-US" altLang="de-DE" sz="2400">
                <a:solidFill>
                  <a:srgbClr val="333333"/>
                </a:solidFill>
              </a:rPr>
              <a:t> wrażenie”)</a:t>
            </a:r>
            <a:endParaRPr lang="pl-PL"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5"/>
          <p:cNvSpPr txBox="1">
            <a:spLocks noChangeArrowheads="1"/>
          </p:cNvSpPr>
          <p:nvPr/>
        </p:nvSpPr>
        <p:spPr bwMode="auto">
          <a:xfrm>
            <a:off x="408955" y="6116314"/>
            <a:ext cx="1137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pl-PL" altLang="de-DE" sz="1600" b="0">
                <a:solidFill>
                  <a:srgbClr val="333333"/>
                </a:solidFill>
                <a:latin typeface="+mn-lt"/>
              </a:rPr>
              <a:t>* Widzisz tyko to, co chcesz widzieć</a:t>
            </a:r>
            <a:endParaRPr lang="de-DE" altLang="de-DE" sz="16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Zmiana przekonań</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Człowiek</a:t>
            </a:r>
            <a:r>
              <a:rPr lang="en-US" altLang="de-DE" sz="2400" dirty="0">
                <a:solidFill>
                  <a:srgbClr val="333333"/>
                </a:solidFill>
              </a:rPr>
              <a:t> ma </a:t>
            </a:r>
            <a:r>
              <a:rPr lang="en-US" altLang="de-DE" sz="2400" dirty="0" err="1">
                <a:solidFill>
                  <a:srgbClr val="333333"/>
                </a:solidFill>
              </a:rPr>
              <a:t>tendencję</a:t>
            </a:r>
            <a:r>
              <a:rPr lang="pl-PL" altLang="de-DE" sz="2400" dirty="0">
                <a:solidFill>
                  <a:srgbClr val="333333"/>
                </a:solidFill>
              </a:rPr>
              <a:t> </a:t>
            </a:r>
            <a:r>
              <a:rPr lang="en-US" altLang="de-DE" sz="2400" dirty="0">
                <a:solidFill>
                  <a:srgbClr val="333333"/>
                </a:solidFill>
              </a:rPr>
              <a:t>do </a:t>
            </a:r>
            <a:r>
              <a:rPr lang="pl-PL" altLang="de-DE" sz="2400" dirty="0">
                <a:solidFill>
                  <a:srgbClr val="333333"/>
                </a:solidFill>
              </a:rPr>
              <a:t>“</a:t>
            </a:r>
            <a:r>
              <a:rPr lang="en-US" altLang="de-DE" sz="2400" dirty="0" err="1">
                <a:solidFill>
                  <a:srgbClr val="333333"/>
                </a:solidFill>
              </a:rPr>
              <a:t>trzymania</a:t>
            </a:r>
            <a:r>
              <a:rPr lang="en-US" altLang="de-DE" sz="2400" dirty="0">
                <a:solidFill>
                  <a:srgbClr val="333333"/>
                </a:solidFill>
              </a:rPr>
              <a:t> </a:t>
            </a:r>
            <a:r>
              <a:rPr lang="en-US" altLang="de-DE" sz="2400" dirty="0" err="1">
                <a:solidFill>
                  <a:srgbClr val="333333"/>
                </a:solidFill>
              </a:rPr>
              <a:t>się</a:t>
            </a:r>
            <a:r>
              <a:rPr lang="en-US" altLang="de-DE" sz="2400" dirty="0">
                <a:solidFill>
                  <a:srgbClr val="333333"/>
                </a:solidFill>
              </a:rPr>
              <a:t>”</a:t>
            </a:r>
            <a:r>
              <a:rPr lang="pl-PL" altLang="de-DE" sz="2400" dirty="0">
                <a:solidFill>
                  <a:srgbClr val="333333"/>
                </a:solidFill>
              </a:rPr>
              <a:t> </a:t>
            </a:r>
            <a:r>
              <a:rPr lang="en-US" altLang="de-DE" sz="2400" dirty="0" err="1">
                <a:solidFill>
                  <a:srgbClr val="333333"/>
                </a:solidFill>
              </a:rPr>
              <a:t>pierwszego</a:t>
            </a:r>
            <a:r>
              <a:rPr lang="en-US" altLang="de-DE" sz="2400" dirty="0">
                <a:solidFill>
                  <a:srgbClr val="333333"/>
                </a:solidFill>
              </a:rPr>
              <a:t> </a:t>
            </a:r>
            <a:r>
              <a:rPr lang="en-US" altLang="de-DE" sz="2400" dirty="0" err="1">
                <a:solidFill>
                  <a:srgbClr val="333333"/>
                </a:solidFill>
              </a:rPr>
              <a:t>wrażeni</a:t>
            </a:r>
            <a:r>
              <a:rPr lang="pl-PL" altLang="de-DE" sz="2400" dirty="0">
                <a:solidFill>
                  <a:srgbClr val="333333"/>
                </a:solidFill>
              </a:rPr>
              <a:t>a</a:t>
            </a:r>
            <a:r>
              <a:rPr lang="en-US" altLang="de-DE" sz="2400" dirty="0">
                <a:solidFill>
                  <a:srgbClr val="333333"/>
                </a:solidFill>
              </a:rPr>
              <a:t> (</a:t>
            </a:r>
            <a:r>
              <a:rPr lang="pl-PL" altLang="de-DE" sz="2400" dirty="0">
                <a:solidFill>
                  <a:srgbClr val="333333"/>
                </a:solidFill>
              </a:rPr>
              <a:t>“</a:t>
            </a:r>
            <a:r>
              <a:rPr lang="en-US" altLang="de-DE" sz="2400" dirty="0" err="1">
                <a:solidFill>
                  <a:srgbClr val="333333"/>
                </a:solidFill>
              </a:rPr>
              <a:t>najważniejsze</a:t>
            </a:r>
            <a:r>
              <a:rPr lang="en-US" altLang="de-DE" sz="2400" dirty="0">
                <a:solidFill>
                  <a:srgbClr val="333333"/>
                </a:solidFill>
              </a:rPr>
              <a:t> jest </a:t>
            </a:r>
            <a:r>
              <a:rPr lang="en-US" altLang="de-DE" sz="2400" dirty="0" err="1">
                <a:solidFill>
                  <a:srgbClr val="333333"/>
                </a:solidFill>
              </a:rPr>
              <a:t>pierwsze</a:t>
            </a:r>
            <a:r>
              <a:rPr lang="en-US" altLang="de-DE" sz="2400" dirty="0">
                <a:solidFill>
                  <a:srgbClr val="333333"/>
                </a:solidFill>
              </a:rPr>
              <a:t> </a:t>
            </a:r>
            <a:r>
              <a:rPr lang="en-US" altLang="de-DE" sz="2400" dirty="0" err="1">
                <a:solidFill>
                  <a:srgbClr val="333333"/>
                </a:solidFill>
              </a:rPr>
              <a:t>wrażenie</a:t>
            </a:r>
            <a:r>
              <a:rPr lang="en-US" altLang="de-DE" sz="2400" dirty="0">
                <a:solidFill>
                  <a:srgbClr val="333333"/>
                </a:solidFill>
              </a:rPr>
              <a:t>”)</a:t>
            </a:r>
            <a:endParaRPr lang="pl-PL"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004992"/>
                </a:solidFill>
              </a:rPr>
              <a:t>Powody</a:t>
            </a:r>
            <a:r>
              <a:rPr lang="pl-PL" altLang="de-DE" sz="2400" dirty="0">
                <a:solidFill>
                  <a:srgbClr val="333333"/>
                </a:solidFill>
              </a:rPr>
              <a:t>:</a:t>
            </a:r>
            <a:r>
              <a:rPr lang="de-DE" altLang="de-DE" sz="2400" dirty="0">
                <a:solidFill>
                  <a:srgbClr val="333333"/>
                </a:solidFill>
              </a:rPr>
              <a:t> ???</a:t>
            </a:r>
            <a:br>
              <a:rPr lang="de-DE" altLang="de-DE" sz="2400" dirty="0">
                <a:solidFill>
                  <a:srgbClr val="333333"/>
                </a:solidFill>
              </a:rPr>
            </a:br>
            <a:endParaRPr lang="pl-PL" altLang="de-DE" sz="2400" dirty="0">
              <a:solidFill>
                <a:srgbClr val="333333"/>
              </a:solidFill>
            </a:endParaRPr>
          </a:p>
          <a:p>
            <a:pPr marL="342900" lvl="0" indent="-342900" defTabSz="914400" fontAlgn="base">
              <a:buClr>
                <a:srgbClr val="000000"/>
              </a:buClr>
              <a:buFont typeface="WingDings"/>
              <a:buChar char=""/>
            </a:pPr>
            <a:r>
              <a:rPr lang="en-US" altLang="de-DE" sz="2400" dirty="0">
                <a:solidFill>
                  <a:srgbClr val="004992"/>
                </a:solidFill>
              </a:rPr>
              <a:t>Problem</a:t>
            </a:r>
            <a:r>
              <a:rPr lang="pl-PL" altLang="de-DE" sz="2400" dirty="0">
                <a:solidFill>
                  <a:srgbClr val="004992"/>
                </a:solidFill>
              </a:rPr>
              <a:t>y</a:t>
            </a:r>
            <a:r>
              <a:rPr lang="en-US" altLang="de-DE" sz="2400" dirty="0">
                <a:solidFill>
                  <a:srgbClr val="004992"/>
                </a:solidFill>
              </a:rPr>
              <a:t>:</a:t>
            </a:r>
            <a:r>
              <a:rPr lang="en-US" altLang="de-DE" sz="2400" dirty="0">
                <a:solidFill>
                  <a:srgbClr val="333333"/>
                </a:solidFill>
              </a:rPr>
              <a:t> ???</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3757471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5"/>
          <p:cNvSpPr txBox="1">
            <a:spLocks noChangeArrowheads="1"/>
          </p:cNvSpPr>
          <p:nvPr/>
        </p:nvSpPr>
        <p:spPr bwMode="auto">
          <a:xfrm>
            <a:off x="408955" y="6116314"/>
            <a:ext cx="1137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pl-PL" altLang="de-DE" sz="1600" b="0">
                <a:solidFill>
                  <a:srgbClr val="333333"/>
                </a:solidFill>
                <a:latin typeface="+mn-lt"/>
              </a:rPr>
              <a:t>* Widzisz tyko to, co chcesz widzieć</a:t>
            </a:r>
            <a:endParaRPr lang="de-DE" altLang="de-DE" sz="16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Zmiana przekonań</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Człowiek</a:t>
            </a:r>
            <a:r>
              <a:rPr lang="en-US" altLang="de-DE" sz="2400" dirty="0">
                <a:solidFill>
                  <a:srgbClr val="333333"/>
                </a:solidFill>
              </a:rPr>
              <a:t> ma </a:t>
            </a:r>
            <a:r>
              <a:rPr lang="en-US" altLang="de-DE" sz="2400" dirty="0" err="1">
                <a:solidFill>
                  <a:srgbClr val="333333"/>
                </a:solidFill>
              </a:rPr>
              <a:t>tendencję</a:t>
            </a:r>
            <a:r>
              <a:rPr lang="pl-PL" altLang="de-DE" sz="2400" dirty="0">
                <a:solidFill>
                  <a:srgbClr val="333333"/>
                </a:solidFill>
              </a:rPr>
              <a:t> </a:t>
            </a:r>
            <a:r>
              <a:rPr lang="en-US" altLang="de-DE" sz="2400">
                <a:solidFill>
                  <a:srgbClr val="333333"/>
                </a:solidFill>
              </a:rPr>
              <a:t>do </a:t>
            </a:r>
            <a:r>
              <a:rPr lang="pl-PL" altLang="de-DE" sz="2400">
                <a:solidFill>
                  <a:srgbClr val="333333"/>
                </a:solidFill>
              </a:rPr>
              <a:t>“</a:t>
            </a:r>
            <a:r>
              <a:rPr lang="en-US" altLang="de-DE" sz="2400">
                <a:solidFill>
                  <a:srgbClr val="333333"/>
                </a:solidFill>
              </a:rPr>
              <a:t>trzymania się”</a:t>
            </a:r>
            <a:r>
              <a:rPr lang="pl-PL" altLang="de-DE" sz="2400">
                <a:solidFill>
                  <a:srgbClr val="333333"/>
                </a:solidFill>
              </a:rPr>
              <a:t> </a:t>
            </a:r>
            <a:r>
              <a:rPr lang="en-US" altLang="de-DE" sz="2400" dirty="0" err="1">
                <a:solidFill>
                  <a:srgbClr val="333333"/>
                </a:solidFill>
              </a:rPr>
              <a:t>pierwszego</a:t>
            </a:r>
            <a:r>
              <a:rPr lang="en-US" altLang="de-DE" sz="2400" dirty="0">
                <a:solidFill>
                  <a:srgbClr val="333333"/>
                </a:solidFill>
              </a:rPr>
              <a:t> </a:t>
            </a:r>
            <a:r>
              <a:rPr lang="en-US" altLang="de-DE" sz="2400" dirty="0" err="1">
                <a:solidFill>
                  <a:srgbClr val="333333"/>
                </a:solidFill>
              </a:rPr>
              <a:t>wrażeni</a:t>
            </a:r>
            <a:r>
              <a:rPr lang="pl-PL" altLang="de-DE" sz="2400">
                <a:solidFill>
                  <a:srgbClr val="333333"/>
                </a:solidFill>
              </a:rPr>
              <a:t>a</a:t>
            </a:r>
            <a:r>
              <a:rPr lang="en-US" altLang="de-DE" sz="2400">
                <a:solidFill>
                  <a:srgbClr val="333333"/>
                </a:solidFill>
              </a:rPr>
              <a:t> (</a:t>
            </a:r>
            <a:r>
              <a:rPr lang="pl-PL" altLang="de-DE" sz="2400">
                <a:solidFill>
                  <a:srgbClr val="333333"/>
                </a:solidFill>
              </a:rPr>
              <a:t>“</a:t>
            </a:r>
            <a:r>
              <a:rPr lang="en-US" altLang="de-DE" sz="2400">
                <a:solidFill>
                  <a:srgbClr val="333333"/>
                </a:solidFill>
              </a:rPr>
              <a:t>najważniejsze </a:t>
            </a:r>
            <a:r>
              <a:rPr lang="en-US" altLang="de-DE" sz="2400" dirty="0">
                <a:solidFill>
                  <a:srgbClr val="333333"/>
                </a:solidFill>
              </a:rPr>
              <a:t>jest </a:t>
            </a:r>
            <a:r>
              <a:rPr lang="en-US" altLang="de-DE" sz="2400" err="1">
                <a:solidFill>
                  <a:srgbClr val="333333"/>
                </a:solidFill>
              </a:rPr>
              <a:t>pierwsze</a:t>
            </a:r>
            <a:r>
              <a:rPr lang="en-US" altLang="de-DE" sz="2400">
                <a:solidFill>
                  <a:srgbClr val="333333"/>
                </a:solidFill>
              </a:rPr>
              <a:t> wrażenie”)</a:t>
            </a:r>
            <a:endParaRPr lang="pl-PL"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004992"/>
                </a:solidFill>
              </a:rPr>
              <a:t>Powody</a:t>
            </a:r>
            <a:r>
              <a:rPr lang="pl-PL" altLang="de-DE" sz="2400" dirty="0">
                <a:solidFill>
                  <a:srgbClr val="333333"/>
                </a:solidFill>
              </a:rPr>
              <a:t>: lenistwo</a:t>
            </a:r>
            <a:r>
              <a:rPr lang="pl-PL" altLang="de-DE" sz="2400">
                <a:solidFill>
                  <a:srgbClr val="333333"/>
                </a:solidFill>
              </a:rPr>
              <a:t>, “samo-potwierdzanie”*, </a:t>
            </a:r>
            <a:r>
              <a:rPr lang="pl-PL" altLang="de-DE" sz="2400" dirty="0">
                <a:solidFill>
                  <a:srgbClr val="333333"/>
                </a:solidFill>
              </a:rPr>
              <a:t>bezmyślność, ułatwia orientację w złożonym świecie, pycha</a:t>
            </a:r>
          </a:p>
          <a:p>
            <a:pPr marL="342900" lvl="0" indent="-342900" defTabSz="914400" fontAlgn="base">
              <a:buClr>
                <a:srgbClr val="000000"/>
              </a:buClr>
              <a:buFont typeface="WingDings"/>
              <a:buChar char=""/>
            </a:pPr>
            <a:r>
              <a:rPr lang="en-US" altLang="de-DE" sz="2400" dirty="0">
                <a:solidFill>
                  <a:srgbClr val="004992"/>
                </a:solidFill>
              </a:rPr>
              <a:t>Problem</a:t>
            </a:r>
            <a:r>
              <a:rPr lang="pl-PL" altLang="de-DE" sz="2400" dirty="0">
                <a:solidFill>
                  <a:srgbClr val="004992"/>
                </a:solidFill>
              </a:rPr>
              <a:t>y</a:t>
            </a:r>
            <a:r>
              <a:rPr lang="en-US" altLang="de-DE" sz="2400" dirty="0">
                <a:solidFill>
                  <a:srgbClr val="004992"/>
                </a:solidFill>
              </a:rPr>
              <a:t>:</a:t>
            </a:r>
            <a:r>
              <a:rPr lang="en-US" altLang="de-DE" sz="2400" dirty="0">
                <a:solidFill>
                  <a:srgbClr val="333333"/>
                </a:solidFill>
              </a:rPr>
              <a:t> ???</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4</a:t>
            </a:fld>
            <a:endParaRPr lang="de-DE" altLang="de-DE">
              <a:latin typeface="+mn-lt"/>
            </a:endParaRPr>
          </a:p>
        </p:txBody>
      </p:sp>
    </p:spTree>
    <p:extLst>
      <p:ext uri="{BB962C8B-B14F-4D97-AF65-F5344CB8AC3E}">
        <p14:creationId xmlns:p14="http://schemas.microsoft.com/office/powerpoint/2010/main" val="2252854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5"/>
          <p:cNvSpPr txBox="1">
            <a:spLocks noChangeArrowheads="1"/>
          </p:cNvSpPr>
          <p:nvPr/>
        </p:nvSpPr>
        <p:spPr bwMode="auto">
          <a:xfrm>
            <a:off x="408955" y="6116314"/>
            <a:ext cx="1137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pl-PL" altLang="de-DE" sz="1600" b="0">
                <a:solidFill>
                  <a:srgbClr val="333333"/>
                </a:solidFill>
                <a:latin typeface="+mn-lt"/>
              </a:rPr>
              <a:t>* Widzisz tyko to, co chcesz widzieć</a:t>
            </a:r>
            <a:endParaRPr lang="de-DE" altLang="de-DE" sz="1600" b="0">
              <a:solidFill>
                <a:srgbClr val="333333"/>
              </a:solidFill>
              <a:latin typeface="+mn-l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Zmiana przekonań</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Człowiek</a:t>
            </a:r>
            <a:r>
              <a:rPr lang="en-US" altLang="de-DE" sz="2400" dirty="0">
                <a:solidFill>
                  <a:srgbClr val="333333"/>
                </a:solidFill>
              </a:rPr>
              <a:t> ma </a:t>
            </a:r>
            <a:r>
              <a:rPr lang="en-US" altLang="de-DE" sz="2400" dirty="0" err="1">
                <a:solidFill>
                  <a:srgbClr val="333333"/>
                </a:solidFill>
              </a:rPr>
              <a:t>tendencję</a:t>
            </a:r>
            <a:r>
              <a:rPr lang="pl-PL" altLang="de-DE" sz="2400" dirty="0">
                <a:solidFill>
                  <a:srgbClr val="333333"/>
                </a:solidFill>
              </a:rPr>
              <a:t> </a:t>
            </a:r>
            <a:r>
              <a:rPr lang="en-US" altLang="de-DE" sz="2400">
                <a:solidFill>
                  <a:srgbClr val="333333"/>
                </a:solidFill>
              </a:rPr>
              <a:t>do </a:t>
            </a:r>
            <a:r>
              <a:rPr lang="pl-PL" altLang="de-DE" sz="2400">
                <a:solidFill>
                  <a:srgbClr val="333333"/>
                </a:solidFill>
              </a:rPr>
              <a:t>“</a:t>
            </a:r>
            <a:r>
              <a:rPr lang="en-US" altLang="de-DE" sz="2400">
                <a:solidFill>
                  <a:srgbClr val="333333"/>
                </a:solidFill>
              </a:rPr>
              <a:t>trzymania się”</a:t>
            </a:r>
            <a:r>
              <a:rPr lang="pl-PL" altLang="de-DE" sz="2400">
                <a:solidFill>
                  <a:srgbClr val="333333"/>
                </a:solidFill>
              </a:rPr>
              <a:t> </a:t>
            </a:r>
            <a:r>
              <a:rPr lang="en-US" altLang="de-DE" sz="2400" dirty="0" err="1">
                <a:solidFill>
                  <a:srgbClr val="333333"/>
                </a:solidFill>
              </a:rPr>
              <a:t>pierwszego</a:t>
            </a:r>
            <a:r>
              <a:rPr lang="en-US" altLang="de-DE" sz="2400" dirty="0">
                <a:solidFill>
                  <a:srgbClr val="333333"/>
                </a:solidFill>
              </a:rPr>
              <a:t> </a:t>
            </a:r>
            <a:r>
              <a:rPr lang="en-US" altLang="de-DE" sz="2400" dirty="0" err="1">
                <a:solidFill>
                  <a:srgbClr val="333333"/>
                </a:solidFill>
              </a:rPr>
              <a:t>wrażeni</a:t>
            </a:r>
            <a:r>
              <a:rPr lang="pl-PL" altLang="de-DE" sz="2400">
                <a:solidFill>
                  <a:srgbClr val="333333"/>
                </a:solidFill>
              </a:rPr>
              <a:t>a</a:t>
            </a:r>
            <a:r>
              <a:rPr lang="en-US" altLang="de-DE" sz="2400">
                <a:solidFill>
                  <a:srgbClr val="333333"/>
                </a:solidFill>
              </a:rPr>
              <a:t> (</a:t>
            </a:r>
            <a:r>
              <a:rPr lang="pl-PL" altLang="de-DE" sz="2400">
                <a:solidFill>
                  <a:srgbClr val="333333"/>
                </a:solidFill>
              </a:rPr>
              <a:t>“</a:t>
            </a:r>
            <a:r>
              <a:rPr lang="en-US" altLang="de-DE" sz="2400">
                <a:solidFill>
                  <a:srgbClr val="333333"/>
                </a:solidFill>
              </a:rPr>
              <a:t>najważniejsze </a:t>
            </a:r>
            <a:r>
              <a:rPr lang="en-US" altLang="de-DE" sz="2400" dirty="0">
                <a:solidFill>
                  <a:srgbClr val="333333"/>
                </a:solidFill>
              </a:rPr>
              <a:t>jest </a:t>
            </a:r>
            <a:r>
              <a:rPr lang="en-US" altLang="de-DE" sz="2400" err="1">
                <a:solidFill>
                  <a:srgbClr val="333333"/>
                </a:solidFill>
              </a:rPr>
              <a:t>pierwsze</a:t>
            </a:r>
            <a:r>
              <a:rPr lang="en-US" altLang="de-DE" sz="2400">
                <a:solidFill>
                  <a:srgbClr val="333333"/>
                </a:solidFill>
              </a:rPr>
              <a:t> wrażenie”)</a:t>
            </a:r>
            <a:endParaRPr lang="pl-PL" altLang="de-DE" sz="2400" dirty="0">
              <a:solidFill>
                <a:srgbClr val="333333"/>
              </a:solidFill>
            </a:endParaRPr>
          </a:p>
          <a:p>
            <a:pPr marL="342900" lvl="0" indent="-342900" defTabSz="914400" fontAlgn="base">
              <a:buClr>
                <a:srgbClr val="000000"/>
              </a:buClr>
              <a:buFont typeface="WingDings"/>
              <a:buChar char=""/>
            </a:pPr>
            <a:r>
              <a:rPr lang="pl-PL" altLang="de-DE" sz="2400" dirty="0">
                <a:solidFill>
                  <a:srgbClr val="004992"/>
                </a:solidFill>
              </a:rPr>
              <a:t>Powody</a:t>
            </a:r>
            <a:r>
              <a:rPr lang="pl-PL" altLang="de-DE" sz="2400" dirty="0">
                <a:solidFill>
                  <a:srgbClr val="333333"/>
                </a:solidFill>
              </a:rPr>
              <a:t>: lenistwo</a:t>
            </a:r>
            <a:r>
              <a:rPr lang="pl-PL" altLang="de-DE" sz="2400">
                <a:solidFill>
                  <a:srgbClr val="333333"/>
                </a:solidFill>
              </a:rPr>
              <a:t>, “samo-potwierdzanie”*, </a:t>
            </a:r>
            <a:r>
              <a:rPr lang="pl-PL" altLang="de-DE" sz="2400" dirty="0">
                <a:solidFill>
                  <a:srgbClr val="333333"/>
                </a:solidFill>
              </a:rPr>
              <a:t>bezmyślność, ułatwia orientację w złożonym świecie, pycha</a:t>
            </a:r>
          </a:p>
          <a:p>
            <a:pPr marL="342900" lvl="0" indent="-342900" defTabSz="914400" fontAlgn="base">
              <a:buClr>
                <a:srgbClr val="000000"/>
              </a:buClr>
              <a:buFont typeface="WingDings"/>
              <a:buChar char=""/>
            </a:pPr>
            <a:r>
              <a:rPr lang="en-US" altLang="de-DE" sz="2400" dirty="0">
                <a:solidFill>
                  <a:srgbClr val="004992"/>
                </a:solidFill>
              </a:rPr>
              <a:t>Problem</a:t>
            </a:r>
            <a:r>
              <a:rPr lang="pl-PL" altLang="de-DE" sz="2400" dirty="0">
                <a:solidFill>
                  <a:srgbClr val="004992"/>
                </a:solidFill>
              </a:rPr>
              <a:t>y</a:t>
            </a:r>
            <a:r>
              <a:rPr lang="en-US" altLang="de-DE" sz="2400" dirty="0">
                <a:solidFill>
                  <a:srgbClr val="004992"/>
                </a:solidFill>
              </a:rPr>
              <a:t>:</a:t>
            </a:r>
            <a:r>
              <a:rPr lang="en-US" altLang="de-DE" sz="2400" dirty="0">
                <a:solidFill>
                  <a:srgbClr val="333333"/>
                </a:solidFill>
              </a:rPr>
              <a:t> </a:t>
            </a:r>
            <a:r>
              <a:rPr lang="en-US" altLang="de-DE" sz="2400" dirty="0" err="1">
                <a:solidFill>
                  <a:srgbClr val="333333"/>
                </a:solidFill>
              </a:rPr>
              <a:t>Fałszywe</a:t>
            </a:r>
            <a:r>
              <a:rPr lang="en-US" altLang="de-DE" sz="2400" dirty="0">
                <a:solidFill>
                  <a:srgbClr val="333333"/>
                </a:solidFill>
              </a:rPr>
              <a:t> </a:t>
            </a:r>
            <a:r>
              <a:rPr lang="en-US" altLang="de-DE" sz="2400" dirty="0" err="1">
                <a:solidFill>
                  <a:srgbClr val="333333"/>
                </a:solidFill>
              </a:rPr>
              <a:t>sądy</a:t>
            </a:r>
            <a:r>
              <a:rPr lang="en-US" altLang="de-DE" sz="2400" dirty="0">
                <a:solidFill>
                  <a:srgbClr val="333333"/>
                </a:solidFill>
              </a:rPr>
              <a:t> (np. </a:t>
            </a:r>
            <a:r>
              <a:rPr lang="en-US" altLang="de-DE" sz="2400" dirty="0" err="1">
                <a:solidFill>
                  <a:srgbClr val="333333"/>
                </a:solidFill>
              </a:rPr>
              <a:t>uprzedzenia</a:t>
            </a:r>
            <a:r>
              <a:rPr lang="en-US" altLang="de-DE" sz="2400" dirty="0">
                <a:solidFill>
                  <a:srgbClr val="333333"/>
                </a:solidFill>
              </a:rPr>
              <a:t> </a:t>
            </a:r>
            <a:r>
              <a:rPr lang="en-US" altLang="de-DE" sz="2400" dirty="0" err="1">
                <a:solidFill>
                  <a:srgbClr val="333333"/>
                </a:solidFill>
              </a:rPr>
              <a:t>rasowe</a:t>
            </a:r>
            <a:r>
              <a:rPr lang="en-US" altLang="de-DE" sz="2400" dirty="0">
                <a:solidFill>
                  <a:srgbClr val="333333"/>
                </a:solidFill>
              </a:rPr>
              <a:t>) </a:t>
            </a:r>
            <a:r>
              <a:rPr lang="en-US" altLang="de-DE" sz="2400" dirty="0" err="1">
                <a:solidFill>
                  <a:srgbClr val="333333"/>
                </a:solidFill>
              </a:rPr>
              <a:t>są</a:t>
            </a:r>
            <a:r>
              <a:rPr lang="pl-PL" altLang="de-DE" sz="2400" dirty="0">
                <a:solidFill>
                  <a:srgbClr val="333333"/>
                </a:solidFill>
              </a:rPr>
              <a:t> </a:t>
            </a:r>
            <a:r>
              <a:rPr lang="en-US" altLang="de-DE" sz="2400" dirty="0" err="1">
                <a:solidFill>
                  <a:srgbClr val="333333"/>
                </a:solidFill>
              </a:rPr>
              <a:t>wzmacniane</a:t>
            </a:r>
            <a:r>
              <a:rPr lang="en-US" altLang="de-DE" sz="2400" dirty="0">
                <a:solidFill>
                  <a:srgbClr val="333333"/>
                </a:solidFill>
              </a:rPr>
              <a:t>, </a:t>
            </a:r>
            <a:r>
              <a:rPr lang="en-US" altLang="de-DE" sz="2400" dirty="0" err="1">
                <a:solidFill>
                  <a:srgbClr val="333333"/>
                </a:solidFill>
              </a:rPr>
              <a:t>fałszywe</a:t>
            </a:r>
            <a:r>
              <a:rPr lang="en-US" altLang="de-DE" sz="2400" dirty="0">
                <a:solidFill>
                  <a:srgbClr val="333333"/>
                </a:solidFill>
              </a:rPr>
              <a:t> </a:t>
            </a:r>
            <a:r>
              <a:rPr lang="en-US" altLang="de-DE" sz="2400" err="1">
                <a:solidFill>
                  <a:srgbClr val="333333"/>
                </a:solidFill>
              </a:rPr>
              <a:t>generalizowanie</a:t>
            </a:r>
            <a:r>
              <a:rPr lang="pl-PL" altLang="de-DE" sz="2400">
                <a:solidFill>
                  <a:srgbClr val="333333"/>
                </a:solidFill>
              </a:rPr>
              <a:t> </a:t>
            </a:r>
            <a:r>
              <a:rPr lang="en-US" altLang="de-DE" sz="2400">
                <a:solidFill>
                  <a:srgbClr val="333333"/>
                </a:solidFill>
              </a:rPr>
              <a:t>(“widzisz </a:t>
            </a:r>
            <a:r>
              <a:rPr lang="en-US" altLang="de-DE" sz="2400" dirty="0" err="1">
                <a:solidFill>
                  <a:srgbClr val="333333"/>
                </a:solidFill>
              </a:rPr>
              <a:t>jedno</a:t>
            </a:r>
            <a:r>
              <a:rPr lang="en-US" altLang="de-DE" sz="2400" dirty="0">
                <a:solidFill>
                  <a:srgbClr val="333333"/>
                </a:solidFill>
              </a:rPr>
              <a:t> –</a:t>
            </a:r>
            <a:r>
              <a:rPr lang="pl-PL" altLang="de-DE" sz="2400" dirty="0">
                <a:solidFill>
                  <a:srgbClr val="333333"/>
                </a:solidFill>
              </a:rPr>
              <a:t> </a:t>
            </a:r>
            <a:r>
              <a:rPr lang="en-US" altLang="de-DE" sz="2400" dirty="0" err="1">
                <a:solidFill>
                  <a:srgbClr val="333333"/>
                </a:solidFill>
              </a:rPr>
              <a:t>wiesz</a:t>
            </a:r>
            <a:r>
              <a:rPr lang="pl-PL" altLang="de-DE" sz="2400" dirty="0">
                <a:solidFill>
                  <a:srgbClr val="333333"/>
                </a:solidFill>
              </a:rPr>
              <a:t>,</a:t>
            </a:r>
            <a:r>
              <a:rPr lang="en-US" altLang="de-DE" sz="2400" dirty="0">
                <a:solidFill>
                  <a:srgbClr val="333333"/>
                </a:solidFill>
              </a:rPr>
              <a:t> </a:t>
            </a:r>
            <a:r>
              <a:rPr lang="en-US" altLang="de-DE" sz="2400" dirty="0" err="1">
                <a:solidFill>
                  <a:srgbClr val="333333"/>
                </a:solidFill>
              </a:rPr>
              <a:t>jakie</a:t>
            </a:r>
            <a:r>
              <a:rPr lang="en-US" altLang="de-DE" sz="2400" dirty="0">
                <a:solidFill>
                  <a:srgbClr val="333333"/>
                </a:solidFill>
              </a:rPr>
              <a:t> </a:t>
            </a:r>
            <a:r>
              <a:rPr lang="en-US" altLang="de-DE" sz="2400">
                <a:solidFill>
                  <a:srgbClr val="333333"/>
                </a:solidFill>
              </a:rPr>
              <a:t>jest wszystko”), </a:t>
            </a:r>
            <a:r>
              <a:rPr lang="en-US" altLang="de-DE" sz="2400" dirty="0" err="1">
                <a:solidFill>
                  <a:srgbClr val="333333"/>
                </a:solidFill>
              </a:rPr>
              <a:t>możemy</a:t>
            </a:r>
            <a:r>
              <a:rPr lang="en-US" altLang="de-DE" sz="2400" dirty="0">
                <a:solidFill>
                  <a:srgbClr val="333333"/>
                </a:solidFill>
              </a:rPr>
              <a:t> </a:t>
            </a:r>
            <a:r>
              <a:rPr lang="en-US" altLang="de-DE" sz="2400" dirty="0" err="1">
                <a:solidFill>
                  <a:srgbClr val="333333"/>
                </a:solidFill>
              </a:rPr>
              <a:t>komuś</a:t>
            </a:r>
            <a:r>
              <a:rPr lang="pl-PL" altLang="de-DE" sz="2400" dirty="0">
                <a:solidFill>
                  <a:srgbClr val="333333"/>
                </a:solidFill>
              </a:rPr>
              <a:t> </a:t>
            </a:r>
            <a:r>
              <a:rPr lang="en-US" altLang="de-DE" sz="2400" dirty="0" err="1">
                <a:solidFill>
                  <a:srgbClr val="333333"/>
                </a:solidFill>
              </a:rPr>
              <a:t>nie</a:t>
            </a:r>
            <a:r>
              <a:rPr lang="en-US" altLang="de-DE" sz="2400" dirty="0">
                <a:solidFill>
                  <a:srgbClr val="333333"/>
                </a:solidFill>
              </a:rPr>
              <a:t> </a:t>
            </a:r>
            <a:r>
              <a:rPr lang="en-US" altLang="de-DE" sz="2400" dirty="0" err="1">
                <a:solidFill>
                  <a:srgbClr val="333333"/>
                </a:solidFill>
              </a:rPr>
              <a:t>dać</a:t>
            </a:r>
            <a:r>
              <a:rPr lang="pl-PL" altLang="de-DE" sz="2400" dirty="0">
                <a:solidFill>
                  <a:srgbClr val="333333"/>
                </a:solidFill>
              </a:rPr>
              <a:t> </a:t>
            </a:r>
            <a:r>
              <a:rPr lang="en-US" altLang="de-DE" sz="2400" dirty="0" err="1">
                <a:solidFill>
                  <a:srgbClr val="333333"/>
                </a:solidFill>
              </a:rPr>
              <a:t>szansy</a:t>
            </a:r>
            <a:r>
              <a:rPr lang="en-US" altLang="de-DE" sz="2400" dirty="0">
                <a:solidFill>
                  <a:srgbClr val="333333"/>
                </a:solidFill>
              </a:rPr>
              <a:t> </a:t>
            </a:r>
            <a:r>
              <a:rPr lang="en-US" altLang="de-DE" sz="2400" dirty="0" err="1">
                <a:solidFill>
                  <a:srgbClr val="333333"/>
                </a:solidFill>
              </a:rPr>
              <a:t>bliższego</a:t>
            </a:r>
            <a:r>
              <a:rPr lang="en-US" altLang="de-DE" sz="2400" dirty="0">
                <a:solidFill>
                  <a:srgbClr val="333333"/>
                </a:solidFill>
              </a:rPr>
              <a:t> </a:t>
            </a:r>
            <a:r>
              <a:rPr lang="en-US" altLang="de-DE" sz="2400" dirty="0" err="1">
                <a:solidFill>
                  <a:srgbClr val="333333"/>
                </a:solidFill>
              </a:rPr>
              <a:t>poznania</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którą</a:t>
            </a:r>
            <a:r>
              <a:rPr lang="pl-PL" altLang="de-DE" sz="2400" dirty="0">
                <a:solidFill>
                  <a:srgbClr val="333333"/>
                </a:solidFill>
              </a:rPr>
              <a:t> </a:t>
            </a:r>
            <a:r>
              <a:rPr lang="en-US" altLang="de-DE" sz="2400" dirty="0" err="1">
                <a:solidFill>
                  <a:srgbClr val="333333"/>
                </a:solidFill>
              </a:rPr>
              <a:t>zasługuje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1687215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Co mówią ludzie, którzy ulegają pierwszemu ważeniu</a:t>
            </a:r>
            <a:r>
              <a:rPr lang="pl-PL"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lnSpc>
                <a:spcPct val="100000"/>
              </a:lnSpc>
              <a:spcBef>
                <a:spcPts val="0"/>
              </a:spcBef>
            </a:pPr>
            <a:r>
              <a:rPr lang="pl-PL" altLang="ko-KR" sz="1600">
                <a:solidFill>
                  <a:srgbClr val="004992"/>
                </a:solidFill>
              </a:rPr>
              <a:t>“Wrażliwa </a:t>
            </a:r>
            <a:r>
              <a:rPr lang="pl-PL" altLang="ko-KR" sz="1600" dirty="0">
                <a:solidFill>
                  <a:srgbClr val="004992"/>
                </a:solidFill>
              </a:rPr>
              <a:t>i odpowiedzialna kobieta nie </a:t>
            </a:r>
            <a:r>
              <a:rPr lang="pl-PL" altLang="ko-KR" sz="1600">
                <a:solidFill>
                  <a:srgbClr val="004992"/>
                </a:solidFill>
              </a:rPr>
              <a:t>chce głosować”</a:t>
            </a:r>
            <a:br>
              <a:rPr lang="en-US" altLang="ko-KR" sz="1600" dirty="0">
                <a:solidFill>
                  <a:srgbClr val="333333"/>
                </a:solidFill>
              </a:rPr>
            </a:br>
            <a:r>
              <a:rPr lang="en-US" altLang="de-DE" sz="1600" dirty="0">
                <a:solidFill>
                  <a:srgbClr val="333333"/>
                </a:solidFill>
              </a:rPr>
              <a:t>Grover Cleveland, </a:t>
            </a:r>
            <a:r>
              <a:rPr lang="pl-PL" altLang="de-DE" sz="1600" dirty="0">
                <a:solidFill>
                  <a:srgbClr val="333333"/>
                </a:solidFill>
              </a:rPr>
              <a:t>były prezydent USA, 1905</a:t>
            </a:r>
            <a:endParaRPr lang="en-US" altLang="de-DE" sz="1600" dirty="0">
              <a:solidFill>
                <a:srgbClr val="333333"/>
              </a:solidFill>
            </a:endParaRPr>
          </a:p>
          <a:p>
            <a:pPr lvl="0" defTabSz="914400" fontAlgn="base">
              <a:lnSpc>
                <a:spcPct val="100000"/>
              </a:lnSpc>
              <a:spcBef>
                <a:spcPts val="1200"/>
              </a:spcBef>
            </a:pPr>
            <a:r>
              <a:rPr lang="pl-PL" altLang="ko-KR" sz="1600">
                <a:solidFill>
                  <a:srgbClr val="004992"/>
                </a:solidFill>
              </a:rPr>
              <a:t>“Ten ”telefon“ </a:t>
            </a:r>
            <a:r>
              <a:rPr lang="pl-PL" altLang="ko-KR" sz="1600" dirty="0">
                <a:solidFill>
                  <a:srgbClr val="004992"/>
                </a:solidFill>
              </a:rPr>
              <a:t>ma zbyt wiele niedociągnięć, by stał się dla nas narzędziem komunikacji. To urządzenie nie ma dla nas </a:t>
            </a:r>
            <a:r>
              <a:rPr lang="pl-PL" altLang="ko-KR" sz="1600">
                <a:solidFill>
                  <a:srgbClr val="004992"/>
                </a:solidFill>
              </a:rPr>
              <a:t>wartości.”</a:t>
            </a:r>
            <a:br>
              <a:rPr lang="en-US" altLang="ko-KR" sz="1600" dirty="0">
                <a:solidFill>
                  <a:srgbClr val="333333"/>
                </a:solidFill>
              </a:rPr>
            </a:br>
            <a:r>
              <a:rPr lang="de-DE" altLang="ko-KR" sz="1600" dirty="0">
                <a:solidFill>
                  <a:srgbClr val="333333"/>
                </a:solidFill>
              </a:rPr>
              <a:t>Western Union, </a:t>
            </a:r>
            <a:r>
              <a:rPr lang="pl-PL" altLang="ko-KR" sz="1600" dirty="0">
                <a:solidFill>
                  <a:srgbClr val="333333"/>
                </a:solidFill>
              </a:rPr>
              <a:t>wiodąca firma finansowo-komunikacyjna</a:t>
            </a:r>
            <a:r>
              <a:rPr lang="de-DE" altLang="ko-KR" sz="1600" dirty="0">
                <a:solidFill>
                  <a:srgbClr val="333333"/>
                </a:solidFill>
              </a:rPr>
              <a:t>, 1876</a:t>
            </a:r>
          </a:p>
          <a:p>
            <a:pPr lvl="0" defTabSz="914400" fontAlgn="base">
              <a:lnSpc>
                <a:spcPct val="100000"/>
              </a:lnSpc>
              <a:spcBef>
                <a:spcPts val="1200"/>
              </a:spcBef>
            </a:pPr>
            <a:r>
              <a:rPr lang="pl-PL" altLang="ko-KR" sz="1600">
                <a:solidFill>
                  <a:srgbClr val="004992"/>
                </a:solidFill>
              </a:rPr>
              <a:t>“Jeszcze </a:t>
            </a:r>
            <a:r>
              <a:rPr lang="pl-PL" altLang="ko-KR" sz="1600" dirty="0">
                <a:solidFill>
                  <a:srgbClr val="004992"/>
                </a:solidFill>
              </a:rPr>
              <a:t>przeminie przynajmniej pokolenie zanim ludzkość postawi kroki na </a:t>
            </a:r>
            <a:r>
              <a:rPr lang="pl-PL" altLang="ko-KR" sz="1600">
                <a:solidFill>
                  <a:srgbClr val="004992"/>
                </a:solidFill>
              </a:rPr>
              <a:t>Księżycu</a:t>
            </a:r>
            <a:r>
              <a:rPr lang="de-DE" altLang="ko-KR" sz="1600">
                <a:solidFill>
                  <a:srgbClr val="004992"/>
                </a:solidFill>
              </a:rPr>
              <a:t>.</a:t>
            </a:r>
            <a:r>
              <a:rPr lang="pl-PL" altLang="ko-KR" sz="1600">
                <a:solidFill>
                  <a:srgbClr val="004992"/>
                </a:solidFill>
              </a:rPr>
              <a:t>”</a:t>
            </a:r>
            <a:br>
              <a:rPr lang="en-US" altLang="ko-KR" sz="1600" dirty="0">
                <a:solidFill>
                  <a:srgbClr val="333333"/>
                </a:solidFill>
              </a:rPr>
            </a:br>
            <a:r>
              <a:rPr lang="de-DE" altLang="ko-KR" sz="1600" dirty="0">
                <a:solidFill>
                  <a:srgbClr val="333333"/>
                </a:solidFill>
              </a:rPr>
              <a:t>Harold Spencer, Astronom, 1957 (</a:t>
            </a:r>
            <a:r>
              <a:rPr lang="pl-PL" altLang="ko-KR" sz="1600" dirty="0">
                <a:solidFill>
                  <a:srgbClr val="333333"/>
                </a:solidFill>
              </a:rPr>
              <a:t>lądowanie na Księżycu nastąpiło 12 lat później</a:t>
            </a:r>
            <a:r>
              <a:rPr lang="de-DE" altLang="ko-KR" sz="1600" dirty="0">
                <a:solidFill>
                  <a:srgbClr val="333333"/>
                </a:solidFill>
              </a:rPr>
              <a:t>)</a:t>
            </a:r>
            <a:endParaRPr lang="de-DE" altLang="de-DE" sz="1600" dirty="0">
              <a:solidFill>
                <a:srgbClr val="333333"/>
              </a:solidFill>
            </a:endParaRPr>
          </a:p>
          <a:p>
            <a:pPr lvl="0" defTabSz="914400" fontAlgn="base">
              <a:lnSpc>
                <a:spcPct val="100000"/>
              </a:lnSpc>
              <a:spcBef>
                <a:spcPts val="1200"/>
              </a:spcBef>
            </a:pPr>
            <a:r>
              <a:rPr lang="pl-PL" altLang="ko-KR" sz="1600">
                <a:solidFill>
                  <a:srgbClr val="004992"/>
                </a:solidFill>
              </a:rPr>
              <a:t>“Koń </a:t>
            </a:r>
            <a:r>
              <a:rPr lang="pl-PL" altLang="ko-KR" sz="1600" dirty="0">
                <a:solidFill>
                  <a:srgbClr val="004992"/>
                </a:solidFill>
              </a:rPr>
              <a:t>jest tu na stałe, a samochód to nowość – przejściowa </a:t>
            </a:r>
            <a:r>
              <a:rPr lang="pl-PL" altLang="ko-KR" sz="1600">
                <a:solidFill>
                  <a:srgbClr val="004992"/>
                </a:solidFill>
              </a:rPr>
              <a:t>moda.”</a:t>
            </a:r>
            <a:br>
              <a:rPr lang="en-US" altLang="ko-KR" sz="1600" dirty="0">
                <a:solidFill>
                  <a:srgbClr val="004992"/>
                </a:solidFill>
              </a:rPr>
            </a:br>
            <a:r>
              <a:rPr lang="pl-PL" altLang="ko-KR" sz="1600" dirty="0">
                <a:solidFill>
                  <a:srgbClr val="333333"/>
                </a:solidFill>
              </a:rPr>
              <a:t>Prezydent</a:t>
            </a:r>
            <a:r>
              <a:rPr lang="en-US" altLang="ko-KR" sz="1600" dirty="0">
                <a:solidFill>
                  <a:srgbClr val="333333"/>
                </a:solidFill>
              </a:rPr>
              <a:t> Michigan Savings Bank </a:t>
            </a:r>
            <a:r>
              <a:rPr lang="pl-PL" altLang="ko-KR" sz="1600" dirty="0">
                <a:solidFill>
                  <a:srgbClr val="333333"/>
                </a:solidFill>
              </a:rPr>
              <a:t>o inwestowaniu w</a:t>
            </a:r>
            <a:r>
              <a:rPr lang="en-US" altLang="ko-KR" sz="1600" dirty="0">
                <a:solidFill>
                  <a:srgbClr val="333333"/>
                </a:solidFill>
              </a:rPr>
              <a:t> Ford Motor Co.</a:t>
            </a:r>
            <a:r>
              <a:rPr lang="de-DE" altLang="ko-KR" sz="1600" dirty="0">
                <a:solidFill>
                  <a:srgbClr val="333333"/>
                </a:solidFill>
              </a:rPr>
              <a:t>, 1903</a:t>
            </a:r>
          </a:p>
          <a:p>
            <a:pPr lvl="0" defTabSz="914400" fontAlgn="base">
              <a:lnSpc>
                <a:spcPct val="100000"/>
              </a:lnSpc>
              <a:spcBef>
                <a:spcPts val="1200"/>
              </a:spcBef>
            </a:pPr>
            <a:r>
              <a:rPr lang="pl-PL" altLang="ko-KR" sz="1600">
                <a:solidFill>
                  <a:srgbClr val="004992"/>
                </a:solidFill>
              </a:rPr>
              <a:t>“Promieniowanie </a:t>
            </a:r>
            <a:r>
              <a:rPr lang="pl-PL" altLang="ko-KR" sz="1600" dirty="0">
                <a:solidFill>
                  <a:srgbClr val="004992"/>
                </a:solidFill>
              </a:rPr>
              <a:t>rentgenowskie okaże się </a:t>
            </a:r>
            <a:r>
              <a:rPr lang="pl-PL" altLang="ko-KR" sz="1600">
                <a:solidFill>
                  <a:srgbClr val="004992"/>
                </a:solidFill>
              </a:rPr>
              <a:t>oszustwem.”</a:t>
            </a:r>
            <a:br>
              <a:rPr lang="en-US" altLang="ko-KR" sz="1600" dirty="0">
                <a:solidFill>
                  <a:srgbClr val="004992"/>
                </a:solidFill>
              </a:rPr>
            </a:br>
            <a:r>
              <a:rPr lang="en-US" altLang="de-DE" sz="1600" dirty="0">
                <a:solidFill>
                  <a:srgbClr val="333333"/>
                </a:solidFill>
              </a:rPr>
              <a:t>Lord Kelvin, President </a:t>
            </a:r>
            <a:r>
              <a:rPr lang="pl-PL" altLang="de-DE" sz="1600" dirty="0">
                <a:solidFill>
                  <a:srgbClr val="333333"/>
                </a:solidFill>
              </a:rPr>
              <a:t>Towarzystwa Królewskiego w Londynie</a:t>
            </a:r>
            <a:r>
              <a:rPr lang="en-US" altLang="de-DE" sz="1600" dirty="0">
                <a:solidFill>
                  <a:srgbClr val="333333"/>
                </a:solidFill>
              </a:rPr>
              <a:t>, 1883</a:t>
            </a:r>
          </a:p>
          <a:p>
            <a:pPr lvl="0" defTabSz="914400" fontAlgn="base">
              <a:lnSpc>
                <a:spcPct val="100000"/>
              </a:lnSpc>
              <a:spcBef>
                <a:spcPts val="1200"/>
              </a:spcBef>
            </a:pPr>
            <a:r>
              <a:rPr lang="pl-PL" altLang="ko-KR" sz="1600">
                <a:solidFill>
                  <a:srgbClr val="004992"/>
                </a:solidFill>
              </a:rPr>
              <a:t>“</a:t>
            </a:r>
            <a:r>
              <a:rPr lang="pl-PL" altLang="de-DE" sz="1600">
                <a:solidFill>
                  <a:srgbClr val="004992"/>
                </a:solidFill>
              </a:rPr>
              <a:t>Fonograf </a:t>
            </a:r>
            <a:r>
              <a:rPr lang="pl-PL" altLang="de-DE" sz="1600" dirty="0">
                <a:solidFill>
                  <a:srgbClr val="004992"/>
                </a:solidFill>
              </a:rPr>
              <a:t>nie ma wartości </a:t>
            </a:r>
            <a:r>
              <a:rPr lang="pl-PL" altLang="de-DE" sz="1600">
                <a:solidFill>
                  <a:srgbClr val="004992"/>
                </a:solidFill>
              </a:rPr>
              <a:t>rynkowej.”</a:t>
            </a:r>
            <a:br>
              <a:rPr lang="en-US" altLang="de-DE" sz="1600" dirty="0">
                <a:solidFill>
                  <a:srgbClr val="004992"/>
                </a:solidFill>
              </a:rPr>
            </a:br>
            <a:r>
              <a:rPr lang="en-US" altLang="de-DE" sz="1600" dirty="0">
                <a:solidFill>
                  <a:srgbClr val="333333"/>
                </a:solidFill>
              </a:rPr>
              <a:t>Thomas Edison, </a:t>
            </a:r>
            <a:r>
              <a:rPr lang="pl-PL" altLang="de-DE" sz="1600" dirty="0">
                <a:solidFill>
                  <a:srgbClr val="333333"/>
                </a:solidFill>
              </a:rPr>
              <a:t>słynny</a:t>
            </a:r>
            <a:r>
              <a:rPr lang="en-US" altLang="de-DE" sz="1600" dirty="0">
                <a:solidFill>
                  <a:srgbClr val="333333"/>
                </a:solidFill>
              </a:rPr>
              <a:t> American in</a:t>
            </a:r>
            <a:r>
              <a:rPr lang="pl-PL" altLang="de-DE" sz="1600" dirty="0">
                <a:solidFill>
                  <a:srgbClr val="333333"/>
                </a:solidFill>
              </a:rPr>
              <a:t>westor</a:t>
            </a:r>
            <a:r>
              <a:rPr lang="en-US" altLang="de-DE" sz="1600" dirty="0">
                <a:solidFill>
                  <a:srgbClr val="333333"/>
                </a:solidFill>
              </a:rPr>
              <a:t>, 1880s (</a:t>
            </a:r>
            <a:r>
              <a:rPr lang="pl-PL" altLang="de-DE" sz="1600" dirty="0">
                <a:solidFill>
                  <a:srgbClr val="333333"/>
                </a:solidFill>
              </a:rPr>
              <a:t>fonograf</a:t>
            </a:r>
            <a:r>
              <a:rPr lang="en-US" altLang="de-DE" sz="1600" dirty="0">
                <a:solidFill>
                  <a:srgbClr val="333333"/>
                </a:solidFill>
              </a:rPr>
              <a:t> = </a:t>
            </a:r>
            <a:r>
              <a:rPr lang="pl-PL" altLang="de-DE" sz="1600" dirty="0">
                <a:solidFill>
                  <a:srgbClr val="333333"/>
                </a:solidFill>
              </a:rPr>
              <a:t>pierwsze urządzenie do rejestracji dźwięku</a:t>
            </a:r>
            <a:r>
              <a:rPr lang="en-US" altLang="de-DE" sz="1600" dirty="0">
                <a:solidFill>
                  <a:srgbClr val="333333"/>
                </a:solidFill>
              </a:rPr>
              <a:t>)</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 Box 5"/>
          <p:cNvSpPr txBox="1">
            <a:spLocks noChangeArrowheads="1"/>
          </p:cNvSpPr>
          <p:nvPr/>
        </p:nvSpPr>
        <p:spPr bwMode="auto">
          <a:xfrm>
            <a:off x="408955" y="60871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pl-PL" altLang="de-DE" sz="1800" b="0" dirty="0">
                <a:solidFill>
                  <a:srgbClr val="004992"/>
                </a:solidFill>
                <a:latin typeface="+mn-lt"/>
              </a:rPr>
              <a:t>Bądźmy otwarci na nowe doświadczenia – czasy się zmieniają, nie można przewidzieć, co przyniesie przyszłość.</a:t>
            </a:r>
            <a:endParaRPr lang="de-DE" altLang="de-DE" sz="1800" b="0" dirty="0">
              <a:solidFill>
                <a:srgbClr val="004992"/>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latin typeface="+mn-lt"/>
                <a:ea typeface="+mn-ea"/>
                <a:cs typeface="+mn-cs"/>
              </a:rPr>
              <a:t>Co mówią ludzie, którzy ulegają pierwszemu ważeniu</a:t>
            </a:r>
            <a:r>
              <a:rPr lang="pl-PL"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lvl="0" defTabSz="914400" fontAlgn="base">
              <a:lnSpc>
                <a:spcPct val="100000"/>
              </a:lnSpc>
              <a:spcBef>
                <a:spcPts val="0"/>
              </a:spcBef>
            </a:pPr>
            <a:r>
              <a:rPr lang="pl-PL" altLang="ko-KR" sz="1600">
                <a:solidFill>
                  <a:srgbClr val="004992"/>
                </a:solidFill>
              </a:rPr>
              <a:t>“Wrażliwa </a:t>
            </a:r>
            <a:r>
              <a:rPr lang="pl-PL" altLang="ko-KR" sz="1600" dirty="0">
                <a:solidFill>
                  <a:srgbClr val="004992"/>
                </a:solidFill>
              </a:rPr>
              <a:t>i odpowiedzialna kobieta nie </a:t>
            </a:r>
            <a:r>
              <a:rPr lang="pl-PL" altLang="ko-KR" sz="1600">
                <a:solidFill>
                  <a:srgbClr val="004992"/>
                </a:solidFill>
              </a:rPr>
              <a:t>chce głosować”</a:t>
            </a:r>
            <a:br>
              <a:rPr lang="en-US" altLang="ko-KR" sz="1600" dirty="0">
                <a:solidFill>
                  <a:srgbClr val="333333"/>
                </a:solidFill>
              </a:rPr>
            </a:br>
            <a:r>
              <a:rPr lang="en-US" altLang="de-DE" sz="1600" dirty="0">
                <a:solidFill>
                  <a:srgbClr val="333333"/>
                </a:solidFill>
              </a:rPr>
              <a:t>Grover Cleveland, </a:t>
            </a:r>
            <a:r>
              <a:rPr lang="pl-PL" altLang="de-DE" sz="1600" dirty="0">
                <a:solidFill>
                  <a:srgbClr val="333333"/>
                </a:solidFill>
              </a:rPr>
              <a:t>były prezydent USA, 1905</a:t>
            </a:r>
            <a:endParaRPr lang="en-US" altLang="de-DE" sz="1600" dirty="0">
              <a:solidFill>
                <a:srgbClr val="333333"/>
              </a:solidFill>
            </a:endParaRPr>
          </a:p>
          <a:p>
            <a:pPr lvl="0" defTabSz="914400" fontAlgn="base">
              <a:lnSpc>
                <a:spcPct val="100000"/>
              </a:lnSpc>
              <a:spcBef>
                <a:spcPts val="1200"/>
              </a:spcBef>
            </a:pPr>
            <a:r>
              <a:rPr lang="pl-PL" altLang="ko-KR" sz="1600">
                <a:solidFill>
                  <a:srgbClr val="004992"/>
                </a:solidFill>
              </a:rPr>
              <a:t>“Ten ”telefon“ </a:t>
            </a:r>
            <a:r>
              <a:rPr lang="pl-PL" altLang="ko-KR" sz="1600" dirty="0">
                <a:solidFill>
                  <a:srgbClr val="004992"/>
                </a:solidFill>
              </a:rPr>
              <a:t>ma zbyt wiele niedociągnięć, by stał się dla nas narzędziem komunikacji. To urządzenie nie ma dla nas </a:t>
            </a:r>
            <a:r>
              <a:rPr lang="pl-PL" altLang="ko-KR" sz="1600">
                <a:solidFill>
                  <a:srgbClr val="004992"/>
                </a:solidFill>
              </a:rPr>
              <a:t>wartości.”</a:t>
            </a:r>
            <a:br>
              <a:rPr lang="en-US" altLang="ko-KR" sz="1600" dirty="0">
                <a:solidFill>
                  <a:srgbClr val="333333"/>
                </a:solidFill>
              </a:rPr>
            </a:br>
            <a:r>
              <a:rPr lang="de-DE" altLang="ko-KR" sz="1600" dirty="0">
                <a:solidFill>
                  <a:srgbClr val="333333"/>
                </a:solidFill>
              </a:rPr>
              <a:t>Western Union, </a:t>
            </a:r>
            <a:r>
              <a:rPr lang="pl-PL" altLang="ko-KR" sz="1600" dirty="0">
                <a:solidFill>
                  <a:srgbClr val="333333"/>
                </a:solidFill>
              </a:rPr>
              <a:t>wiodąca firma finansowo-komunikacyjna</a:t>
            </a:r>
            <a:r>
              <a:rPr lang="de-DE" altLang="ko-KR" sz="1600" dirty="0">
                <a:solidFill>
                  <a:srgbClr val="333333"/>
                </a:solidFill>
              </a:rPr>
              <a:t>, 1876</a:t>
            </a:r>
          </a:p>
          <a:p>
            <a:pPr lvl="0" defTabSz="914400" fontAlgn="base">
              <a:lnSpc>
                <a:spcPct val="100000"/>
              </a:lnSpc>
              <a:spcBef>
                <a:spcPts val="1200"/>
              </a:spcBef>
            </a:pPr>
            <a:r>
              <a:rPr lang="pl-PL" altLang="ko-KR" sz="1600">
                <a:solidFill>
                  <a:srgbClr val="004992"/>
                </a:solidFill>
              </a:rPr>
              <a:t>“Jeszcze </a:t>
            </a:r>
            <a:r>
              <a:rPr lang="pl-PL" altLang="ko-KR" sz="1600" dirty="0">
                <a:solidFill>
                  <a:srgbClr val="004992"/>
                </a:solidFill>
              </a:rPr>
              <a:t>przeminie przynajmniej pokolenie zanim ludzkość postawi kroki na </a:t>
            </a:r>
            <a:r>
              <a:rPr lang="pl-PL" altLang="ko-KR" sz="1600">
                <a:solidFill>
                  <a:srgbClr val="004992"/>
                </a:solidFill>
              </a:rPr>
              <a:t>Księżycu</a:t>
            </a:r>
            <a:r>
              <a:rPr lang="de-DE" altLang="ko-KR" sz="1600">
                <a:solidFill>
                  <a:srgbClr val="004992"/>
                </a:solidFill>
              </a:rPr>
              <a:t>.</a:t>
            </a:r>
            <a:r>
              <a:rPr lang="pl-PL" altLang="ko-KR" sz="1600">
                <a:solidFill>
                  <a:srgbClr val="004992"/>
                </a:solidFill>
              </a:rPr>
              <a:t>”</a:t>
            </a:r>
            <a:br>
              <a:rPr lang="en-US" altLang="ko-KR" sz="1600" dirty="0">
                <a:solidFill>
                  <a:srgbClr val="333333"/>
                </a:solidFill>
              </a:rPr>
            </a:br>
            <a:r>
              <a:rPr lang="de-DE" altLang="ko-KR" sz="1600" dirty="0">
                <a:solidFill>
                  <a:srgbClr val="333333"/>
                </a:solidFill>
              </a:rPr>
              <a:t>Harold Spencer, Astronom, 1957 (</a:t>
            </a:r>
            <a:r>
              <a:rPr lang="pl-PL" altLang="ko-KR" sz="1600" dirty="0">
                <a:solidFill>
                  <a:srgbClr val="333333"/>
                </a:solidFill>
              </a:rPr>
              <a:t>lądowanie na Księżycu nastąpiło 12 lat później</a:t>
            </a:r>
            <a:r>
              <a:rPr lang="de-DE" altLang="ko-KR" sz="1600" dirty="0">
                <a:solidFill>
                  <a:srgbClr val="333333"/>
                </a:solidFill>
              </a:rPr>
              <a:t>)</a:t>
            </a:r>
            <a:endParaRPr lang="de-DE" altLang="de-DE" sz="1600" dirty="0">
              <a:solidFill>
                <a:srgbClr val="333333"/>
              </a:solidFill>
            </a:endParaRPr>
          </a:p>
          <a:p>
            <a:pPr lvl="0" defTabSz="914400" fontAlgn="base">
              <a:lnSpc>
                <a:spcPct val="100000"/>
              </a:lnSpc>
              <a:spcBef>
                <a:spcPts val="1200"/>
              </a:spcBef>
            </a:pPr>
            <a:r>
              <a:rPr lang="pl-PL" altLang="ko-KR" sz="1600">
                <a:solidFill>
                  <a:srgbClr val="004992"/>
                </a:solidFill>
              </a:rPr>
              <a:t>“Koń </a:t>
            </a:r>
            <a:r>
              <a:rPr lang="pl-PL" altLang="ko-KR" sz="1600" dirty="0">
                <a:solidFill>
                  <a:srgbClr val="004992"/>
                </a:solidFill>
              </a:rPr>
              <a:t>jest tu na stałe, a samochód to nowość – przejściowa </a:t>
            </a:r>
            <a:r>
              <a:rPr lang="pl-PL" altLang="ko-KR" sz="1600">
                <a:solidFill>
                  <a:srgbClr val="004992"/>
                </a:solidFill>
              </a:rPr>
              <a:t>moda.”</a:t>
            </a:r>
            <a:br>
              <a:rPr lang="en-US" altLang="ko-KR" sz="1600" dirty="0">
                <a:solidFill>
                  <a:srgbClr val="004992"/>
                </a:solidFill>
              </a:rPr>
            </a:br>
            <a:r>
              <a:rPr lang="pl-PL" altLang="ko-KR" sz="1600" dirty="0">
                <a:solidFill>
                  <a:srgbClr val="333333"/>
                </a:solidFill>
              </a:rPr>
              <a:t>Prezydent</a:t>
            </a:r>
            <a:r>
              <a:rPr lang="en-US" altLang="ko-KR" sz="1600" dirty="0">
                <a:solidFill>
                  <a:srgbClr val="333333"/>
                </a:solidFill>
              </a:rPr>
              <a:t> Michigan Savings Bank </a:t>
            </a:r>
            <a:r>
              <a:rPr lang="pl-PL" altLang="ko-KR" sz="1600" dirty="0">
                <a:solidFill>
                  <a:srgbClr val="333333"/>
                </a:solidFill>
              </a:rPr>
              <a:t>o inwestowaniu w</a:t>
            </a:r>
            <a:r>
              <a:rPr lang="en-US" altLang="ko-KR" sz="1600" dirty="0">
                <a:solidFill>
                  <a:srgbClr val="333333"/>
                </a:solidFill>
              </a:rPr>
              <a:t> Ford Motor Co.</a:t>
            </a:r>
            <a:r>
              <a:rPr lang="de-DE" altLang="ko-KR" sz="1600" dirty="0">
                <a:solidFill>
                  <a:srgbClr val="333333"/>
                </a:solidFill>
              </a:rPr>
              <a:t>, 1903</a:t>
            </a:r>
          </a:p>
          <a:p>
            <a:pPr lvl="0" defTabSz="914400" fontAlgn="base">
              <a:lnSpc>
                <a:spcPct val="100000"/>
              </a:lnSpc>
              <a:spcBef>
                <a:spcPts val="1200"/>
              </a:spcBef>
            </a:pPr>
            <a:r>
              <a:rPr lang="pl-PL" altLang="ko-KR" sz="1600">
                <a:solidFill>
                  <a:srgbClr val="004992"/>
                </a:solidFill>
              </a:rPr>
              <a:t>“Promieniowanie </a:t>
            </a:r>
            <a:r>
              <a:rPr lang="pl-PL" altLang="ko-KR" sz="1600" dirty="0">
                <a:solidFill>
                  <a:srgbClr val="004992"/>
                </a:solidFill>
              </a:rPr>
              <a:t>rentgenowskie okaże się </a:t>
            </a:r>
            <a:r>
              <a:rPr lang="pl-PL" altLang="ko-KR" sz="1600">
                <a:solidFill>
                  <a:srgbClr val="004992"/>
                </a:solidFill>
              </a:rPr>
              <a:t>oszustwem.”</a:t>
            </a:r>
            <a:br>
              <a:rPr lang="en-US" altLang="ko-KR" sz="1600" dirty="0">
                <a:solidFill>
                  <a:srgbClr val="004992"/>
                </a:solidFill>
              </a:rPr>
            </a:br>
            <a:r>
              <a:rPr lang="en-US" altLang="de-DE" sz="1600" dirty="0">
                <a:solidFill>
                  <a:srgbClr val="333333"/>
                </a:solidFill>
              </a:rPr>
              <a:t>Lord Kelvin, President </a:t>
            </a:r>
            <a:r>
              <a:rPr lang="pl-PL" altLang="de-DE" sz="1600" dirty="0">
                <a:solidFill>
                  <a:srgbClr val="333333"/>
                </a:solidFill>
              </a:rPr>
              <a:t>Towarzystwa Królewskiego w Londynie</a:t>
            </a:r>
            <a:r>
              <a:rPr lang="en-US" altLang="de-DE" sz="1600" dirty="0">
                <a:solidFill>
                  <a:srgbClr val="333333"/>
                </a:solidFill>
              </a:rPr>
              <a:t>, 1883</a:t>
            </a:r>
          </a:p>
          <a:p>
            <a:pPr lvl="0" defTabSz="914400" fontAlgn="base">
              <a:lnSpc>
                <a:spcPct val="100000"/>
              </a:lnSpc>
              <a:spcBef>
                <a:spcPts val="1200"/>
              </a:spcBef>
            </a:pPr>
            <a:r>
              <a:rPr lang="pl-PL" altLang="ko-KR" sz="1600">
                <a:solidFill>
                  <a:srgbClr val="004992"/>
                </a:solidFill>
              </a:rPr>
              <a:t>“</a:t>
            </a:r>
            <a:r>
              <a:rPr lang="pl-PL" altLang="de-DE" sz="1600">
                <a:solidFill>
                  <a:srgbClr val="004992"/>
                </a:solidFill>
              </a:rPr>
              <a:t>Fonograf </a:t>
            </a:r>
            <a:r>
              <a:rPr lang="pl-PL" altLang="de-DE" sz="1600" dirty="0">
                <a:solidFill>
                  <a:srgbClr val="004992"/>
                </a:solidFill>
              </a:rPr>
              <a:t>nie ma wartości </a:t>
            </a:r>
            <a:r>
              <a:rPr lang="pl-PL" altLang="de-DE" sz="1600">
                <a:solidFill>
                  <a:srgbClr val="004992"/>
                </a:solidFill>
              </a:rPr>
              <a:t>rynkowej.”</a:t>
            </a:r>
            <a:br>
              <a:rPr lang="en-US" altLang="de-DE" sz="1600" dirty="0">
                <a:solidFill>
                  <a:srgbClr val="004992"/>
                </a:solidFill>
              </a:rPr>
            </a:br>
            <a:r>
              <a:rPr lang="en-US" altLang="de-DE" sz="1600" dirty="0">
                <a:solidFill>
                  <a:srgbClr val="333333"/>
                </a:solidFill>
              </a:rPr>
              <a:t>Thomas Edison, </a:t>
            </a:r>
            <a:r>
              <a:rPr lang="pl-PL" altLang="de-DE" sz="1600" dirty="0">
                <a:solidFill>
                  <a:srgbClr val="333333"/>
                </a:solidFill>
              </a:rPr>
              <a:t>słynny</a:t>
            </a:r>
            <a:r>
              <a:rPr lang="en-US" altLang="de-DE" sz="1600" dirty="0">
                <a:solidFill>
                  <a:srgbClr val="333333"/>
                </a:solidFill>
              </a:rPr>
              <a:t> American in</a:t>
            </a:r>
            <a:r>
              <a:rPr lang="pl-PL" altLang="de-DE" sz="1600" dirty="0">
                <a:solidFill>
                  <a:srgbClr val="333333"/>
                </a:solidFill>
              </a:rPr>
              <a:t>westor</a:t>
            </a:r>
            <a:r>
              <a:rPr lang="en-US" altLang="de-DE" sz="1600" dirty="0">
                <a:solidFill>
                  <a:srgbClr val="333333"/>
                </a:solidFill>
              </a:rPr>
              <a:t>, 1880s (</a:t>
            </a:r>
            <a:r>
              <a:rPr lang="pl-PL" altLang="de-DE" sz="1600" dirty="0">
                <a:solidFill>
                  <a:srgbClr val="333333"/>
                </a:solidFill>
              </a:rPr>
              <a:t>fonograf</a:t>
            </a:r>
            <a:r>
              <a:rPr lang="en-US" altLang="de-DE" sz="1600" dirty="0">
                <a:solidFill>
                  <a:srgbClr val="333333"/>
                </a:solidFill>
              </a:rPr>
              <a:t> = </a:t>
            </a:r>
            <a:r>
              <a:rPr lang="pl-PL" altLang="de-DE" sz="1600" dirty="0">
                <a:solidFill>
                  <a:srgbClr val="333333"/>
                </a:solidFill>
              </a:rPr>
              <a:t>pierwsze urządzenie do rejestracji dźwięku</a:t>
            </a:r>
            <a:r>
              <a:rPr lang="en-US" altLang="de-DE" sz="1600" dirty="0">
                <a:solidFill>
                  <a:srgbClr val="333333"/>
                </a:solidFill>
              </a:rPr>
              <a:t>)</a:t>
            </a:r>
            <a:endParaRPr lang="en-US" sz="16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7</a:t>
            </a:fld>
            <a:endParaRPr lang="de-DE" altLang="de-DE">
              <a:latin typeface="+mn-lt"/>
            </a:endParaRPr>
          </a:p>
        </p:txBody>
      </p:sp>
    </p:spTree>
    <p:extLst>
      <p:ext uri="{BB962C8B-B14F-4D97-AF65-F5344CB8AC3E}">
        <p14:creationId xmlns:p14="http://schemas.microsoft.com/office/powerpoint/2010/main" val="3691622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Przykłady “ślepemu” zawierzaniu przekonaniom (postępowanie “głowa w piasek”)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8</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450283731"/>
              </p:ext>
            </p:extLst>
          </p:nvPr>
        </p:nvGraphicFramePr>
        <p:xfrm>
          <a:off x="408955" y="2564904"/>
          <a:ext cx="11376000" cy="38862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Dziedzina</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Przykłady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geografia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pl-PL" altLang="ja-JP" sz="1800" b="0" i="0" u="none" strike="noStrike" cap="none" normalizeH="0" baseline="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medycyna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pl-PL"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ekonomia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pl-PL" sz="1800" b="0" i="0" u="none" strike="noStrike" cap="none" normalizeH="0" baseline="0" dirty="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Przykłady “ślepemu” zawierzaniu przekonaniom (postępowanie “głowa w piasek”)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9</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926554303"/>
              </p:ext>
            </p:extLst>
          </p:nvPr>
        </p:nvGraphicFramePr>
        <p:xfrm>
          <a:off x="408955" y="2564904"/>
          <a:ext cx="11376000" cy="38862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Dziedzina</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Przykłady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geografia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altLang="ja-JP" sz="1800" b="0" i="0" u="none" strike="noStrike" cap="none" normalizeH="0" baseline="0" dirty="0">
                          <a:ln>
                            <a:noFill/>
                          </a:ln>
                          <a:solidFill>
                            <a:srgbClr val="333333"/>
                          </a:solidFill>
                          <a:effectLst/>
                          <a:latin typeface="Calibri Light"/>
                          <a:ea typeface="MS Mincho" pitchFamily="49" charset="-128"/>
                        </a:rPr>
                        <a:t>Słońce krąży wokół nieruchomej ziemi! Ten pogląd uważany był za prawdę absolutną przez kościół katolicki w czasach średniowiecza, pomimo, iż Galileusz dostarczył dowodów przeczących tej tezie. Prawda, że ziemia krąży wokół słońca była uważana w tamtych czasach za bluźnierstwo. </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medycyna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pl-PL"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ekonomia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pl-PL"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63203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Przykłady “ślepemu” zawierzaniu przekonaniom (postępowanie “głowa w piasek”)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10</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1900754991"/>
              </p:ext>
            </p:extLst>
          </p:nvPr>
        </p:nvGraphicFramePr>
        <p:xfrm>
          <a:off x="408955" y="2564904"/>
          <a:ext cx="11376000" cy="38862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Dziedzina</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Przykłady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geografia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altLang="ja-JP" sz="1800" b="0" i="0" u="none" strike="noStrike" cap="none" normalizeH="0" baseline="0" dirty="0">
                          <a:ln>
                            <a:noFill/>
                          </a:ln>
                          <a:solidFill>
                            <a:srgbClr val="333333"/>
                          </a:solidFill>
                          <a:effectLst/>
                          <a:latin typeface="Calibri Light"/>
                          <a:ea typeface="MS Mincho" pitchFamily="49" charset="-128"/>
                        </a:rPr>
                        <a:t>Słońce krąży wokół nieruchomej ziemi! Ten pogląd uważany był za prawdę absolutną przez kościół katolicki w czasach średniowiecza, pomimo, iż Galileusz dostarczył dowodów przeczących tej tezie. Prawda, że ziemia krąży wokół słońca była uważana w tamtych czasach za bluźnierstwo. </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medycyna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ea typeface="ＭＳ Ｐゴシック" pitchFamily="34" charset="-128"/>
                        </a:rPr>
                        <a:t>Długie utrzymywanie niebezpieczych leków w obiegu mimo wczesnych ostrzeżeń (przykłady: skandal Contergan w Europie; skandal Vioxx w Ameryce Północnej)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ekonomia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pl-PL" sz="1800" b="0" i="0" u="none" strike="noStrike" cap="none" normalizeH="0" baseline="0">
                          <a:ln>
                            <a:noFill/>
                          </a:ln>
                          <a:solidFill>
                            <a:srgbClr val="004992"/>
                          </a:solidFill>
                          <a:effectLst/>
                          <a:latin typeface="Calibri Light"/>
                          <a:ea typeface="ＭＳ Ｐゴシック" pitchFamily="34" charset="-128"/>
                        </a:rPr>
                        <a:t>???</a:t>
                      </a:r>
                      <a:endParaRPr kumimoji="0" lang="de-DE" sz="18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65114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Przykłady “ślepemu” zawierzaniu przekonaniom (postępowanie “głowa w piasek”)</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11</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2369930589"/>
              </p:ext>
            </p:extLst>
          </p:nvPr>
        </p:nvGraphicFramePr>
        <p:xfrm>
          <a:off x="408955" y="2564904"/>
          <a:ext cx="11376000" cy="38862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Dziedzina</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Przykłady</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geografia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altLang="ja-JP" sz="1800" b="0" i="0" u="none" strike="noStrike" cap="none" normalizeH="0" baseline="0" dirty="0">
                          <a:ln>
                            <a:noFill/>
                          </a:ln>
                          <a:solidFill>
                            <a:srgbClr val="333333"/>
                          </a:solidFill>
                          <a:effectLst/>
                          <a:latin typeface="Calibri Light"/>
                          <a:ea typeface="MS Mincho" pitchFamily="49" charset="-128"/>
                        </a:rPr>
                        <a:t>Słońce krąży wokół nieruchomej ziemi! Ten pogląd uważany był za prawdę absolutną przez kościół katolicki w czasach średniowiecza, pomimo, iż Galileusz dostarczył dowodów przeczących tej tezie. Prawda, że ziemia krąży wokół słońca była uważana w tamtych czasach za bluźnierstwo. </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medycyna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ea typeface="ＭＳ Ｐゴシック" pitchFamily="34" charset="-128"/>
                        </a:rPr>
                        <a:t>Długie utrzymywanie niebezpieczych leków w obiegu mimo wczesnych ostrzeżeń (przykłady: skandal Contergan w Europie; skandal Vioxx w Ameryce Północnej) </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ekonomia</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1800" b="0" i="0" u="none" strike="noStrike" cap="none" normalizeH="0" baseline="0" dirty="0">
                          <a:ln>
                            <a:noFill/>
                          </a:ln>
                          <a:solidFill>
                            <a:srgbClr val="333333"/>
                          </a:solidFill>
                          <a:effectLst/>
                          <a:latin typeface="Calibri Light"/>
                          <a:ea typeface="ＭＳ Ｐゴシック" pitchFamily="34" charset="-128"/>
                        </a:rPr>
                        <a:t>Brak nowych strategii: trzymanie się starych strategii biznesowych, sprzedaż przestarzałych produktów (np. filmów, maszyn do pisania); ignorowaie nowych technologii (np. firma, która nie ma strony w internecie)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04765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Dlaczego to robimy?</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Badania</a:t>
            </a:r>
            <a:r>
              <a:rPr lang="en-US" altLang="de-DE" sz="2400" dirty="0">
                <a:solidFill>
                  <a:srgbClr val="333333"/>
                </a:solidFill>
              </a:rPr>
              <a:t> </a:t>
            </a:r>
            <a:r>
              <a:rPr lang="en-US" altLang="de-DE" sz="2400" dirty="0" err="1">
                <a:solidFill>
                  <a:srgbClr val="333333"/>
                </a:solidFill>
              </a:rPr>
              <a:t>pokazują</a:t>
            </a:r>
            <a:r>
              <a:rPr lang="en-US" altLang="de-DE" sz="2400" dirty="0">
                <a:solidFill>
                  <a:srgbClr val="333333"/>
                </a:solidFill>
              </a:rPr>
              <a:t>, </a:t>
            </a:r>
            <a:r>
              <a:rPr lang="en-US" altLang="de-DE" sz="2400" dirty="0" err="1">
                <a:solidFill>
                  <a:srgbClr val="333333"/>
                </a:solidFill>
              </a:rPr>
              <a:t>że</a:t>
            </a:r>
            <a:r>
              <a:rPr lang="en-US" altLang="de-DE" sz="2400" dirty="0">
                <a:solidFill>
                  <a:srgbClr val="333333"/>
                </a:solidFill>
              </a:rPr>
              <a:t> </a:t>
            </a:r>
            <a:r>
              <a:rPr lang="en-US" altLang="de-DE" sz="2400" dirty="0" err="1">
                <a:solidFill>
                  <a:srgbClr val="333333"/>
                </a:solidFill>
              </a:rPr>
              <a:t>ludzie</a:t>
            </a:r>
            <a:r>
              <a:rPr lang="en-US" altLang="de-DE" sz="2400" dirty="0">
                <a:solidFill>
                  <a:srgbClr val="333333"/>
                </a:solidFill>
              </a:rPr>
              <a:t> </a:t>
            </a:r>
            <a:r>
              <a:rPr lang="en-US" altLang="de-DE" sz="2400" dirty="0" err="1">
                <a:solidFill>
                  <a:srgbClr val="333333"/>
                </a:solidFill>
              </a:rPr>
              <a:t>cierpiący</a:t>
            </a:r>
            <a:r>
              <a:rPr lang="en-US"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psychozę</a:t>
            </a:r>
            <a:r>
              <a:rPr lang="pl-PL" altLang="de-DE" sz="2400" dirty="0">
                <a:solidFill>
                  <a:srgbClr val="333333"/>
                </a:solidFill>
              </a:rPr>
              <a:t> </a:t>
            </a:r>
            <a:r>
              <a:rPr lang="en-US" altLang="de-DE" sz="2400" dirty="0">
                <a:solidFill>
                  <a:srgbClr val="333333"/>
                </a:solidFill>
              </a:rPr>
              <a:t>(ale </a:t>
            </a:r>
            <a:r>
              <a:rPr lang="en-US" altLang="de-DE" sz="2400" dirty="0" err="1">
                <a:solidFill>
                  <a:srgbClr val="333333"/>
                </a:solidFill>
              </a:rPr>
              <a:t>nie</a:t>
            </a:r>
            <a:r>
              <a:rPr lang="en-US" altLang="de-DE" sz="2400" dirty="0">
                <a:solidFill>
                  <a:srgbClr val="333333"/>
                </a:solidFill>
              </a:rPr>
              <a:t> </a:t>
            </a:r>
            <a:r>
              <a:rPr lang="en-US" altLang="de-DE" sz="2400" dirty="0" err="1">
                <a:solidFill>
                  <a:srgbClr val="333333"/>
                </a:solidFill>
              </a:rPr>
              <a:t>wszyscy</a:t>
            </a:r>
            <a:r>
              <a:rPr lang="en-US" altLang="de-DE" sz="2400" dirty="0">
                <a:solidFill>
                  <a:srgbClr val="333333"/>
                </a:solidFill>
              </a:rPr>
              <a:t>!) </a:t>
            </a:r>
            <a:r>
              <a:rPr lang="en-US" altLang="de-DE" sz="2400" dirty="0" err="1">
                <a:solidFill>
                  <a:srgbClr val="333333"/>
                </a:solidFill>
              </a:rPr>
              <a:t>trzymają</a:t>
            </a:r>
            <a:r>
              <a:rPr lang="pl-PL" altLang="de-DE" sz="2400" dirty="0">
                <a:solidFill>
                  <a:srgbClr val="333333"/>
                </a:solidFill>
              </a:rPr>
              <a:t> </a:t>
            </a:r>
            <a:r>
              <a:rPr lang="en-US" altLang="de-DE" sz="2400" dirty="0" err="1">
                <a:solidFill>
                  <a:srgbClr val="333333"/>
                </a:solidFill>
              </a:rPr>
              <a:t>się</a:t>
            </a:r>
            <a:r>
              <a:rPr lang="pl-PL" altLang="de-DE" sz="2400" dirty="0">
                <a:solidFill>
                  <a:srgbClr val="333333"/>
                </a:solidFill>
              </a:rPr>
              <a:t> </a:t>
            </a:r>
            <a:r>
              <a:rPr lang="en-US" altLang="de-DE" sz="2400" dirty="0" err="1">
                <a:solidFill>
                  <a:srgbClr val="333333"/>
                </a:solidFill>
              </a:rPr>
              <a:t>swoich</a:t>
            </a:r>
            <a:r>
              <a:rPr lang="en-US" altLang="de-DE" sz="2400" dirty="0">
                <a:solidFill>
                  <a:srgbClr val="333333"/>
                </a:solidFill>
              </a:rPr>
              <a:t> </a:t>
            </a:r>
            <a:r>
              <a:rPr lang="en-US" altLang="de-DE" sz="2400" dirty="0" err="1">
                <a:solidFill>
                  <a:srgbClr val="333333"/>
                </a:solidFill>
              </a:rPr>
              <a:t>sądów</a:t>
            </a:r>
            <a:r>
              <a:rPr lang="en-US" altLang="de-DE" sz="2400" dirty="0">
                <a:solidFill>
                  <a:srgbClr val="333333"/>
                </a:solidFill>
              </a:rPr>
              <a:t> </a:t>
            </a:r>
            <a:r>
              <a:rPr lang="en-US" altLang="de-DE" sz="2400" dirty="0" err="1">
                <a:solidFill>
                  <a:srgbClr val="333333"/>
                </a:solidFill>
              </a:rPr>
              <a:t>czy</a:t>
            </a:r>
            <a:r>
              <a:rPr lang="en-US" altLang="de-DE" sz="2400" dirty="0">
                <a:solidFill>
                  <a:srgbClr val="333333"/>
                </a:solidFill>
              </a:rPr>
              <a:t> </a:t>
            </a:r>
            <a:r>
              <a:rPr lang="en-US" altLang="de-DE" sz="2400" dirty="0" err="1">
                <a:solidFill>
                  <a:srgbClr val="333333"/>
                </a:solidFill>
              </a:rPr>
              <a:t>przekonań</a:t>
            </a:r>
            <a:r>
              <a:rPr lang="pl-PL"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temat</a:t>
            </a:r>
            <a:r>
              <a:rPr lang="en-US" altLang="de-DE" sz="2400" dirty="0">
                <a:solidFill>
                  <a:srgbClr val="333333"/>
                </a:solidFill>
              </a:rPr>
              <a:t> </a:t>
            </a:r>
            <a:r>
              <a:rPr lang="en-US" altLang="de-DE" sz="2400" dirty="0" err="1">
                <a:solidFill>
                  <a:srgbClr val="333333"/>
                </a:solidFill>
              </a:rPr>
              <a:t>wydarzenia</a:t>
            </a:r>
            <a:r>
              <a:rPr lang="en-US" altLang="de-DE" sz="2400" dirty="0">
                <a:solidFill>
                  <a:srgbClr val="333333"/>
                </a:solidFill>
              </a:rPr>
              <a:t>, </a:t>
            </a:r>
            <a:r>
              <a:rPr lang="en-US" altLang="de-DE" sz="2400" dirty="0" err="1">
                <a:solidFill>
                  <a:srgbClr val="333333"/>
                </a:solidFill>
              </a:rPr>
              <a:t>nawet</a:t>
            </a:r>
            <a:r>
              <a:rPr lang="en-US" altLang="de-DE" sz="2400" dirty="0">
                <a:solidFill>
                  <a:srgbClr val="333333"/>
                </a:solidFill>
              </a:rPr>
              <a:t> </a:t>
            </a:r>
            <a:r>
              <a:rPr lang="en-US" altLang="de-DE" sz="2400" dirty="0" err="1">
                <a:solidFill>
                  <a:srgbClr val="333333"/>
                </a:solidFill>
              </a:rPr>
              <a:t>jeśli</a:t>
            </a:r>
            <a:r>
              <a:rPr lang="en-US" altLang="de-DE" sz="2400" dirty="0">
                <a:solidFill>
                  <a:srgbClr val="333333"/>
                </a:solidFill>
              </a:rPr>
              <a:t> </a:t>
            </a:r>
            <a:r>
              <a:rPr lang="en-US" altLang="de-DE" sz="2400" dirty="0" err="1">
                <a:solidFill>
                  <a:srgbClr val="333333"/>
                </a:solidFill>
              </a:rPr>
              <a:t>zostaną</a:t>
            </a:r>
            <a:r>
              <a:rPr lang="pl-PL" altLang="de-DE" sz="2400" dirty="0">
                <a:solidFill>
                  <a:srgbClr val="333333"/>
                </a:solidFill>
              </a:rPr>
              <a:t> </a:t>
            </a:r>
            <a:r>
              <a:rPr lang="en-US" altLang="de-DE" sz="2400" dirty="0" err="1">
                <a:solidFill>
                  <a:srgbClr val="333333"/>
                </a:solidFill>
              </a:rPr>
              <a:t>skonfrontowan</a:t>
            </a:r>
            <a:r>
              <a:rPr lang="pl-PL" altLang="de-DE" sz="2400" dirty="0">
                <a:solidFill>
                  <a:srgbClr val="333333"/>
                </a:solidFill>
              </a:rPr>
              <a:t>i</a:t>
            </a:r>
            <a:r>
              <a:rPr lang="en-US" altLang="de-DE" sz="2400" dirty="0">
                <a:solidFill>
                  <a:srgbClr val="333333"/>
                </a:solidFill>
              </a:rPr>
              <a:t> z </a:t>
            </a:r>
            <a:r>
              <a:rPr lang="en-US" altLang="de-DE" sz="2400" dirty="0" err="1">
                <a:solidFill>
                  <a:srgbClr val="333333"/>
                </a:solidFill>
              </a:rPr>
              <a:t>informacjami</a:t>
            </a:r>
            <a:r>
              <a:rPr lang="en-US" altLang="de-DE" sz="2400" dirty="0">
                <a:solidFill>
                  <a:srgbClr val="333333"/>
                </a:solidFill>
              </a:rPr>
              <a:t>, </a:t>
            </a:r>
            <a:r>
              <a:rPr lang="en-US" altLang="de-DE" sz="2400" dirty="0" err="1">
                <a:solidFill>
                  <a:srgbClr val="333333"/>
                </a:solidFill>
              </a:rPr>
              <a:t>które</a:t>
            </a:r>
            <a:r>
              <a:rPr lang="en-US" altLang="de-DE" sz="2400" dirty="0">
                <a:solidFill>
                  <a:srgbClr val="333333"/>
                </a:solidFill>
              </a:rPr>
              <a:t> </a:t>
            </a:r>
            <a:r>
              <a:rPr lang="en-US" altLang="de-DE" sz="2400" dirty="0" err="1">
                <a:solidFill>
                  <a:srgbClr val="333333"/>
                </a:solidFill>
              </a:rPr>
              <a:t>podważają</a:t>
            </a:r>
            <a:r>
              <a:rPr lang="pl-PL" altLang="de-DE" sz="2400" dirty="0">
                <a:solidFill>
                  <a:srgbClr val="333333"/>
                </a:solidFill>
              </a:rPr>
              <a:t> </a:t>
            </a:r>
            <a:r>
              <a:rPr lang="en-US" altLang="de-DE" sz="2400" dirty="0" err="1">
                <a:solidFill>
                  <a:srgbClr val="333333"/>
                </a:solidFill>
              </a:rPr>
              <a:t>ich</a:t>
            </a:r>
            <a:r>
              <a:rPr lang="en-US" altLang="de-DE" sz="2400" dirty="0">
                <a:solidFill>
                  <a:srgbClr val="333333"/>
                </a:solidFill>
              </a:rPr>
              <a:t> </a:t>
            </a:r>
            <a:r>
              <a:rPr lang="en-US" altLang="de-DE" sz="2400" dirty="0" err="1">
                <a:solidFill>
                  <a:srgbClr val="333333"/>
                </a:solidFill>
              </a:rPr>
              <a:t>przekonanie</a:t>
            </a:r>
            <a:r>
              <a:rPr lang="en-US" altLang="de-DE" sz="2400" dirty="0">
                <a:solidFill>
                  <a:srgbClr val="333333"/>
                </a:solidFill>
              </a:rPr>
              <a:t>.</a:t>
            </a:r>
          </a:p>
          <a:p>
            <a:pPr lvl="0" defTabSz="914400" fontAlgn="base"/>
            <a:r>
              <a:rPr lang="en-US" altLang="de-DE" sz="2400" dirty="0" err="1">
                <a:solidFill>
                  <a:srgbClr val="004992"/>
                </a:solidFill>
              </a:rPr>
              <a:t>Może</a:t>
            </a:r>
            <a:r>
              <a:rPr lang="en-US" altLang="de-DE" sz="2400" dirty="0">
                <a:solidFill>
                  <a:srgbClr val="004992"/>
                </a:solidFill>
              </a:rPr>
              <a:t> to </a:t>
            </a:r>
            <a:r>
              <a:rPr lang="en-US" altLang="de-DE" sz="2400" dirty="0" err="1">
                <a:solidFill>
                  <a:srgbClr val="004992"/>
                </a:solidFill>
              </a:rPr>
              <a:t>prowadzić</a:t>
            </a:r>
            <a:r>
              <a:rPr lang="pl-PL" altLang="de-DE" sz="2400" dirty="0">
                <a:solidFill>
                  <a:srgbClr val="004992"/>
                </a:solidFill>
              </a:rPr>
              <a:t> </a:t>
            </a:r>
            <a:r>
              <a:rPr lang="en-US" altLang="de-DE" sz="2400" dirty="0">
                <a:solidFill>
                  <a:srgbClr val="004992"/>
                </a:solidFill>
              </a:rPr>
              <a:t>do </a:t>
            </a:r>
            <a:r>
              <a:rPr lang="en-US" altLang="de-DE" sz="2400" dirty="0" err="1">
                <a:solidFill>
                  <a:srgbClr val="004992"/>
                </a:solidFill>
              </a:rPr>
              <a:t>problemów</a:t>
            </a:r>
            <a:r>
              <a:rPr lang="en-US" altLang="de-DE" sz="2400" dirty="0">
                <a:solidFill>
                  <a:srgbClr val="004992"/>
                </a:solidFill>
              </a:rPr>
              <a:t> </a:t>
            </a:r>
            <a:r>
              <a:rPr lang="en-US" altLang="de-DE" sz="2400" dirty="0" err="1">
                <a:solidFill>
                  <a:srgbClr val="004992"/>
                </a:solidFill>
              </a:rPr>
              <a:t>interpersonalnych</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utrudni</a:t>
            </a:r>
            <a:r>
              <a:rPr lang="pl-PL" altLang="de-DE" sz="2400" dirty="0">
                <a:solidFill>
                  <a:srgbClr val="004992"/>
                </a:solidFill>
              </a:rPr>
              <a:t>a</a:t>
            </a:r>
            <a:r>
              <a:rPr lang="en-US" altLang="de-DE" sz="2400" dirty="0">
                <a:solidFill>
                  <a:srgbClr val="004992"/>
                </a:solidFill>
              </a:rPr>
              <a:t>ć</a:t>
            </a:r>
            <a:r>
              <a:rPr lang="pl-PL" altLang="de-DE" sz="2400" dirty="0">
                <a:solidFill>
                  <a:srgbClr val="004992"/>
                </a:solidFill>
              </a:rPr>
              <a:t> </a:t>
            </a:r>
            <a:r>
              <a:rPr lang="en-US" altLang="de-DE" sz="2400" dirty="0" err="1">
                <a:solidFill>
                  <a:srgbClr val="004992"/>
                </a:solidFill>
              </a:rPr>
              <a:t>zdrowe</a:t>
            </a:r>
            <a:r>
              <a:rPr lang="en-US" altLang="de-DE" sz="2400" dirty="0">
                <a:solidFill>
                  <a:srgbClr val="004992"/>
                </a:solidFill>
              </a:rPr>
              <a:t>, </a:t>
            </a:r>
            <a:r>
              <a:rPr lang="en-US" altLang="de-DE" sz="2400" dirty="0" err="1">
                <a:solidFill>
                  <a:srgbClr val="004992"/>
                </a:solidFill>
              </a:rPr>
              <a:t>realistyczne</a:t>
            </a:r>
            <a:r>
              <a:rPr lang="en-US" altLang="de-DE" sz="2400" dirty="0">
                <a:solidFill>
                  <a:srgbClr val="004992"/>
                </a:solidFill>
              </a:rPr>
              <a:t> </a:t>
            </a:r>
            <a:r>
              <a:rPr lang="en-US" altLang="de-DE" sz="2400" dirty="0" err="1">
                <a:solidFill>
                  <a:srgbClr val="004992"/>
                </a:solidFill>
              </a:rPr>
              <a:t>spojrzenie</a:t>
            </a:r>
            <a:r>
              <a:rPr lang="en-US" altLang="de-DE" sz="2400" dirty="0">
                <a:solidFill>
                  <a:srgbClr val="004992"/>
                </a:solidFill>
              </a:rPr>
              <a:t> </a:t>
            </a:r>
            <a:r>
              <a:rPr lang="en-US" altLang="de-DE" sz="2400" dirty="0" err="1">
                <a:solidFill>
                  <a:srgbClr val="004992"/>
                </a:solidFill>
              </a:rPr>
              <a:t>na</a:t>
            </a:r>
            <a:r>
              <a:rPr lang="en-US" altLang="de-DE" sz="2400" dirty="0">
                <a:solidFill>
                  <a:srgbClr val="004992"/>
                </a:solidFill>
              </a:rPr>
              <a:t> </a:t>
            </a:r>
            <a:r>
              <a:rPr lang="en-US" altLang="de-DE" sz="2400" dirty="0" err="1">
                <a:solidFill>
                  <a:srgbClr val="004992"/>
                </a:solidFill>
              </a:rPr>
              <a:t>świat</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3" name="Slide Number Placeholder 2"/>
          <p:cNvSpPr>
            <a:spLocks noGrp="1"/>
          </p:cNvSpPr>
          <p:nvPr>
            <p:ph type="sldNum" sz="quarter" idx="12"/>
          </p:nvPr>
        </p:nvSpPr>
        <p:spPr/>
        <p:txBody>
          <a:bodyPr/>
          <a:lstStyle/>
          <a:p>
            <a:pPr>
              <a:defRPr/>
            </a:pPr>
            <a:fld id="{8D6C8507-B35E-49E7-A13A-7B84083A2C51}" type="slidenum">
              <a:rPr lang="de-DE" altLang="de-DE" smtClean="0">
                <a:latin typeface="+mn-lt"/>
              </a:rPr>
              <a:pPr>
                <a:def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altLang="de-DE" sz="3600" dirty="0">
                <a:latin typeface="+mn-lt"/>
                <a:ea typeface="+mn-ea"/>
                <a:cs typeface="+mn-cs"/>
              </a:rPr>
              <a:t>Jak niewystarczająca zmiana przekonania może powodować błędne interpretacje podczas psychozy - przykłady</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Unikanie</a:t>
            </a:r>
            <a:r>
              <a:rPr lang="en-US" altLang="de-DE" sz="2400" dirty="0">
                <a:solidFill>
                  <a:srgbClr val="333333"/>
                </a:solidFill>
              </a:rPr>
              <a:t> </a:t>
            </a:r>
            <a:r>
              <a:rPr lang="en-US" altLang="de-DE" sz="2400" dirty="0" err="1">
                <a:solidFill>
                  <a:srgbClr val="333333"/>
                </a:solidFill>
              </a:rPr>
              <a:t>dyskusji</a:t>
            </a:r>
            <a:r>
              <a:rPr lang="en-US" altLang="de-DE" sz="2400" dirty="0">
                <a:solidFill>
                  <a:srgbClr val="333333"/>
                </a:solidFill>
              </a:rPr>
              <a:t> </a:t>
            </a:r>
            <a:r>
              <a:rPr lang="en-US" altLang="de-DE" sz="2400" dirty="0" err="1">
                <a:solidFill>
                  <a:srgbClr val="333333"/>
                </a:solidFill>
              </a:rPr>
              <a:t>ze</a:t>
            </a:r>
            <a:r>
              <a:rPr lang="en-US" altLang="de-DE" sz="2400" dirty="0">
                <a:solidFill>
                  <a:srgbClr val="333333"/>
                </a:solidFill>
              </a:rPr>
              <a:t> </a:t>
            </a:r>
            <a:r>
              <a:rPr lang="en-US" altLang="de-DE" sz="2400" dirty="0" err="1">
                <a:solidFill>
                  <a:srgbClr val="333333"/>
                </a:solidFill>
              </a:rPr>
              <a:t>znajomymi</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rodziną</a:t>
            </a:r>
            <a:r>
              <a:rPr lang="pl-PL" altLang="de-DE" sz="2400" dirty="0">
                <a:solidFill>
                  <a:srgbClr val="333333"/>
                </a:solidFill>
              </a:rPr>
              <a:t> </a:t>
            </a:r>
            <a:r>
              <a:rPr lang="en-US" altLang="de-DE" sz="2400" dirty="0" err="1">
                <a:solidFill>
                  <a:srgbClr val="333333"/>
                </a:solidFill>
              </a:rPr>
              <a:t>na</a:t>
            </a:r>
            <a:r>
              <a:rPr lang="en-US" altLang="de-DE" sz="2400" dirty="0">
                <a:solidFill>
                  <a:srgbClr val="333333"/>
                </a:solidFill>
              </a:rPr>
              <a:t> </a:t>
            </a:r>
            <a:r>
              <a:rPr lang="en-US" altLang="de-DE" sz="2400" dirty="0" err="1">
                <a:solidFill>
                  <a:srgbClr val="333333"/>
                </a:solidFill>
              </a:rPr>
              <a:t>temat</a:t>
            </a:r>
            <a:r>
              <a:rPr lang="en-US" altLang="de-DE" sz="2400" dirty="0">
                <a:solidFill>
                  <a:srgbClr val="333333"/>
                </a:solidFill>
              </a:rPr>
              <a:t> </a:t>
            </a:r>
            <a:r>
              <a:rPr lang="en-US" altLang="de-DE" sz="2400" dirty="0" err="1">
                <a:solidFill>
                  <a:srgbClr val="333333"/>
                </a:solidFill>
              </a:rPr>
              <a:t>określonych</a:t>
            </a:r>
            <a:r>
              <a:rPr lang="en-US" altLang="de-DE" sz="2400" dirty="0">
                <a:solidFill>
                  <a:srgbClr val="333333"/>
                </a:solidFill>
              </a:rPr>
              <a:t> </a:t>
            </a:r>
            <a:r>
              <a:rPr lang="en-US" altLang="de-DE" sz="2400" dirty="0" err="1">
                <a:solidFill>
                  <a:srgbClr val="333333"/>
                </a:solidFill>
              </a:rPr>
              <a:t>pomysłów</a:t>
            </a:r>
            <a:r>
              <a:rPr lang="en-US" altLang="de-DE" sz="2400" dirty="0">
                <a:solidFill>
                  <a:srgbClr val="333333"/>
                </a:solidFill>
              </a:rPr>
              <a:t>, </a:t>
            </a:r>
            <a:r>
              <a:rPr lang="en-US" altLang="de-DE" sz="2400" dirty="0" err="1">
                <a:solidFill>
                  <a:srgbClr val="333333"/>
                </a:solidFill>
              </a:rPr>
              <a:t>myśli</a:t>
            </a:r>
            <a:r>
              <a:rPr lang="pl-PL" altLang="de-DE" sz="2400" dirty="0">
                <a:solidFill>
                  <a:srgbClr val="333333"/>
                </a:solidFill>
              </a:rPr>
              <a:t>,</a:t>
            </a:r>
            <a:r>
              <a:rPr lang="en-US" altLang="de-DE" sz="2400" dirty="0">
                <a:solidFill>
                  <a:srgbClr val="333333"/>
                </a:solidFill>
              </a:rPr>
              <a:t> </a:t>
            </a:r>
            <a:r>
              <a:rPr lang="en-US" altLang="de-DE" sz="2400" dirty="0" err="1">
                <a:solidFill>
                  <a:srgbClr val="333333"/>
                </a:solidFill>
              </a:rPr>
              <a:t>ponieważ</a:t>
            </a:r>
            <a:r>
              <a:rPr lang="pl-PL" altLang="de-DE" sz="2400" dirty="0">
                <a:solidFill>
                  <a:srgbClr val="333333"/>
                </a:solidFill>
              </a:rPr>
              <a:t> </a:t>
            </a:r>
            <a:r>
              <a:rPr lang="en-US" altLang="de-DE" sz="2400" dirty="0" err="1">
                <a:solidFill>
                  <a:srgbClr val="333333"/>
                </a:solidFill>
              </a:rPr>
              <a:t>spodziewasz</a:t>
            </a:r>
            <a:r>
              <a:rPr lang="en-US" altLang="de-DE" sz="2400" dirty="0">
                <a:solidFill>
                  <a:srgbClr val="333333"/>
                </a:solidFill>
              </a:rPr>
              <a:t> </a:t>
            </a:r>
            <a:r>
              <a:rPr lang="en-US" altLang="de-DE" sz="2400" dirty="0" err="1">
                <a:solidFill>
                  <a:srgbClr val="333333"/>
                </a:solidFill>
              </a:rPr>
              <a:t>się</a:t>
            </a:r>
            <a:r>
              <a:rPr lang="pl-PL"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obawiasz</a:t>
            </a:r>
            <a:r>
              <a:rPr lang="en-US" altLang="de-DE" sz="2400" dirty="0">
                <a:solidFill>
                  <a:srgbClr val="333333"/>
                </a:solidFill>
              </a:rPr>
              <a:t> </a:t>
            </a:r>
            <a:r>
              <a:rPr lang="en-US" altLang="de-DE" sz="2400" dirty="0" err="1">
                <a:solidFill>
                  <a:srgbClr val="333333"/>
                </a:solidFill>
              </a:rPr>
              <a:t>się</a:t>
            </a:r>
            <a:r>
              <a:rPr lang="pl-PL" altLang="de-DE" sz="2400" dirty="0">
                <a:solidFill>
                  <a:srgbClr val="333333"/>
                </a:solidFill>
              </a:rPr>
              <a:t> </a:t>
            </a:r>
            <a:r>
              <a:rPr lang="en-US" altLang="de-DE" sz="2400" dirty="0" err="1">
                <a:solidFill>
                  <a:srgbClr val="333333"/>
                </a:solidFill>
              </a:rPr>
              <a:t>ich</a:t>
            </a:r>
            <a:r>
              <a:rPr lang="en-US" altLang="de-DE" sz="2400" dirty="0">
                <a:solidFill>
                  <a:srgbClr val="333333"/>
                </a:solidFill>
              </a:rPr>
              <a:t> </a:t>
            </a:r>
            <a:r>
              <a:rPr lang="en-US" altLang="de-DE" sz="2400" dirty="0" err="1">
                <a:solidFill>
                  <a:srgbClr val="333333"/>
                </a:solidFill>
              </a:rPr>
              <a:t>niezgody</a:t>
            </a:r>
            <a:r>
              <a:rPr lang="en-US" altLang="de-DE" sz="2400" dirty="0">
                <a:solidFill>
                  <a:srgbClr val="333333"/>
                </a:solidFill>
              </a:rPr>
              <a:t> </a:t>
            </a:r>
            <a:r>
              <a:rPr lang="en-US" altLang="de-DE" sz="2400" dirty="0" err="1">
                <a:solidFill>
                  <a:srgbClr val="333333"/>
                </a:solidFill>
              </a:rPr>
              <a:t>oraz</a:t>
            </a:r>
            <a:r>
              <a:rPr lang="en-US" altLang="de-DE" sz="2400" dirty="0">
                <a:solidFill>
                  <a:srgbClr val="333333"/>
                </a:solidFill>
              </a:rPr>
              <a:t> </a:t>
            </a:r>
            <a:r>
              <a:rPr lang="en-US" altLang="de-DE" sz="2400" dirty="0" err="1">
                <a:solidFill>
                  <a:srgbClr val="333333"/>
                </a:solidFill>
              </a:rPr>
              <a:t>masz</a:t>
            </a:r>
            <a:r>
              <a:rPr lang="en-US" altLang="de-DE" sz="2400" dirty="0">
                <a:solidFill>
                  <a:srgbClr val="333333"/>
                </a:solidFill>
              </a:rPr>
              <a:t> </a:t>
            </a:r>
            <a:r>
              <a:rPr lang="en-US" altLang="de-DE" sz="2400" dirty="0" err="1">
                <a:solidFill>
                  <a:srgbClr val="333333"/>
                </a:solidFill>
              </a:rPr>
              <a:t>przekonanie</a:t>
            </a:r>
            <a:r>
              <a:rPr lang="en-US" altLang="de-DE" sz="2400" dirty="0">
                <a:solidFill>
                  <a:srgbClr val="333333"/>
                </a:solidFill>
              </a:rPr>
              <a:t>, </a:t>
            </a:r>
            <a:r>
              <a:rPr lang="en-US" altLang="de-DE" sz="2400" dirty="0" err="1">
                <a:solidFill>
                  <a:srgbClr val="333333"/>
                </a:solidFill>
              </a:rPr>
              <a:t>że</a:t>
            </a:r>
            <a:r>
              <a:rPr lang="en-US" altLang="de-DE" sz="2400" dirty="0">
                <a:solidFill>
                  <a:srgbClr val="333333"/>
                </a:solidFill>
              </a:rPr>
              <a:t> </a:t>
            </a:r>
            <a:r>
              <a:rPr lang="en-US" altLang="de-DE" sz="2400" dirty="0" err="1">
                <a:solidFill>
                  <a:srgbClr val="333333"/>
                </a:solidFill>
              </a:rPr>
              <a:t>nie</a:t>
            </a:r>
            <a:r>
              <a:rPr lang="en-US" altLang="de-DE" sz="2400" dirty="0">
                <a:solidFill>
                  <a:srgbClr val="333333"/>
                </a:solidFill>
              </a:rPr>
              <a:t> </a:t>
            </a:r>
            <a:r>
              <a:rPr lang="en-US" altLang="de-DE" sz="2400" dirty="0" err="1">
                <a:solidFill>
                  <a:srgbClr val="333333"/>
                </a:solidFill>
              </a:rPr>
              <a:t>będziesz</a:t>
            </a:r>
            <a:r>
              <a:rPr lang="en-US" altLang="de-DE" sz="2400" dirty="0">
                <a:solidFill>
                  <a:srgbClr val="333333"/>
                </a:solidFill>
              </a:rPr>
              <a:t> </a:t>
            </a:r>
            <a:r>
              <a:rPr lang="en-US" altLang="de-DE" sz="2400" dirty="0" err="1">
                <a:solidFill>
                  <a:srgbClr val="333333"/>
                </a:solidFill>
              </a:rPr>
              <a:t>mógł</a:t>
            </a:r>
            <a:r>
              <a:rPr lang="pl-PL" altLang="de-DE" sz="2400" dirty="0">
                <a:solidFill>
                  <a:srgbClr val="333333"/>
                </a:solidFill>
              </a:rPr>
              <a:t> </a:t>
            </a:r>
            <a:r>
              <a:rPr lang="en-US" altLang="de-DE" sz="2400" dirty="0" err="1">
                <a:solidFill>
                  <a:srgbClr val="333333"/>
                </a:solidFill>
              </a:rPr>
              <a:t>już</a:t>
            </a:r>
            <a:r>
              <a:rPr lang="pl-PL" altLang="de-DE" sz="2400" dirty="0">
                <a:solidFill>
                  <a:srgbClr val="333333"/>
                </a:solidFill>
              </a:rPr>
              <a:t> </a:t>
            </a:r>
            <a:r>
              <a:rPr lang="en-US" altLang="de-DE" sz="2400" dirty="0" err="1">
                <a:solidFill>
                  <a:srgbClr val="333333"/>
                </a:solidFill>
              </a:rPr>
              <a:t>zaufać</a:t>
            </a:r>
            <a:r>
              <a:rPr lang="pl-PL" altLang="de-DE" sz="2400" dirty="0">
                <a:solidFill>
                  <a:srgbClr val="333333"/>
                </a:solidFill>
              </a:rPr>
              <a:t> </a:t>
            </a:r>
            <a:r>
              <a:rPr lang="en-US" altLang="de-DE" sz="2400" dirty="0" err="1">
                <a:solidFill>
                  <a:srgbClr val="333333"/>
                </a:solidFill>
              </a:rPr>
              <a:t>ludziom</a:t>
            </a:r>
            <a:r>
              <a:rPr lang="en-US"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Ludzie</a:t>
            </a:r>
            <a:r>
              <a:rPr lang="en-US" altLang="de-DE" sz="2400" dirty="0">
                <a:solidFill>
                  <a:srgbClr val="333333"/>
                </a:solidFill>
              </a:rPr>
              <a:t>, </a:t>
            </a:r>
            <a:r>
              <a:rPr lang="en-US" altLang="de-DE" sz="2400" dirty="0" err="1">
                <a:solidFill>
                  <a:srgbClr val="333333"/>
                </a:solidFill>
              </a:rPr>
              <a:t>którzy</a:t>
            </a:r>
            <a:r>
              <a:rPr lang="en-US" altLang="de-DE" sz="2400" dirty="0">
                <a:solidFill>
                  <a:srgbClr val="333333"/>
                </a:solidFill>
              </a:rPr>
              <a:t> </a:t>
            </a:r>
            <a:r>
              <a:rPr lang="en-US" altLang="de-DE" sz="2400" dirty="0" err="1">
                <a:solidFill>
                  <a:srgbClr val="333333"/>
                </a:solidFill>
              </a:rPr>
              <a:t>nie</a:t>
            </a:r>
            <a:r>
              <a:rPr lang="en-US" altLang="de-DE" sz="2400" dirty="0">
                <a:solidFill>
                  <a:srgbClr val="333333"/>
                </a:solidFill>
              </a:rPr>
              <a:t> </a:t>
            </a:r>
            <a:r>
              <a:rPr lang="en-US" altLang="de-DE" sz="2400" dirty="0" err="1">
                <a:solidFill>
                  <a:srgbClr val="333333"/>
                </a:solidFill>
              </a:rPr>
              <a:t>zgadzają</a:t>
            </a:r>
            <a:r>
              <a:rPr lang="pl-PL" altLang="de-DE" sz="2400" dirty="0">
                <a:solidFill>
                  <a:srgbClr val="333333"/>
                </a:solidFill>
              </a:rPr>
              <a:t> </a:t>
            </a:r>
            <a:r>
              <a:rPr lang="en-US" altLang="de-DE" sz="2400" dirty="0" err="1">
                <a:solidFill>
                  <a:srgbClr val="333333"/>
                </a:solidFill>
              </a:rPr>
              <a:t>się</a:t>
            </a:r>
            <a:r>
              <a:rPr lang="pl-PL" altLang="de-DE" sz="2400" dirty="0">
                <a:solidFill>
                  <a:srgbClr val="333333"/>
                </a:solidFill>
              </a:rPr>
              <a:t> </a:t>
            </a:r>
            <a:r>
              <a:rPr lang="en-US" altLang="de-DE" sz="2400" dirty="0">
                <a:solidFill>
                  <a:srgbClr val="333333"/>
                </a:solidFill>
              </a:rPr>
              <a:t>z </a:t>
            </a:r>
            <a:r>
              <a:rPr lang="en-US" altLang="de-DE" sz="2400" dirty="0" err="1">
                <a:solidFill>
                  <a:srgbClr val="333333"/>
                </a:solidFill>
              </a:rPr>
              <a:t>twoją</a:t>
            </a:r>
            <a:r>
              <a:rPr lang="pl-PL" altLang="de-DE" sz="2400" dirty="0">
                <a:solidFill>
                  <a:srgbClr val="333333"/>
                </a:solidFill>
              </a:rPr>
              <a:t> </a:t>
            </a:r>
            <a:r>
              <a:rPr lang="en-US" altLang="de-DE" sz="2400" dirty="0" err="1">
                <a:solidFill>
                  <a:srgbClr val="333333"/>
                </a:solidFill>
              </a:rPr>
              <a:t>opinią</a:t>
            </a:r>
            <a:r>
              <a:rPr lang="pl-PL" altLang="de-DE" sz="2400" dirty="0">
                <a:solidFill>
                  <a:srgbClr val="333333"/>
                </a:solidFill>
              </a:rPr>
              <a:t> </a:t>
            </a:r>
            <a:r>
              <a:rPr lang="en-US" altLang="de-DE" sz="2400" dirty="0" err="1">
                <a:solidFill>
                  <a:srgbClr val="333333"/>
                </a:solidFill>
              </a:rPr>
              <a:t>są</a:t>
            </a:r>
            <a:r>
              <a:rPr lang="pl-PL" altLang="de-DE" sz="2400" dirty="0">
                <a:solidFill>
                  <a:srgbClr val="333333"/>
                </a:solidFill>
              </a:rPr>
              <a:t> </a:t>
            </a:r>
            <a:r>
              <a:rPr lang="en-US" altLang="de-DE" sz="2400" dirty="0" err="1">
                <a:solidFill>
                  <a:srgbClr val="333333"/>
                </a:solidFill>
              </a:rPr>
              <a:t>uważani</a:t>
            </a:r>
            <a:r>
              <a:rPr lang="en-US" altLang="de-DE" sz="2400" dirty="0">
                <a:solidFill>
                  <a:srgbClr val="333333"/>
                </a:solidFill>
              </a:rPr>
              <a:t> </a:t>
            </a:r>
            <a:r>
              <a:rPr lang="en-US" altLang="de-DE" sz="2400" dirty="0" err="1">
                <a:solidFill>
                  <a:srgbClr val="333333"/>
                </a:solidFill>
              </a:rPr>
              <a:t>za</a:t>
            </a:r>
            <a:r>
              <a:rPr lang="en-US" altLang="de-DE" sz="2400" dirty="0">
                <a:solidFill>
                  <a:srgbClr val="333333"/>
                </a:solidFill>
              </a:rPr>
              <a:t> </a:t>
            </a:r>
            <a:r>
              <a:rPr lang="en-US" altLang="de-DE" sz="2400" dirty="0" err="1">
                <a:solidFill>
                  <a:srgbClr val="333333"/>
                </a:solidFill>
              </a:rPr>
              <a:t>wrogów</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pl-PL" altLang="de-DE" sz="2400" dirty="0">
                <a:solidFill>
                  <a:srgbClr val="333333"/>
                </a:solidFill>
              </a:rPr>
              <a:t>p</a:t>
            </a:r>
            <a:r>
              <a:rPr lang="en-US" altLang="de-DE" sz="2400" dirty="0" err="1">
                <a:solidFill>
                  <a:srgbClr val="333333"/>
                </a:solidFill>
              </a:rPr>
              <a:t>rześladowców</a:t>
            </a:r>
            <a:r>
              <a:rPr lang="en-US"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Informacje</a:t>
            </a:r>
            <a:r>
              <a:rPr lang="en-US" altLang="de-DE" sz="2400" dirty="0">
                <a:solidFill>
                  <a:srgbClr val="333333"/>
                </a:solidFill>
              </a:rPr>
              <a:t> </a:t>
            </a:r>
            <a:r>
              <a:rPr lang="en-US" altLang="de-DE" sz="2400" dirty="0" err="1">
                <a:solidFill>
                  <a:srgbClr val="333333"/>
                </a:solidFill>
              </a:rPr>
              <a:t>czerpane</a:t>
            </a:r>
            <a:r>
              <a:rPr lang="en-US" altLang="de-DE" sz="2400" dirty="0">
                <a:solidFill>
                  <a:srgbClr val="333333"/>
                </a:solidFill>
              </a:rPr>
              <a:t> </a:t>
            </a:r>
            <a:r>
              <a:rPr lang="en-US" altLang="de-DE" sz="2400" dirty="0" err="1">
                <a:solidFill>
                  <a:srgbClr val="333333"/>
                </a:solidFill>
              </a:rPr>
              <a:t>są</a:t>
            </a:r>
            <a:r>
              <a:rPr lang="pl-PL" altLang="de-DE" sz="2400" dirty="0">
                <a:solidFill>
                  <a:srgbClr val="333333"/>
                </a:solidFill>
              </a:rPr>
              <a:t> </a:t>
            </a:r>
            <a:r>
              <a:rPr lang="en-US" altLang="de-DE" sz="2400" dirty="0" err="1">
                <a:solidFill>
                  <a:srgbClr val="333333"/>
                </a:solidFill>
              </a:rPr>
              <a:t>jedynie</a:t>
            </a:r>
            <a:r>
              <a:rPr lang="en-US" altLang="de-DE" sz="2400" dirty="0">
                <a:solidFill>
                  <a:srgbClr val="333333"/>
                </a:solidFill>
              </a:rPr>
              <a:t> z </a:t>
            </a:r>
            <a:r>
              <a:rPr lang="en-US" altLang="de-DE" sz="2400" dirty="0" err="1">
                <a:solidFill>
                  <a:srgbClr val="333333"/>
                </a:solidFill>
              </a:rPr>
              <a:t>jednego</a:t>
            </a:r>
            <a:r>
              <a:rPr lang="en-US" altLang="de-DE" sz="2400" dirty="0">
                <a:solidFill>
                  <a:srgbClr val="333333"/>
                </a:solidFill>
              </a:rPr>
              <a:t> </a:t>
            </a:r>
            <a:r>
              <a:rPr lang="en-US" altLang="de-DE" sz="2400" dirty="0" err="1">
                <a:solidFill>
                  <a:srgbClr val="333333"/>
                </a:solidFill>
              </a:rPr>
              <a:t>źródła</a:t>
            </a:r>
            <a:r>
              <a:rPr lang="en-US" altLang="de-DE" sz="2400" dirty="0">
                <a:solidFill>
                  <a:srgbClr val="333333"/>
                </a:solidFill>
              </a:rPr>
              <a:t> (np. </a:t>
            </a:r>
            <a:r>
              <a:rPr lang="en-US" altLang="de-DE" sz="2400" dirty="0" err="1">
                <a:solidFill>
                  <a:srgbClr val="333333"/>
                </a:solidFill>
              </a:rPr>
              <a:t>korzystanie</a:t>
            </a:r>
            <a:r>
              <a:rPr lang="en-US" altLang="de-DE" sz="2400" dirty="0">
                <a:solidFill>
                  <a:srgbClr val="333333"/>
                </a:solidFill>
              </a:rPr>
              <a:t> </a:t>
            </a:r>
            <a:r>
              <a:rPr lang="en-US" altLang="de-DE" sz="2400" dirty="0" err="1">
                <a:solidFill>
                  <a:srgbClr val="333333"/>
                </a:solidFill>
              </a:rPr>
              <a:t>jedynie</a:t>
            </a:r>
            <a:r>
              <a:rPr lang="en-US" altLang="de-DE" sz="2400" dirty="0">
                <a:solidFill>
                  <a:srgbClr val="333333"/>
                </a:solidFill>
              </a:rPr>
              <a:t> z </a:t>
            </a:r>
            <a:r>
              <a:rPr lang="en-US" altLang="de-DE" sz="2400" dirty="0" err="1">
                <a:solidFill>
                  <a:srgbClr val="333333"/>
                </a:solidFill>
              </a:rPr>
              <a:t>internetowego</a:t>
            </a:r>
            <a:r>
              <a:rPr lang="en-US" altLang="de-DE" sz="2400" dirty="0">
                <a:solidFill>
                  <a:srgbClr val="333333"/>
                </a:solidFill>
              </a:rPr>
              <a:t> forum o </a:t>
            </a:r>
            <a:r>
              <a:rPr lang="en-US" altLang="de-DE" sz="2400" dirty="0" err="1">
                <a:solidFill>
                  <a:srgbClr val="333333"/>
                </a:solidFill>
              </a:rPr>
              <a:t>teoriach</a:t>
            </a:r>
            <a:r>
              <a:rPr lang="en-US" altLang="de-DE" sz="2400" dirty="0">
                <a:solidFill>
                  <a:srgbClr val="333333"/>
                </a:solidFill>
              </a:rPr>
              <a:t> </a:t>
            </a:r>
            <a:r>
              <a:rPr lang="en-US" altLang="de-DE" sz="2400" dirty="0" err="1">
                <a:solidFill>
                  <a:srgbClr val="333333"/>
                </a:solidFill>
              </a:rPr>
              <a:t>spiskowych</a:t>
            </a:r>
            <a:r>
              <a:rPr lang="en-US" altLang="de-DE" sz="2400" dirty="0">
                <a:solidFill>
                  <a:srgbClr val="333333"/>
                </a:solidFill>
              </a:rPr>
              <a:t>). </a:t>
            </a:r>
            <a:r>
              <a:rPr lang="en-US" altLang="de-DE" sz="2400" dirty="0" err="1">
                <a:solidFill>
                  <a:srgbClr val="333333"/>
                </a:solidFill>
              </a:rPr>
              <a:t>Inne</a:t>
            </a:r>
            <a:r>
              <a:rPr lang="en-US" altLang="de-DE" sz="2400" dirty="0">
                <a:solidFill>
                  <a:srgbClr val="333333"/>
                </a:solidFill>
              </a:rPr>
              <a:t>, </a:t>
            </a:r>
            <a:r>
              <a:rPr lang="en-US" altLang="de-DE" sz="2400" dirty="0" err="1">
                <a:solidFill>
                  <a:srgbClr val="333333"/>
                </a:solidFill>
              </a:rPr>
              <a:t>bardziej</a:t>
            </a:r>
            <a:r>
              <a:rPr lang="en-US" altLang="de-DE" sz="2400" dirty="0">
                <a:solidFill>
                  <a:srgbClr val="333333"/>
                </a:solidFill>
              </a:rPr>
              <a:t> </a:t>
            </a:r>
            <a:r>
              <a:rPr lang="en-US" altLang="de-DE" sz="2400" dirty="0" err="1">
                <a:solidFill>
                  <a:srgbClr val="333333"/>
                </a:solidFill>
              </a:rPr>
              <a:t>wiarygodne</a:t>
            </a:r>
            <a:r>
              <a:rPr lang="en-US" altLang="de-DE" sz="2400" dirty="0">
                <a:solidFill>
                  <a:srgbClr val="333333"/>
                </a:solidFill>
              </a:rPr>
              <a:t> </a:t>
            </a:r>
            <a:r>
              <a:rPr lang="en-US" altLang="de-DE" sz="2400" dirty="0" err="1">
                <a:solidFill>
                  <a:srgbClr val="333333"/>
                </a:solidFill>
              </a:rPr>
              <a:t>źródła</a:t>
            </a:r>
            <a:r>
              <a:rPr lang="en-US" altLang="de-DE" sz="2400" dirty="0">
                <a:solidFill>
                  <a:srgbClr val="333333"/>
                </a:solidFill>
              </a:rPr>
              <a:t> </a:t>
            </a:r>
            <a:r>
              <a:rPr lang="en-US" altLang="de-DE" sz="2400" dirty="0" err="1">
                <a:solidFill>
                  <a:srgbClr val="333333"/>
                </a:solidFill>
              </a:rPr>
              <a:t>informacji</a:t>
            </a:r>
            <a:r>
              <a:rPr lang="pl-PL" altLang="de-DE" sz="2400" dirty="0">
                <a:solidFill>
                  <a:srgbClr val="333333"/>
                </a:solidFill>
              </a:rPr>
              <a:t>,</a:t>
            </a:r>
            <a:r>
              <a:rPr lang="en-US" altLang="de-DE" sz="2400" dirty="0">
                <a:solidFill>
                  <a:srgbClr val="333333"/>
                </a:solidFill>
              </a:rPr>
              <a:t> </a:t>
            </a:r>
            <a:r>
              <a:rPr lang="en-US" altLang="de-DE" sz="2400" dirty="0" err="1">
                <a:solidFill>
                  <a:srgbClr val="333333"/>
                </a:solidFill>
              </a:rPr>
              <a:t>nie</a:t>
            </a:r>
            <a:r>
              <a:rPr lang="en-US" altLang="de-DE" sz="2400" dirty="0">
                <a:solidFill>
                  <a:srgbClr val="333333"/>
                </a:solidFill>
              </a:rPr>
              <a:t> </a:t>
            </a:r>
            <a:r>
              <a:rPr lang="en-US" altLang="de-DE" sz="2400" dirty="0" err="1">
                <a:solidFill>
                  <a:srgbClr val="333333"/>
                </a:solidFill>
              </a:rPr>
              <a:t>są</a:t>
            </a:r>
            <a:r>
              <a:rPr lang="pl-PL" altLang="de-DE" sz="2400" dirty="0">
                <a:solidFill>
                  <a:srgbClr val="333333"/>
                </a:solidFill>
              </a:rPr>
              <a:t> </a:t>
            </a:r>
            <a:r>
              <a:rPr lang="en-US" altLang="de-DE" sz="2400" dirty="0">
                <a:solidFill>
                  <a:srgbClr val="333333"/>
                </a:solidFill>
              </a:rPr>
              <a:t>brane pod </a:t>
            </a:r>
            <a:r>
              <a:rPr lang="en-US" altLang="de-DE" sz="2400" dirty="0" err="1">
                <a:solidFill>
                  <a:srgbClr val="333333"/>
                </a:solidFill>
              </a:rPr>
              <a:t>uwagę</a:t>
            </a:r>
            <a:r>
              <a:rPr lang="pl-PL" altLang="de-DE" sz="2400" dirty="0">
                <a:solidFill>
                  <a:srgbClr val="333333"/>
                </a:solidFill>
              </a:rPr>
              <a:t> </a:t>
            </a:r>
            <a:r>
              <a:rPr lang="en-US" altLang="de-DE" sz="2400" dirty="0">
                <a:solidFill>
                  <a:srgbClr val="333333"/>
                </a:solidFill>
              </a:rPr>
              <a:t>(np. </a:t>
            </a:r>
            <a:r>
              <a:rPr lang="en-US" altLang="de-DE" sz="2400" dirty="0" err="1">
                <a:solidFill>
                  <a:srgbClr val="333333"/>
                </a:solidFill>
              </a:rPr>
              <a:t>gazety</a:t>
            </a:r>
            <a:r>
              <a:rPr lang="en-US" altLang="de-DE" sz="2400" dirty="0">
                <a:solidFill>
                  <a:srgbClr val="333333"/>
                </a:solidFill>
              </a:rPr>
              <a:t>).</a:t>
            </a:r>
          </a:p>
          <a:p>
            <a:pPr lvl="0" algn="ctr" defTabSz="914400" fontAlgn="base"/>
            <a:r>
              <a:rPr lang="pl-PL" altLang="de-DE" sz="2400" dirty="0">
                <a:solidFill>
                  <a:srgbClr val="004992"/>
                </a:solidFill>
              </a:rPr>
              <a:t>Czy ktoś zechciałby podzielić się swoim własnym doświadczeniem?</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3" name="Slide Number Placeholder 2"/>
          <p:cNvSpPr>
            <a:spLocks noGrp="1"/>
          </p:cNvSpPr>
          <p:nvPr>
            <p:ph type="sldNum" sz="quarter" idx="12"/>
          </p:nvPr>
        </p:nvSpPr>
        <p:spPr/>
        <p:txBody>
          <a:bodyPr/>
          <a:lstStyle/>
          <a:p>
            <a:pPr>
              <a:defRPr/>
            </a:pPr>
            <a:fld id="{8D6C8507-B35E-49E7-A13A-7B84083A2C51}" type="slidenum">
              <a:rPr lang="de-DE" altLang="de-DE" smtClean="0">
                <a:latin typeface="+mn-lt"/>
              </a:rPr>
              <a:pPr>
                <a:defRPr/>
              </a:pPr>
              <a:t>13</a:t>
            </a:fld>
            <a:endParaRPr lang="de-DE" altLang="de-DE">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Rectangle 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Trzy obrazki poniżej należą do określonej kategorii. </a:t>
            </a:r>
            <a:br>
              <a:rPr lang="pl-PL" altLang="de-DE" sz="3600">
                <a:latin typeface="+mn-lt"/>
                <a:ea typeface="+mn-ea"/>
                <a:cs typeface="+mn-cs"/>
              </a:rPr>
            </a:br>
            <a:r>
              <a:rPr lang="pl-PL" altLang="de-DE" sz="3600">
                <a:latin typeface="+mn-lt"/>
                <a:ea typeface="+mn-ea"/>
                <a:cs typeface="+mn-cs"/>
              </a:rPr>
              <a:t>Jaka jest to kategoria?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3" name="Slide Number Placeholder 2"/>
          <p:cNvSpPr>
            <a:spLocks noGrp="1"/>
          </p:cNvSpPr>
          <p:nvPr>
            <p:ph type="sldNum" sz="quarter" idx="12"/>
          </p:nvPr>
        </p:nvSpPr>
        <p:spPr/>
        <p:txBody>
          <a:bodyPr/>
          <a:lstStyle/>
          <a:p>
            <a:pPr>
              <a:defRPr/>
            </a:pPr>
            <a:fld id="{8D6C8507-B35E-49E7-A13A-7B84083A2C51}" type="slidenum">
              <a:rPr lang="de-DE" altLang="de-DE" smtClean="0">
                <a:latin typeface="+mn-lt"/>
              </a:rPr>
              <a:pPr>
                <a:defRPr/>
              </a:pPr>
              <a:t>14</a:t>
            </a:fld>
            <a:endParaRPr lang="de-DE" altLang="de-DE">
              <a:latin typeface="+mn-lt"/>
            </a:endParaRPr>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pl-PL" sz="2400">
                <a:solidFill>
                  <a:srgbClr val="333333"/>
                </a:solidFill>
              </a:rPr>
              <a:t>Jeśli jesteś pewien do jakiej kategorii należą powyższe obrazki, zaprezentuj swoją odpowiedź. </a:t>
            </a:r>
          </a:p>
          <a:p>
            <a:pPr algn="ctr" fontAlgn="auto">
              <a:lnSpc>
                <a:spcPct val="100000"/>
              </a:lnSpc>
              <a:spcBef>
                <a:spcPts val="1200"/>
              </a:spcBef>
              <a:buClr>
                <a:srgbClr val="333333"/>
              </a:buClr>
            </a:pPr>
            <a:r>
              <a:rPr lang="pl-PL" sz="2400">
                <a:solidFill>
                  <a:srgbClr val="333333"/>
                </a:solidFill>
              </a:rPr>
              <a:t>Dostaniesz informację zwrotną (“tak” lub “nie”).</a:t>
            </a:r>
          </a:p>
          <a:p>
            <a:pPr algn="ctr" fontAlgn="auto">
              <a:lnSpc>
                <a:spcPct val="100000"/>
              </a:lnSpc>
              <a:spcBef>
                <a:spcPts val="1200"/>
              </a:spcBef>
              <a:buClr>
                <a:srgbClr val="333333"/>
              </a:buClr>
            </a:pPr>
            <a:r>
              <a:rPr lang="pl-PL" sz="2400">
                <a:solidFill>
                  <a:srgbClr val="333333"/>
                </a:solidFill>
              </a:rPr>
              <a:t>Spróbuj podać inne możliwości, aby sprawdzić swoją odpowiedź. </a:t>
            </a:r>
            <a:endParaRPr lang="en-US" sz="2400" dirty="0">
              <a:solidFill>
                <a:srgbClr val="333333"/>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3" name="Slide Number Placeholder 2"/>
          <p:cNvSpPr>
            <a:spLocks noGrp="1"/>
          </p:cNvSpPr>
          <p:nvPr>
            <p:ph type="sldNum" sz="quarter" idx="12"/>
          </p:nvPr>
        </p:nvSpPr>
        <p:spPr/>
        <p:txBody>
          <a:bodyPr/>
          <a:lstStyle/>
          <a:p>
            <a:pPr>
              <a:defRPr/>
            </a:pPr>
            <a:fld id="{8D6C8507-B35E-49E7-A13A-7B84083A2C51}" type="slidenum">
              <a:rPr lang="de-DE" altLang="de-DE" smtClean="0">
                <a:latin typeface="+mn-lt"/>
              </a:rPr>
              <a:pPr>
                <a:defRPr/>
              </a:pPr>
              <a:t>15</a:t>
            </a:fld>
            <a:endParaRPr lang="de-DE" altLang="de-DE">
              <a:latin typeface="+mn-lt"/>
            </a:endParaRP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pl-PL" b="1" dirty="0">
                <a:solidFill>
                  <a:srgbClr val="333333"/>
                </a:solidFill>
              </a:rPr>
              <a:t>Częsty błąd: </a:t>
            </a:r>
            <a:r>
              <a:rPr lang="pl-PL" dirty="0">
                <a:solidFill>
                  <a:srgbClr val="333333"/>
                </a:solidFill>
              </a:rPr>
              <a:t>Większość ludzi szuka jedynie informacji potwierdzających swoje przypuszczenia, a nie informacji, które byłyby sprzeczne z naszą oceną (zniekształcenie potwierdzania). W naszym ćwiczeniu: pozornie poprawna kategoria: owoce. </a:t>
            </a:r>
          </a:p>
          <a:p>
            <a:pPr fontAlgn="auto">
              <a:lnSpc>
                <a:spcPct val="100000"/>
              </a:lnSpc>
              <a:spcBef>
                <a:spcPts val="1200"/>
              </a:spcBef>
              <a:defRPr/>
            </a:pPr>
            <a:r>
              <a:rPr lang="pl-PL" dirty="0">
                <a:solidFill>
                  <a:srgbClr val="333333"/>
                </a:solidFill>
              </a:rPr>
              <a:t>Inne możliwości często nie są brane pod uwagę.</a:t>
            </a:r>
          </a:p>
          <a:p>
            <a:pPr fontAlgn="auto">
              <a:lnSpc>
                <a:spcPct val="100000"/>
              </a:lnSpc>
              <a:spcBef>
                <a:spcPts val="1200"/>
              </a:spcBef>
              <a:defRPr/>
            </a:pPr>
            <a:r>
              <a:rPr lang="pl-PL" dirty="0">
                <a:solidFill>
                  <a:srgbClr val="333333"/>
                </a:solidFill>
              </a:rPr>
              <a:t>Przykłady z życia:</a:t>
            </a:r>
          </a:p>
          <a:p>
            <a:pPr marL="285750" indent="-285750" fontAlgn="auto">
              <a:lnSpc>
                <a:spcPct val="100000"/>
              </a:lnSpc>
              <a:spcBef>
                <a:spcPts val="1200"/>
              </a:spcBef>
              <a:buClr>
                <a:srgbClr val="333333"/>
              </a:buClr>
              <a:buFont typeface="WingDings"/>
              <a:buChar char=""/>
              <a:defRPr/>
            </a:pPr>
            <a:r>
              <a:rPr lang="pl-PL" dirty="0">
                <a:solidFill>
                  <a:srgbClr val="333333"/>
                </a:solidFill>
              </a:rPr>
              <a:t>Ktoś czyta tylko te gazety, które są zgodne z jego poglądami.</a:t>
            </a:r>
          </a:p>
          <a:p>
            <a:pPr marL="285750" indent="-285750" fontAlgn="auto">
              <a:lnSpc>
                <a:spcPct val="100000"/>
              </a:lnSpc>
              <a:spcBef>
                <a:spcPts val="1200"/>
              </a:spcBef>
              <a:buClr>
                <a:srgbClr val="333333"/>
              </a:buClr>
              <a:buFont typeface="WingDings"/>
              <a:buChar char=""/>
              <a:defRPr/>
            </a:pPr>
            <a:r>
              <a:rPr lang="pl-PL" dirty="0">
                <a:solidFill>
                  <a:srgbClr val="333333"/>
                </a:solidFill>
              </a:rPr>
              <a:t>Ktoś unika kontaktu ludźmi o odmiennych poglądach zamiast dyskutować z innymi punktami widzenia. </a:t>
            </a:r>
          </a:p>
          <a:p>
            <a:pPr fontAlgn="auto">
              <a:lnSpc>
                <a:spcPct val="100000"/>
              </a:lnSpc>
              <a:spcBef>
                <a:spcPts val="1200"/>
              </a:spcBef>
              <a:defRPr/>
            </a:pPr>
            <a:r>
              <a:rPr lang="pl-PL" dirty="0">
                <a:solidFill>
                  <a:srgbClr val="004992"/>
                </a:solidFill>
              </a:rPr>
              <a:t>Taki sposób myślenia może prowadzić do jednostronnych, tendecyjnych wyjaśnień, a nawet powodować błędne sądy.</a:t>
            </a:r>
            <a:endParaRPr lang="de-DE" dirty="0">
              <a:solidFill>
                <a:srgbClr val="004992"/>
              </a:solidFill>
            </a:endParaRPr>
          </a:p>
        </p:txBody>
      </p:sp>
      <p:sp>
        <p:nvSpPr>
          <p:cNvPr id="27" name="Caption_32"/>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a:solidFill>
                  <a:srgbClr val="333333"/>
                </a:solidFill>
                <a:latin typeface="Calibri Light"/>
              </a:rPr>
              <a:t>Następne obrazki:</a:t>
            </a:r>
            <a:endParaRPr lang="de-DE" altLang="de-DE" sz="2400" b="0" dirty="0">
              <a:solidFill>
                <a:srgbClr val="333333"/>
              </a:solidFill>
              <a:latin typeface="Calibri Light"/>
            </a:endParaRPr>
          </a:p>
        </p:txBody>
      </p:sp>
      <p:sp>
        <p:nvSpPr>
          <p:cNvPr id="28"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4" name="Title 3"/>
          <p:cNvSpPr>
            <a:spLocks noGrp="1"/>
          </p:cNvSpPr>
          <p:nvPr>
            <p:ph type="title"/>
          </p:nvPr>
        </p:nvSpPr>
        <p:spPr/>
        <p:txBody>
          <a:bodyPr/>
          <a:lstStyle/>
          <a:p>
            <a:r>
              <a:rPr lang="en-US" sz="3600">
                <a:solidFill>
                  <a:srgbClr val="004992"/>
                </a:solidFill>
                <a:latin typeface="+mn-lt"/>
                <a:ea typeface="+mn-ea"/>
                <a:cs typeface="+mn-cs"/>
              </a:rPr>
              <a:t>Kategoria: owoce!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de-DE" altLang="de-DE" sz="2400" dirty="0">
                <a:solidFill>
                  <a:srgbClr val="333333"/>
                </a:solidFill>
              </a:rPr>
              <a:t>Zobaczysz trzy ilustracje z różnymi interpretacjami.</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16</a:t>
            </a:fld>
            <a:endParaRPr lang="de-DE" altLang="de-DE">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de-DE" altLang="de-DE" sz="2400" dirty="0">
                <a:solidFill>
                  <a:srgbClr val="333333"/>
                </a:solidFill>
              </a:rPr>
              <a:t>Zobaczysz trzy ilustracje z różnymi interpretacjami.</a:t>
            </a:r>
            <a:endParaRPr lang="pl-PL" altLang="de-DE" sz="2400" dirty="0">
              <a:solidFill>
                <a:srgbClr val="333333"/>
              </a:solidFill>
            </a:endParaRPr>
          </a:p>
          <a:p>
            <a:pPr marL="342900" indent="-342900" defTabSz="914400" fontAlgn="base">
              <a:buClr>
                <a:srgbClr val="333333"/>
              </a:buClr>
              <a:buFont typeface="WingDings"/>
              <a:buChar char=""/>
            </a:pPr>
            <a:r>
              <a:rPr lang="de-DE" altLang="de-DE" sz="2400" dirty="0">
                <a:solidFill>
                  <a:srgbClr val="333333"/>
                </a:solidFill>
              </a:rPr>
              <a:t>Obrazki prezentowane są</a:t>
            </a:r>
            <a:r>
              <a:rPr lang="pl-PL" altLang="de-DE" sz="2400" dirty="0">
                <a:solidFill>
                  <a:srgbClr val="333333"/>
                </a:solidFill>
              </a:rPr>
              <a:t> </a:t>
            </a:r>
            <a:r>
              <a:rPr lang="de-DE" altLang="de-DE" sz="2400" dirty="0">
                <a:solidFill>
                  <a:srgbClr val="333333"/>
                </a:solidFill>
              </a:rPr>
              <a:t>w odwróconej kolejności, najpierw pojawia się</a:t>
            </a:r>
            <a:r>
              <a:rPr lang="pl-PL" altLang="de-DE" sz="2400" dirty="0">
                <a:solidFill>
                  <a:srgbClr val="333333"/>
                </a:solidFill>
              </a:rPr>
              <a:t> </a:t>
            </a:r>
            <a:r>
              <a:rPr lang="de-DE" altLang="de-DE" sz="2400" dirty="0">
                <a:solidFill>
                  <a:srgbClr val="333333"/>
                </a:solidFill>
              </a:rPr>
              <a:t>ostatni </a:t>
            </a:r>
            <a:r>
              <a:rPr lang="de-DE" altLang="de-DE" sz="2400">
                <a:solidFill>
                  <a:srgbClr val="333333"/>
                </a:solidFill>
              </a:rPr>
              <a:t>obrazek.</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17</a:t>
            </a:fld>
            <a:endParaRPr lang="de-DE" altLang="de-DE">
              <a:latin typeface="+mn-lt"/>
            </a:endParaRPr>
          </a:p>
        </p:txBody>
      </p:sp>
    </p:spTree>
    <p:extLst>
      <p:ext uri="{BB962C8B-B14F-4D97-AF65-F5344CB8AC3E}">
        <p14:creationId xmlns:p14="http://schemas.microsoft.com/office/powerpoint/2010/main" val="1967891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de-DE" altLang="de-DE" sz="2400" dirty="0">
                <a:solidFill>
                  <a:srgbClr val="333333"/>
                </a:solidFill>
              </a:rPr>
              <a:t>Zobaczysz trzy ilustracje z różnymi interpretacjami.</a:t>
            </a:r>
            <a:endParaRPr lang="pl-PL" altLang="de-DE" sz="2400" dirty="0">
              <a:solidFill>
                <a:srgbClr val="333333"/>
              </a:solidFill>
            </a:endParaRPr>
          </a:p>
          <a:p>
            <a:pPr marL="342900" indent="-342900" defTabSz="914400" fontAlgn="base">
              <a:buClr>
                <a:srgbClr val="333333"/>
              </a:buClr>
              <a:buFont typeface="WingDings"/>
              <a:buChar char=""/>
            </a:pPr>
            <a:r>
              <a:rPr lang="de-DE" altLang="de-DE" sz="2400" dirty="0">
                <a:solidFill>
                  <a:srgbClr val="333333"/>
                </a:solidFill>
              </a:rPr>
              <a:t>Obrazki prezentowane są</a:t>
            </a:r>
            <a:r>
              <a:rPr lang="pl-PL" altLang="de-DE" sz="2400" dirty="0">
                <a:solidFill>
                  <a:srgbClr val="333333"/>
                </a:solidFill>
              </a:rPr>
              <a:t> </a:t>
            </a:r>
            <a:r>
              <a:rPr lang="de-DE" altLang="de-DE" sz="2400" dirty="0">
                <a:solidFill>
                  <a:srgbClr val="333333"/>
                </a:solidFill>
              </a:rPr>
              <a:t>w odwróconej kolejności, najpierw pojawia się</a:t>
            </a:r>
            <a:r>
              <a:rPr lang="pl-PL" altLang="de-DE" sz="2400" dirty="0">
                <a:solidFill>
                  <a:srgbClr val="333333"/>
                </a:solidFill>
              </a:rPr>
              <a:t> </a:t>
            </a:r>
            <a:r>
              <a:rPr lang="de-DE" altLang="de-DE" sz="2400" dirty="0">
                <a:solidFill>
                  <a:srgbClr val="333333"/>
                </a:solidFill>
              </a:rPr>
              <a:t>ostatni obrazek.</a:t>
            </a:r>
            <a:endParaRPr lang="pl-PL" altLang="de-DE" sz="2400" dirty="0">
              <a:solidFill>
                <a:srgbClr val="333333"/>
              </a:solidFill>
            </a:endParaRPr>
          </a:p>
          <a:p>
            <a:pPr marL="342900" indent="-342900" defTabSz="914400" fontAlgn="base">
              <a:buClr>
                <a:srgbClr val="333333"/>
              </a:buClr>
              <a:buFont typeface="WingDings"/>
              <a:buChar char=""/>
            </a:pPr>
            <a:r>
              <a:rPr lang="de-DE" altLang="de-DE" sz="2400" dirty="0">
                <a:solidFill>
                  <a:srgbClr val="333333"/>
                </a:solidFill>
              </a:rPr>
              <a:t>Po tym, kiedy zobaczysz obrazek, określ prawdopodobieństwo dla każdej z podanych odpowiedzi. Kiedy zobaczysz kolejny obrazek</a:t>
            </a:r>
            <a:r>
              <a:rPr lang="pl-PL" altLang="de-DE" sz="2400" dirty="0">
                <a:solidFill>
                  <a:srgbClr val="333333"/>
                </a:solidFill>
              </a:rPr>
              <a:t>,</a:t>
            </a:r>
            <a:r>
              <a:rPr lang="de-DE" altLang="de-DE" sz="2400" dirty="0">
                <a:solidFill>
                  <a:srgbClr val="333333"/>
                </a:solidFill>
              </a:rPr>
              <a:t> określ kolejny raz prawdopodobieństwo prawdziwości </a:t>
            </a:r>
            <a:r>
              <a:rPr lang="de-DE" altLang="de-DE" sz="2400" dirty="0" err="1">
                <a:solidFill>
                  <a:srgbClr val="333333"/>
                </a:solidFill>
              </a:rPr>
              <a:t>poszczególnych</a:t>
            </a:r>
            <a:r>
              <a:rPr lang="de-DE" altLang="de-DE" sz="2400" dirty="0">
                <a:solidFill>
                  <a:srgbClr val="333333"/>
                </a:solidFill>
              </a:rPr>
              <a:t> </a:t>
            </a:r>
            <a:r>
              <a:rPr lang="de-DE" altLang="de-DE" sz="2400" dirty="0" err="1">
                <a:solidFill>
                  <a:srgbClr val="333333"/>
                </a:solidFill>
              </a:rPr>
              <a:t>odpowiedzi</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18</a:t>
            </a:fld>
            <a:endParaRPr lang="de-DE" altLang="de-DE">
              <a:latin typeface="+mn-lt"/>
            </a:endParaRPr>
          </a:p>
        </p:txBody>
      </p:sp>
    </p:spTree>
    <p:extLst>
      <p:ext uri="{BB962C8B-B14F-4D97-AF65-F5344CB8AC3E}">
        <p14:creationId xmlns:p14="http://schemas.microsoft.com/office/powerpoint/2010/main" val="1800656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Ćwiczenie</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de-DE" altLang="de-DE" sz="2400" dirty="0">
                <a:solidFill>
                  <a:srgbClr val="333333"/>
                </a:solidFill>
              </a:rPr>
              <a:t>Zobaczysz trzy ilustracje z różnymi interpretacjami.</a:t>
            </a:r>
            <a:endParaRPr lang="pl-PL" altLang="de-DE" sz="2400" dirty="0">
              <a:solidFill>
                <a:srgbClr val="333333"/>
              </a:solidFill>
            </a:endParaRPr>
          </a:p>
          <a:p>
            <a:pPr marL="342900" indent="-342900" defTabSz="914400" fontAlgn="base">
              <a:buClr>
                <a:srgbClr val="333333"/>
              </a:buClr>
              <a:buFont typeface="WingDings"/>
              <a:buChar char=""/>
            </a:pPr>
            <a:r>
              <a:rPr lang="de-DE" altLang="de-DE" sz="2400" dirty="0">
                <a:solidFill>
                  <a:srgbClr val="333333"/>
                </a:solidFill>
              </a:rPr>
              <a:t>Obrazki prezentowane są</a:t>
            </a:r>
            <a:r>
              <a:rPr lang="pl-PL" altLang="de-DE" sz="2400" dirty="0">
                <a:solidFill>
                  <a:srgbClr val="333333"/>
                </a:solidFill>
              </a:rPr>
              <a:t> </a:t>
            </a:r>
            <a:r>
              <a:rPr lang="de-DE" altLang="de-DE" sz="2400" dirty="0">
                <a:solidFill>
                  <a:srgbClr val="333333"/>
                </a:solidFill>
              </a:rPr>
              <a:t>w odwróconej kolejności, najpierw pojawia się</a:t>
            </a:r>
            <a:r>
              <a:rPr lang="pl-PL" altLang="de-DE" sz="2400" dirty="0">
                <a:solidFill>
                  <a:srgbClr val="333333"/>
                </a:solidFill>
              </a:rPr>
              <a:t> </a:t>
            </a:r>
            <a:r>
              <a:rPr lang="de-DE" altLang="de-DE" sz="2400" dirty="0">
                <a:solidFill>
                  <a:srgbClr val="333333"/>
                </a:solidFill>
              </a:rPr>
              <a:t>ostatni obrazek.</a:t>
            </a:r>
            <a:endParaRPr lang="pl-PL" altLang="de-DE" sz="2400" dirty="0">
              <a:solidFill>
                <a:srgbClr val="333333"/>
              </a:solidFill>
            </a:endParaRPr>
          </a:p>
          <a:p>
            <a:pPr marL="342900" indent="-342900" defTabSz="914400" fontAlgn="base">
              <a:buClr>
                <a:srgbClr val="333333"/>
              </a:buClr>
              <a:buFont typeface="WingDings"/>
              <a:buChar char=""/>
            </a:pPr>
            <a:r>
              <a:rPr lang="de-DE" altLang="de-DE" sz="2400" dirty="0">
                <a:solidFill>
                  <a:srgbClr val="333333"/>
                </a:solidFill>
              </a:rPr>
              <a:t>Po tym, kiedy zobaczysz obrazek, określ prawdopodobieństwo dla każdej z podanych odpowiedzi. Kiedy zobaczysz kolejny obrazek</a:t>
            </a:r>
            <a:r>
              <a:rPr lang="pl-PL" altLang="de-DE" sz="2400" dirty="0">
                <a:solidFill>
                  <a:srgbClr val="333333"/>
                </a:solidFill>
              </a:rPr>
              <a:t>,</a:t>
            </a:r>
            <a:r>
              <a:rPr lang="de-DE" altLang="de-DE" sz="2400" dirty="0">
                <a:solidFill>
                  <a:srgbClr val="333333"/>
                </a:solidFill>
              </a:rPr>
              <a:t> określ kolejny raz prawdopodobieństwo prawdziwości </a:t>
            </a:r>
            <a:r>
              <a:rPr lang="de-DE" altLang="de-DE" sz="2400" dirty="0" err="1">
                <a:solidFill>
                  <a:srgbClr val="333333"/>
                </a:solidFill>
              </a:rPr>
              <a:t>poszczególnych</a:t>
            </a:r>
            <a:r>
              <a:rPr lang="de-DE" altLang="de-DE" sz="2400" dirty="0">
                <a:solidFill>
                  <a:srgbClr val="333333"/>
                </a:solidFill>
              </a:rPr>
              <a:t> </a:t>
            </a:r>
            <a:r>
              <a:rPr lang="de-DE" altLang="de-DE" sz="2400" dirty="0" err="1">
                <a:solidFill>
                  <a:srgbClr val="333333"/>
                </a:solidFill>
              </a:rPr>
              <a:t>odpowiedzi</a:t>
            </a:r>
            <a:r>
              <a:rPr lang="de-DE" altLang="de-DE" sz="2400" dirty="0">
                <a:solidFill>
                  <a:srgbClr val="333333"/>
                </a:solidFill>
              </a:rPr>
              <a:t>.</a:t>
            </a:r>
            <a:endParaRPr lang="pl-PL" altLang="de-DE" sz="2400" dirty="0">
              <a:solidFill>
                <a:srgbClr val="333333"/>
              </a:solidFill>
            </a:endParaRPr>
          </a:p>
          <a:p>
            <a:pPr marL="342900" indent="-342900" defTabSz="914400" fontAlgn="base">
              <a:buClr>
                <a:srgbClr val="333333"/>
              </a:buClr>
              <a:buFont typeface="WingDings"/>
              <a:buChar char=""/>
            </a:pPr>
            <a:r>
              <a:rPr lang="pl-PL" altLang="de-DE" sz="2400" dirty="0">
                <a:solidFill>
                  <a:srgbClr val="333333"/>
                </a:solidFill>
              </a:rPr>
              <a:t>Proszę przedyskutuj z grupą jak bardzo jesteś pewien swoich ocen.</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19</a:t>
            </a:fld>
            <a:endParaRPr lang="de-DE" altLang="de-DE">
              <a:latin typeface="+mn-lt"/>
            </a:endParaRPr>
          </a:p>
        </p:txBody>
      </p:sp>
    </p:spTree>
    <p:extLst>
      <p:ext uri="{BB962C8B-B14F-4D97-AF65-F5344CB8AC3E}">
        <p14:creationId xmlns:p14="http://schemas.microsoft.com/office/powerpoint/2010/main" val="2757351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poluje na rekiny i właśnie upolował jednego.</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przeprowadza badania na rekinach.</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wypróbowuje swoją nową deskę surfingową stylizowaną na rekina</a:t>
            </a:r>
            <a:r>
              <a:rPr lang="de-DE" altLang="de-DE" sz="2000" b="0" dirty="0">
                <a:solidFill>
                  <a:srgbClr val="333333"/>
                </a:solidFill>
                <a:latin typeface="+mn-lt"/>
                <a:ea typeface="+mn-ea"/>
              </a:rPr>
              <a:t>.</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chce wystraszyć wszystkich głową rekina.</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bardzo prawdopodobne wydają ci się poszczególne opcje?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5" name="Slide Number Placeholder 4"/>
          <p:cNvSpPr>
            <a:spLocks noGrp="1"/>
          </p:cNvSpPr>
          <p:nvPr>
            <p:ph type="sldNum" sz="quarter" idx="12"/>
          </p:nvPr>
        </p:nvSpPr>
        <p:spPr/>
        <p:txBody>
          <a:bodyPr/>
          <a:lstStyle/>
          <a:p>
            <a:pPr>
              <a:defRPr/>
            </a:pPr>
            <a:fld id="{8D6C8507-B35E-49E7-A13A-7B84083A2C51}" type="slidenum">
              <a:rPr lang="de-DE" altLang="de-DE" smtClean="0">
                <a:latin typeface="+mn-lt"/>
              </a:rPr>
              <a:pPr>
                <a:defRPr/>
              </a:pPr>
              <a:t>20</a:t>
            </a:fld>
            <a:endParaRPr lang="de-DE" altLang="de-DE">
              <a:latin typeface="+mn-lt"/>
            </a:endParaRPr>
          </a:p>
        </p:txBody>
      </p:sp>
      <p:pic>
        <p:nvPicPr>
          <p:cNvPr id="9"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poluje na rekiny i właśnie upolował jednego.</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przeprowadza badania na rekinach.</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wypróbowuje swoją nową deskę surfingową stylizowaną na rekina</a:t>
            </a:r>
            <a:r>
              <a:rPr lang="de-DE" altLang="de-DE" sz="2000" b="0" dirty="0">
                <a:solidFill>
                  <a:srgbClr val="333333"/>
                </a:solidFill>
                <a:latin typeface="+mn-lt"/>
                <a:ea typeface="+mn-ea"/>
              </a:rPr>
              <a:t>.</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chce wystraszyć wszystkich głową rekina.</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21</a:t>
            </a:fld>
            <a:endParaRPr lang="de-DE" altLang="de-DE">
              <a:latin typeface="+mn-lt"/>
            </a:endParaRPr>
          </a:p>
        </p:txBody>
      </p:sp>
      <p:pic>
        <p:nvPicPr>
          <p:cNvPr id="14"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8"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22</a:t>
            </a:fld>
            <a:endParaRPr lang="de-DE" altLang="de-DE">
              <a:latin typeface="+mn-lt"/>
            </a:endParaRPr>
          </a:p>
        </p:txBody>
      </p:sp>
      <p:sp>
        <p:nvSpPr>
          <p:cNvPr id="46091"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ea typeface="+mn-ea"/>
              </a:rPr>
              <a:t>Mężczyzna poluje na rekiny i właśnie upolował jednego.</a:t>
            </a:r>
            <a:endParaRPr lang="en-US" altLang="de-DE" sz="20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ea typeface="+mn-ea"/>
              </a:rPr>
              <a:t>Mężczyzna przeprowadza badania na rekinach.</a:t>
            </a:r>
            <a:endParaRPr lang="en-US" altLang="de-DE" sz="20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ea typeface="+mn-ea"/>
              </a:rPr>
              <a:t>Mężczyzna wypróbowuje swoją nową deskę surfingową stylizowaną na rekina</a:t>
            </a:r>
            <a:r>
              <a:rPr lang="de-DE" altLang="de-DE" sz="2000" b="0">
                <a:solidFill>
                  <a:srgbClr val="333333"/>
                </a:solidFill>
                <a:latin typeface="+mn-lt"/>
                <a:ea typeface="+mn-ea"/>
              </a:rPr>
              <a:t>.</a:t>
            </a:r>
            <a:endParaRPr lang="en-US" altLang="de-DE" sz="20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a:solidFill>
                  <a:srgbClr val="333333"/>
                </a:solidFill>
                <a:latin typeface="+mn-lt"/>
                <a:ea typeface="+mn-ea"/>
              </a:rPr>
              <a:t>Mężczyzna chce wystraszyć wszystkich głową rekina.</a:t>
            </a:r>
            <a:endParaRPr lang="de-DE" altLang="de-DE" sz="2000" b="0">
              <a:solidFill>
                <a:srgbClr val="333333"/>
              </a:solidFill>
              <a:latin typeface="+mn-lt"/>
              <a:ea typeface="+mn-ea"/>
            </a:endParaRPr>
          </a:p>
        </p:txBody>
      </p:sp>
      <p:pic>
        <p:nvPicPr>
          <p:cNvPr id="1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20"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1"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8"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poluje na rekiny i właśnie upolował jednego.</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przeprowadza badania na rekinach.</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wypróbowuje swoją nową deskę surfingową stylizowaną na rekina</a:t>
            </a:r>
            <a:r>
              <a:rPr lang="de-DE" altLang="de-DE" sz="2000" b="0" dirty="0">
                <a:solidFill>
                  <a:srgbClr val="333333"/>
                </a:solidFill>
                <a:latin typeface="+mn-lt"/>
                <a:ea typeface="+mn-ea"/>
              </a:rPr>
              <a:t>.</a:t>
            </a:r>
            <a:endParaRPr lang="en-US"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ea typeface="+mn-ea"/>
              </a:rPr>
              <a:t>Mężczyzna chce wystraszyć wszystkich głową rekina.</a:t>
            </a:r>
            <a:endParaRPr lang="de-DE"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23</a:t>
            </a:fld>
            <a:endParaRPr lang="de-DE" altLang="de-DE">
              <a:latin typeface="+mn-lt"/>
            </a:endParaRPr>
          </a:p>
        </p:txBody>
      </p:sp>
      <p:pic>
        <p:nvPicPr>
          <p:cNvPr id="15"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bardzo prawdopodobne wydają ci się poszczególne opcje?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24</a:t>
            </a:fld>
            <a:endParaRPr lang="de-DE" altLang="de-DE">
              <a:latin typeface="+mn-lt"/>
            </a:endParaRPr>
          </a:p>
        </p:txBody>
      </p:sp>
      <p:sp>
        <p:nvSpPr>
          <p:cNvPr id="50182" name="Text Box 1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Dyrygent jest spięty, ponieważ spóźnił się na próbę.</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Dyrygent właśnie nakrzyczał na osoby w pierwszym rzędzie, że śpiewają nieczysto.</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Dziewczyna z przodu właśnie zwierzyła się mężczyźnie obok, że jest zakochana w dyrygencie.</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Dyrygent jest zdenerwowany, bo nie może znaleźć batuty.</a:t>
            </a:r>
            <a:endParaRPr lang="de-DE" altLang="de-DE" sz="2000" b="0" dirty="0">
              <a:solidFill>
                <a:srgbClr val="333333"/>
              </a:solidFill>
              <a:latin typeface="+mn-lt"/>
              <a:ea typeface="+mn-ea"/>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25</a:t>
            </a:fld>
            <a:endParaRPr lang="de-DE" altLang="de-DE">
              <a:latin typeface="+mn-lt"/>
            </a:endParaRPr>
          </a:p>
        </p:txBody>
      </p:sp>
      <p:sp>
        <p:nvSpPr>
          <p:cNvPr id="52233" name="Text Box 1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Dyrygent jest spięty, ponieważ spóźnił się na próbę.</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Dyrygent właśnie nakrzyczał na osoby w pierwszym rzędzie, że śpiewają nieczysto.</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Dziewczyna z przodu właśnie zwierzyła się mężczyźnie obok, że jest zakochana w dyrygencie.</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Dyrygent jest zdenerwowany, bo nie może znaleźć batuty.</a:t>
            </a:r>
            <a:endParaRPr lang="de-DE" altLang="de-DE" sz="2000" b="0" dirty="0">
              <a:solidFill>
                <a:srgbClr val="333333"/>
              </a:solidFill>
              <a:latin typeface="+mn-lt"/>
              <a:ea typeface="+mn-ea"/>
            </a:endParaRP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26</a:t>
            </a:fld>
            <a:endParaRPr lang="de-DE" altLang="de-DE">
              <a:latin typeface="+mn-lt"/>
            </a:endParaRPr>
          </a:p>
        </p:txBody>
      </p:sp>
      <p:sp>
        <p:nvSpPr>
          <p:cNvPr id="54283" name="Text Box 1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Dyrygent jest spięty, ponieważ spóźnił się na próbę.</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Dyrygent właśnie nakrzyczał na osoby w pierwszym rzędzie, że śpiewają nieczysto.</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Dziewczyna z przodu właśnie zwierzyła się mężczyźnie obok, że jest zakochana w dyrygencie.</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Dyrygent jest zdenerwowany, bo nie może znaleźć batuty.</a:t>
            </a:r>
            <a:endParaRPr lang="de-DE" altLang="de-DE" sz="2000" b="0" dirty="0">
              <a:solidFill>
                <a:srgbClr val="333333"/>
              </a:solidFill>
              <a:latin typeface="+mn-lt"/>
              <a:ea typeface="+mn-ea"/>
            </a:endParaRP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0" name="Text Box 1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Dyrygent jest spięty, ponieważ spóźnił się na próbę.</a:t>
            </a:r>
            <a:endParaRPr lang="en-US"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ea typeface="+mn-ea"/>
              </a:rPr>
              <a:t>Dyrygent właśnie nakrzyczał na osoby w pierwszym rzędzie, że śpiewają nieczysto.</a:t>
            </a:r>
            <a:endParaRPr lang="en-US"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Dziewczyna z przodu właśnie zwierzyła się mężczyźnie obok, że jest zakochana w dyrygencie.</a:t>
            </a: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Dyrygent jest zdenerwowany, bo nie może znaleźć batuty.</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27</a:t>
            </a:fld>
            <a:endParaRPr lang="de-DE" altLang="de-DE">
              <a:latin typeface="+mn-lt"/>
            </a:endParaRPr>
          </a:p>
        </p:txBody>
      </p:sp>
      <p:pic>
        <p:nvPicPr>
          <p:cNvPr id="11"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Text Box 1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zbudował ogrodzenie dla psa.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zakupił obronnego psa.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uciekł przed ujadającym psem.</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bawi się z psem sąsiada.</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bardzo prawdopodobne wydają ci się poszczególne opcje?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28</a:t>
            </a:fld>
            <a:endParaRPr lang="de-DE" altLang="de-DE">
              <a:latin typeface="+mn-lt"/>
            </a:endParaRP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29</a:t>
            </a:fld>
            <a:endParaRPr lang="de-DE" altLang="de-DE">
              <a:latin typeface="+mn-lt"/>
            </a:endParaRPr>
          </a:p>
        </p:txBody>
      </p:sp>
      <p:sp>
        <p:nvSpPr>
          <p:cNvPr id="60429" name="Text Box 1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zbudował ogrodzenie dla psa.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zakupił obronnego psa.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uciekł przed ujadającym psem.</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bawi się z psem sąsiada.</a:t>
            </a:r>
            <a:endParaRPr lang="de-DE" altLang="de-DE" sz="2000" b="0" dirty="0">
              <a:solidFill>
                <a:srgbClr val="333333"/>
              </a:solidFill>
              <a:latin typeface="+mn-lt"/>
              <a:ea typeface="+mn-ea"/>
            </a:endParaRPr>
          </a:p>
        </p:txBody>
      </p:sp>
      <p:pic>
        <p:nvPicPr>
          <p:cNvPr id="13"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4"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5"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30</a:t>
            </a:fld>
            <a:endParaRPr lang="de-DE" altLang="de-DE">
              <a:latin typeface="+mn-lt"/>
            </a:endParaRPr>
          </a:p>
        </p:txBody>
      </p:sp>
      <p:sp>
        <p:nvSpPr>
          <p:cNvPr id="62480" name="Text Box 1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zbudował ogrodzenie dla psa.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zakupił obronnego psa.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uciekł przed ujadającym psem.</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bawi się z psem sąsiada.</a:t>
            </a:r>
            <a:endParaRPr lang="de-DE" altLang="de-DE" sz="2000" b="0" dirty="0">
              <a:solidFill>
                <a:srgbClr val="333333"/>
              </a:solidFill>
              <a:latin typeface="+mn-lt"/>
              <a:ea typeface="+mn-ea"/>
            </a:endParaRPr>
          </a:p>
        </p:txBody>
      </p:sp>
      <p:pic>
        <p:nvPicPr>
          <p:cNvPr id="15"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7"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8"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7" name="Text Box 1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zbudował ogrodzenie dla psa.</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zakupił obronnego psa.</a:t>
            </a:r>
            <a:endParaRPr lang="en-US"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ea typeface="+mn-ea"/>
              </a:rPr>
              <a:t>Mężczyzna uciekł przed ujadającym psem.</a:t>
            </a:r>
            <a:endParaRPr lang="en-US"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bawi się z psem sąsiada.</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31</a:t>
            </a:fld>
            <a:endParaRPr lang="de-DE" altLang="de-DE">
              <a:latin typeface="+mn-lt"/>
            </a:endParaRPr>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7"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Calibri Light"/>
              </a:rPr>
              <a:t>3</a:t>
            </a:r>
          </a:p>
        </p:txBody>
      </p:sp>
      <p:sp>
        <p:nvSpPr>
          <p:cNvPr id="1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bardzo prawdopodobne wydają ci się poszczególne opcje?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32</a:t>
            </a:fld>
            <a:endParaRPr lang="de-DE" altLang="de-DE">
              <a:latin typeface="+mn-lt"/>
            </a:endParaRPr>
          </a:p>
        </p:txBody>
      </p:sp>
      <p:sp>
        <p:nvSpPr>
          <p:cNvPr id="66566"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zamierza sprzedać swoje ubrania o second-hand’u.</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wybiera się na spacer w piękny wiosenny dzień.</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właśnie zakończyła pranie.</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wynosi śmieci.</a:t>
            </a:r>
            <a:endParaRPr lang="de-DE" altLang="de-DE" sz="2000" b="0" dirty="0">
              <a:solidFill>
                <a:srgbClr val="333333"/>
              </a:solidFill>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33</a:t>
            </a:fld>
            <a:endParaRPr lang="de-DE" altLang="de-DE">
              <a:latin typeface="+mn-lt"/>
            </a:endParaRPr>
          </a:p>
        </p:txBody>
      </p:sp>
      <p:sp>
        <p:nvSpPr>
          <p:cNvPr id="68619"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zamierza sprzedać swoje ubrania o second-hand’u.</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wybiera się na spacer w piękny wiosenny dzień.</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właśnie zakończyła pranie.</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wynosi śmieci.</a:t>
            </a:r>
            <a:endParaRPr lang="de-DE" altLang="de-DE" sz="2000" b="0" dirty="0">
              <a:solidFill>
                <a:srgbClr val="333333"/>
              </a:solidFill>
              <a:latin typeface="+mn-lt"/>
              <a:ea typeface="+mn-ea"/>
            </a:endParaRP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5"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34</a:t>
            </a:fld>
            <a:endParaRPr lang="de-DE" altLang="de-DE">
              <a:latin typeface="+mn-lt"/>
            </a:endParaRPr>
          </a:p>
        </p:txBody>
      </p:sp>
      <p:sp>
        <p:nvSpPr>
          <p:cNvPr id="70673"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zamierza sprzedać swoje ubrania o second-hand’u.</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wybiera się na spacer w piękny wiosenny dzień.</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właśnie zakończyła pranie.</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wynosi śmieci.</a:t>
            </a:r>
            <a:endParaRPr lang="de-DE" altLang="de-DE" sz="2000" b="0" dirty="0">
              <a:solidFill>
                <a:srgbClr val="333333"/>
              </a:solidFill>
              <a:latin typeface="+mn-lt"/>
              <a:ea typeface="+mn-ea"/>
            </a:endParaRPr>
          </a:p>
        </p:txBody>
      </p:sp>
      <p:pic>
        <p:nvPicPr>
          <p:cNvPr id="15"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0"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0"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zamierza sprzedać swoje ubrania o second-hand’u.</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wybiera się na spacer w piękny wiosenny dzień.</a:t>
            </a:r>
            <a:endParaRPr lang="en-US"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ea typeface="+mn-ea"/>
              </a:rPr>
              <a:t>Kobieta właśnie zakończyła pranie.</a:t>
            </a:r>
            <a:endParaRPr lang="en-US"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Kobieta wynosi śmieci.</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35</a:t>
            </a:fld>
            <a:endParaRPr lang="de-DE" altLang="de-DE">
              <a:latin typeface="+mn-lt"/>
            </a:endParaRPr>
          </a:p>
        </p:txBody>
      </p:sp>
      <p:pic>
        <p:nvPicPr>
          <p:cNvPr id="14"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po lewej stronie chce okraść mężczyznę po prawej.</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daje swojemu znajomemu czekoladowy pistolet.</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po lewej stronie pyta mężczyznę po prawej, czy ten nie zgubił swojego pistolet.</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Mężczyźni bawią się </a:t>
            </a:r>
            <a:r>
              <a:rPr lang="pl-PL" altLang="de-DE" sz="2000" b="0">
                <a:solidFill>
                  <a:srgbClr val="333333"/>
                </a:solidFill>
                <a:latin typeface="+mn-lt"/>
                <a:ea typeface="+mn-ea"/>
              </a:rPr>
              <a:t>w “policjantów i złodziei”.</a:t>
            </a:r>
            <a:endParaRPr lang="en-US"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bardzo prawdopodobne wydają ci się poszczególne opcje?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36</a:t>
            </a:fld>
            <a:endParaRPr lang="de-DE" altLang="de-DE">
              <a:latin typeface="+mn-lt"/>
            </a:endParaRPr>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7"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po lewej stronie chce okraść mężczyznę po prawej.</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daje swojemu znajomemu czekoladowy pistolet.</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po lewej stronie pyta mężczyznę po prawej, czy ten nie zgubił swojego pistolet.</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Mężczyźni bawią się </a:t>
            </a:r>
            <a:r>
              <a:rPr lang="pl-PL" altLang="de-DE" sz="2000" b="0">
                <a:solidFill>
                  <a:srgbClr val="333333"/>
                </a:solidFill>
                <a:latin typeface="+mn-lt"/>
                <a:ea typeface="+mn-ea"/>
              </a:rPr>
              <a:t>w “policjantów i złodziei”.</a:t>
            </a:r>
            <a:endParaRPr lang="en-US"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37</a:t>
            </a:fld>
            <a:endParaRPr lang="de-DE" altLang="de-DE">
              <a:latin typeface="+mn-lt"/>
            </a:endParaRP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7"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po lewej stronie chce okraść mężczyznę po prawej.</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daje swojemu znajomemu czekoladowy pistolet.</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po lewej stronie pyta mężczyznę po prawej, czy ten nie zgubił swojego pistolet.</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Mężczyźni bawią się </a:t>
            </a:r>
            <a:r>
              <a:rPr lang="pl-PL" altLang="de-DE" sz="2000" b="0">
                <a:solidFill>
                  <a:srgbClr val="333333"/>
                </a:solidFill>
                <a:latin typeface="+mn-lt"/>
                <a:ea typeface="+mn-ea"/>
              </a:rPr>
              <a:t>w “policjantów i złodziei”.</a:t>
            </a:r>
            <a:endParaRPr lang="en-US"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38</a:t>
            </a:fld>
            <a:endParaRPr lang="de-DE" altLang="de-DE">
              <a:latin typeface="+mn-lt"/>
            </a:endParaRPr>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4" name="Text Box 11"/>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ea typeface="+mn-ea"/>
              </a:rPr>
              <a:t>Mężczyzna po lewej stronie chce okraść mężczyznę po prawej.</a:t>
            </a:r>
            <a:endParaRPr lang="en-US"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daje swojemu znajomemu czekoladowy pistolet.</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po lewej stronie pyta mężczyznę po prawej, czy ten nie zgubił swojego pistolet.</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Mężczyźni bawią się </a:t>
            </a:r>
            <a:r>
              <a:rPr lang="pl-PL" altLang="de-DE" sz="2000" b="0">
                <a:solidFill>
                  <a:srgbClr val="333333"/>
                </a:solidFill>
                <a:latin typeface="+mn-lt"/>
                <a:ea typeface="+mn-ea"/>
              </a:rPr>
              <a:t>w “policjantów i złodziei”.</a:t>
            </a:r>
            <a:endParaRPr lang="en-US"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39</a:t>
            </a:fld>
            <a:endParaRPr lang="de-DE" altLang="de-DE">
              <a:latin typeface="+mn-lt"/>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1"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Ojciec śmieje się, ponieważ jego córka poszła pływać w pełnym ubraniu.</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Ojciec karze swoją córkę wysyłając ją na zewnątrz bez parasola.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Dziewczynka poci się, ponieważ jest spóźniona i boi się kary.</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Wbrew radom ojca, dziewczynka wyszła z domu bez parasola.</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bardzo prawdopodobne wydają ci się poszczególne opcje?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40</a:t>
            </a:fld>
            <a:endParaRPr lang="de-DE" altLang="de-DE">
              <a:latin typeface="+mn-lt"/>
            </a:endParaRPr>
          </a:p>
        </p:txBody>
      </p:sp>
      <p:pic>
        <p:nvPicPr>
          <p:cNvPr id="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4"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Ojciec śmieje się, ponieważ jego córka poszła pływać w pełnym ubraniu.</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Ojciec karze swoją córkę wysyłając ją na zewnątrz bez parasola.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Dziewczynka poci się, ponieważ jest spóźniona i boi się kary.</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Wbrew radom ojca, dziewczynka wyszła z domu bez parasola.</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41</a:t>
            </a:fld>
            <a:endParaRPr lang="de-DE" altLang="de-DE">
              <a:latin typeface="+mn-lt"/>
            </a:endParaRPr>
          </a:p>
        </p:txBody>
      </p:sp>
      <p:pic>
        <p:nvPicPr>
          <p:cNvPr id="13"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56"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Ojciec śmieje się, ponieważ jego córka poszła pływać w pełnym ubraniu.</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Ojciec karze swoją córkę wysyłając ją na zewnątrz bez parasola.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Dziewczynka poci się, ponieważ jest spóźniona i boi się kary.</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Wbrew radom ojca, dziewczynka wyszła z domu bez parasola.</a:t>
            </a:r>
            <a:endParaRPr lang="en-CA"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42</a:t>
            </a:fld>
            <a:endParaRPr lang="de-DE" altLang="de-DE">
              <a:latin typeface="+mn-lt"/>
            </a:endParaRPr>
          </a:p>
        </p:txBody>
      </p:sp>
      <p:pic>
        <p:nvPicPr>
          <p:cNvPr id="16"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0"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1"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03"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Ojciec śmieje się, ponieważ jego córka poszła pływać w pełnym ubraniu.</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Ojciec karze swoją córkę wysyłając ją na zewnątrz bez parasola.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Dziewczynka poci się, ponieważ jest spóźniona i boi się kary.</a:t>
            </a:r>
            <a:endParaRPr lang="en-CA"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ea typeface="+mn-ea"/>
              </a:rPr>
              <a:t>Wbrew radom ojca, dziewczynka wyszła z domu bez parasola.</a:t>
            </a:r>
            <a:endParaRPr lang="en-CA"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43</a:t>
            </a:fld>
            <a:endParaRPr lang="de-DE" altLang="de-DE">
              <a:latin typeface="+mn-lt"/>
            </a:endParaRPr>
          </a:p>
        </p:txBody>
      </p:sp>
      <p:pic>
        <p:nvPicPr>
          <p:cNvPr id="15"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21"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opcjonalnie</a:t>
            </a:r>
            <a:r>
              <a:rPr lang="en-US" altLang="ko-KR" sz="3600" spc="-5" dirty="0">
                <a:latin typeface="+mn-lt"/>
                <a:ea typeface="+mn-ea"/>
                <a:cs typeface="+mn-cs"/>
              </a:rPr>
              <a:t>: Film </a:t>
            </a:r>
            <a:r>
              <a:rPr lang="en-US" altLang="ko-KR" sz="3600" spc="-5" dirty="0" err="1">
                <a:latin typeface="+mn-lt"/>
                <a:ea typeface="+mn-ea"/>
                <a:cs typeface="+mn-cs"/>
              </a:rPr>
              <a:t>Wideo</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pl-PL" altLang="ko-KR" sz="2400" dirty="0">
                <a:solidFill>
                  <a:srgbClr val="004992"/>
                </a:solidFill>
              </a:rPr>
              <a:t>Opcjonalnie: Filmy wideo, które prezentują dzisiejszy temat są dostępne na stronie internetowej</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pl-PL" altLang="ko-KR" sz="2400" dirty="0">
                <a:solidFill>
                  <a:srgbClr val="333333"/>
                </a:solidFill>
              </a:rPr>
              <a:t>Po obejrzeniu filmu, możesz przedyskutować, w jaki sposób jest on powiązany z dzisiejszym tematem</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BF0371E2-4873-42DF-92D1-8E1E6F64023E}" type="slidenum">
              <a:rPr lang="de-DE" altLang="de-DE" smtClean="0">
                <a:latin typeface="+mn-lt"/>
              </a:rPr>
              <a:pPr>
                <a:defRPr/>
              </a:pPr>
              <a:t>44</a:t>
            </a:fld>
            <a:endParaRPr lang="de-DE" altLang="de-DE">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en-US" altLang="ko-KR" b="0" i="1" spc="-5" dirty="0" err="1">
                <a:solidFill>
                  <a:srgbClr val="333333"/>
                </a:solidFill>
                <a:latin typeface="+mn-lt"/>
              </a:rPr>
              <a:t>dla</a:t>
            </a:r>
            <a:r>
              <a:rPr lang="en-US" altLang="ko-KR" b="0" i="1" spc="-5" dirty="0">
                <a:solidFill>
                  <a:srgbClr val="333333"/>
                </a:solidFill>
                <a:latin typeface="+mn-lt"/>
              </a:rPr>
              <a:t> </a:t>
            </a:r>
            <a:r>
              <a:rPr lang="en-US" altLang="ko-KR" b="0" i="1" spc="-5" dirty="0" err="1">
                <a:solidFill>
                  <a:srgbClr val="333333"/>
                </a:solidFill>
                <a:latin typeface="+mn-lt"/>
              </a:rPr>
              <a:t>prowadzących</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pl-PL" altLang="ko-KR" b="0" dirty="0">
                <a:solidFill>
                  <a:srgbClr val="333333"/>
                </a:solidFill>
                <a:latin typeface="+mn-lt"/>
              </a:rPr>
              <a:t>Niektóre filmy zawierają sformułowania językowe, które mogą nie być odpowiednie dla określonej grupy odbiorców lub mogą być nieodpowiednie kulturowo. Proszę uważnie obejżeć filmy przed prezentacją ich uczestnikom</a:t>
            </a:r>
            <a:r>
              <a:rPr lang="de-DE" b="0" dirty="0">
                <a:solidFill>
                  <a:srgbClr val="333333"/>
                </a:solidFill>
                <a:latin typeface="+mn-lt"/>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0321644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Nurek szuka królewskich klejnotów, które wpadły do wody.</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Nurek nabija ryby na haczyki wędki króla, aby król miał radość z połowu.</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Król rozkazuje poddanemu, aby złowił kosz ryb.</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Król nadzoruje wyprawę nurka na dno morza.</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bardzo prawdopodobne wydają ci się poszczególne opcje?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45</a:t>
            </a:fld>
            <a:endParaRPr lang="de-DE" altLang="de-DE">
              <a:latin typeface="+mn-lt"/>
            </a:endParaRPr>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5"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Nurek szuka królewskich klejnotów, które wpadły do wody.</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Nurek nabija ryby na haczyki wędki króla, aby król miał radość z połowu.</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Król rozkazuje poddanemu, aby złowił kosz ryb.</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Król nadzoruje wyprawę nurka na dno morza.</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46</a:t>
            </a:fld>
            <a:endParaRPr lang="de-DE" altLang="de-DE">
              <a:latin typeface="+mn-lt"/>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6"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Nurek szuka królewskich klejnotów, które wpadły do wody.</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Nurek nabija ryby na haczyki wędki króla, aby król miał radość z połowu.</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Król rozkazuje poddanemu, aby złowił kosz ryb.</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Król nadzoruje wyprawę nurka na dno morza.</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47</a:t>
            </a:fld>
            <a:endParaRPr lang="de-DE" altLang="de-DE">
              <a:latin typeface="+mn-lt"/>
            </a:endParaRP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3" name="Text Box 1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Nurek szuka królewskich klejnotów, które wpadły do wody.</a:t>
            </a:r>
            <a:endParaRPr lang="de-DE"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ea typeface="+mn-ea"/>
              </a:rPr>
              <a:t>Nurek nabija ryby na haczyki wędki króla, aby król miał radość z połowu.</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Król rozkazuje poddanemu, aby złowił kosz ryb.</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Król nadzoruje wyprawę nurka na dno morza.</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48</a:t>
            </a:fld>
            <a:endParaRPr lang="de-DE" altLang="de-DE">
              <a:latin typeface="+mn-lt"/>
            </a:endParaRP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bardzo prawdopodobne wydają ci się poszczególne opcje?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49</a:t>
            </a:fld>
            <a:endParaRPr lang="de-DE" altLang="de-DE">
              <a:latin typeface="+mn-lt"/>
            </a:endParaRPr>
          </a:p>
        </p:txBody>
      </p:sp>
      <p:sp>
        <p:nvSpPr>
          <p:cNvPr id="100357" name="Text Box 2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przedstawia syna synowi sąsiadów.</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Przyjaciele żegnają się po wspólnym obozie wakacyjnym.</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zachęca chłopców, by pogodzili się po kłótni.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chce przejść na chodnik, ale chłopcy stoją na jego drodze.</a:t>
            </a:r>
            <a:endParaRPr lang="de-DE" altLang="de-DE" sz="2000" b="0" dirty="0">
              <a:solidFill>
                <a:srgbClr val="333333"/>
              </a:solidFill>
              <a:latin typeface="+mn-lt"/>
              <a:ea typeface="+mn-ea"/>
            </a:endParaRP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50</a:t>
            </a:fld>
            <a:endParaRPr lang="de-DE" altLang="de-DE">
              <a:latin typeface="+mn-lt"/>
            </a:endParaRPr>
          </a:p>
        </p:txBody>
      </p:sp>
      <p:sp>
        <p:nvSpPr>
          <p:cNvPr id="102407" name="Text Box 2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przedstawia syna synowi sąsiadów.</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Przyjaciele żegnają się po wspólnym obozie wakacyjnym.</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zachęca chłopców, by pogodzili się po kłótni.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chce przejść na chodnik, ale chłopcy stoją na jego drodze.</a:t>
            </a:r>
            <a:endParaRPr lang="de-DE" altLang="de-DE" sz="2000" b="0" dirty="0">
              <a:solidFill>
                <a:srgbClr val="333333"/>
              </a:solidFill>
              <a:latin typeface="+mn-lt"/>
              <a:ea typeface="+mn-ea"/>
            </a:endParaRP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51</a:t>
            </a:fld>
            <a:endParaRPr lang="de-DE" altLang="de-DE">
              <a:latin typeface="+mn-lt"/>
            </a:endParaRPr>
          </a:p>
        </p:txBody>
      </p:sp>
      <p:sp>
        <p:nvSpPr>
          <p:cNvPr id="104458" name="Text Box 2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przedstawia syna synowi sąsiadów.</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Przyjaciele żegnają się po wspólnym obozie wakacyjnym.</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zachęca chłopców, by pogodzili się po kłótni.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chce przejść na chodnik, ale chłopcy stoją na jego drodze.</a:t>
            </a:r>
            <a:endParaRPr lang="de-DE" altLang="de-DE" sz="2000" b="0" dirty="0">
              <a:solidFill>
                <a:srgbClr val="333333"/>
              </a:solidFill>
              <a:latin typeface="+mn-lt"/>
              <a:ea typeface="+mn-ea"/>
            </a:endParaRPr>
          </a:p>
        </p:txBody>
      </p:sp>
      <p:pic>
        <p:nvPicPr>
          <p:cNvPr id="13"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5" name="Text Box 2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przedstawia syna synowi sąsiadów.</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Przyjaciele żegnają się po wspólnym obozie wakacyjnym.</a:t>
            </a:r>
            <a:endParaRPr lang="de-DE"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ea typeface="+mn-ea"/>
              </a:rPr>
              <a:t>Mężczyzna zachęca chłopców, by pogodzili się po kłótni.</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chce przejść na chodnik, ale chłopcy stoją na jego drodze.</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52</a:t>
            </a:fld>
            <a:endParaRPr lang="de-DE" altLang="de-DE">
              <a:latin typeface="+mn-lt"/>
            </a:endParaRPr>
          </a:p>
        </p:txBody>
      </p:sp>
      <p:pic>
        <p:nvPicPr>
          <p:cNvPr id="12"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Text Box 4"/>
          <p:cNvSpPr txBox="1">
            <a:spLocks noChangeArrowheads="1"/>
          </p:cNvSpPr>
          <p:nvPr/>
        </p:nvSpPr>
        <p:spPr bwMode="auto">
          <a:xfrm>
            <a:off x="7410264" y="4584153"/>
            <a:ext cx="31334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de-DE" altLang="de-DE" sz="1800">
                <a:solidFill>
                  <a:srgbClr val="333333"/>
                </a:solidFill>
                <a:latin typeface="+mn-lt"/>
                <a:ea typeface="+mn-ea"/>
              </a:rPr>
              <a:t>3</a:t>
            </a:r>
          </a:p>
        </p:txBody>
      </p:sp>
      <p:sp>
        <p:nvSpPr>
          <p:cNvPr id="108548" name="Text Box 1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Serenady młodego mężczyzny nie spodobały się ojcu jego wybranki.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jest w drodze na przesłuchanie (casting) do kapeli.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zagrał właśnie krótką melodię z okazji urodzin swojego ojca.</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Muzyk uliczny jest zły, ponieważ nie dostał pieniędzy za swój ostatni występ.</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bardzo prawdopodobne wydają ci się poszczególne opcje?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53</a:t>
            </a:fld>
            <a:endParaRPr lang="de-DE" altLang="de-DE">
              <a:latin typeface="+mn-lt"/>
            </a:endParaRP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54</a:t>
            </a:fld>
            <a:endParaRPr lang="de-DE" altLang="de-DE">
              <a:latin typeface="+mn-lt"/>
            </a:endParaRPr>
          </a:p>
        </p:txBody>
      </p:sp>
      <p:sp>
        <p:nvSpPr>
          <p:cNvPr id="110599" name="Text Box 1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Serenady młodego mężczyzny nie spodobały się ojcu jego wybranki.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jest w drodze na przesłuchanie (casting) do kapeli.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zagrał właśnie krótką melodię z okazji urodzin swojego ojca.</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Muzyk uliczny jest zły, ponieważ nie dostał pieniędzy za swój ostatni występ.</a:t>
            </a:r>
            <a:endParaRPr lang="de-DE" altLang="de-DE" sz="2000" b="0" dirty="0">
              <a:solidFill>
                <a:srgbClr val="333333"/>
              </a:solidFill>
              <a:latin typeface="+mn-lt"/>
              <a:ea typeface="+mn-ea"/>
            </a:endParaRP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7" name="Text Box 1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Serenady młodego mężczyzny nie spodobały się ojcu jego wybranki.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jest w drodze na przesłuchanie (casting) do kapeli.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zagrał właśnie krótką melodię z okazji urodzin swojego ojca.</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Muzyk uliczny jest zły, ponieważ nie dostał pieniędzy za swój ostatni występ.</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55</a:t>
            </a:fld>
            <a:endParaRPr lang="de-DE" altLang="de-DE">
              <a:latin typeface="+mn-lt"/>
            </a:endParaRP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4" name="Text Box 1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ea typeface="+mn-ea"/>
              </a:rPr>
              <a:t>Serenady młodego mężczyzny nie spodobały się ojcu jego wybranki.</a:t>
            </a:r>
            <a:endParaRPr lang="de-DE" altLang="de-DE" sz="20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jest w drodze na przesłuchanie (casting) do kapeli.</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zagrał właśnie krótką melodię z okazji urodzin swojego ojca.</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Muzyk uliczny jest zły, ponieważ nie dostał pieniędzy za swój ostatni występ.</a:t>
            </a:r>
            <a:endParaRPr lang="de-DE" altLang="de-DE" sz="20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56</a:t>
            </a:fld>
            <a:endParaRPr lang="de-DE" altLang="de-DE">
              <a:latin typeface="+mn-lt"/>
            </a:endParaRP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bardzo prawdopodobne wydają ci się poszczególne opcje?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57</a:t>
            </a:fld>
            <a:endParaRPr lang="de-DE" altLang="de-DE">
              <a:latin typeface="+mn-lt"/>
            </a:endParaRPr>
          </a:p>
        </p:txBody>
      </p:sp>
      <p:sp>
        <p:nvSpPr>
          <p:cNvPr id="116741"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a:t>
            </a:r>
            <a:r>
              <a:rPr lang="pl-PL" altLang="de-DE" sz="2000" b="0">
                <a:solidFill>
                  <a:srgbClr val="333333"/>
                </a:solidFill>
                <a:latin typeface="+mn-lt"/>
                <a:ea typeface="+mn-ea"/>
              </a:rPr>
              <a:t>jest “tajniakiem”, </a:t>
            </a:r>
            <a:r>
              <a:rPr lang="pl-PL" altLang="de-DE" sz="2000" b="0" dirty="0">
                <a:solidFill>
                  <a:srgbClr val="333333"/>
                </a:solidFill>
                <a:latin typeface="+mn-lt"/>
                <a:ea typeface="+mn-ea"/>
              </a:rPr>
              <a:t>który szpieguje przez okno czyjeś myśli.</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reperuje pęknięcie na ścianie domu.</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myje swój stary, brudny dom.</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właśnie wybudował dom i teraz go maluje.</a:t>
            </a:r>
            <a:endParaRPr lang="en-US" altLang="de-DE" sz="2000" b="0" dirty="0">
              <a:solidFill>
                <a:srgbClr val="333333"/>
              </a:solidFill>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Czy twoje zdanie zmieniło się pod wpływem nowego obrazka?</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58</a:t>
            </a:fld>
            <a:endParaRPr lang="de-DE" altLang="de-DE">
              <a:latin typeface="+mn-lt"/>
            </a:endParaRPr>
          </a:p>
        </p:txBody>
      </p:sp>
      <p:sp>
        <p:nvSpPr>
          <p:cNvPr id="118791"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a:t>
            </a:r>
            <a:r>
              <a:rPr lang="pl-PL" altLang="de-DE" sz="2000" b="0">
                <a:solidFill>
                  <a:srgbClr val="333333"/>
                </a:solidFill>
                <a:latin typeface="+mn-lt"/>
                <a:ea typeface="+mn-ea"/>
              </a:rPr>
              <a:t>jest “tajniakiem”, </a:t>
            </a:r>
            <a:r>
              <a:rPr lang="pl-PL" altLang="de-DE" sz="2000" b="0" dirty="0">
                <a:solidFill>
                  <a:srgbClr val="333333"/>
                </a:solidFill>
                <a:latin typeface="+mn-lt"/>
                <a:ea typeface="+mn-ea"/>
              </a:rPr>
              <a:t>który szpieguje przez okno czyjeś myśli.</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reperuje pęknięcie na ścianie domu.</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myje swój stary, brudny dom.</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właśnie wybudował dom i teraz go maluje.</a:t>
            </a:r>
            <a:endParaRPr lang="en-US" altLang="de-DE" sz="2000" b="0" dirty="0">
              <a:solidFill>
                <a:srgbClr val="333333"/>
              </a:solidFill>
              <a:latin typeface="+mn-lt"/>
              <a:ea typeface="+mn-ea"/>
            </a:endParaRP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Proszę oszacuj ponownie prawdopodobieństwo.</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59</a:t>
            </a:fld>
            <a:endParaRPr lang="de-DE" altLang="de-DE">
              <a:latin typeface="+mn-lt"/>
            </a:endParaRPr>
          </a:p>
        </p:txBody>
      </p:sp>
      <p:sp>
        <p:nvSpPr>
          <p:cNvPr id="120841"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a:t>
            </a:r>
            <a:r>
              <a:rPr lang="pl-PL" altLang="de-DE" sz="2000" b="0">
                <a:solidFill>
                  <a:srgbClr val="333333"/>
                </a:solidFill>
                <a:latin typeface="+mn-lt"/>
                <a:ea typeface="+mn-ea"/>
              </a:rPr>
              <a:t>jest “tajniakiem”, </a:t>
            </a:r>
            <a:r>
              <a:rPr lang="pl-PL" altLang="de-DE" sz="2000" b="0" dirty="0">
                <a:solidFill>
                  <a:srgbClr val="333333"/>
                </a:solidFill>
                <a:latin typeface="+mn-lt"/>
                <a:ea typeface="+mn-ea"/>
              </a:rPr>
              <a:t>który szpieguje przez okno czyjeś myśli.</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reperuje pęknięcie na ścianie domu.</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myje swój stary, brudny dom.</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właśnie wybudował dom i teraz go maluje.</a:t>
            </a:r>
            <a:endParaRPr lang="en-US" altLang="de-DE" sz="2000" b="0" dirty="0">
              <a:solidFill>
                <a:srgbClr val="333333"/>
              </a:solidFill>
              <a:latin typeface="+mn-lt"/>
              <a:ea typeface="+mn-ea"/>
            </a:endParaRP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8"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a:t>
            </a:r>
            <a:r>
              <a:rPr lang="pl-PL" altLang="de-DE" sz="2000" b="0">
                <a:solidFill>
                  <a:srgbClr val="333333"/>
                </a:solidFill>
                <a:latin typeface="+mn-lt"/>
                <a:ea typeface="+mn-ea"/>
              </a:rPr>
              <a:t>jest “tajniakiem”, </a:t>
            </a:r>
            <a:r>
              <a:rPr lang="pl-PL" altLang="de-DE" sz="2000" b="0" dirty="0">
                <a:solidFill>
                  <a:srgbClr val="333333"/>
                </a:solidFill>
                <a:latin typeface="+mn-lt"/>
                <a:ea typeface="+mn-ea"/>
              </a:rPr>
              <a:t>który szpieguje przez okno czyjeś myśli.</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reperuje pęknięcie na ścianie domu.</a:t>
            </a:r>
            <a:endParaRPr lang="en-US"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pl-PL" altLang="de-DE" sz="2000" b="0" dirty="0">
                <a:solidFill>
                  <a:srgbClr val="333333"/>
                </a:solidFill>
                <a:latin typeface="+mn-lt"/>
                <a:ea typeface="+mn-ea"/>
              </a:rPr>
              <a:t>Mężczyzna myje swój stary, brudny dom.</a:t>
            </a:r>
            <a:endParaRPr lang="en-US" altLang="de-DE" sz="20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pl-PL" altLang="de-DE" sz="2000" b="0" dirty="0">
                <a:solidFill>
                  <a:srgbClr val="004992"/>
                </a:solidFill>
                <a:latin typeface="+mn-lt"/>
                <a:ea typeface="+mn-ea"/>
              </a:rPr>
              <a:t>Mężczyzna właśnie wybudował dom i teraz go maluje.</a:t>
            </a:r>
            <a:endParaRPr lang="en-US" altLang="de-DE" sz="20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60</a:t>
            </a:fld>
            <a:endParaRPr lang="de-DE" altLang="de-DE">
              <a:latin typeface="+mn-lt"/>
            </a:endParaRP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buClr>
                <a:srgbClr val="333333"/>
              </a:buClr>
              <a:buFont typeface="WingDings"/>
              <a:buChar char=""/>
            </a:pPr>
            <a:r>
              <a:rPr lang="pl-PL" altLang="de-DE" sz="2400" dirty="0">
                <a:solidFill>
                  <a:srgbClr val="333333"/>
                </a:solidFill>
              </a:rPr>
              <a:t>Czasem sytuacja okazuje się inna, niż się spodziewaliśmy. Przedwczesne decyzje czasem prowadzą do błędnych wniosków</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buClr>
                <a:srgbClr val="333333"/>
              </a:buClr>
              <a:buFont typeface="WingDings"/>
              <a:buChar char=""/>
            </a:pPr>
            <a:r>
              <a:rPr lang="pl-PL" altLang="de-DE" sz="2400" dirty="0">
                <a:solidFill>
                  <a:srgbClr val="333333"/>
                </a:solidFill>
              </a:rPr>
              <a:t>Czasem sytuacja okazuje się inna, niż się spodziewaliśmy. Przedwczesne decyzje czasem prowadzą do błędnych wniosków</a:t>
            </a:r>
            <a:r>
              <a:rPr lang="de-DE"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Powinieneś zawsze rozważać alternatywne hipotezy i interpretacje, i zmieniać swoje </a:t>
            </a:r>
            <a:r>
              <a:rPr lang="pl-PL" altLang="de-DE" sz="2400">
                <a:solidFill>
                  <a:srgbClr val="333333"/>
                </a:solidFill>
              </a:rPr>
              <a:t>przekonania.</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62</a:t>
            </a:fld>
            <a:endParaRPr lang="de-DE" altLang="de-DE">
              <a:latin typeface="+mn-lt"/>
            </a:endParaRPr>
          </a:p>
        </p:txBody>
      </p:sp>
    </p:spTree>
    <p:extLst>
      <p:ext uri="{BB962C8B-B14F-4D97-AF65-F5344CB8AC3E}">
        <p14:creationId xmlns:p14="http://schemas.microsoft.com/office/powerpoint/2010/main" val="1053037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Zastosowanie w życiu codziennym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pl-PL" altLang="de-DE" sz="2400" b="1" dirty="0">
                <a:solidFill>
                  <a:srgbClr val="333333"/>
                </a:solidFill>
              </a:rPr>
              <a:t>Wnioski:</a:t>
            </a:r>
          </a:p>
          <a:p>
            <a:pPr marL="342900" lvl="0" indent="-342900" defTabSz="914400" fontAlgn="base">
              <a:buClr>
                <a:srgbClr val="333333"/>
              </a:buClr>
              <a:buFont typeface="WingDings"/>
              <a:buChar char=""/>
            </a:pPr>
            <a:r>
              <a:rPr lang="pl-PL" altLang="de-DE" sz="2400" dirty="0">
                <a:solidFill>
                  <a:srgbClr val="333333"/>
                </a:solidFill>
              </a:rPr>
              <a:t>Czasem sytuacja okazuje się inna, niż się spodziewaliśmy. Przedwczesne decyzje czasem prowadzą do błędnych wniosków</a:t>
            </a:r>
            <a:r>
              <a:rPr lang="de-DE" altLang="de-DE" sz="2400" dirty="0">
                <a:solidFill>
                  <a:srgbClr val="333333"/>
                </a:solidFill>
              </a:rPr>
              <a:t>.</a:t>
            </a:r>
            <a:endParaRPr lang="pl-PL" altLang="de-DE" sz="2400" dirty="0">
              <a:solidFill>
                <a:srgbClr val="333333"/>
              </a:solidFill>
            </a:endParaRPr>
          </a:p>
          <a:p>
            <a:pPr marL="342900" lvl="0" indent="-342900" defTabSz="914400" fontAlgn="base">
              <a:buClr>
                <a:srgbClr val="333333"/>
              </a:buClr>
              <a:buFont typeface="WingDings"/>
              <a:buChar char=""/>
            </a:pPr>
            <a:r>
              <a:rPr lang="pl-PL" altLang="de-DE" sz="2400" dirty="0">
                <a:solidFill>
                  <a:srgbClr val="333333"/>
                </a:solidFill>
              </a:rPr>
              <a:t>Powinieneś zawsze rozważać alternatywne hipotezy i interpretacje, i zmieniać swoje przekonania.</a:t>
            </a:r>
          </a:p>
          <a:p>
            <a:pPr marL="342900" lvl="0" indent="-342900" defTabSz="914400" fontAlgn="base">
              <a:buClr>
                <a:srgbClr val="333333"/>
              </a:buClr>
              <a:buFont typeface="WingDings"/>
              <a:buChar char=""/>
            </a:pPr>
            <a:r>
              <a:rPr lang="pl-PL" altLang="de-DE" sz="2400" dirty="0">
                <a:solidFill>
                  <a:srgbClr val="333333"/>
                </a:solidFill>
              </a:rPr>
              <a:t>Informacji do podejmowania decyzji szukaj tak wielu, jak to możliwe.</a:t>
            </a:r>
            <a:endParaRPr lang="en-US" sz="2400" dirty="0"/>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63</a:t>
            </a:fld>
            <a:endParaRPr lang="de-DE" altLang="de-DE">
              <a:latin typeface="+mn-lt"/>
            </a:endParaRPr>
          </a:p>
        </p:txBody>
      </p:sp>
    </p:spTree>
    <p:extLst>
      <p:ext uri="{BB962C8B-B14F-4D97-AF65-F5344CB8AC3E}">
        <p14:creationId xmlns:p14="http://schemas.microsoft.com/office/powerpoint/2010/main" val="26995210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Podczas</a:t>
            </a:r>
            <a:r>
              <a:rPr lang="en-AU" altLang="de-DE" sz="2400" dirty="0">
                <a:solidFill>
                  <a:srgbClr val="333333"/>
                </a:solidFill>
              </a:rPr>
              <a:t> </a:t>
            </a:r>
            <a:r>
              <a:rPr lang="en-AU" altLang="de-DE" sz="2400" dirty="0" err="1">
                <a:solidFill>
                  <a:srgbClr val="333333"/>
                </a:solidFill>
              </a:rPr>
              <a:t>psychozy</a:t>
            </a:r>
            <a:r>
              <a:rPr lang="en-AU" altLang="de-DE" sz="2400" dirty="0">
                <a:solidFill>
                  <a:srgbClr val="333333"/>
                </a:solidFill>
              </a:rPr>
              <a:t> </a:t>
            </a:r>
            <a:r>
              <a:rPr lang="en-AU" altLang="de-DE" sz="2400" dirty="0" err="1">
                <a:solidFill>
                  <a:srgbClr val="333333"/>
                </a:solidFill>
              </a:rPr>
              <a:t>ludzie</a:t>
            </a:r>
            <a:r>
              <a:rPr lang="en-AU" altLang="de-DE" sz="2400" dirty="0">
                <a:solidFill>
                  <a:srgbClr val="333333"/>
                </a:solidFill>
              </a:rPr>
              <a:t> </a:t>
            </a:r>
            <a:r>
              <a:rPr lang="en-AU" altLang="de-DE" sz="2400" dirty="0" err="1">
                <a:solidFill>
                  <a:srgbClr val="333333"/>
                </a:solidFill>
              </a:rPr>
              <a:t>mogą</a:t>
            </a:r>
            <a:r>
              <a:rPr lang="pl-PL" altLang="de-DE" sz="2400" dirty="0">
                <a:solidFill>
                  <a:srgbClr val="333333"/>
                </a:solidFill>
              </a:rPr>
              <a:t> </a:t>
            </a:r>
            <a:r>
              <a:rPr lang="en-AU" altLang="de-DE" sz="2400" dirty="0" err="1">
                <a:solidFill>
                  <a:srgbClr val="333333"/>
                </a:solidFill>
              </a:rPr>
              <a:t>podtrzymywać</a:t>
            </a:r>
            <a:r>
              <a:rPr lang="pl-PL" altLang="de-DE" sz="2400" dirty="0">
                <a:solidFill>
                  <a:srgbClr val="333333"/>
                </a:solidFill>
              </a:rPr>
              <a:t> </a:t>
            </a:r>
            <a:r>
              <a:rPr lang="en-AU" altLang="de-DE" sz="2400" dirty="0" err="1">
                <a:solidFill>
                  <a:srgbClr val="333333"/>
                </a:solidFill>
              </a:rPr>
              <a:t>błędne</a:t>
            </a:r>
            <a:r>
              <a:rPr lang="en-AU" altLang="de-DE" sz="2400" dirty="0">
                <a:solidFill>
                  <a:srgbClr val="333333"/>
                </a:solidFill>
              </a:rPr>
              <a:t> </a:t>
            </a:r>
            <a:r>
              <a:rPr lang="en-AU" altLang="de-DE" sz="2400" dirty="0" err="1">
                <a:solidFill>
                  <a:srgbClr val="333333"/>
                </a:solidFill>
              </a:rPr>
              <a:t>przekonania</a:t>
            </a:r>
            <a:r>
              <a:rPr lang="en-AU" altLang="de-DE" sz="2400" dirty="0">
                <a:solidFill>
                  <a:srgbClr val="333333"/>
                </a:solidFill>
              </a:rPr>
              <a:t> </a:t>
            </a:r>
            <a:r>
              <a:rPr lang="en-AU" altLang="de-DE" sz="2400" dirty="0" err="1">
                <a:solidFill>
                  <a:srgbClr val="333333"/>
                </a:solidFill>
              </a:rPr>
              <a:t>oraz</a:t>
            </a:r>
            <a:r>
              <a:rPr lang="en-AU" altLang="de-DE" sz="2400" dirty="0">
                <a:solidFill>
                  <a:srgbClr val="333333"/>
                </a:solidFill>
              </a:rPr>
              <a:t> </a:t>
            </a:r>
            <a:r>
              <a:rPr lang="en-AU" altLang="de-DE" sz="2400" dirty="0" err="1">
                <a:solidFill>
                  <a:srgbClr val="333333"/>
                </a:solidFill>
              </a:rPr>
              <a:t>ignorować</a:t>
            </a:r>
            <a:r>
              <a:rPr lang="pl-PL" altLang="de-DE" sz="2400" dirty="0">
                <a:solidFill>
                  <a:srgbClr val="333333"/>
                </a:solidFill>
              </a:rPr>
              <a:t> </a:t>
            </a:r>
            <a:r>
              <a:rPr lang="en-AU" altLang="de-DE" sz="2400" dirty="0" err="1">
                <a:solidFill>
                  <a:srgbClr val="333333"/>
                </a:solidFill>
              </a:rPr>
              <a:t>kontrargumenty</a:t>
            </a:r>
            <a:r>
              <a:rPr lang="en-AU" altLang="de-DE" sz="2400" dirty="0">
                <a:solidFill>
                  <a:srgbClr val="333333"/>
                </a:solidFill>
              </a:rPr>
              <a:t>. W </a:t>
            </a:r>
            <a:r>
              <a:rPr lang="en-AU" altLang="de-DE" sz="2400" dirty="0" err="1">
                <a:solidFill>
                  <a:srgbClr val="333333"/>
                </a:solidFill>
              </a:rPr>
              <a:t>niektórych</a:t>
            </a:r>
            <a:r>
              <a:rPr lang="en-AU" altLang="de-DE" sz="2400" dirty="0">
                <a:solidFill>
                  <a:srgbClr val="333333"/>
                </a:solidFill>
              </a:rPr>
              <a:t> </a:t>
            </a:r>
            <a:r>
              <a:rPr lang="en-AU" altLang="de-DE" sz="2400" dirty="0" err="1">
                <a:solidFill>
                  <a:srgbClr val="333333"/>
                </a:solidFill>
              </a:rPr>
              <a:t>przypadkach</a:t>
            </a:r>
            <a:r>
              <a:rPr lang="en-AU" altLang="de-DE" sz="2400" dirty="0">
                <a:solidFill>
                  <a:srgbClr val="333333"/>
                </a:solidFill>
              </a:rPr>
              <a:t> </a:t>
            </a:r>
            <a:r>
              <a:rPr lang="en-AU" altLang="de-DE" sz="2400" dirty="0" err="1">
                <a:solidFill>
                  <a:srgbClr val="333333"/>
                </a:solidFill>
              </a:rPr>
              <a:t>może</a:t>
            </a:r>
            <a:r>
              <a:rPr lang="en-AU" altLang="de-DE" sz="2400" dirty="0">
                <a:solidFill>
                  <a:srgbClr val="333333"/>
                </a:solidFill>
              </a:rPr>
              <a:t> to </a:t>
            </a:r>
            <a:r>
              <a:rPr lang="en-AU" altLang="de-DE" sz="2400" dirty="0" err="1">
                <a:solidFill>
                  <a:srgbClr val="333333"/>
                </a:solidFill>
              </a:rPr>
              <a:t>mieć</a:t>
            </a:r>
            <a:r>
              <a:rPr lang="pl-PL" altLang="de-DE" sz="2400" dirty="0">
                <a:solidFill>
                  <a:srgbClr val="333333"/>
                </a:solidFill>
              </a:rPr>
              <a:t> </a:t>
            </a:r>
            <a:r>
              <a:rPr lang="en-AU" altLang="de-DE" sz="2400" dirty="0" err="1">
                <a:solidFill>
                  <a:srgbClr val="333333"/>
                </a:solidFill>
              </a:rPr>
              <a:t>dramatyczne</a:t>
            </a:r>
            <a:r>
              <a:rPr lang="en-AU" altLang="de-DE" sz="2400" dirty="0">
                <a:solidFill>
                  <a:srgbClr val="333333"/>
                </a:solidFill>
              </a:rPr>
              <a:t> </a:t>
            </a:r>
            <a:r>
              <a:rPr lang="en-AU" altLang="de-DE" sz="2400" dirty="0" err="1">
                <a:solidFill>
                  <a:srgbClr val="333333"/>
                </a:solidFill>
              </a:rPr>
              <a:t>konsekwencje</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Podczas</a:t>
            </a:r>
            <a:r>
              <a:rPr lang="en-AU" altLang="de-DE" sz="2400" dirty="0">
                <a:solidFill>
                  <a:srgbClr val="333333"/>
                </a:solidFill>
              </a:rPr>
              <a:t> </a:t>
            </a:r>
            <a:r>
              <a:rPr lang="en-AU" altLang="de-DE" sz="2400" dirty="0" err="1">
                <a:solidFill>
                  <a:srgbClr val="333333"/>
                </a:solidFill>
              </a:rPr>
              <a:t>psychozy</a:t>
            </a:r>
            <a:r>
              <a:rPr lang="en-AU" altLang="de-DE" sz="2400" dirty="0">
                <a:solidFill>
                  <a:srgbClr val="333333"/>
                </a:solidFill>
              </a:rPr>
              <a:t> </a:t>
            </a:r>
            <a:r>
              <a:rPr lang="en-AU" altLang="de-DE" sz="2400" dirty="0" err="1">
                <a:solidFill>
                  <a:srgbClr val="333333"/>
                </a:solidFill>
              </a:rPr>
              <a:t>ludzie</a:t>
            </a:r>
            <a:r>
              <a:rPr lang="en-AU" altLang="de-DE" sz="2400" dirty="0">
                <a:solidFill>
                  <a:srgbClr val="333333"/>
                </a:solidFill>
              </a:rPr>
              <a:t> </a:t>
            </a:r>
            <a:r>
              <a:rPr lang="en-AU" altLang="de-DE" sz="2400" dirty="0" err="1">
                <a:solidFill>
                  <a:srgbClr val="333333"/>
                </a:solidFill>
              </a:rPr>
              <a:t>mogą</a:t>
            </a:r>
            <a:r>
              <a:rPr lang="pl-PL" altLang="de-DE" sz="2400" dirty="0">
                <a:solidFill>
                  <a:srgbClr val="333333"/>
                </a:solidFill>
              </a:rPr>
              <a:t> </a:t>
            </a:r>
            <a:r>
              <a:rPr lang="en-AU" altLang="de-DE" sz="2400" dirty="0" err="1">
                <a:solidFill>
                  <a:srgbClr val="333333"/>
                </a:solidFill>
              </a:rPr>
              <a:t>podtrzymywać</a:t>
            </a:r>
            <a:r>
              <a:rPr lang="pl-PL" altLang="de-DE" sz="2400" dirty="0">
                <a:solidFill>
                  <a:srgbClr val="333333"/>
                </a:solidFill>
              </a:rPr>
              <a:t> </a:t>
            </a:r>
            <a:r>
              <a:rPr lang="en-AU" altLang="de-DE" sz="2400" dirty="0" err="1">
                <a:solidFill>
                  <a:srgbClr val="333333"/>
                </a:solidFill>
              </a:rPr>
              <a:t>błędne</a:t>
            </a:r>
            <a:r>
              <a:rPr lang="en-AU" altLang="de-DE" sz="2400" dirty="0">
                <a:solidFill>
                  <a:srgbClr val="333333"/>
                </a:solidFill>
              </a:rPr>
              <a:t> </a:t>
            </a:r>
            <a:r>
              <a:rPr lang="en-AU" altLang="de-DE" sz="2400" dirty="0" err="1">
                <a:solidFill>
                  <a:srgbClr val="333333"/>
                </a:solidFill>
              </a:rPr>
              <a:t>przekonania</a:t>
            </a:r>
            <a:r>
              <a:rPr lang="en-AU" altLang="de-DE" sz="2400" dirty="0">
                <a:solidFill>
                  <a:srgbClr val="333333"/>
                </a:solidFill>
              </a:rPr>
              <a:t> </a:t>
            </a:r>
            <a:r>
              <a:rPr lang="en-AU" altLang="de-DE" sz="2400" dirty="0" err="1">
                <a:solidFill>
                  <a:srgbClr val="333333"/>
                </a:solidFill>
              </a:rPr>
              <a:t>oraz</a:t>
            </a:r>
            <a:r>
              <a:rPr lang="en-AU" altLang="de-DE" sz="2400" dirty="0">
                <a:solidFill>
                  <a:srgbClr val="333333"/>
                </a:solidFill>
              </a:rPr>
              <a:t> </a:t>
            </a:r>
            <a:r>
              <a:rPr lang="en-AU" altLang="de-DE" sz="2400" dirty="0" err="1">
                <a:solidFill>
                  <a:srgbClr val="333333"/>
                </a:solidFill>
              </a:rPr>
              <a:t>ignorować</a:t>
            </a:r>
            <a:r>
              <a:rPr lang="pl-PL" altLang="de-DE" sz="2400" dirty="0">
                <a:solidFill>
                  <a:srgbClr val="333333"/>
                </a:solidFill>
              </a:rPr>
              <a:t> </a:t>
            </a:r>
            <a:r>
              <a:rPr lang="en-AU" altLang="de-DE" sz="2400" dirty="0" err="1">
                <a:solidFill>
                  <a:srgbClr val="333333"/>
                </a:solidFill>
              </a:rPr>
              <a:t>kontrargumenty</a:t>
            </a:r>
            <a:r>
              <a:rPr lang="en-AU" altLang="de-DE" sz="2400" dirty="0">
                <a:solidFill>
                  <a:srgbClr val="333333"/>
                </a:solidFill>
              </a:rPr>
              <a:t>. W </a:t>
            </a:r>
            <a:r>
              <a:rPr lang="en-AU" altLang="de-DE" sz="2400" dirty="0" err="1">
                <a:solidFill>
                  <a:srgbClr val="333333"/>
                </a:solidFill>
              </a:rPr>
              <a:t>niektórych</a:t>
            </a:r>
            <a:r>
              <a:rPr lang="en-AU" altLang="de-DE" sz="2400" dirty="0">
                <a:solidFill>
                  <a:srgbClr val="333333"/>
                </a:solidFill>
              </a:rPr>
              <a:t> </a:t>
            </a:r>
            <a:r>
              <a:rPr lang="en-AU" altLang="de-DE" sz="2400" dirty="0" err="1">
                <a:solidFill>
                  <a:srgbClr val="333333"/>
                </a:solidFill>
              </a:rPr>
              <a:t>przypadkach</a:t>
            </a:r>
            <a:r>
              <a:rPr lang="en-AU" altLang="de-DE" sz="2400" dirty="0">
                <a:solidFill>
                  <a:srgbClr val="333333"/>
                </a:solidFill>
              </a:rPr>
              <a:t> </a:t>
            </a:r>
            <a:r>
              <a:rPr lang="en-AU" altLang="de-DE" sz="2400" dirty="0" err="1">
                <a:solidFill>
                  <a:srgbClr val="333333"/>
                </a:solidFill>
              </a:rPr>
              <a:t>może</a:t>
            </a:r>
            <a:r>
              <a:rPr lang="en-AU" altLang="de-DE" sz="2400" dirty="0">
                <a:solidFill>
                  <a:srgbClr val="333333"/>
                </a:solidFill>
              </a:rPr>
              <a:t> to </a:t>
            </a:r>
            <a:r>
              <a:rPr lang="en-AU" altLang="de-DE" sz="2400" dirty="0" err="1">
                <a:solidFill>
                  <a:srgbClr val="333333"/>
                </a:solidFill>
              </a:rPr>
              <a:t>mieć</a:t>
            </a:r>
            <a:r>
              <a:rPr lang="pl-PL" altLang="de-DE" sz="2400" dirty="0">
                <a:solidFill>
                  <a:srgbClr val="333333"/>
                </a:solidFill>
              </a:rPr>
              <a:t> </a:t>
            </a:r>
            <a:r>
              <a:rPr lang="en-AU" altLang="de-DE" sz="2400" dirty="0" err="1">
                <a:solidFill>
                  <a:srgbClr val="333333"/>
                </a:solidFill>
              </a:rPr>
              <a:t>dramatyczne</a:t>
            </a:r>
            <a:r>
              <a:rPr lang="en-AU" altLang="de-DE" sz="2400" dirty="0">
                <a:solidFill>
                  <a:srgbClr val="333333"/>
                </a:solidFill>
              </a:rPr>
              <a:t> </a:t>
            </a:r>
            <a:r>
              <a:rPr lang="en-AU" altLang="de-DE" sz="2400" dirty="0" err="1">
                <a:solidFill>
                  <a:srgbClr val="333333"/>
                </a:solidFill>
              </a:rPr>
              <a:t>konsekwencje</a:t>
            </a:r>
            <a:r>
              <a:rPr lang="en-AU" altLang="de-DE" sz="2400" dirty="0">
                <a:solidFill>
                  <a:srgbClr val="333333"/>
                </a:solidFill>
              </a:rPr>
              <a:t>.</a:t>
            </a:r>
          </a:p>
          <a:p>
            <a:pPr lvl="0" defTabSz="914400" fontAlgn="base"/>
            <a:r>
              <a:rPr lang="pl-PL" altLang="de-DE" sz="2400" dirty="0">
                <a:solidFill>
                  <a:srgbClr val="004992"/>
                </a:solidFill>
              </a:rPr>
              <a:t>Przykład</a:t>
            </a:r>
            <a:r>
              <a:rPr lang="en-AU" altLang="de-DE" sz="2400" dirty="0">
                <a:solidFill>
                  <a:srgbClr val="004992"/>
                </a:solidFill>
              </a:rPr>
              <a:t>: </a:t>
            </a:r>
            <a:r>
              <a:rPr lang="en-AU" altLang="de-DE" sz="2400" dirty="0">
                <a:solidFill>
                  <a:srgbClr val="333333"/>
                </a:solidFill>
              </a:rPr>
              <a:t>Latisha </a:t>
            </a:r>
            <a:r>
              <a:rPr lang="pl-PL" altLang="de-DE" sz="2400" dirty="0">
                <a:solidFill>
                  <a:srgbClr val="333333"/>
                </a:solidFill>
              </a:rPr>
              <a:t>przecięła opony samochodów swoich kolegów.</a:t>
            </a:r>
          </a:p>
          <a:p>
            <a:pPr lvl="0" defTabSz="914400" fontAlgn="base">
              <a:lnSpc>
                <a:spcPct val="100000"/>
              </a:lnSpc>
              <a:spcBef>
                <a:spcPts val="1200"/>
              </a:spcBef>
            </a:pPr>
            <a:r>
              <a:rPr lang="pl-PL" altLang="de-DE" sz="2400" dirty="0">
                <a:solidFill>
                  <a:srgbClr val="004992"/>
                </a:solidFill>
              </a:rPr>
              <a:t>Tło</a:t>
            </a:r>
            <a:r>
              <a:rPr lang="en-AU" altLang="de-DE" sz="2400" dirty="0">
                <a:solidFill>
                  <a:srgbClr val="004992"/>
                </a:solidFill>
              </a:rPr>
              <a:t>: </a:t>
            </a:r>
            <a:r>
              <a:rPr lang="en-AU" altLang="de-DE" sz="2400" dirty="0">
                <a:solidFill>
                  <a:srgbClr val="333333"/>
                </a:solidFill>
              </a:rPr>
              <a:t>Latisha </a:t>
            </a:r>
            <a:r>
              <a:rPr lang="pl-PL" altLang="de-DE" sz="2400" dirty="0">
                <a:solidFill>
                  <a:srgbClr val="333333"/>
                </a:solidFill>
              </a:rPr>
              <a:t>czuje się prześladowana</a:t>
            </a:r>
            <a:r>
              <a:rPr lang="en-AU" altLang="de-DE" sz="2400" dirty="0">
                <a:solidFill>
                  <a:srgbClr val="333333"/>
                </a:solidFill>
              </a:rPr>
              <a:t>.</a:t>
            </a:r>
          </a:p>
          <a:p>
            <a:pPr lvl="0" defTabSz="914400" fontAlgn="base">
              <a:lnSpc>
                <a:spcPct val="100000"/>
              </a:lnSpc>
              <a:spcBef>
                <a:spcPts val="1200"/>
              </a:spcBef>
            </a:pPr>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Mimo że niektórzy koledzy rzeczywiście obłudnie mówili o Latishi, ona połączyła ich komentarze ze sobą i doszła do wniosku, że koledzy są zaangażowani w spisek. Przestała zauważać, że niektórzy koledzy odnoszą się do niej inaczej.</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65</a:t>
            </a:fld>
            <a:endParaRPr lang="de-DE" altLang="de-DE">
              <a:latin typeface="+mn-lt"/>
            </a:endParaRPr>
          </a:p>
        </p:txBody>
      </p:sp>
    </p:spTree>
    <p:extLst>
      <p:ext uri="{BB962C8B-B14F-4D97-AF65-F5344CB8AC3E}">
        <p14:creationId xmlns:p14="http://schemas.microsoft.com/office/powerpoint/2010/main" val="34972604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Co to ma wspólnego z psychozą?</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Podczas</a:t>
            </a:r>
            <a:r>
              <a:rPr lang="en-AU" altLang="de-DE" sz="2400" dirty="0">
                <a:solidFill>
                  <a:srgbClr val="333333"/>
                </a:solidFill>
              </a:rPr>
              <a:t> </a:t>
            </a:r>
            <a:r>
              <a:rPr lang="en-AU" altLang="de-DE" sz="2400" dirty="0" err="1">
                <a:solidFill>
                  <a:srgbClr val="333333"/>
                </a:solidFill>
              </a:rPr>
              <a:t>psychozy</a:t>
            </a:r>
            <a:r>
              <a:rPr lang="en-AU" altLang="de-DE" sz="2400" dirty="0">
                <a:solidFill>
                  <a:srgbClr val="333333"/>
                </a:solidFill>
              </a:rPr>
              <a:t> </a:t>
            </a:r>
            <a:r>
              <a:rPr lang="en-AU" altLang="de-DE" sz="2400" dirty="0" err="1">
                <a:solidFill>
                  <a:srgbClr val="333333"/>
                </a:solidFill>
              </a:rPr>
              <a:t>ludzie</a:t>
            </a:r>
            <a:r>
              <a:rPr lang="en-AU" altLang="de-DE" sz="2400" dirty="0">
                <a:solidFill>
                  <a:srgbClr val="333333"/>
                </a:solidFill>
              </a:rPr>
              <a:t> </a:t>
            </a:r>
            <a:r>
              <a:rPr lang="en-AU" altLang="de-DE" sz="2400" dirty="0" err="1">
                <a:solidFill>
                  <a:srgbClr val="333333"/>
                </a:solidFill>
              </a:rPr>
              <a:t>mogą</a:t>
            </a:r>
            <a:r>
              <a:rPr lang="pl-PL" altLang="de-DE" sz="2400" dirty="0">
                <a:solidFill>
                  <a:srgbClr val="333333"/>
                </a:solidFill>
              </a:rPr>
              <a:t> </a:t>
            </a:r>
            <a:r>
              <a:rPr lang="en-AU" altLang="de-DE" sz="2400" dirty="0" err="1">
                <a:solidFill>
                  <a:srgbClr val="333333"/>
                </a:solidFill>
              </a:rPr>
              <a:t>podtrzymywać</a:t>
            </a:r>
            <a:r>
              <a:rPr lang="pl-PL" altLang="de-DE" sz="2400" dirty="0">
                <a:solidFill>
                  <a:srgbClr val="333333"/>
                </a:solidFill>
              </a:rPr>
              <a:t> </a:t>
            </a:r>
            <a:r>
              <a:rPr lang="en-AU" altLang="de-DE" sz="2400" dirty="0" err="1">
                <a:solidFill>
                  <a:srgbClr val="333333"/>
                </a:solidFill>
              </a:rPr>
              <a:t>błędne</a:t>
            </a:r>
            <a:r>
              <a:rPr lang="en-AU" altLang="de-DE" sz="2400" dirty="0">
                <a:solidFill>
                  <a:srgbClr val="333333"/>
                </a:solidFill>
              </a:rPr>
              <a:t> </a:t>
            </a:r>
            <a:r>
              <a:rPr lang="en-AU" altLang="de-DE" sz="2400" dirty="0" err="1">
                <a:solidFill>
                  <a:srgbClr val="333333"/>
                </a:solidFill>
              </a:rPr>
              <a:t>przekonania</a:t>
            </a:r>
            <a:r>
              <a:rPr lang="en-AU" altLang="de-DE" sz="2400" dirty="0">
                <a:solidFill>
                  <a:srgbClr val="333333"/>
                </a:solidFill>
              </a:rPr>
              <a:t> </a:t>
            </a:r>
            <a:r>
              <a:rPr lang="en-AU" altLang="de-DE" sz="2400" dirty="0" err="1">
                <a:solidFill>
                  <a:srgbClr val="333333"/>
                </a:solidFill>
              </a:rPr>
              <a:t>oraz</a:t>
            </a:r>
            <a:r>
              <a:rPr lang="en-AU" altLang="de-DE" sz="2400" dirty="0">
                <a:solidFill>
                  <a:srgbClr val="333333"/>
                </a:solidFill>
              </a:rPr>
              <a:t> </a:t>
            </a:r>
            <a:r>
              <a:rPr lang="en-AU" altLang="de-DE" sz="2400" dirty="0" err="1">
                <a:solidFill>
                  <a:srgbClr val="333333"/>
                </a:solidFill>
              </a:rPr>
              <a:t>ignorować</a:t>
            </a:r>
            <a:r>
              <a:rPr lang="pl-PL" altLang="de-DE" sz="2400" dirty="0">
                <a:solidFill>
                  <a:srgbClr val="333333"/>
                </a:solidFill>
              </a:rPr>
              <a:t> </a:t>
            </a:r>
            <a:r>
              <a:rPr lang="en-AU" altLang="de-DE" sz="2400" dirty="0" err="1">
                <a:solidFill>
                  <a:srgbClr val="333333"/>
                </a:solidFill>
              </a:rPr>
              <a:t>kontrargumenty</a:t>
            </a:r>
            <a:r>
              <a:rPr lang="en-AU" altLang="de-DE" sz="2400" dirty="0">
                <a:solidFill>
                  <a:srgbClr val="333333"/>
                </a:solidFill>
              </a:rPr>
              <a:t>. W </a:t>
            </a:r>
            <a:r>
              <a:rPr lang="en-AU" altLang="de-DE" sz="2400" dirty="0" err="1">
                <a:solidFill>
                  <a:srgbClr val="333333"/>
                </a:solidFill>
              </a:rPr>
              <a:t>niektórych</a:t>
            </a:r>
            <a:r>
              <a:rPr lang="en-AU" altLang="de-DE" sz="2400" dirty="0">
                <a:solidFill>
                  <a:srgbClr val="333333"/>
                </a:solidFill>
              </a:rPr>
              <a:t> </a:t>
            </a:r>
            <a:r>
              <a:rPr lang="en-AU" altLang="de-DE" sz="2400" dirty="0" err="1">
                <a:solidFill>
                  <a:srgbClr val="333333"/>
                </a:solidFill>
              </a:rPr>
              <a:t>przypadkach</a:t>
            </a:r>
            <a:r>
              <a:rPr lang="en-AU" altLang="de-DE" sz="2400" dirty="0">
                <a:solidFill>
                  <a:srgbClr val="333333"/>
                </a:solidFill>
              </a:rPr>
              <a:t> </a:t>
            </a:r>
            <a:r>
              <a:rPr lang="en-AU" altLang="de-DE" sz="2400" dirty="0" err="1">
                <a:solidFill>
                  <a:srgbClr val="333333"/>
                </a:solidFill>
              </a:rPr>
              <a:t>może</a:t>
            </a:r>
            <a:r>
              <a:rPr lang="en-AU" altLang="de-DE" sz="2400" dirty="0">
                <a:solidFill>
                  <a:srgbClr val="333333"/>
                </a:solidFill>
              </a:rPr>
              <a:t> to </a:t>
            </a:r>
            <a:r>
              <a:rPr lang="en-AU" altLang="de-DE" sz="2400" dirty="0" err="1">
                <a:solidFill>
                  <a:srgbClr val="333333"/>
                </a:solidFill>
              </a:rPr>
              <a:t>mieć</a:t>
            </a:r>
            <a:r>
              <a:rPr lang="pl-PL" altLang="de-DE" sz="2400" dirty="0">
                <a:solidFill>
                  <a:srgbClr val="333333"/>
                </a:solidFill>
              </a:rPr>
              <a:t> </a:t>
            </a:r>
            <a:r>
              <a:rPr lang="en-AU" altLang="de-DE" sz="2400" dirty="0" err="1">
                <a:solidFill>
                  <a:srgbClr val="333333"/>
                </a:solidFill>
              </a:rPr>
              <a:t>dramatyczne</a:t>
            </a:r>
            <a:r>
              <a:rPr lang="en-AU" altLang="de-DE" sz="2400" dirty="0">
                <a:solidFill>
                  <a:srgbClr val="333333"/>
                </a:solidFill>
              </a:rPr>
              <a:t> </a:t>
            </a:r>
            <a:r>
              <a:rPr lang="en-AU" altLang="de-DE" sz="2400" dirty="0" err="1">
                <a:solidFill>
                  <a:srgbClr val="333333"/>
                </a:solidFill>
              </a:rPr>
              <a:t>konsekwencje</a:t>
            </a:r>
            <a:r>
              <a:rPr lang="en-AU" altLang="de-DE" sz="2400" dirty="0">
                <a:solidFill>
                  <a:srgbClr val="333333"/>
                </a:solidFill>
              </a:rPr>
              <a:t>.</a:t>
            </a:r>
          </a:p>
          <a:p>
            <a:pPr lvl="0" defTabSz="914400" fontAlgn="base"/>
            <a:r>
              <a:rPr lang="pl-PL" altLang="de-DE" sz="2400" dirty="0">
                <a:solidFill>
                  <a:srgbClr val="004992"/>
                </a:solidFill>
              </a:rPr>
              <a:t>Przykład</a:t>
            </a:r>
            <a:r>
              <a:rPr lang="en-AU" altLang="de-DE" sz="2400" dirty="0">
                <a:solidFill>
                  <a:srgbClr val="004992"/>
                </a:solidFill>
              </a:rPr>
              <a:t>: </a:t>
            </a:r>
            <a:r>
              <a:rPr lang="en-AU" altLang="de-DE" sz="2400" dirty="0">
                <a:solidFill>
                  <a:srgbClr val="333333"/>
                </a:solidFill>
              </a:rPr>
              <a:t>Latisha </a:t>
            </a:r>
            <a:r>
              <a:rPr lang="pl-PL" altLang="de-DE" sz="2400" dirty="0">
                <a:solidFill>
                  <a:srgbClr val="333333"/>
                </a:solidFill>
              </a:rPr>
              <a:t>przecięła opony samochodów swoich kolegów.</a:t>
            </a:r>
          </a:p>
          <a:p>
            <a:pPr lvl="0" defTabSz="914400" fontAlgn="base">
              <a:lnSpc>
                <a:spcPct val="100000"/>
              </a:lnSpc>
              <a:spcBef>
                <a:spcPts val="1200"/>
              </a:spcBef>
            </a:pPr>
            <a:r>
              <a:rPr lang="pl-PL" altLang="de-DE" sz="2400" dirty="0">
                <a:solidFill>
                  <a:srgbClr val="004992"/>
                </a:solidFill>
              </a:rPr>
              <a:t>Tło</a:t>
            </a:r>
            <a:r>
              <a:rPr lang="en-AU" altLang="de-DE" sz="2400" dirty="0">
                <a:solidFill>
                  <a:srgbClr val="004992"/>
                </a:solidFill>
              </a:rPr>
              <a:t>: </a:t>
            </a:r>
            <a:r>
              <a:rPr lang="en-AU" altLang="de-DE" sz="2400" dirty="0">
                <a:solidFill>
                  <a:srgbClr val="333333"/>
                </a:solidFill>
              </a:rPr>
              <a:t>Latisha </a:t>
            </a:r>
            <a:r>
              <a:rPr lang="pl-PL" altLang="de-DE" sz="2400" dirty="0">
                <a:solidFill>
                  <a:srgbClr val="333333"/>
                </a:solidFill>
              </a:rPr>
              <a:t>czuje się prześladowana</a:t>
            </a:r>
            <a:r>
              <a:rPr lang="en-AU" altLang="de-DE" sz="2400" dirty="0">
                <a:solidFill>
                  <a:srgbClr val="333333"/>
                </a:solidFill>
              </a:rPr>
              <a:t>.</a:t>
            </a:r>
          </a:p>
          <a:p>
            <a:pPr lvl="0" defTabSz="914400" fontAlgn="base">
              <a:lnSpc>
                <a:spcPct val="100000"/>
              </a:lnSpc>
              <a:spcBef>
                <a:spcPts val="1200"/>
              </a:spcBef>
            </a:pPr>
            <a:r>
              <a:rPr lang="pl-PL" altLang="de-DE" sz="2400" dirty="0">
                <a:solidFill>
                  <a:srgbClr val="004992"/>
                </a:solidFill>
              </a:rPr>
              <a:t>Ale</a:t>
            </a:r>
            <a:r>
              <a:rPr lang="en-AU" altLang="de-DE" sz="2400" dirty="0">
                <a:solidFill>
                  <a:srgbClr val="004992"/>
                </a:solidFill>
              </a:rPr>
              <a:t>: </a:t>
            </a:r>
            <a:r>
              <a:rPr lang="pl-PL" altLang="de-DE" sz="2400" dirty="0">
                <a:solidFill>
                  <a:srgbClr val="333333"/>
                </a:solidFill>
              </a:rPr>
              <a:t>Mimo że niektórzy koledzy rzeczywiście obłudnie mówili o Latishi, ona połączyła ich komentarze ze sobą i doszła do wniosku, że koledzy są zaangażowani w spisek. Przestała zauważać, że niektórzy koledzy odnoszą się do niej inaczej.</a:t>
            </a:r>
            <a:endParaRPr lang="en-AU" altLang="de-DE" sz="2400" dirty="0">
              <a:solidFill>
                <a:srgbClr val="333333"/>
              </a:solidFill>
            </a:endParaRPr>
          </a:p>
          <a:p>
            <a:pPr lvl="0" defTabSz="914400" fontAlgn="base"/>
            <a:r>
              <a:rPr lang="en-AU" altLang="de-DE" sz="2400" dirty="0" err="1">
                <a:solidFill>
                  <a:srgbClr val="333333"/>
                </a:solidFill>
              </a:rPr>
              <a:t>Trudno</a:t>
            </a:r>
            <a:r>
              <a:rPr lang="en-AU" altLang="de-DE" sz="2400" dirty="0">
                <a:solidFill>
                  <a:srgbClr val="333333"/>
                </a:solidFill>
              </a:rPr>
              <a:t> jest </a:t>
            </a:r>
            <a:r>
              <a:rPr lang="en-AU" altLang="de-DE" sz="2400" dirty="0" err="1">
                <a:solidFill>
                  <a:srgbClr val="333333"/>
                </a:solidFill>
              </a:rPr>
              <a:t>zachować</a:t>
            </a:r>
            <a:r>
              <a:rPr lang="pl-PL" altLang="de-DE" sz="2400" dirty="0">
                <a:solidFill>
                  <a:srgbClr val="333333"/>
                </a:solidFill>
              </a:rPr>
              <a:t> </a:t>
            </a:r>
            <a:r>
              <a:rPr lang="en-AU" altLang="de-DE" sz="2400" dirty="0" err="1">
                <a:solidFill>
                  <a:srgbClr val="333333"/>
                </a:solidFill>
              </a:rPr>
              <a:t>trzeźwy</a:t>
            </a:r>
            <a:r>
              <a:rPr lang="en-AU" altLang="de-DE" sz="2400" dirty="0">
                <a:solidFill>
                  <a:srgbClr val="333333"/>
                </a:solidFill>
              </a:rPr>
              <a:t> </a:t>
            </a:r>
            <a:r>
              <a:rPr lang="en-AU" altLang="de-DE" sz="2400" dirty="0" err="1">
                <a:solidFill>
                  <a:srgbClr val="333333"/>
                </a:solidFill>
              </a:rPr>
              <a:t>osąd</a:t>
            </a:r>
            <a:r>
              <a:rPr lang="en-AU" altLang="de-DE" sz="2400" dirty="0">
                <a:solidFill>
                  <a:srgbClr val="333333"/>
                </a:solidFill>
              </a:rPr>
              <a:t>, </a:t>
            </a:r>
            <a:r>
              <a:rPr lang="en-AU" altLang="de-DE" sz="2400" dirty="0" err="1">
                <a:solidFill>
                  <a:srgbClr val="333333"/>
                </a:solidFill>
              </a:rPr>
              <a:t>kiedy</a:t>
            </a:r>
            <a:r>
              <a:rPr lang="en-AU" altLang="de-DE" sz="2400" dirty="0">
                <a:solidFill>
                  <a:srgbClr val="333333"/>
                </a:solidFill>
              </a:rPr>
              <a:t> </a:t>
            </a:r>
            <a:r>
              <a:rPr lang="en-AU" altLang="de-DE" sz="2400" dirty="0" err="1">
                <a:solidFill>
                  <a:srgbClr val="333333"/>
                </a:solidFill>
              </a:rPr>
              <a:t>czuje</a:t>
            </a:r>
            <a:r>
              <a:rPr lang="en-AU" altLang="de-DE" sz="2400" dirty="0">
                <a:solidFill>
                  <a:srgbClr val="333333"/>
                </a:solidFill>
              </a:rPr>
              <a:t> </a:t>
            </a:r>
            <a:r>
              <a:rPr lang="en-AU" altLang="de-DE" sz="2400" dirty="0" err="1">
                <a:solidFill>
                  <a:srgbClr val="333333"/>
                </a:solidFill>
              </a:rPr>
              <a:t>się</a:t>
            </a:r>
            <a:r>
              <a:rPr lang="pl-PL" altLang="de-DE" sz="2400" dirty="0">
                <a:solidFill>
                  <a:srgbClr val="333333"/>
                </a:solidFill>
              </a:rPr>
              <a:t> </a:t>
            </a:r>
            <a:r>
              <a:rPr lang="en-AU" altLang="de-DE" sz="2400" dirty="0" err="1">
                <a:solidFill>
                  <a:srgbClr val="333333"/>
                </a:solidFill>
              </a:rPr>
              <a:t>zagrożenie</a:t>
            </a:r>
            <a:r>
              <a:rPr lang="en-AU" altLang="de-DE" sz="2400" dirty="0">
                <a:solidFill>
                  <a:srgbClr val="333333"/>
                </a:solidFill>
              </a:rPr>
              <a:t>. </a:t>
            </a:r>
            <a:r>
              <a:rPr lang="en-AU" altLang="de-DE" sz="2400" dirty="0" err="1">
                <a:solidFill>
                  <a:srgbClr val="333333"/>
                </a:solidFill>
              </a:rPr>
              <a:t>Dlatego</a:t>
            </a:r>
            <a:r>
              <a:rPr lang="en-AU" altLang="de-DE" sz="2400" dirty="0">
                <a:solidFill>
                  <a:srgbClr val="333333"/>
                </a:solidFill>
              </a:rPr>
              <a:t> </a:t>
            </a:r>
            <a:r>
              <a:rPr lang="en-AU" altLang="de-DE" sz="2400" dirty="0" err="1">
                <a:solidFill>
                  <a:srgbClr val="333333"/>
                </a:solidFill>
              </a:rPr>
              <a:t>zachowaj</a:t>
            </a:r>
            <a:r>
              <a:rPr lang="en-AU" altLang="de-DE" sz="2400" dirty="0">
                <a:solidFill>
                  <a:srgbClr val="333333"/>
                </a:solidFill>
              </a:rPr>
              <a:t> </a:t>
            </a:r>
            <a:r>
              <a:rPr lang="en-AU" altLang="de-DE" sz="2400" dirty="0" err="1">
                <a:solidFill>
                  <a:srgbClr val="333333"/>
                </a:solidFill>
              </a:rPr>
              <a:t>ostrożność</a:t>
            </a:r>
            <a:r>
              <a:rPr lang="pl-PL" altLang="de-DE" sz="2400" dirty="0">
                <a:solidFill>
                  <a:srgbClr val="333333"/>
                </a:solidFill>
              </a:rPr>
              <a:t> </a:t>
            </a:r>
            <a:r>
              <a:rPr lang="en-AU" altLang="de-DE" sz="2400" dirty="0" err="1">
                <a:solidFill>
                  <a:srgbClr val="333333"/>
                </a:solidFill>
              </a:rPr>
              <a:t>wydając</a:t>
            </a:r>
            <a:r>
              <a:rPr lang="en-AU" altLang="de-DE" sz="2400" dirty="0">
                <a:solidFill>
                  <a:srgbClr val="333333"/>
                </a:solidFill>
              </a:rPr>
              <a:t> </a:t>
            </a:r>
            <a:r>
              <a:rPr lang="en-AU" altLang="de-DE" sz="2400" dirty="0" err="1">
                <a:solidFill>
                  <a:srgbClr val="333333"/>
                </a:solidFill>
              </a:rPr>
              <a:t>jakiś</a:t>
            </a:r>
            <a:r>
              <a:rPr lang="pl-PL" altLang="de-DE" sz="2400" dirty="0">
                <a:solidFill>
                  <a:srgbClr val="333333"/>
                </a:solidFill>
              </a:rPr>
              <a:t> </a:t>
            </a:r>
            <a:r>
              <a:rPr lang="en-AU" altLang="de-DE" sz="2400" dirty="0" err="1">
                <a:solidFill>
                  <a:srgbClr val="333333"/>
                </a:solidFill>
              </a:rPr>
              <a:t>osąd</a:t>
            </a:r>
            <a:r>
              <a:rPr lang="en-AU" altLang="de-DE" sz="2400" dirty="0">
                <a:solidFill>
                  <a:srgbClr val="333333"/>
                </a:solidFill>
              </a:rPr>
              <a:t>, </a:t>
            </a:r>
            <a:r>
              <a:rPr lang="en-AU" altLang="de-DE" sz="2400" dirty="0" err="1">
                <a:solidFill>
                  <a:srgbClr val="333333"/>
                </a:solidFill>
              </a:rPr>
              <a:t>pomocne</a:t>
            </a:r>
            <a:r>
              <a:rPr lang="en-AU" altLang="de-DE" sz="2400" dirty="0">
                <a:solidFill>
                  <a:srgbClr val="333333"/>
                </a:solidFill>
              </a:rPr>
              <a:t> </a:t>
            </a:r>
            <a:r>
              <a:rPr lang="en-AU" altLang="de-DE" sz="2400" dirty="0" err="1">
                <a:solidFill>
                  <a:srgbClr val="333333"/>
                </a:solidFill>
              </a:rPr>
              <a:t>może</a:t>
            </a:r>
            <a:r>
              <a:rPr lang="en-AU" altLang="de-DE" sz="2400" dirty="0">
                <a:solidFill>
                  <a:srgbClr val="333333"/>
                </a:solidFill>
              </a:rPr>
              <a:t> </a:t>
            </a:r>
            <a:r>
              <a:rPr lang="en-AU" altLang="de-DE" sz="2400" dirty="0" err="1">
                <a:solidFill>
                  <a:srgbClr val="333333"/>
                </a:solidFill>
              </a:rPr>
              <a:t>być</a:t>
            </a:r>
            <a:r>
              <a:rPr lang="pl-PL" altLang="de-DE" sz="2400" dirty="0">
                <a:solidFill>
                  <a:srgbClr val="333333"/>
                </a:solidFill>
              </a:rPr>
              <a:t> </a:t>
            </a:r>
            <a:r>
              <a:rPr lang="en-AU" altLang="de-DE" sz="2400" dirty="0" err="1">
                <a:solidFill>
                  <a:srgbClr val="333333"/>
                </a:solidFill>
              </a:rPr>
              <a:t>pytanie</a:t>
            </a:r>
            <a:r>
              <a:rPr lang="en-AU" altLang="de-DE" sz="2400" dirty="0">
                <a:solidFill>
                  <a:srgbClr val="333333"/>
                </a:solidFill>
              </a:rPr>
              <a:t> o </a:t>
            </a:r>
            <a:r>
              <a:rPr lang="en-AU" altLang="de-DE" sz="2400" dirty="0" err="1">
                <a:solidFill>
                  <a:srgbClr val="333333"/>
                </a:solidFill>
              </a:rPr>
              <a:t>radę</a:t>
            </a:r>
            <a:r>
              <a:rPr lang="pl-PL" altLang="de-DE" sz="2400" dirty="0">
                <a:solidFill>
                  <a:srgbClr val="333333"/>
                </a:solidFill>
              </a:rPr>
              <a:t> </a:t>
            </a:r>
            <a:r>
              <a:rPr lang="en-AU" altLang="de-DE" sz="2400" dirty="0" err="1">
                <a:solidFill>
                  <a:srgbClr val="333333"/>
                </a:solidFill>
              </a:rPr>
              <a:t>osoby</a:t>
            </a:r>
            <a:r>
              <a:rPr lang="en-AU" altLang="de-DE" sz="2400" dirty="0">
                <a:solidFill>
                  <a:srgbClr val="333333"/>
                </a:solidFill>
              </a:rPr>
              <a:t>, </a:t>
            </a:r>
            <a:r>
              <a:rPr lang="en-AU" altLang="de-DE" sz="2400" dirty="0" err="1">
                <a:solidFill>
                  <a:srgbClr val="333333"/>
                </a:solidFill>
              </a:rPr>
              <a:t>któr</a:t>
            </a:r>
            <a:r>
              <a:rPr lang="pl-PL" altLang="de-DE" sz="2400" dirty="0">
                <a:solidFill>
                  <a:srgbClr val="333333"/>
                </a:solidFill>
              </a:rPr>
              <a:t>ej</a:t>
            </a:r>
            <a:r>
              <a:rPr lang="en-AU" altLang="de-DE" sz="2400" dirty="0">
                <a:solidFill>
                  <a:srgbClr val="333333"/>
                </a:solidFill>
              </a:rPr>
              <a:t> </a:t>
            </a:r>
            <a:r>
              <a:rPr lang="en-AU" altLang="de-DE" sz="2400" dirty="0" err="1">
                <a:solidFill>
                  <a:srgbClr val="333333"/>
                </a:solidFill>
              </a:rPr>
              <a:t>ufasz</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66</a:t>
            </a:fld>
            <a:endParaRPr lang="de-DE" altLang="de-DE">
              <a:latin typeface="+mn-lt"/>
            </a:endParaRPr>
          </a:p>
        </p:txBody>
      </p:sp>
    </p:spTree>
    <p:extLst>
      <p:ext uri="{BB962C8B-B14F-4D97-AF65-F5344CB8AC3E}">
        <p14:creationId xmlns:p14="http://schemas.microsoft.com/office/powerpoint/2010/main" val="38505311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Dziękujemy</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uwagę</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dla</a:t>
            </a:r>
            <a:r>
              <a:rPr lang="en-US" altLang="ko-KR" i="1" dirty="0">
                <a:solidFill>
                  <a:srgbClr val="004992"/>
                </a:solidFill>
              </a:rPr>
              <a:t> </a:t>
            </a:r>
            <a:r>
              <a:rPr lang="en-US" altLang="ko-KR" i="1" dirty="0" err="1">
                <a:solidFill>
                  <a:srgbClr val="004992"/>
                </a:solidFill>
              </a:rPr>
              <a:t>prowadzących</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pl-PL" altLang="ko-KR" dirty="0">
                <a:solidFill>
                  <a:srgbClr val="004992"/>
                </a:solidFill>
              </a:rPr>
              <a:t>Proszę rozdać arkusze ćwiczeń. Zaprezentuj naszą aplikację COGITO (pobierz bezpłatnie)</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BF0371E2-4873-42DF-92D1-8E1E6F64023E}" type="slidenum">
              <a:rPr lang="de-DE" altLang="de-DE" smtClean="0">
                <a:latin typeface="+mn-lt"/>
              </a:rPr>
              <a:pPr>
                <a:defRPr/>
              </a:pPr>
              <a:t>67</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3167421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pl-PL">
                <a:latin typeface="+mn-lt"/>
              </a:rPr>
              <a:t>Trening Meta-poznawczy 3 – Zmiana przekonań</a:t>
            </a:r>
            <a:endParaRPr lang="de-DE">
              <a:latin typeface="+mn-lt"/>
            </a:endParaRPr>
          </a:p>
        </p:txBody>
      </p:sp>
      <p:sp>
        <p:nvSpPr>
          <p:cNvPr id="4" name="Slide Number Placeholder 3"/>
          <p:cNvSpPr>
            <a:spLocks noGrp="1"/>
          </p:cNvSpPr>
          <p:nvPr>
            <p:ph type="sldNum" sz="quarter" idx="12"/>
          </p:nvPr>
        </p:nvSpPr>
        <p:spPr/>
        <p:txBody>
          <a:bodyPr/>
          <a:lstStyle/>
          <a:p>
            <a:pPr>
              <a:defRPr/>
            </a:pPr>
            <a:fld id="{8D6C8507-B35E-49E7-A13A-7B84083A2C51}" type="slidenum">
              <a:rPr lang="de-DE" altLang="de-DE" smtClean="0">
                <a:latin typeface="+mn-lt"/>
              </a:rPr>
              <a:pPr>
                <a:defRPr/>
              </a:pPr>
              <a:t>68</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777792315"/>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r>
                        <a:rPr kumimoji="0" lang="en-GB" sz="1000" b="0" i="0" u="none" strike="noStrike" cap="none" normalizeH="0" baseline="0" dirty="0" err="1">
                          <a:ln>
                            <a:noFill/>
                          </a:ln>
                          <a:solidFill>
                            <a:srgbClr val="333333"/>
                          </a:solidFill>
                          <a:effectLst/>
                          <a:latin typeface="Calibri Light"/>
                          <a:ea typeface="ＭＳ Ｐゴシック" pitchFamily="34" charset="-128"/>
                        </a:rPr>
                        <a:t>madalena-pestana</a:t>
                      </a:r>
                      <a:r>
                        <a:rPr kumimoji="0" lang="en-GB" sz="1000" b="0" i="0" u="none" strike="noStrike" cap="none" normalizeH="0" baseline="0" dirty="0">
                          <a:ln>
                            <a:noFill/>
                          </a:ln>
                          <a:solidFill>
                            <a:srgbClr val="333333"/>
                          </a:solidFill>
                          <a:effectLst/>
                          <a:latin typeface="Calibri Light"/>
                          <a:ea typeface="ＭＳ Ｐゴシック" pitchFamily="34" charset="-128"/>
                        </a:rPr>
                        <a:t>*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after the flowers, the fruits - I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Nachbar´s</a:t>
                      </a:r>
                      <a:r>
                        <a:rPr kumimoji="0" lang="en-GB" sz="1000" b="0" i="0" u="none" strike="noStrike" cap="none" normalizeH="0" baseline="0" dirty="0">
                          <a:ln>
                            <a:noFill/>
                          </a:ln>
                          <a:solidFill>
                            <a:srgbClr val="333333"/>
                          </a:solidFill>
                          <a:effectLst/>
                          <a:latin typeface="Calibri Light"/>
                          <a:ea typeface="ＭＳ Ｐゴシック" pitchFamily="34" charset="-128"/>
                        </a:rPr>
                        <a:t>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4149</Words>
  <Application>Microsoft Office PowerPoint</Application>
  <PresentationFormat>Benutzerdefiniert</PresentationFormat>
  <Paragraphs>672</Paragraphs>
  <Slides>68</Slides>
  <Notes>68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68</vt:i4>
      </vt:variant>
    </vt:vector>
  </HeadingPairs>
  <TitlesOfParts>
    <vt:vector size="74" baseType="lpstr">
      <vt:lpstr>WingDings</vt:lpstr>
      <vt:lpstr>Times New Roman</vt:lpstr>
      <vt:lpstr>Symbol</vt:lpstr>
      <vt:lpstr>Arial</vt:lpstr>
      <vt:lpstr>Calibri Light</vt:lpstr>
      <vt:lpstr>UKE_PPT-Vorlage_16zu9</vt:lpstr>
      <vt:lpstr>MCT 3 B – Zmiana przekonań</vt:lpstr>
      <vt:lpstr>Zmiana przekonań</vt:lpstr>
      <vt:lpstr>Zmiana przekonań</vt:lpstr>
      <vt:lpstr>Zmiana przekonań</vt:lpstr>
      <vt:lpstr>Zmiana przekonań</vt:lpstr>
      <vt:lpstr>Co mówią ludzie, którzy ulegają pierwszemu ważeniu?</vt:lpstr>
      <vt:lpstr>Co mówią ludzie, którzy ulegają pierwszemu ważeniu?</vt:lpstr>
      <vt:lpstr>Przykłady “ślepemu” zawierzaniu przekonaniom (postępowanie “głowa w piasek”)</vt:lpstr>
      <vt:lpstr>Przykłady “ślepemu” zawierzaniu przekonaniom (postępowanie “głowa w piasek”)</vt:lpstr>
      <vt:lpstr>Przykłady “ślepemu” zawierzaniu przekonaniom (postępowanie “głowa w piasek”)</vt:lpstr>
      <vt:lpstr>Przykłady “ślepemu” zawierzaniu przekonaniom (postępowanie “głowa w piasek”)</vt:lpstr>
      <vt:lpstr>Dlaczego to robimy?</vt:lpstr>
      <vt:lpstr>Jak niewystarczająca zmiana przekonania może powodować błędne interpretacje podczas psychozy - przykłady</vt:lpstr>
      <vt:lpstr>Trzy obrazki poniżej należą do określonej kategorii.  Jaka jest to kategoria?</vt:lpstr>
      <vt:lpstr>Kategoria: owoce!</vt:lpstr>
      <vt:lpstr>Ćwiczenie</vt:lpstr>
      <vt:lpstr>Ćwiczenie</vt:lpstr>
      <vt:lpstr>Ćwiczenie</vt:lpstr>
      <vt:lpstr>Ćwiczenie</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opcjonalnie: Film Wideo</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Jak bardzo prawdopodobne wydają ci się poszczególne opcje?</vt:lpstr>
      <vt:lpstr>Czy twoje zdanie zmieniło się pod wpływem nowego obrazka?</vt:lpstr>
      <vt:lpstr>Proszę oszacuj ponownie prawdopodobieństwo.</vt:lpstr>
      <vt:lpstr>PowerPoint-Präsentation</vt:lpstr>
      <vt:lpstr>Zastosowanie w życiu codziennym</vt:lpstr>
      <vt:lpstr>Zastosowanie w życiu codziennym</vt:lpstr>
      <vt:lpstr>Zastosowanie w życiu codziennym</vt:lpstr>
      <vt:lpstr>Co to ma wspólnego z psychozą?</vt:lpstr>
      <vt:lpstr>Co to ma wspólnego z psychozą?</vt:lpstr>
      <vt:lpstr>Co to ma wspólnego z psychozą?</vt:lpstr>
      <vt:lpstr>Dziękujemy za uwagę!</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269</cp:revision>
  <dcterms:created xsi:type="dcterms:W3CDTF">2004-06-30T16:15:23Z</dcterms:created>
  <dcterms:modified xsi:type="dcterms:W3CDTF">2022-12-23T09:52:48Z</dcterms:modified>
</cp:coreProperties>
</file>