
<file path=[Content_Types].xml><?xml version="1.0" encoding="utf-8"?>
<Types xmlns="http://schemas.openxmlformats.org/package/2006/content-types">
  <Default Extension="emf" ContentType="image/x-emf"/>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7" r:id="rId1"/>
  </p:sldMasterIdLst>
  <p:notesMasterIdLst>
    <p:notesMasterId r:id="rId66"/>
  </p:notesMasterIdLst>
  <p:handoutMasterIdLst>
    <p:handoutMasterId r:id="rId67"/>
  </p:handoutMasterIdLst>
  <p:sldIdLst>
    <p:sldId id="561" r:id="rId2"/>
    <p:sldId id="499" r:id="rId3"/>
    <p:sldId id="462" r:id="rId4"/>
    <p:sldId id="476" r:id="rId5"/>
    <p:sldId id="538" r:id="rId6"/>
    <p:sldId id="531" r:id="rId7"/>
    <p:sldId id="540" r:id="rId8"/>
    <p:sldId id="539" r:id="rId9"/>
    <p:sldId id="504" r:id="rId10"/>
    <p:sldId id="376" r:id="rId11"/>
    <p:sldId id="375" r:id="rId12"/>
    <p:sldId id="374" r:id="rId13"/>
    <p:sldId id="338" r:id="rId14"/>
    <p:sldId id="357" r:id="rId15"/>
    <p:sldId id="339" r:id="rId16"/>
    <p:sldId id="361" r:id="rId17"/>
    <p:sldId id="358" r:id="rId18"/>
    <p:sldId id="505" r:id="rId19"/>
    <p:sldId id="542" r:id="rId20"/>
    <p:sldId id="541" r:id="rId21"/>
    <p:sldId id="437" r:id="rId22"/>
    <p:sldId id="438" r:id="rId23"/>
    <p:sldId id="469" r:id="rId24"/>
    <p:sldId id="309" r:id="rId25"/>
    <p:sldId id="512" r:id="rId26"/>
    <p:sldId id="548" r:id="rId27"/>
    <p:sldId id="547" r:id="rId28"/>
    <p:sldId id="546" r:id="rId29"/>
    <p:sldId id="545" r:id="rId30"/>
    <p:sldId id="544" r:id="rId31"/>
    <p:sldId id="543" r:id="rId32"/>
    <p:sldId id="316" r:id="rId33"/>
    <p:sldId id="519" r:id="rId34"/>
    <p:sldId id="551" r:id="rId35"/>
    <p:sldId id="550" r:id="rId36"/>
    <p:sldId id="549" r:id="rId37"/>
    <p:sldId id="279" r:id="rId38"/>
    <p:sldId id="471" r:id="rId39"/>
    <p:sldId id="535" r:id="rId40"/>
    <p:sldId id="552" r:id="rId41"/>
    <p:sldId id="440" r:id="rId42"/>
    <p:sldId id="554" r:id="rId43"/>
    <p:sldId id="553" r:id="rId44"/>
    <p:sldId id="521" r:id="rId45"/>
    <p:sldId id="555" r:id="rId46"/>
    <p:sldId id="313" r:id="rId47"/>
    <p:sldId id="495" r:id="rId48"/>
    <p:sldId id="522" r:id="rId49"/>
    <p:sldId id="497" r:id="rId50"/>
    <p:sldId id="557" r:id="rId51"/>
    <p:sldId id="556" r:id="rId52"/>
    <p:sldId id="525" r:id="rId53"/>
    <p:sldId id="526" r:id="rId54"/>
    <p:sldId id="482" r:id="rId55"/>
    <p:sldId id="559" r:id="rId56"/>
    <p:sldId id="529" r:id="rId57"/>
    <p:sldId id="558" r:id="rId58"/>
    <p:sldId id="493" r:id="rId59"/>
    <p:sldId id="560" r:id="rId60"/>
    <p:sldId id="317" r:id="rId61"/>
    <p:sldId id="435" r:id="rId62"/>
    <p:sldId id="436" r:id="rId63"/>
    <p:sldId id="537" r:id="rId64"/>
    <p:sldId id="494" r:id="rId65"/>
  </p:sldIdLst>
  <p:sldSz cx="12195175" cy="6858000"/>
  <p:notesSz cx="7099300" cy="10234613"/>
  <p:embeddedFontLst>
    <p:embeddedFont>
      <p:font typeface="Calibri Light" panose="020F0302020204030204" pitchFamily="34" charset="0"/>
      <p:regular r:id="rId68"/>
      <p:italic r:id="rId69"/>
    </p:embeddedFont>
    <p:embeddedFont>
      <p:font typeface="Verdana" panose="020B0604030504040204" pitchFamily="34" charset="0"/>
      <p:regular r:id="rId70"/>
      <p:bold r:id="rId71"/>
      <p:italic r:id="rId72"/>
      <p:boldItalic r:id="rId73"/>
    </p:embeddedFont>
    <p:embeddedFont>
      <p:font typeface="Wingdings 2" panose="05020102010507070707" pitchFamily="18" charset="2"/>
      <p:regular r:id="rId74"/>
    </p:embeddedFont>
  </p:embeddedFontLst>
  <p:defaultTextStyle>
    <a:defPPr>
      <a:defRPr lang="de-DE"/>
    </a:defPPr>
    <a:lvl1pPr algn="l" rtl="0" fontAlgn="base">
      <a:spcBef>
        <a:spcPct val="0"/>
      </a:spcBef>
      <a:spcAft>
        <a:spcPct val="0"/>
      </a:spcAft>
      <a:defRPr lang="en-US" sz="4400" kern="1200">
        <a:solidFill>
          <a:schemeClr val="tx2"/>
        </a:solidFill>
        <a:latin typeface="+mn-lt"/>
        <a:ea typeface="ＭＳ Ｐゴシック"/>
      </a:defRPr>
    </a:lvl1pPr>
    <a:lvl2pPr marL="457200" algn="l" rtl="0" fontAlgn="base">
      <a:spcBef>
        <a:spcPct val="0"/>
      </a:spcBef>
      <a:spcAft>
        <a:spcPct val="0"/>
      </a:spcAft>
      <a:defRPr lang="en-US" sz="4400" kern="1200">
        <a:solidFill>
          <a:schemeClr val="tx2"/>
        </a:solidFill>
        <a:latin typeface="+mn-lt"/>
        <a:ea typeface="ＭＳ Ｐゴシック"/>
      </a:defRPr>
    </a:lvl2pPr>
    <a:lvl3pPr marL="914400" algn="l" rtl="0" fontAlgn="base">
      <a:spcBef>
        <a:spcPct val="0"/>
      </a:spcBef>
      <a:spcAft>
        <a:spcPct val="0"/>
      </a:spcAft>
      <a:defRPr lang="en-US" sz="4400" kern="1200">
        <a:solidFill>
          <a:schemeClr val="tx2"/>
        </a:solidFill>
        <a:latin typeface="+mn-lt"/>
        <a:ea typeface="ＭＳ Ｐゴシック"/>
      </a:defRPr>
    </a:lvl3pPr>
    <a:lvl4pPr marL="1371600" algn="l" rtl="0" fontAlgn="base">
      <a:spcBef>
        <a:spcPct val="0"/>
      </a:spcBef>
      <a:spcAft>
        <a:spcPct val="0"/>
      </a:spcAft>
      <a:defRPr lang="en-US" sz="4400" kern="1200">
        <a:solidFill>
          <a:schemeClr val="tx2"/>
        </a:solidFill>
        <a:latin typeface="+mn-lt"/>
        <a:ea typeface="ＭＳ Ｐゴシック"/>
      </a:defRPr>
    </a:lvl4pPr>
    <a:lvl5pPr marL="1828800" algn="l" rtl="0" fontAlgn="base">
      <a:spcBef>
        <a:spcPct val="0"/>
      </a:spcBef>
      <a:spcAft>
        <a:spcPct val="0"/>
      </a:spcAft>
      <a:defRPr lang="en-US" sz="4400" kern="1200">
        <a:solidFill>
          <a:schemeClr val="tx2"/>
        </a:solidFill>
        <a:latin typeface="+mn-lt"/>
        <a:ea typeface="ＭＳ Ｐゴシック"/>
      </a:defRPr>
    </a:lvl5pPr>
    <a:lvl6pPr marL="2286000" algn="l" defTabSz="914400" rtl="0" eaLnBrk="1" latinLnBrk="0" hangingPunct="1">
      <a:defRPr sz="4400" kern="1200">
        <a:solidFill>
          <a:schemeClr val="tx2"/>
        </a:solidFill>
        <a:latin typeface="Verdana" pitchFamily="34" charset="0"/>
        <a:ea typeface="ＭＳ Ｐゴシック"/>
        <a:cs typeface="ＭＳ Ｐゴシック"/>
      </a:defRPr>
    </a:lvl6pPr>
    <a:lvl7pPr marL="2743200" algn="l" defTabSz="914400" rtl="0" eaLnBrk="1" latinLnBrk="0" hangingPunct="1">
      <a:defRPr sz="4400" kern="1200">
        <a:solidFill>
          <a:schemeClr val="tx2"/>
        </a:solidFill>
        <a:latin typeface="Verdana" pitchFamily="34" charset="0"/>
        <a:ea typeface="ＭＳ Ｐゴシック"/>
        <a:cs typeface="ＭＳ Ｐゴシック"/>
      </a:defRPr>
    </a:lvl7pPr>
    <a:lvl8pPr marL="3200400" algn="l" defTabSz="914400" rtl="0" eaLnBrk="1" latinLnBrk="0" hangingPunct="1">
      <a:defRPr sz="4400" kern="1200">
        <a:solidFill>
          <a:schemeClr val="tx2"/>
        </a:solidFill>
        <a:latin typeface="Verdana" pitchFamily="34" charset="0"/>
        <a:ea typeface="ＭＳ Ｐゴシック"/>
        <a:cs typeface="ＭＳ Ｐゴシック"/>
      </a:defRPr>
    </a:lvl8pPr>
    <a:lvl9pPr marL="3657600" algn="l" defTabSz="914400" rtl="0" eaLnBrk="1" latinLnBrk="0" hangingPunct="1">
      <a:defRPr sz="4400" kern="1200">
        <a:solidFill>
          <a:schemeClr val="tx2"/>
        </a:solidFill>
        <a:latin typeface="Verdana" pitchFamily="34" charset="0"/>
        <a:ea typeface="ＭＳ Ｐゴシック"/>
        <a:cs typeface="ＭＳ Ｐゴシック"/>
      </a:defRPr>
    </a:lvl9pPr>
  </p:defaultTextStyle>
  <p:extLst>
    <p:ext uri="{EFAFB233-063F-42B5-8137-9DF3F51BA10A}">
      <p15:sldGuideLst xmlns:p15="http://schemas.microsoft.com/office/powerpoint/2012/main">
        <p15:guide id="1" orient="horz" pos="1026">
          <p15:clr>
            <a:srgbClr val="A4A3A4"/>
          </p15:clr>
        </p15:guide>
        <p15:guide id="2" orient="horz" pos="2750">
          <p15:clr>
            <a:srgbClr val="A4A3A4"/>
          </p15:clr>
        </p15:guide>
        <p15:guide id="3" pos="295">
          <p15:clr>
            <a:srgbClr val="A4A3A4"/>
          </p15:clr>
        </p15:guide>
        <p15:guide id="4" pos="22">
          <p15:clr>
            <a:srgbClr val="A4A3A4"/>
          </p15:clr>
        </p15:guide>
        <p15:guide id="5" pos="393">
          <p15:clr>
            <a:srgbClr val="A4A3A4"/>
          </p15:clr>
        </p15:guide>
        <p15:guide id="6" pos="29">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teffen" initials="S" lastIdx="6" clrIdx="0"/>
  <p:cmAuthor id="1" name="User" initials="" lastIdx="5" clrIdx="1"/>
  <p:cmAuthor id="2" name="XXX" initials="" lastIdx="12" clrIdx="2"/>
  <p:cmAuthor id="3" name="Microsoft Office User" initials="" lastIdx="9" clrIdx="3"/>
  <p:cmAuthor id="4" name="PHSABC" initials="P" lastIdx="2"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FFFF"/>
    <a:srgbClr val="FF0000"/>
    <a:srgbClr val="000000"/>
    <a:srgbClr val="0099CC"/>
    <a:srgbClr val="3333CC"/>
    <a:srgbClr val="FFCC99"/>
    <a:srgbClr val="66FF33"/>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ittlere Formatvorlage 2 - Akz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442" autoAdjust="0"/>
    <p:restoredTop sz="91801" autoAdjust="0"/>
  </p:normalViewPr>
  <p:slideViewPr>
    <p:cSldViewPr>
      <p:cViewPr varScale="1">
        <p:scale>
          <a:sx n="67" d="100"/>
          <a:sy n="67" d="100"/>
        </p:scale>
        <p:origin x="780" y="44"/>
      </p:cViewPr>
      <p:guideLst>
        <p:guide orient="horz" pos="1026"/>
        <p:guide orient="horz" pos="2750"/>
        <p:guide pos="295"/>
        <p:guide pos="22"/>
        <p:guide pos="393"/>
        <p:guide pos="2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871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font" Target="fonts/font1.fntdata"/><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74" Type="http://schemas.openxmlformats.org/officeDocument/2006/relationships/font" Target="fonts/font7.fntdata"/><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6.fntdata"/><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2.fntdata"/><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5.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3.fntdata"/><Relationship Id="rId75"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colors1.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A2980D-718B-4FC8-9FF6-15C1C35CF177}" type="doc">
      <dgm:prSet loTypeId="urn:microsoft.com/office/officeart/2005/8/layout/cycle1" loCatId="cycle" qsTypeId="urn:microsoft.com/office/officeart/2005/8/quickstyle/simple3" qsCatId="simple" csTypeId="urn:microsoft.com/office/officeart/2005/8/colors/accent6_4" csCatId="accent6" phldr="1"/>
      <dgm:spPr/>
      <dgm:t>
        <a:bodyPr/>
        <a:lstStyle/>
        <a:p>
          <a:endParaRPr lang="de-DE"/>
        </a:p>
      </dgm:t>
    </dgm:pt>
    <dgm:pt modelId="{11E49AD0-DCE6-49A3-A921-184F5EB9A5C6}">
      <dgm:prSet phldrT="[Text]" custT="1"/>
      <dgm:spPr/>
      <dgm:t>
        <a:bodyPr/>
        <a:lstStyle/>
        <a:p>
          <a:r>
            <a:rPr lang="en-US" sz="2400" dirty="0" err="1">
              <a:latin typeface="+mj-lt"/>
              <a:ea typeface="Verdana" pitchFamily="34" charset="0"/>
            </a:rPr>
            <a:t>Choroba</a:t>
          </a:r>
          <a:endParaRPr lang="en-US" sz="2400" dirty="0">
            <a:latin typeface="+mj-lt"/>
            <a:ea typeface="Verdana" pitchFamily="34" charset="0"/>
          </a:endParaRPr>
        </a:p>
      </dgm:t>
    </dgm:pt>
    <dgm:pt modelId="{DBC96EE1-665A-4EEC-972A-1DCC706B48DD}" type="parTrans" cxnId="{3FD0F36B-1161-4ED8-876D-8F9BD7AB0F7E}">
      <dgm:prSet/>
      <dgm:spPr/>
      <dgm:t>
        <a:bodyPr/>
        <a:lstStyle/>
        <a:p>
          <a:endParaRPr lang="de-DE"/>
        </a:p>
      </dgm:t>
    </dgm:pt>
    <dgm:pt modelId="{3F4E915D-4700-4542-A7C1-CEF728AB432D}" type="sibTrans" cxnId="{3FD0F36B-1161-4ED8-876D-8F9BD7AB0F7E}">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B390256F-280B-40CB-BD31-09509749AC6C}">
      <dgm:prSet phldrT="[Text]" custT="1"/>
      <dgm:spPr/>
      <dgm:t>
        <a:bodyPr/>
        <a:lstStyle/>
        <a:p>
          <a:r>
            <a:rPr lang="en-US" sz="2400" dirty="0" err="1">
              <a:latin typeface="+mj-lt"/>
              <a:ea typeface="Verdana" pitchFamily="34" charset="0"/>
            </a:rPr>
            <a:t>Uprzedzenia</a:t>
          </a:r>
          <a:endParaRPr lang="en-US" sz="2400" dirty="0">
            <a:latin typeface="+mj-lt"/>
            <a:ea typeface="Verdana" pitchFamily="34" charset="0"/>
          </a:endParaRPr>
        </a:p>
      </dgm:t>
    </dgm:pt>
    <dgm:pt modelId="{AE84D96B-0C92-4731-88C6-B22A9FF69868}" type="parTrans" cxnId="{C15A0EF6-4897-48A6-82E1-B335FAC4E4CC}">
      <dgm:prSet/>
      <dgm:spPr/>
      <dgm:t>
        <a:bodyPr/>
        <a:lstStyle/>
        <a:p>
          <a:endParaRPr lang="de-DE"/>
        </a:p>
      </dgm:t>
    </dgm:pt>
    <dgm:pt modelId="{6459B721-636D-4D51-9601-6B4E5788A266}" type="sibTrans" cxnId="{C15A0EF6-4897-48A6-82E1-B335FAC4E4CC}">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CB5245DE-ECC5-49E9-94DC-262E3BD83AA5}">
      <dgm:prSet phldrT="[Text]" custT="1"/>
      <dgm:spPr/>
      <dgm:t>
        <a:bodyPr/>
        <a:lstStyle/>
        <a:p>
          <a:r>
            <a:rPr lang="en-US" sz="2400" dirty="0" err="1">
              <a:latin typeface="+mj-lt"/>
              <a:ea typeface="Verdana" pitchFamily="34" charset="0"/>
            </a:rPr>
            <a:t>Spadek</a:t>
          </a:r>
          <a:r>
            <a:rPr lang="en-US" sz="2400" dirty="0">
              <a:latin typeface="+mj-lt"/>
              <a:ea typeface="Verdana" pitchFamily="34" charset="0"/>
            </a:rPr>
            <a:t> </a:t>
          </a:r>
          <a:r>
            <a:rPr lang="en-US" sz="2400" dirty="0" err="1">
              <a:latin typeface="+mj-lt"/>
              <a:ea typeface="Verdana" pitchFamily="34" charset="0"/>
            </a:rPr>
            <a:t>samooceny</a:t>
          </a:r>
          <a:endParaRPr lang="en-US" sz="2400" dirty="0">
            <a:latin typeface="+mj-lt"/>
            <a:ea typeface="Verdana" pitchFamily="34" charset="0"/>
          </a:endParaRPr>
        </a:p>
      </dgm:t>
    </dgm:pt>
    <dgm:pt modelId="{624F7F40-9E03-4863-810F-969A7A591BB5}" type="parTrans" cxnId="{F2B69E5E-2414-497F-8512-00675EC34370}">
      <dgm:prSet/>
      <dgm:spPr/>
      <dgm:t>
        <a:bodyPr/>
        <a:lstStyle/>
        <a:p>
          <a:endParaRPr lang="de-DE"/>
        </a:p>
      </dgm:t>
    </dgm:pt>
    <dgm:pt modelId="{90182C8E-0A3D-411B-A654-821F546FC078}" type="sibTrans" cxnId="{F2B69E5E-2414-497F-8512-00675EC34370}">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8816A1BD-E3E1-4456-9298-4B3407C622F7}" type="pres">
      <dgm:prSet presAssocID="{EFA2980D-718B-4FC8-9FF6-15C1C35CF177}" presName="cycle" presStyleCnt="0">
        <dgm:presLayoutVars>
          <dgm:dir/>
          <dgm:resizeHandles val="exact"/>
        </dgm:presLayoutVars>
      </dgm:prSet>
      <dgm:spPr/>
    </dgm:pt>
    <dgm:pt modelId="{682C883B-3E72-41CB-97EB-93B061717596}" type="pres">
      <dgm:prSet presAssocID="{11E49AD0-DCE6-49A3-A921-184F5EB9A5C6}" presName="dummy" presStyleCnt="0"/>
      <dgm:spPr/>
    </dgm:pt>
    <dgm:pt modelId="{79E1ED89-3D58-4688-A48D-428AB1CD95FE}" type="pres">
      <dgm:prSet presAssocID="{11E49AD0-DCE6-49A3-A921-184F5EB9A5C6}" presName="node" presStyleLbl="revTx" presStyleIdx="0" presStyleCnt="3" custScaleX="125354" custScaleY="71608" custRadScaleRad="89222" custRadScaleInc="22562">
        <dgm:presLayoutVars>
          <dgm:bulletEnabled val="1"/>
        </dgm:presLayoutVars>
      </dgm:prSet>
      <dgm:spPr/>
    </dgm:pt>
    <dgm:pt modelId="{0332A1E0-1C13-4723-960F-9019466D281A}" type="pres">
      <dgm:prSet presAssocID="{3F4E915D-4700-4542-A7C1-CEF728AB432D}" presName="sibTrans" presStyleLbl="node1" presStyleIdx="0" presStyleCnt="3"/>
      <dgm:spPr/>
    </dgm:pt>
    <dgm:pt modelId="{788C7A12-E6C7-4DB4-9A7F-209CA41AE316}" type="pres">
      <dgm:prSet presAssocID="{B390256F-280B-40CB-BD31-09509749AC6C}" presName="dummy" presStyleCnt="0"/>
      <dgm:spPr/>
    </dgm:pt>
    <dgm:pt modelId="{95978D0C-A8C9-4FB8-8DFC-2906FAA59983}" type="pres">
      <dgm:prSet presAssocID="{B390256F-280B-40CB-BD31-09509749AC6C}" presName="node" presStyleLbl="revTx" presStyleIdx="1" presStyleCnt="3" custScaleX="113380" custScaleY="71608" custRadScaleRad="95903">
        <dgm:presLayoutVars>
          <dgm:bulletEnabled val="1"/>
        </dgm:presLayoutVars>
      </dgm:prSet>
      <dgm:spPr/>
    </dgm:pt>
    <dgm:pt modelId="{818239DA-8F7F-4917-8EB0-77B4EE5EAA94}" type="pres">
      <dgm:prSet presAssocID="{6459B721-636D-4D51-9601-6B4E5788A266}" presName="sibTrans" presStyleLbl="node1" presStyleIdx="1" presStyleCnt="3"/>
      <dgm:spPr/>
    </dgm:pt>
    <dgm:pt modelId="{F48D0065-C1C5-41DE-80DC-9649E256CF0F}" type="pres">
      <dgm:prSet presAssocID="{CB5245DE-ECC5-49E9-94DC-262E3BD83AA5}" presName="dummy" presStyleCnt="0"/>
      <dgm:spPr/>
    </dgm:pt>
    <dgm:pt modelId="{D559A818-7D53-4BBD-8633-917FB032314D}" type="pres">
      <dgm:prSet presAssocID="{CB5245DE-ECC5-49E9-94DC-262E3BD83AA5}" presName="node" presStyleLbl="revTx" presStyleIdx="2" presStyleCnt="3" custScaleX="127454" custScaleY="71608" custRadScaleRad="95399" custRadScaleInc="-26101">
        <dgm:presLayoutVars>
          <dgm:bulletEnabled val="1"/>
        </dgm:presLayoutVars>
      </dgm:prSet>
      <dgm:spPr/>
    </dgm:pt>
    <dgm:pt modelId="{AC268F96-0D5D-4B9A-A307-62DE90494B18}" type="pres">
      <dgm:prSet presAssocID="{90182C8E-0A3D-411B-A654-821F546FC078}" presName="sibTrans" presStyleLbl="node1" presStyleIdx="2" presStyleCnt="3"/>
      <dgm:spPr/>
    </dgm:pt>
  </dgm:ptLst>
  <dgm:cxnLst>
    <dgm:cxn modelId="{B2433105-9EF8-475D-9207-3A125FE34B63}" type="presOf" srcId="{3F4E915D-4700-4542-A7C1-CEF728AB432D}" destId="{0332A1E0-1C13-4723-960F-9019466D281A}" srcOrd="0" destOrd="0" presId="urn:microsoft.com/office/officeart/2005/8/layout/cycle1"/>
    <dgm:cxn modelId="{EB50A713-8EFA-4A74-A740-370374C9E62F}" type="presOf" srcId="{B390256F-280B-40CB-BD31-09509749AC6C}" destId="{95978D0C-A8C9-4FB8-8DFC-2906FAA59983}" srcOrd="0" destOrd="0" presId="urn:microsoft.com/office/officeart/2005/8/layout/cycle1"/>
    <dgm:cxn modelId="{F2B69E5E-2414-497F-8512-00675EC34370}" srcId="{EFA2980D-718B-4FC8-9FF6-15C1C35CF177}" destId="{CB5245DE-ECC5-49E9-94DC-262E3BD83AA5}" srcOrd="2" destOrd="0" parTransId="{624F7F40-9E03-4863-810F-969A7A591BB5}" sibTransId="{90182C8E-0A3D-411B-A654-821F546FC078}"/>
    <dgm:cxn modelId="{85DC0268-2A58-4D66-92B4-DEF226E2F5FC}" type="presOf" srcId="{CB5245DE-ECC5-49E9-94DC-262E3BD83AA5}" destId="{D559A818-7D53-4BBD-8633-917FB032314D}" srcOrd="0" destOrd="0" presId="urn:microsoft.com/office/officeart/2005/8/layout/cycle1"/>
    <dgm:cxn modelId="{3FD0F36B-1161-4ED8-876D-8F9BD7AB0F7E}" srcId="{EFA2980D-718B-4FC8-9FF6-15C1C35CF177}" destId="{11E49AD0-DCE6-49A3-A921-184F5EB9A5C6}" srcOrd="0" destOrd="0" parTransId="{DBC96EE1-665A-4EEC-972A-1DCC706B48DD}" sibTransId="{3F4E915D-4700-4542-A7C1-CEF728AB432D}"/>
    <dgm:cxn modelId="{EB1F9D98-BAAB-4A69-A417-76853838CD55}" type="presOf" srcId="{6459B721-636D-4D51-9601-6B4E5788A266}" destId="{818239DA-8F7F-4917-8EB0-77B4EE5EAA94}" srcOrd="0" destOrd="0" presId="urn:microsoft.com/office/officeart/2005/8/layout/cycle1"/>
    <dgm:cxn modelId="{C993AEAD-77B2-44E5-81F0-40D052F95647}" type="presOf" srcId="{90182C8E-0A3D-411B-A654-821F546FC078}" destId="{AC268F96-0D5D-4B9A-A307-62DE90494B18}" srcOrd="0" destOrd="0" presId="urn:microsoft.com/office/officeart/2005/8/layout/cycle1"/>
    <dgm:cxn modelId="{19F8E5B4-E67D-4C2F-AAFD-2D1D1D3D15F5}" type="presOf" srcId="{11E49AD0-DCE6-49A3-A921-184F5EB9A5C6}" destId="{79E1ED89-3D58-4688-A48D-428AB1CD95FE}" srcOrd="0" destOrd="0" presId="urn:microsoft.com/office/officeart/2005/8/layout/cycle1"/>
    <dgm:cxn modelId="{C15A0EF6-4897-48A6-82E1-B335FAC4E4CC}" srcId="{EFA2980D-718B-4FC8-9FF6-15C1C35CF177}" destId="{B390256F-280B-40CB-BD31-09509749AC6C}" srcOrd="1" destOrd="0" parTransId="{AE84D96B-0C92-4731-88C6-B22A9FF69868}" sibTransId="{6459B721-636D-4D51-9601-6B4E5788A266}"/>
    <dgm:cxn modelId="{03336AFA-5B5F-458D-B662-71690459AA2E}" type="presOf" srcId="{EFA2980D-718B-4FC8-9FF6-15C1C35CF177}" destId="{8816A1BD-E3E1-4456-9298-4B3407C622F7}" srcOrd="0" destOrd="0" presId="urn:microsoft.com/office/officeart/2005/8/layout/cycle1"/>
    <dgm:cxn modelId="{68659633-D76D-45D2-8913-6C0AFB4507C2}" type="presParOf" srcId="{8816A1BD-E3E1-4456-9298-4B3407C622F7}" destId="{682C883B-3E72-41CB-97EB-93B061717596}" srcOrd="0" destOrd="0" presId="urn:microsoft.com/office/officeart/2005/8/layout/cycle1"/>
    <dgm:cxn modelId="{2AF8C96F-2802-4EBE-8998-481BD230B2BE}" type="presParOf" srcId="{8816A1BD-E3E1-4456-9298-4B3407C622F7}" destId="{79E1ED89-3D58-4688-A48D-428AB1CD95FE}" srcOrd="1" destOrd="0" presId="urn:microsoft.com/office/officeart/2005/8/layout/cycle1"/>
    <dgm:cxn modelId="{0E74F9B9-EC58-4C28-A89C-C619850887B6}" type="presParOf" srcId="{8816A1BD-E3E1-4456-9298-4B3407C622F7}" destId="{0332A1E0-1C13-4723-960F-9019466D281A}" srcOrd="2" destOrd="0" presId="urn:microsoft.com/office/officeart/2005/8/layout/cycle1"/>
    <dgm:cxn modelId="{BD4C914B-24D9-40B1-AF86-A110504DD928}" type="presParOf" srcId="{8816A1BD-E3E1-4456-9298-4B3407C622F7}" destId="{788C7A12-E6C7-4DB4-9A7F-209CA41AE316}" srcOrd="3" destOrd="0" presId="urn:microsoft.com/office/officeart/2005/8/layout/cycle1"/>
    <dgm:cxn modelId="{163C525E-8A12-438F-8C8A-153B21D2CF00}" type="presParOf" srcId="{8816A1BD-E3E1-4456-9298-4B3407C622F7}" destId="{95978D0C-A8C9-4FB8-8DFC-2906FAA59983}" srcOrd="4" destOrd="0" presId="urn:microsoft.com/office/officeart/2005/8/layout/cycle1"/>
    <dgm:cxn modelId="{CFA99645-4EBB-408F-83BC-4CD1FD985309}" type="presParOf" srcId="{8816A1BD-E3E1-4456-9298-4B3407C622F7}" destId="{818239DA-8F7F-4917-8EB0-77B4EE5EAA94}" srcOrd="5" destOrd="0" presId="urn:microsoft.com/office/officeart/2005/8/layout/cycle1"/>
    <dgm:cxn modelId="{7BDA80D0-743A-4386-9B15-81020C4B3AD2}" type="presParOf" srcId="{8816A1BD-E3E1-4456-9298-4B3407C622F7}" destId="{F48D0065-C1C5-41DE-80DC-9649E256CF0F}" srcOrd="6" destOrd="0" presId="urn:microsoft.com/office/officeart/2005/8/layout/cycle1"/>
    <dgm:cxn modelId="{347D8216-E7B9-4835-9207-BFD795931074}" type="presParOf" srcId="{8816A1BD-E3E1-4456-9298-4B3407C622F7}" destId="{D559A818-7D53-4BBD-8633-917FB032314D}" srcOrd="7" destOrd="0" presId="urn:microsoft.com/office/officeart/2005/8/layout/cycle1"/>
    <dgm:cxn modelId="{75F58FB8-6154-413B-9356-63FA6D63CAC1}" type="presParOf" srcId="{8816A1BD-E3E1-4456-9298-4B3407C622F7}" destId="{AC268F96-0D5D-4B9A-A307-62DE90494B18}" srcOrd="8"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E1ED89-3D58-4688-A48D-428AB1CD95FE}">
      <dsp:nvSpPr>
        <dsp:cNvPr id="0" name=""/>
        <dsp:cNvSpPr/>
      </dsp:nvSpPr>
      <dsp:spPr>
        <a:xfrm>
          <a:off x="4351344" y="895075"/>
          <a:ext cx="1920845"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err="1">
              <a:latin typeface="+mj-lt"/>
              <a:ea typeface="Verdana" pitchFamily="34" charset="0"/>
            </a:rPr>
            <a:t>Choroba</a:t>
          </a:r>
          <a:endParaRPr lang="en-US" sz="2400" kern="1200" dirty="0">
            <a:latin typeface="+mj-lt"/>
            <a:ea typeface="Verdana" pitchFamily="34" charset="0"/>
          </a:endParaRPr>
        </a:p>
      </dsp:txBody>
      <dsp:txXfrm>
        <a:off x="4351344" y="895075"/>
        <a:ext cx="1920845" cy="1097275"/>
      </dsp:txXfrm>
    </dsp:sp>
    <dsp:sp modelId="{0332A1E0-1C13-4723-960F-9019466D281A}">
      <dsp:nvSpPr>
        <dsp:cNvPr id="0" name=""/>
        <dsp:cNvSpPr/>
      </dsp:nvSpPr>
      <dsp:spPr>
        <a:xfrm>
          <a:off x="2100347" y="167426"/>
          <a:ext cx="3621046" cy="3621046"/>
        </a:xfrm>
        <a:prstGeom prst="circularArrow">
          <a:avLst>
            <a:gd name="adj1" fmla="val 8252"/>
            <a:gd name="adj2" fmla="val 576412"/>
            <a:gd name="adj3" fmla="val 2189742"/>
            <a:gd name="adj4" fmla="val 33297"/>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 modelId="{95978D0C-A8C9-4FB8-8DFC-2906FAA59983}">
      <dsp:nvSpPr>
        <dsp:cNvPr id="0" name=""/>
        <dsp:cNvSpPr/>
      </dsp:nvSpPr>
      <dsp:spPr>
        <a:xfrm>
          <a:off x="3204421" y="2795841"/>
          <a:ext cx="1737363"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err="1">
              <a:latin typeface="+mj-lt"/>
              <a:ea typeface="Verdana" pitchFamily="34" charset="0"/>
            </a:rPr>
            <a:t>Uprzedzenia</a:t>
          </a:r>
          <a:endParaRPr lang="en-US" sz="2400" kern="1200" dirty="0">
            <a:latin typeface="+mj-lt"/>
            <a:ea typeface="Verdana" pitchFamily="34" charset="0"/>
          </a:endParaRPr>
        </a:p>
      </dsp:txBody>
      <dsp:txXfrm>
        <a:off x="3204421" y="2795841"/>
        <a:ext cx="1737363" cy="1097275"/>
      </dsp:txXfrm>
    </dsp:sp>
    <dsp:sp modelId="{818239DA-8F7F-4917-8EB0-77B4EE5EAA94}">
      <dsp:nvSpPr>
        <dsp:cNvPr id="0" name=""/>
        <dsp:cNvSpPr/>
      </dsp:nvSpPr>
      <dsp:spPr>
        <a:xfrm>
          <a:off x="2329645" y="83377"/>
          <a:ext cx="3621046" cy="3621046"/>
        </a:xfrm>
        <a:prstGeom prst="circularArrow">
          <a:avLst>
            <a:gd name="adj1" fmla="val 8252"/>
            <a:gd name="adj2" fmla="val 576412"/>
            <a:gd name="adj3" fmla="val 9995794"/>
            <a:gd name="adj4" fmla="val 7740186"/>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 modelId="{D559A818-7D53-4BBD-8633-917FB032314D}">
      <dsp:nvSpPr>
        <dsp:cNvPr id="0" name=""/>
        <dsp:cNvSpPr/>
      </dsp:nvSpPr>
      <dsp:spPr>
        <a:xfrm>
          <a:off x="1760033" y="895073"/>
          <a:ext cx="1953024"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err="1">
              <a:latin typeface="+mj-lt"/>
              <a:ea typeface="Verdana" pitchFamily="34" charset="0"/>
            </a:rPr>
            <a:t>Spadek</a:t>
          </a:r>
          <a:r>
            <a:rPr lang="en-US" sz="2400" kern="1200" dirty="0">
              <a:latin typeface="+mj-lt"/>
              <a:ea typeface="Verdana" pitchFamily="34" charset="0"/>
            </a:rPr>
            <a:t> </a:t>
          </a:r>
          <a:r>
            <a:rPr lang="en-US" sz="2400" kern="1200" dirty="0" err="1">
              <a:latin typeface="+mj-lt"/>
              <a:ea typeface="Verdana" pitchFamily="34" charset="0"/>
            </a:rPr>
            <a:t>samooceny</a:t>
          </a:r>
          <a:endParaRPr lang="en-US" sz="2400" kern="1200" dirty="0">
            <a:latin typeface="+mj-lt"/>
            <a:ea typeface="Verdana" pitchFamily="34" charset="0"/>
          </a:endParaRPr>
        </a:p>
      </dsp:txBody>
      <dsp:txXfrm>
        <a:off x="1760033" y="895073"/>
        <a:ext cx="1953024" cy="1097275"/>
      </dsp:txXfrm>
    </dsp:sp>
    <dsp:sp modelId="{AC268F96-0D5D-4B9A-A307-62DE90494B18}">
      <dsp:nvSpPr>
        <dsp:cNvPr id="0" name=""/>
        <dsp:cNvSpPr/>
      </dsp:nvSpPr>
      <dsp:spPr>
        <a:xfrm>
          <a:off x="2193546" y="258056"/>
          <a:ext cx="3621046" cy="3621046"/>
        </a:xfrm>
        <a:prstGeom prst="circularArrow">
          <a:avLst>
            <a:gd name="adj1" fmla="val 8252"/>
            <a:gd name="adj2" fmla="val 576412"/>
            <a:gd name="adj3" fmla="val 17896533"/>
            <a:gd name="adj4" fmla="val 13927062"/>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solidFill>
                  <a:schemeClr val="tx1"/>
                </a:solidFill>
                <a:latin typeface="Arial" pitchFamily="34" charset="0"/>
                <a:ea typeface="+mn-ea"/>
                <a:cs typeface="+mn-cs"/>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solidFill>
                  <a:schemeClr val="tx1"/>
                </a:solidFill>
                <a:latin typeface="Arial" charset="0"/>
                <a:ea typeface="ＭＳ Ｐゴシック" charset="0"/>
                <a:cs typeface="+mn-cs"/>
              </a:defRPr>
            </a:lvl1pPr>
          </a:lstStyle>
          <a:p>
            <a:pPr>
              <a:defRPr/>
            </a:pPr>
            <a:fld id="{3632F6DA-5D01-4BB7-A483-F2A1AB007B55}" type="slidenum">
              <a:rPr lang="en-GB"/>
              <a:pPr>
                <a:defRPr/>
              </a:pPr>
              <a:t>‹Nr.›</a:t>
            </a:fld>
            <a:endParaRPr lang="en-GB"/>
          </a:p>
        </p:txBody>
      </p:sp>
    </p:spTree>
    <p:extLst>
      <p:ext uri="{BB962C8B-B14F-4D97-AF65-F5344CB8AC3E}">
        <p14:creationId xmlns:p14="http://schemas.microsoft.com/office/powerpoint/2010/main" val="743110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solidFill>
                  <a:schemeClr val="tx1"/>
                </a:solidFill>
                <a:latin typeface="Arial" pitchFamily="34" charset="0"/>
                <a:ea typeface="+mn-ea"/>
                <a:cs typeface="+mn-cs"/>
              </a:defRPr>
            </a:lvl1pPr>
          </a:lstStyle>
          <a:p>
            <a:pPr>
              <a:defRPr/>
            </a:pPr>
            <a:endParaRPr lang="de-DE"/>
          </a:p>
        </p:txBody>
      </p:sp>
      <p:sp>
        <p:nvSpPr>
          <p:cNvPr id="14340"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solidFill>
                  <a:schemeClr val="tx1"/>
                </a:solidFill>
                <a:latin typeface="Arial" charset="0"/>
                <a:ea typeface="ＭＳ Ｐゴシック" charset="0"/>
                <a:cs typeface="+mn-cs"/>
              </a:defRPr>
            </a:lvl1pPr>
          </a:lstStyle>
          <a:p>
            <a:pPr>
              <a:defRPr/>
            </a:pPr>
            <a:fld id="{38F44007-E62A-45A5-89F4-5640627CDE41}" type="slidenum">
              <a:rPr lang="de-DE"/>
              <a:pPr>
                <a:defRPr/>
              </a:pPr>
              <a:t>‹Nr.›</a:t>
            </a:fld>
            <a:endParaRPr lang="de-DE"/>
          </a:p>
        </p:txBody>
      </p:sp>
    </p:spTree>
    <p:extLst>
      <p:ext uri="{BB962C8B-B14F-4D97-AF65-F5344CB8AC3E}">
        <p14:creationId xmlns:p14="http://schemas.microsoft.com/office/powerpoint/2010/main" val="82853601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1pPr>
    <a:lvl2pPr marL="4572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2pPr>
    <a:lvl3pPr marL="9144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3pPr>
    <a:lvl4pPr marL="13716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4pPr>
    <a:lvl5pPr marL="18288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p:spPr>
        <p:txBody>
          <a:bodyPr/>
          <a:lstStyle/>
          <a:p>
            <a:fld id="{A8BE0A54-FB37-47D8-ADAA-0D101E283F89}" type="slidenum">
              <a:rPr lang="de-DE" smtClean="0">
                <a:ea typeface="ＭＳ Ｐゴシック"/>
                <a:cs typeface="ＭＳ Ｐゴシック"/>
              </a:rPr>
              <a:pPr/>
              <a:t>2</a:t>
            </a:fld>
            <a:endParaRPr lang="de-DE">
              <a:ea typeface="ＭＳ Ｐゴシック"/>
              <a:cs typeface="ＭＳ Ｐゴシック"/>
            </a:endParaRPr>
          </a:p>
        </p:txBody>
      </p:sp>
      <p:sp>
        <p:nvSpPr>
          <p:cNvPr id="21506" name="Rectangle 2"/>
          <p:cNvSpPr>
            <a:spLocks noGrp="1" noRot="1" noChangeAspect="1" noChangeArrowheads="1" noTextEdit="1"/>
          </p:cNvSpPr>
          <p:nvPr>
            <p:ph type="sldImg"/>
          </p:nvPr>
        </p:nvSpPr>
        <p:spPr>
          <a:xfrm>
            <a:off x="138113" y="768350"/>
            <a:ext cx="6823075" cy="3836988"/>
          </a:xfrm>
          <a:ln/>
        </p:spPr>
      </p:sp>
      <p:sp>
        <p:nvSpPr>
          <p:cNvPr id="21507" name="Rectangle 3"/>
          <p:cNvSpPr>
            <a:spLocks noGrp="1" noChangeArrowheads="1"/>
          </p:cNvSpPr>
          <p:nvPr>
            <p:ph type="body" idx="1"/>
          </p:nvPr>
        </p:nvSpPr>
        <p:spPr>
          <a:noFill/>
          <a:ln/>
        </p:spPr>
        <p:txBody>
          <a:bodyPr/>
          <a:lstStyle/>
          <a:p>
            <a:pPr eaLnBrk="1" hangingPunct="1"/>
            <a:endParaRPr lang="en-US" dirty="0">
              <a:latin typeface="Arial" charset="0"/>
              <a:ea typeface="ＭＳ Ｐゴシック"/>
            </a:endParaRPr>
          </a:p>
        </p:txBody>
      </p:sp>
    </p:spTree>
    <p:extLst>
      <p:ext uri="{BB962C8B-B14F-4D97-AF65-F5344CB8AC3E}">
        <p14:creationId xmlns:p14="http://schemas.microsoft.com/office/powerpoint/2010/main" val="32608012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p:spPr>
        <p:txBody>
          <a:bodyPr/>
          <a:lstStyle/>
          <a:p>
            <a:fld id="{A8BE0A54-FB37-47D8-ADAA-0D101E283F89}" type="slidenum">
              <a:rPr lang="de-DE" smtClean="0">
                <a:ea typeface="ＭＳ Ｐゴシック"/>
                <a:cs typeface="ＭＳ Ｐゴシック"/>
              </a:rPr>
              <a:pPr/>
              <a:t>3</a:t>
            </a:fld>
            <a:endParaRPr lang="de-DE">
              <a:ea typeface="ＭＳ Ｐゴシック"/>
              <a:cs typeface="ＭＳ Ｐゴシック"/>
            </a:endParaRPr>
          </a:p>
        </p:txBody>
      </p:sp>
      <p:sp>
        <p:nvSpPr>
          <p:cNvPr id="21506" name="Rectangle 2"/>
          <p:cNvSpPr>
            <a:spLocks noGrp="1" noRot="1" noChangeAspect="1" noChangeArrowheads="1" noTextEdit="1"/>
          </p:cNvSpPr>
          <p:nvPr>
            <p:ph type="sldImg"/>
          </p:nvPr>
        </p:nvSpPr>
        <p:spPr>
          <a:xfrm>
            <a:off x="138113" y="768350"/>
            <a:ext cx="6823075" cy="3836988"/>
          </a:xfrm>
          <a:ln/>
        </p:spPr>
      </p:sp>
      <p:sp>
        <p:nvSpPr>
          <p:cNvPr id="21507" name="Rectangle 3"/>
          <p:cNvSpPr>
            <a:spLocks noGrp="1" noChangeArrowheads="1"/>
          </p:cNvSpPr>
          <p:nvPr>
            <p:ph type="body" idx="1"/>
          </p:nvPr>
        </p:nvSpPr>
        <p:spPr>
          <a:noFill/>
          <a:ln/>
        </p:spPr>
        <p:txBody>
          <a:bodyPr/>
          <a:lstStyle/>
          <a:p>
            <a:pPr eaLnBrk="1" hangingPunct="1"/>
            <a:endParaRPr lang="en-US" dirty="0">
              <a:latin typeface="Arial" charset="0"/>
              <a:ea typeface="ＭＳ Ｐゴシック"/>
            </a:endParaRPr>
          </a:p>
        </p:txBody>
      </p:sp>
    </p:spTree>
    <p:extLst>
      <p:ext uri="{BB962C8B-B14F-4D97-AF65-F5344CB8AC3E}">
        <p14:creationId xmlns:p14="http://schemas.microsoft.com/office/powerpoint/2010/main" val="1716207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4</a:t>
            </a:fld>
            <a:endParaRPr lang="de-DE">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40013434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5</a:t>
            </a:fld>
            <a:endParaRPr lang="de-DE">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40013434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6</a:t>
            </a:fld>
            <a:endParaRPr lang="de-DE">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36874169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7</a:t>
            </a:fld>
            <a:endParaRPr lang="de-DE">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36874169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8</a:t>
            </a:fld>
            <a:endParaRPr lang="de-DE">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36874169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Folienbildplatzhalter 1"/>
          <p:cNvSpPr>
            <a:spLocks noGrp="1" noRot="1" noChangeAspect="1"/>
          </p:cNvSpPr>
          <p:nvPr>
            <p:ph type="sldImg"/>
          </p:nvPr>
        </p:nvSpPr>
        <p:spPr>
          <a:xfrm>
            <a:off x="138113" y="768350"/>
            <a:ext cx="6823075" cy="3836988"/>
          </a:xfrm>
          <a:ln/>
        </p:spPr>
      </p:sp>
      <p:sp>
        <p:nvSpPr>
          <p:cNvPr id="31746"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31747" name="Foliennummernplatzhalter 3"/>
          <p:cNvSpPr>
            <a:spLocks noGrp="1"/>
          </p:cNvSpPr>
          <p:nvPr>
            <p:ph type="sldNum" sz="quarter" idx="5"/>
          </p:nvPr>
        </p:nvSpPr>
        <p:spPr>
          <a:noFill/>
        </p:spPr>
        <p:txBody>
          <a:bodyPr/>
          <a:lstStyle/>
          <a:p>
            <a:fld id="{6F5C8FF6-A8A7-41DB-A7E3-BB0135C630C2}" type="slidenum">
              <a:rPr lang="de-DE" smtClean="0">
                <a:ea typeface="ＭＳ Ｐゴシック"/>
                <a:cs typeface="ＭＳ Ｐゴシック"/>
              </a:rPr>
              <a:pPr/>
              <a:t>9</a:t>
            </a:fld>
            <a:endParaRPr lang="de-DE">
              <a:ea typeface="ＭＳ Ｐゴシック"/>
              <a:cs typeface="ＭＳ Ｐゴシック"/>
            </a:endParaRPr>
          </a:p>
        </p:txBody>
      </p:sp>
    </p:spTree>
    <p:extLst>
      <p:ext uri="{BB962C8B-B14F-4D97-AF65-F5344CB8AC3E}">
        <p14:creationId xmlns:p14="http://schemas.microsoft.com/office/powerpoint/2010/main" val="22518959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Folienbildplatzhalter 1"/>
          <p:cNvSpPr>
            <a:spLocks noGrp="1" noRot="1" noChangeAspect="1"/>
          </p:cNvSpPr>
          <p:nvPr>
            <p:ph type="sldImg"/>
          </p:nvPr>
        </p:nvSpPr>
        <p:spPr>
          <a:xfrm>
            <a:off x="138113" y="768350"/>
            <a:ext cx="6823075" cy="3836988"/>
          </a:xfrm>
          <a:ln/>
        </p:spPr>
      </p:sp>
      <p:sp>
        <p:nvSpPr>
          <p:cNvPr id="33794"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33795" name="Foliennummernplatzhalter 3"/>
          <p:cNvSpPr>
            <a:spLocks noGrp="1"/>
          </p:cNvSpPr>
          <p:nvPr>
            <p:ph type="sldNum" sz="quarter" idx="5"/>
          </p:nvPr>
        </p:nvSpPr>
        <p:spPr>
          <a:noFill/>
        </p:spPr>
        <p:txBody>
          <a:bodyPr/>
          <a:lstStyle/>
          <a:p>
            <a:fld id="{A01445E2-C79C-4F12-B04E-51B505CCEFBE}" type="slidenum">
              <a:rPr lang="de-DE" smtClean="0">
                <a:ea typeface="ＭＳ Ｐゴシック"/>
                <a:cs typeface="ＭＳ Ｐゴシック"/>
              </a:rPr>
              <a:pPr/>
              <a:t>10</a:t>
            </a:fld>
            <a:endParaRPr lang="de-DE">
              <a:ea typeface="ＭＳ Ｐゴシック"/>
              <a:cs typeface="ＭＳ Ｐゴシック"/>
            </a:endParaRPr>
          </a:p>
        </p:txBody>
      </p:sp>
    </p:spTree>
    <p:extLst>
      <p:ext uri="{BB962C8B-B14F-4D97-AF65-F5344CB8AC3E}">
        <p14:creationId xmlns:p14="http://schemas.microsoft.com/office/powerpoint/2010/main" val="1286974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11</a:t>
            </a:fld>
            <a:endParaRPr lang="de-DE"/>
          </a:p>
        </p:txBody>
      </p:sp>
    </p:spTree>
    <p:extLst>
      <p:ext uri="{BB962C8B-B14F-4D97-AF65-F5344CB8AC3E}">
        <p14:creationId xmlns:p14="http://schemas.microsoft.com/office/powerpoint/2010/main" val="533876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12</a:t>
            </a:fld>
            <a:endParaRPr lang="de-DE"/>
          </a:p>
        </p:txBody>
      </p:sp>
    </p:spTree>
    <p:extLst>
      <p:ext uri="{BB962C8B-B14F-4D97-AF65-F5344CB8AC3E}">
        <p14:creationId xmlns:p14="http://schemas.microsoft.com/office/powerpoint/2010/main" val="15127575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13</a:t>
            </a:fld>
            <a:endParaRPr lang="de-DE"/>
          </a:p>
        </p:txBody>
      </p:sp>
    </p:spTree>
    <p:extLst>
      <p:ext uri="{BB962C8B-B14F-4D97-AF65-F5344CB8AC3E}">
        <p14:creationId xmlns:p14="http://schemas.microsoft.com/office/powerpoint/2010/main" val="32462139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14</a:t>
            </a:fld>
            <a:endParaRPr lang="de-DE"/>
          </a:p>
        </p:txBody>
      </p:sp>
    </p:spTree>
    <p:extLst>
      <p:ext uri="{BB962C8B-B14F-4D97-AF65-F5344CB8AC3E}">
        <p14:creationId xmlns:p14="http://schemas.microsoft.com/office/powerpoint/2010/main" val="22716981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15</a:t>
            </a:fld>
            <a:endParaRPr lang="de-DE"/>
          </a:p>
        </p:txBody>
      </p:sp>
    </p:spTree>
    <p:extLst>
      <p:ext uri="{BB962C8B-B14F-4D97-AF65-F5344CB8AC3E}">
        <p14:creationId xmlns:p14="http://schemas.microsoft.com/office/powerpoint/2010/main" val="8476184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16</a:t>
            </a:fld>
            <a:endParaRPr lang="de-DE"/>
          </a:p>
        </p:txBody>
      </p:sp>
    </p:spTree>
    <p:extLst>
      <p:ext uri="{BB962C8B-B14F-4D97-AF65-F5344CB8AC3E}">
        <p14:creationId xmlns:p14="http://schemas.microsoft.com/office/powerpoint/2010/main" val="33746131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17</a:t>
            </a:fld>
            <a:endParaRPr lang="de-DE"/>
          </a:p>
        </p:txBody>
      </p:sp>
    </p:spTree>
    <p:extLst>
      <p:ext uri="{BB962C8B-B14F-4D97-AF65-F5344CB8AC3E}">
        <p14:creationId xmlns:p14="http://schemas.microsoft.com/office/powerpoint/2010/main" val="7567067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18</a:t>
            </a:fld>
            <a:endParaRPr lang="de-DE"/>
          </a:p>
        </p:txBody>
      </p:sp>
    </p:spTree>
    <p:extLst>
      <p:ext uri="{BB962C8B-B14F-4D97-AF65-F5344CB8AC3E}">
        <p14:creationId xmlns:p14="http://schemas.microsoft.com/office/powerpoint/2010/main" val="24006737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19</a:t>
            </a:fld>
            <a:endParaRPr lang="de-DE"/>
          </a:p>
        </p:txBody>
      </p:sp>
    </p:spTree>
    <p:extLst>
      <p:ext uri="{BB962C8B-B14F-4D97-AF65-F5344CB8AC3E}">
        <p14:creationId xmlns:p14="http://schemas.microsoft.com/office/powerpoint/2010/main" val="31930227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20</a:t>
            </a:fld>
            <a:endParaRPr lang="de-DE"/>
          </a:p>
        </p:txBody>
      </p:sp>
    </p:spTree>
    <p:extLst>
      <p:ext uri="{BB962C8B-B14F-4D97-AF65-F5344CB8AC3E}">
        <p14:creationId xmlns:p14="http://schemas.microsoft.com/office/powerpoint/2010/main" val="36168895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Folienbildplatzhalter 1"/>
          <p:cNvSpPr>
            <a:spLocks noGrp="1" noRot="1" noChangeAspect="1"/>
          </p:cNvSpPr>
          <p:nvPr>
            <p:ph type="sldImg"/>
          </p:nvPr>
        </p:nvSpPr>
        <p:spPr>
          <a:xfrm>
            <a:off x="138113" y="768350"/>
            <a:ext cx="6823075" cy="3836988"/>
          </a:xfrm>
          <a:ln/>
        </p:spPr>
      </p:sp>
      <p:sp>
        <p:nvSpPr>
          <p:cNvPr id="46082"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46083" name="Foliennummernplatzhalter 3"/>
          <p:cNvSpPr>
            <a:spLocks noGrp="1"/>
          </p:cNvSpPr>
          <p:nvPr>
            <p:ph type="sldNum" sz="quarter" idx="5"/>
          </p:nvPr>
        </p:nvSpPr>
        <p:spPr>
          <a:noFill/>
        </p:spPr>
        <p:txBody>
          <a:bodyPr/>
          <a:lstStyle/>
          <a:p>
            <a:fld id="{183C0D5F-7414-42BB-B117-2C929750E104}" type="slidenum">
              <a:rPr lang="de-DE" smtClean="0">
                <a:ea typeface="ＭＳ Ｐゴシック"/>
                <a:cs typeface="ＭＳ Ｐゴシック"/>
              </a:rPr>
              <a:pPr/>
              <a:t>21</a:t>
            </a:fld>
            <a:endParaRPr lang="de-DE">
              <a:ea typeface="ＭＳ Ｐゴシック"/>
              <a:cs typeface="ＭＳ Ｐゴシック"/>
            </a:endParaRPr>
          </a:p>
        </p:txBody>
      </p:sp>
    </p:spTree>
    <p:extLst>
      <p:ext uri="{BB962C8B-B14F-4D97-AF65-F5344CB8AC3E}">
        <p14:creationId xmlns:p14="http://schemas.microsoft.com/office/powerpoint/2010/main" val="40351864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Folienbildplatzhalter 1"/>
          <p:cNvSpPr>
            <a:spLocks noGrp="1" noRot="1" noChangeAspect="1"/>
          </p:cNvSpPr>
          <p:nvPr>
            <p:ph type="sldImg"/>
          </p:nvPr>
        </p:nvSpPr>
        <p:spPr>
          <a:xfrm>
            <a:off x="138113" y="768350"/>
            <a:ext cx="6823075" cy="3836988"/>
          </a:xfrm>
          <a:ln/>
        </p:spPr>
      </p:sp>
      <p:sp>
        <p:nvSpPr>
          <p:cNvPr id="48130"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48131" name="Foliennummernplatzhalter 3"/>
          <p:cNvSpPr>
            <a:spLocks noGrp="1"/>
          </p:cNvSpPr>
          <p:nvPr>
            <p:ph type="sldNum" sz="quarter" idx="5"/>
          </p:nvPr>
        </p:nvSpPr>
        <p:spPr>
          <a:noFill/>
        </p:spPr>
        <p:txBody>
          <a:bodyPr/>
          <a:lstStyle/>
          <a:p>
            <a:fld id="{086ECEFE-BE61-4B75-90B9-08F80487A820}" type="slidenum">
              <a:rPr lang="de-DE" smtClean="0">
                <a:ea typeface="ＭＳ Ｐゴシック"/>
                <a:cs typeface="ＭＳ Ｐゴシック"/>
              </a:rPr>
              <a:pPr/>
              <a:t>22</a:t>
            </a:fld>
            <a:endParaRPr lang="de-DE">
              <a:ea typeface="ＭＳ Ｐゴシック"/>
              <a:cs typeface="ＭＳ Ｐゴシック"/>
            </a:endParaRPr>
          </a:p>
        </p:txBody>
      </p:sp>
    </p:spTree>
    <p:extLst>
      <p:ext uri="{BB962C8B-B14F-4D97-AF65-F5344CB8AC3E}">
        <p14:creationId xmlns:p14="http://schemas.microsoft.com/office/powerpoint/2010/main" val="24772554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Folienbildplatzhalter 1"/>
          <p:cNvSpPr>
            <a:spLocks noGrp="1" noRot="1" noChangeAspect="1"/>
          </p:cNvSpPr>
          <p:nvPr>
            <p:ph type="sldImg"/>
          </p:nvPr>
        </p:nvSpPr>
        <p:spPr>
          <a:xfrm>
            <a:off x="138113" y="768350"/>
            <a:ext cx="6823075" cy="3836988"/>
          </a:xfrm>
          <a:ln/>
        </p:spPr>
      </p:sp>
      <p:sp>
        <p:nvSpPr>
          <p:cNvPr id="50178"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50179" name="Foliennummernplatzhalter 3"/>
          <p:cNvSpPr>
            <a:spLocks noGrp="1"/>
          </p:cNvSpPr>
          <p:nvPr>
            <p:ph type="sldNum" sz="quarter" idx="5"/>
          </p:nvPr>
        </p:nvSpPr>
        <p:spPr>
          <a:noFill/>
        </p:spPr>
        <p:txBody>
          <a:bodyPr/>
          <a:lstStyle/>
          <a:p>
            <a:fld id="{E558DD3E-C145-4413-AB49-C00001827D37}" type="slidenum">
              <a:rPr lang="de-DE" smtClean="0">
                <a:ea typeface="ＭＳ Ｐゴシック"/>
                <a:cs typeface="ＭＳ Ｐゴシック"/>
              </a:rPr>
              <a:pPr/>
              <a:t>23</a:t>
            </a:fld>
            <a:endParaRPr lang="de-DE">
              <a:ea typeface="ＭＳ Ｐゴシック"/>
              <a:cs typeface="ＭＳ Ｐゴシック"/>
            </a:endParaRPr>
          </a:p>
        </p:txBody>
      </p:sp>
    </p:spTree>
    <p:extLst>
      <p:ext uri="{BB962C8B-B14F-4D97-AF65-F5344CB8AC3E}">
        <p14:creationId xmlns:p14="http://schemas.microsoft.com/office/powerpoint/2010/main" val="16506981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24</a:t>
            </a:fld>
            <a:endParaRPr lang="de-DE"/>
          </a:p>
        </p:txBody>
      </p:sp>
    </p:spTree>
    <p:extLst>
      <p:ext uri="{BB962C8B-B14F-4D97-AF65-F5344CB8AC3E}">
        <p14:creationId xmlns:p14="http://schemas.microsoft.com/office/powerpoint/2010/main" val="28586833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25</a:t>
            </a:fld>
            <a:endParaRPr lang="de-DE">
              <a:ea typeface="ＭＳ Ｐゴシック"/>
              <a:cs typeface="ＭＳ Ｐゴシック"/>
            </a:endParaRPr>
          </a:p>
        </p:txBody>
      </p:sp>
    </p:spTree>
    <p:extLst>
      <p:ext uri="{BB962C8B-B14F-4D97-AF65-F5344CB8AC3E}">
        <p14:creationId xmlns:p14="http://schemas.microsoft.com/office/powerpoint/2010/main" val="6198701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26</a:t>
            </a:fld>
            <a:endParaRPr lang="de-DE">
              <a:ea typeface="ＭＳ Ｐゴシック"/>
              <a:cs typeface="ＭＳ Ｐゴシック"/>
            </a:endParaRPr>
          </a:p>
        </p:txBody>
      </p:sp>
    </p:spTree>
    <p:extLst>
      <p:ext uri="{BB962C8B-B14F-4D97-AF65-F5344CB8AC3E}">
        <p14:creationId xmlns:p14="http://schemas.microsoft.com/office/powerpoint/2010/main" val="6198701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27</a:t>
            </a:fld>
            <a:endParaRPr lang="de-DE">
              <a:ea typeface="ＭＳ Ｐゴシック"/>
              <a:cs typeface="ＭＳ Ｐゴシック"/>
            </a:endParaRPr>
          </a:p>
        </p:txBody>
      </p:sp>
    </p:spTree>
    <p:extLst>
      <p:ext uri="{BB962C8B-B14F-4D97-AF65-F5344CB8AC3E}">
        <p14:creationId xmlns:p14="http://schemas.microsoft.com/office/powerpoint/2010/main" val="6198701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28</a:t>
            </a:fld>
            <a:endParaRPr lang="de-DE">
              <a:ea typeface="ＭＳ Ｐゴシック"/>
              <a:cs typeface="ＭＳ Ｐゴシック"/>
            </a:endParaRPr>
          </a:p>
        </p:txBody>
      </p:sp>
    </p:spTree>
    <p:extLst>
      <p:ext uri="{BB962C8B-B14F-4D97-AF65-F5344CB8AC3E}">
        <p14:creationId xmlns:p14="http://schemas.microsoft.com/office/powerpoint/2010/main" val="6198701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29</a:t>
            </a:fld>
            <a:endParaRPr lang="de-DE">
              <a:ea typeface="ＭＳ Ｐゴシック"/>
              <a:cs typeface="ＭＳ Ｐゴシック"/>
            </a:endParaRPr>
          </a:p>
        </p:txBody>
      </p:sp>
    </p:spTree>
    <p:extLst>
      <p:ext uri="{BB962C8B-B14F-4D97-AF65-F5344CB8AC3E}">
        <p14:creationId xmlns:p14="http://schemas.microsoft.com/office/powerpoint/2010/main" val="6198701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30</a:t>
            </a:fld>
            <a:endParaRPr lang="de-DE">
              <a:ea typeface="ＭＳ Ｐゴシック"/>
              <a:cs typeface="ＭＳ Ｐゴシック"/>
            </a:endParaRPr>
          </a:p>
        </p:txBody>
      </p:sp>
    </p:spTree>
    <p:extLst>
      <p:ext uri="{BB962C8B-B14F-4D97-AF65-F5344CB8AC3E}">
        <p14:creationId xmlns:p14="http://schemas.microsoft.com/office/powerpoint/2010/main" val="6198701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31</a:t>
            </a:fld>
            <a:endParaRPr lang="de-DE">
              <a:ea typeface="ＭＳ Ｐゴシック"/>
              <a:cs typeface="ＭＳ Ｐゴシック"/>
            </a:endParaRPr>
          </a:p>
        </p:txBody>
      </p:sp>
    </p:spTree>
    <p:extLst>
      <p:ext uri="{BB962C8B-B14F-4D97-AF65-F5344CB8AC3E}">
        <p14:creationId xmlns:p14="http://schemas.microsoft.com/office/powerpoint/2010/main" val="6198701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Folienbildplatzhalter 1"/>
          <p:cNvSpPr>
            <a:spLocks noGrp="1" noRot="1" noChangeAspect="1"/>
          </p:cNvSpPr>
          <p:nvPr>
            <p:ph type="sldImg"/>
          </p:nvPr>
        </p:nvSpPr>
        <p:spPr>
          <a:xfrm>
            <a:off x="138113" y="768350"/>
            <a:ext cx="6823075" cy="3836988"/>
          </a:xfrm>
          <a:ln/>
        </p:spPr>
      </p:sp>
      <p:sp>
        <p:nvSpPr>
          <p:cNvPr id="67586" name="Notizenplatzhalter 2"/>
          <p:cNvSpPr>
            <a:spLocks noGrp="1"/>
          </p:cNvSpPr>
          <p:nvPr>
            <p:ph type="body" idx="1"/>
          </p:nvPr>
        </p:nvSpPr>
        <p:spPr>
          <a:noFill/>
          <a:ln/>
        </p:spPr>
        <p:txBody>
          <a:bodyPr/>
          <a:lstStyle/>
          <a:p>
            <a:endParaRPr lang="en-US">
              <a:solidFill>
                <a:srgbClr val="FF0000"/>
              </a:solidFill>
              <a:latin typeface="Arial" charset="0"/>
              <a:ea typeface="ＭＳ Ｐゴシック"/>
            </a:endParaRPr>
          </a:p>
        </p:txBody>
      </p:sp>
      <p:sp>
        <p:nvSpPr>
          <p:cNvPr id="67587" name="Foliennummernplatzhalter 3"/>
          <p:cNvSpPr>
            <a:spLocks noGrp="1"/>
          </p:cNvSpPr>
          <p:nvPr>
            <p:ph type="sldNum" sz="quarter" idx="5"/>
          </p:nvPr>
        </p:nvSpPr>
        <p:spPr>
          <a:noFill/>
        </p:spPr>
        <p:txBody>
          <a:bodyPr/>
          <a:lstStyle/>
          <a:p>
            <a:fld id="{927B53EC-EAA2-43F7-BED2-896AAD8F9FDA}" type="slidenum">
              <a:rPr lang="de-DE" smtClean="0">
                <a:ea typeface="ＭＳ Ｐゴシック"/>
                <a:cs typeface="ＭＳ Ｐゴシック"/>
              </a:rPr>
              <a:pPr/>
              <a:t>32</a:t>
            </a:fld>
            <a:endParaRPr lang="de-DE">
              <a:ea typeface="ＭＳ Ｐゴシック"/>
              <a:cs typeface="ＭＳ Ｐゴシック"/>
            </a:endParaRPr>
          </a:p>
        </p:txBody>
      </p:sp>
    </p:spTree>
    <p:extLst>
      <p:ext uri="{BB962C8B-B14F-4D97-AF65-F5344CB8AC3E}">
        <p14:creationId xmlns:p14="http://schemas.microsoft.com/office/powerpoint/2010/main" val="273361037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Folienbildplatzhalter 1"/>
          <p:cNvSpPr>
            <a:spLocks noGrp="1" noRot="1" noChangeAspect="1"/>
          </p:cNvSpPr>
          <p:nvPr>
            <p:ph type="sldImg"/>
          </p:nvPr>
        </p:nvSpPr>
        <p:spPr>
          <a:xfrm>
            <a:off x="138113" y="768350"/>
            <a:ext cx="6823075" cy="3836988"/>
          </a:xfrm>
          <a:ln/>
        </p:spPr>
      </p:sp>
      <p:sp>
        <p:nvSpPr>
          <p:cNvPr id="788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78851" name="Foliennummernplatzhalter 3"/>
          <p:cNvSpPr>
            <a:spLocks noGrp="1"/>
          </p:cNvSpPr>
          <p:nvPr>
            <p:ph type="sldNum" sz="quarter" idx="5"/>
          </p:nvPr>
        </p:nvSpPr>
        <p:spPr>
          <a:noFill/>
        </p:spPr>
        <p:txBody>
          <a:bodyPr/>
          <a:lstStyle/>
          <a:p>
            <a:fld id="{435F8517-7DCD-4938-AE9F-37B4D445F27F}" type="slidenum">
              <a:rPr lang="de-DE" smtClean="0">
                <a:ea typeface="ＭＳ Ｐゴシック"/>
                <a:cs typeface="ＭＳ Ｐゴシック"/>
              </a:rPr>
              <a:pPr/>
              <a:t>33</a:t>
            </a:fld>
            <a:endParaRPr lang="de-DE">
              <a:ea typeface="ＭＳ Ｐゴシック"/>
              <a:cs typeface="ＭＳ Ｐゴシック"/>
            </a:endParaRPr>
          </a:p>
        </p:txBody>
      </p:sp>
    </p:spTree>
    <p:extLst>
      <p:ext uri="{BB962C8B-B14F-4D97-AF65-F5344CB8AC3E}">
        <p14:creationId xmlns:p14="http://schemas.microsoft.com/office/powerpoint/2010/main" val="185531028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Folienbildplatzhalter 1"/>
          <p:cNvSpPr>
            <a:spLocks noGrp="1" noRot="1" noChangeAspect="1"/>
          </p:cNvSpPr>
          <p:nvPr>
            <p:ph type="sldImg"/>
          </p:nvPr>
        </p:nvSpPr>
        <p:spPr>
          <a:xfrm>
            <a:off x="138113" y="768350"/>
            <a:ext cx="6823075" cy="3836988"/>
          </a:xfrm>
          <a:ln/>
        </p:spPr>
      </p:sp>
      <p:sp>
        <p:nvSpPr>
          <p:cNvPr id="788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78851" name="Foliennummernplatzhalter 3"/>
          <p:cNvSpPr>
            <a:spLocks noGrp="1"/>
          </p:cNvSpPr>
          <p:nvPr>
            <p:ph type="sldNum" sz="quarter" idx="5"/>
          </p:nvPr>
        </p:nvSpPr>
        <p:spPr>
          <a:noFill/>
        </p:spPr>
        <p:txBody>
          <a:bodyPr/>
          <a:lstStyle/>
          <a:p>
            <a:fld id="{435F8517-7DCD-4938-AE9F-37B4D445F27F}" type="slidenum">
              <a:rPr lang="de-DE" smtClean="0">
                <a:ea typeface="ＭＳ Ｐゴシック"/>
                <a:cs typeface="ＭＳ Ｐゴシック"/>
              </a:rPr>
              <a:pPr/>
              <a:t>34</a:t>
            </a:fld>
            <a:endParaRPr lang="de-DE">
              <a:ea typeface="ＭＳ Ｐゴシック"/>
              <a:cs typeface="ＭＳ Ｐゴシック"/>
            </a:endParaRPr>
          </a:p>
        </p:txBody>
      </p:sp>
    </p:spTree>
    <p:extLst>
      <p:ext uri="{BB962C8B-B14F-4D97-AF65-F5344CB8AC3E}">
        <p14:creationId xmlns:p14="http://schemas.microsoft.com/office/powerpoint/2010/main" val="185531028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Folienbildplatzhalter 1"/>
          <p:cNvSpPr>
            <a:spLocks noGrp="1" noRot="1" noChangeAspect="1"/>
          </p:cNvSpPr>
          <p:nvPr>
            <p:ph type="sldImg"/>
          </p:nvPr>
        </p:nvSpPr>
        <p:spPr>
          <a:xfrm>
            <a:off x="138113" y="768350"/>
            <a:ext cx="6823075" cy="3836988"/>
          </a:xfrm>
          <a:ln/>
        </p:spPr>
      </p:sp>
      <p:sp>
        <p:nvSpPr>
          <p:cNvPr id="788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78851" name="Foliennummernplatzhalter 3"/>
          <p:cNvSpPr>
            <a:spLocks noGrp="1"/>
          </p:cNvSpPr>
          <p:nvPr>
            <p:ph type="sldNum" sz="quarter" idx="5"/>
          </p:nvPr>
        </p:nvSpPr>
        <p:spPr>
          <a:noFill/>
        </p:spPr>
        <p:txBody>
          <a:bodyPr/>
          <a:lstStyle/>
          <a:p>
            <a:fld id="{435F8517-7DCD-4938-AE9F-37B4D445F27F}" type="slidenum">
              <a:rPr lang="de-DE" smtClean="0">
                <a:ea typeface="ＭＳ Ｐゴシック"/>
                <a:cs typeface="ＭＳ Ｐゴシック"/>
              </a:rPr>
              <a:pPr/>
              <a:t>35</a:t>
            </a:fld>
            <a:endParaRPr lang="de-DE">
              <a:ea typeface="ＭＳ Ｐゴシック"/>
              <a:cs typeface="ＭＳ Ｐゴシック"/>
            </a:endParaRPr>
          </a:p>
        </p:txBody>
      </p:sp>
    </p:spTree>
    <p:extLst>
      <p:ext uri="{BB962C8B-B14F-4D97-AF65-F5344CB8AC3E}">
        <p14:creationId xmlns:p14="http://schemas.microsoft.com/office/powerpoint/2010/main" val="185531028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Folienbildplatzhalter 1"/>
          <p:cNvSpPr>
            <a:spLocks noGrp="1" noRot="1" noChangeAspect="1"/>
          </p:cNvSpPr>
          <p:nvPr>
            <p:ph type="sldImg"/>
          </p:nvPr>
        </p:nvSpPr>
        <p:spPr>
          <a:xfrm>
            <a:off x="138113" y="768350"/>
            <a:ext cx="6823075" cy="3836988"/>
          </a:xfrm>
          <a:ln/>
        </p:spPr>
      </p:sp>
      <p:sp>
        <p:nvSpPr>
          <p:cNvPr id="788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78851" name="Foliennummernplatzhalter 3"/>
          <p:cNvSpPr>
            <a:spLocks noGrp="1"/>
          </p:cNvSpPr>
          <p:nvPr>
            <p:ph type="sldNum" sz="quarter" idx="5"/>
          </p:nvPr>
        </p:nvSpPr>
        <p:spPr>
          <a:noFill/>
        </p:spPr>
        <p:txBody>
          <a:bodyPr/>
          <a:lstStyle/>
          <a:p>
            <a:fld id="{435F8517-7DCD-4938-AE9F-37B4D445F27F}" type="slidenum">
              <a:rPr lang="de-DE" smtClean="0">
                <a:ea typeface="ＭＳ Ｐゴシック"/>
                <a:cs typeface="ＭＳ Ｐゴシック"/>
              </a:rPr>
              <a:pPr/>
              <a:t>36</a:t>
            </a:fld>
            <a:endParaRPr lang="de-DE">
              <a:ea typeface="ＭＳ Ｐゴシック"/>
              <a:cs typeface="ＭＳ Ｐゴシック"/>
            </a:endParaRPr>
          </a:p>
        </p:txBody>
      </p:sp>
    </p:spTree>
    <p:extLst>
      <p:ext uri="{BB962C8B-B14F-4D97-AF65-F5344CB8AC3E}">
        <p14:creationId xmlns:p14="http://schemas.microsoft.com/office/powerpoint/2010/main" val="185531028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37</a:t>
            </a:fld>
            <a:endParaRPr lang="de-DE"/>
          </a:p>
        </p:txBody>
      </p:sp>
    </p:spTree>
    <p:extLst>
      <p:ext uri="{BB962C8B-B14F-4D97-AF65-F5344CB8AC3E}">
        <p14:creationId xmlns:p14="http://schemas.microsoft.com/office/powerpoint/2010/main" val="179702842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38</a:t>
            </a:fld>
            <a:endParaRPr lang="de-DE"/>
          </a:p>
        </p:txBody>
      </p:sp>
    </p:spTree>
    <p:extLst>
      <p:ext uri="{BB962C8B-B14F-4D97-AF65-F5344CB8AC3E}">
        <p14:creationId xmlns:p14="http://schemas.microsoft.com/office/powerpoint/2010/main" val="346540019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39</a:t>
            </a:fld>
            <a:endParaRPr lang="de-DE"/>
          </a:p>
        </p:txBody>
      </p:sp>
    </p:spTree>
    <p:extLst>
      <p:ext uri="{BB962C8B-B14F-4D97-AF65-F5344CB8AC3E}">
        <p14:creationId xmlns:p14="http://schemas.microsoft.com/office/powerpoint/2010/main" val="77730625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40</a:t>
            </a:fld>
            <a:endParaRPr lang="de-DE"/>
          </a:p>
        </p:txBody>
      </p:sp>
    </p:spTree>
    <p:extLst>
      <p:ext uri="{BB962C8B-B14F-4D97-AF65-F5344CB8AC3E}">
        <p14:creationId xmlns:p14="http://schemas.microsoft.com/office/powerpoint/2010/main" val="201159741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41</a:t>
            </a:fld>
            <a:endParaRPr lang="de-DE"/>
          </a:p>
        </p:txBody>
      </p:sp>
    </p:spTree>
    <p:extLst>
      <p:ext uri="{BB962C8B-B14F-4D97-AF65-F5344CB8AC3E}">
        <p14:creationId xmlns:p14="http://schemas.microsoft.com/office/powerpoint/2010/main" val="368858375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42</a:t>
            </a:fld>
            <a:endParaRPr lang="de-DE"/>
          </a:p>
        </p:txBody>
      </p:sp>
    </p:spTree>
    <p:extLst>
      <p:ext uri="{BB962C8B-B14F-4D97-AF65-F5344CB8AC3E}">
        <p14:creationId xmlns:p14="http://schemas.microsoft.com/office/powerpoint/2010/main" val="344480788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43</a:t>
            </a:fld>
            <a:endParaRPr lang="de-DE"/>
          </a:p>
        </p:txBody>
      </p:sp>
    </p:spTree>
    <p:extLst>
      <p:ext uri="{BB962C8B-B14F-4D97-AF65-F5344CB8AC3E}">
        <p14:creationId xmlns:p14="http://schemas.microsoft.com/office/powerpoint/2010/main" val="343535940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Folienbildplatzhalter 1"/>
          <p:cNvSpPr>
            <a:spLocks noGrp="1" noRot="1" noChangeAspect="1"/>
          </p:cNvSpPr>
          <p:nvPr>
            <p:ph type="sldImg"/>
          </p:nvPr>
        </p:nvSpPr>
        <p:spPr>
          <a:xfrm>
            <a:off x="138113" y="768350"/>
            <a:ext cx="6823075" cy="3836988"/>
          </a:xfrm>
          <a:ln/>
        </p:spPr>
      </p:sp>
      <p:sp>
        <p:nvSpPr>
          <p:cNvPr id="88066"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88067" name="Foliennummernplatzhalter 3"/>
          <p:cNvSpPr>
            <a:spLocks noGrp="1"/>
          </p:cNvSpPr>
          <p:nvPr>
            <p:ph type="sldNum" sz="quarter" idx="5"/>
          </p:nvPr>
        </p:nvSpPr>
        <p:spPr>
          <a:noFill/>
        </p:spPr>
        <p:txBody>
          <a:bodyPr/>
          <a:lstStyle/>
          <a:p>
            <a:fld id="{C2B2EADA-6F0C-4CEF-ADC9-EF17D9482A53}" type="slidenum">
              <a:rPr lang="de-DE" smtClean="0">
                <a:ea typeface="ＭＳ Ｐゴシック"/>
                <a:cs typeface="ＭＳ Ｐゴシック"/>
              </a:rPr>
              <a:pPr/>
              <a:t>44</a:t>
            </a:fld>
            <a:endParaRPr lang="de-DE">
              <a:ea typeface="ＭＳ Ｐゴシック"/>
              <a:cs typeface="ＭＳ Ｐゴシック"/>
            </a:endParaRPr>
          </a:p>
        </p:txBody>
      </p:sp>
    </p:spTree>
    <p:extLst>
      <p:ext uri="{BB962C8B-B14F-4D97-AF65-F5344CB8AC3E}">
        <p14:creationId xmlns:p14="http://schemas.microsoft.com/office/powerpoint/2010/main" val="426102924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Folienbildplatzhalter 1"/>
          <p:cNvSpPr>
            <a:spLocks noGrp="1" noRot="1" noChangeAspect="1"/>
          </p:cNvSpPr>
          <p:nvPr>
            <p:ph type="sldImg"/>
          </p:nvPr>
        </p:nvSpPr>
        <p:spPr>
          <a:xfrm>
            <a:off x="138113" y="768350"/>
            <a:ext cx="6823075" cy="3836988"/>
          </a:xfrm>
          <a:ln/>
        </p:spPr>
      </p:sp>
      <p:sp>
        <p:nvSpPr>
          <p:cNvPr id="88066"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88067" name="Foliennummernplatzhalter 3"/>
          <p:cNvSpPr>
            <a:spLocks noGrp="1"/>
          </p:cNvSpPr>
          <p:nvPr>
            <p:ph type="sldNum" sz="quarter" idx="5"/>
          </p:nvPr>
        </p:nvSpPr>
        <p:spPr>
          <a:noFill/>
        </p:spPr>
        <p:txBody>
          <a:bodyPr/>
          <a:lstStyle/>
          <a:p>
            <a:fld id="{C2B2EADA-6F0C-4CEF-ADC9-EF17D9482A53}" type="slidenum">
              <a:rPr lang="de-DE" smtClean="0">
                <a:ea typeface="ＭＳ Ｐゴシック"/>
                <a:cs typeface="ＭＳ Ｐゴシック"/>
              </a:rPr>
              <a:pPr/>
              <a:t>45</a:t>
            </a:fld>
            <a:endParaRPr lang="de-DE">
              <a:ea typeface="ＭＳ Ｐゴシック"/>
              <a:cs typeface="ＭＳ Ｐゴシック"/>
            </a:endParaRPr>
          </a:p>
        </p:txBody>
      </p:sp>
    </p:spTree>
    <p:extLst>
      <p:ext uri="{BB962C8B-B14F-4D97-AF65-F5344CB8AC3E}">
        <p14:creationId xmlns:p14="http://schemas.microsoft.com/office/powerpoint/2010/main" val="426102924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46</a:t>
            </a:fld>
            <a:endParaRPr lang="de-DE"/>
          </a:p>
        </p:txBody>
      </p:sp>
    </p:spTree>
    <p:extLst>
      <p:ext uri="{BB962C8B-B14F-4D97-AF65-F5344CB8AC3E}">
        <p14:creationId xmlns:p14="http://schemas.microsoft.com/office/powerpoint/2010/main" val="403263159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47</a:t>
            </a:fld>
            <a:endParaRPr lang="de-DE"/>
          </a:p>
        </p:txBody>
      </p:sp>
    </p:spTree>
    <p:extLst>
      <p:ext uri="{BB962C8B-B14F-4D97-AF65-F5344CB8AC3E}">
        <p14:creationId xmlns:p14="http://schemas.microsoft.com/office/powerpoint/2010/main" val="34558101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48</a:t>
            </a:fld>
            <a:endParaRPr lang="de-DE"/>
          </a:p>
        </p:txBody>
      </p:sp>
    </p:spTree>
    <p:extLst>
      <p:ext uri="{BB962C8B-B14F-4D97-AF65-F5344CB8AC3E}">
        <p14:creationId xmlns:p14="http://schemas.microsoft.com/office/powerpoint/2010/main" val="203595948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49</a:t>
            </a:fld>
            <a:endParaRPr lang="de-DE"/>
          </a:p>
        </p:txBody>
      </p:sp>
    </p:spTree>
    <p:extLst>
      <p:ext uri="{BB962C8B-B14F-4D97-AF65-F5344CB8AC3E}">
        <p14:creationId xmlns:p14="http://schemas.microsoft.com/office/powerpoint/2010/main" val="323954904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50</a:t>
            </a:fld>
            <a:endParaRPr lang="de-DE"/>
          </a:p>
        </p:txBody>
      </p:sp>
    </p:spTree>
    <p:extLst>
      <p:ext uri="{BB962C8B-B14F-4D97-AF65-F5344CB8AC3E}">
        <p14:creationId xmlns:p14="http://schemas.microsoft.com/office/powerpoint/2010/main" val="105025178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51</a:t>
            </a:fld>
            <a:endParaRPr lang="de-DE"/>
          </a:p>
        </p:txBody>
      </p:sp>
    </p:spTree>
    <p:extLst>
      <p:ext uri="{BB962C8B-B14F-4D97-AF65-F5344CB8AC3E}">
        <p14:creationId xmlns:p14="http://schemas.microsoft.com/office/powerpoint/2010/main" val="33581282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52</a:t>
            </a:fld>
            <a:endParaRPr lang="de-DE">
              <a:ea typeface="ＭＳ Ｐゴシック"/>
              <a:cs typeface="ＭＳ Ｐゴシック"/>
            </a:endParaRPr>
          </a:p>
        </p:txBody>
      </p:sp>
    </p:spTree>
    <p:extLst>
      <p:ext uri="{BB962C8B-B14F-4D97-AF65-F5344CB8AC3E}">
        <p14:creationId xmlns:p14="http://schemas.microsoft.com/office/powerpoint/2010/main" val="349482772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53</a:t>
            </a:fld>
            <a:endParaRPr lang="de-DE">
              <a:ea typeface="ＭＳ Ｐゴシック"/>
              <a:cs typeface="ＭＳ Ｐゴシック"/>
            </a:endParaRPr>
          </a:p>
        </p:txBody>
      </p:sp>
    </p:spTree>
    <p:extLst>
      <p:ext uri="{BB962C8B-B14F-4D97-AF65-F5344CB8AC3E}">
        <p14:creationId xmlns:p14="http://schemas.microsoft.com/office/powerpoint/2010/main" val="315993710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54</a:t>
            </a:fld>
            <a:endParaRPr lang="de-DE">
              <a:ea typeface="ＭＳ Ｐゴシック"/>
              <a:cs typeface="ＭＳ Ｐゴシック"/>
            </a:endParaRPr>
          </a:p>
        </p:txBody>
      </p:sp>
    </p:spTree>
    <p:extLst>
      <p:ext uri="{BB962C8B-B14F-4D97-AF65-F5344CB8AC3E}">
        <p14:creationId xmlns:p14="http://schemas.microsoft.com/office/powerpoint/2010/main" val="255127269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55</a:t>
            </a:fld>
            <a:endParaRPr lang="de-DE">
              <a:ea typeface="ＭＳ Ｐゴシック"/>
              <a:cs typeface="ＭＳ Ｐゴシック"/>
            </a:endParaRPr>
          </a:p>
        </p:txBody>
      </p:sp>
    </p:spTree>
    <p:extLst>
      <p:ext uri="{BB962C8B-B14F-4D97-AF65-F5344CB8AC3E}">
        <p14:creationId xmlns:p14="http://schemas.microsoft.com/office/powerpoint/2010/main" val="255127269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56</a:t>
            </a:fld>
            <a:endParaRPr lang="de-DE">
              <a:ea typeface="ＭＳ Ｐゴシック"/>
              <a:cs typeface="ＭＳ Ｐゴシック"/>
            </a:endParaRPr>
          </a:p>
        </p:txBody>
      </p:sp>
    </p:spTree>
    <p:extLst>
      <p:ext uri="{BB962C8B-B14F-4D97-AF65-F5344CB8AC3E}">
        <p14:creationId xmlns:p14="http://schemas.microsoft.com/office/powerpoint/2010/main" val="117015398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57</a:t>
            </a:fld>
            <a:endParaRPr lang="de-DE">
              <a:ea typeface="ＭＳ Ｐゴシック"/>
              <a:cs typeface="ＭＳ Ｐゴシック"/>
            </a:endParaRPr>
          </a:p>
        </p:txBody>
      </p:sp>
    </p:spTree>
    <p:extLst>
      <p:ext uri="{BB962C8B-B14F-4D97-AF65-F5344CB8AC3E}">
        <p14:creationId xmlns:p14="http://schemas.microsoft.com/office/powerpoint/2010/main" val="117015398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58</a:t>
            </a:fld>
            <a:endParaRPr lang="de-DE">
              <a:ea typeface="ＭＳ Ｐゴシック"/>
              <a:cs typeface="ＭＳ Ｐゴシック"/>
            </a:endParaRPr>
          </a:p>
        </p:txBody>
      </p:sp>
    </p:spTree>
    <p:extLst>
      <p:ext uri="{BB962C8B-B14F-4D97-AF65-F5344CB8AC3E}">
        <p14:creationId xmlns:p14="http://schemas.microsoft.com/office/powerpoint/2010/main" val="214292081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59</a:t>
            </a:fld>
            <a:endParaRPr lang="de-DE">
              <a:ea typeface="ＭＳ Ｐゴシック"/>
              <a:cs typeface="ＭＳ Ｐゴシック"/>
            </a:endParaRPr>
          </a:p>
        </p:txBody>
      </p:sp>
    </p:spTree>
    <p:extLst>
      <p:ext uri="{BB962C8B-B14F-4D97-AF65-F5344CB8AC3E}">
        <p14:creationId xmlns:p14="http://schemas.microsoft.com/office/powerpoint/2010/main" val="214292081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60</a:t>
            </a:fld>
            <a:endParaRPr lang="de-DE"/>
          </a:p>
        </p:txBody>
      </p:sp>
    </p:spTree>
    <p:extLst>
      <p:ext uri="{BB962C8B-B14F-4D97-AF65-F5344CB8AC3E}">
        <p14:creationId xmlns:p14="http://schemas.microsoft.com/office/powerpoint/2010/main" val="142850980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61</a:t>
            </a:fld>
            <a:endParaRPr lang="de-DE"/>
          </a:p>
        </p:txBody>
      </p:sp>
    </p:spTree>
    <p:extLst>
      <p:ext uri="{BB962C8B-B14F-4D97-AF65-F5344CB8AC3E}">
        <p14:creationId xmlns:p14="http://schemas.microsoft.com/office/powerpoint/2010/main" val="100654753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Folienbildplatzhalter 1"/>
          <p:cNvSpPr>
            <a:spLocks noGrp="1" noRot="1" noChangeAspect="1"/>
          </p:cNvSpPr>
          <p:nvPr>
            <p:ph type="sldImg"/>
          </p:nvPr>
        </p:nvSpPr>
        <p:spPr>
          <a:xfrm>
            <a:off x="138113" y="768350"/>
            <a:ext cx="6823075" cy="3836988"/>
          </a:xfrm>
          <a:ln/>
        </p:spPr>
      </p:sp>
      <p:sp>
        <p:nvSpPr>
          <p:cNvPr id="120834"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120835" name="Foliennummernplatzhalter 3"/>
          <p:cNvSpPr>
            <a:spLocks noGrp="1"/>
          </p:cNvSpPr>
          <p:nvPr>
            <p:ph type="sldNum" sz="quarter" idx="5"/>
          </p:nvPr>
        </p:nvSpPr>
        <p:spPr>
          <a:noFill/>
        </p:spPr>
        <p:txBody>
          <a:bodyPr/>
          <a:lstStyle/>
          <a:p>
            <a:fld id="{D7E06CE8-43F2-4600-9CF7-F22950BC8FDE}" type="slidenum">
              <a:rPr lang="de-DE" smtClean="0">
                <a:ea typeface="ＭＳ Ｐゴシック"/>
                <a:cs typeface="ＭＳ Ｐゴシック"/>
              </a:rPr>
              <a:pPr/>
              <a:t>62</a:t>
            </a:fld>
            <a:endParaRPr lang="de-DE">
              <a:ea typeface="ＭＳ Ｐゴシック"/>
              <a:cs typeface="ＭＳ Ｐゴシック"/>
            </a:endParaRPr>
          </a:p>
        </p:txBody>
      </p:sp>
    </p:spTree>
    <p:extLst>
      <p:ext uri="{BB962C8B-B14F-4D97-AF65-F5344CB8AC3E}">
        <p14:creationId xmlns:p14="http://schemas.microsoft.com/office/powerpoint/2010/main" val="230055996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132869E-E2C5-4A5A-8BA3-5AE44A9E6CEB}" type="slidenum">
              <a:rPr lang="de-DE" altLang="de-DE" sz="1300"/>
              <a:pPr>
                <a:spcBef>
                  <a:spcPct val="0"/>
                </a:spcBef>
              </a:pPr>
              <a:t>64</a:t>
            </a:fld>
            <a:endParaRPr lang="de-DE" altLang="de-DE" sz="1300"/>
          </a:p>
        </p:txBody>
      </p:sp>
      <p:sp>
        <p:nvSpPr>
          <p:cNvPr id="282627" name="Rectangle 2"/>
          <p:cNvSpPr>
            <a:spLocks noGrp="1" noRot="1" noChangeAspect="1" noChangeArrowheads="1" noTextEdit="1"/>
          </p:cNvSpPr>
          <p:nvPr>
            <p:ph type="sldImg"/>
          </p:nvPr>
        </p:nvSpPr>
        <p:spPr>
          <a:xfrm>
            <a:off x="138113" y="768350"/>
            <a:ext cx="6823075" cy="3836988"/>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06306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Trening</a:t>
            </a:r>
            <a:r>
              <a:rPr lang="en-US" altLang="ko-KR" dirty="0">
                <a:solidFill>
                  <a:srgbClr val="004992"/>
                </a:solidFill>
              </a:rPr>
              <a:t> Meta-</a:t>
            </a:r>
            <a:r>
              <a:rPr lang="en-US" altLang="ko-KR" dirty="0" err="1">
                <a:solidFill>
                  <a:srgbClr val="004992"/>
                </a:solidFill>
              </a:rPr>
              <a:t>poznawczy</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pl-PL" altLang="ko-KR" sz="1000" dirty="0">
                <a:latin typeface="+mj-lt"/>
              </a:rPr>
              <a:t>Wykorzystane w treningu ilustracje użyto za zgodą autorów i właścicieli praw autorskich. Szczegóły znaleźć można na ostatnim slajdzie</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l-PL"/>
              <a:t>Trening Meta-poznawczy 10 – Radzenie sobie z uprzedzeniami (stygma)</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BAE433F9-5C65-4776-B22B-2E9160D28C9B}"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pl-PL"/>
              <a:t>Trening Meta-poznawczy 10 – Radzenie sobie z uprzedzeniami (stygma)</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069AE98A-8F82-419F-AA90-24A7E2D7EE3A}"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l-PL"/>
              <a:t>Trening Meta-poznawczy 10 – Radzenie sobie z uprzedzeniami (stygma)</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E670BC2F-AA30-4BE0-BB0D-3508F1023310}"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l-PL"/>
              <a:t>Trening Meta-poznawczy 10 – Radzenie sobie z uprzedzeniami (stygma)</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BAE433F9-5C65-4776-B22B-2E9160D28C9B}"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pl-PL"/>
              <a:t>Trening Meta-poznawczy 10 – Radzenie sobie z uprzedzeniami (stygma)</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BAE433F9-5C65-4776-B22B-2E9160D28C9B}"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pl-PL"/>
              <a:t>Trening Meta-poznawczy 10 – Radzenie sobie z uprzedzeniami (stygma)</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FA607E4B-D97F-4773-B36A-091342B743F9}"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l-PL"/>
              <a:t>Trening Meta-poznawczy 10 – Radzenie sobie z uprzedzeniami (stygma)</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1C3BDA79-BD6A-4118-960B-C955473384F4}"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pl-PL"/>
              <a:t>Trening Meta-poznawczy 10 – Radzenie sobie z uprzedzeniami (stygma)</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BAE433F9-5C65-4776-B22B-2E9160D28C9B}"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10.gif"/><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6.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3.xml"/><Relationship Id="rId1" Type="http://schemas.openxmlformats.org/officeDocument/2006/relationships/slideLayout" Target="../slideLayouts/slideLayout5.xml"/><Relationship Id="rId4" Type="http://schemas.openxmlformats.org/officeDocument/2006/relationships/image" Target="../media/image22.pn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10 II – </a:t>
            </a:r>
            <a:r>
              <a:rPr lang="pl-PL" altLang="ko-KR">
                <a:latin typeface="+mn-lt"/>
                <a:ea typeface="+mn-ea"/>
                <a:cs typeface="+mn-cs"/>
              </a:rPr>
              <a:t>Radzenie sobie z uprzedzeniami (stygma)</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Leszczyńska &amp; Gawęda</a:t>
            </a:r>
            <a:r>
              <a:rPr lang="nl-NL" sz="1600" dirty="0">
                <a:solidFill>
                  <a:srgbClr val="004992"/>
                </a:solidFill>
              </a:rPr>
              <a:t> (7|22)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7187751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następujące osoby mają wspólnego?</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Wayne Gretzky (</a:t>
            </a:r>
            <a:r>
              <a:rPr lang="pl-PL" sz="2400" dirty="0">
                <a:solidFill>
                  <a:srgbClr val="333333"/>
                </a:solidFill>
              </a:rPr>
              <a:t>ur. </a:t>
            </a:r>
            <a:r>
              <a:rPr lang="de-DE" sz="2400" dirty="0">
                <a:solidFill>
                  <a:srgbClr val="333333"/>
                </a:solidFill>
              </a:rPr>
              <a:t>26</a:t>
            </a:r>
            <a:r>
              <a:rPr lang="pl-PL" sz="2400" dirty="0">
                <a:solidFill>
                  <a:srgbClr val="333333"/>
                </a:solidFill>
              </a:rPr>
              <a:t>.01.</a:t>
            </a:r>
            <a:r>
              <a:rPr lang="de-DE" sz="2400" dirty="0">
                <a:solidFill>
                  <a:srgbClr val="333333"/>
                </a:solidFill>
              </a:rPr>
              <a:t>1961)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Michael Jordan (</a:t>
            </a:r>
            <a:r>
              <a:rPr lang="pl-PL" sz="2400" dirty="0">
                <a:solidFill>
                  <a:srgbClr val="333333"/>
                </a:solidFill>
              </a:rPr>
              <a:t>ur.</a:t>
            </a:r>
            <a:r>
              <a:rPr lang="de-DE" sz="2400" dirty="0">
                <a:solidFill>
                  <a:srgbClr val="333333"/>
                </a:solidFill>
              </a:rPr>
              <a:t> </a:t>
            </a:r>
            <a:r>
              <a:rPr lang="pl-PL" sz="2400" dirty="0">
                <a:solidFill>
                  <a:srgbClr val="333333"/>
                </a:solidFill>
              </a:rPr>
              <a:t>17.02.</a:t>
            </a:r>
            <a:r>
              <a:rPr lang="de-DE" sz="2400" dirty="0">
                <a:solidFill>
                  <a:srgbClr val="333333"/>
                </a:solidFill>
              </a:rPr>
              <a:t> 1963)</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Tiger Woods (</a:t>
            </a:r>
            <a:r>
              <a:rPr lang="pl-PL" sz="2400" dirty="0">
                <a:solidFill>
                  <a:srgbClr val="333333"/>
                </a:solidFill>
              </a:rPr>
              <a:t>ur. </a:t>
            </a:r>
            <a:r>
              <a:rPr lang="de-DE" sz="2400" dirty="0">
                <a:solidFill>
                  <a:srgbClr val="333333"/>
                </a:solidFill>
              </a:rPr>
              <a:t>30</a:t>
            </a:r>
            <a:r>
              <a:rPr lang="pl-PL" sz="2400" dirty="0">
                <a:solidFill>
                  <a:srgbClr val="333333"/>
                </a:solidFill>
              </a:rPr>
              <a:t>.12.</a:t>
            </a:r>
            <a:r>
              <a:rPr lang="de-DE" sz="2400" dirty="0">
                <a:solidFill>
                  <a:srgbClr val="333333"/>
                </a:solidFill>
              </a:rPr>
              <a:t> 1975)</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Mike Tyson (</a:t>
            </a:r>
            <a:r>
              <a:rPr lang="pl-PL" sz="2400" dirty="0">
                <a:solidFill>
                  <a:srgbClr val="333333"/>
                </a:solidFill>
              </a:rPr>
              <a:t>ur.</a:t>
            </a:r>
            <a:r>
              <a:rPr lang="fr-FR" sz="2400" dirty="0">
                <a:solidFill>
                  <a:srgbClr val="333333"/>
                </a:solidFill>
              </a:rPr>
              <a:t> 30</a:t>
            </a:r>
            <a:r>
              <a:rPr lang="pl-PL" sz="2400" dirty="0">
                <a:solidFill>
                  <a:srgbClr val="333333"/>
                </a:solidFill>
              </a:rPr>
              <a:t>.06.</a:t>
            </a:r>
            <a:r>
              <a:rPr lang="fr-FR" sz="2400" dirty="0">
                <a:solidFill>
                  <a:srgbClr val="333333"/>
                </a:solidFill>
              </a:rPr>
              <a:t> 1966</a:t>
            </a:r>
            <a:r>
              <a:rPr lang="de-DE" sz="2400" dirty="0">
                <a:solidFill>
                  <a:srgbClr val="333333"/>
                </a:solidFill>
              </a:rPr>
              <a:t>)</a:t>
            </a:r>
          </a:p>
          <a:p>
            <a:pPr lvl="0" defTabSz="914400" fontAlgn="base">
              <a:lnSpc>
                <a:spcPct val="100000"/>
              </a:lnSpc>
              <a:spcBef>
                <a:spcPts val="1200"/>
              </a:spcBef>
              <a:defRPr/>
            </a:pPr>
            <a:r>
              <a:rPr lang="pl-PL" sz="2400" dirty="0">
                <a:solidFill>
                  <a:srgbClr val="004992"/>
                </a:solidFill>
              </a:rPr>
              <a:t>???</a:t>
            </a:r>
            <a:endParaRPr lang="en-US" sz="2400" dirty="0"/>
          </a:p>
        </p:txBody>
      </p:sp>
      <p:sp>
        <p:nvSpPr>
          <p:cNvPr id="3" name="Footer Placeholder 2"/>
          <p:cNvSpPr>
            <a:spLocks noGrp="1"/>
          </p:cNvSpPr>
          <p:nvPr>
            <p:ph type="ftr" sz="quarter" idx="11"/>
          </p:nvPr>
        </p:nvSpPr>
        <p:spPr/>
        <p:txBody>
          <a:bodyPr/>
          <a:lstStyle/>
          <a:p>
            <a:pPr>
              <a:defRPr/>
            </a:pPr>
            <a:r>
              <a:rPr lang="pl-PL">
                <a:latin typeface="+mn-lt"/>
                <a:ea typeface="+mn-ea"/>
                <a:cs typeface="+mn-cs"/>
              </a:rPr>
              <a:t>Trening Meta-poznawczy 10 – Radzenie sobie z uprzedzeniami (stygma)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2</a:t>
            </a:fld>
            <a:endParaRPr lang="de-DE">
              <a:latin typeface="+mn-lt"/>
              <a:ea typeface="+mn-ea"/>
              <a:cs typeface="+mn-cs"/>
            </a:endParaRPr>
          </a:p>
        </p:txBody>
      </p:sp>
    </p:spTree>
    <p:extLst>
      <p:ext uri="{BB962C8B-B14F-4D97-AF65-F5344CB8AC3E}">
        <p14:creationId xmlns:p14="http://schemas.microsoft.com/office/powerpoint/2010/main" val="383455625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następujące osoby mają wspólnego?</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Wayne Gretzky (</a:t>
            </a:r>
            <a:r>
              <a:rPr lang="pl-PL" sz="2400" dirty="0">
                <a:solidFill>
                  <a:srgbClr val="333333"/>
                </a:solidFill>
              </a:rPr>
              <a:t>ur. </a:t>
            </a:r>
            <a:r>
              <a:rPr lang="de-DE" sz="2400" dirty="0">
                <a:solidFill>
                  <a:srgbClr val="333333"/>
                </a:solidFill>
              </a:rPr>
              <a:t>26</a:t>
            </a:r>
            <a:r>
              <a:rPr lang="pl-PL" sz="2400" dirty="0">
                <a:solidFill>
                  <a:srgbClr val="333333"/>
                </a:solidFill>
              </a:rPr>
              <a:t>.01.</a:t>
            </a:r>
            <a:r>
              <a:rPr lang="de-DE" sz="2400" dirty="0">
                <a:solidFill>
                  <a:srgbClr val="333333"/>
                </a:solidFill>
              </a:rPr>
              <a:t>1961)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Michael Jordan (</a:t>
            </a:r>
            <a:r>
              <a:rPr lang="pl-PL" sz="2400" dirty="0">
                <a:solidFill>
                  <a:srgbClr val="333333"/>
                </a:solidFill>
              </a:rPr>
              <a:t>ur.</a:t>
            </a:r>
            <a:r>
              <a:rPr lang="de-DE" sz="2400" dirty="0">
                <a:solidFill>
                  <a:srgbClr val="333333"/>
                </a:solidFill>
              </a:rPr>
              <a:t> </a:t>
            </a:r>
            <a:r>
              <a:rPr lang="pl-PL" sz="2400" dirty="0">
                <a:solidFill>
                  <a:srgbClr val="333333"/>
                </a:solidFill>
              </a:rPr>
              <a:t>17.02.</a:t>
            </a:r>
            <a:r>
              <a:rPr lang="de-DE" sz="2400" dirty="0">
                <a:solidFill>
                  <a:srgbClr val="333333"/>
                </a:solidFill>
              </a:rPr>
              <a:t> 1963)</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Tiger Woods (</a:t>
            </a:r>
            <a:r>
              <a:rPr lang="pl-PL" sz="2400" dirty="0">
                <a:solidFill>
                  <a:srgbClr val="333333"/>
                </a:solidFill>
              </a:rPr>
              <a:t>ur. </a:t>
            </a:r>
            <a:r>
              <a:rPr lang="de-DE" sz="2400" dirty="0">
                <a:solidFill>
                  <a:srgbClr val="333333"/>
                </a:solidFill>
              </a:rPr>
              <a:t>30</a:t>
            </a:r>
            <a:r>
              <a:rPr lang="pl-PL" sz="2400" dirty="0">
                <a:solidFill>
                  <a:srgbClr val="333333"/>
                </a:solidFill>
              </a:rPr>
              <a:t>.12.</a:t>
            </a:r>
            <a:r>
              <a:rPr lang="de-DE" sz="2400" dirty="0">
                <a:solidFill>
                  <a:srgbClr val="333333"/>
                </a:solidFill>
              </a:rPr>
              <a:t> 1975)</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Mike Tyson (</a:t>
            </a:r>
            <a:r>
              <a:rPr lang="pl-PL" sz="2400" dirty="0">
                <a:solidFill>
                  <a:srgbClr val="333333"/>
                </a:solidFill>
              </a:rPr>
              <a:t>ur.</a:t>
            </a:r>
            <a:r>
              <a:rPr lang="fr-FR" sz="2400" dirty="0">
                <a:solidFill>
                  <a:srgbClr val="333333"/>
                </a:solidFill>
              </a:rPr>
              <a:t> 30</a:t>
            </a:r>
            <a:r>
              <a:rPr lang="pl-PL" sz="2400" dirty="0">
                <a:solidFill>
                  <a:srgbClr val="333333"/>
                </a:solidFill>
              </a:rPr>
              <a:t>.06.</a:t>
            </a:r>
            <a:r>
              <a:rPr lang="fr-FR" sz="2400" dirty="0">
                <a:solidFill>
                  <a:srgbClr val="333333"/>
                </a:solidFill>
              </a:rPr>
              <a:t> 1966</a:t>
            </a:r>
            <a:r>
              <a:rPr lang="de-DE" sz="2400" dirty="0">
                <a:solidFill>
                  <a:srgbClr val="333333"/>
                </a:solidFill>
              </a:rPr>
              <a:t>)</a:t>
            </a:r>
          </a:p>
          <a:p>
            <a:pPr lvl="0" defTabSz="914400" fontAlgn="base">
              <a:lnSpc>
                <a:spcPct val="100000"/>
              </a:lnSpc>
              <a:spcBef>
                <a:spcPts val="1200"/>
              </a:spcBef>
              <a:defRPr/>
            </a:pPr>
            <a:r>
              <a:rPr lang="pl-PL" sz="2400" dirty="0">
                <a:solidFill>
                  <a:srgbClr val="004992"/>
                </a:solidFill>
              </a:rPr>
              <a:t>Mężczyźni, Amerykanie, znani atleci, nadal żyją…</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pl-PL">
                <a:latin typeface="+mn-lt"/>
                <a:ea typeface="+mn-ea"/>
                <a:cs typeface="+mn-cs"/>
              </a:rPr>
              <a:t>Trening Meta-poznawczy 10 – Radzenie sobie z uprzedzeniami (stygma)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3</a:t>
            </a:fld>
            <a:endParaRPr lang="de-DE">
              <a:latin typeface="+mn-lt"/>
              <a:ea typeface="+mn-ea"/>
              <a:cs typeface="+mn-cs"/>
            </a:endParaRPr>
          </a:p>
        </p:txBody>
      </p:sp>
      <p:pic>
        <p:nvPicPr>
          <p:cNvPr id="11" name="Grafik2"/>
          <p:cNvPicPr>
            <a:picLocks noChangeAspect="1"/>
          </p:cNvPicPr>
          <p:nvPr/>
        </p:nvPicPr>
        <p:blipFill>
          <a:blip r:embed="rId3">
            <a:lum/>
            <a:alphaModFix/>
            <a:extLst>
              <a:ext uri="{BEBA8EAE-BF5A-486C-A8C5-ECC9F3942E4B}">
                <a14:imgProps xmlns:a14="http://schemas.microsoft.com/office/drawing/2010/main">
                  <a14:imgLayer r:embed="rId4">
                    <a14:imgEffect>
                      <a14:artisticPaintStrokes/>
                    </a14:imgEffect>
                  </a14:imgLayer>
                </a14:imgProps>
              </a:ext>
            </a:extLst>
          </a:blip>
          <a:srcRect/>
          <a:stretch>
            <a:fillRect/>
          </a:stretch>
        </p:blipFill>
        <p:spPr>
          <a:xfrm>
            <a:off x="7564931" y="2205336"/>
            <a:ext cx="2853136" cy="2481609"/>
          </a:xfrm>
          <a:prstGeom prst="rect">
            <a:avLst/>
          </a:prstGeom>
        </p:spPr>
      </p:pic>
      <p:pic>
        <p:nvPicPr>
          <p:cNvPr id="12" name="Grafik 6"/>
          <p:cNvPicPr>
            <a:picLocks noChangeAspect="1"/>
          </p:cNvPicPr>
          <p:nvPr/>
        </p:nvPicPr>
        <p:blipFill>
          <a:blip r:embed="rId5">
            <a:lum/>
            <a:alphaModFix/>
          </a:blip>
          <a:srcRect/>
          <a:stretch>
            <a:fillRect/>
          </a:stretch>
        </p:blipFill>
        <p:spPr>
          <a:xfrm>
            <a:off x="8752390" y="3598217"/>
            <a:ext cx="2996565" cy="2855119"/>
          </a:xfrm>
          <a:prstGeom prst="rect">
            <a:avLst/>
          </a:prstGeom>
          <a:noFill/>
          <a:ln>
            <a:noFill/>
          </a:ln>
        </p:spPr>
      </p:pic>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następujące osoby mają wspólnego?</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Fyodor Dostoyevsky (1821-1881)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Ernest Hemingway (1899-1961)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Friedrich Hölderlin (1770-1843)</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Charles Dickens (1812-1870)</a:t>
            </a:r>
          </a:p>
          <a:p>
            <a:pPr lvl="0" defTabSz="914400" fontAlgn="base">
              <a:lnSpc>
                <a:spcPct val="100000"/>
              </a:lnSpc>
              <a:spcBef>
                <a:spcPts val="1200"/>
              </a:spcBef>
              <a:defRPr/>
            </a:pPr>
            <a:r>
              <a:rPr lang="en-US" sz="2400" dirty="0">
                <a:solidFill>
                  <a:srgbClr val="004992"/>
                </a:solidFill>
              </a:rPr>
              <a:t>???</a:t>
            </a:r>
          </a:p>
        </p:txBody>
      </p:sp>
      <p:sp>
        <p:nvSpPr>
          <p:cNvPr id="3" name="Footer Placeholder 2"/>
          <p:cNvSpPr>
            <a:spLocks noGrp="1"/>
          </p:cNvSpPr>
          <p:nvPr>
            <p:ph type="ftr" sz="quarter" idx="11"/>
          </p:nvPr>
        </p:nvSpPr>
        <p:spPr/>
        <p:txBody>
          <a:bodyPr/>
          <a:lstStyle/>
          <a:p>
            <a:pPr>
              <a:defRPr/>
            </a:pPr>
            <a:r>
              <a:rPr lang="pl-PL">
                <a:latin typeface="+mn-lt"/>
                <a:ea typeface="+mn-ea"/>
                <a:cs typeface="+mn-cs"/>
              </a:rPr>
              <a:t>Trening Meta-poznawczy 10 – Radzenie sobie z uprzedzeniami (stygma)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4</a:t>
            </a:fld>
            <a:endParaRPr lang="de-DE">
              <a:latin typeface="+mn-lt"/>
              <a:ea typeface="+mn-ea"/>
              <a:cs typeface="+mn-cs"/>
            </a:endParaRP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następujące osoby mają wspólnego?</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Fyodor Dostoyevsky (1821-1881)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Ernest Hemingway (1899-1961)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Friedrich Hölderlin (1770-1843)</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Charles Dickens (1812-1870)</a:t>
            </a:r>
          </a:p>
          <a:p>
            <a:pPr lvl="0" defTabSz="914400" fontAlgn="base">
              <a:lnSpc>
                <a:spcPct val="100000"/>
              </a:lnSpc>
              <a:spcBef>
                <a:spcPts val="1200"/>
              </a:spcBef>
              <a:defRPr/>
            </a:pPr>
            <a:r>
              <a:rPr lang="pl-PL" sz="2400" dirty="0">
                <a:solidFill>
                  <a:srgbClr val="004992"/>
                </a:solidFill>
              </a:rPr>
              <a:t>Mężczyźni, umarli, i poza wszystkim…</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pl-PL">
                <a:latin typeface="+mn-lt"/>
                <a:ea typeface="+mn-ea"/>
                <a:cs typeface="+mn-cs"/>
              </a:rPr>
              <a:t>Trening Meta-poznawczy 10 – Radzenie sobie z uprzedzeniami (stygma)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5</a:t>
            </a:fld>
            <a:endParaRPr lang="de-DE">
              <a:latin typeface="+mn-lt"/>
              <a:ea typeface="+mn-ea"/>
              <a:cs typeface="+mn-cs"/>
            </a:endParaRPr>
          </a:p>
        </p:txBody>
      </p:sp>
    </p:spTree>
    <p:extLst>
      <p:ext uri="{BB962C8B-B14F-4D97-AF65-F5344CB8AC3E}">
        <p14:creationId xmlns:p14="http://schemas.microsoft.com/office/powerpoint/2010/main" val="313194997"/>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następujące osoby mają wspólnego?</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Fyodor Dostoyevsky (1821-1881)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Ernest Hemingway (1899-1961)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Friedrich Hölderlin (1770-1843)</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Charles Dickens (1812-1870)</a:t>
            </a:r>
          </a:p>
          <a:p>
            <a:pPr lvl="0" defTabSz="914400" fontAlgn="base">
              <a:lnSpc>
                <a:spcPct val="100000"/>
              </a:lnSpc>
              <a:spcBef>
                <a:spcPts val="1200"/>
              </a:spcBef>
              <a:defRPr/>
            </a:pPr>
            <a:r>
              <a:rPr lang="pl-PL" sz="2400" dirty="0">
                <a:solidFill>
                  <a:srgbClr val="004992"/>
                </a:solidFill>
              </a:rPr>
              <a:t>Mężczyźni, umarli, i poza wszystkim…</a:t>
            </a:r>
          </a:p>
          <a:p>
            <a:pPr lvl="0" defTabSz="914400" fontAlgn="base">
              <a:lnSpc>
                <a:spcPct val="100000"/>
              </a:lnSpc>
              <a:spcBef>
                <a:spcPts val="1200"/>
              </a:spcBef>
              <a:defRPr/>
            </a:pPr>
            <a:r>
              <a:rPr lang="pl-PL" sz="2400" dirty="0">
                <a:solidFill>
                  <a:srgbClr val="004992"/>
                </a:solidFill>
              </a:rPr>
              <a:t>znani pisarze!</a:t>
            </a:r>
          </a:p>
        </p:txBody>
      </p:sp>
      <p:sp>
        <p:nvSpPr>
          <p:cNvPr id="3" name="Footer Placeholder 2"/>
          <p:cNvSpPr>
            <a:spLocks noGrp="1"/>
          </p:cNvSpPr>
          <p:nvPr>
            <p:ph type="ftr" sz="quarter" idx="11"/>
          </p:nvPr>
        </p:nvSpPr>
        <p:spPr/>
        <p:txBody>
          <a:bodyPr/>
          <a:lstStyle/>
          <a:p>
            <a:pPr>
              <a:defRPr/>
            </a:pPr>
            <a:r>
              <a:rPr lang="pl-PL">
                <a:latin typeface="+mn-lt"/>
                <a:ea typeface="+mn-ea"/>
                <a:cs typeface="+mn-cs"/>
              </a:rPr>
              <a:t>Trening Meta-poznawczy 10 – Radzenie sobie z uprzedzeniami (stygma)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6</a:t>
            </a:fld>
            <a:endParaRPr lang="de-DE">
              <a:latin typeface="+mn-lt"/>
              <a:ea typeface="+mn-ea"/>
              <a:cs typeface="+mn-cs"/>
            </a:endParaRPr>
          </a:p>
        </p:txBody>
      </p:sp>
      <p:pic>
        <p:nvPicPr>
          <p:cNvPr id="8"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Tree>
    <p:extLst>
      <p:ext uri="{BB962C8B-B14F-4D97-AF65-F5344CB8AC3E}">
        <p14:creationId xmlns:p14="http://schemas.microsoft.com/office/powerpoint/2010/main" val="2516815614"/>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następujące osoby mają wspólnego?</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Fyodor Dostoyevsky (1821-1881)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Ernest Hemingway (1899-1961)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Friedrich Hölderlin (1770-1843)</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Charles Dickens (1812-1870)</a:t>
            </a:r>
          </a:p>
          <a:p>
            <a:pPr lvl="0" defTabSz="914400" fontAlgn="base">
              <a:lnSpc>
                <a:spcPct val="100000"/>
              </a:lnSpc>
              <a:spcBef>
                <a:spcPts val="1200"/>
              </a:spcBef>
              <a:defRPr/>
            </a:pPr>
            <a:r>
              <a:rPr lang="pl-PL" sz="2400" dirty="0">
                <a:solidFill>
                  <a:srgbClr val="004992"/>
                </a:solidFill>
              </a:rPr>
              <a:t>Mężczyźni, umarli, i poza wszystkim…</a:t>
            </a:r>
          </a:p>
          <a:p>
            <a:pPr lvl="0" defTabSz="914400" fontAlgn="base">
              <a:lnSpc>
                <a:spcPct val="100000"/>
              </a:lnSpc>
              <a:spcBef>
                <a:spcPts val="1200"/>
              </a:spcBef>
              <a:defRPr/>
            </a:pPr>
            <a:r>
              <a:rPr lang="pl-PL" sz="2400" dirty="0">
                <a:solidFill>
                  <a:srgbClr val="004992"/>
                </a:solidFill>
              </a:rPr>
              <a:t>znani pisarze!</a:t>
            </a:r>
          </a:p>
          <a:p>
            <a:pPr lvl="0" defTabSz="914400" fontAlgn="base">
              <a:lnSpc>
                <a:spcPct val="100000"/>
              </a:lnSpc>
              <a:spcBef>
                <a:spcPts val="1200"/>
              </a:spcBef>
              <a:defRPr/>
            </a:pPr>
            <a:r>
              <a:rPr lang="pl-PL" sz="2400" dirty="0">
                <a:solidFill>
                  <a:srgbClr val="004992"/>
                </a:solidFill>
              </a:rPr>
              <a:t>Czy coś jeszcze?</a:t>
            </a:r>
          </a:p>
        </p:txBody>
      </p:sp>
      <p:sp>
        <p:nvSpPr>
          <p:cNvPr id="3" name="Footer Placeholder 2"/>
          <p:cNvSpPr>
            <a:spLocks noGrp="1"/>
          </p:cNvSpPr>
          <p:nvPr>
            <p:ph type="ftr" sz="quarter" idx="11"/>
          </p:nvPr>
        </p:nvSpPr>
        <p:spPr/>
        <p:txBody>
          <a:bodyPr/>
          <a:lstStyle/>
          <a:p>
            <a:pPr>
              <a:defRPr/>
            </a:pPr>
            <a:r>
              <a:rPr lang="pl-PL">
                <a:latin typeface="+mn-lt"/>
                <a:ea typeface="+mn-ea"/>
                <a:cs typeface="+mn-cs"/>
              </a:rPr>
              <a:t>Trening Meta-poznawczy 10 – Radzenie sobie z uprzedzeniami (stygma)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7</a:t>
            </a:fld>
            <a:endParaRPr lang="de-DE">
              <a:latin typeface="+mn-lt"/>
              <a:ea typeface="+mn-ea"/>
              <a:cs typeface="+mn-cs"/>
            </a:endParaRPr>
          </a:p>
        </p:txBody>
      </p:sp>
      <p:pic>
        <p:nvPicPr>
          <p:cNvPr id="8"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Tree>
    <p:extLst>
      <p:ext uri="{BB962C8B-B14F-4D97-AF65-F5344CB8AC3E}">
        <p14:creationId xmlns:p14="http://schemas.microsoft.com/office/powerpoint/2010/main" val="296447217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następujące osoby mają wspólnego?</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Fyodor Dostoyevsky (1821-1881)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Ernest Hemingway (1899-1961)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Friedrich Hölderlin (1770-1843)</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Charles Dickens (1812-1870)</a:t>
            </a:r>
          </a:p>
          <a:p>
            <a:pPr lvl="0" defTabSz="914400" fontAlgn="base">
              <a:lnSpc>
                <a:spcPct val="100000"/>
              </a:lnSpc>
              <a:spcBef>
                <a:spcPts val="1200"/>
              </a:spcBef>
              <a:defRPr/>
            </a:pPr>
            <a:r>
              <a:rPr lang="pl-PL" sz="2400" dirty="0">
                <a:solidFill>
                  <a:srgbClr val="004992"/>
                </a:solidFill>
              </a:rPr>
              <a:t>Mężczyźni, umarli, i poza wszystkim…</a:t>
            </a:r>
          </a:p>
          <a:p>
            <a:pPr lvl="0" defTabSz="914400" fontAlgn="base">
              <a:lnSpc>
                <a:spcPct val="100000"/>
              </a:lnSpc>
              <a:spcBef>
                <a:spcPts val="1200"/>
              </a:spcBef>
              <a:defRPr/>
            </a:pPr>
            <a:r>
              <a:rPr lang="pl-PL" sz="2400" dirty="0">
                <a:solidFill>
                  <a:srgbClr val="004992"/>
                </a:solidFill>
              </a:rPr>
              <a:t>znani pisarze!</a:t>
            </a:r>
          </a:p>
          <a:p>
            <a:pPr lvl="0" defTabSz="914400" fontAlgn="base">
              <a:lnSpc>
                <a:spcPct val="100000"/>
              </a:lnSpc>
              <a:spcBef>
                <a:spcPts val="1200"/>
              </a:spcBef>
              <a:defRPr/>
            </a:pPr>
            <a:r>
              <a:rPr lang="pl-PL" sz="2400" dirty="0">
                <a:solidFill>
                  <a:srgbClr val="004992"/>
                </a:solidFill>
              </a:rPr>
              <a:t>Czy coś jeszcze?</a:t>
            </a:r>
          </a:p>
          <a:p>
            <a:pPr lvl="0" defTabSz="914400" fontAlgn="base">
              <a:lnSpc>
                <a:spcPct val="100000"/>
              </a:lnSpc>
              <a:spcBef>
                <a:spcPts val="1200"/>
              </a:spcBef>
              <a:buClr>
                <a:srgbClr val="006699"/>
              </a:buClr>
              <a:defRPr/>
            </a:pPr>
            <a:r>
              <a:rPr lang="pl-PL" sz="2400" dirty="0">
                <a:solidFill>
                  <a:srgbClr val="004992"/>
                </a:solidFill>
              </a:rPr>
              <a:t>Wszyscy mieli zdiagnozowane zaburzenia</a:t>
            </a:r>
            <a:br>
              <a:rPr lang="en-US" sz="2400" dirty="0">
                <a:solidFill>
                  <a:srgbClr val="004992"/>
                </a:solidFill>
              </a:rPr>
            </a:br>
            <a:r>
              <a:rPr lang="pl-PL" sz="2400" dirty="0">
                <a:solidFill>
                  <a:srgbClr val="004992"/>
                </a:solidFill>
              </a:rPr>
              <a:t>psychiczne, dwóch z nich miało objawy psychozy</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pl-PL">
                <a:latin typeface="+mn-lt"/>
                <a:ea typeface="+mn-ea"/>
                <a:cs typeface="+mn-cs"/>
              </a:rPr>
              <a:t>Trening Meta-poznawczy 10 – Radzenie sobie z uprzedzeniami (stygma)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8</a:t>
            </a:fld>
            <a:endParaRPr lang="de-DE">
              <a:latin typeface="+mn-lt"/>
              <a:ea typeface="+mn-ea"/>
              <a:cs typeface="+mn-cs"/>
            </a:endParaRPr>
          </a:p>
        </p:txBody>
      </p:sp>
      <p:pic>
        <p:nvPicPr>
          <p:cNvPr id="8"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Tree>
    <p:extLst>
      <p:ext uri="{BB962C8B-B14F-4D97-AF65-F5344CB8AC3E}">
        <p14:creationId xmlns:p14="http://schemas.microsoft.com/office/powerpoint/2010/main" val="3809779653"/>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el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znany= idealny?</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pl-PL">
                <a:latin typeface="+mn-lt"/>
                <a:ea typeface="+mn-ea"/>
                <a:cs typeface="+mn-cs"/>
              </a:rPr>
              <a:t>Trening Meta-poznawczy 10 – Radzenie sobie z uprzedzeniami (stygma)</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9</a:t>
            </a:fld>
            <a:endParaRPr lang="de-DE">
              <a:latin typeface="+mn-lt"/>
              <a:ea typeface="+mn-ea"/>
              <a:cs typeface="+mn-cs"/>
            </a:endParaRPr>
          </a:p>
        </p:txBody>
      </p:sp>
      <p:graphicFrame>
        <p:nvGraphicFramePr>
          <p:cNvPr id="6" name="Group 41"/>
          <p:cNvGraphicFramePr>
            <a:graphicFrameLocks/>
          </p:cNvGraphicFramePr>
          <p:nvPr>
            <p:extLst>
              <p:ext uri="{D42A27DB-BD31-4B8C-83A1-F6EECF244321}">
                <p14:modId xmlns:p14="http://schemas.microsoft.com/office/powerpoint/2010/main" val="2597603921"/>
              </p:ext>
            </p:extLst>
          </p:nvPr>
        </p:nvGraphicFramePr>
        <p:xfrm>
          <a:off x="408955" y="2132857"/>
          <a:ext cx="11376000" cy="4389120"/>
        </p:xfrm>
        <a:graphic>
          <a:graphicData uri="http://schemas.openxmlformats.org/drawingml/2006/table">
            <a:tbl>
              <a:tblPr>
                <a:tableStyleId>{21E4AEA4-8DFA-4A89-87EB-49C32662AFE0}</a:tableStyleId>
              </a:tblPr>
              <a:tblGrid>
                <a:gridCol w="2160240">
                  <a:extLst>
                    <a:ext uri="{9D8B030D-6E8A-4147-A177-3AD203B41FA5}">
                      <a16:colId xmlns:a16="http://schemas.microsoft.com/office/drawing/2014/main" val="20000"/>
                    </a:ext>
                  </a:extLst>
                </a:gridCol>
                <a:gridCol w="9215760">
                  <a:extLst>
                    <a:ext uri="{9D8B030D-6E8A-4147-A177-3AD203B41FA5}">
                      <a16:colId xmlns:a16="http://schemas.microsoft.com/office/drawing/2014/main" val="20001"/>
                    </a:ext>
                  </a:extLst>
                </a:gridCol>
              </a:tblGrid>
              <a:tr h="1188720">
                <a:tc>
                  <a:txBody>
                    <a:bodyPr/>
                    <a:lstStyle/>
                    <a:p>
                      <a:pPr marL="342900" indent="-342900">
                        <a:buFont typeface="Arial" pitchFamily="34" charset="0"/>
                        <a:buNone/>
                      </a:pPr>
                      <a:r>
                        <a:rPr lang="de-DE" sz="1800" b="0" i="0" u="none">
                          <a:solidFill>
                            <a:srgbClr val="333333"/>
                          </a:solidFill>
                          <a:latin typeface="Calibri Light"/>
                          <a:ea typeface="Verdana" pitchFamily="34" charset="0"/>
                          <a:cs typeface="Verdana" pitchFamily="34" charset="0"/>
                        </a:rPr>
                        <a:t>Fyodor</a:t>
                      </a:r>
                    </a:p>
                    <a:p>
                      <a:pPr marL="342900" indent="-342900">
                        <a:buFont typeface="Arial" pitchFamily="34" charset="0"/>
                        <a:buNone/>
                      </a:pPr>
                      <a:r>
                        <a:rPr lang="de-DE" sz="1800" b="0" i="0" u="none">
                          <a:solidFill>
                            <a:srgbClr val="333333"/>
                          </a:solidFill>
                          <a:latin typeface="Calibri Light"/>
                          <a:ea typeface="Verdana" pitchFamily="34" charset="0"/>
                          <a:cs typeface="Verdana" pitchFamily="34" charset="0"/>
                        </a:rPr>
                        <a:t>Dostoyevsky</a:t>
                      </a:r>
                    </a:p>
                    <a:p>
                      <a:pPr marL="342900" indent="-342900">
                        <a:buFont typeface="Arial" pitchFamily="34" charset="0"/>
                        <a:buNone/>
                      </a:pPr>
                      <a:r>
                        <a:rPr lang="de-DE" sz="1800" b="0" i="0" u="none">
                          <a:solidFill>
                            <a:srgbClr val="333333"/>
                          </a:solidFill>
                          <a:latin typeface="Calibri Light"/>
                          <a:ea typeface="Verdana" pitchFamily="34" charset="0"/>
                          <a:cs typeface="Verdana" pitchFamily="34" charset="0"/>
                        </a:rPr>
                        <a:t>(1821-1881)</a:t>
                      </a:r>
                      <a:endParaRPr lang="de-DE" sz="1800" b="0" i="0" u="none" dirty="0">
                        <a:solidFill>
                          <a:srgbClr val="333333"/>
                        </a:solidFill>
                        <a:latin typeface="Calibri Light"/>
                        <a:ea typeface="Verdana" pitchFamily="34" charset="0"/>
                        <a:cs typeface="Verdana" pitchFamily="34"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buFontTx/>
                        <a:buNone/>
                      </a:pPr>
                      <a:r>
                        <a:rPr lang="pl-PL" sz="1800" b="0" i="0" u="none" baseline="0" dirty="0">
                          <a:solidFill>
                            <a:srgbClr val="333333"/>
                          </a:solidFill>
                          <a:latin typeface="Calibri Light"/>
                          <a:ea typeface="Verdana" pitchFamily="34" charset="0"/>
                          <a:cs typeface="Verdana" pitchFamily="34" charset="0"/>
                        </a:rPr>
                        <a:t>Fjodor Dostoyevsky jest jednym z najbardziej znanych rosyjskich pisarzy i jednocześnie jest uważany za najlepszego psychologa w świecie literatury. Dostoyevsky cierpiał na epilepsję oraz okresowo był uzależniony od hazardu. Pod koniec życia Dostoyevsky uzyskał bezpieczeństwo finansowe oraz uznanie swoich zasług w ciągu życia. </a:t>
                      </a:r>
                      <a:endParaRPr lang="es-ES" sz="1800" b="0" i="0" u="none" baseline="0" dirty="0">
                        <a:solidFill>
                          <a:srgbClr val="333333"/>
                        </a:solidFill>
                        <a:latin typeface="Calibri Light"/>
                        <a:ea typeface="Verdana" pitchFamily="34" charset="0"/>
                        <a:cs typeface="Verdana" pitchFamily="34"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188720">
                <a:tc>
                  <a:txBody>
                    <a:bodyPr/>
                    <a:lstStyle/>
                    <a:p>
                      <a:pPr marL="342900" indent="-342900">
                        <a:buFont typeface="Arial" pitchFamily="34" charset="0"/>
                        <a:buNone/>
                      </a:pPr>
                      <a:r>
                        <a:rPr lang="de-DE" sz="1800" b="0" i="0" u="none">
                          <a:solidFill>
                            <a:srgbClr val="333333"/>
                          </a:solidFill>
                          <a:latin typeface="Calibri Light"/>
                          <a:ea typeface="Verdana" pitchFamily="34" charset="0"/>
                          <a:cs typeface="Verdana" pitchFamily="34" charset="0"/>
                        </a:rPr>
                        <a:t>Ernest</a:t>
                      </a:r>
                    </a:p>
                    <a:p>
                      <a:pPr marL="342900" indent="-342900">
                        <a:buFont typeface="Arial" pitchFamily="34" charset="0"/>
                        <a:buNone/>
                      </a:pPr>
                      <a:r>
                        <a:rPr lang="de-DE" sz="1800" b="0" i="0" u="none">
                          <a:solidFill>
                            <a:srgbClr val="333333"/>
                          </a:solidFill>
                          <a:latin typeface="Calibri Light"/>
                          <a:ea typeface="Verdana" pitchFamily="34" charset="0"/>
                          <a:cs typeface="Verdana" pitchFamily="34" charset="0"/>
                        </a:rPr>
                        <a:t>Hemingway</a:t>
                      </a:r>
                    </a:p>
                    <a:p>
                      <a:pPr marL="342900" indent="-342900">
                        <a:buFont typeface="Arial" pitchFamily="34" charset="0"/>
                        <a:buNone/>
                      </a:pPr>
                      <a:r>
                        <a:rPr lang="de-DE" sz="1800" b="0" i="0" u="none">
                          <a:solidFill>
                            <a:srgbClr val="333333"/>
                          </a:solidFill>
                          <a:latin typeface="Calibri Light"/>
                          <a:ea typeface="Verdana" pitchFamily="34" charset="0"/>
                          <a:cs typeface="Verdana" pitchFamily="34" charset="0"/>
                        </a:rPr>
                        <a:t>(1899-1961)</a:t>
                      </a:r>
                      <a:endParaRPr lang="de-DE" sz="1800" b="0" i="0" u="none" dirty="0">
                        <a:solidFill>
                          <a:srgbClr val="333333"/>
                        </a:solidFill>
                        <a:latin typeface="Calibri Light"/>
                        <a:ea typeface="Verdana" pitchFamily="34" charset="0"/>
                        <a:cs typeface="Verdana" pitchFamily="34"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lang="pl-PL" sz="1800" b="0" i="0" u="none" dirty="0">
                          <a:solidFill>
                            <a:srgbClr val="333333"/>
                          </a:solidFill>
                          <a:latin typeface="Calibri Light"/>
                          <a:ea typeface="Verdana" pitchFamily="34" charset="0"/>
                          <a:cs typeface="Verdana" pitchFamily="34" charset="0"/>
                        </a:rPr>
                        <a:t>Uważa się, że Hemingway osiągnął jeden z największych sukcesów wśród amerykańskich pisarzy 20 wieku. W 1954 otrzymał nagrodę Nobla w dziedzinie literatury. Miał okresy depresji i poważnego nadużywania alkoholu. Podejrzewano u niego również chorobę afektywną dwubiegunową. </a:t>
                      </a:r>
                      <a:endParaRPr kumimoji="0" lang="de-DE" sz="1800" b="0" i="0" u="none" strike="noStrike" cap="none" normalizeH="0" baseline="0" dirty="0">
                        <a:ln>
                          <a:noFill/>
                        </a:ln>
                        <a:solidFill>
                          <a:srgbClr val="333333"/>
                        </a:solidFill>
                        <a:effectLst/>
                        <a:latin typeface="Calibri Light"/>
                        <a:ea typeface="Verdana" pitchFamily="34" charset="0"/>
                        <a:cs typeface="Verdana" pitchFamily="34"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r h="1005840">
                <a:tc>
                  <a:txBody>
                    <a:bodyPr/>
                    <a:lstStyle/>
                    <a:p>
                      <a:pPr marL="342900" indent="-342900">
                        <a:buFont typeface="Arial" pitchFamily="34" charset="0"/>
                        <a:buNone/>
                      </a:pPr>
                      <a:r>
                        <a:rPr lang="de-DE" sz="1800" b="0" i="0" u="none">
                          <a:solidFill>
                            <a:srgbClr val="333333"/>
                          </a:solidFill>
                          <a:latin typeface="Calibri Light"/>
                          <a:ea typeface="Verdana" pitchFamily="34" charset="0"/>
                          <a:cs typeface="Verdana" pitchFamily="34" charset="0"/>
                        </a:rPr>
                        <a:t>Friedrich</a:t>
                      </a:r>
                    </a:p>
                    <a:p>
                      <a:pPr marL="342900" indent="-342900">
                        <a:buFont typeface="Arial" pitchFamily="34" charset="0"/>
                        <a:buNone/>
                      </a:pPr>
                      <a:r>
                        <a:rPr lang="de-DE" sz="1800" b="0" i="0" u="none">
                          <a:solidFill>
                            <a:srgbClr val="333333"/>
                          </a:solidFill>
                          <a:latin typeface="Calibri Light"/>
                          <a:ea typeface="Verdana" pitchFamily="34" charset="0"/>
                          <a:cs typeface="Verdana" pitchFamily="34" charset="0"/>
                        </a:rPr>
                        <a:t>Hölderlin</a:t>
                      </a:r>
                    </a:p>
                    <a:p>
                      <a:pPr marL="342900" indent="-342900">
                        <a:buFont typeface="Arial" pitchFamily="34" charset="0"/>
                        <a:buNone/>
                      </a:pPr>
                      <a:r>
                        <a:rPr lang="de-DE" sz="1800" b="0" i="0" u="none">
                          <a:solidFill>
                            <a:srgbClr val="333333"/>
                          </a:solidFill>
                          <a:latin typeface="Calibri Light"/>
                          <a:ea typeface="Verdana" pitchFamily="34" charset="0"/>
                          <a:cs typeface="Verdana" pitchFamily="34" charset="0"/>
                        </a:rPr>
                        <a:t>(1770-1843) </a:t>
                      </a:r>
                      <a:endParaRPr lang="de-DE" sz="1800" b="0" i="0" u="none" dirty="0">
                        <a:solidFill>
                          <a:srgbClr val="333333"/>
                        </a:solidFill>
                        <a:latin typeface="Calibri Light"/>
                        <a:ea typeface="Verdana" pitchFamily="34" charset="0"/>
                        <a:cs typeface="Verdana" pitchFamily="34"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pl-PL" sz="1800" b="0" i="0" u="none" strike="noStrike" cap="none" normalizeH="0" baseline="0" dirty="0">
                          <a:ln>
                            <a:noFill/>
                          </a:ln>
                          <a:solidFill>
                            <a:srgbClr val="333333"/>
                          </a:solidFill>
                          <a:effectLst/>
                          <a:latin typeface="Calibri Light"/>
                          <a:ea typeface="Verdana" pitchFamily="34" charset="0"/>
                          <a:cs typeface="Verdana" pitchFamily="34" charset="0"/>
                        </a:rPr>
                        <a:t>Hölderlin ukształtował wyolbrzymiony </a:t>
                      </a:r>
                      <a:r>
                        <a:rPr kumimoji="0" lang="pl-PL" sz="1800" b="0" i="0" u="none" strike="noStrike" cap="none" normalizeH="0" baseline="0">
                          <a:ln>
                            <a:noFill/>
                          </a:ln>
                          <a:solidFill>
                            <a:srgbClr val="333333"/>
                          </a:solidFill>
                          <a:effectLst/>
                          <a:latin typeface="Calibri Light"/>
                          <a:ea typeface="Verdana" pitchFamily="34" charset="0"/>
                          <a:cs typeface="Verdana" pitchFamily="34" charset="0"/>
                        </a:rPr>
                        <a:t>obraz “geniuszu i szaleństwa”. </a:t>
                      </a:r>
                      <a:r>
                        <a:rPr kumimoji="0" lang="pl-PL" sz="1800" b="0" i="0" u="none" strike="noStrike" cap="none" normalizeH="0" baseline="0" dirty="0">
                          <a:ln>
                            <a:noFill/>
                          </a:ln>
                          <a:solidFill>
                            <a:srgbClr val="333333"/>
                          </a:solidFill>
                          <a:effectLst/>
                          <a:latin typeface="Calibri Light"/>
                          <a:ea typeface="Verdana" pitchFamily="34" charset="0"/>
                          <a:cs typeface="Verdana" pitchFamily="34" charset="0"/>
                        </a:rPr>
                        <a:t>Był jednym z najbardziej znaczących Niemieckich petów romantyzmy, jak Goethe czy Schiller. Dziś Hölderlin byłby zdiagnozowany jako osoby chorująca na schizofrenię/psychozę. </a:t>
                      </a:r>
                      <a:endParaRPr kumimoji="0" lang="de-DE" sz="1800" b="0" i="0" u="none" strike="noStrike" cap="none" normalizeH="0" baseline="0" dirty="0">
                        <a:ln>
                          <a:noFill/>
                        </a:ln>
                        <a:solidFill>
                          <a:srgbClr val="333333"/>
                        </a:solidFill>
                        <a:effectLst/>
                        <a:latin typeface="Calibri Light"/>
                        <a:ea typeface="Verdana" pitchFamily="34" charset="0"/>
                        <a:cs typeface="Verdana" pitchFamily="34"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Arial" pitchFamily="34" charset="0"/>
                        <a:buNone/>
                        <a:tabLst/>
                        <a:defRPr/>
                      </a:pPr>
                      <a:r>
                        <a:rPr lang="de-DE" sz="1800" b="0" i="0" u="none">
                          <a:solidFill>
                            <a:srgbClr val="333333"/>
                          </a:solidFill>
                          <a:latin typeface="Calibri Light"/>
                          <a:ea typeface="Verdana" pitchFamily="34" charset="0"/>
                          <a:cs typeface="Verdana" pitchFamily="34" charset="0"/>
                        </a:rPr>
                        <a:t>Charles Dickens (1812-1870)</a:t>
                      </a:r>
                      <a:endParaRPr kumimoji="0" lang="en-US" sz="1800" b="0" i="0" u="none" strike="noStrike" cap="none" normalizeH="0" baseline="0" dirty="0">
                        <a:ln>
                          <a:noFill/>
                        </a:ln>
                        <a:solidFill>
                          <a:srgbClr val="333333"/>
                        </a:solidFill>
                        <a:effectLst/>
                        <a:latin typeface="Calibri Light"/>
                        <a:ea typeface="Verdana" pitchFamily="34" charset="0"/>
                        <a:cs typeface="Verdana" pitchFamily="34"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pl-PL" sz="1800" b="0" i="0" u="none" strike="noStrike" cap="none" normalizeH="0" baseline="0" dirty="0">
                          <a:ln>
                            <a:noFill/>
                          </a:ln>
                          <a:solidFill>
                            <a:srgbClr val="333333"/>
                          </a:solidFill>
                          <a:effectLst/>
                          <a:latin typeface="Calibri Light"/>
                          <a:ea typeface="Verdana" pitchFamily="34" charset="0"/>
                          <a:cs typeface="Verdana" pitchFamily="34" charset="0"/>
                        </a:rPr>
                        <a:t>Dickens jest jednym z największym angielskich pisarzy. Najbardziej znane powieści to Oliver Twist oraz Opowieść Wigilijna. Cierpiał na epizody manii i depresji, dziś otrzymałby najpewniej diagnozę choroby afektywnej dwubiegunowej. </a:t>
                      </a:r>
                      <a:endParaRPr kumimoji="0" lang="de-DE" sz="1800" b="0" i="0" u="none" strike="noStrike" cap="none" normalizeH="0" baseline="0" dirty="0">
                        <a:ln>
                          <a:noFill/>
                        </a:ln>
                        <a:solidFill>
                          <a:srgbClr val="333333"/>
                        </a:solidFill>
                        <a:effectLst/>
                        <a:latin typeface="Calibri Light"/>
                        <a:ea typeface="Verdana" pitchFamily="34" charset="0"/>
                        <a:cs typeface="Verdana" pitchFamily="34"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606758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el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Które z tych obrazów były namalowane przez osoby z diagnozą psychozy?</a:t>
            </a:r>
            <a:endParaRPr lang="de-DE" sz="3600" dirty="0">
              <a:latin typeface="+mn-lt"/>
              <a:ea typeface="+mn-ea"/>
              <a:cs typeface="+mn-cs"/>
            </a:endParaRPr>
          </a:p>
        </p:txBody>
      </p:sp>
      <p:sp>
        <p:nvSpPr>
          <p:cNvPr id="4" name="Footer Placeholder 3"/>
          <p:cNvSpPr>
            <a:spLocks noGrp="1"/>
          </p:cNvSpPr>
          <p:nvPr>
            <p:ph type="ftr" sz="quarter" idx="11"/>
          </p:nvPr>
        </p:nvSpPr>
        <p:spPr/>
        <p:txBody>
          <a:bodyPr/>
          <a:lstStyle/>
          <a:p>
            <a:pPr>
              <a:defRPr/>
            </a:pPr>
            <a:r>
              <a:rPr lang="pl-PL">
                <a:latin typeface="+mn-lt"/>
                <a:ea typeface="+mn-ea"/>
                <a:cs typeface="+mn-cs"/>
              </a:rPr>
              <a:t>Trening Meta-poznawczy 10 – Radzenie sobie z uprzedzeniami (stygma)</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10</a:t>
            </a:fld>
            <a:endParaRPr lang="de-DE">
              <a:latin typeface="+mn-lt"/>
              <a:ea typeface="+mn-ea"/>
              <a:cs typeface="+mn-cs"/>
            </a:endParaRPr>
          </a:p>
        </p:txBody>
      </p:sp>
      <p:pic>
        <p:nvPicPr>
          <p:cNvPr id="13"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14"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15"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16"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el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Które z tych obrazów osiągały najwyższą cenę na aukcjach?</a:t>
            </a:r>
            <a:endParaRPr lang="de-DE" sz="3600" dirty="0">
              <a:latin typeface="+mn-lt"/>
              <a:ea typeface="+mn-ea"/>
              <a:cs typeface="+mn-cs"/>
            </a:endParaRPr>
          </a:p>
        </p:txBody>
      </p:sp>
      <p:sp>
        <p:nvSpPr>
          <p:cNvPr id="4" name="Footer Placeholder 3"/>
          <p:cNvSpPr>
            <a:spLocks noGrp="1"/>
          </p:cNvSpPr>
          <p:nvPr>
            <p:ph type="ftr" sz="quarter" idx="11"/>
          </p:nvPr>
        </p:nvSpPr>
        <p:spPr/>
        <p:txBody>
          <a:bodyPr/>
          <a:lstStyle/>
          <a:p>
            <a:pPr>
              <a:defRPr/>
            </a:pPr>
            <a:r>
              <a:rPr lang="pl-PL">
                <a:latin typeface="+mn-lt"/>
                <a:ea typeface="+mn-ea"/>
                <a:cs typeface="+mn-cs"/>
              </a:rPr>
              <a:t>Trening Meta-poznawczy 10 – Radzenie sobie z uprzedzeniami (stygma)</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11</a:t>
            </a:fld>
            <a:endParaRPr lang="de-DE">
              <a:latin typeface="+mn-lt"/>
              <a:ea typeface="+mn-ea"/>
              <a:cs typeface="+mn-cs"/>
            </a:endParaRPr>
          </a:p>
        </p:txBody>
      </p:sp>
      <p:pic>
        <p:nvPicPr>
          <p:cNvPr id="13"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14"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15"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16"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Które z tych obrazów osiągały najwyższą cenę na aukcjach?</a:t>
            </a:r>
            <a:endParaRPr lang="pl-PL"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pl-PL">
                <a:latin typeface="+mn-lt"/>
                <a:ea typeface="+mn-ea"/>
                <a:cs typeface="+mn-cs"/>
              </a:rPr>
              <a:t>Trening Meta-poznawczy 10 – Radzenie sobie z uprzedzeniami (stygma)</a:t>
            </a:r>
            <a:endParaRPr lang="de-DE">
              <a:latin typeface="+mn-lt"/>
              <a:ea typeface="+mn-ea"/>
              <a:cs typeface="+mn-cs"/>
            </a:endParaRPr>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12</a:t>
            </a:fld>
            <a:endParaRPr lang="de-DE">
              <a:latin typeface="+mn-lt"/>
              <a:ea typeface="+mn-ea"/>
              <a:cs typeface="+mn-cs"/>
            </a:endParaRPr>
          </a:p>
        </p:txBody>
      </p:sp>
      <p:pic>
        <p:nvPicPr>
          <p:cNvPr id="17"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18"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19"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20"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
        <p:nvSpPr>
          <p:cNvPr id="21" name="Caption_16"/>
          <p:cNvSpPr txBox="1"/>
          <p:nvPr/>
        </p:nvSpPr>
        <p:spPr>
          <a:xfrm>
            <a:off x="6276850" y="5689928"/>
            <a:ext cx="2255381" cy="369332"/>
          </a:xfrm>
          <a:prstGeom prst="rect">
            <a:avLst/>
          </a:prstGeom>
          <a:noFill/>
        </p:spPr>
        <p:txBody>
          <a:bodyPr wrap="square" rtlCol="0">
            <a:spAutoFit/>
          </a:bodyPr>
          <a:lstStyle/>
          <a:p>
            <a:pPr algn="ctr"/>
            <a:r>
              <a:rPr lang="de-DE" sz="1800">
                <a:solidFill>
                  <a:srgbClr val="004992"/>
                </a:solidFill>
                <a:latin typeface="Calibri Light"/>
              </a:rPr>
              <a:t>0 zł</a:t>
            </a:r>
            <a:endParaRPr lang="de-DE" sz="1800" dirty="0">
              <a:solidFill>
                <a:srgbClr val="004992"/>
              </a:solidFill>
              <a:latin typeface="Calibri Light"/>
            </a:endParaRPr>
          </a:p>
        </p:txBody>
      </p:sp>
      <p:sp>
        <p:nvSpPr>
          <p:cNvPr id="22" name="Caption_17"/>
          <p:cNvSpPr txBox="1"/>
          <p:nvPr/>
        </p:nvSpPr>
        <p:spPr>
          <a:xfrm>
            <a:off x="8858875" y="4286504"/>
            <a:ext cx="2926080" cy="369332"/>
          </a:xfrm>
          <a:prstGeom prst="rect">
            <a:avLst/>
          </a:prstGeom>
          <a:noFill/>
        </p:spPr>
        <p:txBody>
          <a:bodyPr wrap="square" rtlCol="0">
            <a:spAutoFit/>
          </a:bodyPr>
          <a:lstStyle/>
          <a:p>
            <a:pPr algn="ctr"/>
            <a:r>
              <a:rPr lang="de-DE" sz="1800">
                <a:solidFill>
                  <a:srgbClr val="004992"/>
                </a:solidFill>
                <a:latin typeface="Calibri Light"/>
              </a:rPr>
              <a:t>Ok 40 tys zł. </a:t>
            </a:r>
            <a:endParaRPr lang="de-DE" sz="1800" dirty="0">
              <a:solidFill>
                <a:srgbClr val="004992"/>
              </a:solidFill>
              <a:latin typeface="Calibri Light"/>
            </a:endParaRPr>
          </a:p>
        </p:txBody>
      </p:sp>
      <p:sp>
        <p:nvSpPr>
          <p:cNvPr id="23" name="Caption_15"/>
          <p:cNvSpPr txBox="1"/>
          <p:nvPr/>
        </p:nvSpPr>
        <p:spPr>
          <a:xfrm>
            <a:off x="3389885" y="5685824"/>
            <a:ext cx="2560320" cy="369332"/>
          </a:xfrm>
          <a:prstGeom prst="rect">
            <a:avLst/>
          </a:prstGeom>
          <a:noFill/>
        </p:spPr>
        <p:txBody>
          <a:bodyPr wrap="square" rtlCol="0">
            <a:spAutoFit/>
          </a:bodyPr>
          <a:lstStyle/>
          <a:p>
            <a:pPr algn="ctr"/>
            <a:r>
              <a:rPr lang="de-DE" sz="1800">
                <a:solidFill>
                  <a:srgbClr val="004992"/>
                </a:solidFill>
                <a:latin typeface="Calibri Light"/>
              </a:rPr>
              <a:t>Ponad 100 mln zł. </a:t>
            </a:r>
            <a:endParaRPr lang="de-DE" sz="1800" dirty="0">
              <a:solidFill>
                <a:srgbClr val="004992"/>
              </a:solidFill>
              <a:latin typeface="Calibri Light"/>
            </a:endParaRPr>
          </a:p>
        </p:txBody>
      </p:sp>
      <p:sp>
        <p:nvSpPr>
          <p:cNvPr id="24" name="Caption_14"/>
          <p:cNvSpPr txBox="1"/>
          <p:nvPr/>
        </p:nvSpPr>
        <p:spPr>
          <a:xfrm>
            <a:off x="502919" y="5698536"/>
            <a:ext cx="2560320" cy="369332"/>
          </a:xfrm>
          <a:prstGeom prst="rect">
            <a:avLst/>
          </a:prstGeom>
          <a:noFill/>
        </p:spPr>
        <p:txBody>
          <a:bodyPr wrap="square" rtlCol="0">
            <a:spAutoFit/>
          </a:bodyPr>
          <a:lstStyle/>
          <a:p>
            <a:pPr algn="ctr"/>
            <a:r>
              <a:rPr lang="fr-FR" sz="1800">
                <a:solidFill>
                  <a:srgbClr val="004992"/>
                </a:solidFill>
                <a:latin typeface="Calibri Light"/>
              </a:rPr>
              <a:t>Prawie 400 mln zł.</a:t>
            </a:r>
            <a:endParaRPr lang="de-DE" sz="1800" dirty="0">
              <a:solidFill>
                <a:srgbClr val="004992"/>
              </a:solidFill>
              <a:latin typeface="Calibri 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Edvard Munch</a:t>
            </a:r>
          </a:p>
        </p:txBody>
      </p:sp>
      <p:sp>
        <p:nvSpPr>
          <p:cNvPr id="3" name="Inhaltsplatzhalter 2"/>
          <p:cNvSpPr>
            <a:spLocks noGrp="1"/>
          </p:cNvSpPr>
          <p:nvPr>
            <p:ph idx="1"/>
          </p:nvPr>
        </p:nvSpPr>
        <p:spPr>
          <a:xfrm>
            <a:off x="408955" y="2204864"/>
            <a:ext cx="7132320" cy="4248000"/>
          </a:xfrm>
        </p:spPr>
        <p:txBody>
          <a:bodyPr>
            <a:noAutofit/>
          </a:bodyPr>
          <a:lstStyle/>
          <a:p>
            <a:pPr marL="342900" indent="-342900">
              <a:lnSpc>
                <a:spcPct val="100000"/>
              </a:lnSpc>
              <a:spcBef>
                <a:spcPts val="1200"/>
              </a:spcBef>
              <a:buClr>
                <a:srgbClr val="333333"/>
              </a:buClr>
              <a:buFont typeface="WingDings"/>
              <a:buChar char=""/>
            </a:pPr>
            <a:r>
              <a:rPr lang="pl-PL" sz="2400" dirty="0">
                <a:solidFill>
                  <a:srgbClr val="333333"/>
                </a:solidFill>
              </a:rPr>
              <a:t>Nieznany kupiec oferował około 400 mln złotych za </a:t>
            </a:r>
            <a:r>
              <a:rPr lang="pl-PL" sz="2400">
                <a:solidFill>
                  <a:srgbClr val="333333"/>
                </a:solidFill>
              </a:rPr>
              <a:t>obraz “Krzyk”. </a:t>
            </a:r>
            <a:r>
              <a:rPr lang="pl-PL" sz="2400" dirty="0">
                <a:solidFill>
                  <a:srgbClr val="333333"/>
                </a:solidFill>
              </a:rPr>
              <a:t>To czyni ten obraz najdroższym na świecie.</a:t>
            </a:r>
          </a:p>
          <a:p>
            <a:pPr marL="342900" indent="-342900">
              <a:lnSpc>
                <a:spcPct val="100000"/>
              </a:lnSpc>
              <a:spcBef>
                <a:spcPts val="1200"/>
              </a:spcBef>
              <a:buClr>
                <a:srgbClr val="333333"/>
              </a:buClr>
              <a:buFont typeface="WingDings"/>
              <a:buChar char=""/>
            </a:pPr>
            <a:r>
              <a:rPr lang="pl-PL" sz="2400" dirty="0">
                <a:solidFill>
                  <a:srgbClr val="333333"/>
                </a:solidFill>
              </a:rPr>
              <a:t>Malarz, </a:t>
            </a:r>
            <a:r>
              <a:rPr lang="en-US" sz="2400" dirty="0" err="1">
                <a:solidFill>
                  <a:srgbClr val="333333"/>
                </a:solidFill>
              </a:rPr>
              <a:t>Edvard</a:t>
            </a:r>
            <a:r>
              <a:rPr lang="en-US" sz="2400" dirty="0">
                <a:solidFill>
                  <a:srgbClr val="333333"/>
                </a:solidFill>
              </a:rPr>
              <a:t> Munch, </a:t>
            </a:r>
            <a:r>
              <a:rPr lang="pl-PL" sz="2400" dirty="0">
                <a:solidFill>
                  <a:srgbClr val="333333"/>
                </a:solidFill>
              </a:rPr>
              <a:t>najprawdopodobniej miał chorobę afektywną dwubiegunową:</a:t>
            </a:r>
          </a:p>
          <a:p>
            <a:pPr marL="774827" lvl="3" indent="-342900">
              <a:lnSpc>
                <a:spcPct val="100000"/>
              </a:lnSpc>
              <a:spcBef>
                <a:spcPts val="1200"/>
              </a:spcBef>
              <a:buClr>
                <a:srgbClr val="333333"/>
              </a:buClr>
              <a:buFont typeface="WingDings"/>
              <a:buChar char=""/>
            </a:pPr>
            <a:r>
              <a:rPr lang="pl-PL" sz="2400" dirty="0">
                <a:solidFill>
                  <a:srgbClr val="333333"/>
                </a:solidFill>
              </a:rPr>
              <a:t>Miał objawy mani, urojeń i depresji</a:t>
            </a:r>
            <a:endParaRPr lang="de-DE" sz="2400" dirty="0">
              <a:solidFill>
                <a:srgbClr val="333333"/>
              </a:solidFill>
            </a:endParaRPr>
          </a:p>
          <a:p>
            <a:pPr marL="774827" lvl="3" indent="-342900">
              <a:lnSpc>
                <a:spcPct val="100000"/>
              </a:lnSpc>
              <a:spcBef>
                <a:spcPts val="1200"/>
              </a:spcBef>
              <a:buClr>
                <a:srgbClr val="333333"/>
              </a:buClr>
              <a:buFont typeface="WingDings"/>
              <a:buChar char=""/>
            </a:pPr>
            <a:r>
              <a:rPr lang="pl-PL" sz="2400" dirty="0">
                <a:solidFill>
                  <a:srgbClr val="333333"/>
                </a:solidFill>
              </a:rPr>
              <a:t>Z powodu tych objawów, Munch był pacjentem szpitala psychiatrycznego przez ponad 8 miesięcy</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ea typeface="+mn-ea"/>
                <a:cs typeface="+mn-cs"/>
              </a:rPr>
              <a:t>Trening Meta-poznawczy 10 – Radzenie sobie z uprzedzeniami (stygma)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13</a:t>
            </a:fld>
            <a:endParaRPr lang="de-DE">
              <a:latin typeface="+mn-lt"/>
              <a:ea typeface="+mn-ea"/>
              <a:cs typeface="+mn-cs"/>
            </a:endParaRPr>
          </a:p>
        </p:txBody>
      </p:sp>
      <p:pic>
        <p:nvPicPr>
          <p:cNvPr id="8" name="Grafik 16" descr="auktion-sothebys-new-york.jpg"/>
          <p:cNvPicPr>
            <a:picLocks noChangeAspect="1"/>
          </p:cNvPicPr>
          <p:nvPr/>
        </p:nvPicPr>
        <p:blipFill>
          <a:blip r:embed="rId3" cstate="print"/>
          <a:srcRect/>
          <a:stretch>
            <a:fillRect/>
          </a:stretch>
        </p:blipFill>
        <p:spPr bwMode="auto">
          <a:xfrm>
            <a:off x="8094921" y="2203704"/>
            <a:ext cx="3187242" cy="4251960"/>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Steffen Moritz</a:t>
            </a:r>
          </a:p>
        </p:txBody>
      </p:sp>
      <p:sp>
        <p:nvSpPr>
          <p:cNvPr id="37890" name="Inhaltsplatzhalter 2"/>
          <p:cNvSpPr>
            <a:spLocks noGrp="1"/>
          </p:cNvSpPr>
          <p:nvPr>
            <p:ph idx="1"/>
          </p:nvPr>
        </p:nvSpPr>
        <p:spPr>
          <a:xfrm>
            <a:off x="408955" y="2204864"/>
            <a:ext cx="7132320" cy="4248000"/>
          </a:xfrm>
        </p:spPr>
        <p:txBody>
          <a:bodyPr>
            <a:noAutofit/>
          </a:bodyPr>
          <a:lstStyle/>
          <a:p>
            <a:pPr marL="342900" indent="-342900">
              <a:lnSpc>
                <a:spcPct val="100000"/>
              </a:lnSpc>
              <a:spcBef>
                <a:spcPts val="1200"/>
              </a:spcBef>
              <a:buClr>
                <a:srgbClr val="333333"/>
              </a:buClr>
              <a:buFont typeface="WingDings"/>
              <a:buChar char=""/>
            </a:pPr>
            <a:r>
              <a:rPr lang="pl-PL" sz="2400" dirty="0">
                <a:solidFill>
                  <a:srgbClr val="333333"/>
                </a:solidFill>
              </a:rPr>
              <a:t>Obraz ma wartość jedynie wartość emocjonalną dla autora</a:t>
            </a:r>
            <a:r>
              <a:rPr lang="de-DE" sz="2400" dirty="0">
                <a:solidFill>
                  <a:srgbClr val="333333"/>
                </a:solidFill>
              </a:rPr>
              <a:t>.</a:t>
            </a:r>
            <a:endParaRPr lang="pl-PL" sz="2400" dirty="0">
              <a:solidFill>
                <a:srgbClr val="333333"/>
              </a:solidFill>
            </a:endParaRPr>
          </a:p>
          <a:p>
            <a:pPr marL="342900" indent="-342900">
              <a:lnSpc>
                <a:spcPct val="100000"/>
              </a:lnSpc>
              <a:spcBef>
                <a:spcPts val="1200"/>
              </a:spcBef>
              <a:buClr>
                <a:srgbClr val="333333"/>
              </a:buClr>
              <a:buFont typeface="WingDings"/>
              <a:buChar char=""/>
            </a:pPr>
            <a:r>
              <a:rPr lang="pl-PL" sz="2400" dirty="0">
                <a:solidFill>
                  <a:srgbClr val="333333"/>
                </a:solidFill>
              </a:rPr>
              <a:t>Namalował go Profesor Steffen Moritz w wieku 16 lat:</a:t>
            </a:r>
            <a:endParaRPr lang="en-US" sz="2400" dirty="0">
              <a:solidFill>
                <a:srgbClr val="333333"/>
              </a:solidFill>
            </a:endParaRPr>
          </a:p>
          <a:p>
            <a:pPr marL="774827" lvl="3" indent="-342900">
              <a:lnSpc>
                <a:spcPct val="100000"/>
              </a:lnSpc>
              <a:spcBef>
                <a:spcPts val="1200"/>
              </a:spcBef>
              <a:buClr>
                <a:srgbClr val="333333"/>
              </a:buClr>
              <a:buFont typeface="WingDings"/>
              <a:buChar char=""/>
            </a:pPr>
            <a:r>
              <a:rPr lang="pl-PL" sz="2400" dirty="0">
                <a:solidFill>
                  <a:srgbClr val="333333"/>
                </a:solidFill>
              </a:rPr>
              <a:t>Prof. Moritz jest psychologiem, kierownikiem Zakładu Neuropsychologii Klinicznej W Klinice Psychiatrii Uniwersyteckiego Szpitala Hamburg </a:t>
            </a:r>
            <a:r>
              <a:rPr lang="pl-PL" sz="2400" dirty="0" err="1">
                <a:solidFill>
                  <a:srgbClr val="333333"/>
                </a:solidFill>
              </a:rPr>
              <a:t>Eppendorf</a:t>
            </a:r>
            <a:endParaRPr lang="de-DE" sz="2400" dirty="0">
              <a:solidFill>
                <a:srgbClr val="333333"/>
              </a:solidFill>
            </a:endParaRPr>
          </a:p>
          <a:p>
            <a:pPr marL="774827" lvl="3" indent="-342900">
              <a:lnSpc>
                <a:spcPct val="100000"/>
              </a:lnSpc>
              <a:spcBef>
                <a:spcPts val="1200"/>
              </a:spcBef>
              <a:buClr>
                <a:srgbClr val="333333"/>
              </a:buClr>
              <a:buFont typeface="WingDings"/>
              <a:buChar char=""/>
            </a:pPr>
            <a:r>
              <a:rPr lang="en-US" sz="2400" dirty="0">
                <a:solidFill>
                  <a:srgbClr val="333333"/>
                </a:solidFill>
              </a:rPr>
              <a:t>Steffen Moritz </a:t>
            </a:r>
            <a:r>
              <a:rPr lang="pl-PL" sz="2400" dirty="0">
                <a:solidFill>
                  <a:srgbClr val="333333"/>
                </a:solidFill>
              </a:rPr>
              <a:t>nigdy nie był leczony w oddziale psychiatrycznym</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ea typeface="+mn-ea"/>
                <a:cs typeface="+mn-cs"/>
              </a:rPr>
              <a:t>Trening Meta-poznawczy 10 – Radzenie sobie z uprzedzeniami (stygma)</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14</a:t>
            </a:fld>
            <a:endParaRPr lang="de-DE">
              <a:latin typeface="+mn-lt"/>
              <a:ea typeface="+mn-ea"/>
              <a:cs typeface="+mn-cs"/>
            </a:endParaRPr>
          </a:p>
        </p:txBody>
      </p:sp>
      <p:pic>
        <p:nvPicPr>
          <p:cNvPr id="8" name="Grafik 3" descr="Bild_Steffen.jpg"/>
          <p:cNvPicPr>
            <a:picLocks noChangeAspect="1"/>
          </p:cNvPicPr>
          <p:nvPr/>
        </p:nvPicPr>
        <p:blipFill>
          <a:blip r:embed="rId3" cstate="print"/>
          <a:srcRect/>
          <a:stretch>
            <a:fillRect/>
          </a:stretch>
        </p:blipFill>
        <p:spPr bwMode="auto">
          <a:xfrm>
            <a:off x="8246905" y="2203704"/>
            <a:ext cx="2819234" cy="4251960"/>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Vincent van Gogh</a:t>
            </a:r>
          </a:p>
        </p:txBody>
      </p:sp>
      <p:sp>
        <p:nvSpPr>
          <p:cNvPr id="38914" name="Inhaltsplatzhalter 2"/>
          <p:cNvSpPr>
            <a:spLocks noGrp="1"/>
          </p:cNvSpPr>
          <p:nvPr>
            <p:ph idx="1"/>
          </p:nvPr>
        </p:nvSpPr>
        <p:spPr>
          <a:xfrm>
            <a:off x="408955" y="2204864"/>
            <a:ext cx="7315200" cy="4248000"/>
          </a:xfrm>
        </p:spPr>
        <p:txBody>
          <a:bodyPr>
            <a:noAutofit/>
          </a:bodyPr>
          <a:lstStyle/>
          <a:p>
            <a:pPr marL="342900" indent="-342900">
              <a:lnSpc>
                <a:spcPct val="100000"/>
              </a:lnSpc>
              <a:spcBef>
                <a:spcPts val="1200"/>
              </a:spcBef>
              <a:buClr>
                <a:srgbClr val="333333"/>
              </a:buClr>
              <a:buFont typeface="WingDings"/>
              <a:buChar char=""/>
            </a:pPr>
            <a:r>
              <a:rPr lang="pl-PL" sz="2400">
                <a:solidFill>
                  <a:srgbClr val="333333"/>
                </a:solidFill>
              </a:rPr>
              <a:t>Obraz “</a:t>
            </a:r>
            <a:r>
              <a:rPr lang="en-US" sz="2400">
                <a:solidFill>
                  <a:srgbClr val="333333"/>
                </a:solidFill>
              </a:rPr>
              <a:t>Park </a:t>
            </a:r>
            <a:r>
              <a:rPr lang="pl-PL" sz="2400">
                <a:solidFill>
                  <a:srgbClr val="333333"/>
                </a:solidFill>
              </a:rPr>
              <a:t>szpitala</a:t>
            </a:r>
            <a:r>
              <a:rPr lang="en-US" sz="2400">
                <a:solidFill>
                  <a:srgbClr val="333333"/>
                </a:solidFill>
              </a:rPr>
              <a:t> Saint-Paul” </a:t>
            </a:r>
            <a:r>
              <a:rPr lang="pl-PL" sz="2400" dirty="0">
                <a:solidFill>
                  <a:srgbClr val="333333"/>
                </a:solidFill>
              </a:rPr>
              <a:t>jest wart około 100 mln złotych</a:t>
            </a:r>
            <a:r>
              <a:rPr lang="en-US" sz="2400" dirty="0">
                <a:solidFill>
                  <a:srgbClr val="333333"/>
                </a:solidFill>
              </a:rPr>
              <a:t>.</a:t>
            </a:r>
          </a:p>
          <a:p>
            <a:pPr marL="342900" indent="-342900">
              <a:lnSpc>
                <a:spcPct val="100000"/>
              </a:lnSpc>
              <a:spcBef>
                <a:spcPts val="1200"/>
              </a:spcBef>
              <a:buClr>
                <a:srgbClr val="333333"/>
              </a:buClr>
              <a:buFont typeface="WingDings"/>
              <a:buChar char=""/>
            </a:pPr>
            <a:r>
              <a:rPr lang="en-US" sz="2400" dirty="0">
                <a:solidFill>
                  <a:srgbClr val="333333"/>
                </a:solidFill>
              </a:rPr>
              <a:t>Van Gogh </a:t>
            </a:r>
            <a:r>
              <a:rPr lang="pl-PL" sz="2400" dirty="0">
                <a:solidFill>
                  <a:srgbClr val="333333"/>
                </a:solidFill>
              </a:rPr>
              <a:t>namalował go w </a:t>
            </a:r>
            <a:r>
              <a:rPr lang="en-US" sz="2400" dirty="0">
                <a:solidFill>
                  <a:srgbClr val="333333"/>
                </a:solidFill>
              </a:rPr>
              <a:t>1889 </a:t>
            </a:r>
            <a:r>
              <a:rPr lang="pl-PL" sz="2400" dirty="0">
                <a:solidFill>
                  <a:srgbClr val="333333"/>
                </a:solidFill>
              </a:rPr>
              <a:t>podczas pobyty w szpitalu psychiatrycznym </a:t>
            </a:r>
            <a:r>
              <a:rPr lang="en-US" sz="2400" dirty="0">
                <a:solidFill>
                  <a:srgbClr val="333333"/>
                </a:solidFill>
              </a:rPr>
              <a:t>Saint-Paul Psychiatric </a:t>
            </a:r>
            <a:r>
              <a:rPr lang="pl-PL" sz="2400" dirty="0">
                <a:solidFill>
                  <a:srgbClr val="333333"/>
                </a:solidFill>
              </a:rPr>
              <a:t>we Francji</a:t>
            </a:r>
            <a:r>
              <a:rPr lang="en-US" sz="2400" dirty="0">
                <a:solidFill>
                  <a:srgbClr val="333333"/>
                </a:solidFill>
              </a:rPr>
              <a:t>:</a:t>
            </a:r>
          </a:p>
          <a:p>
            <a:pPr marL="774827" lvl="3" indent="-342900">
              <a:lnSpc>
                <a:spcPct val="100000"/>
              </a:lnSpc>
              <a:spcBef>
                <a:spcPts val="1200"/>
              </a:spcBef>
              <a:buClr>
                <a:srgbClr val="333333"/>
              </a:buClr>
              <a:buFont typeface="WingDings"/>
              <a:buChar char=""/>
            </a:pPr>
            <a:r>
              <a:rPr lang="en-US" sz="2400" dirty="0">
                <a:solidFill>
                  <a:srgbClr val="333333"/>
                </a:solidFill>
              </a:rPr>
              <a:t>Van Gogh </a:t>
            </a:r>
            <a:r>
              <a:rPr lang="pl-PL" sz="2400" dirty="0">
                <a:solidFill>
                  <a:srgbClr val="333333"/>
                </a:solidFill>
              </a:rPr>
              <a:t>miał poważne wahania nastroju, tendencje do </a:t>
            </a:r>
            <a:r>
              <a:rPr lang="pl-PL" sz="2400" dirty="0" err="1">
                <a:solidFill>
                  <a:srgbClr val="333333"/>
                </a:solidFill>
              </a:rPr>
              <a:t>samouszkadzania</a:t>
            </a:r>
            <a:r>
              <a:rPr lang="pl-PL" sz="2400" dirty="0">
                <a:solidFill>
                  <a:srgbClr val="333333"/>
                </a:solidFill>
              </a:rPr>
              <a:t>, lęki, urojenia i halucynacje</a:t>
            </a:r>
            <a:endParaRPr lang="de-DE" sz="2400" dirty="0">
              <a:solidFill>
                <a:srgbClr val="333333"/>
              </a:solidFill>
            </a:endParaRPr>
          </a:p>
          <a:p>
            <a:pPr marL="774827" lvl="3" indent="-342900">
              <a:lnSpc>
                <a:spcPct val="100000"/>
              </a:lnSpc>
              <a:spcBef>
                <a:spcPts val="1200"/>
              </a:spcBef>
              <a:buClr>
                <a:srgbClr val="333333"/>
              </a:buClr>
              <a:buFont typeface="WingDings"/>
              <a:buChar char=""/>
            </a:pPr>
            <a:r>
              <a:rPr lang="pl-PL" sz="2400" dirty="0">
                <a:solidFill>
                  <a:srgbClr val="333333"/>
                </a:solidFill>
              </a:rPr>
              <a:t>Z dzisiejszej pespektywy byłby zdiagnozowany najpewniej jako osoby z psychozą lub chorobą afektywną dwubiegunową.</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ea typeface="+mn-ea"/>
                <a:cs typeface="+mn-cs"/>
              </a:rPr>
              <a:t>Trening Meta-poznawczy 10 – Radzenie sobie z uprzedzeniami (stygma)</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15</a:t>
            </a:fld>
            <a:endParaRPr lang="de-DE">
              <a:latin typeface="+mn-lt"/>
              <a:ea typeface="+mn-ea"/>
              <a:cs typeface="+mn-cs"/>
            </a:endParaRPr>
          </a:p>
        </p:txBody>
      </p:sp>
      <p:pic>
        <p:nvPicPr>
          <p:cNvPr id="8" name="Grafik 23" descr="img136112.jpg"/>
          <p:cNvPicPr>
            <a:picLocks noChangeAspect="1"/>
          </p:cNvPicPr>
          <p:nvPr/>
        </p:nvPicPr>
        <p:blipFill>
          <a:blip r:embed="rId3" cstate="print"/>
          <a:srcRect/>
          <a:stretch>
            <a:fillRect/>
          </a:stretch>
        </p:blipFill>
        <p:spPr bwMode="auto">
          <a:xfrm>
            <a:off x="8077898" y="2203704"/>
            <a:ext cx="3204265" cy="4251960"/>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Ringo Starr (perkusista Beatlesów)</a:t>
            </a:r>
            <a:endParaRPr lang="de-DE" sz="3600" dirty="0">
              <a:latin typeface="+mn-lt"/>
              <a:ea typeface="+mn-ea"/>
              <a:cs typeface="+mn-cs"/>
            </a:endParaRPr>
          </a:p>
        </p:txBody>
      </p:sp>
      <p:sp>
        <p:nvSpPr>
          <p:cNvPr id="39938" name="Inhaltsplatzhalter 2"/>
          <p:cNvSpPr>
            <a:spLocks noGrp="1"/>
          </p:cNvSpPr>
          <p:nvPr>
            <p:ph idx="1"/>
          </p:nvPr>
        </p:nvSpPr>
        <p:spPr>
          <a:xfrm>
            <a:off x="408955" y="2204864"/>
            <a:ext cx="5486400" cy="4248000"/>
          </a:xfrm>
        </p:spPr>
        <p:txBody>
          <a:bodyPr>
            <a:noAutofit/>
          </a:bodyPr>
          <a:lstStyle/>
          <a:p>
            <a:pPr marL="342900" indent="-342900">
              <a:lnSpc>
                <a:spcPct val="100000"/>
              </a:lnSpc>
              <a:spcBef>
                <a:spcPts val="1200"/>
              </a:spcBef>
              <a:buClr>
                <a:srgbClr val="333333"/>
              </a:buClr>
              <a:buFont typeface="WingDings"/>
              <a:buChar char=""/>
            </a:pPr>
            <a:r>
              <a:rPr lang="en-US" sz="2400" dirty="0">
                <a:solidFill>
                  <a:srgbClr val="333333"/>
                </a:solidFill>
              </a:rPr>
              <a:t>Ringo Starr, </a:t>
            </a:r>
            <a:r>
              <a:rPr lang="pl-PL" sz="2400" dirty="0">
                <a:solidFill>
                  <a:srgbClr val="333333"/>
                </a:solidFill>
              </a:rPr>
              <a:t>znany perkusista Beatlesów, rozpoczął malować w 2005 roku:</a:t>
            </a:r>
            <a:endParaRPr lang="de-DE" sz="2400" dirty="0">
              <a:solidFill>
                <a:srgbClr val="333333"/>
              </a:solidFill>
            </a:endParaRPr>
          </a:p>
          <a:p>
            <a:pPr marL="342900" lvl="1" indent="-342900">
              <a:lnSpc>
                <a:spcPct val="100000"/>
              </a:lnSpc>
              <a:spcBef>
                <a:spcPts val="1200"/>
              </a:spcBef>
              <a:buClr>
                <a:srgbClr val="333333"/>
              </a:buClr>
              <a:buFont typeface="WingDings"/>
              <a:buChar char=""/>
            </a:pPr>
            <a:r>
              <a:rPr lang="pl-PL" sz="2400" dirty="0">
                <a:solidFill>
                  <a:srgbClr val="333333"/>
                </a:solidFill>
              </a:rPr>
              <a:t>Obraz “Puszcza” powstał w 2013 roku</a:t>
            </a:r>
            <a:endParaRPr lang="de-DE" sz="2400" dirty="0">
              <a:solidFill>
                <a:srgbClr val="333333"/>
              </a:solidFill>
            </a:endParaRPr>
          </a:p>
          <a:p>
            <a:pPr marL="342900" lvl="1" indent="-342900">
              <a:lnSpc>
                <a:spcPct val="100000"/>
              </a:lnSpc>
              <a:spcBef>
                <a:spcPts val="1200"/>
              </a:spcBef>
              <a:buClr>
                <a:srgbClr val="333333"/>
              </a:buClr>
              <a:buFont typeface="WingDings"/>
              <a:buChar char=""/>
            </a:pPr>
            <a:r>
              <a:rPr lang="pl-PL" sz="2400" dirty="0">
                <a:solidFill>
                  <a:srgbClr val="333333"/>
                </a:solidFill>
              </a:rPr>
              <a:t>Jego obrazy sprzedają się za kwotę kilku tysięcy dolarów</a:t>
            </a:r>
            <a:endParaRPr lang="en-US" sz="2400" dirty="0">
              <a:solidFill>
                <a:srgbClr val="333333"/>
              </a:solidFill>
            </a:endParaRPr>
          </a:p>
          <a:p>
            <a:pPr marL="342900" lvl="1" indent="-342900">
              <a:lnSpc>
                <a:spcPct val="100000"/>
              </a:lnSpc>
              <a:spcBef>
                <a:spcPts val="1200"/>
              </a:spcBef>
              <a:buClr>
                <a:srgbClr val="333333"/>
              </a:buClr>
              <a:buFont typeface="WingDings"/>
              <a:buChar char=""/>
            </a:pPr>
            <a:r>
              <a:rPr lang="pl-PL" sz="2400" dirty="0">
                <a:solidFill>
                  <a:srgbClr val="333333"/>
                </a:solidFill>
              </a:rPr>
              <a:t>Z tego co wiadomo, Ringo Starr nigdy nie miał zaburzeń psychicznych</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ea typeface="+mn-ea"/>
                <a:cs typeface="+mn-cs"/>
              </a:rPr>
              <a:t>Trening Meta-poznawczy 10 – Radzenie sobie z uprzedzeniami (stygma)</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16</a:t>
            </a:fld>
            <a:endParaRPr lang="de-DE">
              <a:latin typeface="+mn-lt"/>
              <a:ea typeface="+mn-ea"/>
              <a:cs typeface="+mn-cs"/>
            </a:endParaRPr>
          </a:p>
        </p:txBody>
      </p:sp>
      <p:pic>
        <p:nvPicPr>
          <p:cNvPr id="8" name="Grafik 3"/>
          <p:cNvPicPr>
            <a:picLocks noChangeAspect="1"/>
          </p:cNvPicPr>
          <p:nvPr/>
        </p:nvPicPr>
        <p:blipFill>
          <a:blip r:embed="rId3" cstate="print"/>
          <a:srcRect/>
          <a:stretch>
            <a:fillRect/>
          </a:stretch>
        </p:blipFill>
        <p:spPr bwMode="auto">
          <a:xfrm>
            <a:off x="6446520" y="2203704"/>
            <a:ext cx="5303520" cy="3621617"/>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el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Pierwsze wnioski</a:t>
            </a:r>
            <a:endParaRPr lang="de-DE" sz="3600" dirty="0">
              <a:latin typeface="+mn-lt"/>
              <a:ea typeface="+mn-ea"/>
              <a:cs typeface="+mn-cs"/>
            </a:endParaRPr>
          </a:p>
        </p:txBody>
      </p:sp>
      <p:sp>
        <p:nvSpPr>
          <p:cNvPr id="40962" name="Inhaltsplatzhalter 2"/>
          <p:cNvSpPr>
            <a:spLocks noGrp="1"/>
          </p:cNvSpPr>
          <p:nvPr>
            <p:ph idx="1"/>
          </p:nvPr>
        </p:nvSpPr>
        <p:spPr/>
        <p:txBody>
          <a:bodyPr>
            <a:noAutofit/>
          </a:bodyPr>
          <a:lstStyle/>
          <a:p>
            <a:pPr marL="342900" indent="-342900">
              <a:buClr>
                <a:srgbClr val="333333"/>
              </a:buClr>
              <a:buFont typeface="WingDings"/>
              <a:buChar char=""/>
            </a:pPr>
            <a:r>
              <a:rPr lang="pl-PL" sz="2400" dirty="0">
                <a:solidFill>
                  <a:srgbClr val="333333"/>
                </a:solidFill>
              </a:rPr>
              <a:t>Bycie chorym psychicznie nie oznacza braku możliwości robienia wartościowych i znaczących </a:t>
            </a:r>
            <a:r>
              <a:rPr lang="pl-PL" sz="2400">
                <a:solidFill>
                  <a:srgbClr val="333333"/>
                </a:solidFill>
              </a:rPr>
              <a:t>rzeczy.</a:t>
            </a:r>
          </a:p>
          <a:p>
            <a:pPr marL="342900" indent="-342900">
              <a:buClr>
                <a:srgbClr val="333333"/>
              </a:buClr>
              <a:buFont typeface="WingDings"/>
              <a:buChar char=""/>
            </a:pPr>
            <a:r>
              <a:rPr lang="pl-PL" sz="2400">
                <a:solidFill>
                  <a:srgbClr val="333333"/>
                </a:solidFill>
              </a:rPr>
              <a:t>Każda </a:t>
            </a:r>
            <a:r>
              <a:rPr lang="pl-PL" sz="2400" dirty="0">
                <a:solidFill>
                  <a:srgbClr val="333333"/>
                </a:solidFill>
              </a:rPr>
              <a:t>zdrowa osoba może stworzyć obraz, który byłby uważany </a:t>
            </a:r>
            <a:r>
              <a:rPr lang="pl-PL" sz="2400">
                <a:solidFill>
                  <a:srgbClr val="333333"/>
                </a:solidFill>
              </a:rPr>
              <a:t>za “szalony”.</a:t>
            </a:r>
            <a:endParaRPr lang="de-DE" sz="2400" dirty="0">
              <a:solidFill>
                <a:srgbClr val="333333"/>
              </a:solidFill>
            </a:endParaRPr>
          </a:p>
          <a:p>
            <a:pPr marL="342900" indent="-342900">
              <a:buClr>
                <a:srgbClr val="333333"/>
              </a:buClr>
              <a:buFont typeface="WingDings"/>
              <a:buChar char=""/>
            </a:pPr>
            <a:r>
              <a:rPr lang="pl-PL" sz="2400" dirty="0">
                <a:solidFill>
                  <a:srgbClr val="333333"/>
                </a:solidFill>
              </a:rPr>
              <a:t>Choroba psychiczna może inspirować, jak również osłabiać </a:t>
            </a:r>
            <a:r>
              <a:rPr lang="pl-PL" sz="2400">
                <a:solidFill>
                  <a:srgbClr val="333333"/>
                </a:solidFill>
              </a:rPr>
              <a:t>kreatywność.</a:t>
            </a:r>
          </a:p>
          <a:p>
            <a:pPr marL="342900" indent="-342900">
              <a:buClr>
                <a:srgbClr val="333333"/>
              </a:buClr>
              <a:buFont typeface="WingDings"/>
              <a:buChar char=""/>
            </a:pPr>
            <a:r>
              <a:rPr lang="pl-PL" sz="2400">
                <a:solidFill>
                  <a:srgbClr val="333333"/>
                </a:solidFill>
              </a:rPr>
              <a:t>Geniusze </a:t>
            </a:r>
            <a:r>
              <a:rPr lang="pl-PL" sz="2400" dirty="0">
                <a:solidFill>
                  <a:srgbClr val="333333"/>
                </a:solidFill>
              </a:rPr>
              <a:t>jak van Gogh, których kreatywność nie była doceniana za życia, mogli cierpieć z powodu zaburzeń </a:t>
            </a:r>
            <a:r>
              <a:rPr lang="pl-PL" sz="2400">
                <a:solidFill>
                  <a:srgbClr val="333333"/>
                </a:solidFill>
              </a:rPr>
              <a:t>psychicznych.</a:t>
            </a:r>
          </a:p>
          <a:p>
            <a:pPr marL="342900" indent="-342900">
              <a:buClr>
                <a:srgbClr val="333333"/>
              </a:buClr>
              <a:buFont typeface="WingDings"/>
              <a:buChar char=""/>
            </a:pPr>
            <a:r>
              <a:rPr lang="en-US" sz="2400">
                <a:solidFill>
                  <a:srgbClr val="333333"/>
                </a:solidFill>
              </a:rPr>
              <a:t>Some </a:t>
            </a:r>
            <a:r>
              <a:rPr lang="en-US" sz="2400" dirty="0">
                <a:solidFill>
                  <a:srgbClr val="333333"/>
                </a:solidFill>
              </a:rPr>
              <a:t>mentally ill artists can even live through their art (like </a:t>
            </a:r>
            <a:r>
              <a:rPr lang="en-US" sz="2400" dirty="0" err="1">
                <a:solidFill>
                  <a:srgbClr val="333333"/>
                </a:solidFill>
              </a:rPr>
              <a:t>Edvard</a:t>
            </a:r>
            <a:r>
              <a:rPr lang="en-US" sz="2400" dirty="0">
                <a:solidFill>
                  <a:srgbClr val="333333"/>
                </a:solidFill>
              </a:rPr>
              <a:t> </a:t>
            </a:r>
            <a:r>
              <a:rPr lang="en-US" sz="2400">
                <a:solidFill>
                  <a:srgbClr val="333333"/>
                </a:solidFill>
              </a:rPr>
              <a:t>Munch).</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ea typeface="+mn-ea"/>
                <a:cs typeface="+mn-cs"/>
              </a:rPr>
              <a:t>Trening Meta-poznawczy 10 – Radzenie sobie z uprzedzeniami (stygma)</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17</a:t>
            </a:fld>
            <a:endParaRPr lang="de-DE">
              <a:latin typeface="+mn-lt"/>
              <a:ea typeface="+mn-ea"/>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el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Pierwsze wnioski</a:t>
            </a:r>
            <a:endParaRPr lang="de-DE" sz="3600" dirty="0">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marL="342900" lvl="1" indent="-342900">
              <a:spcBef>
                <a:spcPts val="1999"/>
              </a:spcBef>
              <a:spcAft>
                <a:spcPts val="0"/>
              </a:spcAft>
              <a:buClr>
                <a:srgbClr val="333333"/>
              </a:buClr>
              <a:buFont typeface="WingDings"/>
              <a:buChar char=""/>
              <a:tabLst>
                <a:tab pos="84138" algn="l"/>
              </a:tabLst>
              <a:defRPr/>
            </a:pPr>
            <a:r>
              <a:rPr lang="pl-PL" sz="2400" dirty="0">
                <a:solidFill>
                  <a:srgbClr val="333333"/>
                </a:solidFill>
              </a:rPr>
              <a:t>Nie jest możliwe, żeby z obrazów powiedzieć czy ich twórca był chory psychicznie czy też nie.</a:t>
            </a:r>
          </a:p>
          <a:p>
            <a:pPr marL="342900" lvl="1" indent="-342900">
              <a:spcBef>
                <a:spcPts val="1999"/>
              </a:spcBef>
              <a:spcAft>
                <a:spcPts val="0"/>
              </a:spcAft>
              <a:buClr>
                <a:srgbClr val="333333"/>
              </a:buClr>
              <a:buFont typeface="WingDings"/>
              <a:buChar char=""/>
              <a:tabLst>
                <a:tab pos="84138" algn="l"/>
              </a:tabLst>
              <a:defRPr/>
            </a:pPr>
            <a:r>
              <a:rPr lang="pl-PL" sz="2400" dirty="0">
                <a:solidFill>
                  <a:srgbClr val="333333"/>
                </a:solidFill>
              </a:rPr>
              <a:t>Podobnie rzecz ma się z wyglądem: nie możemy stwierdzić na podstawie wyglądu czy ktoś ma trudności natury psychicznej.</a:t>
            </a:r>
            <a:endParaRPr lang="de-DE" sz="2400" b="1" u="sng" dirty="0">
              <a:solidFill>
                <a:srgbClr val="004992"/>
              </a:solidFill>
            </a:endParaRPr>
          </a:p>
        </p:txBody>
      </p:sp>
      <p:sp>
        <p:nvSpPr>
          <p:cNvPr id="2" name="Footer Placeholder 1"/>
          <p:cNvSpPr>
            <a:spLocks noGrp="1"/>
          </p:cNvSpPr>
          <p:nvPr>
            <p:ph type="ftr" sz="quarter" idx="11"/>
          </p:nvPr>
        </p:nvSpPr>
        <p:spPr/>
        <p:txBody>
          <a:bodyPr/>
          <a:lstStyle/>
          <a:p>
            <a:pPr>
              <a:defRPr/>
            </a:pPr>
            <a:r>
              <a:rPr lang="pl-PL">
                <a:latin typeface="+mn-lt"/>
                <a:ea typeface="+mn-ea"/>
                <a:cs typeface="+mn-cs"/>
              </a:rPr>
              <a:t>Trening Meta-poznawczy 10 – Radzenie sobie z uprzedzeniami (stygma)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18</a:t>
            </a:fld>
            <a:endParaRPr lang="de-DE">
              <a:latin typeface="+mn-lt"/>
              <a:ea typeface="+mn-ea"/>
              <a:cs typeface="+mn-cs"/>
            </a:endParaRPr>
          </a:p>
        </p:txBody>
      </p:sp>
    </p:spTree>
    <p:extLst>
      <p:ext uri="{BB962C8B-B14F-4D97-AF65-F5344CB8AC3E}">
        <p14:creationId xmlns:p14="http://schemas.microsoft.com/office/powerpoint/2010/main" val="23669139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el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Pierwsze wnioski</a:t>
            </a:r>
            <a:endParaRPr lang="de-DE" sz="3600" dirty="0">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marL="342900" lvl="1" indent="-342900">
              <a:spcBef>
                <a:spcPts val="1999"/>
              </a:spcBef>
              <a:spcAft>
                <a:spcPts val="0"/>
              </a:spcAft>
              <a:buClr>
                <a:srgbClr val="333333"/>
              </a:buClr>
              <a:buFont typeface="WingDings"/>
              <a:buChar char=""/>
              <a:tabLst>
                <a:tab pos="84138" algn="l"/>
              </a:tabLst>
              <a:defRPr/>
            </a:pPr>
            <a:r>
              <a:rPr lang="pl-PL" sz="2400" dirty="0">
                <a:solidFill>
                  <a:srgbClr val="333333"/>
                </a:solidFill>
              </a:rPr>
              <a:t>Nie jest możliwe, żeby z obrazów powiedzieć czy ich twórca był chory psychicznie czy też nie.</a:t>
            </a:r>
          </a:p>
          <a:p>
            <a:pPr marL="342900" lvl="1" indent="-342900">
              <a:spcBef>
                <a:spcPts val="1999"/>
              </a:spcBef>
              <a:spcAft>
                <a:spcPts val="0"/>
              </a:spcAft>
              <a:buClr>
                <a:srgbClr val="333333"/>
              </a:buClr>
              <a:buFont typeface="WingDings"/>
              <a:buChar char=""/>
              <a:tabLst>
                <a:tab pos="84138" algn="l"/>
              </a:tabLst>
              <a:defRPr/>
            </a:pPr>
            <a:r>
              <a:rPr lang="pl-PL" sz="2400" dirty="0">
                <a:solidFill>
                  <a:srgbClr val="333333"/>
                </a:solidFill>
              </a:rPr>
              <a:t>Podobnie rzecz ma się z wyglądem: nie możemy stwierdzić na podstawie wyglądu czy ktoś ma trudności natury psychicznej.</a:t>
            </a:r>
          </a:p>
          <a:p>
            <a:pPr marL="342900" lvl="1" indent="-342900">
              <a:spcBef>
                <a:spcPts val="1999"/>
              </a:spcBef>
              <a:spcAft>
                <a:spcPts val="0"/>
              </a:spcAft>
              <a:buClr>
                <a:srgbClr val="000000"/>
              </a:buClr>
              <a:buFont typeface="WingDings"/>
              <a:buChar char=""/>
              <a:tabLst>
                <a:tab pos="84138" algn="l"/>
              </a:tabLst>
              <a:defRPr/>
            </a:pPr>
            <a:r>
              <a:rPr lang="pl-PL" sz="2400" dirty="0">
                <a:solidFill>
                  <a:srgbClr val="004992"/>
                </a:solidFill>
              </a:rPr>
              <a:t>Do przemyślenia</a:t>
            </a:r>
            <a:r>
              <a:rPr lang="de-DE" sz="2400" dirty="0">
                <a:solidFill>
                  <a:srgbClr val="004992"/>
                </a:solidFill>
              </a:rPr>
              <a:t>: </a:t>
            </a:r>
            <a:br>
              <a:rPr lang="de-DE" sz="2400" dirty="0">
                <a:solidFill>
                  <a:srgbClr val="333333"/>
                </a:solidFill>
              </a:rPr>
            </a:br>
            <a:r>
              <a:rPr lang="pl-PL" sz="2400" dirty="0">
                <a:solidFill>
                  <a:srgbClr val="333333"/>
                </a:solidFill>
              </a:rPr>
              <a:t>Wiele rozpoznawany dzieł sztuki zostało stworzonych przez osoby z zaburzeniami psychicznymi. </a:t>
            </a:r>
            <a:r>
              <a:rPr lang="pl-PL" sz="2400" dirty="0">
                <a:solidFill>
                  <a:srgbClr val="004992"/>
                </a:solidFill>
              </a:rPr>
              <a:t>Czy to umniejsza wartości tych </a:t>
            </a:r>
            <a:r>
              <a:rPr lang="pl-PL" sz="2400">
                <a:solidFill>
                  <a:srgbClr val="004992"/>
                </a:solidFill>
              </a:rPr>
              <a:t>dzieł?</a:t>
            </a:r>
            <a:endParaRPr lang="de-DE" sz="2400" b="1" u="sng" dirty="0">
              <a:solidFill>
                <a:srgbClr val="004992"/>
              </a:solidFill>
            </a:endParaRPr>
          </a:p>
        </p:txBody>
      </p:sp>
      <p:sp>
        <p:nvSpPr>
          <p:cNvPr id="2" name="Footer Placeholder 1"/>
          <p:cNvSpPr>
            <a:spLocks noGrp="1"/>
          </p:cNvSpPr>
          <p:nvPr>
            <p:ph type="ftr" sz="quarter" idx="11"/>
          </p:nvPr>
        </p:nvSpPr>
        <p:spPr/>
        <p:txBody>
          <a:bodyPr/>
          <a:lstStyle/>
          <a:p>
            <a:pPr>
              <a:defRPr/>
            </a:pPr>
            <a:r>
              <a:rPr lang="pl-PL">
                <a:latin typeface="+mn-lt"/>
                <a:ea typeface="+mn-ea"/>
                <a:cs typeface="+mn-cs"/>
              </a:rPr>
              <a:t>Trening Meta-poznawczy 10 – Radzenie sobie z uprzedzeniami (stygma)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19</a:t>
            </a:fld>
            <a:endParaRPr lang="de-DE">
              <a:latin typeface="+mn-lt"/>
              <a:ea typeface="+mn-ea"/>
              <a:cs typeface="+mn-cs"/>
            </a:endParaRPr>
          </a:p>
        </p:txBody>
      </p:sp>
    </p:spTree>
    <p:extLst>
      <p:ext uri="{BB962C8B-B14F-4D97-AF65-F5344CB8AC3E}">
        <p14:creationId xmlns:p14="http://schemas.microsoft.com/office/powerpoint/2010/main" val="42572974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el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Pierwsze wnioski</a:t>
            </a:r>
            <a:endParaRPr lang="de-DE" sz="3600" dirty="0">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marL="342900" lvl="1" indent="-342900">
              <a:spcBef>
                <a:spcPts val="1999"/>
              </a:spcBef>
              <a:spcAft>
                <a:spcPts val="0"/>
              </a:spcAft>
              <a:buClr>
                <a:srgbClr val="333333"/>
              </a:buClr>
              <a:buFont typeface="WingDings"/>
              <a:buChar char=""/>
              <a:tabLst>
                <a:tab pos="84138" algn="l"/>
              </a:tabLst>
              <a:defRPr/>
            </a:pPr>
            <a:r>
              <a:rPr lang="pl-PL" sz="2400" dirty="0">
                <a:solidFill>
                  <a:srgbClr val="333333"/>
                </a:solidFill>
              </a:rPr>
              <a:t>Nie jest możliwe, żeby z obrazów powiedzieć czy ich twórca był chory psychicznie czy też nie.</a:t>
            </a:r>
          </a:p>
          <a:p>
            <a:pPr marL="342900" lvl="1" indent="-342900">
              <a:spcBef>
                <a:spcPts val="1999"/>
              </a:spcBef>
              <a:spcAft>
                <a:spcPts val="0"/>
              </a:spcAft>
              <a:buClr>
                <a:srgbClr val="333333"/>
              </a:buClr>
              <a:buFont typeface="WingDings"/>
              <a:buChar char=""/>
              <a:tabLst>
                <a:tab pos="84138" algn="l"/>
              </a:tabLst>
              <a:defRPr/>
            </a:pPr>
            <a:r>
              <a:rPr lang="pl-PL" sz="2400" dirty="0">
                <a:solidFill>
                  <a:srgbClr val="333333"/>
                </a:solidFill>
              </a:rPr>
              <a:t>Podobnie rzecz ma się z wyglądem: nie możemy stwierdzić na podstawie wyglądu czy ktoś ma trudności natury psychicznej.</a:t>
            </a:r>
          </a:p>
          <a:p>
            <a:pPr marL="342900" lvl="1" indent="-342900">
              <a:spcBef>
                <a:spcPts val="1999"/>
              </a:spcBef>
              <a:spcAft>
                <a:spcPts val="0"/>
              </a:spcAft>
              <a:buClr>
                <a:srgbClr val="000000"/>
              </a:buClr>
              <a:buFont typeface="WingDings"/>
              <a:buChar char=""/>
              <a:tabLst>
                <a:tab pos="84138" algn="l"/>
              </a:tabLst>
              <a:defRPr/>
            </a:pPr>
            <a:r>
              <a:rPr lang="pl-PL" sz="2400" dirty="0">
                <a:solidFill>
                  <a:srgbClr val="004992"/>
                </a:solidFill>
              </a:rPr>
              <a:t>Do przemyślenia</a:t>
            </a:r>
            <a:r>
              <a:rPr lang="de-DE" sz="2400" dirty="0">
                <a:solidFill>
                  <a:srgbClr val="004992"/>
                </a:solidFill>
              </a:rPr>
              <a:t>: </a:t>
            </a:r>
            <a:br>
              <a:rPr lang="de-DE" sz="2400" dirty="0">
                <a:solidFill>
                  <a:srgbClr val="333333"/>
                </a:solidFill>
              </a:rPr>
            </a:br>
            <a:r>
              <a:rPr lang="pl-PL" sz="2400" dirty="0">
                <a:solidFill>
                  <a:srgbClr val="333333"/>
                </a:solidFill>
              </a:rPr>
              <a:t>Wiele rozpoznawany dzieł sztuki zostało stworzonych przez osoby z zaburzeniami psychicznymi. </a:t>
            </a:r>
            <a:r>
              <a:rPr lang="pl-PL" sz="2400" dirty="0">
                <a:solidFill>
                  <a:srgbClr val="004992"/>
                </a:solidFill>
              </a:rPr>
              <a:t>Czy to umniejsza wartości tych dzieł?</a:t>
            </a:r>
          </a:p>
          <a:p>
            <a:pPr lvl="1" algn="ctr">
              <a:spcBef>
                <a:spcPts val="1999"/>
              </a:spcBef>
              <a:spcAft>
                <a:spcPts val="0"/>
              </a:spcAft>
              <a:tabLst>
                <a:tab pos="84138" algn="l"/>
              </a:tabLst>
              <a:defRPr/>
            </a:pPr>
            <a:r>
              <a:rPr lang="pl-PL" sz="2400" b="1" u="sng" dirty="0">
                <a:solidFill>
                  <a:srgbClr val="004992"/>
                </a:solidFill>
              </a:rPr>
              <a:t>W żadnym wypadku!</a:t>
            </a:r>
            <a:endParaRPr lang="de-DE" sz="2400" b="1" u="sng" dirty="0">
              <a:solidFill>
                <a:srgbClr val="004992"/>
              </a:solidFill>
            </a:endParaRPr>
          </a:p>
        </p:txBody>
      </p:sp>
      <p:sp>
        <p:nvSpPr>
          <p:cNvPr id="2" name="Footer Placeholder 1"/>
          <p:cNvSpPr>
            <a:spLocks noGrp="1"/>
          </p:cNvSpPr>
          <p:nvPr>
            <p:ph type="ftr" sz="quarter" idx="11"/>
          </p:nvPr>
        </p:nvSpPr>
        <p:spPr/>
        <p:txBody>
          <a:bodyPr/>
          <a:lstStyle/>
          <a:p>
            <a:pPr>
              <a:defRPr/>
            </a:pPr>
            <a:r>
              <a:rPr lang="pl-PL">
                <a:latin typeface="+mn-lt"/>
                <a:ea typeface="+mn-ea"/>
                <a:cs typeface="+mn-cs"/>
              </a:rPr>
              <a:t>Trening Meta-poznawczy 10 – Radzenie sobie z uprzedzeniami (stygma)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20</a:t>
            </a:fld>
            <a:endParaRPr lang="de-DE">
              <a:latin typeface="+mn-lt"/>
              <a:ea typeface="+mn-ea"/>
              <a:cs typeface="+mn-cs"/>
            </a:endParaRPr>
          </a:p>
        </p:txBody>
      </p:sp>
    </p:spTree>
    <p:extLst>
      <p:ext uri="{BB962C8B-B14F-4D97-AF65-F5344CB8AC3E}">
        <p14:creationId xmlns:p14="http://schemas.microsoft.com/office/powerpoint/2010/main" val="13985088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Czy występowanie problemów psychicznych jest “normalne”?</a:t>
            </a:r>
            <a:endParaRPr lang="de-DE" sz="3600" dirty="0">
              <a:latin typeface="+mn-lt"/>
              <a:ea typeface="+mn-ea"/>
              <a:cs typeface="+mn-cs"/>
            </a:endParaRPr>
          </a:p>
        </p:txBody>
      </p:sp>
      <p:sp>
        <p:nvSpPr>
          <p:cNvPr id="4" name="Content Placeholder 3"/>
          <p:cNvSpPr>
            <a:spLocks noGrp="1"/>
          </p:cNvSpPr>
          <p:nvPr>
            <p:ph idx="1"/>
          </p:nvPr>
        </p:nvSpPr>
        <p:spPr/>
        <p:txBody>
          <a:bodyPr/>
          <a:lstStyle/>
          <a:p>
            <a:pPr lvl="0" defTabSz="914400" eaLnBrk="0" fontAlgn="base" hangingPunct="0">
              <a:buClr>
                <a:srgbClr val="006699"/>
              </a:buClr>
              <a:tabLst>
                <a:tab pos="84138" algn="l"/>
              </a:tabLst>
              <a:defRPr/>
            </a:pPr>
            <a:r>
              <a:rPr lang="pl-PL" sz="2400" dirty="0">
                <a:solidFill>
                  <a:srgbClr val="004992"/>
                </a:solidFill>
              </a:rPr>
              <a:t>Ile osób ma zaburzenia psychiczne?</a:t>
            </a:r>
            <a:endParaRPr lang="de-DE" sz="2400" kern="0" dirty="0">
              <a:solidFill>
                <a:srgbClr val="004992"/>
              </a:solidFill>
            </a:endParaRPr>
          </a:p>
          <a:p>
            <a:pPr lvl="0" defTabSz="914400" eaLnBrk="0" fontAlgn="base" hangingPunct="0">
              <a:buClr>
                <a:srgbClr val="006699"/>
              </a:buClr>
              <a:tabLst>
                <a:tab pos="84138" algn="l"/>
              </a:tabLst>
              <a:defRPr/>
            </a:pPr>
            <a:r>
              <a:rPr lang="pl-PL" sz="2400" dirty="0">
                <a:solidFill>
                  <a:srgbClr val="333333"/>
                </a:solidFill>
              </a:rPr>
              <a:t>Jak myślisz?</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ea typeface="+mn-ea"/>
                <a:cs typeface="+mn-cs"/>
              </a:rPr>
              <a:t>Trening Meta-poznawczy 10 – Radzenie sobie z uprzedzeniami (stygma)</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21</a:t>
            </a:fld>
            <a:endParaRPr lang="de-DE">
              <a:latin typeface="+mn-lt"/>
              <a:ea typeface="+mn-ea"/>
              <a:cs typeface="+mn-c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Czy występowanie problemów psychicznych jest “normalne”?</a:t>
            </a:r>
            <a:endParaRPr lang="de-DE" sz="3600" dirty="0">
              <a:latin typeface="+mn-lt"/>
              <a:ea typeface="+mn-ea"/>
              <a:cs typeface="+mn-cs"/>
            </a:endParaRPr>
          </a:p>
        </p:txBody>
      </p:sp>
      <p:sp>
        <p:nvSpPr>
          <p:cNvPr id="4" name="Content Placeholder 3"/>
          <p:cNvSpPr>
            <a:spLocks noGrp="1"/>
          </p:cNvSpPr>
          <p:nvPr>
            <p:ph idx="1"/>
          </p:nvPr>
        </p:nvSpPr>
        <p:spPr/>
        <p:txBody>
          <a:bodyPr/>
          <a:lstStyle/>
          <a:p>
            <a:pPr lvl="0" defTabSz="914400" eaLnBrk="0" fontAlgn="base" hangingPunct="0">
              <a:buClr>
                <a:srgbClr val="006699"/>
              </a:buClr>
              <a:tabLst>
                <a:tab pos="84138" algn="l"/>
              </a:tabLst>
            </a:pPr>
            <a:r>
              <a:rPr lang="pl-PL" sz="2400">
                <a:solidFill>
                  <a:srgbClr val="004992"/>
                </a:solidFill>
              </a:rPr>
              <a:t>Ile osób choruje psychicznie (dane z Niemiec)</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pl-PL">
                <a:latin typeface="+mn-lt"/>
                <a:ea typeface="+mn-ea"/>
                <a:cs typeface="+mn-cs"/>
              </a:rPr>
              <a:t>Trening Meta-poznawczy 10 – Radzenie sobie z uprzedzeniami (stygma)</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22</a:t>
            </a:fld>
            <a:endParaRPr lang="de-DE">
              <a:latin typeface="+mn-lt"/>
              <a:ea typeface="+mn-ea"/>
              <a:cs typeface="+mn-cs"/>
            </a:endParaRPr>
          </a:p>
        </p:txBody>
      </p:sp>
      <p:graphicFrame>
        <p:nvGraphicFramePr>
          <p:cNvPr id="9" name="Inhaltsplatzhalter 3"/>
          <p:cNvGraphicFramePr>
            <a:graphicFrameLocks/>
          </p:cNvGraphicFramePr>
          <p:nvPr>
            <p:extLst>
              <p:ext uri="{D42A27DB-BD31-4B8C-83A1-F6EECF244321}">
                <p14:modId xmlns:p14="http://schemas.microsoft.com/office/powerpoint/2010/main" val="1006080861"/>
              </p:ext>
            </p:extLst>
          </p:nvPr>
        </p:nvGraphicFramePr>
        <p:xfrm>
          <a:off x="408955" y="2743200"/>
          <a:ext cx="11376000" cy="2011680"/>
        </p:xfrm>
        <a:graphic>
          <a:graphicData uri="http://schemas.openxmlformats.org/drawingml/2006/table">
            <a:tbl>
              <a:tblPr firstRow="1" bandRow="1">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02336">
                <a:tc>
                  <a:txBody>
                    <a:bodyPr/>
                    <a:lstStyle/>
                    <a:p>
                      <a:r>
                        <a:rPr lang="pl-PL" sz="1800" b="0" i="0" u="none">
                          <a:solidFill>
                            <a:srgbClr val="333333"/>
                          </a:solidFill>
                          <a:latin typeface="Calibri Light"/>
                          <a:ea typeface="Verdana" pitchFamily="34" charset="0"/>
                          <a:cs typeface="Verdana" pitchFamily="34" charset="0"/>
                        </a:rPr>
                        <a:t>Procent osób, które miały zaburzenia psychiczne w ostatnim roku</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a:solidFill>
                            <a:srgbClr val="333333"/>
                          </a:solidFill>
                          <a:latin typeface="Calibri Light"/>
                          <a:ea typeface="Verdana" pitchFamily="34" charset="0"/>
                          <a:cs typeface="Verdana" pitchFamily="34" charset="0"/>
                        </a:rPr>
                        <a:t>27.7%</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02336">
                <a:tc>
                  <a:txBody>
                    <a:bodyPr/>
                    <a:lstStyle/>
                    <a:p>
                      <a:r>
                        <a:rPr lang="pl-PL" sz="1800" b="0" i="0" u="none">
                          <a:solidFill>
                            <a:srgbClr val="333333"/>
                          </a:solidFill>
                          <a:latin typeface="Calibri Light"/>
                          <a:ea typeface="Verdana" pitchFamily="34" charset="0"/>
                          <a:cs typeface="Verdana" pitchFamily="34" charset="0"/>
                        </a:rPr>
                        <a:t>Zaburzenia lękowe (najczęściej występujące, np. fobia społeczna)</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i="0" u="none">
                          <a:solidFill>
                            <a:srgbClr val="333333"/>
                          </a:solidFill>
                          <a:latin typeface="Calibri Light"/>
                          <a:ea typeface="Verdana" pitchFamily="34" charset="0"/>
                          <a:cs typeface="Verdana" pitchFamily="34" charset="0"/>
                        </a:rPr>
                        <a:t>15.3%</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r h="402336">
                <a:tc>
                  <a:txBody>
                    <a:bodyPr/>
                    <a:lstStyle/>
                    <a:p>
                      <a:r>
                        <a:rPr lang="de-DE" sz="1800" b="0" i="0" u="none">
                          <a:solidFill>
                            <a:srgbClr val="333333"/>
                          </a:solidFill>
                          <a:latin typeface="Calibri Light"/>
                          <a:ea typeface="Verdana" pitchFamily="34" charset="0"/>
                          <a:cs typeface="Verdana" pitchFamily="34" charset="0"/>
                        </a:rPr>
                        <a:t>Zaburzenia nastroju (np. depresja)</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a:solidFill>
                            <a:srgbClr val="333333"/>
                          </a:solidFill>
                          <a:latin typeface="Calibri Light"/>
                          <a:ea typeface="Verdana" pitchFamily="34" charset="0"/>
                          <a:cs typeface="Verdana" pitchFamily="34" charset="0"/>
                        </a:rPr>
                        <a:t>9.3%</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02336">
                <a:tc>
                  <a:txBody>
                    <a:bodyPr/>
                    <a:lstStyle/>
                    <a:p>
                      <a:r>
                        <a:rPr lang="pl-PL" sz="1800" b="0" i="0" u="none">
                          <a:solidFill>
                            <a:srgbClr val="333333"/>
                          </a:solidFill>
                          <a:latin typeface="Calibri Light"/>
                          <a:ea typeface="Verdana" pitchFamily="34" charset="0"/>
                          <a:cs typeface="Verdana" pitchFamily="34" charset="0"/>
                        </a:rPr>
                        <a:t>Psychoza (wszystkie rodzaje psychoz, np. schizofrenia)</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i="0" u="none">
                          <a:solidFill>
                            <a:srgbClr val="333333"/>
                          </a:solidFill>
                          <a:latin typeface="Calibri Light"/>
                          <a:ea typeface="Verdana" pitchFamily="34" charset="0"/>
                          <a:cs typeface="Verdana" pitchFamily="34" charset="0"/>
                        </a:rPr>
                        <a:t>2.6%</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3"/>
                  </a:ext>
                </a:extLst>
              </a:tr>
              <a:tr h="402336">
                <a:tc>
                  <a:txBody>
                    <a:bodyPr/>
                    <a:lstStyle/>
                    <a:p>
                      <a:r>
                        <a:rPr lang="pl-PL" sz="1800" b="0" i="0" u="none">
                          <a:solidFill>
                            <a:srgbClr val="333333"/>
                          </a:solidFill>
                          <a:latin typeface="Calibri Light"/>
                          <a:ea typeface="Verdana" pitchFamily="34" charset="0"/>
                          <a:cs typeface="Verdana" pitchFamily="34" charset="0"/>
                        </a:rPr>
                        <a:t>Procent osób, które mają więcej niż jedno zaburzenie psychiczne w tym samym czasie</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dirty="0">
                          <a:solidFill>
                            <a:srgbClr val="333333"/>
                          </a:solidFill>
                          <a:latin typeface="Calibri Light"/>
                          <a:ea typeface="Verdana" pitchFamily="34" charset="0"/>
                          <a:cs typeface="Verdana" pitchFamily="34" charset="0"/>
                        </a:rPr>
                        <a:t>44%</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10" name="Caption_2"/>
          <p:cNvSpPr/>
          <p:nvPr/>
        </p:nvSpPr>
        <p:spPr>
          <a:xfrm>
            <a:off x="408955" y="5027692"/>
            <a:ext cx="11376000" cy="738664"/>
          </a:xfrm>
          <a:prstGeom prst="rect">
            <a:avLst/>
          </a:prstGeom>
        </p:spPr>
        <p:txBody>
          <a:bodyPr lIns="0" tIns="0" rIns="0" bIns="0">
            <a:spAutoFit/>
          </a:bodyPr>
          <a:lstStyle/>
          <a:p>
            <a:pPr lvl="0" eaLnBrk="0" hangingPunct="0">
              <a:buClr>
                <a:srgbClr val="006699"/>
              </a:buClr>
              <a:tabLst>
                <a:tab pos="84138" algn="l"/>
              </a:tabLst>
            </a:pPr>
            <a:r>
              <a:rPr lang="pl-PL" sz="2400" dirty="0">
                <a:solidFill>
                  <a:srgbClr val="333333"/>
                </a:solidFill>
                <a:latin typeface="+mj-lt"/>
                <a:ea typeface="+mn-ea"/>
                <a:cs typeface="+mn-cs"/>
              </a:rPr>
              <a:t>Jeżeli weźmiemy pod uwagę osoby, u których występują pojedyncze objawy, ale nie spełniają kryteriów pełnych zaburzeń, ich liczba znacznie wzrasta.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Czy występowanie problemów psychicznych jest “normalne”?</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pl-PL">
                <a:latin typeface="+mn-lt"/>
                <a:ea typeface="+mn-ea"/>
                <a:cs typeface="+mn-cs"/>
              </a:rPr>
              <a:t>Trening Meta-poznawczy 10 – Radzenie sobie z uprzedzeniami (stygma)</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23</a:t>
            </a:fld>
            <a:endParaRPr lang="de-DE">
              <a:latin typeface="+mn-lt"/>
              <a:ea typeface="+mn-ea"/>
              <a:cs typeface="+mn-cs"/>
            </a:endParaRPr>
          </a:p>
        </p:txBody>
      </p:sp>
      <p:graphicFrame>
        <p:nvGraphicFramePr>
          <p:cNvPr id="8" name="Inhaltsplatzhalter 3"/>
          <p:cNvGraphicFramePr>
            <a:graphicFrameLocks/>
          </p:cNvGraphicFramePr>
          <p:nvPr>
            <p:extLst>
              <p:ext uri="{D42A27DB-BD31-4B8C-83A1-F6EECF244321}">
                <p14:modId xmlns:p14="http://schemas.microsoft.com/office/powerpoint/2010/main" val="3088662661"/>
              </p:ext>
            </p:extLst>
          </p:nvPr>
        </p:nvGraphicFramePr>
        <p:xfrm>
          <a:off x="408955" y="2743200"/>
          <a:ext cx="11376000" cy="1207008"/>
        </p:xfrm>
        <a:graphic>
          <a:graphicData uri="http://schemas.openxmlformats.org/drawingml/2006/table">
            <a:tbl>
              <a:tblPr firstRow="1" bandRow="1">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02336">
                <a:tc>
                  <a:txBody>
                    <a:bodyPr/>
                    <a:lstStyle/>
                    <a:p>
                      <a:r>
                        <a:rPr lang="pl-PL" sz="1800" b="0" i="0" u="none">
                          <a:solidFill>
                            <a:srgbClr val="333333"/>
                          </a:solidFill>
                          <a:latin typeface="Calibri Light"/>
                          <a:ea typeface="Verdana" pitchFamily="34" charset="0"/>
                          <a:cs typeface="Verdana" pitchFamily="34" charset="0"/>
                        </a:rPr>
                        <a:t>Procent osób, które miały zaburzenia psychiczne w ostatnim roku</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a:solidFill>
                            <a:srgbClr val="333333"/>
                          </a:solidFill>
                          <a:latin typeface="Calibri Light"/>
                          <a:ea typeface="Verdana" pitchFamily="34" charset="0"/>
                          <a:cs typeface="Verdana" pitchFamily="34" charset="0"/>
                        </a:rPr>
                        <a:t>20%</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02336">
                <a:tc>
                  <a:txBody>
                    <a:bodyPr/>
                    <a:lstStyle/>
                    <a:p>
                      <a:r>
                        <a:rPr lang="en-US" sz="1800" b="0" i="0" u="none">
                          <a:solidFill>
                            <a:srgbClr val="333333"/>
                          </a:solidFill>
                          <a:latin typeface="Calibri Light"/>
                          <a:ea typeface="Verdana" pitchFamily="34" charset="0"/>
                          <a:cs typeface="Verdana" pitchFamily="34" charset="0"/>
                        </a:rPr>
                        <a:t>Depresja (najczęstsze zaburzenie)</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i="0" u="none">
                          <a:solidFill>
                            <a:srgbClr val="333333"/>
                          </a:solidFill>
                          <a:latin typeface="Calibri Light"/>
                          <a:ea typeface="Verdana" pitchFamily="34" charset="0"/>
                          <a:cs typeface="Verdana" pitchFamily="34" charset="0"/>
                        </a:rPr>
                        <a:t>8%</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r h="402336">
                <a:tc>
                  <a:txBody>
                    <a:bodyPr/>
                    <a:lstStyle/>
                    <a:p>
                      <a:r>
                        <a:rPr lang="de-DE" sz="1800" b="0" i="0" u="none">
                          <a:solidFill>
                            <a:srgbClr val="333333"/>
                          </a:solidFill>
                          <a:latin typeface="Calibri Light"/>
                          <a:ea typeface="Verdana" pitchFamily="34" charset="0"/>
                          <a:cs typeface="Verdana" pitchFamily="34" charset="0"/>
                        </a:rPr>
                        <a:t>Schizofrenia/ psychoza</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dirty="0">
                          <a:solidFill>
                            <a:srgbClr val="333333"/>
                          </a:solidFill>
                          <a:latin typeface="Calibri Light"/>
                          <a:ea typeface="Verdana" pitchFamily="34" charset="0"/>
                          <a:cs typeface="Verdana" pitchFamily="34" charset="0"/>
                        </a:rPr>
                        <a:t>1-2%</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bl>
          </a:graphicData>
        </a:graphic>
      </p:graphicFrame>
      <p:sp>
        <p:nvSpPr>
          <p:cNvPr id="6" name="Content Placeholder 5"/>
          <p:cNvSpPr>
            <a:spLocks noGrp="1"/>
          </p:cNvSpPr>
          <p:nvPr>
            <p:ph idx="1"/>
          </p:nvPr>
        </p:nvSpPr>
        <p:spPr/>
        <p:txBody>
          <a:bodyPr/>
          <a:lstStyle/>
          <a:p>
            <a:pPr lvl="0" defTabSz="914400" eaLnBrk="0" fontAlgn="base" hangingPunct="0">
              <a:buClr>
                <a:srgbClr val="006699"/>
              </a:buClr>
              <a:tabLst>
                <a:tab pos="84138" algn="l"/>
              </a:tabLst>
            </a:pPr>
            <a:r>
              <a:rPr lang="pl-PL" sz="2400">
                <a:solidFill>
                  <a:srgbClr val="004992"/>
                </a:solidFill>
              </a:rPr>
              <a:t>Ile osób choruje psychicznie w Kanadzie?</a:t>
            </a:r>
            <a:endParaRPr lang="en-US" sz="2400" dirty="0">
              <a:solidFill>
                <a:srgbClr val="004992"/>
              </a:solidFill>
            </a:endParaRPr>
          </a:p>
        </p:txBody>
      </p:sp>
      <p:sp>
        <p:nvSpPr>
          <p:cNvPr id="9" name="Caption_8"/>
          <p:cNvSpPr/>
          <p:nvPr/>
        </p:nvSpPr>
        <p:spPr>
          <a:xfrm>
            <a:off x="408955" y="4221088"/>
            <a:ext cx="11376000" cy="738664"/>
          </a:xfrm>
          <a:prstGeom prst="rect">
            <a:avLst/>
          </a:prstGeom>
        </p:spPr>
        <p:txBody>
          <a:bodyPr lIns="0" tIns="0" rIns="0" bIns="0">
            <a:spAutoFit/>
          </a:bodyPr>
          <a:lstStyle/>
          <a:p>
            <a:pPr lvl="0" eaLnBrk="0" hangingPunct="0">
              <a:buClr>
                <a:srgbClr val="006699"/>
              </a:buClr>
              <a:tabLst>
                <a:tab pos="84138" algn="l"/>
              </a:tabLst>
            </a:pPr>
            <a:r>
              <a:rPr lang="pl-PL" sz="2400" dirty="0">
                <a:solidFill>
                  <a:srgbClr val="333333"/>
                </a:solidFill>
                <a:latin typeface="+mj-lt"/>
                <a:ea typeface="+mn-ea"/>
                <a:cs typeface="+mn-cs"/>
              </a:rPr>
              <a:t>Jeżeli weźmiemy pod uwagę osoby, u których występują pojedyncze objawy, ale nie spełniają kryteriów pełnych zaburzeń, ich liczba znacznie wzrasta.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Niezwykłe przekonania, które nie są tak rzadkie…</a:t>
            </a:r>
            <a:br>
              <a:rPr lang="pl-PL" sz="3600">
                <a:solidFill>
                  <a:srgbClr val="004992"/>
                </a:solidFill>
                <a:latin typeface="+mn-lt"/>
                <a:ea typeface="+mn-ea"/>
                <a:cs typeface="+mn-cs"/>
              </a:rPr>
            </a:br>
            <a:r>
              <a:rPr lang="pl-PL">
                <a:solidFill>
                  <a:srgbClr val="004992"/>
                </a:solidFill>
                <a:latin typeface="+mn-lt"/>
                <a:ea typeface="+mn-ea"/>
                <a:cs typeface="+mn-cs"/>
              </a:rPr>
              <a:t>Częstotliwość doświadczeń psychotycznych u osób zdrowych</a:t>
            </a:r>
            <a:endParaRPr lang="de-DE"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400" eaLnBrk="0" fontAlgn="base" hangingPunct="0">
              <a:buClr>
                <a:srgbClr val="333333"/>
              </a:buClr>
              <a:buFont typeface="WingDings"/>
              <a:buChar char=""/>
              <a:tabLst>
                <a:tab pos="84138" algn="l"/>
              </a:tabLst>
            </a:pPr>
            <a:r>
              <a:rPr lang="pl-PL" sz="2400">
                <a:solidFill>
                  <a:srgbClr val="333333"/>
                </a:solidFill>
              </a:rPr>
              <a:t>Objawy psychozy (np. </a:t>
            </a:r>
            <a:r>
              <a:rPr lang="pl-PL" sz="2400" dirty="0">
                <a:solidFill>
                  <a:srgbClr val="333333"/>
                </a:solidFill>
              </a:rPr>
              <a:t>urojenia) było postrzegane jako rzadkie oraz jako oznaka poważnych zaburzeń psychicznych.</a:t>
            </a:r>
          </a:p>
          <a:p>
            <a:pPr marL="342900" lvl="0" indent="-342900" defTabSz="914400" eaLnBrk="0" fontAlgn="base" hangingPunct="0">
              <a:buClr>
                <a:srgbClr val="333333"/>
              </a:buClr>
              <a:buFont typeface="WingDings"/>
              <a:buChar char=""/>
              <a:tabLst>
                <a:tab pos="84138" algn="l"/>
              </a:tabLst>
            </a:pPr>
            <a:r>
              <a:rPr lang="pl-PL" sz="2400" dirty="0">
                <a:solidFill>
                  <a:srgbClr val="333333"/>
                </a:solidFill>
              </a:rPr>
              <a:t>Obecnie wiemy, że (w mniejszym nasileniu) doświadczenia podobne do objawów psychotycznych często występują w populacji. Te doświadczenia najczęściej nie stwarzają poważnych trudności w codziennym życiu.</a:t>
            </a:r>
            <a:endParaRPr lang="en-US" sz="2400" dirty="0"/>
          </a:p>
        </p:txBody>
      </p:sp>
      <p:sp>
        <p:nvSpPr>
          <p:cNvPr id="2" name="Footer Placeholder 1"/>
          <p:cNvSpPr>
            <a:spLocks noGrp="1"/>
          </p:cNvSpPr>
          <p:nvPr>
            <p:ph type="ftr" sz="quarter" idx="11"/>
          </p:nvPr>
        </p:nvSpPr>
        <p:spPr/>
        <p:txBody>
          <a:bodyPr/>
          <a:lstStyle/>
          <a:p>
            <a:pPr>
              <a:defRPr/>
            </a:pPr>
            <a:r>
              <a:rPr lang="pl-PL">
                <a:latin typeface="+mn-lt"/>
                <a:ea typeface="+mn-ea"/>
                <a:cs typeface="+mn-cs"/>
              </a:rPr>
              <a:t>Trening Meta-poznawczy 10 – Radzenie sobie z uprzedzeniami (stygma)</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24</a:t>
            </a:fld>
            <a:endParaRPr lang="de-DE">
              <a:latin typeface="+mn-lt"/>
              <a:ea typeface="+mn-ea"/>
              <a:cs typeface="+mn-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39" name="Text Box 38"/>
          <p:cNvSpPr txBox="1">
            <a:spLocks noChangeArrowheads="1"/>
          </p:cNvSpPr>
          <p:nvPr/>
        </p:nvSpPr>
        <p:spPr bwMode="auto">
          <a:xfrm>
            <a:off x="408955" y="6583680"/>
            <a:ext cx="11376000" cy="274320"/>
          </a:xfrm>
          <a:prstGeom prst="rect">
            <a:avLst/>
          </a:prstGeom>
          <a:noFill/>
          <a:ln w="9525">
            <a:noFill/>
            <a:miter lim="800000"/>
            <a:headEnd/>
            <a:tailEnd/>
          </a:ln>
        </p:spPr>
        <p:txBody>
          <a:bodyPr>
            <a:noAutofit/>
          </a:bodyPr>
          <a:lstStyle/>
          <a:p>
            <a:pPr>
              <a:spcBef>
                <a:spcPct val="50000"/>
              </a:spcBef>
            </a:pPr>
            <a:r>
              <a:rPr lang="de-DE" altLang="en-US" sz="1200" dirty="0">
                <a:solidFill>
                  <a:srgbClr val="333333"/>
                </a:solidFill>
                <a:latin typeface="+mn-lt"/>
                <a:ea typeface="+mn-ea"/>
                <a:cs typeface="+mn-cs"/>
              </a:rPr>
              <a:t>* </a:t>
            </a:r>
            <a:r>
              <a:rPr lang="de-DE" altLang="en-US" sz="1200" i="1" dirty="0">
                <a:solidFill>
                  <a:srgbClr val="333333"/>
                </a:solidFill>
                <a:latin typeface="+mn-lt"/>
                <a:ea typeface="+mn-ea"/>
                <a:cs typeface="+mn-cs"/>
              </a:rPr>
              <a:t>Quellen: Emmanuelle R. Peters (Instrument: PDI), Steffen Moritz (Instrument: KSF)</a:t>
            </a:r>
          </a:p>
        </p:txBody>
      </p:sp>
      <p:sp>
        <p:nvSpPr>
          <p:cNvPr id="8"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Niezwykłe przekonania, które nie są tak rzadkie…</a:t>
            </a:r>
            <a:br>
              <a:rPr lang="pl-PL" sz="3600">
                <a:solidFill>
                  <a:srgbClr val="004992"/>
                </a:solidFill>
                <a:latin typeface="+mn-lt"/>
                <a:ea typeface="+mn-ea"/>
                <a:cs typeface="+mn-cs"/>
              </a:rPr>
            </a:br>
            <a:r>
              <a:rPr lang="pl-PL">
                <a:solidFill>
                  <a:srgbClr val="004992"/>
                </a:solidFill>
                <a:latin typeface="+mn-lt"/>
                <a:ea typeface="+mn-ea"/>
                <a:cs typeface="+mn-cs"/>
              </a:rPr>
              <a:t>Częstotliwość doświadczeń psychotycznych u osób zdrowych</a:t>
            </a:r>
            <a:endParaRPr lang="de-DE"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sz="2400">
                <a:solidFill>
                  <a:srgbClr val="333333"/>
                </a:solidFill>
              </a:rPr>
              <a:t>Jak myślisz? </a:t>
            </a:r>
            <a:r>
              <a:rPr lang="pl-PL" sz="2400" dirty="0">
                <a:solidFill>
                  <a:srgbClr val="333333"/>
                </a:solidFill>
              </a:rPr>
              <a:t>Jak często poniższe doświadczenia/objawy występują u osób z populacji ogólnej (zdrowych psychicznie)?</a:t>
            </a:r>
            <a:endParaRPr lang="en-US" sz="2400" dirty="0"/>
          </a:p>
        </p:txBody>
      </p:sp>
      <p:sp>
        <p:nvSpPr>
          <p:cNvPr id="2" name="Footer Placeholder 1"/>
          <p:cNvSpPr>
            <a:spLocks noGrp="1"/>
          </p:cNvSpPr>
          <p:nvPr>
            <p:ph type="ftr" sz="quarter" idx="11"/>
          </p:nvPr>
        </p:nvSpPr>
        <p:spPr/>
        <p:txBody>
          <a:bodyPr/>
          <a:lstStyle/>
          <a:p>
            <a:pPr>
              <a:defRPr/>
            </a:pPr>
            <a:r>
              <a:rPr lang="pl-PL">
                <a:latin typeface="+mn-lt"/>
                <a:ea typeface="+mn-ea"/>
                <a:cs typeface="+mn-cs"/>
              </a:rPr>
              <a:t>Trening Meta-poznawczy 10 – Radzenie sobie z uprzedzeniami (stygma)</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25</a:t>
            </a:fld>
            <a:endParaRPr lang="de-DE">
              <a:latin typeface="+mn-lt"/>
              <a:ea typeface="+mn-ea"/>
              <a:cs typeface="+mn-cs"/>
            </a:endParaRPr>
          </a:p>
        </p:txBody>
      </p:sp>
      <p:graphicFrame>
        <p:nvGraphicFramePr>
          <p:cNvPr id="9" name="Tabelle 3"/>
          <p:cNvGraphicFramePr>
            <a:graphicFrameLocks noGrp="1"/>
          </p:cNvGraphicFramePr>
          <p:nvPr>
            <p:extLst>
              <p:ext uri="{D42A27DB-BD31-4B8C-83A1-F6EECF244321}">
                <p14:modId xmlns:p14="http://schemas.microsoft.com/office/powerpoint/2010/main" val="2221935733"/>
              </p:ext>
            </p:extLst>
          </p:nvPr>
        </p:nvGraphicFramePr>
        <p:xfrm>
          <a:off x="408955" y="3068960"/>
          <a:ext cx="11376000" cy="3337560"/>
        </p:xfrm>
        <a:graphic>
          <a:graphicData uri="http://schemas.openxmlformats.org/drawingml/2006/table">
            <a:tbl>
              <a:tblPr>
                <a:tableStyleId>{21E4AEA4-8DFA-4A89-87EB-49C32662AFE0}</a:tableStyleId>
              </a:tblPr>
              <a:tblGrid>
                <a:gridCol w="9721080">
                  <a:extLst>
                    <a:ext uri="{9D8B030D-6E8A-4147-A177-3AD203B41FA5}">
                      <a16:colId xmlns:a16="http://schemas.microsoft.com/office/drawing/2014/main" val="20000"/>
                    </a:ext>
                  </a:extLst>
                </a:gridCol>
                <a:gridCol w="1654920">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l-PL" sz="1800" b="0" i="0" u="none" strike="noStrike" cap="none" normalizeH="0" baseline="0" dirty="0">
                          <a:ln>
                            <a:noFill/>
                          </a:ln>
                          <a:solidFill>
                            <a:srgbClr val="333333"/>
                          </a:solidFill>
                          <a:effectLst/>
                          <a:latin typeface="Calibri Light"/>
                          <a:cs typeface="Arial" charset="0"/>
                        </a:rPr>
                        <a:t>Stwierdzenia, których występowanie potwierdzają osoby z populacji ogólnej.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rPr>
                        <a:t>Odpowiedzi twierdzące</a:t>
                      </a:r>
                      <a:endParaRPr kumimoji="0" lang="de-DE" sz="1800" b="0" i="0" u="none" strike="noStrike" cap="none" normalizeH="0" baseline="0" dirty="0">
                        <a:ln>
                          <a:noFill/>
                        </a:ln>
                        <a:solidFill>
                          <a:srgbClr val="333333"/>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l-PL" sz="1800" b="0" i="0" u="none" strike="noStrike" cap="none" normalizeH="0" baseline="0">
                          <a:ln>
                            <a:noFill/>
                          </a:ln>
                          <a:solidFill>
                            <a:srgbClr val="333333"/>
                          </a:solidFill>
                          <a:effectLst/>
                          <a:latin typeface="Calibri Light"/>
                          <a:cs typeface="Arial" charset="0"/>
                        </a:rPr>
                        <a:t>Czy kiedykolwiek myślałeś, że ludzie mogą komunikować się za pomocą telepatii?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l-PL" sz="1800" b="0" i="0" u="none" strike="noStrike" cap="none" normalizeH="0" baseline="0" dirty="0">
                          <a:ln>
                            <a:noFill/>
                          </a:ln>
                          <a:solidFill>
                            <a:srgbClr val="333333"/>
                          </a:solidFill>
                          <a:effectLst/>
                          <a:latin typeface="Calibri Light"/>
                          <a:cs typeface="Arial" charset="0"/>
                        </a:rPr>
                        <a:t>Czy miałeś kiedykolwiek poczucie, że inni mogą czytać twoje myśli?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l-PL" sz="1800" b="0" i="0" u="none" strike="noStrike" cap="none" normalizeH="0" baseline="0">
                          <a:ln>
                            <a:noFill/>
                          </a:ln>
                          <a:solidFill>
                            <a:srgbClr val="333333"/>
                          </a:solidFill>
                          <a:effectLst/>
                          <a:latin typeface="Calibri Light"/>
                          <a:cs typeface="Arial" charset="0"/>
                        </a:rPr>
                        <a:t>Czy miałeś poczuci jakby niektóre rzeczy były tak nie realne, jakby wszystko było częścią eksperymentu?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l-PL" sz="1800" b="0" i="0" u="none" strike="noStrike" cap="none" normalizeH="0" baseline="0">
                          <a:ln>
                            <a:noFill/>
                          </a:ln>
                          <a:solidFill>
                            <a:srgbClr val="333333"/>
                          </a:solidFill>
                          <a:effectLst/>
                          <a:latin typeface="Calibri Light"/>
                          <a:cs typeface="Arial" charset="0"/>
                        </a:rPr>
                        <a:t>Czy miałeś kiedykolwiek poczucie, że różne rzeczy w gazetach czy telewizji został napisane specjalne dla ciebie?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dirty="0">
                          <a:ln>
                            <a:noFill/>
                          </a:ln>
                          <a:solidFill>
                            <a:srgbClr val="004992"/>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pl-PL" sz="1800" b="0" i="0" u="none" strike="noStrike" cap="none" normalizeH="0" baseline="0">
                          <a:ln>
                            <a:noFill/>
                          </a:ln>
                          <a:solidFill>
                            <a:srgbClr val="333333"/>
                          </a:solidFill>
                          <a:effectLst/>
                          <a:latin typeface="Calibri Light"/>
                          <a:cs typeface="Arial" charset="0"/>
                        </a:rPr>
                        <a:t>Czy miałeś kiedykolwiek poczucie, że ludzie prześladują cię w jakikolwiek sposób?</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l-PL" sz="1800" b="0" i="0" u="none" strike="noStrike" cap="none" normalizeH="0" baseline="0">
                          <a:ln>
                            <a:noFill/>
                          </a:ln>
                          <a:solidFill>
                            <a:srgbClr val="333333"/>
                          </a:solidFill>
                          <a:effectLst/>
                          <a:latin typeface="Calibri Light"/>
                          <a:cs typeface="Arial" charset="0"/>
                        </a:rPr>
                        <a:t>Czy zdarza się, że od czasu do czasu słyszysz głosy mimo, że w otoczeniu nie ma nikogo?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42081571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39" name="Text Box 38"/>
          <p:cNvSpPr txBox="1">
            <a:spLocks noChangeArrowheads="1"/>
          </p:cNvSpPr>
          <p:nvPr/>
        </p:nvSpPr>
        <p:spPr bwMode="auto">
          <a:xfrm>
            <a:off x="408955" y="6583680"/>
            <a:ext cx="11376000" cy="274320"/>
          </a:xfrm>
          <a:prstGeom prst="rect">
            <a:avLst/>
          </a:prstGeom>
          <a:noFill/>
          <a:ln w="9525">
            <a:noFill/>
            <a:miter lim="800000"/>
            <a:headEnd/>
            <a:tailEnd/>
          </a:ln>
        </p:spPr>
        <p:txBody>
          <a:bodyPr>
            <a:noAutofit/>
          </a:bodyPr>
          <a:lstStyle/>
          <a:p>
            <a:pPr>
              <a:spcBef>
                <a:spcPct val="50000"/>
              </a:spcBef>
            </a:pPr>
            <a:r>
              <a:rPr lang="de-DE" altLang="en-US" sz="1200" dirty="0">
                <a:solidFill>
                  <a:srgbClr val="333333"/>
                </a:solidFill>
                <a:latin typeface="+mn-lt"/>
                <a:ea typeface="+mn-ea"/>
                <a:cs typeface="+mn-cs"/>
              </a:rPr>
              <a:t>* </a:t>
            </a:r>
            <a:r>
              <a:rPr lang="de-DE" altLang="en-US" sz="1200" i="1" dirty="0">
                <a:solidFill>
                  <a:srgbClr val="333333"/>
                </a:solidFill>
                <a:latin typeface="+mn-lt"/>
                <a:ea typeface="+mn-ea"/>
                <a:cs typeface="+mn-cs"/>
              </a:rPr>
              <a:t>Quellen: Emmanuelle R. Peters (Instrument: PDI), Steffen Moritz (Instrument: KSF)</a:t>
            </a:r>
          </a:p>
        </p:txBody>
      </p:sp>
      <p:sp>
        <p:nvSpPr>
          <p:cNvPr id="8"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Niezwykłe przekonania, które nie są tak rzadkie…</a:t>
            </a:r>
            <a:br>
              <a:rPr lang="pl-PL" sz="3600">
                <a:solidFill>
                  <a:srgbClr val="004992"/>
                </a:solidFill>
                <a:latin typeface="+mn-lt"/>
                <a:ea typeface="+mn-ea"/>
                <a:cs typeface="+mn-cs"/>
              </a:rPr>
            </a:br>
            <a:r>
              <a:rPr lang="pl-PL">
                <a:solidFill>
                  <a:srgbClr val="004992"/>
                </a:solidFill>
                <a:latin typeface="+mn-lt"/>
                <a:ea typeface="+mn-ea"/>
                <a:cs typeface="+mn-cs"/>
              </a:rPr>
              <a:t>Częstotliwość doświadczeń psychotycznych u osób zdrowych</a:t>
            </a:r>
            <a:endParaRPr lang="de-DE"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sz="2400">
                <a:solidFill>
                  <a:srgbClr val="333333"/>
                </a:solidFill>
              </a:rPr>
              <a:t>Jak myślisz? </a:t>
            </a:r>
            <a:r>
              <a:rPr lang="pl-PL" sz="2400" dirty="0">
                <a:solidFill>
                  <a:srgbClr val="333333"/>
                </a:solidFill>
              </a:rPr>
              <a:t>Jak często poniższe doświadczenia/objawy występują u osób z populacji ogólnej (zdrowych psychicznie)?</a:t>
            </a:r>
            <a:endParaRPr lang="en-US" sz="2400" dirty="0"/>
          </a:p>
        </p:txBody>
      </p:sp>
      <p:sp>
        <p:nvSpPr>
          <p:cNvPr id="2" name="Footer Placeholder 1"/>
          <p:cNvSpPr>
            <a:spLocks noGrp="1"/>
          </p:cNvSpPr>
          <p:nvPr>
            <p:ph type="ftr" sz="quarter" idx="11"/>
          </p:nvPr>
        </p:nvSpPr>
        <p:spPr/>
        <p:txBody>
          <a:bodyPr/>
          <a:lstStyle/>
          <a:p>
            <a:pPr>
              <a:defRPr/>
            </a:pPr>
            <a:r>
              <a:rPr lang="pl-PL">
                <a:latin typeface="+mn-lt"/>
                <a:ea typeface="+mn-ea"/>
                <a:cs typeface="+mn-cs"/>
              </a:rPr>
              <a:t>Trening Meta-poznawczy 10 – Radzenie sobie z uprzedzeniami (stygma)</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26</a:t>
            </a:fld>
            <a:endParaRPr lang="de-DE">
              <a:latin typeface="+mn-lt"/>
              <a:ea typeface="+mn-ea"/>
              <a:cs typeface="+mn-cs"/>
            </a:endParaRPr>
          </a:p>
        </p:txBody>
      </p:sp>
      <p:graphicFrame>
        <p:nvGraphicFramePr>
          <p:cNvPr id="9" name="Tabelle 3"/>
          <p:cNvGraphicFramePr>
            <a:graphicFrameLocks noGrp="1"/>
          </p:cNvGraphicFramePr>
          <p:nvPr>
            <p:extLst>
              <p:ext uri="{D42A27DB-BD31-4B8C-83A1-F6EECF244321}">
                <p14:modId xmlns:p14="http://schemas.microsoft.com/office/powerpoint/2010/main" val="2350874071"/>
              </p:ext>
            </p:extLst>
          </p:nvPr>
        </p:nvGraphicFramePr>
        <p:xfrm>
          <a:off x="408955" y="3068960"/>
          <a:ext cx="11376000" cy="3337560"/>
        </p:xfrm>
        <a:graphic>
          <a:graphicData uri="http://schemas.openxmlformats.org/drawingml/2006/table">
            <a:tbl>
              <a:tblPr>
                <a:tableStyleId>{21E4AEA4-8DFA-4A89-87EB-49C32662AFE0}</a:tableStyleId>
              </a:tblPr>
              <a:tblGrid>
                <a:gridCol w="9721080">
                  <a:extLst>
                    <a:ext uri="{9D8B030D-6E8A-4147-A177-3AD203B41FA5}">
                      <a16:colId xmlns:a16="http://schemas.microsoft.com/office/drawing/2014/main" val="20000"/>
                    </a:ext>
                  </a:extLst>
                </a:gridCol>
                <a:gridCol w="1654920">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l-PL" sz="1800" b="0" i="0" u="none" strike="noStrike" cap="none" normalizeH="0" baseline="0" dirty="0">
                          <a:ln>
                            <a:noFill/>
                          </a:ln>
                          <a:solidFill>
                            <a:srgbClr val="333333"/>
                          </a:solidFill>
                          <a:effectLst/>
                          <a:latin typeface="Calibri Light"/>
                          <a:cs typeface="Arial" charset="0"/>
                        </a:rPr>
                        <a:t>Stwierdzenia, których występowanie potwierdzają osoby z populacji ogólnej.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rPr>
                        <a:t>Odpowiedzi twierdzące</a:t>
                      </a:r>
                      <a:endParaRPr kumimoji="0" lang="de-DE" sz="1800" b="0" i="0" u="none" strike="noStrike" cap="none" normalizeH="0" baseline="0" dirty="0">
                        <a:ln>
                          <a:noFill/>
                        </a:ln>
                        <a:solidFill>
                          <a:srgbClr val="333333"/>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l-PL" sz="1800" b="0" i="0" u="none" strike="noStrike" cap="none" normalizeH="0" baseline="0">
                          <a:ln>
                            <a:noFill/>
                          </a:ln>
                          <a:solidFill>
                            <a:srgbClr val="333333"/>
                          </a:solidFill>
                          <a:effectLst/>
                          <a:latin typeface="Calibri Light"/>
                          <a:cs typeface="Arial" charset="0"/>
                        </a:rPr>
                        <a:t>Czy kiedykolwiek myślałeś, że ludzie mogą komunikować się za pomocą telepatii?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l-PL" sz="1800" b="0" i="0" u="none" strike="noStrike" cap="none" normalizeH="0" baseline="0" dirty="0">
                          <a:ln>
                            <a:noFill/>
                          </a:ln>
                          <a:solidFill>
                            <a:srgbClr val="333333"/>
                          </a:solidFill>
                          <a:effectLst/>
                          <a:latin typeface="Calibri Light"/>
                          <a:cs typeface="Arial" charset="0"/>
                        </a:rPr>
                        <a:t>Czy miałeś kiedykolwiek poczucie, że inni mogą czytać twoje myśli?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l-PL" sz="1800" b="0" i="0" u="none" strike="noStrike" cap="none" normalizeH="0" baseline="0">
                          <a:ln>
                            <a:noFill/>
                          </a:ln>
                          <a:solidFill>
                            <a:srgbClr val="333333"/>
                          </a:solidFill>
                          <a:effectLst/>
                          <a:latin typeface="Calibri Light"/>
                          <a:cs typeface="Arial" charset="0"/>
                        </a:rPr>
                        <a:t>Czy miałeś poczuci jakby niektóre rzeczy były tak nie realne, jakby wszystko było częścią eksperymentu?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l-PL" sz="1800" b="0" i="0" u="none" strike="noStrike" cap="none" normalizeH="0" baseline="0">
                          <a:ln>
                            <a:noFill/>
                          </a:ln>
                          <a:solidFill>
                            <a:srgbClr val="333333"/>
                          </a:solidFill>
                          <a:effectLst/>
                          <a:latin typeface="Calibri Light"/>
                          <a:cs typeface="Arial" charset="0"/>
                        </a:rPr>
                        <a:t>Czy miałeś kiedykolwiek poczucie, że różne rzeczy w gazetach czy telewizji został napisane specjalne dla ciebie?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pl-PL" sz="1800" b="0" i="0" u="none" strike="noStrike" cap="none" normalizeH="0" baseline="0">
                          <a:ln>
                            <a:noFill/>
                          </a:ln>
                          <a:solidFill>
                            <a:srgbClr val="333333"/>
                          </a:solidFill>
                          <a:effectLst/>
                          <a:latin typeface="Calibri Light"/>
                          <a:cs typeface="Arial" charset="0"/>
                        </a:rPr>
                        <a:t>Czy miałeś kiedykolwiek poczucie, że ludzie prześladują cię w jakikolwiek sposób?</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l-PL" sz="1800" b="0" i="0" u="none" strike="noStrike" cap="none" normalizeH="0" baseline="0">
                          <a:ln>
                            <a:noFill/>
                          </a:ln>
                          <a:solidFill>
                            <a:srgbClr val="333333"/>
                          </a:solidFill>
                          <a:effectLst/>
                          <a:latin typeface="Calibri Light"/>
                          <a:cs typeface="Arial" charset="0"/>
                        </a:rPr>
                        <a:t>Czy zdarza się, że od czasu do czasu słyszysz głosy mimo, że w otoczeniu nie ma nikogo?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4343917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39" name="Text Box 38"/>
          <p:cNvSpPr txBox="1">
            <a:spLocks noChangeArrowheads="1"/>
          </p:cNvSpPr>
          <p:nvPr/>
        </p:nvSpPr>
        <p:spPr bwMode="auto">
          <a:xfrm>
            <a:off x="408955" y="6583680"/>
            <a:ext cx="11376000" cy="274320"/>
          </a:xfrm>
          <a:prstGeom prst="rect">
            <a:avLst/>
          </a:prstGeom>
          <a:noFill/>
          <a:ln w="9525">
            <a:noFill/>
            <a:miter lim="800000"/>
            <a:headEnd/>
            <a:tailEnd/>
          </a:ln>
        </p:spPr>
        <p:txBody>
          <a:bodyPr>
            <a:noAutofit/>
          </a:bodyPr>
          <a:lstStyle/>
          <a:p>
            <a:pPr>
              <a:spcBef>
                <a:spcPct val="50000"/>
              </a:spcBef>
            </a:pPr>
            <a:r>
              <a:rPr lang="de-DE" altLang="en-US" sz="1200" dirty="0">
                <a:solidFill>
                  <a:srgbClr val="333333"/>
                </a:solidFill>
                <a:latin typeface="+mn-lt"/>
                <a:ea typeface="+mn-ea"/>
                <a:cs typeface="+mn-cs"/>
              </a:rPr>
              <a:t>* </a:t>
            </a:r>
            <a:r>
              <a:rPr lang="de-DE" altLang="en-US" sz="1200" i="1" dirty="0">
                <a:solidFill>
                  <a:srgbClr val="333333"/>
                </a:solidFill>
                <a:latin typeface="+mn-lt"/>
                <a:ea typeface="+mn-ea"/>
                <a:cs typeface="+mn-cs"/>
              </a:rPr>
              <a:t>Quellen: Emmanuelle R. Peters (Instrument: PDI), Steffen Moritz (Instrument: KSF)</a:t>
            </a:r>
          </a:p>
        </p:txBody>
      </p:sp>
      <p:sp>
        <p:nvSpPr>
          <p:cNvPr id="8"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Niezwykłe przekonania, które nie są tak rzadkie…</a:t>
            </a:r>
            <a:br>
              <a:rPr lang="pl-PL" sz="3600">
                <a:solidFill>
                  <a:srgbClr val="004992"/>
                </a:solidFill>
                <a:latin typeface="+mn-lt"/>
                <a:ea typeface="+mn-ea"/>
                <a:cs typeface="+mn-cs"/>
              </a:rPr>
            </a:br>
            <a:r>
              <a:rPr lang="pl-PL">
                <a:solidFill>
                  <a:srgbClr val="004992"/>
                </a:solidFill>
                <a:latin typeface="+mn-lt"/>
                <a:ea typeface="+mn-ea"/>
                <a:cs typeface="+mn-cs"/>
              </a:rPr>
              <a:t>Częstotliwość doświadczeń psychotycznych u osób zdrowych</a:t>
            </a:r>
            <a:endParaRPr lang="de-DE"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sz="2400">
                <a:solidFill>
                  <a:srgbClr val="333333"/>
                </a:solidFill>
              </a:rPr>
              <a:t>Jak myślisz? </a:t>
            </a:r>
            <a:r>
              <a:rPr lang="pl-PL" sz="2400" dirty="0">
                <a:solidFill>
                  <a:srgbClr val="333333"/>
                </a:solidFill>
              </a:rPr>
              <a:t>Jak często poniższe doświadczenia/objawy występują u osób z populacji ogólnej (zdrowych psychicznie)?</a:t>
            </a:r>
            <a:endParaRPr lang="en-US" sz="2400" dirty="0"/>
          </a:p>
        </p:txBody>
      </p:sp>
      <p:sp>
        <p:nvSpPr>
          <p:cNvPr id="2" name="Footer Placeholder 1"/>
          <p:cNvSpPr>
            <a:spLocks noGrp="1"/>
          </p:cNvSpPr>
          <p:nvPr>
            <p:ph type="ftr" sz="quarter" idx="11"/>
          </p:nvPr>
        </p:nvSpPr>
        <p:spPr/>
        <p:txBody>
          <a:bodyPr/>
          <a:lstStyle/>
          <a:p>
            <a:pPr>
              <a:defRPr/>
            </a:pPr>
            <a:r>
              <a:rPr lang="pl-PL">
                <a:latin typeface="+mn-lt"/>
                <a:ea typeface="+mn-ea"/>
                <a:cs typeface="+mn-cs"/>
              </a:rPr>
              <a:t>Trening Meta-poznawczy 10 – Radzenie sobie z uprzedzeniami (stygma)</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27</a:t>
            </a:fld>
            <a:endParaRPr lang="de-DE">
              <a:latin typeface="+mn-lt"/>
              <a:ea typeface="+mn-ea"/>
              <a:cs typeface="+mn-cs"/>
            </a:endParaRPr>
          </a:p>
        </p:txBody>
      </p:sp>
      <p:graphicFrame>
        <p:nvGraphicFramePr>
          <p:cNvPr id="9" name="Tabelle 3"/>
          <p:cNvGraphicFramePr>
            <a:graphicFrameLocks noGrp="1"/>
          </p:cNvGraphicFramePr>
          <p:nvPr>
            <p:extLst>
              <p:ext uri="{D42A27DB-BD31-4B8C-83A1-F6EECF244321}">
                <p14:modId xmlns:p14="http://schemas.microsoft.com/office/powerpoint/2010/main" val="3963553589"/>
              </p:ext>
            </p:extLst>
          </p:nvPr>
        </p:nvGraphicFramePr>
        <p:xfrm>
          <a:off x="408955" y="3068960"/>
          <a:ext cx="11376000" cy="3337560"/>
        </p:xfrm>
        <a:graphic>
          <a:graphicData uri="http://schemas.openxmlformats.org/drawingml/2006/table">
            <a:tbl>
              <a:tblPr>
                <a:tableStyleId>{21E4AEA4-8DFA-4A89-87EB-49C32662AFE0}</a:tableStyleId>
              </a:tblPr>
              <a:tblGrid>
                <a:gridCol w="9721080">
                  <a:extLst>
                    <a:ext uri="{9D8B030D-6E8A-4147-A177-3AD203B41FA5}">
                      <a16:colId xmlns:a16="http://schemas.microsoft.com/office/drawing/2014/main" val="20000"/>
                    </a:ext>
                  </a:extLst>
                </a:gridCol>
                <a:gridCol w="1654920">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l-PL" sz="1800" b="0" i="0" u="none" strike="noStrike" cap="none" normalizeH="0" baseline="0" dirty="0">
                          <a:ln>
                            <a:noFill/>
                          </a:ln>
                          <a:solidFill>
                            <a:srgbClr val="333333"/>
                          </a:solidFill>
                          <a:effectLst/>
                          <a:latin typeface="Calibri Light"/>
                          <a:cs typeface="Arial" charset="0"/>
                        </a:rPr>
                        <a:t>Stwierdzenia, których występowanie potwierdzają osoby z populacji ogólnej.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rPr>
                        <a:t>Odpowiedzi twierdzące</a:t>
                      </a:r>
                      <a:endParaRPr kumimoji="0" lang="de-DE" sz="1800" b="0" i="0" u="none" strike="noStrike" cap="none" normalizeH="0" baseline="0" dirty="0">
                        <a:ln>
                          <a:noFill/>
                        </a:ln>
                        <a:solidFill>
                          <a:srgbClr val="333333"/>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l-PL" sz="1800" b="0" i="0" u="none" strike="noStrike" cap="none" normalizeH="0" baseline="0">
                          <a:ln>
                            <a:noFill/>
                          </a:ln>
                          <a:solidFill>
                            <a:srgbClr val="333333"/>
                          </a:solidFill>
                          <a:effectLst/>
                          <a:latin typeface="Calibri Light"/>
                          <a:cs typeface="Arial" charset="0"/>
                        </a:rPr>
                        <a:t>Czy kiedykolwiek myślałeś, że ludzie mogą komunikować się za pomocą telepatii?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l-PL" sz="1800" b="0" i="0" u="none" strike="noStrike" cap="none" normalizeH="0" baseline="0" dirty="0">
                          <a:ln>
                            <a:noFill/>
                          </a:ln>
                          <a:solidFill>
                            <a:srgbClr val="333333"/>
                          </a:solidFill>
                          <a:effectLst/>
                          <a:latin typeface="Calibri Light"/>
                          <a:cs typeface="Arial" charset="0"/>
                        </a:rPr>
                        <a:t>Czy miałeś kiedykolwiek poczucie, że inni mogą czytać twoje myśli?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l-PL" sz="1800" b="0" i="0" u="none" strike="noStrike" cap="none" normalizeH="0" baseline="0">
                          <a:ln>
                            <a:noFill/>
                          </a:ln>
                          <a:solidFill>
                            <a:srgbClr val="333333"/>
                          </a:solidFill>
                          <a:effectLst/>
                          <a:latin typeface="Calibri Light"/>
                          <a:cs typeface="Arial" charset="0"/>
                        </a:rPr>
                        <a:t>Czy miałeś poczuci jakby niektóre rzeczy były tak nie realne, jakby wszystko było częścią eksperymentu?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l-PL" sz="1800" b="0" i="0" u="none" strike="noStrike" cap="none" normalizeH="0" baseline="0">
                          <a:ln>
                            <a:noFill/>
                          </a:ln>
                          <a:solidFill>
                            <a:srgbClr val="333333"/>
                          </a:solidFill>
                          <a:effectLst/>
                          <a:latin typeface="Calibri Light"/>
                          <a:cs typeface="Arial" charset="0"/>
                        </a:rPr>
                        <a:t>Czy miałeś kiedykolwiek poczucie, że różne rzeczy w gazetach czy telewizji został napisane specjalne dla ciebie?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pl-PL" sz="1800" b="0" i="0" u="none" strike="noStrike" cap="none" normalizeH="0" baseline="0">
                          <a:ln>
                            <a:noFill/>
                          </a:ln>
                          <a:solidFill>
                            <a:srgbClr val="333333"/>
                          </a:solidFill>
                          <a:effectLst/>
                          <a:latin typeface="Calibri Light"/>
                          <a:cs typeface="Arial" charset="0"/>
                        </a:rPr>
                        <a:t>Czy miałeś kiedykolwiek poczucie, że ludzie prześladują cię w jakikolwiek sposób?</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l-PL" sz="1800" b="0" i="0" u="none" strike="noStrike" cap="none" normalizeH="0" baseline="0">
                          <a:ln>
                            <a:noFill/>
                          </a:ln>
                          <a:solidFill>
                            <a:srgbClr val="333333"/>
                          </a:solidFill>
                          <a:effectLst/>
                          <a:latin typeface="Calibri Light"/>
                          <a:cs typeface="Arial" charset="0"/>
                        </a:rPr>
                        <a:t>Czy zdarza się, że od czasu do czasu słyszysz głosy mimo, że w otoczeniu nie ma nikogo?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2977101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39" name="Text Box 38"/>
          <p:cNvSpPr txBox="1">
            <a:spLocks noChangeArrowheads="1"/>
          </p:cNvSpPr>
          <p:nvPr/>
        </p:nvSpPr>
        <p:spPr bwMode="auto">
          <a:xfrm>
            <a:off x="408955" y="6583680"/>
            <a:ext cx="11376000" cy="274320"/>
          </a:xfrm>
          <a:prstGeom prst="rect">
            <a:avLst/>
          </a:prstGeom>
          <a:noFill/>
          <a:ln w="9525">
            <a:noFill/>
            <a:miter lim="800000"/>
            <a:headEnd/>
            <a:tailEnd/>
          </a:ln>
        </p:spPr>
        <p:txBody>
          <a:bodyPr>
            <a:noAutofit/>
          </a:bodyPr>
          <a:lstStyle/>
          <a:p>
            <a:pPr>
              <a:spcBef>
                <a:spcPct val="50000"/>
              </a:spcBef>
            </a:pPr>
            <a:r>
              <a:rPr lang="de-DE" altLang="en-US" sz="1200" dirty="0">
                <a:solidFill>
                  <a:srgbClr val="333333"/>
                </a:solidFill>
                <a:latin typeface="+mn-lt"/>
                <a:ea typeface="+mn-ea"/>
                <a:cs typeface="+mn-cs"/>
              </a:rPr>
              <a:t>* </a:t>
            </a:r>
            <a:r>
              <a:rPr lang="de-DE" altLang="en-US" sz="1200" i="1" dirty="0">
                <a:solidFill>
                  <a:srgbClr val="333333"/>
                </a:solidFill>
                <a:latin typeface="+mn-lt"/>
                <a:ea typeface="+mn-ea"/>
                <a:cs typeface="+mn-cs"/>
              </a:rPr>
              <a:t>Quellen: Emmanuelle R. Peters (Instrument: PDI), Steffen Moritz (Instrument: KSF)</a:t>
            </a:r>
          </a:p>
        </p:txBody>
      </p:sp>
      <p:sp>
        <p:nvSpPr>
          <p:cNvPr id="8"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Niezwykłe przekonania, które nie są tak rzadkie…</a:t>
            </a:r>
            <a:br>
              <a:rPr lang="pl-PL" sz="3600">
                <a:solidFill>
                  <a:srgbClr val="004992"/>
                </a:solidFill>
                <a:latin typeface="+mn-lt"/>
                <a:ea typeface="+mn-ea"/>
                <a:cs typeface="+mn-cs"/>
              </a:rPr>
            </a:br>
            <a:r>
              <a:rPr lang="pl-PL">
                <a:solidFill>
                  <a:srgbClr val="004992"/>
                </a:solidFill>
                <a:latin typeface="+mn-lt"/>
                <a:ea typeface="+mn-ea"/>
                <a:cs typeface="+mn-cs"/>
              </a:rPr>
              <a:t>Częstotliwość doświadczeń psychotycznych u osób zdrowych</a:t>
            </a:r>
            <a:endParaRPr lang="de-DE"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sz="2400">
                <a:solidFill>
                  <a:srgbClr val="333333"/>
                </a:solidFill>
              </a:rPr>
              <a:t>Jak myślisz? </a:t>
            </a:r>
            <a:r>
              <a:rPr lang="pl-PL" sz="2400" dirty="0">
                <a:solidFill>
                  <a:srgbClr val="333333"/>
                </a:solidFill>
              </a:rPr>
              <a:t>Jak często poniższe doświadczenia/objawy występują u osób z populacji ogólnej (zdrowych psychicznie)?</a:t>
            </a:r>
            <a:endParaRPr lang="en-US" sz="2400" dirty="0"/>
          </a:p>
        </p:txBody>
      </p:sp>
      <p:sp>
        <p:nvSpPr>
          <p:cNvPr id="2" name="Footer Placeholder 1"/>
          <p:cNvSpPr>
            <a:spLocks noGrp="1"/>
          </p:cNvSpPr>
          <p:nvPr>
            <p:ph type="ftr" sz="quarter" idx="11"/>
          </p:nvPr>
        </p:nvSpPr>
        <p:spPr/>
        <p:txBody>
          <a:bodyPr/>
          <a:lstStyle/>
          <a:p>
            <a:pPr>
              <a:defRPr/>
            </a:pPr>
            <a:r>
              <a:rPr lang="pl-PL">
                <a:latin typeface="+mn-lt"/>
                <a:ea typeface="+mn-ea"/>
                <a:cs typeface="+mn-cs"/>
              </a:rPr>
              <a:t>Trening Meta-poznawczy 10 – Radzenie sobie z uprzedzeniami (stygma)</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28</a:t>
            </a:fld>
            <a:endParaRPr lang="de-DE">
              <a:latin typeface="+mn-lt"/>
              <a:ea typeface="+mn-ea"/>
              <a:cs typeface="+mn-cs"/>
            </a:endParaRPr>
          </a:p>
        </p:txBody>
      </p:sp>
      <p:graphicFrame>
        <p:nvGraphicFramePr>
          <p:cNvPr id="9" name="Tabelle 3"/>
          <p:cNvGraphicFramePr>
            <a:graphicFrameLocks noGrp="1"/>
          </p:cNvGraphicFramePr>
          <p:nvPr>
            <p:extLst>
              <p:ext uri="{D42A27DB-BD31-4B8C-83A1-F6EECF244321}">
                <p14:modId xmlns:p14="http://schemas.microsoft.com/office/powerpoint/2010/main" val="2211901968"/>
              </p:ext>
            </p:extLst>
          </p:nvPr>
        </p:nvGraphicFramePr>
        <p:xfrm>
          <a:off x="408955" y="3068960"/>
          <a:ext cx="11376000" cy="3337560"/>
        </p:xfrm>
        <a:graphic>
          <a:graphicData uri="http://schemas.openxmlformats.org/drawingml/2006/table">
            <a:tbl>
              <a:tblPr>
                <a:tableStyleId>{21E4AEA4-8DFA-4A89-87EB-49C32662AFE0}</a:tableStyleId>
              </a:tblPr>
              <a:tblGrid>
                <a:gridCol w="9721080">
                  <a:extLst>
                    <a:ext uri="{9D8B030D-6E8A-4147-A177-3AD203B41FA5}">
                      <a16:colId xmlns:a16="http://schemas.microsoft.com/office/drawing/2014/main" val="20000"/>
                    </a:ext>
                  </a:extLst>
                </a:gridCol>
                <a:gridCol w="1654920">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l-PL" sz="1800" b="0" i="0" u="none" strike="noStrike" cap="none" normalizeH="0" baseline="0" dirty="0">
                          <a:ln>
                            <a:noFill/>
                          </a:ln>
                          <a:solidFill>
                            <a:srgbClr val="333333"/>
                          </a:solidFill>
                          <a:effectLst/>
                          <a:latin typeface="Calibri Light"/>
                          <a:cs typeface="Arial" charset="0"/>
                        </a:rPr>
                        <a:t>Stwierdzenia, których występowanie potwierdzają osoby z populacji ogólnej.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rPr>
                        <a:t>Odpowiedzi twierdzące</a:t>
                      </a:r>
                      <a:endParaRPr kumimoji="0" lang="de-DE" sz="1800" b="0" i="0" u="none" strike="noStrike" cap="none" normalizeH="0" baseline="0" dirty="0">
                        <a:ln>
                          <a:noFill/>
                        </a:ln>
                        <a:solidFill>
                          <a:srgbClr val="333333"/>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l-PL" sz="1800" b="0" i="0" u="none" strike="noStrike" cap="none" normalizeH="0" baseline="0">
                          <a:ln>
                            <a:noFill/>
                          </a:ln>
                          <a:solidFill>
                            <a:srgbClr val="333333"/>
                          </a:solidFill>
                          <a:effectLst/>
                          <a:latin typeface="Calibri Light"/>
                          <a:cs typeface="Arial" charset="0"/>
                        </a:rPr>
                        <a:t>Czy kiedykolwiek myślałeś, że ludzie mogą komunikować się za pomocą telepatii?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l-PL" sz="1800" b="0" i="0" u="none" strike="noStrike" cap="none" normalizeH="0" baseline="0" dirty="0">
                          <a:ln>
                            <a:noFill/>
                          </a:ln>
                          <a:solidFill>
                            <a:srgbClr val="333333"/>
                          </a:solidFill>
                          <a:effectLst/>
                          <a:latin typeface="Calibri Light"/>
                          <a:cs typeface="Arial" charset="0"/>
                        </a:rPr>
                        <a:t>Czy miałeś kiedykolwiek poczucie, że inni mogą czytać twoje myśli?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l-PL" sz="1800" b="0" i="0" u="none" strike="noStrike" cap="none" normalizeH="0" baseline="0">
                          <a:ln>
                            <a:noFill/>
                          </a:ln>
                          <a:solidFill>
                            <a:srgbClr val="333333"/>
                          </a:solidFill>
                          <a:effectLst/>
                          <a:latin typeface="Calibri Light"/>
                          <a:cs typeface="Arial" charset="0"/>
                        </a:rPr>
                        <a:t>Czy miałeś poczuci jakby niektóre rzeczy były tak nie realne, jakby wszystko było częścią eksperymentu?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26%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l-PL" sz="1800" b="0" i="0" u="none" strike="noStrike" cap="none" normalizeH="0" baseline="0">
                          <a:ln>
                            <a:noFill/>
                          </a:ln>
                          <a:solidFill>
                            <a:srgbClr val="333333"/>
                          </a:solidFill>
                          <a:effectLst/>
                          <a:latin typeface="Calibri Light"/>
                          <a:cs typeface="Arial" charset="0"/>
                        </a:rPr>
                        <a:t>Czy miałeś kiedykolwiek poczucie, że różne rzeczy w gazetach czy telewizji został napisane specjalne dla ciebie?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pl-PL" sz="1800" b="0" i="0" u="none" strike="noStrike" cap="none" normalizeH="0" baseline="0">
                          <a:ln>
                            <a:noFill/>
                          </a:ln>
                          <a:solidFill>
                            <a:srgbClr val="333333"/>
                          </a:solidFill>
                          <a:effectLst/>
                          <a:latin typeface="Calibri Light"/>
                          <a:cs typeface="Arial" charset="0"/>
                        </a:rPr>
                        <a:t>Czy miałeś kiedykolwiek poczucie, że ludzie prześladują cię w jakikolwiek sposób?</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l-PL" sz="1800" b="0" i="0" u="none" strike="noStrike" cap="none" normalizeH="0" baseline="0">
                          <a:ln>
                            <a:noFill/>
                          </a:ln>
                          <a:solidFill>
                            <a:srgbClr val="333333"/>
                          </a:solidFill>
                          <a:effectLst/>
                          <a:latin typeface="Calibri Light"/>
                          <a:cs typeface="Arial" charset="0"/>
                        </a:rPr>
                        <a:t>Czy zdarza się, że od czasu do czasu słyszysz głosy mimo, że w otoczeniu nie ma nikogo?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7754198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39" name="Text Box 38"/>
          <p:cNvSpPr txBox="1">
            <a:spLocks noChangeArrowheads="1"/>
          </p:cNvSpPr>
          <p:nvPr/>
        </p:nvSpPr>
        <p:spPr bwMode="auto">
          <a:xfrm>
            <a:off x="408955" y="6583680"/>
            <a:ext cx="11376000" cy="274320"/>
          </a:xfrm>
          <a:prstGeom prst="rect">
            <a:avLst/>
          </a:prstGeom>
          <a:noFill/>
          <a:ln w="9525">
            <a:noFill/>
            <a:miter lim="800000"/>
            <a:headEnd/>
            <a:tailEnd/>
          </a:ln>
        </p:spPr>
        <p:txBody>
          <a:bodyPr>
            <a:noAutofit/>
          </a:bodyPr>
          <a:lstStyle/>
          <a:p>
            <a:pPr>
              <a:spcBef>
                <a:spcPct val="50000"/>
              </a:spcBef>
            </a:pPr>
            <a:r>
              <a:rPr lang="de-DE" altLang="en-US" sz="1200" dirty="0">
                <a:solidFill>
                  <a:srgbClr val="333333"/>
                </a:solidFill>
                <a:latin typeface="+mn-lt"/>
                <a:ea typeface="+mn-ea"/>
                <a:cs typeface="+mn-cs"/>
              </a:rPr>
              <a:t>* </a:t>
            </a:r>
            <a:r>
              <a:rPr lang="de-DE" altLang="en-US" sz="1200" i="1" dirty="0">
                <a:solidFill>
                  <a:srgbClr val="333333"/>
                </a:solidFill>
                <a:latin typeface="+mn-lt"/>
                <a:ea typeface="+mn-ea"/>
                <a:cs typeface="+mn-cs"/>
              </a:rPr>
              <a:t>Quellen: Emmanuelle R. Peters (Instrument: PDI), Steffen Moritz (Instrument: KSF)</a:t>
            </a:r>
          </a:p>
        </p:txBody>
      </p:sp>
      <p:sp>
        <p:nvSpPr>
          <p:cNvPr id="8"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Niezwykłe przekonania, które nie są tak rzadkie…</a:t>
            </a:r>
            <a:br>
              <a:rPr lang="pl-PL" sz="3600">
                <a:solidFill>
                  <a:srgbClr val="004992"/>
                </a:solidFill>
                <a:latin typeface="+mn-lt"/>
                <a:ea typeface="+mn-ea"/>
                <a:cs typeface="+mn-cs"/>
              </a:rPr>
            </a:br>
            <a:r>
              <a:rPr lang="pl-PL">
                <a:solidFill>
                  <a:srgbClr val="004992"/>
                </a:solidFill>
                <a:latin typeface="+mn-lt"/>
                <a:ea typeface="+mn-ea"/>
                <a:cs typeface="+mn-cs"/>
              </a:rPr>
              <a:t>Częstotliwość doświadczeń psychotycznych u osób zdrowych</a:t>
            </a:r>
            <a:endParaRPr lang="de-DE"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sz="2400">
                <a:solidFill>
                  <a:srgbClr val="333333"/>
                </a:solidFill>
              </a:rPr>
              <a:t>Jak myślisz? </a:t>
            </a:r>
            <a:r>
              <a:rPr lang="pl-PL" sz="2400" dirty="0">
                <a:solidFill>
                  <a:srgbClr val="333333"/>
                </a:solidFill>
              </a:rPr>
              <a:t>Jak często poniższe doświadczenia/objawy występują u osób z populacji ogólnej (zdrowych psychicznie)?</a:t>
            </a:r>
            <a:endParaRPr lang="en-US" sz="2400" dirty="0"/>
          </a:p>
        </p:txBody>
      </p:sp>
      <p:sp>
        <p:nvSpPr>
          <p:cNvPr id="2" name="Footer Placeholder 1"/>
          <p:cNvSpPr>
            <a:spLocks noGrp="1"/>
          </p:cNvSpPr>
          <p:nvPr>
            <p:ph type="ftr" sz="quarter" idx="11"/>
          </p:nvPr>
        </p:nvSpPr>
        <p:spPr/>
        <p:txBody>
          <a:bodyPr/>
          <a:lstStyle/>
          <a:p>
            <a:pPr>
              <a:defRPr/>
            </a:pPr>
            <a:r>
              <a:rPr lang="pl-PL">
                <a:latin typeface="+mn-lt"/>
                <a:ea typeface="+mn-ea"/>
                <a:cs typeface="+mn-cs"/>
              </a:rPr>
              <a:t>Trening Meta-poznawczy 10 – Radzenie sobie z uprzedzeniami (stygma)</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29</a:t>
            </a:fld>
            <a:endParaRPr lang="de-DE">
              <a:latin typeface="+mn-lt"/>
              <a:ea typeface="+mn-ea"/>
              <a:cs typeface="+mn-cs"/>
            </a:endParaRPr>
          </a:p>
        </p:txBody>
      </p:sp>
      <p:graphicFrame>
        <p:nvGraphicFramePr>
          <p:cNvPr id="9" name="Tabelle 3"/>
          <p:cNvGraphicFramePr>
            <a:graphicFrameLocks noGrp="1"/>
          </p:cNvGraphicFramePr>
          <p:nvPr>
            <p:extLst>
              <p:ext uri="{D42A27DB-BD31-4B8C-83A1-F6EECF244321}">
                <p14:modId xmlns:p14="http://schemas.microsoft.com/office/powerpoint/2010/main" val="168709799"/>
              </p:ext>
            </p:extLst>
          </p:nvPr>
        </p:nvGraphicFramePr>
        <p:xfrm>
          <a:off x="408955" y="3068960"/>
          <a:ext cx="11376000" cy="3337560"/>
        </p:xfrm>
        <a:graphic>
          <a:graphicData uri="http://schemas.openxmlformats.org/drawingml/2006/table">
            <a:tbl>
              <a:tblPr>
                <a:tableStyleId>{21E4AEA4-8DFA-4A89-87EB-49C32662AFE0}</a:tableStyleId>
              </a:tblPr>
              <a:tblGrid>
                <a:gridCol w="9721080">
                  <a:extLst>
                    <a:ext uri="{9D8B030D-6E8A-4147-A177-3AD203B41FA5}">
                      <a16:colId xmlns:a16="http://schemas.microsoft.com/office/drawing/2014/main" val="20000"/>
                    </a:ext>
                  </a:extLst>
                </a:gridCol>
                <a:gridCol w="1654920">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l-PL" sz="1800" b="0" i="0" u="none" strike="noStrike" cap="none" normalizeH="0" baseline="0" dirty="0">
                          <a:ln>
                            <a:noFill/>
                          </a:ln>
                          <a:solidFill>
                            <a:srgbClr val="333333"/>
                          </a:solidFill>
                          <a:effectLst/>
                          <a:latin typeface="Calibri Light"/>
                          <a:cs typeface="Arial" charset="0"/>
                        </a:rPr>
                        <a:t>Stwierdzenia, których występowanie potwierdzają osoby z populacji ogólnej.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rPr>
                        <a:t>Odpowiedzi twierdzące</a:t>
                      </a:r>
                      <a:endParaRPr kumimoji="0" lang="de-DE" sz="1800" b="0" i="0" u="none" strike="noStrike" cap="none" normalizeH="0" baseline="0" dirty="0">
                        <a:ln>
                          <a:noFill/>
                        </a:ln>
                        <a:solidFill>
                          <a:srgbClr val="333333"/>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l-PL" sz="1800" b="0" i="0" u="none" strike="noStrike" cap="none" normalizeH="0" baseline="0">
                          <a:ln>
                            <a:noFill/>
                          </a:ln>
                          <a:solidFill>
                            <a:srgbClr val="333333"/>
                          </a:solidFill>
                          <a:effectLst/>
                          <a:latin typeface="Calibri Light"/>
                          <a:cs typeface="Arial" charset="0"/>
                        </a:rPr>
                        <a:t>Czy kiedykolwiek myślałeś, że ludzie mogą komunikować się za pomocą telepatii?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l-PL" sz="1800" b="0" i="0" u="none" strike="noStrike" cap="none" normalizeH="0" baseline="0" dirty="0">
                          <a:ln>
                            <a:noFill/>
                          </a:ln>
                          <a:solidFill>
                            <a:srgbClr val="333333"/>
                          </a:solidFill>
                          <a:effectLst/>
                          <a:latin typeface="Calibri Light"/>
                          <a:cs typeface="Arial" charset="0"/>
                        </a:rPr>
                        <a:t>Czy miałeś kiedykolwiek poczucie, że inni mogą czytać twoje myśli?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l-PL" sz="1800" b="0" i="0" u="none" strike="noStrike" cap="none" normalizeH="0" baseline="0">
                          <a:ln>
                            <a:noFill/>
                          </a:ln>
                          <a:solidFill>
                            <a:srgbClr val="333333"/>
                          </a:solidFill>
                          <a:effectLst/>
                          <a:latin typeface="Calibri Light"/>
                          <a:cs typeface="Arial" charset="0"/>
                        </a:rPr>
                        <a:t>Czy miałeś poczuci jakby niektóre rzeczy były tak nie realne, jakby wszystko było częścią eksperymentu?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26%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l-PL" sz="1800" b="0" i="0" u="none" strike="noStrike" cap="none" normalizeH="0" baseline="0">
                          <a:ln>
                            <a:noFill/>
                          </a:ln>
                          <a:solidFill>
                            <a:srgbClr val="333333"/>
                          </a:solidFill>
                          <a:effectLst/>
                          <a:latin typeface="Calibri Light"/>
                          <a:cs typeface="Arial" charset="0"/>
                        </a:rPr>
                        <a:t>Czy miałeś kiedykolwiek poczucie, że różne rzeczy w gazetach czy telewizji został napisane specjalne dla ciebie?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16%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pl-PL" sz="1800" b="0" i="0" u="none" strike="noStrike" cap="none" normalizeH="0" baseline="0">
                          <a:ln>
                            <a:noFill/>
                          </a:ln>
                          <a:solidFill>
                            <a:srgbClr val="333333"/>
                          </a:solidFill>
                          <a:effectLst/>
                          <a:latin typeface="Calibri Light"/>
                          <a:cs typeface="Arial" charset="0"/>
                        </a:rPr>
                        <a:t>Czy miałeś kiedykolwiek poczucie, że ludzie prześladują cię w jakikolwiek sposób?</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l-PL" sz="1800" b="0" i="0" u="none" strike="noStrike" cap="none" normalizeH="0" baseline="0">
                          <a:ln>
                            <a:noFill/>
                          </a:ln>
                          <a:solidFill>
                            <a:srgbClr val="333333"/>
                          </a:solidFill>
                          <a:effectLst/>
                          <a:latin typeface="Calibri Light"/>
                          <a:cs typeface="Arial" charset="0"/>
                        </a:rPr>
                        <a:t>Czy zdarza się, że od czasu do czasu słyszysz głosy mimo, że w otoczeniu nie ma nikogo?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7554832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39" name="Text Box 38"/>
          <p:cNvSpPr txBox="1">
            <a:spLocks noChangeArrowheads="1"/>
          </p:cNvSpPr>
          <p:nvPr/>
        </p:nvSpPr>
        <p:spPr bwMode="auto">
          <a:xfrm>
            <a:off x="408955" y="6583680"/>
            <a:ext cx="11376000" cy="274320"/>
          </a:xfrm>
          <a:prstGeom prst="rect">
            <a:avLst/>
          </a:prstGeom>
          <a:noFill/>
          <a:ln w="9525">
            <a:noFill/>
            <a:miter lim="800000"/>
            <a:headEnd/>
            <a:tailEnd/>
          </a:ln>
        </p:spPr>
        <p:txBody>
          <a:bodyPr>
            <a:noAutofit/>
          </a:bodyPr>
          <a:lstStyle/>
          <a:p>
            <a:pPr>
              <a:spcBef>
                <a:spcPct val="50000"/>
              </a:spcBef>
            </a:pPr>
            <a:r>
              <a:rPr lang="de-DE" altLang="en-US" sz="1200" dirty="0">
                <a:solidFill>
                  <a:srgbClr val="333333"/>
                </a:solidFill>
                <a:latin typeface="+mn-lt"/>
                <a:ea typeface="+mn-ea"/>
                <a:cs typeface="+mn-cs"/>
              </a:rPr>
              <a:t>* </a:t>
            </a:r>
            <a:r>
              <a:rPr lang="de-DE" altLang="en-US" sz="1200" i="1" dirty="0">
                <a:solidFill>
                  <a:srgbClr val="333333"/>
                </a:solidFill>
                <a:latin typeface="+mn-lt"/>
                <a:ea typeface="+mn-ea"/>
                <a:cs typeface="+mn-cs"/>
              </a:rPr>
              <a:t>Quellen: Emmanuelle R. Peters (Instrument: PDI), Steffen Moritz (Instrument: KSF)</a:t>
            </a:r>
          </a:p>
        </p:txBody>
      </p:sp>
      <p:sp>
        <p:nvSpPr>
          <p:cNvPr id="8"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Niezwykłe przekonania, które nie są tak rzadkie…</a:t>
            </a:r>
            <a:br>
              <a:rPr lang="pl-PL" sz="3600">
                <a:solidFill>
                  <a:srgbClr val="004992"/>
                </a:solidFill>
                <a:latin typeface="+mn-lt"/>
                <a:ea typeface="+mn-ea"/>
                <a:cs typeface="+mn-cs"/>
              </a:rPr>
            </a:br>
            <a:r>
              <a:rPr lang="pl-PL">
                <a:solidFill>
                  <a:srgbClr val="004992"/>
                </a:solidFill>
                <a:latin typeface="+mn-lt"/>
                <a:ea typeface="+mn-ea"/>
                <a:cs typeface="+mn-cs"/>
              </a:rPr>
              <a:t>Częstotliwość doświadczeń psychotycznych u osób zdrowych</a:t>
            </a:r>
            <a:endParaRPr lang="de-DE"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sz="2400">
                <a:solidFill>
                  <a:srgbClr val="333333"/>
                </a:solidFill>
              </a:rPr>
              <a:t>Jak myślisz? </a:t>
            </a:r>
            <a:r>
              <a:rPr lang="pl-PL" sz="2400" dirty="0">
                <a:solidFill>
                  <a:srgbClr val="333333"/>
                </a:solidFill>
              </a:rPr>
              <a:t>Jak często poniższe doświadczenia/objawy występują u osób z populacji ogólnej (zdrowych psychicznie)?</a:t>
            </a:r>
            <a:endParaRPr lang="en-US" sz="2400" dirty="0"/>
          </a:p>
        </p:txBody>
      </p:sp>
      <p:sp>
        <p:nvSpPr>
          <p:cNvPr id="2" name="Footer Placeholder 1"/>
          <p:cNvSpPr>
            <a:spLocks noGrp="1"/>
          </p:cNvSpPr>
          <p:nvPr>
            <p:ph type="ftr" sz="quarter" idx="11"/>
          </p:nvPr>
        </p:nvSpPr>
        <p:spPr/>
        <p:txBody>
          <a:bodyPr/>
          <a:lstStyle/>
          <a:p>
            <a:pPr>
              <a:defRPr/>
            </a:pPr>
            <a:r>
              <a:rPr lang="pl-PL">
                <a:latin typeface="+mn-lt"/>
                <a:ea typeface="+mn-ea"/>
                <a:cs typeface="+mn-cs"/>
              </a:rPr>
              <a:t>Trening Meta-poznawczy 10 – Radzenie sobie z uprzedzeniami (stygma)</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30</a:t>
            </a:fld>
            <a:endParaRPr lang="de-DE">
              <a:latin typeface="+mn-lt"/>
              <a:ea typeface="+mn-ea"/>
              <a:cs typeface="+mn-cs"/>
            </a:endParaRPr>
          </a:p>
        </p:txBody>
      </p:sp>
      <p:graphicFrame>
        <p:nvGraphicFramePr>
          <p:cNvPr id="9" name="Tabelle 3"/>
          <p:cNvGraphicFramePr>
            <a:graphicFrameLocks noGrp="1"/>
          </p:cNvGraphicFramePr>
          <p:nvPr>
            <p:extLst>
              <p:ext uri="{D42A27DB-BD31-4B8C-83A1-F6EECF244321}">
                <p14:modId xmlns:p14="http://schemas.microsoft.com/office/powerpoint/2010/main" val="423852240"/>
              </p:ext>
            </p:extLst>
          </p:nvPr>
        </p:nvGraphicFramePr>
        <p:xfrm>
          <a:off x="408955" y="3068960"/>
          <a:ext cx="11376000" cy="3337560"/>
        </p:xfrm>
        <a:graphic>
          <a:graphicData uri="http://schemas.openxmlformats.org/drawingml/2006/table">
            <a:tbl>
              <a:tblPr>
                <a:tableStyleId>{21E4AEA4-8DFA-4A89-87EB-49C32662AFE0}</a:tableStyleId>
              </a:tblPr>
              <a:tblGrid>
                <a:gridCol w="9721080">
                  <a:extLst>
                    <a:ext uri="{9D8B030D-6E8A-4147-A177-3AD203B41FA5}">
                      <a16:colId xmlns:a16="http://schemas.microsoft.com/office/drawing/2014/main" val="20000"/>
                    </a:ext>
                  </a:extLst>
                </a:gridCol>
                <a:gridCol w="1654920">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l-PL" sz="1800" b="0" i="0" u="none" strike="noStrike" cap="none" normalizeH="0" baseline="0" dirty="0">
                          <a:ln>
                            <a:noFill/>
                          </a:ln>
                          <a:solidFill>
                            <a:srgbClr val="333333"/>
                          </a:solidFill>
                          <a:effectLst/>
                          <a:latin typeface="Calibri Light"/>
                          <a:cs typeface="Arial" charset="0"/>
                        </a:rPr>
                        <a:t>Stwierdzenia, których występowanie potwierdzają osoby z populacji ogólnej.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rPr>
                        <a:t>Odpowiedzi twierdzące</a:t>
                      </a:r>
                      <a:endParaRPr kumimoji="0" lang="de-DE" sz="1800" b="0" i="0" u="none" strike="noStrike" cap="none" normalizeH="0" baseline="0" dirty="0">
                        <a:ln>
                          <a:noFill/>
                        </a:ln>
                        <a:solidFill>
                          <a:srgbClr val="333333"/>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l-PL" sz="1800" b="0" i="0" u="none" strike="noStrike" cap="none" normalizeH="0" baseline="0">
                          <a:ln>
                            <a:noFill/>
                          </a:ln>
                          <a:solidFill>
                            <a:srgbClr val="333333"/>
                          </a:solidFill>
                          <a:effectLst/>
                          <a:latin typeface="Calibri Light"/>
                          <a:cs typeface="Arial" charset="0"/>
                        </a:rPr>
                        <a:t>Czy kiedykolwiek myślałeś, że ludzie mogą komunikować się za pomocą telepatii?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l-PL" sz="1800" b="0" i="0" u="none" strike="noStrike" cap="none" normalizeH="0" baseline="0" dirty="0">
                          <a:ln>
                            <a:noFill/>
                          </a:ln>
                          <a:solidFill>
                            <a:srgbClr val="333333"/>
                          </a:solidFill>
                          <a:effectLst/>
                          <a:latin typeface="Calibri Light"/>
                          <a:cs typeface="Arial" charset="0"/>
                        </a:rPr>
                        <a:t>Czy miałeś kiedykolwiek poczucie, że inni mogą czytać twoje myśli?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l-PL" sz="1800" b="0" i="0" u="none" strike="noStrike" cap="none" normalizeH="0" baseline="0">
                          <a:ln>
                            <a:noFill/>
                          </a:ln>
                          <a:solidFill>
                            <a:srgbClr val="333333"/>
                          </a:solidFill>
                          <a:effectLst/>
                          <a:latin typeface="Calibri Light"/>
                          <a:cs typeface="Arial" charset="0"/>
                        </a:rPr>
                        <a:t>Czy miałeś poczuci jakby niektóre rzeczy były tak nie realne, jakby wszystko było częścią eksperymentu?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26%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l-PL" sz="1800" b="0" i="0" u="none" strike="noStrike" cap="none" normalizeH="0" baseline="0">
                          <a:ln>
                            <a:noFill/>
                          </a:ln>
                          <a:solidFill>
                            <a:srgbClr val="333333"/>
                          </a:solidFill>
                          <a:effectLst/>
                          <a:latin typeface="Calibri Light"/>
                          <a:cs typeface="Arial" charset="0"/>
                        </a:rPr>
                        <a:t>Czy miałeś kiedykolwiek poczucie, że różne rzeczy w gazetach czy telewizji został napisane specjalne dla ciebie?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16%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pl-PL" sz="1800" b="0" i="0" u="none" strike="noStrike" cap="none" normalizeH="0" baseline="0">
                          <a:ln>
                            <a:noFill/>
                          </a:ln>
                          <a:solidFill>
                            <a:srgbClr val="333333"/>
                          </a:solidFill>
                          <a:effectLst/>
                          <a:latin typeface="Calibri Light"/>
                          <a:cs typeface="Arial" charset="0"/>
                        </a:rPr>
                        <a:t>Czy miałeś kiedykolwiek poczucie, że ludzie prześladują cię w jakikolwiek sposób?</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19%</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l-PL" sz="1800" b="0" i="0" u="none" strike="noStrike" cap="none" normalizeH="0" baseline="0">
                          <a:ln>
                            <a:noFill/>
                          </a:ln>
                          <a:solidFill>
                            <a:srgbClr val="333333"/>
                          </a:solidFill>
                          <a:effectLst/>
                          <a:latin typeface="Calibri Light"/>
                          <a:cs typeface="Arial" charset="0"/>
                        </a:rPr>
                        <a:t>Czy zdarza się, że od czasu do czasu słyszysz głosy mimo, że w otoczeniu nie ma nikogo?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7010480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39" name="Text Box 38"/>
          <p:cNvSpPr txBox="1">
            <a:spLocks noChangeArrowheads="1"/>
          </p:cNvSpPr>
          <p:nvPr/>
        </p:nvSpPr>
        <p:spPr bwMode="auto">
          <a:xfrm>
            <a:off x="408955" y="6583680"/>
            <a:ext cx="11376000" cy="274320"/>
          </a:xfrm>
          <a:prstGeom prst="rect">
            <a:avLst/>
          </a:prstGeom>
          <a:noFill/>
          <a:ln w="9525">
            <a:noFill/>
            <a:miter lim="800000"/>
            <a:headEnd/>
            <a:tailEnd/>
          </a:ln>
        </p:spPr>
        <p:txBody>
          <a:bodyPr>
            <a:noAutofit/>
          </a:bodyPr>
          <a:lstStyle/>
          <a:p>
            <a:pPr>
              <a:spcBef>
                <a:spcPct val="50000"/>
              </a:spcBef>
            </a:pPr>
            <a:r>
              <a:rPr lang="de-DE" altLang="en-US" sz="1200" dirty="0">
                <a:solidFill>
                  <a:srgbClr val="333333"/>
                </a:solidFill>
                <a:latin typeface="+mn-lt"/>
                <a:ea typeface="+mn-ea"/>
                <a:cs typeface="+mn-cs"/>
              </a:rPr>
              <a:t>* </a:t>
            </a:r>
            <a:r>
              <a:rPr lang="de-DE" altLang="en-US" sz="1200" i="1" dirty="0">
                <a:solidFill>
                  <a:srgbClr val="333333"/>
                </a:solidFill>
                <a:latin typeface="+mn-lt"/>
                <a:ea typeface="+mn-ea"/>
                <a:cs typeface="+mn-cs"/>
              </a:rPr>
              <a:t>Quellen: Emmanuelle R. Peters (Instrument: PDI), Steffen Moritz (Instrument: KSF)</a:t>
            </a:r>
          </a:p>
        </p:txBody>
      </p:sp>
      <p:sp>
        <p:nvSpPr>
          <p:cNvPr id="8"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Niezwykłe przekonania, które nie są tak rzadkie…</a:t>
            </a:r>
            <a:br>
              <a:rPr lang="pl-PL" sz="3600">
                <a:solidFill>
                  <a:srgbClr val="004992"/>
                </a:solidFill>
                <a:latin typeface="+mn-lt"/>
                <a:ea typeface="+mn-ea"/>
                <a:cs typeface="+mn-cs"/>
              </a:rPr>
            </a:br>
            <a:r>
              <a:rPr lang="pl-PL">
                <a:solidFill>
                  <a:srgbClr val="004992"/>
                </a:solidFill>
                <a:latin typeface="+mn-lt"/>
                <a:ea typeface="+mn-ea"/>
                <a:cs typeface="+mn-cs"/>
              </a:rPr>
              <a:t>Częstotliwość doświadczeń psychotycznych u osób zdrowych</a:t>
            </a:r>
            <a:endParaRPr lang="de-DE"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sz="2400">
                <a:solidFill>
                  <a:srgbClr val="333333"/>
                </a:solidFill>
              </a:rPr>
              <a:t>Jak myślisz? </a:t>
            </a:r>
            <a:r>
              <a:rPr lang="pl-PL" sz="2400" dirty="0">
                <a:solidFill>
                  <a:srgbClr val="333333"/>
                </a:solidFill>
              </a:rPr>
              <a:t>Jak często poniższe doświadczenia/objawy występują u osób z populacji ogólnej (zdrowych psychicznie)?</a:t>
            </a:r>
            <a:endParaRPr lang="en-US" sz="2400" dirty="0"/>
          </a:p>
        </p:txBody>
      </p:sp>
      <p:sp>
        <p:nvSpPr>
          <p:cNvPr id="2" name="Footer Placeholder 1"/>
          <p:cNvSpPr>
            <a:spLocks noGrp="1"/>
          </p:cNvSpPr>
          <p:nvPr>
            <p:ph type="ftr" sz="quarter" idx="11"/>
          </p:nvPr>
        </p:nvSpPr>
        <p:spPr/>
        <p:txBody>
          <a:bodyPr/>
          <a:lstStyle/>
          <a:p>
            <a:pPr>
              <a:defRPr/>
            </a:pPr>
            <a:r>
              <a:rPr lang="pl-PL">
                <a:latin typeface="+mn-lt"/>
                <a:ea typeface="+mn-ea"/>
                <a:cs typeface="+mn-cs"/>
              </a:rPr>
              <a:t>Trening Meta-poznawczy 10 – Radzenie sobie z uprzedzeniami (stygma)</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31</a:t>
            </a:fld>
            <a:endParaRPr lang="de-DE">
              <a:latin typeface="+mn-lt"/>
              <a:ea typeface="+mn-ea"/>
              <a:cs typeface="+mn-cs"/>
            </a:endParaRPr>
          </a:p>
        </p:txBody>
      </p:sp>
      <p:graphicFrame>
        <p:nvGraphicFramePr>
          <p:cNvPr id="9" name="Tabelle 3"/>
          <p:cNvGraphicFramePr>
            <a:graphicFrameLocks noGrp="1"/>
          </p:cNvGraphicFramePr>
          <p:nvPr>
            <p:extLst>
              <p:ext uri="{D42A27DB-BD31-4B8C-83A1-F6EECF244321}">
                <p14:modId xmlns:p14="http://schemas.microsoft.com/office/powerpoint/2010/main" val="2798709101"/>
              </p:ext>
            </p:extLst>
          </p:nvPr>
        </p:nvGraphicFramePr>
        <p:xfrm>
          <a:off x="408955" y="3068960"/>
          <a:ext cx="11376000" cy="3337560"/>
        </p:xfrm>
        <a:graphic>
          <a:graphicData uri="http://schemas.openxmlformats.org/drawingml/2006/table">
            <a:tbl>
              <a:tblPr>
                <a:tableStyleId>{21E4AEA4-8DFA-4A89-87EB-49C32662AFE0}</a:tableStyleId>
              </a:tblPr>
              <a:tblGrid>
                <a:gridCol w="9721080">
                  <a:extLst>
                    <a:ext uri="{9D8B030D-6E8A-4147-A177-3AD203B41FA5}">
                      <a16:colId xmlns:a16="http://schemas.microsoft.com/office/drawing/2014/main" val="20000"/>
                    </a:ext>
                  </a:extLst>
                </a:gridCol>
                <a:gridCol w="1654920">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l-PL" sz="1800" b="0" i="0" u="none" strike="noStrike" cap="none" normalizeH="0" baseline="0" dirty="0">
                          <a:ln>
                            <a:noFill/>
                          </a:ln>
                          <a:solidFill>
                            <a:srgbClr val="333333"/>
                          </a:solidFill>
                          <a:effectLst/>
                          <a:latin typeface="Calibri Light"/>
                          <a:cs typeface="Arial" charset="0"/>
                        </a:rPr>
                        <a:t>Stwierdzenia, których występowanie potwierdzają osoby z populacji ogólnej.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rPr>
                        <a:t>Odpowiedzi twierdzące</a:t>
                      </a:r>
                      <a:endParaRPr kumimoji="0" lang="de-DE" sz="1800" b="0" i="0" u="none" strike="noStrike" cap="none" normalizeH="0" baseline="0" dirty="0">
                        <a:ln>
                          <a:noFill/>
                        </a:ln>
                        <a:solidFill>
                          <a:srgbClr val="333333"/>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l-PL" sz="1800" b="0" i="0" u="none" strike="noStrike" cap="none" normalizeH="0" baseline="0">
                          <a:ln>
                            <a:noFill/>
                          </a:ln>
                          <a:solidFill>
                            <a:srgbClr val="333333"/>
                          </a:solidFill>
                          <a:effectLst/>
                          <a:latin typeface="Calibri Light"/>
                          <a:cs typeface="Arial" charset="0"/>
                        </a:rPr>
                        <a:t>Czy kiedykolwiek myślałeś, że ludzie mogą komunikować się za pomocą telepatii?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l-PL" sz="1800" b="0" i="0" u="none" strike="noStrike" cap="none" normalizeH="0" baseline="0" dirty="0">
                          <a:ln>
                            <a:noFill/>
                          </a:ln>
                          <a:solidFill>
                            <a:srgbClr val="333333"/>
                          </a:solidFill>
                          <a:effectLst/>
                          <a:latin typeface="Calibri Light"/>
                          <a:cs typeface="Arial" charset="0"/>
                        </a:rPr>
                        <a:t>Czy miałeś kiedykolwiek poczucie, że inni mogą czytać twoje myśli?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l-PL" sz="1800" b="0" i="0" u="none" strike="noStrike" cap="none" normalizeH="0" baseline="0">
                          <a:ln>
                            <a:noFill/>
                          </a:ln>
                          <a:solidFill>
                            <a:srgbClr val="333333"/>
                          </a:solidFill>
                          <a:effectLst/>
                          <a:latin typeface="Calibri Light"/>
                          <a:cs typeface="Arial" charset="0"/>
                        </a:rPr>
                        <a:t>Czy miałeś poczuci jakby niektóre rzeczy były tak nie realne, jakby wszystko było częścią eksperymentu?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26%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l-PL" sz="1800" b="0" i="0" u="none" strike="noStrike" cap="none" normalizeH="0" baseline="0">
                          <a:ln>
                            <a:noFill/>
                          </a:ln>
                          <a:solidFill>
                            <a:srgbClr val="333333"/>
                          </a:solidFill>
                          <a:effectLst/>
                          <a:latin typeface="Calibri Light"/>
                          <a:cs typeface="Arial" charset="0"/>
                        </a:rPr>
                        <a:t>Czy miałeś kiedykolwiek poczucie, że różne rzeczy w gazetach czy telewizji został napisane specjalne dla ciebie?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16%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pl-PL" sz="1800" b="0" i="0" u="none" strike="noStrike" cap="none" normalizeH="0" baseline="0">
                          <a:ln>
                            <a:noFill/>
                          </a:ln>
                          <a:solidFill>
                            <a:srgbClr val="333333"/>
                          </a:solidFill>
                          <a:effectLst/>
                          <a:latin typeface="Calibri Light"/>
                          <a:cs typeface="Arial" charset="0"/>
                        </a:rPr>
                        <a:t>Czy miałeś kiedykolwiek poczucie, że ludzie prześladują cię w jakikolwiek sposób?</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19%</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l-PL" sz="1800" b="0" i="0" u="none" strike="noStrike" cap="none" normalizeH="0" baseline="0">
                          <a:ln>
                            <a:noFill/>
                          </a:ln>
                          <a:solidFill>
                            <a:srgbClr val="333333"/>
                          </a:solidFill>
                          <a:effectLst/>
                          <a:latin typeface="Calibri Light"/>
                          <a:cs typeface="Arial" charset="0"/>
                        </a:rPr>
                        <a:t>Czy zdarza się, że od czasu do czasu słyszysz głosy mimo, że w otoczeniu nie ma nikogo?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15%</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9215976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el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zapamiętaj…</a:t>
            </a:r>
            <a:endParaRPr lang="de-DE" sz="3600" dirty="0">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a:defRPr/>
            </a:pPr>
            <a:r>
              <a:rPr lang="pl-PL" sz="2400" dirty="0">
                <a:solidFill>
                  <a:srgbClr val="333333"/>
                </a:solidFill>
              </a:rPr>
              <a:t>Nikt nie jest </a:t>
            </a:r>
            <a:r>
              <a:rPr lang="pl-PL" sz="2400" b="1" i="1" dirty="0">
                <a:solidFill>
                  <a:srgbClr val="333333"/>
                </a:solidFill>
              </a:rPr>
              <a:t>odporny </a:t>
            </a:r>
            <a:r>
              <a:rPr lang="pl-PL" sz="2400" dirty="0">
                <a:solidFill>
                  <a:srgbClr val="333333"/>
                </a:solidFill>
              </a:rPr>
              <a:t>na kryzysy psychiczne! W ostatnim roku</a:t>
            </a:r>
            <a:r>
              <a:rPr lang="en-US" sz="2400" dirty="0">
                <a:solidFill>
                  <a:srgbClr val="333333"/>
                </a:solidFill>
              </a:rPr>
              <a:t> </a:t>
            </a:r>
            <a:r>
              <a:rPr lang="pl-PL" sz="2400" dirty="0">
                <a:solidFill>
                  <a:srgbClr val="333333"/>
                </a:solidFill>
              </a:rPr>
              <a:t>więcej</a:t>
            </a:r>
            <a:br>
              <a:rPr lang="en-US" sz="2400" dirty="0">
                <a:solidFill>
                  <a:srgbClr val="333333"/>
                </a:solidFill>
              </a:rPr>
            </a:br>
            <a:r>
              <a:rPr lang="pl-PL" sz="2400" dirty="0">
                <a:solidFill>
                  <a:srgbClr val="333333"/>
                </a:solidFill>
              </a:rPr>
              <a:t>niż jednak na cztery osoby cierpiała z powodu zaburzeń psychicznych.</a:t>
            </a:r>
          </a:p>
          <a:p>
            <a:pPr>
              <a:defRPr/>
            </a:pPr>
            <a:r>
              <a:rPr lang="pl-PL" sz="2400" dirty="0">
                <a:solidFill>
                  <a:srgbClr val="333333"/>
                </a:solidFill>
              </a:rPr>
              <a:t>Zaburzenia psychiczne nie powinny być postrzegane jako </a:t>
            </a:r>
            <a:r>
              <a:rPr lang="pl-PL" sz="2400" dirty="0">
                <a:solidFill>
                  <a:srgbClr val="004992"/>
                </a:solidFill>
              </a:rPr>
              <a:t>słabość</a:t>
            </a:r>
            <a:r>
              <a:rPr lang="pl-PL" sz="2400" dirty="0">
                <a:solidFill>
                  <a:srgbClr val="333333"/>
                </a:solidFill>
              </a:rPr>
              <a:t>,</a:t>
            </a:r>
            <a:r>
              <a:rPr lang="en-US" sz="2400" dirty="0">
                <a:solidFill>
                  <a:srgbClr val="333333"/>
                </a:solidFill>
              </a:rPr>
              <a:t> </a:t>
            </a:r>
            <a:r>
              <a:rPr lang="pl-PL" sz="2400" dirty="0">
                <a:solidFill>
                  <a:srgbClr val="333333"/>
                </a:solidFill>
              </a:rPr>
              <a:t>ale raczej wyraz szczególnej </a:t>
            </a:r>
            <a:r>
              <a:rPr lang="pl-PL" sz="2400" dirty="0">
                <a:solidFill>
                  <a:srgbClr val="004992"/>
                </a:solidFill>
              </a:rPr>
              <a:t>wrażliwości</a:t>
            </a:r>
            <a:r>
              <a:rPr lang="en-US" sz="2400" dirty="0">
                <a:solidFill>
                  <a:srgbClr val="333333"/>
                </a:solidFill>
              </a:rPr>
              <a:t>.</a:t>
            </a:r>
            <a:endParaRPr lang="de-DE" sz="2400" dirty="0">
              <a:solidFill>
                <a:srgbClr val="333333"/>
              </a:solidFill>
            </a:endParaRPr>
          </a:p>
          <a:p>
            <a:pPr>
              <a:defRPr/>
            </a:pPr>
            <a:r>
              <a:rPr lang="pl-PL" sz="2400" dirty="0">
                <a:solidFill>
                  <a:srgbClr val="004992"/>
                </a:solidFill>
              </a:rPr>
              <a:t>Dziedziczenie</a:t>
            </a:r>
            <a:r>
              <a:rPr lang="en-US" sz="2400" dirty="0">
                <a:solidFill>
                  <a:srgbClr val="004992"/>
                </a:solidFill>
              </a:rPr>
              <a:t>: </a:t>
            </a:r>
            <a:r>
              <a:rPr lang="en-US" sz="2400" dirty="0">
                <a:solidFill>
                  <a:srgbClr val="333333"/>
                </a:solidFill>
              </a:rPr>
              <a:t>G</a:t>
            </a:r>
            <a:r>
              <a:rPr lang="pl-PL" sz="2400" dirty="0">
                <a:solidFill>
                  <a:srgbClr val="333333"/>
                </a:solidFill>
              </a:rPr>
              <a:t>eny biorą udział w wieku chorobach.</a:t>
            </a:r>
          </a:p>
          <a:p>
            <a:pPr>
              <a:defRPr/>
            </a:pPr>
            <a:r>
              <a:rPr lang="pl-PL" sz="2400" dirty="0">
                <a:solidFill>
                  <a:srgbClr val="004992"/>
                </a:solidFill>
              </a:rPr>
              <a:t>Środowisko</a:t>
            </a:r>
            <a:r>
              <a:rPr lang="en-US" sz="2400" dirty="0">
                <a:solidFill>
                  <a:srgbClr val="004992"/>
                </a:solidFill>
              </a:rPr>
              <a:t>: </a:t>
            </a:r>
            <a:r>
              <a:rPr lang="en-US" sz="2400" dirty="0">
                <a:solidFill>
                  <a:srgbClr val="333333"/>
                </a:solidFill>
              </a:rPr>
              <a:t>T</a:t>
            </a:r>
            <a:r>
              <a:rPr lang="pl-PL" sz="2400" dirty="0">
                <a:solidFill>
                  <a:srgbClr val="333333"/>
                </a:solidFill>
              </a:rPr>
              <a:t>traumatyczne negatywne wydarzenia również mogą mieć negatywny wpływ na nasze zdrowie psychiczne. Wydarzenia te mogą zwiększać prawdopodobieństw pojawienia się zaburzeń psychiczny u osób z oraz bez genetycznej predyspozycji.</a:t>
            </a:r>
            <a:endParaRPr lang="de-DE" sz="2400" strike="sngStrike"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ea typeface="+mn-ea"/>
                <a:cs typeface="+mn-cs"/>
              </a:rPr>
              <a:t>Trening Meta-poznawczy 10 – Radzenie sobie z uprzedzeniami (stygma)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32</a:t>
            </a:fld>
            <a:endParaRPr lang="de-DE">
              <a:latin typeface="+mn-lt"/>
              <a:ea typeface="+mn-ea"/>
              <a:cs typeface="+mn-cs"/>
            </a:endParaRPr>
          </a:p>
        </p:txBody>
      </p:sp>
      <p:pic>
        <p:nvPicPr>
          <p:cNvPr id="8" name="Picture 2" descr="C:\Users\Helen\Downloads\2260564229_433f5ba846_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51972" y="914400"/>
            <a:ext cx="2743203" cy="160477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el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to jest stygma i samostygmatyzacja?</a:t>
            </a:r>
            <a:endParaRPr lang="de-DE" sz="3600" dirty="0">
              <a:latin typeface="+mn-lt"/>
              <a:ea typeface="+mn-ea"/>
              <a:cs typeface="+mn-cs"/>
            </a:endParaRPr>
          </a:p>
        </p:txBody>
      </p:sp>
      <p:sp>
        <p:nvSpPr>
          <p:cNvPr id="77826" name="Inhaltsplatzhalter 2"/>
          <p:cNvSpPr>
            <a:spLocks noGrp="1"/>
          </p:cNvSpPr>
          <p:nvPr>
            <p:ph idx="1"/>
          </p:nvPr>
        </p:nvSpPr>
        <p:spPr/>
        <p:txBody>
          <a:bodyPr>
            <a:noAutofit/>
          </a:bodyPr>
          <a:lstStyle/>
          <a:p>
            <a:pPr>
              <a:lnSpc>
                <a:spcPct val="100000"/>
              </a:lnSpc>
              <a:spcBef>
                <a:spcPts val="1200"/>
              </a:spcBef>
              <a:buClr>
                <a:srgbClr val="000000"/>
              </a:buClr>
            </a:pPr>
            <a:r>
              <a:rPr lang="en-US" sz="2400" dirty="0">
                <a:solidFill>
                  <a:srgbClr val="004992"/>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ea typeface="+mn-ea"/>
                <a:cs typeface="+mn-cs"/>
              </a:rPr>
              <a:t>Trening Meta-poznawczy 10 – Radzenie sobie z uprzedzeniami (stygma)</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33</a:t>
            </a:fld>
            <a:endParaRPr lang="de-DE">
              <a:latin typeface="+mn-lt"/>
              <a:ea typeface="+mn-ea"/>
              <a:cs typeface="+mn-cs"/>
            </a:endParaRPr>
          </a:p>
        </p:txBody>
      </p:sp>
      <p:sp>
        <p:nvSpPr>
          <p:cNvPr id="6" name="Textfeld 5"/>
          <p:cNvSpPr txBox="1"/>
          <p:nvPr/>
        </p:nvSpPr>
        <p:spPr>
          <a:xfrm rot="20851647">
            <a:off x="10826834" y="1813842"/>
            <a:ext cx="708014" cy="292388"/>
          </a:xfrm>
          <a:prstGeom prst="rect">
            <a:avLst/>
          </a:prstGeom>
          <a:noFill/>
        </p:spPr>
        <p:txBody>
          <a:bodyPr wrap="none" rtlCol="0">
            <a:noAutofit/>
          </a:bodyPr>
          <a:lstStyle/>
          <a:p>
            <a:r>
              <a:rPr lang="de-DE" sz="1300" b="1" dirty="0">
                <a:solidFill>
                  <a:srgbClr val="333333"/>
                </a:solidFill>
                <a:latin typeface="+mn-lt"/>
                <a:ea typeface="+mn-ea"/>
                <a:cs typeface="+mn-cs"/>
              </a:rPr>
              <a:t>STIGMA</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821826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el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to jest stygma i samostygmatyzacja?</a:t>
            </a:r>
            <a:endParaRPr lang="de-DE" sz="3600" dirty="0">
              <a:latin typeface="+mn-lt"/>
              <a:ea typeface="+mn-ea"/>
              <a:cs typeface="+mn-cs"/>
            </a:endParaRPr>
          </a:p>
        </p:txBody>
      </p:sp>
      <p:sp>
        <p:nvSpPr>
          <p:cNvPr id="77826" name="Inhaltsplatzhalter 2"/>
          <p:cNvSpPr>
            <a:spLocks noGrp="1"/>
          </p:cNvSpPr>
          <p:nvPr>
            <p:ph idx="1"/>
          </p:nvPr>
        </p:nvSpPr>
        <p:spPr/>
        <p:txBody>
          <a:bodyPr>
            <a:noAutofit/>
          </a:bodyPr>
          <a:lstStyle/>
          <a:p>
            <a:pPr marL="342900" indent="-342900">
              <a:lnSpc>
                <a:spcPct val="100000"/>
              </a:lnSpc>
              <a:spcBef>
                <a:spcPts val="1200"/>
              </a:spcBef>
              <a:buClr>
                <a:srgbClr val="000000"/>
              </a:buClr>
              <a:buFont typeface="WingDings"/>
              <a:buChar char=""/>
            </a:pPr>
            <a:r>
              <a:rPr lang="en-US" sz="2400" b="1" dirty="0">
                <a:solidFill>
                  <a:srgbClr val="004992"/>
                </a:solidFill>
              </a:rPr>
              <a:t>St</a:t>
            </a:r>
            <a:r>
              <a:rPr lang="pl-PL" sz="2400" b="1" dirty="0" err="1">
                <a:solidFill>
                  <a:srgbClr val="004992"/>
                </a:solidFill>
              </a:rPr>
              <a:t>ygma</a:t>
            </a:r>
            <a:r>
              <a:rPr lang="en-US" sz="2400" b="1" dirty="0">
                <a:solidFill>
                  <a:srgbClr val="004992"/>
                </a:solidFill>
              </a:rPr>
              <a:t> = </a:t>
            </a:r>
            <a:r>
              <a:rPr lang="pl-PL" sz="2400" b="1" dirty="0">
                <a:solidFill>
                  <a:srgbClr val="004992"/>
                </a:solidFill>
              </a:rPr>
              <a:t>greckie słowo</a:t>
            </a:r>
            <a:r>
              <a:rPr lang="en-US" sz="2400" b="1" dirty="0">
                <a:solidFill>
                  <a:srgbClr val="004992"/>
                </a:solidFill>
              </a:rPr>
              <a:t>. </a:t>
            </a:r>
            <a:r>
              <a:rPr lang="pl-PL" sz="2400" b="1" dirty="0">
                <a:solidFill>
                  <a:srgbClr val="004992"/>
                </a:solidFill>
              </a:rPr>
              <a:t>Dosłownie znaczy: </a:t>
            </a:r>
            <a:r>
              <a:rPr lang="pl-PL" sz="2400" dirty="0">
                <a:solidFill>
                  <a:srgbClr val="333333"/>
                </a:solidFill>
              </a:rPr>
              <a:t>rana, piętno</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ea typeface="+mn-ea"/>
                <a:cs typeface="+mn-cs"/>
              </a:rPr>
              <a:t>Trening Meta-poznawczy 10 – Radzenie sobie z uprzedzeniami (stygma)</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34</a:t>
            </a:fld>
            <a:endParaRPr lang="de-DE">
              <a:latin typeface="+mn-lt"/>
              <a:ea typeface="+mn-ea"/>
              <a:cs typeface="+mn-cs"/>
            </a:endParaRPr>
          </a:p>
        </p:txBody>
      </p:sp>
      <p:sp>
        <p:nvSpPr>
          <p:cNvPr id="6" name="Textfeld 5"/>
          <p:cNvSpPr txBox="1"/>
          <p:nvPr/>
        </p:nvSpPr>
        <p:spPr>
          <a:xfrm rot="20851647">
            <a:off x="10826834" y="1813842"/>
            <a:ext cx="708014" cy="292388"/>
          </a:xfrm>
          <a:prstGeom prst="rect">
            <a:avLst/>
          </a:prstGeom>
          <a:noFill/>
        </p:spPr>
        <p:txBody>
          <a:bodyPr wrap="none" rtlCol="0">
            <a:noAutofit/>
          </a:bodyPr>
          <a:lstStyle/>
          <a:p>
            <a:r>
              <a:rPr lang="de-DE" sz="1300" b="1" dirty="0">
                <a:solidFill>
                  <a:srgbClr val="333333"/>
                </a:solidFill>
                <a:latin typeface="+mn-lt"/>
                <a:ea typeface="+mn-ea"/>
                <a:cs typeface="+mn-cs"/>
              </a:rPr>
              <a:t>STIGMA</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920442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el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to jest stygma i samostygmatyzacja?</a:t>
            </a:r>
            <a:endParaRPr lang="de-DE" sz="3600" dirty="0">
              <a:latin typeface="+mn-lt"/>
              <a:ea typeface="+mn-ea"/>
              <a:cs typeface="+mn-cs"/>
            </a:endParaRPr>
          </a:p>
        </p:txBody>
      </p:sp>
      <p:sp>
        <p:nvSpPr>
          <p:cNvPr id="77826" name="Inhaltsplatzhalter 2"/>
          <p:cNvSpPr>
            <a:spLocks noGrp="1"/>
          </p:cNvSpPr>
          <p:nvPr>
            <p:ph idx="1"/>
          </p:nvPr>
        </p:nvSpPr>
        <p:spPr/>
        <p:txBody>
          <a:bodyPr>
            <a:noAutofit/>
          </a:bodyPr>
          <a:lstStyle/>
          <a:p>
            <a:pPr marL="342900" indent="-342900">
              <a:lnSpc>
                <a:spcPct val="100000"/>
              </a:lnSpc>
              <a:spcBef>
                <a:spcPts val="1200"/>
              </a:spcBef>
              <a:buClr>
                <a:srgbClr val="000000"/>
              </a:buClr>
              <a:buFont typeface="WingDings"/>
              <a:buChar char=""/>
            </a:pPr>
            <a:r>
              <a:rPr lang="en-US" sz="2400" b="1" dirty="0">
                <a:solidFill>
                  <a:srgbClr val="004992"/>
                </a:solidFill>
              </a:rPr>
              <a:t>St</a:t>
            </a:r>
            <a:r>
              <a:rPr lang="pl-PL" sz="2400" b="1" dirty="0" err="1">
                <a:solidFill>
                  <a:srgbClr val="004992"/>
                </a:solidFill>
              </a:rPr>
              <a:t>ygma</a:t>
            </a:r>
            <a:r>
              <a:rPr lang="en-US" sz="2400" b="1" dirty="0">
                <a:solidFill>
                  <a:srgbClr val="004992"/>
                </a:solidFill>
              </a:rPr>
              <a:t> = </a:t>
            </a:r>
            <a:r>
              <a:rPr lang="pl-PL" sz="2400" b="1" dirty="0">
                <a:solidFill>
                  <a:srgbClr val="004992"/>
                </a:solidFill>
              </a:rPr>
              <a:t>greckie słowo</a:t>
            </a:r>
            <a:r>
              <a:rPr lang="en-US" sz="2400" b="1" dirty="0">
                <a:solidFill>
                  <a:srgbClr val="004992"/>
                </a:solidFill>
              </a:rPr>
              <a:t>. </a:t>
            </a:r>
            <a:r>
              <a:rPr lang="pl-PL" sz="2400" b="1" dirty="0">
                <a:solidFill>
                  <a:srgbClr val="004992"/>
                </a:solidFill>
              </a:rPr>
              <a:t>Dosłownie znaczy: </a:t>
            </a:r>
            <a:r>
              <a:rPr lang="pl-PL" sz="2400" dirty="0">
                <a:solidFill>
                  <a:srgbClr val="333333"/>
                </a:solidFill>
              </a:rPr>
              <a:t>rana, piętno</a:t>
            </a:r>
            <a:endParaRPr lang="de-DE" sz="2400" dirty="0">
              <a:solidFill>
                <a:srgbClr val="333333"/>
              </a:solidFill>
            </a:endParaRPr>
          </a:p>
          <a:p>
            <a:pPr marL="342900" indent="-342900">
              <a:lnSpc>
                <a:spcPct val="100000"/>
              </a:lnSpc>
              <a:spcBef>
                <a:spcPts val="1200"/>
              </a:spcBef>
              <a:buClr>
                <a:srgbClr val="333333"/>
              </a:buClr>
              <a:buFont typeface="WingDings"/>
              <a:buChar char=""/>
            </a:pPr>
            <a:r>
              <a:rPr lang="pl-PL" sz="2400" b="1" dirty="0">
                <a:solidFill>
                  <a:srgbClr val="004992"/>
                </a:solidFill>
              </a:rPr>
              <a:t>Stygmatyzacja </a:t>
            </a:r>
            <a:r>
              <a:rPr lang="en-US" sz="2400" dirty="0">
                <a:solidFill>
                  <a:srgbClr val="004992"/>
                </a:solidFill>
              </a:rPr>
              <a:t>o</a:t>
            </a:r>
            <a:r>
              <a:rPr lang="pl-PL" sz="2400" dirty="0">
                <a:solidFill>
                  <a:srgbClr val="004992"/>
                </a:solidFill>
              </a:rPr>
              <a:t>pojawia się wtedy kiedy człowiek lub grupy</a:t>
            </a:r>
            <a:br>
              <a:rPr lang="en-US" sz="2400" dirty="0">
                <a:solidFill>
                  <a:srgbClr val="004992"/>
                </a:solidFill>
              </a:rPr>
            </a:br>
            <a:r>
              <a:rPr lang="pl-PL" sz="2400" dirty="0">
                <a:solidFill>
                  <a:srgbClr val="004992"/>
                </a:solidFill>
              </a:rPr>
              <a:t>skojarzone są z negatywnym nastawieniem</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pl-PL">
                <a:latin typeface="+mn-lt"/>
                <a:ea typeface="+mn-ea"/>
                <a:cs typeface="+mn-cs"/>
              </a:rPr>
              <a:t>Trening Meta-poznawczy 10 – Radzenie sobie z uprzedzeniami (stygma)</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35</a:t>
            </a:fld>
            <a:endParaRPr lang="de-DE">
              <a:latin typeface="+mn-lt"/>
              <a:ea typeface="+mn-ea"/>
              <a:cs typeface="+mn-cs"/>
            </a:endParaRPr>
          </a:p>
        </p:txBody>
      </p:sp>
      <p:sp>
        <p:nvSpPr>
          <p:cNvPr id="6" name="Textfeld 5"/>
          <p:cNvSpPr txBox="1"/>
          <p:nvPr/>
        </p:nvSpPr>
        <p:spPr>
          <a:xfrm rot="20851647">
            <a:off x="10826834" y="1813842"/>
            <a:ext cx="708014" cy="292388"/>
          </a:xfrm>
          <a:prstGeom prst="rect">
            <a:avLst/>
          </a:prstGeom>
          <a:noFill/>
        </p:spPr>
        <p:txBody>
          <a:bodyPr wrap="none" rtlCol="0">
            <a:noAutofit/>
          </a:bodyPr>
          <a:lstStyle/>
          <a:p>
            <a:r>
              <a:rPr lang="de-DE" sz="1300" b="1" dirty="0">
                <a:solidFill>
                  <a:srgbClr val="333333"/>
                </a:solidFill>
                <a:latin typeface="+mn-lt"/>
                <a:ea typeface="+mn-ea"/>
                <a:cs typeface="+mn-cs"/>
              </a:rPr>
              <a:t>STIGMA</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889131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el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to jest stygma i samostygmatyzacja?</a:t>
            </a:r>
            <a:endParaRPr lang="de-DE" sz="3600" dirty="0">
              <a:latin typeface="+mn-lt"/>
              <a:ea typeface="+mn-ea"/>
              <a:cs typeface="+mn-cs"/>
            </a:endParaRPr>
          </a:p>
        </p:txBody>
      </p:sp>
      <p:sp>
        <p:nvSpPr>
          <p:cNvPr id="77826" name="Inhaltsplatzhalter 2"/>
          <p:cNvSpPr>
            <a:spLocks noGrp="1"/>
          </p:cNvSpPr>
          <p:nvPr>
            <p:ph idx="1"/>
          </p:nvPr>
        </p:nvSpPr>
        <p:spPr/>
        <p:txBody>
          <a:bodyPr>
            <a:noAutofit/>
          </a:bodyPr>
          <a:lstStyle/>
          <a:p>
            <a:pPr marL="342900" indent="-342900">
              <a:lnSpc>
                <a:spcPct val="100000"/>
              </a:lnSpc>
              <a:spcBef>
                <a:spcPts val="1200"/>
              </a:spcBef>
              <a:buClr>
                <a:srgbClr val="000000"/>
              </a:buClr>
              <a:buFont typeface="WingDings"/>
              <a:buChar char=""/>
            </a:pPr>
            <a:r>
              <a:rPr lang="en-US" sz="2400" b="1" dirty="0">
                <a:solidFill>
                  <a:srgbClr val="004992"/>
                </a:solidFill>
              </a:rPr>
              <a:t>St</a:t>
            </a:r>
            <a:r>
              <a:rPr lang="pl-PL" sz="2400" b="1" dirty="0" err="1">
                <a:solidFill>
                  <a:srgbClr val="004992"/>
                </a:solidFill>
              </a:rPr>
              <a:t>ygma</a:t>
            </a:r>
            <a:r>
              <a:rPr lang="en-US" sz="2400" b="1" dirty="0">
                <a:solidFill>
                  <a:srgbClr val="004992"/>
                </a:solidFill>
              </a:rPr>
              <a:t> = </a:t>
            </a:r>
            <a:r>
              <a:rPr lang="pl-PL" sz="2400" b="1" dirty="0">
                <a:solidFill>
                  <a:srgbClr val="004992"/>
                </a:solidFill>
              </a:rPr>
              <a:t>greckie słowo</a:t>
            </a:r>
            <a:r>
              <a:rPr lang="en-US" sz="2400" b="1" dirty="0">
                <a:solidFill>
                  <a:srgbClr val="004992"/>
                </a:solidFill>
              </a:rPr>
              <a:t>. </a:t>
            </a:r>
            <a:r>
              <a:rPr lang="pl-PL" sz="2400" b="1" dirty="0">
                <a:solidFill>
                  <a:srgbClr val="004992"/>
                </a:solidFill>
              </a:rPr>
              <a:t>Dosłownie znaczy: </a:t>
            </a:r>
            <a:r>
              <a:rPr lang="pl-PL" sz="2400" dirty="0">
                <a:solidFill>
                  <a:srgbClr val="333333"/>
                </a:solidFill>
              </a:rPr>
              <a:t>rana, piętno</a:t>
            </a:r>
            <a:endParaRPr lang="de-DE" sz="2400" dirty="0">
              <a:solidFill>
                <a:srgbClr val="333333"/>
              </a:solidFill>
            </a:endParaRPr>
          </a:p>
          <a:p>
            <a:pPr marL="342900" indent="-342900">
              <a:lnSpc>
                <a:spcPct val="100000"/>
              </a:lnSpc>
              <a:spcBef>
                <a:spcPts val="1200"/>
              </a:spcBef>
              <a:buClr>
                <a:srgbClr val="333333"/>
              </a:buClr>
              <a:buFont typeface="WingDings"/>
              <a:buChar char=""/>
            </a:pPr>
            <a:r>
              <a:rPr lang="pl-PL" sz="2400" b="1" dirty="0">
                <a:solidFill>
                  <a:srgbClr val="004992"/>
                </a:solidFill>
              </a:rPr>
              <a:t>Stygmatyzacja </a:t>
            </a:r>
            <a:r>
              <a:rPr lang="en-US" sz="2400" dirty="0">
                <a:solidFill>
                  <a:srgbClr val="004992"/>
                </a:solidFill>
              </a:rPr>
              <a:t>o</a:t>
            </a:r>
            <a:r>
              <a:rPr lang="pl-PL" sz="2400" dirty="0">
                <a:solidFill>
                  <a:srgbClr val="004992"/>
                </a:solidFill>
              </a:rPr>
              <a:t>pojawia się wtedy kiedy człowiek lub grupy</a:t>
            </a:r>
            <a:br>
              <a:rPr lang="en-US" sz="2400" dirty="0">
                <a:solidFill>
                  <a:srgbClr val="004992"/>
                </a:solidFill>
              </a:rPr>
            </a:br>
            <a:r>
              <a:rPr lang="pl-PL" sz="2400" dirty="0">
                <a:solidFill>
                  <a:srgbClr val="004992"/>
                </a:solidFill>
              </a:rPr>
              <a:t>skojarzone są z negatywnym nastawieniem</a:t>
            </a:r>
            <a:endParaRPr lang="de-DE" sz="2400" dirty="0">
              <a:solidFill>
                <a:srgbClr val="004992"/>
              </a:solidFill>
            </a:endParaRPr>
          </a:p>
          <a:p>
            <a:pPr marL="342900" indent="-342900">
              <a:lnSpc>
                <a:spcPct val="100000"/>
              </a:lnSpc>
              <a:spcBef>
                <a:spcPts val="1200"/>
              </a:spcBef>
              <a:buClr>
                <a:srgbClr val="333333"/>
              </a:buClr>
              <a:buFont typeface="WingDings"/>
              <a:buChar char=""/>
            </a:pPr>
            <a:r>
              <a:rPr lang="pl-PL" sz="2400" dirty="0">
                <a:solidFill>
                  <a:srgbClr val="333333"/>
                </a:solidFill>
              </a:rPr>
              <a:t>Sądy te tworzone są bez krytycznej refleksji czy weryfikacji</a:t>
            </a:r>
            <a:endParaRPr lang="en-US" sz="2400" dirty="0">
              <a:solidFill>
                <a:srgbClr val="333333"/>
              </a:solidFill>
            </a:endParaRPr>
          </a:p>
          <a:p>
            <a:pPr marL="342900" indent="-342900">
              <a:lnSpc>
                <a:spcPct val="100000"/>
              </a:lnSpc>
              <a:spcBef>
                <a:spcPts val="1200"/>
              </a:spcBef>
              <a:buClr>
                <a:srgbClr val="333333"/>
              </a:buClr>
              <a:buFont typeface="WingDings"/>
              <a:buChar char=""/>
            </a:pPr>
            <a:r>
              <a:rPr lang="pl-PL" sz="2400" dirty="0">
                <a:solidFill>
                  <a:srgbClr val="333333"/>
                </a:solidFill>
              </a:rPr>
              <a:t>Stygmatyzacja może prowadzić do dewaluacji czy segregacji</a:t>
            </a:r>
            <a:endParaRPr lang="en-US" sz="2400" dirty="0">
              <a:solidFill>
                <a:srgbClr val="333333"/>
              </a:solidFill>
            </a:endParaRPr>
          </a:p>
          <a:p>
            <a:pPr marL="342900" indent="-342900">
              <a:lnSpc>
                <a:spcPct val="100000"/>
              </a:lnSpc>
              <a:spcBef>
                <a:spcPts val="1200"/>
              </a:spcBef>
              <a:buClr>
                <a:srgbClr val="333333"/>
              </a:buClr>
              <a:buFont typeface="WingDings"/>
              <a:buChar char=""/>
            </a:pPr>
            <a:r>
              <a:rPr lang="pl-PL" sz="2400" dirty="0">
                <a:solidFill>
                  <a:srgbClr val="333333"/>
                </a:solidFill>
              </a:rPr>
              <a:t>Stygma możę pojawiać się odnośnie niektórych chorób (np. HIV), widocznej niepełnosprawności, czy też zaburzeń psychicznych, jak psychoza.</a:t>
            </a:r>
            <a:endParaRPr lang="de-DE" sz="2400" dirty="0">
              <a:solidFill>
                <a:srgbClr val="333333"/>
              </a:solidFill>
            </a:endParaRPr>
          </a:p>
          <a:p>
            <a:pPr marL="342900" indent="-342900">
              <a:lnSpc>
                <a:spcPct val="100000"/>
              </a:lnSpc>
              <a:spcBef>
                <a:spcPts val="1200"/>
              </a:spcBef>
              <a:buClr>
                <a:srgbClr val="333333"/>
              </a:buClr>
              <a:buFont typeface="WingDings"/>
              <a:buChar char=""/>
            </a:pPr>
            <a:r>
              <a:rPr lang="pl-PL" sz="2400">
                <a:solidFill>
                  <a:srgbClr val="333333"/>
                </a:solidFill>
              </a:rPr>
              <a:t>“samo-stygmatyzacja” </a:t>
            </a:r>
            <a:r>
              <a:rPr lang="pl-PL" sz="2400" dirty="0">
                <a:solidFill>
                  <a:srgbClr val="333333"/>
                </a:solidFill>
              </a:rPr>
              <a:t>oznacza że osoby doświadczone podzielają wewnętrznie stygmę, którą wcześniej doświadczały z zewnątrz, tak mocno, że postrzegają siebie jako gorszych.</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ea typeface="+mn-ea"/>
                <a:cs typeface="+mn-cs"/>
              </a:rPr>
              <a:t>Trening Meta-poznawczy 10 – Radzenie sobie z uprzedzeniami (stygma)</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36</a:t>
            </a:fld>
            <a:endParaRPr lang="de-DE">
              <a:latin typeface="+mn-lt"/>
              <a:ea typeface="+mn-ea"/>
              <a:cs typeface="+mn-cs"/>
            </a:endParaRPr>
          </a:p>
        </p:txBody>
      </p:sp>
      <p:sp>
        <p:nvSpPr>
          <p:cNvPr id="6" name="Textfeld 5"/>
          <p:cNvSpPr txBox="1"/>
          <p:nvPr/>
        </p:nvSpPr>
        <p:spPr>
          <a:xfrm rot="20851647">
            <a:off x="10826834" y="1813842"/>
            <a:ext cx="708014" cy="292388"/>
          </a:xfrm>
          <a:prstGeom prst="rect">
            <a:avLst/>
          </a:prstGeom>
          <a:noFill/>
        </p:spPr>
        <p:txBody>
          <a:bodyPr wrap="none" rtlCol="0">
            <a:noAutofit/>
          </a:bodyPr>
          <a:lstStyle/>
          <a:p>
            <a:r>
              <a:rPr lang="de-DE" sz="1300" b="1" dirty="0">
                <a:solidFill>
                  <a:srgbClr val="333333"/>
                </a:solidFill>
                <a:latin typeface="+mn-lt"/>
                <a:ea typeface="+mn-ea"/>
                <a:cs typeface="+mn-cs"/>
              </a:rPr>
              <a:t>STIGMA</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468900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el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Stygma wobec osób doświadczających psychoz</a:t>
            </a:r>
            <a:endParaRPr lang="de-DE" sz="3600" dirty="0">
              <a:latin typeface="+mn-lt"/>
              <a:ea typeface="+mn-ea"/>
              <a:cs typeface="+mn-cs"/>
            </a:endParaRPr>
          </a:p>
        </p:txBody>
      </p:sp>
      <p:sp>
        <p:nvSpPr>
          <p:cNvPr id="79875" name="Inhaltsplatzhalter 2"/>
          <p:cNvSpPr>
            <a:spLocks noGrp="1"/>
          </p:cNvSpPr>
          <p:nvPr>
            <p:ph idx="1"/>
          </p:nvPr>
        </p:nvSpPr>
        <p:spPr/>
        <p:txBody>
          <a:bodyPr>
            <a:noAutofit/>
          </a:bodyPr>
          <a:lstStyle/>
          <a:p>
            <a:pPr marL="342900" indent="-342900">
              <a:buClr>
                <a:srgbClr val="333333"/>
              </a:buClr>
              <a:buFont typeface="WingDings"/>
              <a:buChar char=""/>
            </a:pPr>
            <a:r>
              <a:rPr lang="pl-PL" sz="2400" dirty="0">
                <a:solidFill>
                  <a:srgbClr val="333333"/>
                </a:solidFill>
              </a:rPr>
              <a:t>Jaki poglądy na temat osób chorujących na psychozy słyszałeś?</a:t>
            </a:r>
            <a:endParaRPr lang="de-DE" sz="2400" dirty="0">
              <a:solidFill>
                <a:srgbClr val="333333"/>
              </a:solidFill>
            </a:endParaRPr>
          </a:p>
          <a:p>
            <a:pPr marL="342900" indent="-342900">
              <a:buClr>
                <a:srgbClr val="333333"/>
              </a:buClr>
              <a:buFont typeface="WingDings"/>
              <a:buChar char=""/>
            </a:pPr>
            <a:r>
              <a:rPr lang="pl-PL" sz="2400" dirty="0">
                <a:solidFill>
                  <a:srgbClr val="333333"/>
                </a:solidFill>
              </a:rPr>
              <a:t>Jakie poglądy miałeś lub masz na temat osób doświadczających </a:t>
            </a:r>
            <a:r>
              <a:rPr lang="pl-PL" sz="2400">
                <a:solidFill>
                  <a:srgbClr val="333333"/>
                </a:solidFill>
              </a:rPr>
              <a:t>psychozy?</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ea typeface="+mn-ea"/>
                <a:cs typeface="+mn-cs"/>
              </a:rPr>
              <a:t>Trening Meta-poznawczy 10 – Radzenie sobie z uprzedzeniami (stygma)</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37</a:t>
            </a:fld>
            <a:endParaRPr lang="de-DE">
              <a:latin typeface="+mn-lt"/>
              <a:ea typeface="+mn-ea"/>
              <a:cs typeface="+mn-cs"/>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el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Stygma wobec osób doświadczających psychoz</a:t>
            </a:r>
            <a:endParaRPr lang="de-DE" sz="3600" dirty="0">
              <a:latin typeface="+mn-lt"/>
              <a:ea typeface="+mn-ea"/>
              <a:cs typeface="+mn-cs"/>
            </a:endParaRPr>
          </a:p>
        </p:txBody>
      </p:sp>
      <p:sp>
        <p:nvSpPr>
          <p:cNvPr id="8" name="Inhaltsplatzhalter 2"/>
          <p:cNvSpPr>
            <a:spLocks noGrp="1"/>
          </p:cNvSpPr>
          <p:nvPr>
            <p:ph idx="1"/>
          </p:nvPr>
        </p:nvSpPr>
        <p:spPr/>
        <p:txBody>
          <a:bodyPr>
            <a:noAutofit/>
          </a:bodyPr>
          <a:lstStyle/>
          <a:p>
            <a:pPr>
              <a:defRPr/>
            </a:pPr>
            <a:r>
              <a:rPr lang="pl-PL" sz="2400" dirty="0">
                <a:solidFill>
                  <a:srgbClr val="004992"/>
                </a:solidFill>
              </a:rPr>
              <a:t>Powszechne, lecz błędne założenia na temat osób doświadczających psychozy:</a:t>
            </a:r>
            <a:endParaRPr lang="de-DE" sz="2400" dirty="0">
              <a:solidFill>
                <a:srgbClr val="004992"/>
              </a:solidFill>
            </a:endParaRPr>
          </a:p>
          <a:p>
            <a:pPr>
              <a:defRPr/>
            </a:pPr>
            <a:r>
              <a:rPr lang="pl-PL" sz="2400" dirty="0">
                <a:solidFill>
                  <a:srgbClr val="333333"/>
                </a:solidFill>
              </a:rPr>
              <a:t>Osoby takie są.</a:t>
            </a:r>
            <a:r>
              <a:rPr lang="de-DE" sz="2400" dirty="0">
                <a:solidFill>
                  <a:srgbClr val="333333"/>
                </a:solidFill>
              </a:rPr>
              <a:t>..</a:t>
            </a:r>
          </a:p>
          <a:p>
            <a:pPr marL="342900" indent="-342900">
              <a:buClr>
                <a:srgbClr val="333333"/>
              </a:buClr>
              <a:buFont typeface="WingDings"/>
              <a:buChar char=""/>
              <a:defRPr/>
            </a:pPr>
            <a:r>
              <a:rPr lang="pl-PL" sz="2400" dirty="0">
                <a:solidFill>
                  <a:srgbClr val="333333"/>
                </a:solidFill>
              </a:rPr>
              <a:t>Niebezpieczne i nieprzewidywalne</a:t>
            </a:r>
            <a:endParaRPr lang="de-DE" sz="2400" dirty="0">
              <a:solidFill>
                <a:srgbClr val="333333"/>
              </a:solidFill>
            </a:endParaRPr>
          </a:p>
          <a:p>
            <a:pPr marL="342900" indent="-342900">
              <a:buClr>
                <a:srgbClr val="333333"/>
              </a:buClr>
              <a:buFont typeface="WingDings"/>
              <a:buChar char=""/>
              <a:defRPr/>
            </a:pPr>
            <a:r>
              <a:rPr lang="pl-PL" sz="2400" dirty="0">
                <a:solidFill>
                  <a:srgbClr val="333333"/>
                </a:solidFill>
              </a:rPr>
              <a:t>Mają wiele osobowości (Psychoza)</a:t>
            </a:r>
            <a:endParaRPr lang="de-DE" sz="2400" dirty="0">
              <a:solidFill>
                <a:srgbClr val="333333"/>
              </a:solidFill>
            </a:endParaRPr>
          </a:p>
          <a:p>
            <a:pPr marL="342900" indent="-342900">
              <a:buClr>
                <a:srgbClr val="333333"/>
              </a:buClr>
              <a:buFont typeface="WingDings"/>
              <a:buChar char=""/>
              <a:defRPr/>
            </a:pPr>
            <a:r>
              <a:rPr lang="pl-PL" sz="2400" dirty="0">
                <a:solidFill>
                  <a:srgbClr val="333333"/>
                </a:solidFill>
              </a:rPr>
              <a:t>nieinteligentne</a:t>
            </a:r>
            <a:endParaRPr lang="de-DE" sz="2400" dirty="0">
              <a:solidFill>
                <a:srgbClr val="333333"/>
              </a:solidFill>
            </a:endParaRPr>
          </a:p>
          <a:p>
            <a:pPr marL="342900" indent="-342900">
              <a:buClr>
                <a:srgbClr val="333333"/>
              </a:buClr>
              <a:buFont typeface="WingDings"/>
              <a:buChar char=""/>
              <a:defRPr/>
            </a:pPr>
            <a:r>
              <a:rPr lang="pl-PL" sz="2400" dirty="0">
                <a:solidFill>
                  <a:srgbClr val="333333"/>
                </a:solidFill>
              </a:rPr>
              <a:t>Nieprzerwanie chorzy</a:t>
            </a:r>
            <a:endParaRPr lang="de-DE" sz="2400" dirty="0">
              <a:solidFill>
                <a:srgbClr val="333333"/>
              </a:solidFill>
            </a:endParaRPr>
          </a:p>
          <a:p>
            <a:pPr algn="ctr" eaLnBrk="1" fontAlgn="auto" hangingPunct="1">
              <a:defRPr/>
            </a:pPr>
            <a:r>
              <a:rPr lang="pl-PL" sz="2400" dirty="0">
                <a:solidFill>
                  <a:srgbClr val="004992"/>
                </a:solidFill>
              </a:rPr>
              <a:t>Usprawiedliwione</a:t>
            </a:r>
            <a:r>
              <a:rPr lang="de-DE" sz="2400" dirty="0">
                <a:solidFill>
                  <a:srgbClr val="004992"/>
                </a:solidFill>
              </a:rPr>
              <a:t>? </a:t>
            </a:r>
            <a:r>
              <a:rPr lang="pl-PL" sz="2400" dirty="0">
                <a:solidFill>
                  <a:srgbClr val="004992"/>
                </a:solidFill>
              </a:rPr>
              <a:t>NIE</a:t>
            </a:r>
            <a:r>
              <a:rPr lang="de-DE" sz="2400" dirty="0">
                <a:solidFill>
                  <a:srgbClr val="004992"/>
                </a:solidFill>
              </a:rPr>
              <a:t>!</a:t>
            </a:r>
          </a:p>
        </p:txBody>
      </p:sp>
      <p:sp>
        <p:nvSpPr>
          <p:cNvPr id="2" name="Footer Placeholder 1"/>
          <p:cNvSpPr>
            <a:spLocks noGrp="1"/>
          </p:cNvSpPr>
          <p:nvPr>
            <p:ph type="ftr" sz="quarter" idx="11"/>
          </p:nvPr>
        </p:nvSpPr>
        <p:spPr/>
        <p:txBody>
          <a:bodyPr/>
          <a:lstStyle/>
          <a:p>
            <a:pPr>
              <a:defRPr/>
            </a:pPr>
            <a:r>
              <a:rPr lang="pl-PL">
                <a:latin typeface="+mn-lt"/>
                <a:ea typeface="+mn-ea"/>
                <a:cs typeface="+mn-cs"/>
              </a:rPr>
              <a:t>Trening Meta-poznawczy 10 – Radzenie sobie z uprzedzeniami (stygma)</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38</a:t>
            </a:fld>
            <a:endParaRPr lang="de-DE">
              <a:latin typeface="+mn-lt"/>
              <a:ea typeface="+mn-ea"/>
              <a:cs typeface="+mn-cs"/>
            </a:endParaRPr>
          </a:p>
        </p:txBody>
      </p:sp>
      <p:pic>
        <p:nvPicPr>
          <p:cNvPr id="9" name="Picture 8" descr="C:\Users\Helen\Downloads\6503264653_40dc082989_m.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383070" y="4581128"/>
            <a:ext cx="1391771" cy="1371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el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Stygma wobec osób doświadczających psychoz</a:t>
            </a:r>
            <a:endParaRPr lang="de-DE" sz="3600" dirty="0">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eaLnBrk="1" fontAlgn="auto" hangingPunct="1">
              <a:lnSpc>
                <a:spcPct val="100000"/>
              </a:lnSpc>
              <a:spcBef>
                <a:spcPts val="1200"/>
              </a:spcBef>
              <a:defRPr/>
            </a:pPr>
            <a:r>
              <a:rPr lang="pl-PL" sz="2400" dirty="0">
                <a:solidFill>
                  <a:srgbClr val="004992"/>
                </a:solidFill>
              </a:rPr>
              <a:t>Uzasadnione</a:t>
            </a:r>
            <a:r>
              <a:rPr lang="de-DE" sz="2400" dirty="0">
                <a:solidFill>
                  <a:srgbClr val="004992"/>
                </a:solidFill>
              </a:rPr>
              <a:t>? </a:t>
            </a:r>
            <a:r>
              <a:rPr lang="pl-PL" sz="2400" dirty="0">
                <a:solidFill>
                  <a:srgbClr val="004992"/>
                </a:solidFill>
              </a:rPr>
              <a:t>NIE</a:t>
            </a:r>
            <a:r>
              <a:rPr lang="de-DE" sz="2400" dirty="0">
                <a:solidFill>
                  <a:srgbClr val="004992"/>
                </a:solidFill>
              </a:rPr>
              <a:t>!</a:t>
            </a:r>
          </a:p>
          <a:p>
            <a:pPr lvl="0">
              <a:lnSpc>
                <a:spcPct val="100000"/>
              </a:lnSpc>
              <a:spcBef>
                <a:spcPts val="1200"/>
              </a:spcBef>
              <a:defRPr/>
            </a:pPr>
            <a:r>
              <a:rPr lang="pl-PL" sz="2400" dirty="0">
                <a:solidFill>
                  <a:srgbClr val="004992"/>
                </a:solidFill>
              </a:rPr>
              <a:t>Niebezpieczne i nieprzewidywalne</a:t>
            </a:r>
            <a:r>
              <a:rPr lang="de-DE" sz="2400" dirty="0">
                <a:solidFill>
                  <a:srgbClr val="004992"/>
                </a:solidFill>
              </a:rPr>
              <a:t>?</a:t>
            </a:r>
          </a:p>
        </p:txBody>
      </p:sp>
      <p:sp>
        <p:nvSpPr>
          <p:cNvPr id="2" name="Footer Placeholder 1"/>
          <p:cNvSpPr>
            <a:spLocks noGrp="1"/>
          </p:cNvSpPr>
          <p:nvPr>
            <p:ph type="ftr" sz="quarter" idx="11"/>
          </p:nvPr>
        </p:nvSpPr>
        <p:spPr/>
        <p:txBody>
          <a:bodyPr/>
          <a:lstStyle/>
          <a:p>
            <a:pPr>
              <a:defRPr/>
            </a:pPr>
            <a:r>
              <a:rPr lang="pl-PL">
                <a:latin typeface="+mn-lt"/>
                <a:ea typeface="+mn-ea"/>
                <a:cs typeface="+mn-cs"/>
              </a:rPr>
              <a:t>Trening Meta-poznawczy 10 – Radzenie sobie z uprzedzeniami (stygma)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39</a:t>
            </a:fld>
            <a:endParaRPr lang="de-DE">
              <a:latin typeface="+mn-lt"/>
              <a:ea typeface="+mn-ea"/>
              <a:cs typeface="+mn-cs"/>
            </a:endParaRPr>
          </a:p>
        </p:txBody>
      </p:sp>
    </p:spTree>
    <p:extLst>
      <p:ext uri="{BB962C8B-B14F-4D97-AF65-F5344CB8AC3E}">
        <p14:creationId xmlns:p14="http://schemas.microsoft.com/office/powerpoint/2010/main" val="23752968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el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Stygma wobec osób doświadczających psychoz</a:t>
            </a:r>
            <a:endParaRPr lang="de-DE" sz="3600" dirty="0">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eaLnBrk="1" fontAlgn="auto" hangingPunct="1">
              <a:lnSpc>
                <a:spcPct val="100000"/>
              </a:lnSpc>
              <a:spcBef>
                <a:spcPts val="1200"/>
              </a:spcBef>
              <a:defRPr/>
            </a:pPr>
            <a:r>
              <a:rPr lang="pl-PL" sz="2400" dirty="0">
                <a:solidFill>
                  <a:srgbClr val="004992"/>
                </a:solidFill>
              </a:rPr>
              <a:t>Uzasadnione</a:t>
            </a:r>
            <a:r>
              <a:rPr lang="de-DE" sz="2400" dirty="0">
                <a:solidFill>
                  <a:srgbClr val="004992"/>
                </a:solidFill>
              </a:rPr>
              <a:t>? </a:t>
            </a:r>
            <a:r>
              <a:rPr lang="pl-PL" sz="2400" dirty="0">
                <a:solidFill>
                  <a:srgbClr val="004992"/>
                </a:solidFill>
              </a:rPr>
              <a:t>NIE</a:t>
            </a:r>
            <a:r>
              <a:rPr lang="de-DE" sz="2400" dirty="0">
                <a:solidFill>
                  <a:srgbClr val="004992"/>
                </a:solidFill>
              </a:rPr>
              <a:t>!</a:t>
            </a:r>
          </a:p>
          <a:p>
            <a:pPr lvl="0">
              <a:lnSpc>
                <a:spcPct val="100000"/>
              </a:lnSpc>
              <a:spcBef>
                <a:spcPts val="1200"/>
              </a:spcBef>
              <a:defRPr/>
            </a:pPr>
            <a:r>
              <a:rPr lang="pl-PL" sz="2400" dirty="0">
                <a:solidFill>
                  <a:srgbClr val="004992"/>
                </a:solidFill>
              </a:rPr>
              <a:t>Niebezpieczne i nieprzewidywalne</a:t>
            </a:r>
            <a:r>
              <a:rPr lang="de-DE" sz="2400" dirty="0">
                <a:solidFill>
                  <a:srgbClr val="004992"/>
                </a:solidFill>
              </a:rPr>
              <a:t>?</a:t>
            </a:r>
          </a:p>
          <a:p>
            <a:pPr lvl="0">
              <a:lnSpc>
                <a:spcPct val="100000"/>
              </a:lnSpc>
              <a:spcBef>
                <a:spcPts val="1200"/>
              </a:spcBef>
              <a:defRPr/>
            </a:pPr>
            <a:r>
              <a:rPr lang="pl-PL" sz="2400" dirty="0">
                <a:solidFill>
                  <a:srgbClr val="333333"/>
                </a:solidFill>
              </a:rPr>
              <a:t>Osoby z psychozą są częściej ofiarami niż sprawcami przemocy czy innych krzywd.</a:t>
            </a:r>
            <a:endParaRPr lang="de-DE" sz="2400" u="sng" dirty="0">
              <a:solidFill>
                <a:srgbClr val="333333"/>
              </a:solidFill>
            </a:endParaRPr>
          </a:p>
          <a:p>
            <a:pPr lvl="0">
              <a:lnSpc>
                <a:spcPct val="100000"/>
              </a:lnSpc>
              <a:spcBef>
                <a:spcPts val="1200"/>
              </a:spcBef>
              <a:defRPr/>
            </a:pPr>
            <a:r>
              <a:rPr lang="pl-PL" sz="2400" u="sng" dirty="0">
                <a:solidFill>
                  <a:srgbClr val="333333"/>
                </a:solidFill>
              </a:rPr>
              <a:t>Jednak</a:t>
            </a:r>
            <a:r>
              <a:rPr lang="pl-PL" sz="2400" dirty="0">
                <a:solidFill>
                  <a:srgbClr val="333333"/>
                </a:solidFill>
              </a:rPr>
              <a:t>:</a:t>
            </a:r>
            <a:r>
              <a:rPr lang="de-DE" sz="2400" dirty="0">
                <a:solidFill>
                  <a:srgbClr val="333333"/>
                </a:solidFill>
              </a:rPr>
              <a:t> </a:t>
            </a:r>
            <a:r>
              <a:rPr lang="pl-PL" sz="2400" dirty="0">
                <a:solidFill>
                  <a:srgbClr val="333333"/>
                </a:solidFill>
              </a:rPr>
              <a:t>jeżeli są sprawcami</a:t>
            </a:r>
            <a:r>
              <a:rPr lang="de-DE" sz="2400" dirty="0">
                <a:solidFill>
                  <a:srgbClr val="333333"/>
                </a:solidFill>
              </a:rPr>
              <a:t>...</a:t>
            </a:r>
          </a:p>
          <a:p>
            <a:pPr marL="342900" lvl="0" indent="-342900">
              <a:lnSpc>
                <a:spcPct val="100000"/>
              </a:lnSpc>
              <a:spcBef>
                <a:spcPts val="1200"/>
              </a:spcBef>
              <a:buClr>
                <a:srgbClr val="333333"/>
              </a:buClr>
              <a:buFont typeface="WingDings"/>
              <a:buChar char=""/>
              <a:defRPr/>
            </a:pPr>
            <a:r>
              <a:rPr lang="de-DE" sz="2400" dirty="0">
                <a:solidFill>
                  <a:srgbClr val="333333"/>
                </a:solidFill>
              </a:rPr>
              <a:t>... </a:t>
            </a:r>
            <a:r>
              <a:rPr lang="pl-PL" sz="2400" dirty="0">
                <a:solidFill>
                  <a:srgbClr val="333333"/>
                </a:solidFill>
              </a:rPr>
              <a:t>gazety częściej podają takie informacje, bo dostarczają chwytliwych nagłówków: metody przestępstw mogą być wyjątkowe/niezwykłe lub mniej zrozumiałe (np. chory psychicznie napadł niemieckiego polityka </a:t>
            </a:r>
            <a:r>
              <a:rPr lang="en-US" sz="2400" dirty="0">
                <a:solidFill>
                  <a:srgbClr val="333333"/>
                </a:solidFill>
              </a:rPr>
              <a:t>Lafontaine </a:t>
            </a:r>
            <a:r>
              <a:rPr lang="pl-PL" sz="2400" dirty="0">
                <a:solidFill>
                  <a:srgbClr val="333333"/>
                </a:solidFill>
              </a:rPr>
              <a:t>i </a:t>
            </a:r>
            <a:r>
              <a:rPr lang="en-US" sz="2400" dirty="0" err="1">
                <a:solidFill>
                  <a:srgbClr val="333333"/>
                </a:solidFill>
              </a:rPr>
              <a:t>Schäuble</a:t>
            </a:r>
            <a:r>
              <a:rPr lang="en-US" sz="2400" dirty="0">
                <a:solidFill>
                  <a:srgbClr val="333333"/>
                </a:solidFill>
              </a:rPr>
              <a:t>)</a:t>
            </a:r>
            <a:endParaRPr lang="de-DE" sz="2400" dirty="0">
              <a:solidFill>
                <a:srgbClr val="333333"/>
              </a:solidFill>
            </a:endParaRPr>
          </a:p>
          <a:p>
            <a:pPr marL="342900" lvl="0" indent="-342900">
              <a:lnSpc>
                <a:spcPct val="100000"/>
              </a:lnSpc>
              <a:spcBef>
                <a:spcPts val="1200"/>
              </a:spcBef>
              <a:buClr>
                <a:srgbClr val="333333"/>
              </a:buClr>
              <a:buFont typeface="WingDings"/>
              <a:buChar char=""/>
              <a:defRPr/>
            </a:pPr>
            <a:r>
              <a:rPr lang="pl-PL" sz="2400" dirty="0">
                <a:solidFill>
                  <a:srgbClr val="333333"/>
                </a:solidFill>
              </a:rPr>
              <a:t>Strategia obrońców aby usprawiedliwiać czyny kryminalne chorobą psychiczną (bez względu czy to prawda czy nie) wzmacnia to wrażenie.</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ea typeface="+mn-ea"/>
                <a:cs typeface="+mn-cs"/>
              </a:rPr>
              <a:t>Trening Meta-poznawczy 10 – Radzenie sobie z uprzedzeniami (stygma)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40</a:t>
            </a:fld>
            <a:endParaRPr lang="de-DE">
              <a:latin typeface="+mn-lt"/>
              <a:ea typeface="+mn-ea"/>
              <a:cs typeface="+mn-cs"/>
            </a:endParaRPr>
          </a:p>
        </p:txBody>
      </p:sp>
    </p:spTree>
    <p:extLst>
      <p:ext uri="{BB962C8B-B14F-4D97-AF65-F5344CB8AC3E}">
        <p14:creationId xmlns:p14="http://schemas.microsoft.com/office/powerpoint/2010/main" val="8117955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el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Stygma wobec osób doświadczających psychoz</a:t>
            </a:r>
            <a:endParaRPr lang="de-DE" sz="3600" dirty="0">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eaLnBrk="1" fontAlgn="auto" hangingPunct="1">
              <a:lnSpc>
                <a:spcPct val="100000"/>
              </a:lnSpc>
              <a:spcBef>
                <a:spcPts val="1200"/>
              </a:spcBef>
              <a:defRPr/>
            </a:pPr>
            <a:r>
              <a:rPr lang="pl-PL" sz="2400" dirty="0">
                <a:solidFill>
                  <a:srgbClr val="004992"/>
                </a:solidFill>
              </a:rPr>
              <a:t>Uzasadnione</a:t>
            </a:r>
            <a:r>
              <a:rPr lang="de-DE" sz="2400" dirty="0">
                <a:solidFill>
                  <a:srgbClr val="004992"/>
                </a:solidFill>
              </a:rPr>
              <a:t>? </a:t>
            </a:r>
            <a:r>
              <a:rPr lang="pl-PL" sz="2400" dirty="0">
                <a:solidFill>
                  <a:srgbClr val="004992"/>
                </a:solidFill>
              </a:rPr>
              <a:t>NIE</a:t>
            </a:r>
            <a:r>
              <a:rPr lang="de-DE" sz="2400" dirty="0">
                <a:solidFill>
                  <a:srgbClr val="004992"/>
                </a:solidFill>
              </a:rPr>
              <a:t>!</a:t>
            </a:r>
          </a:p>
          <a:p>
            <a:pPr marL="342900" indent="-342900" eaLnBrk="1" fontAlgn="auto" hangingPunct="1">
              <a:lnSpc>
                <a:spcPct val="100000"/>
              </a:lnSpc>
              <a:spcBef>
                <a:spcPts val="1200"/>
              </a:spcBef>
              <a:buClr>
                <a:srgbClr val="333333"/>
              </a:buClr>
              <a:buFont typeface="WingDings"/>
              <a:buChar char=""/>
              <a:defRPr/>
            </a:pPr>
            <a:r>
              <a:rPr lang="pl-PL" sz="2400" dirty="0">
                <a:solidFill>
                  <a:srgbClr val="004992"/>
                </a:solidFill>
              </a:rPr>
              <a:t>Wieloraka osobowość: </a:t>
            </a:r>
            <a:r>
              <a:rPr lang="pl-PL" sz="2400" dirty="0">
                <a:solidFill>
                  <a:srgbClr val="333333"/>
                </a:solidFill>
              </a:rPr>
              <a:t>Ten obraz jest błędny i myląc. Po pierwsze nie do końca wiadomo czy w ogóle wieloraka lub rozszczepiona osobowość istnieje. Po drugie, nie wskazuje na schizofrenię lub psychozę.</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ea typeface="+mn-ea"/>
                <a:cs typeface="+mn-cs"/>
              </a:rPr>
              <a:t>Trening Meta-poznawczy 10 – Radzenie sobie z uprzedzeniami (stygma)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41</a:t>
            </a:fld>
            <a:endParaRPr lang="de-DE">
              <a:latin typeface="+mn-lt"/>
              <a:ea typeface="+mn-ea"/>
              <a:cs typeface="+mn-cs"/>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el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Stygma wobec osób doświadczających psychoz</a:t>
            </a:r>
            <a:endParaRPr lang="de-DE" sz="3600" dirty="0">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eaLnBrk="1" fontAlgn="auto" hangingPunct="1">
              <a:lnSpc>
                <a:spcPct val="100000"/>
              </a:lnSpc>
              <a:spcBef>
                <a:spcPts val="1200"/>
              </a:spcBef>
              <a:defRPr/>
            </a:pPr>
            <a:r>
              <a:rPr lang="pl-PL" sz="2400" dirty="0">
                <a:solidFill>
                  <a:srgbClr val="004992"/>
                </a:solidFill>
              </a:rPr>
              <a:t>Uzasadnione</a:t>
            </a:r>
            <a:r>
              <a:rPr lang="de-DE" sz="2400" dirty="0">
                <a:solidFill>
                  <a:srgbClr val="004992"/>
                </a:solidFill>
              </a:rPr>
              <a:t>? </a:t>
            </a:r>
            <a:r>
              <a:rPr lang="pl-PL" sz="2400" dirty="0">
                <a:solidFill>
                  <a:srgbClr val="004992"/>
                </a:solidFill>
              </a:rPr>
              <a:t>NIE</a:t>
            </a:r>
            <a:r>
              <a:rPr lang="de-DE" sz="2400" dirty="0">
                <a:solidFill>
                  <a:srgbClr val="004992"/>
                </a:solidFill>
              </a:rPr>
              <a:t>!</a:t>
            </a:r>
          </a:p>
          <a:p>
            <a:pPr marL="342900" indent="-342900" eaLnBrk="1" fontAlgn="auto" hangingPunct="1">
              <a:lnSpc>
                <a:spcPct val="100000"/>
              </a:lnSpc>
              <a:spcBef>
                <a:spcPts val="1200"/>
              </a:spcBef>
              <a:buClr>
                <a:srgbClr val="333333"/>
              </a:buClr>
              <a:buFont typeface="WingDings"/>
              <a:buChar char=""/>
              <a:defRPr/>
            </a:pPr>
            <a:r>
              <a:rPr lang="pl-PL" sz="2400" dirty="0">
                <a:solidFill>
                  <a:srgbClr val="004992"/>
                </a:solidFill>
              </a:rPr>
              <a:t>Wieloraka osobowość: </a:t>
            </a:r>
            <a:r>
              <a:rPr lang="pl-PL" sz="2400" dirty="0">
                <a:solidFill>
                  <a:srgbClr val="333333"/>
                </a:solidFill>
              </a:rPr>
              <a:t>Ten obraz jest błędny i myląc. Po pierwsze nie do końca wiadomo czy w ogóle wieloraka lub rozszczepiona osobowość istnieje. Po drugie, nie wskazuje na schizofrenię lub psychozę.</a:t>
            </a:r>
            <a:endParaRPr lang="de-DE" sz="2400" dirty="0">
              <a:solidFill>
                <a:srgbClr val="333333"/>
              </a:solidFill>
            </a:endParaRPr>
          </a:p>
          <a:p>
            <a:pPr marL="342900" indent="-342900" eaLnBrk="1" fontAlgn="auto" hangingPunct="1">
              <a:lnSpc>
                <a:spcPct val="100000"/>
              </a:lnSpc>
              <a:spcBef>
                <a:spcPts val="1200"/>
              </a:spcBef>
              <a:buClr>
                <a:srgbClr val="000000"/>
              </a:buClr>
              <a:buFont typeface="WingDings"/>
              <a:buChar char=""/>
              <a:defRPr/>
            </a:pPr>
            <a:r>
              <a:rPr lang="pl-PL" sz="2400" dirty="0">
                <a:solidFill>
                  <a:srgbClr val="004992"/>
                </a:solidFill>
              </a:rPr>
              <a:t>Nie inteligentni</a:t>
            </a:r>
            <a:r>
              <a:rPr lang="de-DE" sz="2400" dirty="0">
                <a:solidFill>
                  <a:srgbClr val="004992"/>
                </a:solidFill>
              </a:rPr>
              <a:t>: </a:t>
            </a:r>
            <a:r>
              <a:rPr lang="pl-PL" sz="2400" dirty="0">
                <a:solidFill>
                  <a:srgbClr val="333333"/>
                </a:solidFill>
              </a:rPr>
              <a:t>Rozwój zaburzeń psychicznych nie jest związany z inteligencją. Tak jak w populacji ogólnej, wiele osób z psychozą może mieć inteligencję ponad </a:t>
            </a:r>
            <a:r>
              <a:rPr lang="pl-PL" sz="2400">
                <a:solidFill>
                  <a:srgbClr val="333333"/>
                </a:solidFill>
              </a:rPr>
              <a:t>przeciętną.</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ea typeface="+mn-ea"/>
                <a:cs typeface="+mn-cs"/>
              </a:rPr>
              <a:t>Trening Meta-poznawczy 10 – Radzenie sobie z uprzedzeniami (stygma)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42</a:t>
            </a:fld>
            <a:endParaRPr lang="de-DE">
              <a:latin typeface="+mn-lt"/>
              <a:ea typeface="+mn-ea"/>
              <a:cs typeface="+mn-cs"/>
            </a:endParaRPr>
          </a:p>
        </p:txBody>
      </p:sp>
    </p:spTree>
    <p:extLst>
      <p:ext uri="{BB962C8B-B14F-4D97-AF65-F5344CB8AC3E}">
        <p14:creationId xmlns:p14="http://schemas.microsoft.com/office/powerpoint/2010/main" val="22905995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el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Stygma wobec osób doświadczających psychoz</a:t>
            </a:r>
            <a:endParaRPr lang="de-DE" sz="3600" dirty="0">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eaLnBrk="1" fontAlgn="auto" hangingPunct="1">
              <a:lnSpc>
                <a:spcPct val="100000"/>
              </a:lnSpc>
              <a:spcBef>
                <a:spcPts val="1200"/>
              </a:spcBef>
              <a:defRPr/>
            </a:pPr>
            <a:r>
              <a:rPr lang="pl-PL" sz="2400" dirty="0">
                <a:solidFill>
                  <a:srgbClr val="004992"/>
                </a:solidFill>
              </a:rPr>
              <a:t>Uzasadnione</a:t>
            </a:r>
            <a:r>
              <a:rPr lang="de-DE" sz="2400" dirty="0">
                <a:solidFill>
                  <a:srgbClr val="004992"/>
                </a:solidFill>
              </a:rPr>
              <a:t>? </a:t>
            </a:r>
            <a:r>
              <a:rPr lang="pl-PL" sz="2400" dirty="0">
                <a:solidFill>
                  <a:srgbClr val="004992"/>
                </a:solidFill>
              </a:rPr>
              <a:t>NIE</a:t>
            </a:r>
            <a:r>
              <a:rPr lang="de-DE" sz="2400" dirty="0">
                <a:solidFill>
                  <a:srgbClr val="004992"/>
                </a:solidFill>
              </a:rPr>
              <a:t>!</a:t>
            </a:r>
          </a:p>
          <a:p>
            <a:pPr marL="342900" indent="-342900" eaLnBrk="1" fontAlgn="auto" hangingPunct="1">
              <a:lnSpc>
                <a:spcPct val="100000"/>
              </a:lnSpc>
              <a:spcBef>
                <a:spcPts val="1200"/>
              </a:spcBef>
              <a:buClr>
                <a:srgbClr val="333333"/>
              </a:buClr>
              <a:buFont typeface="WingDings"/>
              <a:buChar char=""/>
              <a:defRPr/>
            </a:pPr>
            <a:r>
              <a:rPr lang="pl-PL" sz="2400" dirty="0">
                <a:solidFill>
                  <a:srgbClr val="004992"/>
                </a:solidFill>
              </a:rPr>
              <a:t>Wieloraka osobowość: </a:t>
            </a:r>
            <a:r>
              <a:rPr lang="pl-PL" sz="2400" dirty="0">
                <a:solidFill>
                  <a:srgbClr val="333333"/>
                </a:solidFill>
              </a:rPr>
              <a:t>Ten obraz jest błędny i myląc. Po pierwsze nie do końca wiadomo czy w ogóle wieloraka lub rozszczepiona osobowość istnieje. Po drugie, nie wskazuje na schizofrenię lub psychozę.</a:t>
            </a:r>
            <a:endParaRPr lang="de-DE" sz="2400" dirty="0">
              <a:solidFill>
                <a:srgbClr val="333333"/>
              </a:solidFill>
            </a:endParaRPr>
          </a:p>
          <a:p>
            <a:pPr marL="342900" indent="-342900" eaLnBrk="1" fontAlgn="auto" hangingPunct="1">
              <a:lnSpc>
                <a:spcPct val="100000"/>
              </a:lnSpc>
              <a:spcBef>
                <a:spcPts val="1200"/>
              </a:spcBef>
              <a:buClr>
                <a:srgbClr val="000000"/>
              </a:buClr>
              <a:buFont typeface="WingDings"/>
              <a:buChar char=""/>
              <a:defRPr/>
            </a:pPr>
            <a:r>
              <a:rPr lang="pl-PL" sz="2400" dirty="0">
                <a:solidFill>
                  <a:srgbClr val="004992"/>
                </a:solidFill>
              </a:rPr>
              <a:t>Nie inteligentni</a:t>
            </a:r>
            <a:r>
              <a:rPr lang="de-DE" sz="2400" dirty="0">
                <a:solidFill>
                  <a:srgbClr val="004992"/>
                </a:solidFill>
              </a:rPr>
              <a:t>: </a:t>
            </a:r>
            <a:r>
              <a:rPr lang="pl-PL" sz="2400" dirty="0">
                <a:solidFill>
                  <a:srgbClr val="333333"/>
                </a:solidFill>
              </a:rPr>
              <a:t>Rozwój zaburzeń psychicznych nie jest związany z inteligencją. Tak jak w populacji ogólnej, wiele osób z psychozą może mieć inteligencję ponad przeciętną.</a:t>
            </a:r>
          </a:p>
          <a:p>
            <a:pPr marL="342900" indent="-342900">
              <a:lnSpc>
                <a:spcPct val="100000"/>
              </a:lnSpc>
              <a:spcBef>
                <a:spcPts val="1200"/>
              </a:spcBef>
              <a:buClr>
                <a:srgbClr val="000000"/>
              </a:buClr>
              <a:buFont typeface="WingDings"/>
              <a:buChar char=""/>
              <a:defRPr/>
            </a:pPr>
            <a:r>
              <a:rPr lang="pl-PL" sz="2400" dirty="0">
                <a:solidFill>
                  <a:srgbClr val="004992"/>
                </a:solidFill>
              </a:rPr>
              <a:t>Nieprzerwane chorowanie: </a:t>
            </a:r>
            <a:r>
              <a:rPr lang="pl-PL" sz="2400" dirty="0">
                <a:solidFill>
                  <a:srgbClr val="333333"/>
                </a:solidFill>
              </a:rPr>
              <a:t>Podczas właściwego leczenia, wielu pacjentów może prowadzić owocne życie.</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ea typeface="+mn-ea"/>
                <a:cs typeface="+mn-cs"/>
              </a:rPr>
              <a:t>Trening Meta-poznawczy 10 – Radzenie sobie z uprzedzeniami (stygma)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43</a:t>
            </a:fld>
            <a:endParaRPr lang="de-DE">
              <a:latin typeface="+mn-lt"/>
              <a:ea typeface="+mn-ea"/>
              <a:cs typeface="+mn-cs"/>
            </a:endParaRPr>
          </a:p>
        </p:txBody>
      </p:sp>
    </p:spTree>
    <p:extLst>
      <p:ext uri="{BB962C8B-B14F-4D97-AF65-F5344CB8AC3E}">
        <p14:creationId xmlns:p14="http://schemas.microsoft.com/office/powerpoint/2010/main" val="285910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Titel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Dlaczego o tym mówimy?</a:t>
            </a:r>
            <a:endParaRPr lang="de-DE"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pl-PL" sz="2400" dirty="0">
                <a:solidFill>
                  <a:srgbClr val="333333"/>
                </a:solidFill>
              </a:rPr>
              <a:t>Wiele osób z </a:t>
            </a:r>
            <a:r>
              <a:rPr lang="pl-PL" sz="2400">
                <a:solidFill>
                  <a:srgbClr val="333333"/>
                </a:solidFill>
              </a:rPr>
              <a:t>diagnozą “schizofrenii” i “psychozy” </a:t>
            </a:r>
            <a:r>
              <a:rPr lang="en-US" sz="2400" dirty="0">
                <a:solidFill>
                  <a:srgbClr val="333333"/>
                </a:solidFill>
              </a:rPr>
              <a:t>(</a:t>
            </a:r>
            <a:r>
              <a:rPr lang="pl-PL" sz="2400" dirty="0">
                <a:solidFill>
                  <a:srgbClr val="333333"/>
                </a:solidFill>
              </a:rPr>
              <a:t>ale nie wszyscy</a:t>
            </a:r>
            <a:r>
              <a:rPr lang="en-US" sz="2400" dirty="0">
                <a:solidFill>
                  <a:srgbClr val="333333"/>
                </a:solidFill>
              </a:rPr>
              <a:t>!) m</a:t>
            </a:r>
            <a:r>
              <a:rPr lang="pl-PL" sz="2400" dirty="0">
                <a:solidFill>
                  <a:srgbClr val="333333"/>
                </a:solidFill>
              </a:rPr>
              <a:t>ogą doświadczać dyskryminacji, jeżeli ich diagnoza wywołuje niewłaściwe skojarzenie czy uprzedzenia.</a:t>
            </a:r>
          </a:p>
          <a:p>
            <a:pPr lvl="0" defTabSz="914400" fontAlgn="base">
              <a:defRPr/>
            </a:pPr>
            <a:r>
              <a:rPr lang="pl-PL" sz="2400" dirty="0">
                <a:solidFill>
                  <a:srgbClr val="333333"/>
                </a:solidFill>
              </a:rPr>
              <a:t>Aby zredukować stygmatyzacje, powszechne stereotypy na temat osób ze schizofrenią czy psychozą powinny być identyfikowane i korygowane.</a:t>
            </a:r>
          </a:p>
        </p:txBody>
      </p:sp>
      <p:sp>
        <p:nvSpPr>
          <p:cNvPr id="2" name="Footer Placeholder 1"/>
          <p:cNvSpPr>
            <a:spLocks noGrp="1"/>
          </p:cNvSpPr>
          <p:nvPr>
            <p:ph type="ftr" sz="quarter" idx="11"/>
          </p:nvPr>
        </p:nvSpPr>
        <p:spPr/>
        <p:txBody>
          <a:bodyPr/>
          <a:lstStyle/>
          <a:p>
            <a:pPr>
              <a:defRPr/>
            </a:pPr>
            <a:r>
              <a:rPr lang="pl-PL">
                <a:latin typeface="+mn-lt"/>
                <a:ea typeface="+mn-ea"/>
                <a:cs typeface="+mn-cs"/>
              </a:rPr>
              <a:t>Trening Meta-poznawczy 10 – Radzenie sobie z uprzedzeniami (stygma)</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44</a:t>
            </a:fld>
            <a:endParaRPr lang="de-DE">
              <a:latin typeface="+mn-lt"/>
              <a:ea typeface="+mn-ea"/>
              <a:cs typeface="+mn-cs"/>
            </a:endParaRPr>
          </a:p>
        </p:txBody>
      </p:sp>
    </p:spTree>
    <p:extLst>
      <p:ext uri="{BB962C8B-B14F-4D97-AF65-F5344CB8AC3E}">
        <p14:creationId xmlns:p14="http://schemas.microsoft.com/office/powerpoint/2010/main" val="23419171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Titel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Dlaczego o tym mówimy?</a:t>
            </a:r>
            <a:endParaRPr lang="de-DE"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pl-PL" sz="2400" dirty="0">
                <a:solidFill>
                  <a:srgbClr val="333333"/>
                </a:solidFill>
              </a:rPr>
              <a:t>Wiele osób z </a:t>
            </a:r>
            <a:r>
              <a:rPr lang="pl-PL" sz="2400">
                <a:solidFill>
                  <a:srgbClr val="333333"/>
                </a:solidFill>
              </a:rPr>
              <a:t>diagnozą “schizofrenii” i “psychozy” </a:t>
            </a:r>
            <a:r>
              <a:rPr lang="en-US" sz="2400" dirty="0">
                <a:solidFill>
                  <a:srgbClr val="333333"/>
                </a:solidFill>
              </a:rPr>
              <a:t>(</a:t>
            </a:r>
            <a:r>
              <a:rPr lang="pl-PL" sz="2400" dirty="0">
                <a:solidFill>
                  <a:srgbClr val="333333"/>
                </a:solidFill>
              </a:rPr>
              <a:t>ale nie wszyscy</a:t>
            </a:r>
            <a:r>
              <a:rPr lang="en-US" sz="2400" dirty="0">
                <a:solidFill>
                  <a:srgbClr val="333333"/>
                </a:solidFill>
              </a:rPr>
              <a:t>!) m</a:t>
            </a:r>
            <a:r>
              <a:rPr lang="pl-PL" sz="2400" dirty="0">
                <a:solidFill>
                  <a:srgbClr val="333333"/>
                </a:solidFill>
              </a:rPr>
              <a:t>ogą doświadczać dyskryminacji, jeżeli ich diagnoza wywołuje niewłaściwe skojarzenie czy uprzedzenia.</a:t>
            </a:r>
          </a:p>
          <a:p>
            <a:pPr lvl="0" defTabSz="914400" fontAlgn="base">
              <a:defRPr/>
            </a:pPr>
            <a:r>
              <a:rPr lang="pl-PL" sz="2400" dirty="0">
                <a:solidFill>
                  <a:srgbClr val="333333"/>
                </a:solidFill>
              </a:rPr>
              <a:t>Aby zredukować stygmatyzacje, powszechne stereotypy na temat osób ze schizofrenią czy psychozą powinny być identyfikowane i korygowane.</a:t>
            </a:r>
          </a:p>
          <a:p>
            <a:pPr lvl="0" defTabSz="914400" fontAlgn="base">
              <a:defRPr/>
            </a:pPr>
            <a:r>
              <a:rPr lang="pl-PL" sz="2400" u="sng" dirty="0">
                <a:solidFill>
                  <a:srgbClr val="004992"/>
                </a:solidFill>
              </a:rPr>
              <a:t>Istotne</a:t>
            </a:r>
            <a:r>
              <a:rPr lang="de-DE" sz="2400" i="1" dirty="0">
                <a:solidFill>
                  <a:srgbClr val="004992"/>
                </a:solidFill>
              </a:rPr>
              <a:t>: </a:t>
            </a:r>
            <a:r>
              <a:rPr lang="pl-PL" sz="2400" dirty="0">
                <a:solidFill>
                  <a:srgbClr val="333333"/>
                </a:solidFill>
              </a:rPr>
              <a:t>jeżeli dobrze się przyjrzysz, każda osoba ma cechy, które sprawiają że jest wyjątkowa. Większość uprzedzeń bazuje na jednym aspekcie osoby. Te uprzedzenia czy stereotypy mogą prowadzić do znęcania się nad osobami, które nie zasługują by je negatywnie oceniać</a:t>
            </a:r>
            <a:r>
              <a:rPr lang="en-CA" sz="2400" dirty="0">
                <a:solidFill>
                  <a:srgbClr val="333333"/>
                </a:solidFill>
              </a:rPr>
              <a:t>.</a:t>
            </a:r>
            <a:r>
              <a:rPr lang="pl-PL" sz="2400" dirty="0">
                <a:solidFill>
                  <a:srgbClr val="333333"/>
                </a:solidFill>
              </a:rPr>
              <a:t> </a:t>
            </a:r>
            <a:r>
              <a:rPr lang="pl-PL" sz="2400" u="sng" dirty="0">
                <a:solidFill>
                  <a:srgbClr val="333333"/>
                </a:solidFill>
              </a:rPr>
              <a:t>Choroba psychiczna to tylko jedna część tożsamości osoby.</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ea typeface="+mn-ea"/>
                <a:cs typeface="+mn-cs"/>
              </a:rPr>
              <a:t>Trening Meta-poznawczy 10 – Radzenie sobie z uprzedzeniami (stygma)</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45</a:t>
            </a:fld>
            <a:endParaRPr lang="de-DE">
              <a:latin typeface="+mn-lt"/>
              <a:ea typeface="+mn-ea"/>
              <a:cs typeface="+mn-cs"/>
            </a:endParaRPr>
          </a:p>
        </p:txBody>
      </p:sp>
    </p:spTree>
    <p:extLst>
      <p:ext uri="{BB962C8B-B14F-4D97-AF65-F5344CB8AC3E}">
        <p14:creationId xmlns:p14="http://schemas.microsoft.com/office/powerpoint/2010/main" val="45658261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Titel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powinniśmy robić?</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pl-PL">
                <a:latin typeface="+mn-lt"/>
                <a:ea typeface="+mn-ea"/>
                <a:cs typeface="+mn-cs"/>
              </a:rPr>
              <a:t>Trening Meta-poznawczy 10 – Radzenie sobie z uprzedzeniami (stygma)</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46</a:t>
            </a:fld>
            <a:endParaRPr lang="de-DE">
              <a:latin typeface="+mn-lt"/>
              <a:ea typeface="+mn-ea"/>
              <a:cs typeface="+mn-cs"/>
            </a:endParaRPr>
          </a:p>
        </p:txBody>
      </p:sp>
      <p:sp>
        <p:nvSpPr>
          <p:cNvPr id="7" name="Caption_2"/>
          <p:cNvSpPr txBox="1">
            <a:spLocks/>
          </p:cNvSpPr>
          <p:nvPr/>
        </p:nvSpPr>
        <p:spPr bwMode="gray">
          <a:xfrm>
            <a:off x="408955" y="5949280"/>
            <a:ext cx="11340000" cy="503584"/>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gn="ctr"/>
            <a:r>
              <a:rPr lang="pl-PL" sz="2400">
                <a:solidFill>
                  <a:srgbClr val="333333"/>
                </a:solidFill>
                <a:latin typeface="Calibri Light"/>
                <a:ea typeface="ＭＳ Ｐゴシック"/>
                <a:cs typeface="Verdana"/>
              </a:rPr>
              <a:t>Przeczytaj &amp; Mów o swoich doświadczeniach choroby w odpowiedni sposób!</a:t>
            </a:r>
            <a:endParaRPr lang="de-DE" sz="2400" dirty="0">
              <a:solidFill>
                <a:srgbClr val="333333"/>
              </a:solidFill>
              <a:latin typeface="Calibri Light"/>
              <a:ea typeface="ＭＳ Ｐゴシック"/>
              <a:cs typeface="Verdana"/>
            </a:endParaRPr>
          </a:p>
        </p:txBody>
      </p:sp>
      <p:graphicFrame>
        <p:nvGraphicFramePr>
          <p:cNvPr id="8" name="Diagramm 3"/>
          <p:cNvGraphicFramePr>
            <a:graphicFrameLocks noChangeAspect="1"/>
          </p:cNvGraphicFramePr>
          <p:nvPr>
            <p:extLst>
              <p:ext uri="{D42A27DB-BD31-4B8C-83A1-F6EECF244321}">
                <p14:modId xmlns:p14="http://schemas.microsoft.com/office/powerpoint/2010/main" val="1185549683"/>
              </p:ext>
            </p:extLst>
          </p:nvPr>
        </p:nvGraphicFramePr>
        <p:xfrm>
          <a:off x="2032529" y="1813842"/>
          <a:ext cx="8130117"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Titel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Czy powinienem mówić o swojej chorobie… i jak?</a:t>
            </a:r>
            <a:endParaRPr lang="de-DE" sz="3600" dirty="0">
              <a:latin typeface="+mn-lt"/>
              <a:ea typeface="+mn-ea"/>
              <a:cs typeface="+mn-cs"/>
            </a:endParaRPr>
          </a:p>
        </p:txBody>
      </p:sp>
      <p:sp>
        <p:nvSpPr>
          <p:cNvPr id="3" name="Inhaltsplatzhalter 2"/>
          <p:cNvSpPr>
            <a:spLocks noGrp="1"/>
          </p:cNvSpPr>
          <p:nvPr>
            <p:ph idx="1"/>
          </p:nvPr>
        </p:nvSpPr>
        <p:spPr>
          <a:xfrm>
            <a:off x="408955" y="2204864"/>
            <a:ext cx="6858000" cy="4248000"/>
          </a:xfrm>
        </p:spPr>
        <p:txBody>
          <a:bodyPr>
            <a:noAutofit/>
          </a:bodyPr>
          <a:lstStyle/>
          <a:p>
            <a:pPr>
              <a:defRPr/>
            </a:pPr>
            <a:r>
              <a:rPr lang="pl-PL" sz="2400" dirty="0">
                <a:solidFill>
                  <a:srgbClr val="004992"/>
                </a:solidFill>
              </a:rPr>
              <a:t>Czy musisz mówić innym, że chorujesz na psychozę?</a:t>
            </a:r>
          </a:p>
          <a:p>
            <a:pPr marL="342900" indent="-342900">
              <a:buClr>
                <a:srgbClr val="333333"/>
              </a:buClr>
              <a:buFont typeface="WingDings"/>
              <a:buChar char=""/>
              <a:defRPr/>
            </a:pPr>
            <a:r>
              <a:rPr lang="pl-PL" sz="2400" dirty="0">
                <a:solidFill>
                  <a:srgbClr val="333333"/>
                </a:solidFill>
              </a:rPr>
              <a:t>Diagnoza psychozy czy schizofrenii (jak i inne zaburzenia psychiczne) nie wymagają zawiadamiania nikogo, dlatego też nie musisz o nich mówić.</a:t>
            </a:r>
          </a:p>
          <a:p>
            <a:pPr>
              <a:defRPr/>
            </a:pPr>
            <a:r>
              <a:rPr lang="pl-PL" sz="2400" b="1" dirty="0">
                <a:solidFill>
                  <a:srgbClr val="333333"/>
                </a:solidFill>
              </a:rPr>
              <a:t>To zależy od ciebie czy będziesz innym mówił czy też nie o swojej diagnozie.</a:t>
            </a:r>
            <a:endParaRPr lang="de-DE" sz="2400" b="1"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ea typeface="+mn-ea"/>
                <a:cs typeface="+mn-cs"/>
              </a:rPr>
              <a:t>Trening Meta-poznawczy 10 – Radzenie sobie z uprzedzeniami (stygma)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47</a:t>
            </a:fld>
            <a:endParaRPr lang="de-DE">
              <a:latin typeface="+mn-lt"/>
              <a:ea typeface="+mn-ea"/>
              <a:cs typeface="+mn-cs"/>
            </a:endParaRPr>
          </a:p>
        </p:txBody>
      </p:sp>
      <p:pic>
        <p:nvPicPr>
          <p:cNvPr id="8" name="Grafik3"/>
          <p:cNvPicPr>
            <a:picLocks noChangeAspect="1"/>
          </p:cNvPicPr>
          <p:nvPr/>
        </p:nvPicPr>
        <p:blipFill rotWithShape="1">
          <a:blip r:embed="rId3" cstate="print">
            <a:lum/>
            <a:alphaModFix/>
          </a:blip>
          <a:srcRect l="39290"/>
          <a:stretch/>
        </p:blipFill>
        <p:spPr>
          <a:xfrm>
            <a:off x="7992274" y="1625312"/>
            <a:ext cx="2929849" cy="4251960"/>
          </a:xfrm>
          <a:prstGeom prst="rect">
            <a:avLst/>
          </a:prstGeom>
        </p:spPr>
      </p:pic>
    </p:spTree>
    <p:extLst>
      <p:ext uri="{BB962C8B-B14F-4D97-AF65-F5344CB8AC3E}">
        <p14:creationId xmlns:p14="http://schemas.microsoft.com/office/powerpoint/2010/main" val="29559481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Czy powinienem mówić o swojej chorobie… i jak?</a:t>
            </a:r>
            <a:endParaRPr lang="de-DE" sz="3600" dirty="0">
              <a:latin typeface="+mn-lt"/>
              <a:ea typeface="+mn-ea"/>
              <a:cs typeface="+mn-cs"/>
            </a:endParaRPr>
          </a:p>
        </p:txBody>
      </p:sp>
      <p:sp>
        <p:nvSpPr>
          <p:cNvPr id="3" name="Inhaltsplatzhalter 2"/>
          <p:cNvSpPr>
            <a:spLocks noGrp="1"/>
          </p:cNvSpPr>
          <p:nvPr>
            <p:ph idx="1"/>
          </p:nvPr>
        </p:nvSpPr>
        <p:spPr>
          <a:xfrm>
            <a:off x="408955" y="2204864"/>
            <a:ext cx="6858000" cy="4248000"/>
          </a:xfrm>
        </p:spPr>
        <p:txBody>
          <a:bodyPr>
            <a:noAutofit/>
          </a:bodyPr>
          <a:lstStyle/>
          <a:p>
            <a:pPr>
              <a:defRPr/>
            </a:pPr>
            <a:r>
              <a:rPr lang="pl-PL" sz="2400" dirty="0">
                <a:solidFill>
                  <a:srgbClr val="004992"/>
                </a:solidFill>
              </a:rPr>
              <a:t>Czy musisz mówić innym, że chorujesz na psychozę?</a:t>
            </a:r>
          </a:p>
          <a:p>
            <a:pPr marL="342900" indent="-342900">
              <a:buClr>
                <a:srgbClr val="333333"/>
              </a:buClr>
              <a:buFont typeface="WingDings"/>
              <a:buChar char=""/>
              <a:defRPr/>
            </a:pPr>
            <a:r>
              <a:rPr lang="pl-PL" sz="2400" dirty="0">
                <a:solidFill>
                  <a:srgbClr val="333333"/>
                </a:solidFill>
              </a:rPr>
              <a:t>To może być jednak pomocne porozmawiać o twojej chorobie z osobą, której możesz zaufać ponieważ…</a:t>
            </a:r>
          </a:p>
          <a:p>
            <a:pPr marL="342900" indent="-342900">
              <a:buClr>
                <a:srgbClr val="333333"/>
              </a:buClr>
              <a:buFont typeface="WingDings"/>
              <a:buChar char=""/>
              <a:defRPr/>
            </a:pPr>
            <a:r>
              <a:rPr lang="pl-PL" sz="2400" dirty="0">
                <a:solidFill>
                  <a:srgbClr val="333333"/>
                </a:solidFill>
              </a:rPr>
              <a:t>Często ważne dla nas osoby zauważają wczesne sygnały choroby znacznie wcześniej niż sami pacjenci.</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ea typeface="+mn-ea"/>
                <a:cs typeface="+mn-cs"/>
              </a:rPr>
              <a:t>Trening Meta-poznawczy 10 – Radzenie sobie z uprzedzeniami (stygma)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48</a:t>
            </a:fld>
            <a:endParaRPr lang="de-DE">
              <a:latin typeface="+mn-lt"/>
              <a:ea typeface="+mn-ea"/>
              <a:cs typeface="+mn-cs"/>
            </a:endParaRPr>
          </a:p>
        </p:txBody>
      </p:sp>
      <p:pic>
        <p:nvPicPr>
          <p:cNvPr id="9" name="Grafik3"/>
          <p:cNvPicPr>
            <a:picLocks noChangeAspect="1"/>
          </p:cNvPicPr>
          <p:nvPr/>
        </p:nvPicPr>
        <p:blipFill rotWithShape="1">
          <a:blip r:embed="rId3" cstate="print">
            <a:lum/>
            <a:alphaModFix/>
          </a:blip>
          <a:srcRect l="39290"/>
          <a:stretch/>
        </p:blipFill>
        <p:spPr>
          <a:xfrm>
            <a:off x="7992274" y="1625312"/>
            <a:ext cx="2929849" cy="4251960"/>
          </a:xfrm>
          <a:prstGeom prst="rect">
            <a:avLst/>
          </a:prstGeom>
        </p:spPr>
      </p:pic>
    </p:spTree>
    <p:extLst>
      <p:ext uri="{BB962C8B-B14F-4D97-AF65-F5344CB8AC3E}">
        <p14:creationId xmlns:p14="http://schemas.microsoft.com/office/powerpoint/2010/main" val="103142799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el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Jak mogę mówić o chorobie?</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defRPr/>
            </a:pPr>
            <a:r>
              <a:rPr lang="pl-PL" sz="2400" dirty="0">
                <a:solidFill>
                  <a:srgbClr val="004992"/>
                </a:solidFill>
              </a:rPr>
              <a:t>Rekomendacja</a:t>
            </a:r>
            <a:r>
              <a:rPr lang="en-US" sz="2400" dirty="0">
                <a:solidFill>
                  <a:srgbClr val="004992"/>
                </a:solidFill>
              </a:rPr>
              <a:t>: </a:t>
            </a:r>
            <a:r>
              <a:rPr lang="pl-PL" sz="2400" dirty="0">
                <a:solidFill>
                  <a:srgbClr val="004992"/>
                </a:solidFill>
              </a:rPr>
              <a:t>Raczej wyjaśnij jakie masz objawy, niż mów o ogólnej diagnozie.</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ea typeface="+mn-ea"/>
                <a:cs typeface="+mn-cs"/>
              </a:rPr>
              <a:t>Trening Meta-poznawczy 10 – Radzenie sobie z uprzedzeniami (stygma)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49</a:t>
            </a:fld>
            <a:endParaRPr lang="de-DE">
              <a:latin typeface="+mn-lt"/>
              <a:ea typeface="+mn-ea"/>
              <a:cs typeface="+mn-cs"/>
            </a:endParaRPr>
          </a:p>
        </p:txBody>
      </p:sp>
    </p:spTree>
    <p:extLst>
      <p:ext uri="{BB962C8B-B14F-4D97-AF65-F5344CB8AC3E}">
        <p14:creationId xmlns:p14="http://schemas.microsoft.com/office/powerpoint/2010/main" val="41264346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el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Jak mogę mówić o chorobie?</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defRPr/>
            </a:pPr>
            <a:r>
              <a:rPr lang="pl-PL" sz="2400" dirty="0">
                <a:solidFill>
                  <a:srgbClr val="004992"/>
                </a:solidFill>
              </a:rPr>
              <a:t>Rekomendacja</a:t>
            </a:r>
            <a:r>
              <a:rPr lang="en-US" sz="2400" dirty="0">
                <a:solidFill>
                  <a:srgbClr val="004992"/>
                </a:solidFill>
              </a:rPr>
              <a:t>: </a:t>
            </a:r>
            <a:r>
              <a:rPr lang="pl-PL" sz="2400" dirty="0">
                <a:solidFill>
                  <a:srgbClr val="004992"/>
                </a:solidFill>
              </a:rPr>
              <a:t>Raczej wyjaśnij jakie masz objawy, niż mów o ogólnej diagnozie.</a:t>
            </a:r>
            <a:endParaRPr lang="de-DE" sz="2400" dirty="0">
              <a:solidFill>
                <a:srgbClr val="004992"/>
              </a:solidFill>
            </a:endParaRPr>
          </a:p>
          <a:p>
            <a:pPr marL="342900" indent="-342900">
              <a:buClr>
                <a:srgbClr val="333333"/>
              </a:buClr>
              <a:buFont typeface="WingDings"/>
              <a:buChar char=""/>
              <a:defRPr/>
            </a:pPr>
            <a:r>
              <a:rPr lang="pl-PL" sz="2400" dirty="0">
                <a:solidFill>
                  <a:srgbClr val="333333"/>
                </a:solidFill>
              </a:rPr>
              <a:t>Szczególnie, jeżeli nie znasz kogoś zbyt dobrze, to zawsze lepiej opisać objawy, niż podawać ogólną nazwę (np. schizofrenia, </a:t>
            </a:r>
            <a:r>
              <a:rPr lang="pl-PL" sz="2400">
                <a:solidFill>
                  <a:srgbClr val="333333"/>
                </a:solidFill>
              </a:rPr>
              <a:t>psychoza).</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ea typeface="+mn-ea"/>
                <a:cs typeface="+mn-cs"/>
              </a:rPr>
              <a:t>Trening Meta-poznawczy 10 – Radzenie sobie z uprzedzeniami (stygma)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50</a:t>
            </a:fld>
            <a:endParaRPr lang="de-DE">
              <a:latin typeface="+mn-lt"/>
              <a:ea typeface="+mn-ea"/>
              <a:cs typeface="+mn-cs"/>
            </a:endParaRPr>
          </a:p>
        </p:txBody>
      </p:sp>
    </p:spTree>
    <p:extLst>
      <p:ext uri="{BB962C8B-B14F-4D97-AF65-F5344CB8AC3E}">
        <p14:creationId xmlns:p14="http://schemas.microsoft.com/office/powerpoint/2010/main" val="228761078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el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Jak mogę mówić o chorobie?</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defRPr/>
            </a:pPr>
            <a:r>
              <a:rPr lang="pl-PL" sz="2400" dirty="0">
                <a:solidFill>
                  <a:srgbClr val="004992"/>
                </a:solidFill>
              </a:rPr>
              <a:t>Rekomendacja</a:t>
            </a:r>
            <a:r>
              <a:rPr lang="en-US" sz="2400" dirty="0">
                <a:solidFill>
                  <a:srgbClr val="004992"/>
                </a:solidFill>
              </a:rPr>
              <a:t>: </a:t>
            </a:r>
            <a:r>
              <a:rPr lang="pl-PL" sz="2400" dirty="0">
                <a:solidFill>
                  <a:srgbClr val="004992"/>
                </a:solidFill>
              </a:rPr>
              <a:t>Raczej wyjaśnij jakie masz objawy, niż mów o ogólnej diagnozie.</a:t>
            </a:r>
            <a:endParaRPr lang="de-DE" sz="2400" dirty="0">
              <a:solidFill>
                <a:srgbClr val="004992"/>
              </a:solidFill>
            </a:endParaRPr>
          </a:p>
          <a:p>
            <a:pPr marL="342900" indent="-342900">
              <a:buClr>
                <a:srgbClr val="333333"/>
              </a:buClr>
              <a:buFont typeface="WingDings"/>
              <a:buChar char=""/>
              <a:defRPr/>
            </a:pPr>
            <a:r>
              <a:rPr lang="pl-PL" sz="2400" dirty="0">
                <a:solidFill>
                  <a:srgbClr val="333333"/>
                </a:solidFill>
              </a:rPr>
              <a:t>Szczególnie, jeżeli nie znasz kogoś zbyt dobrze, to zawsze lepiej opisać objawy, niż podawać ogólną nazwę (np. schizofrenia, psychoza).</a:t>
            </a:r>
            <a:endParaRPr lang="de-DE" sz="2400" dirty="0">
              <a:solidFill>
                <a:srgbClr val="333333"/>
              </a:solidFill>
            </a:endParaRPr>
          </a:p>
          <a:p>
            <a:pPr marL="342900" indent="-342900">
              <a:buClr>
                <a:srgbClr val="333333"/>
              </a:buClr>
              <a:buFont typeface="WingDings"/>
              <a:buChar char=""/>
              <a:defRPr/>
            </a:pPr>
            <a:r>
              <a:rPr lang="pl-PL" sz="2400" dirty="0">
                <a:solidFill>
                  <a:srgbClr val="333333"/>
                </a:solidFill>
              </a:rPr>
              <a:t>Aby dobrze wyjaśnić swoją chorobę innym, musisz być sam w niej ekspertem!</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ea typeface="+mn-ea"/>
                <a:cs typeface="+mn-cs"/>
              </a:rPr>
              <a:t>Trening Meta-poznawczy 10 – Radzenie sobie z uprzedzeniami (stygma)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51</a:t>
            </a:fld>
            <a:endParaRPr lang="de-DE">
              <a:latin typeface="+mn-lt"/>
              <a:ea typeface="+mn-ea"/>
              <a:cs typeface="+mn-cs"/>
            </a:endParaRPr>
          </a:p>
        </p:txBody>
      </p:sp>
    </p:spTree>
    <p:extLst>
      <p:ext uri="{BB962C8B-B14F-4D97-AF65-F5344CB8AC3E}">
        <p14:creationId xmlns:p14="http://schemas.microsoft.com/office/powerpoint/2010/main" val="197573701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Jak mogę mówić o chorobie?</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r>
              <a:rPr lang="pl-PL" sz="2000" dirty="0">
                <a:solidFill>
                  <a:srgbClr val="004992"/>
                </a:solidFill>
              </a:rPr>
              <a:t>Najważniejsze objawy psychozy i schizofrenii:</a:t>
            </a:r>
            <a:endParaRPr lang="de-DE" sz="2000" dirty="0">
              <a:solidFill>
                <a:srgbClr val="004992"/>
              </a:solidFill>
            </a:endParaRPr>
          </a:p>
          <a:p>
            <a:r>
              <a:rPr lang="pl-PL" sz="2000" b="1" dirty="0">
                <a:solidFill>
                  <a:srgbClr val="333333"/>
                </a:solidFill>
              </a:rPr>
              <a:t>???</a:t>
            </a:r>
            <a:endParaRPr lang="en-US" sz="2000" b="1"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ea typeface="+mn-ea"/>
                <a:cs typeface="+mn-cs"/>
              </a:rPr>
              <a:t>Trening Meta-poznawczy 10 – Radzenie sobie z uprzedzeniami (stygma)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52</a:t>
            </a:fld>
            <a:endParaRPr lang="de-DE">
              <a:latin typeface="+mn-lt"/>
              <a:ea typeface="+mn-ea"/>
              <a:cs typeface="+mn-cs"/>
            </a:endParaRPr>
          </a:p>
        </p:txBody>
      </p:sp>
    </p:spTree>
    <p:extLst>
      <p:ext uri="{BB962C8B-B14F-4D97-AF65-F5344CB8AC3E}">
        <p14:creationId xmlns:p14="http://schemas.microsoft.com/office/powerpoint/2010/main" val="280287775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Jak mogę mówić o chorobie?</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r>
              <a:rPr lang="pl-PL" sz="2000" dirty="0">
                <a:solidFill>
                  <a:srgbClr val="004992"/>
                </a:solidFill>
              </a:rPr>
              <a:t>Najważniejsze objawy psychozy i schizofrenii:</a:t>
            </a:r>
            <a:endParaRPr lang="de-DE" sz="2000" dirty="0">
              <a:solidFill>
                <a:srgbClr val="004992"/>
              </a:solidFill>
            </a:endParaRPr>
          </a:p>
          <a:p>
            <a:pPr marL="342900" indent="-342900">
              <a:buClr>
                <a:srgbClr val="333333"/>
              </a:buClr>
              <a:buFont typeface="WingDings"/>
              <a:buChar char=""/>
            </a:pPr>
            <a:r>
              <a:rPr lang="en-US" sz="2000" b="1" dirty="0">
                <a:solidFill>
                  <a:srgbClr val="333333"/>
                </a:solidFill>
              </a:rPr>
              <a:t>H</a:t>
            </a:r>
            <a:r>
              <a:rPr lang="pl-PL" sz="2000" b="1" dirty="0">
                <a:solidFill>
                  <a:srgbClr val="333333"/>
                </a:solidFill>
              </a:rPr>
              <a:t>alucynacje</a:t>
            </a:r>
            <a:endParaRPr lang="de-DE" sz="2000" b="1" dirty="0">
              <a:solidFill>
                <a:srgbClr val="333333"/>
              </a:solidFill>
            </a:endParaRPr>
          </a:p>
          <a:p>
            <a:pPr marL="342900" indent="-342900">
              <a:buClr>
                <a:srgbClr val="333333"/>
              </a:buClr>
              <a:buFont typeface="WingDings"/>
              <a:buChar char=""/>
            </a:pPr>
            <a:r>
              <a:rPr lang="en-US" sz="2000" b="1" dirty="0">
                <a:solidFill>
                  <a:srgbClr val="333333"/>
                </a:solidFill>
              </a:rPr>
              <a:t>U</a:t>
            </a:r>
            <a:r>
              <a:rPr lang="pl-PL" sz="2000" b="1" dirty="0">
                <a:solidFill>
                  <a:srgbClr val="333333"/>
                </a:solidFill>
              </a:rPr>
              <a:t>rojenia</a:t>
            </a:r>
            <a:endParaRPr lang="en-US" sz="2000" b="1" dirty="0">
              <a:solidFill>
                <a:srgbClr val="333333"/>
              </a:solidFill>
            </a:endParaRPr>
          </a:p>
          <a:p>
            <a:pPr marL="342900" indent="-342900">
              <a:buClr>
                <a:srgbClr val="333333"/>
              </a:buClr>
              <a:buFont typeface="WingDings"/>
              <a:buChar char=""/>
            </a:pPr>
            <a:r>
              <a:rPr lang="pl-PL" sz="2000" b="1" dirty="0">
                <a:solidFill>
                  <a:srgbClr val="333333"/>
                </a:solidFill>
              </a:rPr>
              <a:t>Inne</a:t>
            </a:r>
            <a:r>
              <a:rPr lang="en-US" sz="2000" b="1" dirty="0">
                <a:solidFill>
                  <a:srgbClr val="333333"/>
                </a:solidFill>
              </a:rPr>
              <a:t> (n</a:t>
            </a:r>
            <a:r>
              <a:rPr lang="pl-PL" sz="2000" b="1" dirty="0" err="1">
                <a:solidFill>
                  <a:srgbClr val="333333"/>
                </a:solidFill>
              </a:rPr>
              <a:t>iespecyficzne</a:t>
            </a:r>
            <a:r>
              <a:rPr lang="en-US" sz="2000" b="1" dirty="0">
                <a:solidFill>
                  <a:srgbClr val="333333"/>
                </a:solidFill>
              </a:rPr>
              <a:t>)</a:t>
            </a:r>
            <a:r>
              <a:rPr lang="pl-PL" sz="2000" b="1" dirty="0">
                <a:solidFill>
                  <a:srgbClr val="333333"/>
                </a:solidFill>
              </a:rPr>
              <a:t> objawy takie jak depresja (może występować również w innych zaburzeniach).</a:t>
            </a:r>
            <a:endParaRPr lang="en-US" sz="20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ea typeface="+mn-ea"/>
                <a:cs typeface="+mn-cs"/>
              </a:rPr>
              <a:t>Trening Meta-poznawczy 10 – Radzenie sobie z uprzedzeniami (stygma)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53</a:t>
            </a:fld>
            <a:endParaRPr lang="de-DE">
              <a:latin typeface="+mn-lt"/>
              <a:ea typeface="+mn-ea"/>
              <a:cs typeface="+mn-cs"/>
            </a:endParaRPr>
          </a:p>
        </p:txBody>
      </p:sp>
    </p:spTree>
    <p:extLst>
      <p:ext uri="{BB962C8B-B14F-4D97-AF65-F5344CB8AC3E}">
        <p14:creationId xmlns:p14="http://schemas.microsoft.com/office/powerpoint/2010/main" val="388307328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Jak mogę mówić o chorobie?</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r>
              <a:rPr lang="pl-PL" sz="2000" dirty="0">
                <a:solidFill>
                  <a:srgbClr val="004992"/>
                </a:solidFill>
              </a:rPr>
              <a:t>Główne objawy psychozy i schizofrenii:</a:t>
            </a:r>
            <a:endParaRPr lang="de-DE" sz="2000" dirty="0">
              <a:solidFill>
                <a:srgbClr val="004992"/>
              </a:solidFill>
            </a:endParaRPr>
          </a:p>
          <a:p>
            <a:pPr marL="342900" indent="-342900">
              <a:buClr>
                <a:srgbClr val="333333"/>
              </a:buClr>
              <a:buFont typeface="WingDings"/>
              <a:buChar char=""/>
            </a:pPr>
            <a:r>
              <a:rPr lang="de-DE" sz="2000" b="1" dirty="0">
                <a:solidFill>
                  <a:srgbClr val="333333"/>
                </a:solidFill>
              </a:rPr>
              <a:t>Hal</a:t>
            </a:r>
            <a:r>
              <a:rPr lang="pl-PL" sz="2000" b="1" dirty="0" err="1">
                <a:solidFill>
                  <a:srgbClr val="333333"/>
                </a:solidFill>
              </a:rPr>
              <a:t>ucynacje</a:t>
            </a:r>
            <a:r>
              <a:rPr lang="de-DE" sz="2000" b="1" dirty="0">
                <a:solidFill>
                  <a:srgbClr val="333333"/>
                </a:solidFill>
              </a:rPr>
              <a:t>: </a:t>
            </a:r>
            <a:r>
              <a:rPr lang="de-DE" sz="2000" dirty="0">
                <a:solidFill>
                  <a:srgbClr val="333333"/>
                </a:solidFill>
              </a:rPr>
              <a:t>T</a:t>
            </a:r>
            <a:r>
              <a:rPr lang="pl-PL" sz="2000" dirty="0">
                <a:solidFill>
                  <a:srgbClr val="333333"/>
                </a:solidFill>
              </a:rPr>
              <a:t>słyszenie, widzenie, czucie smaku i </a:t>
            </a:r>
            <a:r>
              <a:rPr lang="pl-PL" sz="2000" dirty="0" err="1">
                <a:solidFill>
                  <a:srgbClr val="333333"/>
                </a:solidFill>
              </a:rPr>
              <a:t>zapaku</a:t>
            </a:r>
            <a:r>
              <a:rPr lang="pl-PL" sz="2000" dirty="0">
                <a:solidFill>
                  <a:srgbClr val="333333"/>
                </a:solidFill>
              </a:rPr>
              <a:t> mimo, iż na zewnątrz nie ma niczego co mogłoby wywołać te wrażenia (np. słyszenie ubliżających głosów)</a:t>
            </a:r>
            <a:endParaRPr lang="en-US" sz="20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ea typeface="+mn-ea"/>
                <a:cs typeface="+mn-cs"/>
              </a:rPr>
              <a:t>Trening Meta-poznawczy 10 – Radzenie sobie z uprzedzeniami (stygma)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54</a:t>
            </a:fld>
            <a:endParaRPr lang="de-DE">
              <a:latin typeface="+mn-lt"/>
              <a:ea typeface="+mn-ea"/>
              <a:cs typeface="+mn-cs"/>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Jak mogę mówić o chorobie?</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r>
              <a:rPr lang="pl-PL" sz="2000" dirty="0">
                <a:solidFill>
                  <a:srgbClr val="004992"/>
                </a:solidFill>
              </a:rPr>
              <a:t>Główne objawy psychozy i schizofrenii:</a:t>
            </a:r>
            <a:endParaRPr lang="de-DE" sz="2000" dirty="0">
              <a:solidFill>
                <a:srgbClr val="004992"/>
              </a:solidFill>
            </a:endParaRPr>
          </a:p>
          <a:p>
            <a:pPr marL="342900" indent="-342900">
              <a:buClr>
                <a:srgbClr val="333333"/>
              </a:buClr>
              <a:buFont typeface="WingDings"/>
              <a:buChar char=""/>
            </a:pPr>
            <a:r>
              <a:rPr lang="de-DE" sz="2000" b="1" dirty="0">
                <a:solidFill>
                  <a:srgbClr val="333333"/>
                </a:solidFill>
              </a:rPr>
              <a:t>Hal</a:t>
            </a:r>
            <a:r>
              <a:rPr lang="pl-PL" sz="2000" b="1" dirty="0" err="1">
                <a:solidFill>
                  <a:srgbClr val="333333"/>
                </a:solidFill>
              </a:rPr>
              <a:t>ucynacje</a:t>
            </a:r>
            <a:r>
              <a:rPr lang="de-DE" sz="2000" b="1" dirty="0">
                <a:solidFill>
                  <a:srgbClr val="333333"/>
                </a:solidFill>
              </a:rPr>
              <a:t>: </a:t>
            </a:r>
            <a:r>
              <a:rPr lang="de-DE" sz="2000" dirty="0">
                <a:solidFill>
                  <a:srgbClr val="333333"/>
                </a:solidFill>
              </a:rPr>
              <a:t>T</a:t>
            </a:r>
            <a:r>
              <a:rPr lang="pl-PL" sz="2000" dirty="0">
                <a:solidFill>
                  <a:srgbClr val="333333"/>
                </a:solidFill>
              </a:rPr>
              <a:t>słyszenie, widzenie, czucie smaku i </a:t>
            </a:r>
            <a:r>
              <a:rPr lang="pl-PL" sz="2000" dirty="0" err="1">
                <a:solidFill>
                  <a:srgbClr val="333333"/>
                </a:solidFill>
              </a:rPr>
              <a:t>zapaku</a:t>
            </a:r>
            <a:r>
              <a:rPr lang="pl-PL" sz="2000" dirty="0">
                <a:solidFill>
                  <a:srgbClr val="333333"/>
                </a:solidFill>
              </a:rPr>
              <a:t> mimo, iż na zewnątrz nie ma niczego co mogłoby wywołać te wrażenia (np. słyszenie ubliżających głosów)</a:t>
            </a:r>
            <a:endParaRPr lang="en-US" sz="2000" dirty="0">
              <a:solidFill>
                <a:srgbClr val="333333"/>
              </a:solidFill>
            </a:endParaRPr>
          </a:p>
          <a:p>
            <a:r>
              <a:rPr lang="pl-PL" sz="2000" dirty="0">
                <a:solidFill>
                  <a:srgbClr val="333333"/>
                </a:solidFill>
              </a:rPr>
              <a:t>Przykład</a:t>
            </a:r>
            <a:r>
              <a:rPr lang="de-DE" sz="2000" dirty="0">
                <a:solidFill>
                  <a:srgbClr val="333333"/>
                </a:solidFill>
              </a:rPr>
              <a:t>:</a:t>
            </a:r>
          </a:p>
          <a:p>
            <a:pPr lvl="0"/>
            <a:r>
              <a:rPr lang="en-US" sz="2000" i="1">
                <a:solidFill>
                  <a:srgbClr val="333333"/>
                </a:solidFill>
              </a:rPr>
              <a:t>“</a:t>
            </a:r>
            <a:r>
              <a:rPr lang="pl-PL" sz="2000" i="1">
                <a:solidFill>
                  <a:srgbClr val="333333"/>
                </a:solidFill>
              </a:rPr>
              <a:t>Około </a:t>
            </a:r>
            <a:r>
              <a:rPr lang="pl-PL" sz="2000" i="1" dirty="0">
                <a:solidFill>
                  <a:srgbClr val="333333"/>
                </a:solidFill>
              </a:rPr>
              <a:t>15</a:t>
            </a:r>
            <a:r>
              <a:rPr lang="en-US" sz="2000" i="1" dirty="0">
                <a:solidFill>
                  <a:srgbClr val="333333"/>
                </a:solidFill>
              </a:rPr>
              <a:t>% </a:t>
            </a:r>
            <a:r>
              <a:rPr lang="pl-PL" sz="2000" i="1" dirty="0">
                <a:solidFill>
                  <a:srgbClr val="333333"/>
                </a:solidFill>
              </a:rPr>
              <a:t>populacji doświadcza halucynacji nie będąc chorymi psychicznie. Jak mogę Ci to opisać? To jest podobne do myślenia </a:t>
            </a:r>
            <a:r>
              <a:rPr lang="en-US" sz="2000" i="1" dirty="0">
                <a:solidFill>
                  <a:srgbClr val="333333"/>
                </a:solidFill>
              </a:rPr>
              <a:t>o</a:t>
            </a:r>
            <a:r>
              <a:rPr lang="pl-PL" sz="2000" i="1" dirty="0">
                <a:solidFill>
                  <a:srgbClr val="333333"/>
                </a:solidFill>
              </a:rPr>
              <a:t> chwytliwej melodii ale silniejsze, tak, że myślisz, że dzieje się naprawdę., Albo, słyszysz dzwonek do drzwi, kiedy na kogoś niecierpliwie czekasz, okazuje się później, że nie ma </a:t>
            </a:r>
            <a:r>
              <a:rPr lang="pl-PL" sz="2000" i="1">
                <a:solidFill>
                  <a:srgbClr val="333333"/>
                </a:solidFill>
              </a:rPr>
              <a:t>nikogo</a:t>
            </a:r>
            <a:r>
              <a:rPr lang="de-DE" sz="2000" i="1">
                <a:solidFill>
                  <a:srgbClr val="333333"/>
                </a:solidFill>
              </a:rPr>
              <a:t>.</a:t>
            </a:r>
            <a:r>
              <a:rPr lang="pl-PL" sz="2000">
                <a:solidFill>
                  <a:srgbClr val="333333"/>
                </a:solidFill>
              </a:rPr>
              <a:t>”</a:t>
            </a:r>
            <a:endParaRPr lang="en-US" sz="2000" i="1"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ea typeface="+mn-ea"/>
                <a:cs typeface="+mn-cs"/>
              </a:rPr>
              <a:t>Trening Meta-poznawczy 10 – Radzenie sobie z uprzedzeniami (stygma)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55</a:t>
            </a:fld>
            <a:endParaRPr lang="de-DE">
              <a:latin typeface="+mn-lt"/>
              <a:ea typeface="+mn-ea"/>
              <a:cs typeface="+mn-cs"/>
            </a:endParaRPr>
          </a:p>
        </p:txBody>
      </p:sp>
    </p:spTree>
    <p:extLst>
      <p:ext uri="{BB962C8B-B14F-4D97-AF65-F5344CB8AC3E}">
        <p14:creationId xmlns:p14="http://schemas.microsoft.com/office/powerpoint/2010/main" val="106753203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Jak mogę mówić o chorobie?</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r>
              <a:rPr lang="pl-PL" sz="2000" dirty="0">
                <a:solidFill>
                  <a:srgbClr val="004992"/>
                </a:solidFill>
              </a:rPr>
              <a:t>Główne objawy psychozy i schizofrenii:</a:t>
            </a:r>
            <a:endParaRPr lang="de-DE" sz="2000" dirty="0">
              <a:solidFill>
                <a:srgbClr val="004992"/>
              </a:solidFill>
            </a:endParaRPr>
          </a:p>
          <a:p>
            <a:pPr marL="342900" indent="-342900">
              <a:buClr>
                <a:srgbClr val="333333"/>
              </a:buClr>
              <a:buFont typeface="WingDings"/>
              <a:buChar char=""/>
            </a:pPr>
            <a:r>
              <a:rPr lang="pl-PL" sz="2000" b="1" dirty="0">
                <a:solidFill>
                  <a:srgbClr val="333333"/>
                </a:solidFill>
              </a:rPr>
              <a:t>Urojenia</a:t>
            </a:r>
            <a:r>
              <a:rPr lang="en-US" sz="2000" b="1" dirty="0">
                <a:solidFill>
                  <a:srgbClr val="333333"/>
                </a:solidFill>
              </a:rPr>
              <a:t>: </a:t>
            </a:r>
            <a:r>
              <a:rPr lang="en-US" sz="2000" dirty="0">
                <a:solidFill>
                  <a:srgbClr val="333333"/>
                </a:solidFill>
              </a:rPr>
              <a:t>T</a:t>
            </a:r>
            <a:r>
              <a:rPr lang="pl-PL" sz="2000" dirty="0">
                <a:solidFill>
                  <a:srgbClr val="333333"/>
                </a:solidFill>
              </a:rPr>
              <a:t>bycie przekonanym o czymś, co nie jest prawdą (np. poczucie, że jest się wybranym aby zbawić świat; poczucie bycia prześladowanym przez służby specjalne)</a:t>
            </a:r>
            <a:endParaRPr lang="en-US" sz="20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ea typeface="+mn-ea"/>
                <a:cs typeface="+mn-cs"/>
              </a:rPr>
              <a:t>Trening Meta-poznawczy 10 – Radzenie sobie z uprzedzeniami (stygma)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56</a:t>
            </a:fld>
            <a:endParaRPr lang="de-DE">
              <a:latin typeface="+mn-lt"/>
              <a:ea typeface="+mn-ea"/>
              <a:cs typeface="+mn-cs"/>
            </a:endParaRPr>
          </a:p>
        </p:txBody>
      </p:sp>
    </p:spTree>
    <p:extLst>
      <p:ext uri="{BB962C8B-B14F-4D97-AF65-F5344CB8AC3E}">
        <p14:creationId xmlns:p14="http://schemas.microsoft.com/office/powerpoint/2010/main" val="330487369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Jak mogę mówić o chorobie?</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r>
              <a:rPr lang="pl-PL" sz="2000" dirty="0">
                <a:solidFill>
                  <a:srgbClr val="004992"/>
                </a:solidFill>
              </a:rPr>
              <a:t>Główne objawy psychozy i schizofrenii:</a:t>
            </a:r>
            <a:endParaRPr lang="de-DE" sz="2000" dirty="0">
              <a:solidFill>
                <a:srgbClr val="004992"/>
              </a:solidFill>
            </a:endParaRPr>
          </a:p>
          <a:p>
            <a:pPr marL="342900" indent="-342900">
              <a:buClr>
                <a:srgbClr val="333333"/>
              </a:buClr>
              <a:buFont typeface="WingDings"/>
              <a:buChar char=""/>
            </a:pPr>
            <a:r>
              <a:rPr lang="pl-PL" sz="2000" b="1" dirty="0">
                <a:solidFill>
                  <a:srgbClr val="333333"/>
                </a:solidFill>
              </a:rPr>
              <a:t>Urojenia</a:t>
            </a:r>
            <a:r>
              <a:rPr lang="en-US" sz="2000" b="1" dirty="0">
                <a:solidFill>
                  <a:srgbClr val="333333"/>
                </a:solidFill>
              </a:rPr>
              <a:t>: </a:t>
            </a:r>
            <a:r>
              <a:rPr lang="en-US" sz="2000" dirty="0">
                <a:solidFill>
                  <a:srgbClr val="333333"/>
                </a:solidFill>
              </a:rPr>
              <a:t>T</a:t>
            </a:r>
            <a:r>
              <a:rPr lang="pl-PL" sz="2000" dirty="0">
                <a:solidFill>
                  <a:srgbClr val="333333"/>
                </a:solidFill>
              </a:rPr>
              <a:t>bycie przekonanym o czymś, co nie jest prawdą (np. poczucie, że jest się wybranym aby zbawić świat; poczucie bycia prześladowanym przez służby specjalne)</a:t>
            </a:r>
            <a:endParaRPr lang="en-US" sz="2000" dirty="0">
              <a:solidFill>
                <a:srgbClr val="333333"/>
              </a:solidFill>
            </a:endParaRPr>
          </a:p>
          <a:p>
            <a:pPr lvl="0"/>
            <a:r>
              <a:rPr lang="en-US" sz="2000" dirty="0">
                <a:solidFill>
                  <a:srgbClr val="333333"/>
                </a:solidFill>
              </a:rPr>
              <a:t>P</a:t>
            </a:r>
            <a:r>
              <a:rPr lang="pl-PL" sz="2000">
                <a:solidFill>
                  <a:srgbClr val="333333"/>
                </a:solidFill>
              </a:rPr>
              <a:t>rzykład</a:t>
            </a:r>
            <a:r>
              <a:rPr lang="de-DE" sz="2000" dirty="0">
                <a:solidFill>
                  <a:srgbClr val="333333"/>
                </a:solidFill>
              </a:rPr>
              <a:t>:</a:t>
            </a:r>
          </a:p>
          <a:p>
            <a:pPr lvl="0"/>
            <a:r>
              <a:rPr lang="en-US" sz="2000" i="1" dirty="0">
                <a:solidFill>
                  <a:srgbClr val="333333"/>
                </a:solidFill>
              </a:rPr>
              <a:t>“</a:t>
            </a:r>
            <a:r>
              <a:rPr lang="pl-PL" sz="2000" i="1" dirty="0">
                <a:solidFill>
                  <a:srgbClr val="333333"/>
                </a:solidFill>
              </a:rPr>
              <a:t>Prawie wszyscy znają te dni, kiedy mamy intensywne uczucie, że cały ściat jest przeciw tobie. Albo, że ludzie patrzą na ciebie, szczególnie jeśli sam nie czujesz się komfortowo ze sobą. Dla mnie to doświadczenie jest znacznie silniejsze. Podczas mojej choroby byłem na 100% pewien, że są pewne osoby które mnie śledziły. Teraz widzę to inaczej.</a:t>
            </a:r>
            <a:r>
              <a:rPr lang="pl-PL" sz="2000" dirty="0">
                <a:solidFill>
                  <a:srgbClr val="333333"/>
                </a:solidFill>
              </a:rPr>
              <a:t>”</a:t>
            </a:r>
            <a:endParaRPr lang="en-US" sz="2000" i="1" dirty="0">
              <a:solidFill>
                <a:srgbClr val="333333"/>
              </a:solidFill>
            </a:endParaRPr>
          </a:p>
          <a:p>
            <a:pPr lvl="0"/>
            <a:r>
              <a:rPr lang="en-US" sz="2000" i="1" kern="1200" dirty="0">
                <a:solidFill>
                  <a:srgbClr val="333333"/>
                </a:solidFill>
              </a:rPr>
              <a:t>“</a:t>
            </a:r>
            <a:r>
              <a:rPr lang="pl-PL" sz="2000" i="1" kern="1200" dirty="0">
                <a:solidFill>
                  <a:srgbClr val="333333"/>
                </a:solidFill>
              </a:rPr>
              <a:t>Prawie każdy miał doświadczenie, że jest w stanie zrobić wszystko, i że nikt nie zrobi tego lepiej niż on. Dla mnie to doświadczenie trwało dłużej i miało znacznie więcej poważnych konsekwencji, na przykład w pracy</a:t>
            </a:r>
            <a:r>
              <a:rPr lang="en-US" sz="2000" i="1" dirty="0">
                <a:solidFill>
                  <a:srgbClr val="333333"/>
                </a:solidFill>
              </a:rPr>
              <a:t>...</a:t>
            </a:r>
            <a:r>
              <a:rPr lang="pl-PL" sz="2000" dirty="0">
                <a:solidFill>
                  <a:srgbClr val="333333"/>
                </a:solidFill>
              </a:rPr>
              <a:t>”</a:t>
            </a:r>
            <a:endParaRPr lang="en-US" sz="2000" i="1"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ea typeface="+mn-ea"/>
                <a:cs typeface="+mn-cs"/>
              </a:rPr>
              <a:t>Trening Meta-poznawczy 10 – Radzenie sobie z uprzedzeniami (stygma)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57</a:t>
            </a:fld>
            <a:endParaRPr lang="de-DE">
              <a:latin typeface="+mn-lt"/>
              <a:ea typeface="+mn-ea"/>
              <a:cs typeface="+mn-cs"/>
            </a:endParaRPr>
          </a:p>
        </p:txBody>
      </p:sp>
    </p:spTree>
    <p:extLst>
      <p:ext uri="{BB962C8B-B14F-4D97-AF65-F5344CB8AC3E}">
        <p14:creationId xmlns:p14="http://schemas.microsoft.com/office/powerpoint/2010/main" val="73438175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Jak mogę mówić o chorobie?</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r>
              <a:rPr lang="pl-PL" sz="2000" dirty="0">
                <a:solidFill>
                  <a:srgbClr val="004992"/>
                </a:solidFill>
              </a:rPr>
              <a:t>Główne objawy psychozy i schizofrenii:</a:t>
            </a:r>
          </a:p>
          <a:p>
            <a:pPr marL="342900" indent="-342900">
              <a:buClr>
                <a:srgbClr val="333333"/>
              </a:buClr>
              <a:buFont typeface="WingDings"/>
              <a:buChar char=""/>
            </a:pPr>
            <a:r>
              <a:rPr lang="pl-PL" sz="2000" b="1" dirty="0">
                <a:solidFill>
                  <a:srgbClr val="333333"/>
                </a:solidFill>
              </a:rPr>
              <a:t>Inne </a:t>
            </a:r>
            <a:r>
              <a:rPr lang="en-US" sz="2000" b="1" dirty="0">
                <a:solidFill>
                  <a:srgbClr val="333333"/>
                </a:solidFill>
              </a:rPr>
              <a:t>(</a:t>
            </a:r>
            <a:r>
              <a:rPr lang="pl-PL" sz="2000" b="1" dirty="0">
                <a:solidFill>
                  <a:srgbClr val="333333"/>
                </a:solidFill>
              </a:rPr>
              <a:t>niespecyficzne</a:t>
            </a:r>
            <a:r>
              <a:rPr lang="en-US" sz="2000" b="1" dirty="0">
                <a:solidFill>
                  <a:srgbClr val="333333"/>
                </a:solidFill>
              </a:rPr>
              <a:t>) </a:t>
            </a:r>
            <a:r>
              <a:rPr lang="pl-PL" sz="2000" b="1" dirty="0">
                <a:solidFill>
                  <a:srgbClr val="333333"/>
                </a:solidFill>
              </a:rPr>
              <a:t>objawy:</a:t>
            </a:r>
            <a:r>
              <a:rPr lang="en-US" sz="2000" b="1" dirty="0">
                <a:solidFill>
                  <a:srgbClr val="333333"/>
                </a:solidFill>
              </a:rPr>
              <a:t> </a:t>
            </a:r>
            <a:r>
              <a:rPr lang="pl-PL" sz="2000" dirty="0">
                <a:solidFill>
                  <a:srgbClr val="333333"/>
                </a:solidFill>
              </a:rPr>
              <a:t>na przykład depresja, zaburzenia komunikacji, trudności w koncentracji</a:t>
            </a:r>
            <a:endParaRPr lang="en-US" sz="20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ea typeface="+mn-ea"/>
                <a:cs typeface="+mn-cs"/>
              </a:rPr>
              <a:t>Trening Meta-poznawczy 10 – Radzenie sobie z uprzedzeniami (stygma)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58</a:t>
            </a:fld>
            <a:endParaRPr lang="de-DE">
              <a:latin typeface="+mn-lt"/>
              <a:ea typeface="+mn-ea"/>
              <a:cs typeface="+mn-cs"/>
            </a:endParaRPr>
          </a:p>
        </p:txBody>
      </p:sp>
    </p:spTree>
    <p:extLst>
      <p:ext uri="{BB962C8B-B14F-4D97-AF65-F5344CB8AC3E}">
        <p14:creationId xmlns:p14="http://schemas.microsoft.com/office/powerpoint/2010/main" val="145958458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Jak mogę mówić o chorobie?</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r>
              <a:rPr lang="pl-PL" sz="2000" dirty="0">
                <a:solidFill>
                  <a:srgbClr val="004992"/>
                </a:solidFill>
              </a:rPr>
              <a:t>Główne objawy psychozy i schizofrenii:</a:t>
            </a:r>
          </a:p>
          <a:p>
            <a:pPr marL="342900" indent="-342900">
              <a:buClr>
                <a:srgbClr val="333333"/>
              </a:buClr>
              <a:buFont typeface="WingDings"/>
              <a:buChar char=""/>
            </a:pPr>
            <a:r>
              <a:rPr lang="pl-PL" sz="2000" b="1" dirty="0">
                <a:solidFill>
                  <a:srgbClr val="333333"/>
                </a:solidFill>
              </a:rPr>
              <a:t>Inne </a:t>
            </a:r>
            <a:r>
              <a:rPr lang="en-US" sz="2000" b="1" dirty="0">
                <a:solidFill>
                  <a:srgbClr val="333333"/>
                </a:solidFill>
              </a:rPr>
              <a:t>(</a:t>
            </a:r>
            <a:r>
              <a:rPr lang="pl-PL" sz="2000" b="1" dirty="0">
                <a:solidFill>
                  <a:srgbClr val="333333"/>
                </a:solidFill>
              </a:rPr>
              <a:t>niespecyficzne</a:t>
            </a:r>
            <a:r>
              <a:rPr lang="en-US" sz="2000" b="1" dirty="0">
                <a:solidFill>
                  <a:srgbClr val="333333"/>
                </a:solidFill>
              </a:rPr>
              <a:t>) </a:t>
            </a:r>
            <a:r>
              <a:rPr lang="pl-PL" sz="2000" b="1" dirty="0">
                <a:solidFill>
                  <a:srgbClr val="333333"/>
                </a:solidFill>
              </a:rPr>
              <a:t>objawy:</a:t>
            </a:r>
            <a:r>
              <a:rPr lang="en-US" sz="2000" b="1" dirty="0">
                <a:solidFill>
                  <a:srgbClr val="333333"/>
                </a:solidFill>
              </a:rPr>
              <a:t> </a:t>
            </a:r>
            <a:r>
              <a:rPr lang="pl-PL" sz="2000" dirty="0">
                <a:solidFill>
                  <a:srgbClr val="333333"/>
                </a:solidFill>
              </a:rPr>
              <a:t>na przykład depresja, zaburzenia komunikacji, trudności w koncentracji</a:t>
            </a:r>
            <a:endParaRPr lang="en-US" sz="2000" dirty="0">
              <a:solidFill>
                <a:srgbClr val="333333"/>
              </a:solidFill>
            </a:endParaRPr>
          </a:p>
          <a:p>
            <a:pPr lvl="0"/>
            <a:r>
              <a:rPr lang="pl-PL" sz="2000" dirty="0">
                <a:solidFill>
                  <a:srgbClr val="333333"/>
                </a:solidFill>
              </a:rPr>
              <a:t>Przykład</a:t>
            </a:r>
            <a:r>
              <a:rPr lang="de-DE" sz="2000" dirty="0">
                <a:solidFill>
                  <a:srgbClr val="333333"/>
                </a:solidFill>
              </a:rPr>
              <a:t>:</a:t>
            </a:r>
          </a:p>
          <a:p>
            <a:pPr lvl="0"/>
            <a:r>
              <a:rPr lang="en-US" sz="2000" i="1">
                <a:solidFill>
                  <a:srgbClr val="333333"/>
                </a:solidFill>
              </a:rPr>
              <a:t>“</a:t>
            </a:r>
            <a:r>
              <a:rPr lang="pl-PL" sz="2000" i="1">
                <a:solidFill>
                  <a:srgbClr val="333333"/>
                </a:solidFill>
              </a:rPr>
              <a:t>Każdy </a:t>
            </a:r>
            <a:r>
              <a:rPr lang="pl-PL" sz="2000" i="1" dirty="0">
                <a:solidFill>
                  <a:srgbClr val="333333"/>
                </a:solidFill>
              </a:rPr>
              <a:t>ma chwile, kiedy czuje się bardzo smutny, niezdolny do robienia czegokolwiek. Tak samo było ze mną – z tą różnicą, że u mnie stan smutku trwał tygodniami i nic nie było w stanie mnie rozweselić. Nie tylko czułem się smutny, ale kompletnie beznadziejny i bezwartościowy. W tym momencie myślisz, że to nie minie i że zawsze tak już będzie. Jednak wtedy w pewnym momencie zaczęło się </a:t>
            </a:r>
            <a:r>
              <a:rPr lang="pl-PL" sz="2000" i="1">
                <a:solidFill>
                  <a:srgbClr val="333333"/>
                </a:solidFill>
              </a:rPr>
              <a:t>poprawiać…</a:t>
            </a:r>
            <a:r>
              <a:rPr lang="pl-PL" sz="2000">
                <a:solidFill>
                  <a:srgbClr val="333333"/>
                </a:solidFill>
              </a:rPr>
              <a:t>”</a:t>
            </a:r>
            <a:endParaRPr lang="de-DE" sz="2000" i="1"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ea typeface="+mn-ea"/>
                <a:cs typeface="+mn-cs"/>
              </a:rPr>
              <a:t>Trening Meta-poznawczy 10 – Radzenie sobie z uprzedzeniami (stygma)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59</a:t>
            </a:fld>
            <a:endParaRPr lang="de-DE">
              <a:latin typeface="+mn-lt"/>
              <a:ea typeface="+mn-ea"/>
              <a:cs typeface="+mn-cs"/>
            </a:endParaRPr>
          </a:p>
        </p:txBody>
      </p:sp>
    </p:spTree>
    <p:extLst>
      <p:ext uri="{BB962C8B-B14F-4D97-AF65-F5344CB8AC3E}">
        <p14:creationId xmlns:p14="http://schemas.microsoft.com/office/powerpoint/2010/main" val="425965888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Titel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Jak mogę mówić o chorobie?</a:t>
            </a:r>
            <a:endParaRPr lang="de-DE" sz="3600" dirty="0">
              <a:latin typeface="+mn-lt"/>
              <a:ea typeface="+mn-ea"/>
              <a:cs typeface="+mn-cs"/>
            </a:endParaRPr>
          </a:p>
        </p:txBody>
      </p:sp>
      <p:sp>
        <p:nvSpPr>
          <p:cNvPr id="117762" name="Inhaltsplatzhalter 2"/>
          <p:cNvSpPr>
            <a:spLocks noGrp="1"/>
          </p:cNvSpPr>
          <p:nvPr>
            <p:ph idx="1"/>
          </p:nvPr>
        </p:nvSpPr>
        <p:spPr/>
        <p:txBody>
          <a:bodyPr>
            <a:noAutofit/>
          </a:bodyPr>
          <a:lstStyle/>
          <a:p>
            <a:r>
              <a:rPr lang="pl-PL" sz="2400" dirty="0">
                <a:solidFill>
                  <a:srgbClr val="333333"/>
                </a:solidFill>
              </a:rPr>
              <a:t>Postaraj się jak najwięcej dowiadywać na temat psychozy. Najlepszym sposobem na korygowanie błędnych przekonań innych osób jest opowiedzieć im </a:t>
            </a:r>
            <a:r>
              <a:rPr lang="pl-PL" sz="2400">
                <a:solidFill>
                  <a:srgbClr val="333333"/>
                </a:solidFill>
              </a:rPr>
              <a:t>fakty.</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ea typeface="+mn-ea"/>
                <a:cs typeface="+mn-cs"/>
              </a:rPr>
              <a:t>Trening Meta-poznawczy 10 – Radzenie sobie z uprzedzeniami (stygma)</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60</a:t>
            </a:fld>
            <a:endParaRPr lang="de-DE">
              <a:latin typeface="+mn-lt"/>
              <a:ea typeface="+mn-ea"/>
              <a:cs typeface="+mn-cs"/>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w codziennym życiu</a:t>
            </a:r>
            <a:endParaRPr lang="de-DE" sz="3600" dirty="0">
              <a:solidFill>
                <a:srgbClr val="004992"/>
              </a:solidFill>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a:defRPr/>
            </a:pPr>
            <a:r>
              <a:rPr lang="pl-PL" sz="2400" b="1" dirty="0">
                <a:solidFill>
                  <a:srgbClr val="333333"/>
                </a:solidFill>
              </a:rPr>
              <a:t>Wnioski</a:t>
            </a:r>
            <a:r>
              <a:rPr lang="de-DE" sz="2400" b="1" dirty="0">
                <a:solidFill>
                  <a:srgbClr val="333333"/>
                </a:solidFill>
              </a:rPr>
              <a:t>:</a:t>
            </a:r>
          </a:p>
          <a:p>
            <a:pPr>
              <a:defRPr/>
            </a:pPr>
            <a:r>
              <a:rPr lang="pl-PL" sz="2000" dirty="0">
                <a:solidFill>
                  <a:srgbClr val="333333"/>
                </a:solidFill>
              </a:rPr>
              <a:t>Aby zapobiegać uprzedzeniom lub stygmatyzacji, ważne jest aby odpowiednio informować o swojej chorobie:</a:t>
            </a:r>
            <a:endParaRPr lang="de-DE" sz="2000" dirty="0">
              <a:solidFill>
                <a:srgbClr val="333333"/>
              </a:solidFill>
            </a:endParaRPr>
          </a:p>
          <a:p>
            <a:pPr marL="342900" lvl="1" indent="-342900">
              <a:spcBef>
                <a:spcPts val="1999"/>
              </a:spcBef>
              <a:spcAft>
                <a:spcPts val="0"/>
              </a:spcAft>
              <a:buClr>
                <a:srgbClr val="333333"/>
              </a:buClr>
              <a:buFont typeface="WingDings"/>
              <a:buChar char=""/>
              <a:defRPr/>
            </a:pPr>
            <a:r>
              <a:rPr lang="pl-PL" sz="2000" dirty="0">
                <a:solidFill>
                  <a:srgbClr val="333333"/>
                </a:solidFill>
              </a:rPr>
              <a:t>Zaburzeni psychiczne są powszechne</a:t>
            </a:r>
            <a:r>
              <a:rPr lang="de-DE" sz="2000">
                <a:solidFill>
                  <a:srgbClr val="333333"/>
                </a:solidFill>
              </a:rPr>
              <a:t>.</a:t>
            </a:r>
            <a:endParaRPr lang="de-DE" sz="2000" dirty="0">
              <a:solidFill>
                <a:srgbClr val="333333"/>
              </a:solidFill>
            </a:endParaRPr>
          </a:p>
          <a:p>
            <a:pPr marL="342900" lvl="1" indent="-342900">
              <a:spcBef>
                <a:spcPts val="1999"/>
              </a:spcBef>
              <a:spcAft>
                <a:spcPts val="0"/>
              </a:spcAft>
              <a:buClr>
                <a:srgbClr val="333333"/>
              </a:buClr>
              <a:buFont typeface="WingDings"/>
              <a:buChar char=""/>
              <a:defRPr/>
            </a:pPr>
            <a:r>
              <a:rPr lang="pl-PL" sz="2000" dirty="0">
                <a:solidFill>
                  <a:srgbClr val="333333"/>
                </a:solidFill>
              </a:rPr>
              <a:t>Nie musisz mówić o swoim stanie zdrowia, jeżeli nie czujesz się z tym komfortowo.</a:t>
            </a:r>
          </a:p>
          <a:p>
            <a:pPr marL="342900" lvl="1" indent="-342900">
              <a:spcBef>
                <a:spcPts val="1999"/>
              </a:spcBef>
              <a:spcAft>
                <a:spcPts val="0"/>
              </a:spcAft>
              <a:buClr>
                <a:srgbClr val="333333"/>
              </a:buClr>
              <a:buFont typeface="WingDings"/>
              <a:buChar char=""/>
              <a:defRPr/>
            </a:pPr>
            <a:r>
              <a:rPr lang="pl-PL" sz="2000" dirty="0">
                <a:solidFill>
                  <a:srgbClr val="333333"/>
                </a:solidFill>
              </a:rPr>
              <a:t>Może być pomocne i ważne, aby powiedzieć osobom którym ufasz o tym, że chorujesz. To może pomóc zapobiec nawrotom.</a:t>
            </a:r>
            <a:endParaRPr lang="en-US" sz="2000" strike="sngStrike" dirty="0">
              <a:solidFill>
                <a:srgbClr val="333333"/>
              </a:solidFill>
            </a:endParaRPr>
          </a:p>
          <a:p>
            <a:pPr marL="342900" lvl="1" indent="-342900">
              <a:spcBef>
                <a:spcPts val="1999"/>
              </a:spcBef>
              <a:spcAft>
                <a:spcPts val="0"/>
              </a:spcAft>
              <a:buClr>
                <a:srgbClr val="333333"/>
              </a:buClr>
              <a:buFont typeface="WingDings"/>
              <a:buChar char=""/>
              <a:defRPr/>
            </a:pPr>
            <a:r>
              <a:rPr lang="pl-PL" sz="2000" dirty="0">
                <a:solidFill>
                  <a:srgbClr val="333333"/>
                </a:solidFill>
              </a:rPr>
              <a:t>Czasami inni mogą mieć niewłaściwe przekonania na temat choroby. Wyjaśnienie objawów (psychotycznych) może być bardziej pomocne niż podzielenie się tylko ogólną diagnozą, która może być dla innych niezrozumiała.</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ea typeface="+mn-ea"/>
                <a:cs typeface="+mn-cs"/>
              </a:rPr>
              <a:t>Trening Meta-poznawczy 10 – Radzenie sobie z uprzedzeniami (stygma)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61</a:t>
            </a:fld>
            <a:endParaRPr lang="de-DE">
              <a:latin typeface="+mn-lt"/>
              <a:ea typeface="+mn-ea"/>
              <a:cs typeface="+mn-cs"/>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Co to ma wspólnego z psychozą?</a:t>
            </a:r>
            <a:endParaRPr lang="de-DE" sz="3600" dirty="0">
              <a:solidFill>
                <a:srgbClr val="004992"/>
              </a:solidFill>
              <a:latin typeface="+mn-lt"/>
              <a:ea typeface="+mn-ea"/>
              <a:cs typeface="+mn-cs"/>
            </a:endParaRPr>
          </a:p>
        </p:txBody>
      </p:sp>
      <p:sp>
        <p:nvSpPr>
          <p:cNvPr id="119810" name="Inhaltsplatzhalter 2"/>
          <p:cNvSpPr>
            <a:spLocks noGrp="1"/>
          </p:cNvSpPr>
          <p:nvPr>
            <p:ph idx="1"/>
          </p:nvPr>
        </p:nvSpPr>
        <p:spPr/>
        <p:txBody>
          <a:bodyPr>
            <a:noAutofit/>
          </a:bodyPr>
          <a:lstStyle/>
          <a:p>
            <a:r>
              <a:rPr lang="pl-PL" sz="2000" dirty="0">
                <a:solidFill>
                  <a:srgbClr val="333333"/>
                </a:solidFill>
              </a:rPr>
              <a:t>Wiele osób z psychozą </a:t>
            </a:r>
            <a:r>
              <a:rPr lang="de-DE" sz="2000" dirty="0">
                <a:solidFill>
                  <a:srgbClr val="333333"/>
                </a:solidFill>
              </a:rPr>
              <a:t>(</a:t>
            </a:r>
            <a:r>
              <a:rPr lang="pl-PL" sz="2000" dirty="0">
                <a:solidFill>
                  <a:srgbClr val="333333"/>
                </a:solidFill>
              </a:rPr>
              <a:t>ale nie wszystkie</a:t>
            </a:r>
            <a:r>
              <a:rPr lang="en-US" sz="2000" dirty="0">
                <a:solidFill>
                  <a:srgbClr val="333333"/>
                </a:solidFill>
              </a:rPr>
              <a:t>!) </a:t>
            </a:r>
            <a:r>
              <a:rPr lang="pl-PL" sz="2000" dirty="0">
                <a:solidFill>
                  <a:srgbClr val="333333"/>
                </a:solidFill>
              </a:rPr>
              <a:t>musi walczyć z uprzedzeniami</a:t>
            </a:r>
            <a:r>
              <a:rPr lang="en-US" sz="2000" dirty="0">
                <a:solidFill>
                  <a:srgbClr val="333333"/>
                </a:solidFill>
              </a:rPr>
              <a:t>. </a:t>
            </a:r>
            <a:r>
              <a:rPr lang="pl-PL" sz="2000" dirty="0">
                <a:solidFill>
                  <a:srgbClr val="333333"/>
                </a:solidFill>
              </a:rPr>
              <a:t>Aby zapobiegać uprzedzeniom, pomocne może być wyjaśnienie swojego stanu innym osobom.</a:t>
            </a:r>
            <a:endParaRPr lang="en-US" sz="2000" dirty="0">
              <a:solidFill>
                <a:srgbClr val="333333"/>
              </a:solidFill>
            </a:endParaRPr>
          </a:p>
          <a:p>
            <a:r>
              <a:rPr lang="pl-PL" sz="2000" dirty="0">
                <a:solidFill>
                  <a:srgbClr val="004992"/>
                </a:solidFill>
              </a:rPr>
              <a:t>Przykład</a:t>
            </a:r>
            <a:r>
              <a:rPr lang="de-DE" sz="2000" dirty="0">
                <a:solidFill>
                  <a:srgbClr val="004992"/>
                </a:solidFill>
              </a:rPr>
              <a:t>: </a:t>
            </a:r>
            <a:r>
              <a:rPr lang="en-US" sz="2000" dirty="0">
                <a:solidFill>
                  <a:srgbClr val="333333"/>
                </a:solidFill>
              </a:rPr>
              <a:t>u</a:t>
            </a:r>
            <a:r>
              <a:rPr lang="pl-PL" sz="2000" dirty="0">
                <a:solidFill>
                  <a:srgbClr val="333333"/>
                </a:solidFill>
              </a:rPr>
              <a:t>Podczas epizodu psychotycznego, Marcin spędził kilka tygodni w szpitalu. Nie powiedział nikomu o swojej chorobie przez co pozostawał coraz bardziej odizolowany od innych.</a:t>
            </a:r>
            <a:endParaRPr lang="en-US" sz="2000" dirty="0">
              <a:solidFill>
                <a:srgbClr val="333333"/>
              </a:solidFill>
            </a:endParaRPr>
          </a:p>
          <a:p>
            <a:r>
              <a:rPr lang="pl-PL" sz="2000" dirty="0">
                <a:solidFill>
                  <a:srgbClr val="004992"/>
                </a:solidFill>
              </a:rPr>
              <a:t>podłoże</a:t>
            </a:r>
            <a:r>
              <a:rPr lang="de-DE" sz="2000" dirty="0">
                <a:solidFill>
                  <a:srgbClr val="004992"/>
                </a:solidFill>
              </a:rPr>
              <a:t>: </a:t>
            </a:r>
            <a:r>
              <a:rPr lang="pl-PL" sz="2000" dirty="0">
                <a:solidFill>
                  <a:srgbClr val="333333"/>
                </a:solidFill>
              </a:rPr>
              <a:t>W przeszłości Marcin miał negatywne doświadczenia mówienia </a:t>
            </a:r>
            <a:r>
              <a:rPr lang="pl-PL" sz="2000" dirty="0" err="1">
                <a:solidFill>
                  <a:srgbClr val="333333"/>
                </a:solidFill>
              </a:rPr>
              <a:t>otworcie</a:t>
            </a:r>
            <a:r>
              <a:rPr lang="pl-PL" sz="2000" dirty="0">
                <a:solidFill>
                  <a:srgbClr val="333333"/>
                </a:solidFill>
              </a:rPr>
              <a:t> o psychozie. Kiedy powiedział swojemu szefowi o chorobie, został przeniesiony. Dlatego boi się, że jego znajomi pomyślą, że jest wariatem i odwrócą się od niego.</a:t>
            </a:r>
            <a:endParaRPr lang="de-DE" sz="2000" dirty="0">
              <a:solidFill>
                <a:srgbClr val="333333"/>
              </a:solidFill>
            </a:endParaRPr>
          </a:p>
          <a:p>
            <a:r>
              <a:rPr lang="pl-PL" sz="2000" dirty="0">
                <a:solidFill>
                  <a:srgbClr val="004992"/>
                </a:solidFill>
              </a:rPr>
              <a:t>Jednak</a:t>
            </a:r>
            <a:r>
              <a:rPr lang="de-DE" sz="2000" dirty="0">
                <a:solidFill>
                  <a:srgbClr val="004992"/>
                </a:solidFill>
              </a:rPr>
              <a:t>: </a:t>
            </a:r>
            <a:r>
              <a:rPr lang="de-DE" sz="2000" dirty="0">
                <a:solidFill>
                  <a:srgbClr val="333333"/>
                </a:solidFill>
              </a:rPr>
              <a:t>D</a:t>
            </a:r>
            <a:r>
              <a:rPr lang="pl-PL" sz="2000" dirty="0">
                <a:solidFill>
                  <a:srgbClr val="333333"/>
                </a:solidFill>
              </a:rPr>
              <a:t>podczas obecnej hospitalizacji, Marcin brał udział w MCT, jak również uczęszczał na inne zajęcia, postanowił, że nie będzie więcej ukrywał swojej choroby przed przyjaciółmi. Prawie wszyscy dobrze odebrali opis objawów, jakich doświadczał Marcin. Jeden z nich nawet sam powiedział o swoich doświadczeniach poczucia bycia śledzonym i bycia w zagrożeniu.</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ea typeface="+mn-ea"/>
                <a:cs typeface="+mn-cs"/>
              </a:rPr>
              <a:t>Trening Meta-poznawczy 10 – Radzenie sobie z uprzedzeniami (stygma)</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62</a:t>
            </a:fld>
            <a:endParaRPr lang="de-DE">
              <a:latin typeface="+mn-lt"/>
              <a:ea typeface="+mn-ea"/>
              <a:cs typeface="+mn-cs"/>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Dziękujemy</a:t>
            </a:r>
            <a:r>
              <a:rPr lang="en-US" altLang="ko-KR" sz="3600" dirty="0">
                <a:latin typeface="+mn-lt"/>
                <a:ea typeface="+mn-ea"/>
                <a:cs typeface="+mn-cs"/>
              </a:rPr>
              <a:t> </a:t>
            </a:r>
            <a:r>
              <a:rPr lang="en-US" altLang="ko-KR" sz="3600" dirty="0" err="1">
                <a:latin typeface="+mn-lt"/>
                <a:ea typeface="+mn-ea"/>
                <a:cs typeface="+mn-cs"/>
              </a:rPr>
              <a:t>za</a:t>
            </a:r>
            <a:r>
              <a:rPr lang="en-US" altLang="ko-KR" sz="3600" dirty="0">
                <a:latin typeface="+mn-lt"/>
                <a:ea typeface="+mn-ea"/>
                <a:cs typeface="+mn-cs"/>
              </a:rPr>
              <a:t> </a:t>
            </a:r>
            <a:r>
              <a:rPr lang="en-US" altLang="ko-KR" sz="3600" dirty="0" err="1">
                <a:latin typeface="+mn-lt"/>
                <a:ea typeface="+mn-ea"/>
                <a:cs typeface="+mn-cs"/>
              </a:rPr>
              <a:t>uwagę</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dla</a:t>
            </a:r>
            <a:r>
              <a:rPr lang="en-US" altLang="ko-KR" i="1" dirty="0">
                <a:solidFill>
                  <a:srgbClr val="004992"/>
                </a:solidFill>
              </a:rPr>
              <a:t> </a:t>
            </a:r>
            <a:r>
              <a:rPr lang="en-US" altLang="ko-KR" i="1" dirty="0" err="1">
                <a:solidFill>
                  <a:srgbClr val="004992"/>
                </a:solidFill>
              </a:rPr>
              <a:t>prowadzących</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pl-PL" altLang="ko-KR" dirty="0">
                <a:solidFill>
                  <a:srgbClr val="004992"/>
                </a:solidFill>
              </a:rPr>
              <a:t>Proszę rozdać arkusze ćwiczeń. Zaprezentuj naszą aplikację COGITO (pobierz bezpłatnie)</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pl-PL">
                <a:latin typeface="+mn-lt"/>
                <a:ea typeface="+mn-ea"/>
                <a:cs typeface="+mn-cs"/>
              </a:rPr>
              <a:t>Trening Meta-poznawczy 10 – Radzenie sobie z uprzedzeniami (stygma)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63</a:t>
            </a:fld>
            <a:endParaRPr lang="de-DE">
              <a:latin typeface="+mn-lt"/>
              <a:ea typeface="+mn-ea"/>
              <a:cs typeface="+mn-cs"/>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ea typeface="+mn-ea"/>
                <a:cs typeface="+mn-cs"/>
              </a:rPr>
              <a:t>www.uke.de/mct_app</a:t>
            </a:r>
            <a:endParaRPr lang="de-DE" sz="1800" dirty="0">
              <a:solidFill>
                <a:srgbClr val="333333"/>
              </a:solidFill>
              <a:ea typeface="+mn-ea"/>
              <a:cs typeface="+mn-cs"/>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232593985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ea typeface="+mn-ea"/>
                <a:cs typeface="+mn-cs"/>
              </a:rPr>
              <a:t>Trening Meta-poznawczy 10 – Radzenie sobie z uprzedzeniami (stygma)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64</a:t>
            </a:fld>
            <a:endParaRPr lang="de-DE">
              <a:latin typeface="+mn-lt"/>
              <a:ea typeface="+mn-ea"/>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2715443840"/>
              </p:ext>
            </p:extLst>
          </p:nvPr>
        </p:nvGraphicFramePr>
        <p:xfrm>
          <a:off x="408954" y="2011680"/>
          <a:ext cx="11375999" cy="348688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Verdana" panose="020B0604030504040204" pitchFamily="34" charset="0"/>
                          <a:cs typeface="Verdana" panose="020B0604030504040204" pitchFamily="34" charset="0"/>
                        </a:rPr>
                        <a:t>Vecree.com</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nl-NL" sz="1000" b="0" i="0" u="none">
                          <a:solidFill>
                            <a:srgbClr val="333333"/>
                          </a:solidFill>
                          <a:latin typeface="Calibri Light"/>
                          <a:ea typeface="Verdana" panose="020B0604030504040204" pitchFamily="34" charset="0"/>
                          <a:cs typeface="Verdana" panose="020B0604030504040204" pitchFamily="34" charset="0"/>
                        </a:rPr>
                        <a:t>basketball sketch</a:t>
                      </a:r>
                      <a:endParaRPr lang="nl-NL" sz="1000" b="0" i="0" u="none" dirty="0">
                        <a:solidFill>
                          <a:srgbClr val="333333"/>
                        </a:solidFill>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basketball/Basketball</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Verdana" panose="020B0604030504040204" pitchFamily="34" charset="0"/>
                          <a:cs typeface="Verdana" panose="020B0604030504040204" pitchFamily="34" charset="0"/>
                        </a:rPr>
                        <a:t>Plings </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Calibri Light"/>
                          <a:ea typeface="Verdana" panose="020B0604030504040204" pitchFamily="34" charset="0"/>
                          <a:cs typeface="Verdana" panose="020B0604030504040204" pitchFamily="34" charset="0"/>
                        </a:rPr>
                        <a:t>Hockey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hockey stick/Hockeyschläger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ea typeface="Verdana" panose="020B0604030504040204" pitchFamily="34" charset="0"/>
                          <a:cs typeface="Verdana" panose="020B0604030504040204" pitchFamily="34" charset="0"/>
                        </a:rPr>
                        <a:t>Jeff Nelson</a:t>
                      </a:r>
                      <a:endPar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Calibri Light"/>
                          <a:ea typeface="Verdana" panose="020B0604030504040204" pitchFamily="34" charset="0"/>
                          <a:cs typeface="Verdana" panose="020B0604030504040204" pitchFamily="34" charset="0"/>
                        </a:rPr>
                        <a:t>ft_edm_park__0103.jpg</a:t>
                      </a:r>
                      <a:endPar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letter/Brief</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a:ln>
                            <a:noFill/>
                          </a:ln>
                          <a:solidFill>
                            <a:srgbClr val="333333"/>
                          </a:solidFill>
                          <a:effectLst/>
                          <a:latin typeface="Calibri Light"/>
                        </a:rPr>
                        <a:t>Victor Svensson</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Calibri Light"/>
                        </a:rPr>
                        <a:t>DNA</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DNA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Calibri Light"/>
                          <a:ea typeface="Verdana" panose="020B0604030504040204" pitchFamily="34" charset="0"/>
                          <a:cs typeface="Verdana" panose="020B0604030504040204" pitchFamily="34" charset="0"/>
                        </a:rPr>
                        <a:t>Christian Schnettelker</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Calibri Light"/>
                          <a:ea typeface="Verdana" panose="020B0604030504040204" pitchFamily="34" charset="0"/>
                          <a:cs typeface="Verdana" panose="020B0604030504040204" pitchFamily="34" charset="0"/>
                        </a:rPr>
                        <a:t>Stamp/Stempel</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stamp/Stempel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Calibri Light"/>
                          <a:cs typeface="Times New Roman" pitchFamily="18" charset="0"/>
                        </a:rPr>
                        <a:t>DonkeyHotey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Stop Sign</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CC</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stop sign/Stoppschild</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1000" b="0" i="0" u="none" strike="noStrike" cap="none" normalizeH="0" baseline="0">
                          <a:ln>
                            <a:noFill/>
                          </a:ln>
                          <a:solidFill>
                            <a:srgbClr val="333333"/>
                          </a:solidFill>
                          <a:effectLst/>
                          <a:latin typeface="Calibri Light"/>
                          <a:cs typeface="Times New Roman" pitchFamily="18" charset="0"/>
                        </a:rPr>
                        <a:t>Vic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Deciding Which Door to Choose 2</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CC</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Calibri Light"/>
                        </a:rPr>
                        <a:t>deciding which door to choose/Entscheidung zwischen zwei Türen</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extLst>
      <p:ext uri="{BB962C8B-B14F-4D97-AF65-F5344CB8AC3E}">
        <p14:creationId xmlns:p14="http://schemas.microsoft.com/office/powerpoint/2010/main" val="1210179840"/>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5417</Words>
  <Application>Microsoft Office PowerPoint</Application>
  <PresentationFormat>Benutzerdefiniert</PresentationFormat>
  <Paragraphs>629</Paragraphs>
  <Slides>64</Slides>
  <Notes>64</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64</vt:i4>
      </vt:variant>
    </vt:vector>
  </HeadingPairs>
  <TitlesOfParts>
    <vt:vector size="72" baseType="lpstr">
      <vt:lpstr>Wingdings 2</vt:lpstr>
      <vt:lpstr>Times New Roman</vt:lpstr>
      <vt:lpstr>Verdana</vt:lpstr>
      <vt:lpstr>Arial</vt:lpstr>
      <vt:lpstr>Symbol</vt:lpstr>
      <vt:lpstr>WingDings</vt:lpstr>
      <vt:lpstr>Calibri Light</vt:lpstr>
      <vt:lpstr>UKE_PPT-Vorlage_16zu9</vt:lpstr>
      <vt:lpstr>MCT 10 II – Radzenie sobie z uprzedzeniami (stygma)</vt:lpstr>
      <vt:lpstr>Co następujące osoby mają wspólnego?</vt:lpstr>
      <vt:lpstr>Co następujące osoby mają wspólnego?</vt:lpstr>
      <vt:lpstr>Co następujące osoby mają wspólnego?</vt:lpstr>
      <vt:lpstr>Co następujące osoby mają wspólnego?</vt:lpstr>
      <vt:lpstr>Co następujące osoby mają wspólnego?</vt:lpstr>
      <vt:lpstr>Co następujące osoby mają wspólnego?</vt:lpstr>
      <vt:lpstr>Co następujące osoby mają wspólnego?</vt:lpstr>
      <vt:lpstr>znany= idealny?</vt:lpstr>
      <vt:lpstr>Które z tych obrazów były namalowane przez osoby z diagnozą psychozy?</vt:lpstr>
      <vt:lpstr>Które z tych obrazów osiągały najwyższą cenę na aukcjach?</vt:lpstr>
      <vt:lpstr>Które z tych obrazów osiągały najwyższą cenę na aukcjach?</vt:lpstr>
      <vt:lpstr>Edvard Munch</vt:lpstr>
      <vt:lpstr>Steffen Moritz</vt:lpstr>
      <vt:lpstr>Vincent van Gogh</vt:lpstr>
      <vt:lpstr>Ringo Starr (perkusista Beatlesów)</vt:lpstr>
      <vt:lpstr>Pierwsze wnioski</vt:lpstr>
      <vt:lpstr>Pierwsze wnioski</vt:lpstr>
      <vt:lpstr>Pierwsze wnioski</vt:lpstr>
      <vt:lpstr>Pierwsze wnioski</vt:lpstr>
      <vt:lpstr>Czy występowanie problemów psychicznych jest “normalne”?</vt:lpstr>
      <vt:lpstr>Czy występowanie problemów psychicznych jest “normalne”?</vt:lpstr>
      <vt:lpstr>Czy występowanie problemów psychicznych jest “normalne”?</vt:lpstr>
      <vt:lpstr>Niezwykłe przekonania, które nie są tak rzadkie… Częstotliwość doświadczeń psychotycznych u osób zdrowych</vt:lpstr>
      <vt:lpstr>Niezwykłe przekonania, które nie są tak rzadkie… Częstotliwość doświadczeń psychotycznych u osób zdrowych</vt:lpstr>
      <vt:lpstr>Niezwykłe przekonania, które nie są tak rzadkie… Częstotliwość doświadczeń psychotycznych u osób zdrowych</vt:lpstr>
      <vt:lpstr>Niezwykłe przekonania, które nie są tak rzadkie… Częstotliwość doświadczeń psychotycznych u osób zdrowych</vt:lpstr>
      <vt:lpstr>Niezwykłe przekonania, które nie są tak rzadkie… Częstotliwość doświadczeń psychotycznych u osób zdrowych</vt:lpstr>
      <vt:lpstr>Niezwykłe przekonania, które nie są tak rzadkie… Częstotliwość doświadczeń psychotycznych u osób zdrowych</vt:lpstr>
      <vt:lpstr>Niezwykłe przekonania, które nie są tak rzadkie… Częstotliwość doświadczeń psychotycznych u osób zdrowych</vt:lpstr>
      <vt:lpstr>Niezwykłe przekonania, które nie są tak rzadkie… Częstotliwość doświadczeń psychotycznych u osób zdrowych</vt:lpstr>
      <vt:lpstr>zapamiętaj…</vt:lpstr>
      <vt:lpstr>Co to jest stygma i samostygmatyzacja?</vt:lpstr>
      <vt:lpstr>Co to jest stygma i samostygmatyzacja?</vt:lpstr>
      <vt:lpstr>Co to jest stygma i samostygmatyzacja?</vt:lpstr>
      <vt:lpstr>Co to jest stygma i samostygmatyzacja?</vt:lpstr>
      <vt:lpstr>Stygma wobec osób doświadczających psychoz</vt:lpstr>
      <vt:lpstr>Stygma wobec osób doświadczających psychoz</vt:lpstr>
      <vt:lpstr>Stygma wobec osób doświadczających psychoz</vt:lpstr>
      <vt:lpstr>Stygma wobec osób doświadczających psychoz</vt:lpstr>
      <vt:lpstr>Stygma wobec osób doświadczających psychoz</vt:lpstr>
      <vt:lpstr>Stygma wobec osób doświadczających psychoz</vt:lpstr>
      <vt:lpstr>Stygma wobec osób doświadczających psychoz</vt:lpstr>
      <vt:lpstr>Dlaczego o tym mówimy?</vt:lpstr>
      <vt:lpstr>Dlaczego o tym mówimy?</vt:lpstr>
      <vt:lpstr>Co powinniśmy robić?</vt:lpstr>
      <vt:lpstr>Czy powinienem mówić o swojej chorobie… i jak?</vt:lpstr>
      <vt:lpstr>Czy powinienem mówić o swojej chorobie… i jak?</vt:lpstr>
      <vt:lpstr>Jak mogę mówić o chorobie?</vt:lpstr>
      <vt:lpstr>Jak mogę mówić o chorobie?</vt:lpstr>
      <vt:lpstr>Jak mogę mówić o chorobie?</vt:lpstr>
      <vt:lpstr>Jak mogę mówić o chorobie?</vt:lpstr>
      <vt:lpstr>Jak mogę mówić o chorobie?</vt:lpstr>
      <vt:lpstr>Jak mogę mówić o chorobie?</vt:lpstr>
      <vt:lpstr>Jak mogę mówić o chorobie?</vt:lpstr>
      <vt:lpstr>Jak mogę mówić o chorobie?</vt:lpstr>
      <vt:lpstr>Jak mogę mówić o chorobie?</vt:lpstr>
      <vt:lpstr>Jak mogę mówić o chorobie?</vt:lpstr>
      <vt:lpstr>Jak mogę mówić o chorobie?</vt:lpstr>
      <vt:lpstr>Jak mogę mówić o chorobie?</vt:lpstr>
      <vt:lpstr>Zastosowanie w codziennym życiu</vt:lpstr>
      <vt:lpstr>Co to ma wspólnego z psychozą?</vt:lpstr>
      <vt:lpstr>Dziękujemy za uwagę!</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Maike Hartmann</dc:creator>
  <cp:lastModifiedBy>Britt ...</cp:lastModifiedBy>
  <cp:revision>1331</cp:revision>
  <dcterms:created xsi:type="dcterms:W3CDTF">2015-05-22T07:54:23Z</dcterms:created>
  <dcterms:modified xsi:type="dcterms:W3CDTF">2022-07-29T09:41:15Z</dcterms:modified>
</cp:coreProperties>
</file>