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6" r:id="rId1"/>
  </p:sldMasterIdLst>
  <p:notesMasterIdLst>
    <p:notesMasterId r:id="rId86"/>
  </p:notesMasterIdLst>
  <p:handoutMasterIdLst>
    <p:handoutMasterId r:id="rId87"/>
  </p:handoutMasterIdLst>
  <p:sldIdLst>
    <p:sldId id="687" r:id="rId2"/>
    <p:sldId id="660" r:id="rId3"/>
    <p:sldId id="563" r:id="rId4"/>
    <p:sldId id="659" r:id="rId5"/>
    <p:sldId id="565" r:id="rId6"/>
    <p:sldId id="661" r:id="rId7"/>
    <p:sldId id="662" r:id="rId8"/>
    <p:sldId id="663" r:id="rId9"/>
    <p:sldId id="476" r:id="rId10"/>
    <p:sldId id="568" r:id="rId11"/>
    <p:sldId id="665" r:id="rId12"/>
    <p:sldId id="664" r:id="rId13"/>
    <p:sldId id="569" r:id="rId14"/>
    <p:sldId id="585" r:id="rId15"/>
    <p:sldId id="584" r:id="rId16"/>
    <p:sldId id="617" r:id="rId17"/>
    <p:sldId id="570" r:id="rId18"/>
    <p:sldId id="666" r:id="rId19"/>
    <p:sldId id="609" r:id="rId20"/>
    <p:sldId id="572" r:id="rId21"/>
    <p:sldId id="667" r:id="rId22"/>
    <p:sldId id="668" r:id="rId23"/>
    <p:sldId id="669" r:id="rId24"/>
    <p:sldId id="481" r:id="rId25"/>
    <p:sldId id="482" r:id="rId26"/>
    <p:sldId id="607" r:id="rId27"/>
    <p:sldId id="608" r:id="rId28"/>
    <p:sldId id="520" r:id="rId29"/>
    <p:sldId id="521" r:id="rId30"/>
    <p:sldId id="483" r:id="rId31"/>
    <p:sldId id="484" r:id="rId32"/>
    <p:sldId id="596" r:id="rId33"/>
    <p:sldId id="597" r:id="rId34"/>
    <p:sldId id="657" r:id="rId35"/>
    <p:sldId id="598"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643" r:id="rId52"/>
    <p:sldId id="688" r:id="rId53"/>
    <p:sldId id="515" r:id="rId54"/>
    <p:sldId id="516" r:id="rId55"/>
    <p:sldId id="517" r:id="rId56"/>
    <p:sldId id="507" r:id="rId57"/>
    <p:sldId id="508" r:id="rId58"/>
    <p:sldId id="538" r:id="rId59"/>
    <p:sldId id="539" r:id="rId60"/>
    <p:sldId id="573" r:id="rId61"/>
    <p:sldId id="574" r:id="rId62"/>
    <p:sldId id="575" r:id="rId63"/>
    <p:sldId id="576" r:id="rId64"/>
    <p:sldId id="650" r:id="rId65"/>
    <p:sldId id="670" r:id="rId66"/>
    <p:sldId id="671" r:id="rId67"/>
    <p:sldId id="672" r:id="rId68"/>
    <p:sldId id="673" r:id="rId69"/>
    <p:sldId id="674" r:id="rId70"/>
    <p:sldId id="675" r:id="rId71"/>
    <p:sldId id="580" r:id="rId72"/>
    <p:sldId id="676" r:id="rId73"/>
    <p:sldId id="677" r:id="rId74"/>
    <p:sldId id="658" r:id="rId75"/>
    <p:sldId id="620" r:id="rId76"/>
    <p:sldId id="678" r:id="rId77"/>
    <p:sldId id="679" r:id="rId78"/>
    <p:sldId id="680" r:id="rId79"/>
    <p:sldId id="681" r:id="rId80"/>
    <p:sldId id="682" r:id="rId81"/>
    <p:sldId id="683" r:id="rId82"/>
    <p:sldId id="684" r:id="rId83"/>
    <p:sldId id="685" r:id="rId84"/>
    <p:sldId id="686" r:id="rId8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5" autoAdjust="0"/>
    <p:restoredTop sz="94601" autoAdjust="0"/>
  </p:normalViewPr>
  <p:slideViewPr>
    <p:cSldViewPr>
      <p:cViewPr varScale="1">
        <p:scale>
          <a:sx n="67" d="100"/>
          <a:sy n="67" d="100"/>
        </p:scale>
        <p:origin x="620" y="52"/>
      </p:cViewPr>
      <p:guideLst>
        <p:guide orient="horz" pos="3360"/>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7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842F18AE-E6DD-4E9A-90B7-6E5998EA3202}" type="slidenum">
              <a:rPr lang="en-GB" altLang="de-DE"/>
              <a:pPr/>
              <a:t>‹Nr.›</a:t>
            </a:fld>
            <a:endParaRPr lang="en-GB" altLang="de-DE"/>
          </a:p>
        </p:txBody>
      </p:sp>
    </p:spTree>
    <p:extLst>
      <p:ext uri="{BB962C8B-B14F-4D97-AF65-F5344CB8AC3E}">
        <p14:creationId xmlns:p14="http://schemas.microsoft.com/office/powerpoint/2010/main" val="1094420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571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03A92E6-8E0D-49A9-AEC6-21EF507C4749}" type="slidenum">
              <a:rPr lang="de-DE" altLang="de-DE"/>
              <a:pPr/>
              <a:t>‹Nr.›</a:t>
            </a:fld>
            <a:endParaRPr lang="de-DE" altLang="de-DE"/>
          </a:p>
        </p:txBody>
      </p:sp>
    </p:spTree>
    <p:extLst>
      <p:ext uri="{BB962C8B-B14F-4D97-AF65-F5344CB8AC3E}">
        <p14:creationId xmlns:p14="http://schemas.microsoft.com/office/powerpoint/2010/main" val="30774751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AC3B7A-9E23-4E93-8C5C-A6DE93515959}" type="slidenum">
              <a:rPr lang="de-DE" altLang="de-DE" sz="1400"/>
              <a:pPr eaLnBrk="1" hangingPunct="1">
                <a:spcBef>
                  <a:spcPct val="0"/>
                </a:spcBef>
              </a:pPr>
              <a:t>2</a:t>
            </a:fld>
            <a:endParaRPr lang="de-DE" altLang="de-DE" sz="1400"/>
          </a:p>
        </p:txBody>
      </p:sp>
      <p:sp>
        <p:nvSpPr>
          <p:cNvPr id="119811" name="Rectangle 3074"/>
          <p:cNvSpPr>
            <a:spLocks noGrp="1" noRot="1" noChangeAspect="1" noChangeArrowheads="1" noTextEdit="1"/>
          </p:cNvSpPr>
          <p:nvPr>
            <p:ph type="sldImg"/>
          </p:nvPr>
        </p:nvSpPr>
        <p:spPr>
          <a:xfrm>
            <a:off x="141288" y="768350"/>
            <a:ext cx="6821487" cy="3836988"/>
          </a:xfrm>
          <a:ln/>
        </p:spPr>
      </p:sp>
      <p:sp>
        <p:nvSpPr>
          <p:cNvPr id="11981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3474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AC3B7A-9E23-4E93-8C5C-A6DE93515959}" type="slidenum">
              <a:rPr lang="de-DE" altLang="de-DE" sz="1400"/>
              <a:pPr eaLnBrk="1" hangingPunct="1">
                <a:spcBef>
                  <a:spcPct val="0"/>
                </a:spcBef>
              </a:pPr>
              <a:t>3</a:t>
            </a:fld>
            <a:endParaRPr lang="de-DE" altLang="de-DE" sz="1400"/>
          </a:p>
        </p:txBody>
      </p:sp>
      <p:sp>
        <p:nvSpPr>
          <p:cNvPr id="119811" name="Rectangle 3074"/>
          <p:cNvSpPr>
            <a:spLocks noGrp="1" noRot="1" noChangeAspect="1" noChangeArrowheads="1" noTextEdit="1"/>
          </p:cNvSpPr>
          <p:nvPr>
            <p:ph type="sldImg"/>
          </p:nvPr>
        </p:nvSpPr>
        <p:spPr>
          <a:xfrm>
            <a:off x="141288" y="768350"/>
            <a:ext cx="6821487" cy="3836988"/>
          </a:xfrm>
          <a:ln/>
        </p:spPr>
      </p:sp>
      <p:sp>
        <p:nvSpPr>
          <p:cNvPr id="11981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347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AC3B7A-9E23-4E93-8C5C-A6DE93515959}" type="slidenum">
              <a:rPr lang="de-DE" altLang="de-DE" sz="1400"/>
              <a:pPr eaLnBrk="1" hangingPunct="1">
                <a:spcBef>
                  <a:spcPct val="0"/>
                </a:spcBef>
              </a:pPr>
              <a:t>4</a:t>
            </a:fld>
            <a:endParaRPr lang="de-DE" altLang="de-DE" sz="1400"/>
          </a:p>
        </p:txBody>
      </p:sp>
      <p:sp>
        <p:nvSpPr>
          <p:cNvPr id="119811" name="Rectangle 3074"/>
          <p:cNvSpPr>
            <a:spLocks noGrp="1" noRot="1" noChangeAspect="1" noChangeArrowheads="1" noTextEdit="1"/>
          </p:cNvSpPr>
          <p:nvPr>
            <p:ph type="sldImg"/>
          </p:nvPr>
        </p:nvSpPr>
        <p:spPr>
          <a:xfrm>
            <a:off x="141288" y="768350"/>
            <a:ext cx="6821487" cy="3836988"/>
          </a:xfrm>
          <a:ln/>
        </p:spPr>
      </p:sp>
      <p:sp>
        <p:nvSpPr>
          <p:cNvPr id="11981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347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D99B8-9DE5-49E5-AAC0-01183691E540}" type="slidenum">
              <a:rPr lang="de-DE" altLang="de-DE" sz="1400"/>
              <a:pPr eaLnBrk="1" hangingPunct="1">
                <a:spcBef>
                  <a:spcPct val="0"/>
                </a:spcBef>
              </a:pPr>
              <a:t>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472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D99B8-9DE5-49E5-AAC0-01183691E540}" type="slidenum">
              <a:rPr lang="de-DE" altLang="de-DE" sz="1400"/>
              <a:pPr eaLnBrk="1" hangingPunct="1">
                <a:spcBef>
                  <a:spcPct val="0"/>
                </a:spcBef>
              </a:pPr>
              <a:t>6</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4724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D99B8-9DE5-49E5-AAC0-01183691E540}" type="slidenum">
              <a:rPr lang="de-DE" altLang="de-DE" sz="1400"/>
              <a:pPr eaLnBrk="1" hangingPunct="1">
                <a:spcBef>
                  <a:spcPct val="0"/>
                </a:spcBef>
              </a:pPr>
              <a:t>7</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4724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D99B8-9DE5-49E5-AAC0-01183691E540}" type="slidenum">
              <a:rPr lang="de-DE" altLang="de-DE" sz="1400"/>
              <a:pPr eaLnBrk="1" hangingPunct="1">
                <a:spcBef>
                  <a:spcPct val="0"/>
                </a:spcBef>
              </a:pPr>
              <a:t>8</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4724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3CF849-9B1A-42D3-913A-BCCE46AAF5A9}" type="slidenum">
              <a:rPr lang="de-DE" altLang="de-DE" sz="1400"/>
              <a:pPr eaLnBrk="1" hangingPunct="1">
                <a:spcBef>
                  <a:spcPct val="0"/>
                </a:spcBef>
              </a:pPr>
              <a:t>9</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6792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96BC94-CB0D-471A-98D1-B9969821F2E2}" type="slidenum">
              <a:rPr lang="de-DE" altLang="de-DE" sz="1400"/>
              <a:pPr eaLnBrk="1" hangingPunct="1">
                <a:spcBef>
                  <a:spcPct val="0"/>
                </a:spcBef>
              </a:pPr>
              <a:t>10</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557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96BC94-CB0D-471A-98D1-B9969821F2E2}" type="slidenum">
              <a:rPr lang="de-DE" altLang="de-DE" sz="1400"/>
              <a:pPr eaLnBrk="1" hangingPunct="1">
                <a:spcBef>
                  <a:spcPct val="0"/>
                </a:spcBef>
              </a:pPr>
              <a:t>11</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557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96BC94-CB0D-471A-98D1-B9969821F2E2}" type="slidenum">
              <a:rPr lang="de-DE" altLang="de-DE" sz="1400"/>
              <a:pPr eaLnBrk="1" hangingPunct="1">
                <a:spcBef>
                  <a:spcPct val="0"/>
                </a:spcBef>
              </a:pPr>
              <a:t>12</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557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17A8C6-B823-4098-A94F-F2C8AAA1740F}" type="slidenum">
              <a:rPr lang="de-DE" altLang="de-DE" sz="1400"/>
              <a:pPr eaLnBrk="1" hangingPunct="1">
                <a:spcBef>
                  <a:spcPct val="0"/>
                </a:spcBef>
              </a:pPr>
              <a:t>13</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0899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95E83F-7D95-4AC8-AAC8-04B780FA34ED}" type="slidenum">
              <a:rPr lang="de-DE" altLang="de-DE" sz="1400"/>
              <a:pPr eaLnBrk="1" hangingPunct="1">
                <a:spcBef>
                  <a:spcPct val="0"/>
                </a:spcBef>
              </a:pPr>
              <a:t>14</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4127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8391A5-2953-43FC-BC8B-CBBC1F158CC4}" type="slidenum">
              <a:rPr lang="de-DE" altLang="de-DE" sz="1400"/>
              <a:pPr eaLnBrk="1" hangingPunct="1">
                <a:spcBef>
                  <a:spcPct val="0"/>
                </a:spcBef>
              </a:pPr>
              <a:t>15</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5046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257AC9-2A6A-407C-BB20-59A99597E295}" type="slidenum">
              <a:rPr lang="de-DE" altLang="de-DE" sz="1400"/>
              <a:pPr eaLnBrk="1" hangingPunct="1">
                <a:spcBef>
                  <a:spcPct val="0"/>
                </a:spcBef>
              </a:pPr>
              <a:t>16</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159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07D05-C7E1-46D7-8F5C-9B61A684A68F}" type="slidenum">
              <a:rPr lang="de-DE" altLang="de-DE" sz="1400"/>
              <a:pPr eaLnBrk="1" hangingPunct="1">
                <a:spcBef>
                  <a:spcPct val="0"/>
                </a:spcBef>
              </a:pPr>
              <a:t>17</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567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07D05-C7E1-46D7-8F5C-9B61A684A68F}" type="slidenum">
              <a:rPr lang="de-DE" altLang="de-DE" sz="1400"/>
              <a:pPr eaLnBrk="1" hangingPunct="1">
                <a:spcBef>
                  <a:spcPct val="0"/>
                </a:spcBef>
              </a:pPr>
              <a:t>18</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567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633889-5074-4A6F-9D2D-C7C3B9F927B8}" type="slidenum">
              <a:rPr lang="de-DE" altLang="de-DE" sz="1400"/>
              <a:pPr eaLnBrk="1" hangingPunct="1">
                <a:spcBef>
                  <a:spcPct val="0"/>
                </a:spcBef>
              </a:pPr>
              <a:t>19</a:t>
            </a:fld>
            <a:endParaRPr lang="de-DE" altLang="de-DE" sz="14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5540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5325D4-6AE6-4178-90DB-780D8046E7BB}" type="slidenum">
              <a:rPr lang="de-DE" altLang="de-DE" sz="1400"/>
              <a:pPr eaLnBrk="1" hangingPunct="1">
                <a:spcBef>
                  <a:spcPct val="0"/>
                </a:spcBef>
              </a:pPr>
              <a:t>20</a:t>
            </a:fld>
            <a:endParaRPr lang="de-DE" altLang="de-DE" sz="1400"/>
          </a:p>
        </p:txBody>
      </p:sp>
      <p:sp>
        <p:nvSpPr>
          <p:cNvPr id="139267" name="Rectangle 1026"/>
          <p:cNvSpPr>
            <a:spLocks noGrp="1" noRot="1" noChangeAspect="1" noChangeArrowheads="1" noTextEdit="1"/>
          </p:cNvSpPr>
          <p:nvPr>
            <p:ph type="sldImg"/>
          </p:nvPr>
        </p:nvSpPr>
        <p:spPr>
          <a:xfrm>
            <a:off x="141288" y="768350"/>
            <a:ext cx="6821487" cy="3836988"/>
          </a:xfrm>
          <a:ln/>
        </p:spPr>
      </p:sp>
      <p:sp>
        <p:nvSpPr>
          <p:cNvPr id="1392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3868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5325D4-6AE6-4178-90DB-780D8046E7BB}" type="slidenum">
              <a:rPr lang="de-DE" altLang="de-DE" sz="1400"/>
              <a:pPr eaLnBrk="1" hangingPunct="1">
                <a:spcBef>
                  <a:spcPct val="0"/>
                </a:spcBef>
              </a:pPr>
              <a:t>21</a:t>
            </a:fld>
            <a:endParaRPr lang="de-DE" altLang="de-DE" sz="1400"/>
          </a:p>
        </p:txBody>
      </p:sp>
      <p:sp>
        <p:nvSpPr>
          <p:cNvPr id="139267" name="Rectangle 1026"/>
          <p:cNvSpPr>
            <a:spLocks noGrp="1" noRot="1" noChangeAspect="1" noChangeArrowheads="1" noTextEdit="1"/>
          </p:cNvSpPr>
          <p:nvPr>
            <p:ph type="sldImg"/>
          </p:nvPr>
        </p:nvSpPr>
        <p:spPr>
          <a:xfrm>
            <a:off x="141288" y="768350"/>
            <a:ext cx="6821487" cy="3836988"/>
          </a:xfrm>
          <a:ln/>
        </p:spPr>
      </p:sp>
      <p:sp>
        <p:nvSpPr>
          <p:cNvPr id="1392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3868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5325D4-6AE6-4178-90DB-780D8046E7BB}" type="slidenum">
              <a:rPr lang="de-DE" altLang="de-DE" sz="1400"/>
              <a:pPr eaLnBrk="1" hangingPunct="1">
                <a:spcBef>
                  <a:spcPct val="0"/>
                </a:spcBef>
              </a:pPr>
              <a:t>22</a:t>
            </a:fld>
            <a:endParaRPr lang="de-DE" altLang="de-DE" sz="1400"/>
          </a:p>
        </p:txBody>
      </p:sp>
      <p:sp>
        <p:nvSpPr>
          <p:cNvPr id="139267" name="Rectangle 1026"/>
          <p:cNvSpPr>
            <a:spLocks noGrp="1" noRot="1" noChangeAspect="1" noChangeArrowheads="1" noTextEdit="1"/>
          </p:cNvSpPr>
          <p:nvPr>
            <p:ph type="sldImg"/>
          </p:nvPr>
        </p:nvSpPr>
        <p:spPr>
          <a:xfrm>
            <a:off x="141288" y="768350"/>
            <a:ext cx="6821487" cy="3836988"/>
          </a:xfrm>
          <a:ln/>
        </p:spPr>
      </p:sp>
      <p:sp>
        <p:nvSpPr>
          <p:cNvPr id="1392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3868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5325D4-6AE6-4178-90DB-780D8046E7BB}" type="slidenum">
              <a:rPr lang="de-DE" altLang="de-DE" sz="1400"/>
              <a:pPr eaLnBrk="1" hangingPunct="1">
                <a:spcBef>
                  <a:spcPct val="0"/>
                </a:spcBef>
              </a:pPr>
              <a:t>23</a:t>
            </a:fld>
            <a:endParaRPr lang="de-DE" altLang="de-DE" sz="1400"/>
          </a:p>
        </p:txBody>
      </p:sp>
      <p:sp>
        <p:nvSpPr>
          <p:cNvPr id="139267" name="Rectangle 1026"/>
          <p:cNvSpPr>
            <a:spLocks noGrp="1" noRot="1" noChangeAspect="1" noChangeArrowheads="1" noTextEdit="1"/>
          </p:cNvSpPr>
          <p:nvPr>
            <p:ph type="sldImg"/>
          </p:nvPr>
        </p:nvSpPr>
        <p:spPr>
          <a:xfrm>
            <a:off x="141288" y="768350"/>
            <a:ext cx="6821487" cy="3836988"/>
          </a:xfrm>
          <a:ln/>
        </p:spPr>
      </p:sp>
      <p:sp>
        <p:nvSpPr>
          <p:cNvPr id="1392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3868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F44FA1-0347-429D-9AE4-D9ED4BADB846}" type="slidenum">
              <a:rPr lang="de-DE" altLang="de-DE" sz="1400"/>
              <a:pPr eaLnBrk="1" hangingPunct="1">
                <a:spcBef>
                  <a:spcPct val="0"/>
                </a:spcBef>
              </a:pPr>
              <a:t>24</a:t>
            </a:fld>
            <a:endParaRPr lang="de-DE" altLang="de-DE" sz="14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0387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5C3D9F-D9C8-4B48-AFF1-325367E10B85}" type="slidenum">
              <a:rPr lang="de-DE" altLang="de-DE" sz="1400"/>
              <a:pPr eaLnBrk="1" hangingPunct="1">
                <a:spcBef>
                  <a:spcPct val="0"/>
                </a:spcBef>
              </a:pPr>
              <a:t>25</a:t>
            </a:fld>
            <a:endParaRPr lang="de-DE" altLang="de-DE" sz="14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793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729BD6-C223-42EF-9150-45C38C2C34C7}" type="slidenum">
              <a:rPr lang="de-DE" altLang="de-DE" sz="1400"/>
              <a:pPr eaLnBrk="1" hangingPunct="1">
                <a:spcBef>
                  <a:spcPct val="0"/>
                </a:spcBef>
              </a:pPr>
              <a:t>26</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0891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CEBB31-A1FE-4921-A9A6-88515279F3A9}" type="slidenum">
              <a:rPr lang="de-DE" altLang="de-DE" sz="1400"/>
              <a:pPr eaLnBrk="1" hangingPunct="1">
                <a:spcBef>
                  <a:spcPct val="0"/>
                </a:spcBef>
              </a:pPr>
              <a:t>27</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5985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0D2D59-1770-449C-ACA5-185A8F22310A}" type="slidenum">
              <a:rPr lang="de-DE" altLang="de-DE" sz="1400"/>
              <a:pPr eaLnBrk="1" hangingPunct="1">
                <a:spcBef>
                  <a:spcPct val="0"/>
                </a:spcBef>
              </a:pPr>
              <a:t>28</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0527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B8882D-B4BE-4F51-882F-0DAFF77F2101}" type="slidenum">
              <a:rPr lang="de-DE" altLang="de-DE" sz="1400"/>
              <a:pPr eaLnBrk="1" hangingPunct="1">
                <a:spcBef>
                  <a:spcPct val="0"/>
                </a:spcBef>
              </a:pPr>
              <a:t>29</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5974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A2D307-ADCD-4DA3-A498-308906D9FFF3}" type="slidenum">
              <a:rPr lang="de-DE" altLang="de-DE" sz="1400"/>
              <a:pPr eaLnBrk="1" hangingPunct="1">
                <a:spcBef>
                  <a:spcPct val="0"/>
                </a:spcBef>
              </a:pPr>
              <a:t>30</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0541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E5D095-7E7B-4265-90FE-D5200107FB1C}" type="slidenum">
              <a:rPr lang="de-DE" altLang="de-DE" sz="1400"/>
              <a:pPr eaLnBrk="1" hangingPunct="1">
                <a:spcBef>
                  <a:spcPct val="0"/>
                </a:spcBef>
              </a:pPr>
              <a:t>31</a:t>
            </a:fld>
            <a:endParaRPr lang="de-DE" altLang="de-DE" sz="1400"/>
          </a:p>
        </p:txBody>
      </p:sp>
      <p:sp>
        <p:nvSpPr>
          <p:cNvPr id="147459" name="Rectangle 1026"/>
          <p:cNvSpPr>
            <a:spLocks noGrp="1" noRot="1" noChangeAspect="1" noChangeArrowheads="1" noTextEdit="1"/>
          </p:cNvSpPr>
          <p:nvPr>
            <p:ph type="sldImg"/>
          </p:nvPr>
        </p:nvSpPr>
        <p:spPr>
          <a:xfrm>
            <a:off x="141288" y="768350"/>
            <a:ext cx="6821487" cy="3836988"/>
          </a:xfrm>
          <a:ln/>
        </p:spPr>
      </p:sp>
      <p:sp>
        <p:nvSpPr>
          <p:cNvPr id="147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6689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E6C18C-7F41-4720-AD41-3A0F3BA86690}" type="slidenum">
              <a:rPr lang="de-DE" altLang="de-DE" sz="1400"/>
              <a:pPr eaLnBrk="1" hangingPunct="1">
                <a:spcBef>
                  <a:spcPct val="0"/>
                </a:spcBef>
              </a:pPr>
              <a:t>32</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6284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551A74-5CDF-489C-B522-08736DFCAFC4}" type="slidenum">
              <a:rPr lang="de-DE" altLang="de-DE" sz="1400"/>
              <a:pPr eaLnBrk="1" hangingPunct="1">
                <a:spcBef>
                  <a:spcPct val="0"/>
                </a:spcBef>
              </a:pPr>
              <a:t>33</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90062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F5D8C8-B8E3-48F8-A47F-9A20727A567E}" type="slidenum">
              <a:rPr lang="de-DE" altLang="de-DE" sz="1400"/>
              <a:pPr eaLnBrk="1" hangingPunct="1">
                <a:spcBef>
                  <a:spcPct val="0"/>
                </a:spcBef>
              </a:pPr>
              <a:t>35</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601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B71423-9F0B-40DF-A9FC-63DF0AE20DEB}" type="slidenum">
              <a:rPr lang="de-DE" altLang="de-DE" sz="1400"/>
              <a:pPr eaLnBrk="1" hangingPunct="1">
                <a:spcBef>
                  <a:spcPct val="0"/>
                </a:spcBef>
              </a:pPr>
              <a:t>36</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15924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D6C29A-0568-4DA1-8336-0BDF48ACC067}" type="slidenum">
              <a:rPr lang="de-DE" altLang="de-DE" sz="1400"/>
              <a:pPr eaLnBrk="1" hangingPunct="1">
                <a:spcBef>
                  <a:spcPct val="0"/>
                </a:spcBef>
              </a:pPr>
              <a:t>37</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66930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BFB34F-C748-4514-81FB-9871845F1377}" type="slidenum">
              <a:rPr lang="de-DE" altLang="de-DE" sz="1400"/>
              <a:pPr eaLnBrk="1" hangingPunct="1">
                <a:spcBef>
                  <a:spcPct val="0"/>
                </a:spcBef>
              </a:pPr>
              <a:t>38</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11905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06BB87-EE55-42CD-BAAE-CA9E8396E392}" type="slidenum">
              <a:rPr lang="de-DE" altLang="de-DE" sz="1400"/>
              <a:pPr eaLnBrk="1" hangingPunct="1">
                <a:spcBef>
                  <a:spcPct val="0"/>
                </a:spcBef>
              </a:pPr>
              <a:t>39</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88156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12D6A9-2C37-4AD1-937C-E725D8ED8EFD}" type="slidenum">
              <a:rPr lang="de-DE" altLang="de-DE" sz="1400"/>
              <a:pPr eaLnBrk="1" hangingPunct="1">
                <a:spcBef>
                  <a:spcPct val="0"/>
                </a:spcBef>
              </a:pPr>
              <a:t>40</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20290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E9DA23-55D2-4F1B-9BAB-4337E1D2C27C}" type="slidenum">
              <a:rPr lang="de-DE" altLang="de-DE" sz="1400"/>
              <a:pPr eaLnBrk="1" hangingPunct="1">
                <a:spcBef>
                  <a:spcPct val="0"/>
                </a:spcBef>
              </a:pPr>
              <a:t>41</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148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F7FDA9-8F38-4D4E-8C0E-53D14CDA9366}" type="slidenum">
              <a:rPr lang="de-DE" altLang="de-DE" sz="1400"/>
              <a:pPr eaLnBrk="1" hangingPunct="1">
                <a:spcBef>
                  <a:spcPct val="0"/>
                </a:spcBef>
              </a:pPr>
              <a:t>42</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2918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384AD4-1681-4D04-9A6C-1D52AC9FDFB0}" type="slidenum">
              <a:rPr lang="de-DE" altLang="de-DE" sz="1400"/>
              <a:pPr eaLnBrk="1" hangingPunct="1">
                <a:spcBef>
                  <a:spcPct val="0"/>
                </a:spcBef>
              </a:pPr>
              <a:t>43</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6355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A05A13-3FC5-47FA-A19B-FE00B525E063}" type="slidenum">
              <a:rPr lang="de-DE" altLang="de-DE" sz="1400"/>
              <a:pPr eaLnBrk="1" hangingPunct="1">
                <a:spcBef>
                  <a:spcPct val="0"/>
                </a:spcBef>
              </a:pPr>
              <a:t>44</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0616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709754-0784-49A3-8128-2A6D6AEC4499}" type="slidenum">
              <a:rPr lang="de-DE" altLang="de-DE" sz="1400"/>
              <a:pPr eaLnBrk="1" hangingPunct="1">
                <a:spcBef>
                  <a:spcPct val="0"/>
                </a:spcBef>
              </a:pPr>
              <a:t>45</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03279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80743B-DCD9-4F8F-96A3-BA611ED0C55B}" type="slidenum">
              <a:rPr lang="de-DE" altLang="de-DE" sz="1400"/>
              <a:pPr eaLnBrk="1" hangingPunct="1">
                <a:spcBef>
                  <a:spcPct val="0"/>
                </a:spcBef>
              </a:pPr>
              <a:t>46</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56794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66D6C8-89E2-4E5B-850B-2FE94B5D4B1F}" type="slidenum">
              <a:rPr lang="de-DE" altLang="de-DE" sz="1400"/>
              <a:pPr eaLnBrk="1" hangingPunct="1">
                <a:spcBef>
                  <a:spcPct val="0"/>
                </a:spcBef>
              </a:pPr>
              <a:t>47</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7086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1E7C02-DDB0-4CE9-B3F7-E124A47DF2C2}" type="slidenum">
              <a:rPr lang="de-DE" altLang="de-DE" sz="1400"/>
              <a:pPr eaLnBrk="1" hangingPunct="1">
                <a:spcBef>
                  <a:spcPct val="0"/>
                </a:spcBef>
              </a:pPr>
              <a:t>48</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9708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B25CD8-DD7E-445B-8977-F599BB65264A}" type="slidenum">
              <a:rPr lang="de-DE" altLang="de-DE" sz="1400"/>
              <a:pPr eaLnBrk="1" hangingPunct="1">
                <a:spcBef>
                  <a:spcPct val="0"/>
                </a:spcBef>
              </a:pPr>
              <a:t>49</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50523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3918EC-467B-4DF2-8975-CA2EE0B8FCC5}" type="slidenum">
              <a:rPr lang="de-DE" altLang="de-DE" sz="1400"/>
              <a:pPr eaLnBrk="1" hangingPunct="1">
                <a:spcBef>
                  <a:spcPct val="0"/>
                </a:spcBef>
              </a:pPr>
              <a:t>50</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79638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35815-FFB0-45A5-8449-87F82C526DB1}" type="slidenum">
              <a:rPr lang="de-DE" altLang="de-DE" sz="1400"/>
              <a:pPr eaLnBrk="1" hangingPunct="1">
                <a:spcBef>
                  <a:spcPct val="0"/>
                </a:spcBef>
              </a:pPr>
              <a:t>51</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06901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35815-FFB0-45A5-8449-87F82C526DB1}" type="slidenum">
              <a:rPr lang="de-DE" altLang="de-DE" sz="1400"/>
              <a:pPr eaLnBrk="1" hangingPunct="1">
                <a:spcBef>
                  <a:spcPct val="0"/>
                </a:spcBef>
              </a:pPr>
              <a:t>52</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81176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8B7A40-F14B-42D8-B292-E25A9B375EF8}" type="slidenum">
              <a:rPr lang="de-DE" altLang="de-DE" sz="1400"/>
              <a:pPr eaLnBrk="1" hangingPunct="1">
                <a:spcBef>
                  <a:spcPct val="0"/>
                </a:spcBef>
              </a:pPr>
              <a:t>53</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36626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F10BC4-47E1-4C32-B10B-ECCD1BC9081D}" type="slidenum">
              <a:rPr lang="de-DE" altLang="de-DE" sz="1400"/>
              <a:pPr eaLnBrk="1" hangingPunct="1">
                <a:spcBef>
                  <a:spcPct val="0"/>
                </a:spcBef>
              </a:pPr>
              <a:t>54</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1796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9E7DF3-245E-4CFB-B529-229943C465DC}" type="slidenum">
              <a:rPr lang="de-DE" altLang="de-DE" sz="1400"/>
              <a:pPr eaLnBrk="1" hangingPunct="1">
                <a:spcBef>
                  <a:spcPct val="0"/>
                </a:spcBef>
              </a:pPr>
              <a:t>55</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919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1CF06E-ABBF-48B3-8DE0-98B2632ADA7E}" type="slidenum">
              <a:rPr lang="de-DE" altLang="de-DE" sz="1400"/>
              <a:pPr eaLnBrk="1" hangingPunct="1">
                <a:spcBef>
                  <a:spcPct val="0"/>
                </a:spcBef>
              </a:pPr>
              <a:t>56</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84513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66B1B4-5757-40DF-9417-871830DBE518}" type="slidenum">
              <a:rPr lang="de-DE" altLang="de-DE" sz="1400"/>
              <a:pPr eaLnBrk="1" hangingPunct="1">
                <a:spcBef>
                  <a:spcPct val="0"/>
                </a:spcBef>
              </a:pPr>
              <a:t>57</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6389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0F16FB-38E2-4B5D-9778-7F6FB2B8CD34}" type="slidenum">
              <a:rPr lang="de-DE" altLang="de-DE" sz="1400"/>
              <a:pPr eaLnBrk="1" hangingPunct="1">
                <a:spcBef>
                  <a:spcPct val="0"/>
                </a:spcBef>
              </a:pPr>
              <a:t>58</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56941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8973F2-D18B-4290-A13D-914BC53B07CA}" type="slidenum">
              <a:rPr lang="de-DE" altLang="de-DE" sz="1400"/>
              <a:pPr eaLnBrk="1" hangingPunct="1">
                <a:spcBef>
                  <a:spcPct val="0"/>
                </a:spcBef>
              </a:pPr>
              <a:t>59</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22497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4D60F1-A295-4ED5-961E-4A9CE511FEFE}" type="slidenum">
              <a:rPr lang="de-DE" altLang="de-DE" sz="1400"/>
              <a:pPr eaLnBrk="1" hangingPunct="1">
                <a:spcBef>
                  <a:spcPct val="0"/>
                </a:spcBef>
              </a:pPr>
              <a:t>60</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18481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24DC0E-F0BE-41BE-831E-A33FF9B6D771}" type="slidenum">
              <a:rPr lang="de-DE" altLang="de-DE" sz="1400"/>
              <a:pPr eaLnBrk="1" hangingPunct="1">
                <a:spcBef>
                  <a:spcPct val="0"/>
                </a:spcBef>
              </a:pPr>
              <a:t>61</a:t>
            </a:fld>
            <a:endParaRPr lang="de-DE" altLang="de-DE" sz="1400"/>
          </a:p>
        </p:txBody>
      </p:sp>
      <p:sp>
        <p:nvSpPr>
          <p:cNvPr id="177155" name="Rectangle 1026"/>
          <p:cNvSpPr>
            <a:spLocks noGrp="1" noRot="1" noChangeAspect="1" noChangeArrowheads="1" noTextEdit="1"/>
          </p:cNvSpPr>
          <p:nvPr>
            <p:ph type="sldImg"/>
          </p:nvPr>
        </p:nvSpPr>
        <p:spPr>
          <a:xfrm>
            <a:off x="141288" y="768350"/>
            <a:ext cx="6821487"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5207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BDD6FB-F5BA-4CD8-ADC0-7DE9851F1D18}" type="slidenum">
              <a:rPr lang="de-DE" altLang="de-DE" sz="1400"/>
              <a:pPr eaLnBrk="1" hangingPunct="1">
                <a:spcBef>
                  <a:spcPct val="0"/>
                </a:spcBef>
              </a:pPr>
              <a:t>62</a:t>
            </a:fld>
            <a:endParaRPr lang="de-DE" altLang="de-DE" sz="1400"/>
          </a:p>
        </p:txBody>
      </p:sp>
      <p:sp>
        <p:nvSpPr>
          <p:cNvPr id="178179" name="Rectangle 1026"/>
          <p:cNvSpPr>
            <a:spLocks noGrp="1" noRot="1" noChangeAspect="1" noChangeArrowheads="1" noTextEdit="1"/>
          </p:cNvSpPr>
          <p:nvPr>
            <p:ph type="sldImg"/>
          </p:nvPr>
        </p:nvSpPr>
        <p:spPr>
          <a:xfrm>
            <a:off x="141288" y="768350"/>
            <a:ext cx="6821487" cy="3836988"/>
          </a:xfrm>
          <a:ln/>
        </p:spPr>
      </p:sp>
      <p:sp>
        <p:nvSpPr>
          <p:cNvPr id="178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96079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656E26-E32A-4E01-8196-42DC16673102}" type="slidenum">
              <a:rPr lang="de-DE" altLang="de-DE" sz="1400"/>
              <a:pPr eaLnBrk="1" hangingPunct="1">
                <a:spcBef>
                  <a:spcPct val="0"/>
                </a:spcBef>
              </a:pPr>
              <a:t>63</a:t>
            </a:fld>
            <a:endParaRPr lang="de-DE" altLang="de-DE"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61992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64</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65</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66</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67</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68</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69</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FB5B8-CE47-4B25-AB30-4FC92DB994B8}" type="slidenum">
              <a:rPr lang="de-DE" altLang="de-DE" sz="1400"/>
              <a:pPr eaLnBrk="1" hangingPunct="1">
                <a:spcBef>
                  <a:spcPct val="0"/>
                </a:spcBef>
              </a:pPr>
              <a:t>70</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1035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1B5BB4-F54C-48D2-B29D-A0D7C220B157}" type="slidenum">
              <a:rPr lang="de-DE" altLang="de-DE" sz="1400"/>
              <a:pPr eaLnBrk="1" hangingPunct="1">
                <a:spcBef>
                  <a:spcPct val="0"/>
                </a:spcBef>
              </a:pPr>
              <a:t>71</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2487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1B5BB4-F54C-48D2-B29D-A0D7C220B157}" type="slidenum">
              <a:rPr lang="de-DE" altLang="de-DE" sz="1400"/>
              <a:pPr eaLnBrk="1" hangingPunct="1">
                <a:spcBef>
                  <a:spcPct val="0"/>
                </a:spcBef>
              </a:pPr>
              <a:t>72</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248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1B5BB4-F54C-48D2-B29D-A0D7C220B157}" type="slidenum">
              <a:rPr lang="de-DE" altLang="de-DE" sz="1400"/>
              <a:pPr eaLnBrk="1" hangingPunct="1">
                <a:spcBef>
                  <a:spcPct val="0"/>
                </a:spcBef>
              </a:pPr>
              <a:t>73</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2487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xfrm>
            <a:off x="141288" y="768350"/>
            <a:ext cx="6821487" cy="3836988"/>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8500686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F441D-3651-4B2E-971B-29185CC2D060}"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8706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F11349-F01A-4B81-924F-17612415A031}"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43644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8CC050-AA0A-43C9-957C-4E36B7BE71E3}"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35741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5664E-2CAF-4B19-9C16-DE86879ED564}"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72793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DADB90-E3E1-4E40-97D9-BE5B0F852F0F}"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91243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091241-0F60-48EF-951F-7F658D2F5B62}" type="slidenum">
              <a:rPr lang="de-DE" altLang="de-DE" sz="1300">
                <a:solidFill>
                  <a:srgbClr val="000000"/>
                </a:solidFill>
              </a:rPr>
              <a:pPr eaLnBrk="1" hangingPunct="1">
                <a:spcBef>
                  <a:spcPct val="0"/>
                </a:spcBef>
              </a:pPr>
              <a:t>81</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3212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17D04-ADE3-4F5D-BD07-D4D9A10F1C90}" type="slidenum">
              <a:rPr lang="de-DE" altLang="de-DE" sz="1300">
                <a:solidFill>
                  <a:srgbClr val="000000"/>
                </a:solidFill>
              </a:rPr>
              <a:pPr eaLnBrk="1" hangingPunct="1">
                <a:spcBef>
                  <a:spcPct val="0"/>
                </a:spcBef>
              </a:pPr>
              <a:t>82</a:t>
            </a:fld>
            <a:endParaRPr lang="de-DE" altLang="de-DE"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3869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b="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7 - Saltar para Conclusões II</a:t>
            </a:r>
            <a:endParaRPr lang="de-DE"/>
          </a:p>
        </p:txBody>
      </p:sp>
      <p:sp>
        <p:nvSpPr>
          <p:cNvPr id="4" name="Slide Number Placeholder 3"/>
          <p:cNvSpPr>
            <a:spLocks noGrp="1"/>
          </p:cNvSpPr>
          <p:nvPr>
            <p:ph type="sldNum" sz="quarter" idx="12"/>
          </p:nvPr>
        </p:nvSpPr>
        <p:spPr bwMode="gray"/>
        <p:txBody>
          <a:bodyPr/>
          <a:lstStyle>
            <a:lvl1pPr>
              <a:defRPr b="0"/>
            </a:lvl1pPr>
          </a:lstStyle>
          <a:p>
            <a:fld id="{12212C33-E886-4C7D-A446-537A1598809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6FF841E-93C3-4853-8450-C386C6E1892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7 - Saltar para Conclusões II</a:t>
            </a:r>
            <a:endParaRPr lang="de-DE"/>
          </a:p>
        </p:txBody>
      </p:sp>
      <p:sp>
        <p:nvSpPr>
          <p:cNvPr id="7" name="Slide Number Placeholder 6"/>
          <p:cNvSpPr>
            <a:spLocks noGrp="1"/>
          </p:cNvSpPr>
          <p:nvPr>
            <p:ph type="sldNum" sz="quarter" idx="12"/>
          </p:nvPr>
        </p:nvSpPr>
        <p:spPr bwMode="gray"/>
        <p:txBody>
          <a:bodyPr/>
          <a:lstStyle>
            <a:lvl1pPr>
              <a:defRPr b="0"/>
            </a:lvl1pPr>
          </a:lstStyle>
          <a:p>
            <a:fld id="{676FC00C-8165-4BA6-B5BD-E8548E965F9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7 - Saltar para Conclusões II</a:t>
            </a:r>
            <a:endParaRPr lang="de-DE"/>
          </a:p>
        </p:txBody>
      </p:sp>
      <p:sp>
        <p:nvSpPr>
          <p:cNvPr id="7" name="Slide Number Placeholder 6"/>
          <p:cNvSpPr>
            <a:spLocks noGrp="1"/>
          </p:cNvSpPr>
          <p:nvPr>
            <p:ph type="sldNum" sz="quarter" idx="12"/>
          </p:nvPr>
        </p:nvSpPr>
        <p:spPr bwMode="gray"/>
        <p:txBody>
          <a:bodyPr/>
          <a:lstStyle>
            <a:lvl1pPr>
              <a:defRPr b="0"/>
            </a:lvl1pPr>
          </a:lstStyle>
          <a:p>
            <a:fld id="{12212C33-E886-4C7D-A446-537A159880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7 - Saltar para Conclusões II</a:t>
            </a:r>
            <a:endParaRPr lang="de-DE"/>
          </a:p>
        </p:txBody>
      </p:sp>
      <p:sp>
        <p:nvSpPr>
          <p:cNvPr id="7" name="Slide Number Placeholder 6"/>
          <p:cNvSpPr>
            <a:spLocks noGrp="1"/>
          </p:cNvSpPr>
          <p:nvPr>
            <p:ph type="sldNum" sz="quarter" idx="12"/>
          </p:nvPr>
        </p:nvSpPr>
        <p:spPr bwMode="gray"/>
        <p:txBody>
          <a:bodyPr/>
          <a:lstStyle>
            <a:lvl1pPr>
              <a:defRPr b="0"/>
            </a:lvl1pPr>
          </a:lstStyle>
          <a:p>
            <a:fld id="{12212C33-E886-4C7D-A446-537A159880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7 - Saltar para Conclusões II</a:t>
            </a:r>
            <a:endParaRPr lang="de-DE"/>
          </a:p>
        </p:txBody>
      </p:sp>
      <p:sp>
        <p:nvSpPr>
          <p:cNvPr id="5" name="Slide Number Placeholder 4"/>
          <p:cNvSpPr>
            <a:spLocks noGrp="1"/>
          </p:cNvSpPr>
          <p:nvPr>
            <p:ph type="sldNum" sz="quarter" idx="12"/>
          </p:nvPr>
        </p:nvSpPr>
        <p:spPr bwMode="gray"/>
        <p:txBody>
          <a:bodyPr/>
          <a:lstStyle>
            <a:lvl1pPr>
              <a:defRPr b="0"/>
            </a:lvl1pPr>
          </a:lstStyle>
          <a:p>
            <a:fld id="{609C8F79-B4E9-4C9D-9FAC-69ABB049FF4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7 - Saltar para Conclusões II</a:t>
            </a:r>
            <a:endParaRPr lang="de-DE"/>
          </a:p>
        </p:txBody>
      </p:sp>
      <p:sp>
        <p:nvSpPr>
          <p:cNvPr id="4" name="Slide Number Placeholder 3"/>
          <p:cNvSpPr>
            <a:spLocks noGrp="1"/>
          </p:cNvSpPr>
          <p:nvPr>
            <p:ph type="sldNum" sz="quarter" idx="12"/>
          </p:nvPr>
        </p:nvSpPr>
        <p:spPr bwMode="gray"/>
        <p:txBody>
          <a:bodyPr/>
          <a:lstStyle>
            <a:lvl1pPr>
              <a:defRPr b="0"/>
            </a:lvl1pPr>
          </a:lstStyle>
          <a:p>
            <a:fld id="{E16B2914-C808-469B-87B8-1AD69A93313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7 - Saltar para Conclusões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2212C33-E886-4C7D-A446-537A1598809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3" Type="http://schemas.openxmlformats.org/officeDocument/2006/relationships/hyperlink" Target="https://ghdi.ghi-dc.org/sub_image.cfm?image_id=2502&amp;language=german" TargetMode="External"/><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7 A – Saltar para Conclusões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482204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Conclusões Precipitadas</a:t>
            </a:r>
          </a:p>
        </p:txBody>
      </p:sp>
      <p:sp>
        <p:nvSpPr>
          <p:cNvPr id="3" name="Content Placeholder 2"/>
          <p:cNvSpPr>
            <a:spLocks noGrp="1"/>
          </p:cNvSpPr>
          <p:nvPr>
            <p:ph idx="1"/>
          </p:nvPr>
        </p:nvSpPr>
        <p:spPr/>
        <p:txBody>
          <a:bodyPr/>
          <a:lstStyle/>
          <a:p>
            <a:pPr lvl="0" defTabSz="914400" fontAlgn="base">
              <a:buClr>
                <a:srgbClr val="336699"/>
              </a:buClr>
              <a:defRPr/>
            </a:pPr>
            <a:r>
              <a:rPr lang="pt-PT" sz="2400" kern="0" dirty="0">
                <a:solidFill>
                  <a:srgbClr val="333333"/>
                </a:solidFill>
                <a:latin typeface="Calibri Light"/>
                <a:cs typeface="Times New Roman" panose="02020603050405020304" pitchFamily="18" charset="0"/>
              </a:rPr>
              <a:t>Muitas vezes tiramos conclusões sem saber a verdade completa.</a:t>
            </a:r>
          </a:p>
          <a:p>
            <a:pPr marL="342900" lvl="0" indent="-342900" defTabSz="914400" fontAlgn="base">
              <a:buClr>
                <a:srgbClr val="333333"/>
              </a:buClr>
              <a:buFont typeface="WingDings"/>
              <a:buChar char=""/>
              <a:defRPr/>
            </a:pPr>
            <a:r>
              <a:rPr lang="pt-PT" sz="2400" kern="0" dirty="0">
                <a:solidFill>
                  <a:srgbClr val="333333"/>
                </a:solidFill>
                <a:latin typeface="Calibri Light"/>
                <a:cs typeface="Times New Roman" panose="02020603050405020304" pitchFamily="18" charset="0"/>
              </a:rPr>
              <a:t>Razões/Vantagens</a:t>
            </a:r>
            <a:r>
              <a:rPr lang="en-US" sz="2400" kern="0" dirty="0">
                <a:solidFill>
                  <a:srgbClr val="333333"/>
                </a:solidFill>
                <a:latin typeface="Calibri Light"/>
                <a:cs typeface="Times New Roman" panose="02020603050405020304" pitchFamily="18" charset="0"/>
              </a:rPr>
              <a:t>: </a:t>
            </a:r>
            <a:r>
              <a:rPr lang="en-US" sz="2400" kern="0" dirty="0">
                <a:solidFill>
                  <a:srgbClr val="004992"/>
                </a:solidFill>
                <a:latin typeface="Calibri Light"/>
                <a:cs typeface="Times New Roman" panose="02020603050405020304" pitchFamily="18" charset="0"/>
              </a:rPr>
              <a:t>???</a:t>
            </a:r>
            <a:r>
              <a:rPr lang="en-US" sz="2400" kern="0" dirty="0">
                <a:solidFill>
                  <a:srgbClr val="333333"/>
                </a:solidFill>
                <a:latin typeface="Calibri Light"/>
                <a:cs typeface="Times New Roman" panose="02020603050405020304" pitchFamily="18" charset="0"/>
              </a:rPr>
              <a:t> </a:t>
            </a:r>
            <a:r>
              <a:rPr lang="pt-PT" sz="2400" kern="0" dirty="0">
                <a:solidFill>
                  <a:srgbClr val="FFFFFF"/>
                </a:solidFill>
                <a:latin typeface="Calibri Light"/>
                <a:cs typeface="Times New Roman" panose="02020603050405020304" pitchFamily="18" charset="0"/>
              </a:rPr>
              <a:t>poupar tempo, fazer alguém sentir-se seguro, poder parecer determinado e competente perante os </a:t>
            </a:r>
            <a:r>
              <a:rPr lang="pt-PT" sz="2400" kern="0">
                <a:solidFill>
                  <a:srgbClr val="FFFFFF"/>
                </a:solidFill>
                <a:latin typeface="Calibri Light"/>
                <a:cs typeface="Times New Roman" panose="02020603050405020304" pitchFamily="18" charset="0"/>
              </a:rPr>
              <a:t>outros </a:t>
            </a:r>
            <a:r>
              <a:rPr lang="en-US" sz="2400" kern="0">
                <a:solidFill>
                  <a:srgbClr val="FFFFFF"/>
                </a:solidFill>
                <a:latin typeface="Calibri Light"/>
                <a:cs typeface="Times New Roman" panose="02020603050405020304" pitchFamily="18" charset="0"/>
              </a:rPr>
              <a:t>(</a:t>
            </a:r>
            <a:r>
              <a:rPr lang="pt-PT" sz="2400" kern="0">
                <a:solidFill>
                  <a:srgbClr val="FFFFFF"/>
                </a:solidFill>
                <a:latin typeface="Calibri Light"/>
                <a:cs typeface="Times New Roman" panose="02020603050405020304" pitchFamily="18" charset="0"/>
              </a:rPr>
              <a:t>“Uma </a:t>
            </a:r>
            <a:r>
              <a:rPr lang="pt-PT" sz="2400" kern="0" dirty="0">
                <a:solidFill>
                  <a:srgbClr val="FFFFFF"/>
                </a:solidFill>
                <a:latin typeface="Calibri Light"/>
                <a:cs typeface="Times New Roman" panose="02020603050405020304" pitchFamily="18" charset="0"/>
              </a:rPr>
              <a:t>decisão errada é melhor que nenhuma </a:t>
            </a:r>
            <a:r>
              <a:rPr lang="pt-PT" sz="2400" kern="0">
                <a:solidFill>
                  <a:srgbClr val="FFFFFF"/>
                </a:solidFill>
                <a:latin typeface="Calibri Light"/>
                <a:cs typeface="Times New Roman" panose="02020603050405020304" pitchFamily="18" charset="0"/>
              </a:rPr>
              <a:t>decisão.”)</a:t>
            </a:r>
            <a:endParaRPr lang="pt-PT" sz="2400" kern="0" dirty="0">
              <a:solidFill>
                <a:srgbClr val="FFFFFF"/>
              </a:solidFill>
              <a:latin typeface="Calibri Light"/>
              <a:cs typeface="Times New Roman" panose="02020603050405020304" pitchFamily="18" charset="0"/>
            </a:endParaRPr>
          </a:p>
          <a:p>
            <a:pPr marL="342900" lvl="0" indent="-342900" defTabSz="914400" fontAlgn="base">
              <a:buClr>
                <a:srgbClr val="333333"/>
              </a:buClr>
              <a:buFont typeface="WingDings"/>
              <a:buChar char=""/>
              <a:defRPr/>
            </a:pPr>
            <a:r>
              <a:rPr lang="pt-PT" sz="2400" kern="0" dirty="0">
                <a:solidFill>
                  <a:srgbClr val="333333"/>
                </a:solidFill>
                <a:latin typeface="Calibri Light"/>
                <a:cs typeface="Times New Roman" panose="02020603050405020304" pitchFamily="18" charset="0"/>
              </a:rPr>
              <a:t>Desvantagens</a:t>
            </a:r>
            <a:r>
              <a:rPr lang="en-US" sz="2400" kern="0" dirty="0">
                <a:solidFill>
                  <a:srgbClr val="333333"/>
                </a:solidFill>
                <a:latin typeface="Calibri Light"/>
                <a:cs typeface="Times New Roman" panose="02020603050405020304" pitchFamily="18" charset="0"/>
              </a:rPr>
              <a:t>: </a:t>
            </a:r>
            <a:r>
              <a:rPr lang="en-US" sz="2400" kern="0" dirty="0">
                <a:solidFill>
                  <a:srgbClr val="004992"/>
                </a:solidFill>
                <a:latin typeface="Calibri Light"/>
                <a:cs typeface="Times New Roman" panose="02020603050405020304" pitchFamily="18" charset="0"/>
              </a:rPr>
              <a:t>??? </a:t>
            </a:r>
            <a:r>
              <a:rPr lang="pt-PT" sz="2400" kern="0" dirty="0">
                <a:solidFill>
                  <a:srgbClr val="FFFFFF"/>
                </a:solidFill>
                <a:latin typeface="Calibri Light"/>
                <a:cs typeface="Times New Roman" panose="02020603050405020304" pitchFamily="18" charset="0"/>
              </a:rPr>
              <a:t>risco de tomar uma decisão incorrecta ou perigosa…</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a:t>
            </a:fld>
            <a:endParaRPr lang="de-DE" altLang="de-DE"/>
          </a:p>
        </p:txBody>
      </p:sp>
    </p:spTree>
    <p:extLst>
      <p:ext uri="{BB962C8B-B14F-4D97-AF65-F5344CB8AC3E}">
        <p14:creationId xmlns:p14="http://schemas.microsoft.com/office/powerpoint/2010/main" val="236867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Conclusões Precipitadas</a:t>
            </a:r>
          </a:p>
        </p:txBody>
      </p:sp>
      <p:sp>
        <p:nvSpPr>
          <p:cNvPr id="3" name="Content Placeholder 2"/>
          <p:cNvSpPr>
            <a:spLocks noGrp="1"/>
          </p:cNvSpPr>
          <p:nvPr>
            <p:ph idx="1"/>
          </p:nvPr>
        </p:nvSpPr>
        <p:spPr/>
        <p:txBody>
          <a:bodyPr/>
          <a:lstStyle/>
          <a:p>
            <a:pPr lvl="0" defTabSz="914400" fontAlgn="base">
              <a:buClr>
                <a:srgbClr val="336699"/>
              </a:buClr>
              <a:defRPr/>
            </a:pPr>
            <a:r>
              <a:rPr lang="pt-PT" sz="2400" kern="0" dirty="0">
                <a:solidFill>
                  <a:srgbClr val="333333"/>
                </a:solidFill>
                <a:latin typeface="Calibri Light"/>
                <a:cs typeface="Times New Roman" panose="02020603050405020304" pitchFamily="18" charset="0"/>
              </a:rPr>
              <a:t>Muitas vezes tiramos conclusões sem saber a verdade completa.</a:t>
            </a:r>
          </a:p>
          <a:p>
            <a:pPr marL="342900" lvl="0" indent="-342900" defTabSz="914400" fontAlgn="base">
              <a:buClr>
                <a:srgbClr val="333333"/>
              </a:buClr>
              <a:buFont typeface="WingDings"/>
              <a:buChar char=""/>
              <a:defRPr/>
            </a:pPr>
            <a:r>
              <a:rPr lang="pt-PT" sz="2400" kern="0" dirty="0">
                <a:solidFill>
                  <a:srgbClr val="333333"/>
                </a:solidFill>
                <a:latin typeface="Calibri Light"/>
                <a:cs typeface="Times New Roman" panose="02020603050405020304" pitchFamily="18" charset="0"/>
              </a:rPr>
              <a:t>Razões/Vantagens</a:t>
            </a:r>
            <a:r>
              <a:rPr lang="en-US" sz="2400" kern="0" dirty="0">
                <a:solidFill>
                  <a:srgbClr val="333333"/>
                </a:solidFill>
                <a:latin typeface="Calibri Light"/>
                <a:cs typeface="Times New Roman" panose="02020603050405020304" pitchFamily="18" charset="0"/>
              </a:rPr>
              <a:t>: </a:t>
            </a:r>
            <a:r>
              <a:rPr lang="pt-PT" sz="2400" kern="0" dirty="0">
                <a:solidFill>
                  <a:srgbClr val="004992"/>
                </a:solidFill>
                <a:latin typeface="Calibri Light"/>
                <a:cs typeface="Times New Roman" panose="02020603050405020304" pitchFamily="18" charset="0"/>
              </a:rPr>
              <a:t>poupar tempo, fazer alguém sentir-se seguro, poder parecer determinado e competente perante os </a:t>
            </a:r>
            <a:r>
              <a:rPr lang="pt-PT" sz="2400" kern="0">
                <a:solidFill>
                  <a:srgbClr val="004992"/>
                </a:solidFill>
                <a:latin typeface="Calibri Light"/>
                <a:cs typeface="Times New Roman" panose="02020603050405020304" pitchFamily="18" charset="0"/>
              </a:rPr>
              <a:t>outros </a:t>
            </a:r>
            <a:r>
              <a:rPr lang="en-US" sz="2400" kern="0">
                <a:solidFill>
                  <a:srgbClr val="004992"/>
                </a:solidFill>
                <a:latin typeface="Calibri Light"/>
                <a:cs typeface="Times New Roman" panose="02020603050405020304" pitchFamily="18" charset="0"/>
              </a:rPr>
              <a:t>(</a:t>
            </a:r>
            <a:r>
              <a:rPr lang="pt-PT" sz="2400" kern="0">
                <a:solidFill>
                  <a:srgbClr val="004992"/>
                </a:solidFill>
                <a:latin typeface="Calibri Light"/>
                <a:cs typeface="Times New Roman" panose="02020603050405020304" pitchFamily="18" charset="0"/>
              </a:rPr>
              <a:t>“Uma </a:t>
            </a:r>
            <a:r>
              <a:rPr lang="pt-PT" sz="2400" kern="0" dirty="0">
                <a:solidFill>
                  <a:srgbClr val="004992"/>
                </a:solidFill>
                <a:latin typeface="Calibri Light"/>
                <a:cs typeface="Times New Roman" panose="02020603050405020304" pitchFamily="18" charset="0"/>
              </a:rPr>
              <a:t>decisão errada é melhor que nenhuma </a:t>
            </a:r>
            <a:r>
              <a:rPr lang="pt-PT" sz="2400" kern="0">
                <a:solidFill>
                  <a:srgbClr val="004992"/>
                </a:solidFill>
                <a:latin typeface="Calibri Light"/>
                <a:cs typeface="Times New Roman" panose="02020603050405020304" pitchFamily="18" charset="0"/>
              </a:rPr>
              <a:t>decisão.”)</a:t>
            </a:r>
            <a:endParaRPr lang="pt-PT" sz="2400" kern="0" dirty="0">
              <a:solidFill>
                <a:srgbClr val="004992"/>
              </a:solidFill>
              <a:latin typeface="Calibri Light"/>
              <a:cs typeface="Times New Roman" panose="02020603050405020304" pitchFamily="18" charset="0"/>
            </a:endParaRPr>
          </a:p>
          <a:p>
            <a:pPr marL="342900" lvl="0" indent="-342900" defTabSz="914400" fontAlgn="base">
              <a:buClr>
                <a:srgbClr val="333333"/>
              </a:buClr>
              <a:buFont typeface="WingDings"/>
              <a:buChar char=""/>
              <a:defRPr/>
            </a:pPr>
            <a:r>
              <a:rPr lang="pt-PT" sz="2400" kern="0" dirty="0">
                <a:solidFill>
                  <a:srgbClr val="333333"/>
                </a:solidFill>
                <a:latin typeface="Calibri Light"/>
                <a:cs typeface="Times New Roman" panose="02020603050405020304" pitchFamily="18" charset="0"/>
              </a:rPr>
              <a:t>Desvantagens</a:t>
            </a:r>
            <a:r>
              <a:rPr lang="en-US" sz="2400" kern="0" dirty="0">
                <a:solidFill>
                  <a:srgbClr val="333333"/>
                </a:solidFill>
                <a:latin typeface="Calibri Light"/>
                <a:cs typeface="Times New Roman" panose="02020603050405020304" pitchFamily="18" charset="0"/>
              </a:rPr>
              <a:t>: </a:t>
            </a:r>
            <a:r>
              <a:rPr lang="en-US" sz="2400" kern="0" dirty="0">
                <a:solidFill>
                  <a:srgbClr val="004992"/>
                </a:solidFill>
                <a:latin typeface="Calibri Light"/>
                <a:cs typeface="Times New Roman" panose="02020603050405020304" pitchFamily="18" charset="0"/>
              </a:rPr>
              <a:t>??? </a:t>
            </a:r>
            <a:r>
              <a:rPr lang="pt-PT" sz="2400" kern="0" dirty="0">
                <a:solidFill>
                  <a:srgbClr val="FFFFFF"/>
                </a:solidFill>
                <a:latin typeface="Calibri Light"/>
                <a:cs typeface="Times New Roman" panose="02020603050405020304" pitchFamily="18" charset="0"/>
              </a:rPr>
              <a:t>risco de tomar uma decisão incorrecta ou perigosa…</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Conclusões Precipitadas</a:t>
            </a:r>
          </a:p>
        </p:txBody>
      </p:sp>
      <p:sp>
        <p:nvSpPr>
          <p:cNvPr id="3" name="Content Placeholder 2"/>
          <p:cNvSpPr>
            <a:spLocks noGrp="1"/>
          </p:cNvSpPr>
          <p:nvPr>
            <p:ph idx="1"/>
          </p:nvPr>
        </p:nvSpPr>
        <p:spPr/>
        <p:txBody>
          <a:bodyPr/>
          <a:lstStyle/>
          <a:p>
            <a:pPr lvl="0" defTabSz="914400" fontAlgn="base">
              <a:buClr>
                <a:srgbClr val="336699"/>
              </a:buClr>
              <a:defRPr/>
            </a:pPr>
            <a:r>
              <a:rPr lang="pt-PT" sz="2400" kern="0" dirty="0">
                <a:solidFill>
                  <a:srgbClr val="333333"/>
                </a:solidFill>
                <a:latin typeface="Calibri Light"/>
                <a:cs typeface="Times New Roman" panose="02020603050405020304" pitchFamily="18" charset="0"/>
              </a:rPr>
              <a:t>Muitas vezes tiramos conclusões sem saber a verdade completa.</a:t>
            </a:r>
          </a:p>
          <a:p>
            <a:pPr marL="342900" lvl="0" indent="-342900" defTabSz="914400" fontAlgn="base">
              <a:buClr>
                <a:srgbClr val="333333"/>
              </a:buClr>
              <a:buFont typeface="WingDings"/>
              <a:buChar char=""/>
              <a:defRPr/>
            </a:pPr>
            <a:r>
              <a:rPr lang="pt-PT" sz="2400" kern="0" dirty="0">
                <a:solidFill>
                  <a:srgbClr val="333333"/>
                </a:solidFill>
                <a:latin typeface="Calibri Light"/>
                <a:cs typeface="Times New Roman" panose="02020603050405020304" pitchFamily="18" charset="0"/>
              </a:rPr>
              <a:t>Razões/Vantagens</a:t>
            </a:r>
            <a:r>
              <a:rPr lang="en-US" sz="2400" kern="0" dirty="0">
                <a:solidFill>
                  <a:srgbClr val="333333"/>
                </a:solidFill>
                <a:latin typeface="Calibri Light"/>
                <a:cs typeface="Times New Roman" panose="02020603050405020304" pitchFamily="18" charset="0"/>
              </a:rPr>
              <a:t>: </a:t>
            </a:r>
            <a:r>
              <a:rPr lang="pt-PT" sz="2400" kern="0" dirty="0">
                <a:solidFill>
                  <a:srgbClr val="004992"/>
                </a:solidFill>
                <a:latin typeface="Calibri Light"/>
                <a:cs typeface="Times New Roman" panose="02020603050405020304" pitchFamily="18" charset="0"/>
              </a:rPr>
              <a:t>poupar tempo, fazer alguém sentir-se seguro, poder parecer determinado e competente perante os </a:t>
            </a:r>
            <a:r>
              <a:rPr lang="pt-PT" sz="2400" kern="0">
                <a:solidFill>
                  <a:srgbClr val="004992"/>
                </a:solidFill>
                <a:latin typeface="Calibri Light"/>
                <a:cs typeface="Times New Roman" panose="02020603050405020304" pitchFamily="18" charset="0"/>
              </a:rPr>
              <a:t>outros </a:t>
            </a:r>
            <a:r>
              <a:rPr lang="en-US" sz="2400" kern="0">
                <a:solidFill>
                  <a:srgbClr val="004992"/>
                </a:solidFill>
                <a:latin typeface="Calibri Light"/>
                <a:cs typeface="Times New Roman" panose="02020603050405020304" pitchFamily="18" charset="0"/>
              </a:rPr>
              <a:t>(</a:t>
            </a:r>
            <a:r>
              <a:rPr lang="pt-PT" sz="2400" kern="0">
                <a:solidFill>
                  <a:srgbClr val="004992"/>
                </a:solidFill>
                <a:latin typeface="Calibri Light"/>
                <a:cs typeface="Times New Roman" panose="02020603050405020304" pitchFamily="18" charset="0"/>
              </a:rPr>
              <a:t>“Uma </a:t>
            </a:r>
            <a:r>
              <a:rPr lang="pt-PT" sz="2400" kern="0" dirty="0">
                <a:solidFill>
                  <a:srgbClr val="004992"/>
                </a:solidFill>
                <a:latin typeface="Calibri Light"/>
                <a:cs typeface="Times New Roman" panose="02020603050405020304" pitchFamily="18" charset="0"/>
              </a:rPr>
              <a:t>decisão errada é melhor que nenhuma </a:t>
            </a:r>
            <a:r>
              <a:rPr lang="pt-PT" sz="2400" kern="0">
                <a:solidFill>
                  <a:srgbClr val="004992"/>
                </a:solidFill>
                <a:latin typeface="Calibri Light"/>
                <a:cs typeface="Times New Roman" panose="02020603050405020304" pitchFamily="18" charset="0"/>
              </a:rPr>
              <a:t>decisão.”)</a:t>
            </a:r>
            <a:endParaRPr lang="pt-PT" sz="2400" kern="0" dirty="0">
              <a:solidFill>
                <a:srgbClr val="004992"/>
              </a:solidFill>
              <a:latin typeface="Calibri Light"/>
              <a:cs typeface="Times New Roman" panose="02020603050405020304" pitchFamily="18" charset="0"/>
            </a:endParaRPr>
          </a:p>
          <a:p>
            <a:pPr marL="342900" lvl="0" indent="-342900" defTabSz="914400" fontAlgn="base">
              <a:buClr>
                <a:srgbClr val="333333"/>
              </a:buClr>
              <a:buFont typeface="WingDings"/>
              <a:buChar char=""/>
              <a:defRPr/>
            </a:pPr>
            <a:r>
              <a:rPr lang="pt-PT" sz="2400" kern="0" dirty="0">
                <a:solidFill>
                  <a:srgbClr val="333333"/>
                </a:solidFill>
                <a:latin typeface="Calibri Light"/>
                <a:cs typeface="Times New Roman" panose="02020603050405020304" pitchFamily="18" charset="0"/>
              </a:rPr>
              <a:t>Desvantagens</a:t>
            </a:r>
            <a:r>
              <a:rPr lang="en-US" sz="2400" kern="0" dirty="0">
                <a:solidFill>
                  <a:srgbClr val="333333"/>
                </a:solidFill>
                <a:latin typeface="Calibri Light"/>
                <a:cs typeface="Times New Roman" panose="02020603050405020304" pitchFamily="18" charset="0"/>
              </a:rPr>
              <a:t>: </a:t>
            </a:r>
            <a:r>
              <a:rPr lang="pt-PT" sz="2400" kern="0" dirty="0">
                <a:solidFill>
                  <a:srgbClr val="004992"/>
                </a:solidFill>
                <a:latin typeface="Calibri Light"/>
                <a:cs typeface="Times New Roman" panose="02020603050405020304" pitchFamily="18" charset="0"/>
              </a:rPr>
              <a:t>risco de tomar uma decisão incorrecta ou perigosa…</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a:t>
            </a:fld>
            <a:endParaRPr lang="de-DE" altLang="de-DE"/>
          </a:p>
        </p:txBody>
      </p:sp>
    </p:spTree>
    <p:extLst>
      <p:ext uri="{BB962C8B-B14F-4D97-AF65-F5344CB8AC3E}">
        <p14:creationId xmlns:p14="http://schemas.microsoft.com/office/powerpoint/2010/main" val="987930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para </a:t>
            </a:r>
            <a:r>
              <a:rPr lang="en-US" sz="3600" dirty="0" err="1">
                <a:solidFill>
                  <a:srgbClr val="004992"/>
                </a:solidFill>
                <a:latin typeface="Calibri Light"/>
              </a:rPr>
              <a:t>Conclusões</a:t>
            </a:r>
            <a:br>
              <a:rPr lang="en-US" sz="3600" dirty="0">
                <a:solidFill>
                  <a:srgbClr val="004992"/>
                </a:solidFill>
                <a:latin typeface="Calibri Light"/>
              </a:rPr>
            </a:br>
            <a:r>
              <a:rPr lang="pt-BR" dirty="0">
                <a:solidFill>
                  <a:srgbClr val="004992"/>
                </a:solidFill>
                <a:latin typeface="Calibri Light"/>
              </a:rPr>
              <a:t>Em que tipo de situações devemos fazer conclusões sem saber a verdade completa?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4213639198"/>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acesso limitado à informação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alguma experiência anterior a partir da qual podemos generalizamos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na realidade a decisão não interessa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para </a:t>
            </a:r>
            <a:r>
              <a:rPr lang="en-US" sz="3600" dirty="0" err="1">
                <a:solidFill>
                  <a:srgbClr val="004992"/>
                </a:solidFill>
                <a:latin typeface="Calibri Light"/>
              </a:rPr>
              <a:t>Conclusões</a:t>
            </a:r>
            <a:br>
              <a:rPr lang="en-US" sz="3600" dirty="0">
                <a:solidFill>
                  <a:srgbClr val="004992"/>
                </a:solidFill>
                <a:latin typeface="Calibri Light"/>
              </a:rPr>
            </a:br>
            <a:r>
              <a:rPr lang="pt-BR" dirty="0">
                <a:solidFill>
                  <a:srgbClr val="004992"/>
                </a:solidFill>
                <a:latin typeface="Calibri Light"/>
              </a:rPr>
              <a:t>Em que tipo de situações devemos fazer conclusões sem saber a verdade completa?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4282057387"/>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acesso limitado à informação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Entrevista de Emprego: possibilidade limitada de conhecer o novo local de trabalho e os novos colegas com antecedência (“comprar gato por lebre”).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alguma experiência anterior a partir da qual podemos generalizamos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na realidade a decisão não interessa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79822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para </a:t>
            </a:r>
            <a:r>
              <a:rPr lang="en-US" sz="3600" dirty="0" err="1">
                <a:solidFill>
                  <a:srgbClr val="004992"/>
                </a:solidFill>
                <a:latin typeface="Calibri Light"/>
              </a:rPr>
              <a:t>Conclusões</a:t>
            </a:r>
            <a:br>
              <a:rPr lang="en-US" sz="3600" dirty="0">
                <a:solidFill>
                  <a:srgbClr val="004992"/>
                </a:solidFill>
                <a:latin typeface="Calibri Light"/>
              </a:rPr>
            </a:br>
            <a:r>
              <a:rPr lang="pt-BR" dirty="0">
                <a:solidFill>
                  <a:srgbClr val="004992"/>
                </a:solidFill>
                <a:latin typeface="Calibri Light"/>
              </a:rPr>
              <a:t>Em que tipo de situações devemos fazer conclusões sem saber a verdade completa?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7</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1278367792"/>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acesso limitado à informação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Entrevista de Emprego: possibilidade limitada de conhecer o novo local de trabalho e os novos colegas com antecedência (“comprar gato por lebre”).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alguma experiência anterior a partir da qual podemos generalizamos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Generalizações em excesso podem causar prejuizos (“vi um, vi-os a todos”).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na realidade a decisão não interessa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47482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para </a:t>
            </a:r>
            <a:r>
              <a:rPr lang="en-US" sz="3600" dirty="0" err="1">
                <a:solidFill>
                  <a:srgbClr val="004992"/>
                </a:solidFill>
                <a:latin typeface="Calibri Light"/>
              </a:rPr>
              <a:t>Conclusões</a:t>
            </a:r>
            <a:br>
              <a:rPr lang="en-US" sz="3600" dirty="0">
                <a:solidFill>
                  <a:srgbClr val="004992"/>
                </a:solidFill>
                <a:latin typeface="Calibri Light"/>
              </a:rPr>
            </a:br>
            <a:r>
              <a:rPr lang="pt-BR" dirty="0">
                <a:solidFill>
                  <a:srgbClr val="004992"/>
                </a:solidFill>
                <a:latin typeface="Calibri Light"/>
              </a:rPr>
              <a:t>Em que tipo de situações devemos fazer conclusões sem saber a verdade completa?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8</a:t>
            </a:fld>
            <a:endParaRPr lang="de-DE" altLang="de-DE"/>
          </a:p>
        </p:txBody>
      </p:sp>
      <p:graphicFrame>
        <p:nvGraphicFramePr>
          <p:cNvPr id="7" name="Group 27"/>
          <p:cNvGraphicFramePr>
            <a:graphicFrameLocks noGrp="1"/>
          </p:cNvGraphicFramePr>
          <p:nvPr>
            <p:extLst>
              <p:ext uri="{D42A27DB-BD31-4B8C-83A1-F6EECF244321}">
                <p14:modId xmlns:p14="http://schemas.microsoft.com/office/powerpoint/2010/main" val="691906131"/>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Quando?</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acesso limitado à informação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Entrevista de Emprego: possibilidade limitada de conhecer o novo local de trabalho e os novos colegas com antecedência (“comprar gato por lebre”).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temos alguma experiência anterior a partir da qual podemos generalizamos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Generalizações em excesso podem causar prejuizos (“vi um, vi-os a todos”).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 quando na realidade a decisão não interessa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Escolher um tipo de bolo, a cor das meias, tipo de almoço, etc,...</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3560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Conclusões precipitadas “em acção”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9</a:t>
            </a:fld>
            <a:endParaRPr lang="de-DE" altLang="de-DE"/>
          </a:p>
        </p:txBody>
      </p:sp>
      <p:graphicFrame>
        <p:nvGraphicFramePr>
          <p:cNvPr id="9" name="Group 152"/>
          <p:cNvGraphicFramePr>
            <a:graphicFrameLocks noGrp="1"/>
          </p:cNvGraphicFramePr>
          <p:nvPr>
            <p:extLst>
              <p:ext uri="{D42A27DB-BD31-4B8C-83A1-F6EECF244321}">
                <p14:modId xmlns:p14="http://schemas.microsoft.com/office/powerpoint/2010/main" val="419734594"/>
              </p:ext>
            </p:extLst>
          </p:nvPr>
        </p:nvGraphicFramePr>
        <p:xfrm>
          <a:off x="408955" y="2275712"/>
          <a:ext cx="11376000" cy="374557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Domínio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Exemplo</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88376">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pt-PT" sz="1800" kern="1200" dirty="0">
                          <a:solidFill>
                            <a:schemeClr val="dk1"/>
                          </a:solidFill>
                          <a:effectLst/>
                          <a:latin typeface="+mj-lt"/>
                          <a:ea typeface="+mn-ea"/>
                          <a:cs typeface="+mn-cs"/>
                        </a:rPr>
                        <a:t>Em 1983, a revista Alemã Stern (estrela na Alemanha) publicou os alegados diários secretos de Adolf Hitler, o líder do regime nazi na Alemanha (1933-1945). A revista pagou 9,3 milhões de marcos alemães (cerca de 5 milhões de euros) por eles, embora houvesse indícios iniciais de uma falsificação. Por exemplo, um poema que - de acordo com os diários - foi escrito por Hitler foi revelado como obra de outro escritor em 1980. </a:t>
                      </a:r>
                      <a:endParaRPr lang="de-DE" sz="1800" kern="1200" dirty="0">
                        <a:solidFill>
                          <a:schemeClr val="dk1"/>
                        </a:solidFill>
                        <a:effectLst/>
                        <a:latin typeface="+mj-lt"/>
                        <a:ea typeface="+mn-ea"/>
                        <a:cs typeface="+mn-cs"/>
                      </a:endParaRPr>
                    </a:p>
                    <a:p>
                      <a:r>
                        <a:rPr lang="pt-PT" sz="1800" kern="1200" dirty="0">
                          <a:solidFill>
                            <a:schemeClr val="dk1"/>
                          </a:solidFill>
                          <a:effectLst/>
                          <a:latin typeface="+mj-lt"/>
                          <a:ea typeface="+mn-ea"/>
                          <a:cs typeface="+mn-cs"/>
                        </a:rPr>
                        <a:t>Alguns dias após a publicação dos diários na Stern, uma investigação do Departamento Federal da Polícia Criminal Alemã (BKA) estabeleceu, sem margem para dúvidas, que os diários eram falsos. Eles tinham sido criados pelo falsificador de arte Konrad Kujau. </a:t>
                      </a:r>
                    </a:p>
                    <a:p>
                      <a:endParaRPr lang="de-DE" sz="1800" kern="1200" dirty="0">
                        <a:solidFill>
                          <a:schemeClr val="dk1"/>
                        </a:solidFill>
                        <a:effectLst/>
                        <a:latin typeface="+mj-lt"/>
                        <a:ea typeface="+mn-ea"/>
                        <a:cs typeface="+mn-cs"/>
                      </a:endParaRPr>
                    </a:p>
                    <a:p>
                      <a:r>
                        <a:rPr lang="pt-PT" sz="1800" kern="1200" dirty="0">
                          <a:solidFill>
                            <a:schemeClr val="dk1"/>
                          </a:solidFill>
                          <a:effectLst/>
                          <a:latin typeface="+mj-lt"/>
                          <a:ea typeface="+mn-ea"/>
                          <a:cs typeface="+mn-cs"/>
                        </a:rPr>
                        <a:t>Se a Stern tivesse esperado pela investigação da BKA, teria sido poupada ao escândalo.</a:t>
                      </a:r>
                      <a:endParaRPr kumimoji="0" lang="de-DE" sz="2000" b="0" i="0" u="none" strike="noStrike" cap="none" normalizeH="0" baseline="0" dirty="0">
                        <a:ln>
                          <a:noFill/>
                        </a:ln>
                        <a:solidFill>
                          <a:srgbClr val="333333"/>
                        </a:solidFill>
                        <a:effectLst/>
                        <a:latin typeface="+mj-l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696987" y="5190872"/>
            <a:ext cx="2016224"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None/>
            </a:pPr>
            <a:r>
              <a:rPr lang="pt-PT" sz="1600" b="0" dirty="0">
                <a:solidFill>
                  <a:srgbClr val="000000"/>
                </a:solidFill>
                <a:effectLst/>
                <a:latin typeface="+mj-lt"/>
                <a:ea typeface="Times New Roman" panose="02020603050405020304" pitchFamily="18" charset="0"/>
                <a:cs typeface="Calibri" panose="020F0502020204030204" pitchFamily="34" charset="0"/>
              </a:rPr>
              <a:t>Capa da revista </a:t>
            </a:r>
            <a:r>
              <a:rPr lang="pt-PT" sz="1600" b="0" i="1" dirty="0">
                <a:solidFill>
                  <a:srgbClr val="000000"/>
                </a:solidFill>
                <a:effectLst/>
                <a:latin typeface="+mj-lt"/>
                <a:ea typeface="Times New Roman" panose="02020603050405020304" pitchFamily="18" charset="0"/>
                <a:cs typeface="Calibri" panose="020F0502020204030204" pitchFamily="34" charset="0"/>
              </a:rPr>
              <a:t>Stern</a:t>
            </a:r>
            <a:r>
              <a:rPr lang="pt-PT" sz="1600" b="0" dirty="0">
                <a:solidFill>
                  <a:srgbClr val="000000"/>
                </a:solidFill>
                <a:effectLst/>
                <a:latin typeface="+mj-lt"/>
                <a:ea typeface="Times New Roman" panose="02020603050405020304" pitchFamily="18" charset="0"/>
                <a:cs typeface="Calibri" panose="020F0502020204030204" pitchFamily="34" charset="0"/>
              </a:rPr>
              <a:t>, que publicou os diários falsos de Hitler</a:t>
            </a:r>
            <a:endParaRPr lang="de-DE" sz="1600" b="0" dirty="0">
              <a:effectLst/>
              <a:latin typeface="+mj-lt"/>
              <a:ea typeface="Calibri" panose="020F0502020204030204" pitchFamily="34" charset="0"/>
              <a:cs typeface="Times New Roman" panose="02020603050405020304" pitchFamily="18" charset="0"/>
            </a:endParaRPr>
          </a:p>
          <a:p>
            <a:pPr eaLnBrk="1" hangingPunct="1">
              <a:spcBef>
                <a:spcPct val="0"/>
              </a:spcBef>
              <a:buClrTx/>
              <a:buFontTx/>
              <a:buNone/>
            </a:pPr>
            <a:endParaRPr lang="en-GB" altLang="de-DE" sz="1400" dirty="0">
              <a:latin typeface="Calibri Light"/>
            </a:endParaRPr>
          </a:p>
        </p:txBody>
      </p:sp>
      <p:pic>
        <p:nvPicPr>
          <p:cNvPr id="13" name="Grafik 12">
            <a:extLst>
              <a:ext uri="{FF2B5EF4-FFF2-40B4-BE49-F238E27FC236}">
                <a16:creationId xmlns:a16="http://schemas.microsoft.com/office/drawing/2014/main" id="{F39247DD-993B-43CA-B3C6-C01F6F4BA900}"/>
              </a:ext>
            </a:extLst>
          </p:cNvPr>
          <p:cNvPicPr>
            <a:picLocks noChangeAspect="1"/>
          </p:cNvPicPr>
          <p:nvPr/>
        </p:nvPicPr>
        <p:blipFill>
          <a:blip r:embed="rId3"/>
          <a:stretch>
            <a:fillRect/>
          </a:stretch>
        </p:blipFill>
        <p:spPr>
          <a:xfrm>
            <a:off x="913011" y="2935155"/>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870757790"/>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a favor &amp; contra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“evidência”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pt-BR" sz="1800" b="0" i="0" u="none" strike="noStrike" cap="none" normalizeH="0" baseline="0" dirty="0">
                          <a:ln>
                            <a:noFill/>
                          </a:ln>
                          <a:solidFill>
                            <a:srgbClr val="333333"/>
                          </a:solidFill>
                          <a:effectLst/>
                          <a:latin typeface="Calibri Light"/>
                          <a:cs typeface="Times New Roman" pitchFamily="18" charset="0"/>
                        </a:rPr>
                        <a:t>Desde meados de 1980 que rumores indiciavam que as marcas no pacote Marlboro indicavam propriedade do Ku Klux Klan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pt-BR" sz="1500" b="1" i="0" u="none" strike="noStrike" cap="none" normalizeH="0" baseline="0" dirty="0">
                          <a:ln>
                            <a:noFill/>
                          </a:ln>
                          <a:solidFill>
                            <a:srgbClr val="333333"/>
                          </a:solidFill>
                          <a:effectLst/>
                          <a:latin typeface="Calibri Light"/>
                          <a:cs typeface="Times New Roman" pitchFamily="18" charset="0"/>
                        </a:rPr>
                        <a:t>a favor: </a:t>
                      </a:r>
                      <a:r>
                        <a:rPr kumimoji="0" lang="pt-BR" sz="1500" b="1" i="0" u="none" strike="noStrike" cap="none" normalizeH="0" baseline="0" dirty="0">
                          <a:ln>
                            <a:noFill/>
                          </a:ln>
                          <a:solidFill>
                            <a:schemeClr val="accent1"/>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A bifurcação vermelha sobre o fundo branco representa a letra “K”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“Mar” ao contrário lê-se “jew” (judeu) – “lboro” invertido lê-se “horrible” (horrivel) = “horrible jew” (judeu horrivel) (veja ao lado)</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O lema “veni, vidi, vici” (vim, vi, venci) acredita-se ser um slogan dos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pt-BR" sz="1500" b="1" i="0" u="none" strike="noStrike" cap="none" normalizeH="0" baseline="0" dirty="0">
                          <a:ln>
                            <a:noFill/>
                          </a:ln>
                          <a:solidFill>
                            <a:srgbClr val="333333"/>
                          </a:solidFill>
                          <a:effectLst/>
                          <a:latin typeface="Calibri Light"/>
                          <a:cs typeface="Times New Roman" pitchFamily="18" charset="0"/>
                        </a:rPr>
                        <a:t>contra: </a:t>
                      </a:r>
                      <a:r>
                        <a:rPr kumimoji="0" lang="pt-BR" sz="1500" b="1" i="0" u="none" strike="noStrike" cap="none" normalizeH="0" baseline="0" dirty="0">
                          <a:ln>
                            <a:noFill/>
                          </a:ln>
                          <a:solidFill>
                            <a:schemeClr val="accent1"/>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Marlboro foi fundada por Philipp Morris, um inglês; sem ligações ao KKK.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A Marlboro foi nomeada depois de uma rua de uma fábrica em Londres: Marlborough street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O lema não está ligado ao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pt-BR" sz="3600" dirty="0">
                <a:solidFill>
                  <a:srgbClr val="004992"/>
                </a:solidFill>
                <a:latin typeface="Calibri Light"/>
              </a:rPr>
              <a:t>Decisões </a:t>
            </a:r>
            <a:r>
              <a:rPr lang="pt-BR" sz="3600">
                <a:solidFill>
                  <a:srgbClr val="004992"/>
                </a:solidFill>
                <a:latin typeface="Calibri Light"/>
              </a:rPr>
              <a:t>precipitadas “em acção”</a:t>
            </a:r>
            <a:br>
              <a:rPr lang="pt-BR" sz="3600" dirty="0">
                <a:solidFill>
                  <a:srgbClr val="004992"/>
                </a:solidFill>
                <a:latin typeface="Calibri Light"/>
              </a:rPr>
            </a:br>
            <a:r>
              <a:rPr lang="pt-BR" dirty="0">
                <a:solidFill>
                  <a:srgbClr val="004992"/>
                </a:solidFill>
                <a:latin typeface="Calibri Light"/>
              </a:rPr>
              <a:t>- Lendas urbanas </a:t>
            </a:r>
            <a:r>
              <a:rPr lang="pt-BR" dirty="0">
                <a:solidFill>
                  <a:srgbClr val="004992"/>
                </a:solidFill>
              </a:rPr>
              <a:t>–</a:t>
            </a:r>
            <a:br>
              <a:rPr lang="pt-BR" dirty="0">
                <a:solidFill>
                  <a:srgbClr val="004992"/>
                </a:solidFill>
              </a:rPr>
            </a:br>
            <a:r>
              <a:rPr lang="pt-BR" sz="2400" dirty="0">
                <a:solidFill>
                  <a:srgbClr val="004992"/>
                </a:solidFill>
                <a:latin typeface="Calibri Light"/>
              </a:rPr>
              <a:t>(para um exercicio alternativo ver o fim da apresentação)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10</a:t>
            </a:fld>
            <a:endParaRPr lang="de-DE" altLang="de-DE"/>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t-BR" altLang="de-DE" sz="2000" b="0">
                <a:solidFill>
                  <a:srgbClr val="333333"/>
                </a:solidFill>
                <a:latin typeface="Calibri Light"/>
              </a:rPr>
              <a:t>A Marlboro é propriedade do KKK?</a:t>
            </a:r>
            <a:endParaRPr lang="de-DE" altLang="de-DE" sz="2000" dirty="0">
              <a:solidFill>
                <a:srgbClr val="333333"/>
              </a:solidFill>
              <a:latin typeface="Calibri Light"/>
            </a:endParaRPr>
          </a:p>
        </p:txBody>
      </p:sp>
      <p:sp>
        <p:nvSpPr>
          <p:cNvPr id="20"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21" name="Group 20"/>
          <p:cNvGrpSpPr/>
          <p:nvPr/>
        </p:nvGrpSpPr>
        <p:grpSpPr>
          <a:xfrm>
            <a:off x="9121923" y="6021288"/>
            <a:ext cx="2443728" cy="410267"/>
            <a:chOff x="9235067" y="6021288"/>
            <a:chExt cx="2443728" cy="410267"/>
          </a:xfrm>
        </p:grpSpPr>
        <p:sp>
          <p:nvSpPr>
            <p:cNvPr id="22"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3"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4"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3914291165"/>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a favor &amp; contra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“evidência”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pt-BR" sz="1800" b="0" i="0" u="none" strike="noStrike" cap="none" normalizeH="0" baseline="0" dirty="0">
                          <a:ln>
                            <a:noFill/>
                          </a:ln>
                          <a:solidFill>
                            <a:srgbClr val="333333"/>
                          </a:solidFill>
                          <a:effectLst/>
                          <a:latin typeface="Calibri Light"/>
                          <a:cs typeface="Times New Roman" pitchFamily="18" charset="0"/>
                        </a:rPr>
                        <a:t>Desde meados de 1980 que rumores indiciavam que as marcas no pacote Marlboro indicavam propriedade do Ku Klux Klan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pt-BR" sz="1500" b="1" i="0" u="none" strike="noStrike" cap="none" normalizeH="0" baseline="0" dirty="0">
                          <a:ln>
                            <a:noFill/>
                          </a:ln>
                          <a:solidFill>
                            <a:srgbClr val="333333"/>
                          </a:solidFill>
                          <a:effectLst/>
                          <a:latin typeface="Calibri Light"/>
                          <a:cs typeface="Times New Roman" pitchFamily="18" charset="0"/>
                        </a:rPr>
                        <a:t>a favor: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A bifurcação vermelha sobre o fundo branco representa a letra “K”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“Mar” ao contrário lê-se “jew” (judeu) – “lboro” invertido lê-se “horrible” (horrivel) = “horrible jew” (judeu horrivel) (veja ao lado)</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O lema “veni, vidi, vici” (vim, vi, venci) acredita-se ser um slogan dos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pt-BR" sz="1500" b="1" i="0" u="none" strike="noStrike" cap="none" normalizeH="0" baseline="0" dirty="0">
                          <a:ln>
                            <a:noFill/>
                          </a:ln>
                          <a:solidFill>
                            <a:srgbClr val="333333"/>
                          </a:solidFill>
                          <a:effectLst/>
                          <a:latin typeface="Calibri Light"/>
                          <a:cs typeface="Times New Roman" pitchFamily="18" charset="0"/>
                        </a:rPr>
                        <a:t>contra: </a:t>
                      </a:r>
                      <a:r>
                        <a:rPr kumimoji="0" lang="pt-BR" sz="1500" b="1" i="0" u="none" strike="noStrike" cap="none" normalizeH="0" baseline="0" dirty="0">
                          <a:ln>
                            <a:noFill/>
                          </a:ln>
                          <a:solidFill>
                            <a:schemeClr val="accent1"/>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A Marlboro foi fundada por Philipp Morris, um inglês; sem ligações ao KKK.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A Marlboro foi nomeada depois de uma rua de uma fábrica em Londres: Marlborough street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pt-BR" sz="1500" b="0" i="0" u="none" strike="noStrike" cap="none" normalizeH="0" baseline="0" dirty="0">
                          <a:ln>
                            <a:noFill/>
                          </a:ln>
                          <a:solidFill>
                            <a:srgbClr val="FFFFFF"/>
                          </a:solidFill>
                          <a:effectLst/>
                          <a:latin typeface="Calibri Light"/>
                          <a:cs typeface="Times New Roman" pitchFamily="18" charset="0"/>
                        </a:rPr>
                        <a:t>O lema não está ligado ao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Decisões precipitadas “em acção”</a:t>
            </a:r>
            <a:br>
              <a:rPr lang="pt-BR" sz="3600">
                <a:solidFill>
                  <a:srgbClr val="004992"/>
                </a:solidFill>
                <a:latin typeface="Calibri Light"/>
              </a:rPr>
            </a:br>
            <a:r>
              <a:rPr lang="pt-BR">
                <a:solidFill>
                  <a:srgbClr val="004992"/>
                </a:solidFill>
                <a:latin typeface="Calibri Light"/>
              </a:rPr>
              <a:t>- Lendas urbanas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11</a:t>
            </a:fld>
            <a:endParaRPr lang="de-DE" altLang="de-DE"/>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t-BR" altLang="de-DE" sz="2000" b="0">
                <a:solidFill>
                  <a:srgbClr val="333333"/>
                </a:solidFill>
                <a:latin typeface="Calibri Light"/>
              </a:rPr>
              <a:t>A Marlboro é propriedade do KKK?</a:t>
            </a:r>
            <a:endParaRPr lang="de-DE" altLang="de-DE" sz="2000" dirty="0">
              <a:solidFill>
                <a:srgbClr val="333333"/>
              </a:solidFill>
              <a:latin typeface="Calibri Light"/>
            </a:endParaRPr>
          </a:p>
        </p:txBody>
      </p:sp>
      <p:sp>
        <p:nvSpPr>
          <p:cNvPr id="12"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20" name="Group 19"/>
          <p:cNvGrpSpPr/>
          <p:nvPr/>
        </p:nvGrpSpPr>
        <p:grpSpPr>
          <a:xfrm>
            <a:off x="9121923" y="6021288"/>
            <a:ext cx="2443728" cy="410267"/>
            <a:chOff x="9235067" y="6021288"/>
            <a:chExt cx="2443728" cy="410267"/>
          </a:xfrm>
        </p:grpSpPr>
        <p:sp>
          <p:nvSpPr>
            <p:cNvPr id="21"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2"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3"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spTree>
    <p:extLst>
      <p:ext uri="{BB962C8B-B14F-4D97-AF65-F5344CB8AC3E}">
        <p14:creationId xmlns:p14="http://schemas.microsoft.com/office/powerpoint/2010/main" val="2139421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889739261"/>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a favor &amp; contra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“evidência”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pt-BR" sz="1800" b="0" i="0" u="none" strike="noStrike" cap="none" normalizeH="0" baseline="0" dirty="0">
                          <a:ln>
                            <a:noFill/>
                          </a:ln>
                          <a:solidFill>
                            <a:srgbClr val="333333"/>
                          </a:solidFill>
                          <a:effectLst/>
                          <a:latin typeface="Calibri Light"/>
                          <a:cs typeface="Times New Roman" pitchFamily="18" charset="0"/>
                        </a:rPr>
                        <a:t>Desde meados de 1980 que rumores indiciavam que as marcas no pacote Marlboro indicavam propriedade do Ku Klux Klan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pt-BR" sz="1500" b="1" i="0" u="none" strike="noStrike" cap="none" normalizeH="0" baseline="0" dirty="0">
                          <a:ln>
                            <a:noFill/>
                          </a:ln>
                          <a:solidFill>
                            <a:srgbClr val="333333"/>
                          </a:solidFill>
                          <a:effectLst/>
                          <a:latin typeface="Calibri Light"/>
                          <a:cs typeface="Times New Roman" pitchFamily="18" charset="0"/>
                        </a:rPr>
                        <a:t>a favor: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A bifurcação vermelha sobre o fundo branco representa a </a:t>
                      </a:r>
                      <a:r>
                        <a:rPr kumimoji="0" lang="pt-BR" sz="1500" b="0" i="0" u="none" strike="noStrike" cap="none" normalizeH="0" baseline="0">
                          <a:ln>
                            <a:noFill/>
                          </a:ln>
                          <a:solidFill>
                            <a:srgbClr val="333333"/>
                          </a:solidFill>
                          <a:effectLst/>
                          <a:latin typeface="Calibri Light"/>
                          <a:cs typeface="Times New Roman" pitchFamily="18" charset="0"/>
                        </a:rPr>
                        <a:t>letra “K”</a:t>
                      </a:r>
                      <a:endParaRPr kumimoji="0" lang="pt-BR" sz="15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a:ln>
                            <a:noFill/>
                          </a:ln>
                          <a:solidFill>
                            <a:srgbClr val="333333"/>
                          </a:solidFill>
                          <a:effectLst/>
                          <a:latin typeface="Calibri Light"/>
                          <a:cs typeface="Times New Roman" pitchFamily="18" charset="0"/>
                        </a:rPr>
                        <a:t>“Mar” </a:t>
                      </a:r>
                      <a:r>
                        <a:rPr kumimoji="0" lang="pt-BR" sz="1500" b="0" i="0" u="none" strike="noStrike" cap="none" normalizeH="0" baseline="0" dirty="0">
                          <a:ln>
                            <a:noFill/>
                          </a:ln>
                          <a:solidFill>
                            <a:srgbClr val="333333"/>
                          </a:solidFill>
                          <a:effectLst/>
                          <a:latin typeface="Calibri Light"/>
                          <a:cs typeface="Times New Roman" pitchFamily="18" charset="0"/>
                        </a:rPr>
                        <a:t>ao contrário </a:t>
                      </a:r>
                      <a:r>
                        <a:rPr kumimoji="0" lang="pt-BR" sz="1500" b="0" i="0" u="none" strike="noStrike" cap="none" normalizeH="0" baseline="0">
                          <a:ln>
                            <a:noFill/>
                          </a:ln>
                          <a:solidFill>
                            <a:srgbClr val="333333"/>
                          </a:solidFill>
                          <a:effectLst/>
                          <a:latin typeface="Calibri Light"/>
                          <a:cs typeface="Times New Roman" pitchFamily="18" charset="0"/>
                        </a:rPr>
                        <a:t>lê-se “jew” </a:t>
                      </a:r>
                      <a:r>
                        <a:rPr kumimoji="0" lang="pt-BR" sz="1500" b="0" i="0" u="none" strike="noStrike" cap="none" normalizeH="0" baseline="0" dirty="0">
                          <a:ln>
                            <a:noFill/>
                          </a:ln>
                          <a:solidFill>
                            <a:srgbClr val="333333"/>
                          </a:solidFill>
                          <a:effectLst/>
                          <a:latin typeface="Calibri Light"/>
                          <a:cs typeface="Times New Roman" pitchFamily="18" charset="0"/>
                        </a:rPr>
                        <a:t>(judeu) </a:t>
                      </a:r>
                      <a:r>
                        <a:rPr kumimoji="0" lang="pt-BR" sz="1500" b="0" i="0" u="none" strike="noStrike" cap="none" normalizeH="0" baseline="0">
                          <a:ln>
                            <a:noFill/>
                          </a:ln>
                          <a:solidFill>
                            <a:srgbClr val="333333"/>
                          </a:solidFill>
                          <a:effectLst/>
                          <a:latin typeface="Calibri Light"/>
                          <a:cs typeface="Times New Roman" pitchFamily="18" charset="0"/>
                        </a:rPr>
                        <a:t>– “lboro” </a:t>
                      </a:r>
                      <a:r>
                        <a:rPr kumimoji="0" lang="pt-BR" sz="1500" b="0" i="0" u="none" strike="noStrike" cap="none" normalizeH="0" baseline="0" dirty="0">
                          <a:ln>
                            <a:noFill/>
                          </a:ln>
                          <a:solidFill>
                            <a:srgbClr val="333333"/>
                          </a:solidFill>
                          <a:effectLst/>
                          <a:latin typeface="Calibri Light"/>
                          <a:cs typeface="Times New Roman" pitchFamily="18" charset="0"/>
                        </a:rPr>
                        <a:t>invertido </a:t>
                      </a:r>
                      <a:r>
                        <a:rPr kumimoji="0" lang="pt-BR" sz="1500" b="0" i="0" u="none" strike="noStrike" cap="none" normalizeH="0" baseline="0">
                          <a:ln>
                            <a:noFill/>
                          </a:ln>
                          <a:solidFill>
                            <a:srgbClr val="333333"/>
                          </a:solidFill>
                          <a:effectLst/>
                          <a:latin typeface="Calibri Light"/>
                          <a:cs typeface="Times New Roman" pitchFamily="18" charset="0"/>
                        </a:rPr>
                        <a:t>lê-se “horrible” </a:t>
                      </a:r>
                      <a:r>
                        <a:rPr kumimoji="0" lang="pt-BR" sz="1500" b="0" i="0" u="none" strike="noStrike" cap="none" normalizeH="0" baseline="0" dirty="0">
                          <a:ln>
                            <a:noFill/>
                          </a:ln>
                          <a:solidFill>
                            <a:srgbClr val="333333"/>
                          </a:solidFill>
                          <a:effectLst/>
                          <a:latin typeface="Calibri Light"/>
                          <a:cs typeface="Times New Roman" pitchFamily="18" charset="0"/>
                        </a:rPr>
                        <a:t>(horrivel) </a:t>
                      </a:r>
                      <a:r>
                        <a:rPr kumimoji="0" lang="pt-BR" sz="1500" b="0" i="0" u="none" strike="noStrike" cap="none" normalizeH="0" baseline="0">
                          <a:ln>
                            <a:noFill/>
                          </a:ln>
                          <a:solidFill>
                            <a:srgbClr val="333333"/>
                          </a:solidFill>
                          <a:effectLst/>
                          <a:latin typeface="Calibri Light"/>
                          <a:cs typeface="Times New Roman" pitchFamily="18" charset="0"/>
                        </a:rPr>
                        <a:t>= “horrible jew” </a:t>
                      </a:r>
                      <a:r>
                        <a:rPr kumimoji="0" lang="pt-BR" sz="1500" b="0" i="0" u="none" strike="noStrike" cap="none" normalizeH="0" baseline="0" dirty="0">
                          <a:ln>
                            <a:noFill/>
                          </a:ln>
                          <a:solidFill>
                            <a:srgbClr val="333333"/>
                          </a:solidFill>
                          <a:effectLst/>
                          <a:latin typeface="Calibri Light"/>
                          <a:cs typeface="Times New Roman" pitchFamily="18" charset="0"/>
                        </a:rPr>
                        <a:t>(judeu horrivel) (veja ao lado)</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O </a:t>
                      </a:r>
                      <a:r>
                        <a:rPr kumimoji="0" lang="pt-BR" sz="1500" b="0" i="0" u="none" strike="noStrike" cap="none" normalizeH="0" baseline="0">
                          <a:ln>
                            <a:noFill/>
                          </a:ln>
                          <a:solidFill>
                            <a:srgbClr val="333333"/>
                          </a:solidFill>
                          <a:effectLst/>
                          <a:latin typeface="Calibri Light"/>
                          <a:cs typeface="Times New Roman" pitchFamily="18" charset="0"/>
                        </a:rPr>
                        <a:t>lema “veni</a:t>
                      </a:r>
                      <a:r>
                        <a:rPr kumimoji="0" lang="pt-BR" sz="1500" b="0" i="0" u="none" strike="noStrike" cap="none" normalizeH="0" baseline="0" dirty="0">
                          <a:ln>
                            <a:noFill/>
                          </a:ln>
                          <a:solidFill>
                            <a:srgbClr val="333333"/>
                          </a:solidFill>
                          <a:effectLst/>
                          <a:latin typeface="Calibri Light"/>
                          <a:cs typeface="Times New Roman" pitchFamily="18" charset="0"/>
                        </a:rPr>
                        <a:t>, vidi</a:t>
                      </a:r>
                      <a:r>
                        <a:rPr kumimoji="0" lang="pt-BR" sz="1500" b="0" i="0" u="none" strike="noStrike" cap="none" normalizeH="0" baseline="0">
                          <a:ln>
                            <a:noFill/>
                          </a:ln>
                          <a:solidFill>
                            <a:srgbClr val="333333"/>
                          </a:solidFill>
                          <a:effectLst/>
                          <a:latin typeface="Calibri Light"/>
                          <a:cs typeface="Times New Roman" pitchFamily="18" charset="0"/>
                        </a:rPr>
                        <a:t>, vici” </a:t>
                      </a:r>
                      <a:r>
                        <a:rPr kumimoji="0" lang="pt-BR" sz="1500" b="0" i="0" u="none" strike="noStrike" cap="none" normalizeH="0" baseline="0" dirty="0">
                          <a:ln>
                            <a:noFill/>
                          </a:ln>
                          <a:solidFill>
                            <a:srgbClr val="333333"/>
                          </a:solidFill>
                          <a:effectLst/>
                          <a:latin typeface="Calibri Light"/>
                          <a:cs typeface="Times New Roman" pitchFamily="18" charset="0"/>
                        </a:rPr>
                        <a:t>(vim, vi, venci) acredita-se ser um slogan dos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pt-BR" sz="1500" b="1" i="0" u="none" strike="noStrike" cap="none" normalizeH="0" baseline="0" dirty="0">
                          <a:ln>
                            <a:noFill/>
                          </a:ln>
                          <a:solidFill>
                            <a:srgbClr val="333333"/>
                          </a:solidFill>
                          <a:effectLst/>
                          <a:latin typeface="Calibri Light"/>
                          <a:cs typeface="Times New Roman" pitchFamily="18" charset="0"/>
                        </a:rPr>
                        <a:t>contra:</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A Marlboro foi fundada por Philipp Morris, um inglês; sem ligações ao KKK.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A Marlboro foi nomeada depois de uma rua de uma fábrica em Londres: Marlborough street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1500" b="0" i="0" u="none" strike="noStrike" cap="none" normalizeH="0" baseline="0" dirty="0">
                          <a:ln>
                            <a:noFill/>
                          </a:ln>
                          <a:solidFill>
                            <a:srgbClr val="333333"/>
                          </a:solidFill>
                          <a:effectLst/>
                          <a:latin typeface="Calibri Light"/>
                          <a:cs typeface="Times New Roman" pitchFamily="18" charset="0"/>
                        </a:rPr>
                        <a:t>O lema não está ligado ao KKK</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Decisões precipitadas “em acção”</a:t>
            </a:r>
            <a:br>
              <a:rPr lang="pt-BR" sz="3600">
                <a:solidFill>
                  <a:srgbClr val="004992"/>
                </a:solidFill>
                <a:latin typeface="Calibri Light"/>
              </a:rPr>
            </a:br>
            <a:r>
              <a:rPr lang="pt-BR">
                <a:solidFill>
                  <a:srgbClr val="004992"/>
                </a:solidFill>
                <a:latin typeface="Calibri Light"/>
              </a:rPr>
              <a:t>- Lendas urbanas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12</a:t>
            </a:fld>
            <a:endParaRPr lang="de-DE" altLang="de-DE"/>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t-BR" altLang="de-DE" sz="2000" b="0">
                <a:solidFill>
                  <a:srgbClr val="333333"/>
                </a:solidFill>
                <a:latin typeface="Calibri Light"/>
              </a:rPr>
              <a:t>A Marlboro é propriedade do KKK?</a:t>
            </a:r>
            <a:endParaRPr lang="de-DE" altLang="de-DE" sz="2000" dirty="0">
              <a:solidFill>
                <a:srgbClr val="333333"/>
              </a:solidFill>
              <a:latin typeface="Calibri Light"/>
            </a:endParaRPr>
          </a:p>
        </p:txBody>
      </p:sp>
      <p:sp>
        <p:nvSpPr>
          <p:cNvPr id="17"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3" name="Group 2"/>
          <p:cNvGrpSpPr/>
          <p:nvPr/>
        </p:nvGrpSpPr>
        <p:grpSpPr>
          <a:xfrm>
            <a:off x="9121923" y="6021288"/>
            <a:ext cx="2443728" cy="410267"/>
            <a:chOff x="9235067" y="6021288"/>
            <a:chExt cx="2443728" cy="410267"/>
          </a:xfrm>
        </p:grpSpPr>
        <p:sp>
          <p:nvSpPr>
            <p:cNvPr id="16"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9"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spTree>
    <p:extLst>
      <p:ext uri="{BB962C8B-B14F-4D97-AF65-F5344CB8AC3E}">
        <p14:creationId xmlns:p14="http://schemas.microsoft.com/office/powerpoint/2010/main" val="4184342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26"/>
          <p:cNvSpPr txBox="1">
            <a:spLocks noChangeArrowheads="1"/>
          </p:cNvSpPr>
          <p:nvPr/>
        </p:nvSpPr>
        <p:spPr bwMode="auto">
          <a:xfrm>
            <a:off x="408955" y="2312440"/>
            <a:ext cx="1137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pt-BR" altLang="de-DE" sz="2000" b="0">
                <a:latin typeface="Calibri Light"/>
              </a:rPr>
              <a:t>Será o Ku Klux Klan proprietário da Malboro?</a:t>
            </a:r>
            <a:endParaRPr lang="en-US" altLang="de-DE" sz="2000" b="0"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Decisões precipitadas “em acção”</a:t>
            </a:r>
            <a:br>
              <a:rPr lang="pt-BR" sz="3600">
                <a:solidFill>
                  <a:srgbClr val="004992"/>
                </a:solidFill>
                <a:latin typeface="Calibri Light"/>
              </a:rPr>
            </a:br>
            <a:r>
              <a:rPr lang="pt-BR">
                <a:solidFill>
                  <a:srgbClr val="004992"/>
                </a:solidFill>
                <a:latin typeface="Calibri Light"/>
              </a:rPr>
              <a:t>- Lendas urbanas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13</a:t>
            </a:fld>
            <a:endParaRPr lang="de-DE" altLang="de-DE"/>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Não!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estas teorias conspirativas surgem?</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t>
            </a:r>
            <a:endParaRPr lang="en-US"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estas teorias conspirativas surgem?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pt-PT" sz="2400">
                <a:solidFill>
                  <a:srgbClr val="333333"/>
                </a:solidFill>
                <a:latin typeface="Calibri Light"/>
                <a:cs typeface="Times New Roman" panose="02020603050405020304" pitchFamily="18" charset="0"/>
              </a:rPr>
              <a:t>Estas teorias são muito mais emocionantes do que a realidade!</a:t>
            </a: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São baseadas em declarações que são difíceis de verificar ou provar</a:t>
            </a:r>
            <a:r>
              <a:rPr lang="en-US" sz="2400" dirty="0">
                <a:solidFill>
                  <a:srgbClr val="333333"/>
                </a:solidFill>
                <a:latin typeface="Calibri Light"/>
                <a:cs typeface="Times New Roman" panose="02020603050405020304" pitchFamily="18" charset="0"/>
              </a:rPr>
              <a:t> (e.g., </a:t>
            </a:r>
            <a:r>
              <a:rPr lang="en-US" sz="2400">
                <a:solidFill>
                  <a:srgbClr val="333333"/>
                </a:solidFill>
                <a:latin typeface="Calibri Light"/>
                <a:cs typeface="Times New Roman" panose="02020603050405020304" pitchFamily="18" charset="0"/>
              </a:rPr>
              <a:t>o “Vim</a:t>
            </a:r>
            <a:r>
              <a:rPr lang="en-US" sz="2400" dirty="0">
                <a:solidFill>
                  <a:srgbClr val="333333"/>
                </a:solidFill>
                <a:latin typeface="Calibri Light"/>
                <a:cs typeface="Times New Roman" panose="02020603050405020304" pitchFamily="18" charset="0"/>
              </a:rPr>
              <a:t>, Vi</a:t>
            </a:r>
            <a:r>
              <a:rPr lang="en-US" sz="2400">
                <a:solidFill>
                  <a:srgbClr val="333333"/>
                </a:solidFill>
                <a:latin typeface="Calibri Light"/>
                <a:cs typeface="Times New Roman" panose="02020603050405020304" pitchFamily="18" charset="0"/>
              </a:rPr>
              <a:t>, Venci</a:t>
            </a:r>
            <a:r>
              <a:rPr lang="pt-PT" sz="2400">
                <a:solidFill>
                  <a:srgbClr val="333333"/>
                </a:solidFill>
                <a:latin typeface="Calibri Light"/>
                <a:cs typeface="Times New Roman" panose="02020603050405020304" pitchFamily="18" charset="0"/>
              </a:rPr>
              <a:t>” </a:t>
            </a:r>
            <a:r>
              <a:rPr lang="pt-PT" sz="2400" dirty="0">
                <a:solidFill>
                  <a:srgbClr val="333333"/>
                </a:solidFill>
                <a:latin typeface="Calibri Light"/>
                <a:cs typeface="Times New Roman" panose="02020603050405020304" pitchFamily="18" charset="0"/>
              </a:rPr>
              <a:t>poderia ser o lema do Ku Klux Klan? errado!), e algumas pessoas acreditaram ingenuamente.</a:t>
            </a:r>
            <a:endParaRPr lang="en-US"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Ocultam explicações alternativas </a:t>
            </a:r>
            <a:r>
              <a:rPr lang="en-US" sz="2400" dirty="0">
                <a:solidFill>
                  <a:srgbClr val="333333"/>
                </a:solidFill>
                <a:latin typeface="Calibri Light"/>
                <a:cs typeface="Times New Roman" panose="02020603050405020304" pitchFamily="18" charset="0"/>
              </a:rPr>
              <a:t>(e.g.,</a:t>
            </a:r>
            <a:r>
              <a:rPr lang="pt-PT" sz="2400" dirty="0">
                <a:solidFill>
                  <a:srgbClr val="333333"/>
                </a:solidFill>
                <a:latin typeface="Calibri Light"/>
                <a:cs typeface="Times New Roman" panose="02020603050405020304" pitchFamily="18" charset="0"/>
              </a:rPr>
              <a:t> o </a:t>
            </a:r>
            <a:r>
              <a:rPr lang="pt-PT" sz="2400">
                <a:solidFill>
                  <a:srgbClr val="333333"/>
                </a:solidFill>
                <a:latin typeface="Calibri Light"/>
                <a:cs typeface="Times New Roman" panose="02020603050405020304" pitchFamily="18" charset="0"/>
              </a:rPr>
              <a:t>nome “Marlboro” </a:t>
            </a:r>
            <a:r>
              <a:rPr lang="pt-PT" sz="2400" dirty="0">
                <a:solidFill>
                  <a:srgbClr val="333333"/>
                </a:solidFill>
                <a:latin typeface="Calibri Light"/>
                <a:cs typeface="Times New Roman" panose="02020603050405020304" pitchFamily="18" charset="0"/>
              </a:rPr>
              <a:t>rearranjado pode significar muitas coisas)</a:t>
            </a: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As lendas são muitas vezes baseadas em factos que acontecem fora de contexto. O significado dessas informações é exageradamente ampliado </a:t>
            </a:r>
            <a:r>
              <a:rPr lang="en-US" sz="2400" dirty="0">
                <a:solidFill>
                  <a:srgbClr val="333333"/>
                </a:solidFill>
                <a:latin typeface="Calibri Light"/>
                <a:cs typeface="Times New Roman" panose="02020603050405020304" pitchFamily="18" charset="0"/>
              </a:rPr>
              <a:t>(</a:t>
            </a:r>
            <a:r>
              <a:rPr lang="pt-PT" sz="2400" dirty="0">
                <a:solidFill>
                  <a:srgbClr val="333333"/>
                </a:solidFill>
                <a:latin typeface="Calibri Light"/>
                <a:cs typeface="Times New Roman" panose="02020603050405020304" pitchFamily="18" charset="0"/>
              </a:rPr>
              <a:t>à primeira vista, os três K’s vermelhos são impressionantes, mas não provam nada).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estas teorias conspirativas surgem?</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cs typeface="Times New Roman" panose="02020603050405020304" pitchFamily="18" charset="0"/>
              </a:rPr>
              <a:t>Existem numerosos exemplos na história, de minorias que foram falsamente acusadas por eventos catastróficos. </a:t>
            </a:r>
            <a:r>
              <a:rPr lang="de-DE" altLang="de-DE" sz="2400" dirty="0">
                <a:solidFill>
                  <a:srgbClr val="333333"/>
                </a:solidFill>
                <a:latin typeface="Calibri Light"/>
                <a:cs typeface="Times New Roman" panose="02020603050405020304" pitchFamily="18" charset="0"/>
              </a:rPr>
              <a:t>Por exemplo, na época medieval uma má colheita era muitas vezes culpada por minorias religiosas.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Estas explicações simples reduziram a tensão e o medo, proporcionando a ilusão de controle.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fazer isto?</a:t>
            </a:r>
            <a:endParaRPr lang="de-DE" altLang="de-DE"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tomam decisões tendo como base pouca informação. Este tipo de decisão pode facilmente conduzir a erros, sobretudo se compararmos com uma análise cuidadosa que envolve todas as informações disponíveis.</a:t>
            </a:r>
          </a:p>
        </p:txBody>
      </p:sp>
      <p:sp>
        <p:nvSpPr>
          <p:cNvPr id="4" name="Footer Placeholder 3"/>
          <p:cNvSpPr>
            <a:spLocks noGrp="1"/>
          </p:cNvSpPr>
          <p:nvPr>
            <p:ph type="ftr" sz="quarter" idx="11"/>
          </p:nvPr>
        </p:nvSpPr>
        <p:spPr/>
        <p:txBody>
          <a:bodyPr/>
          <a:lstStyle/>
          <a:p>
            <a:pPr>
              <a:defRPr/>
            </a:pPr>
            <a:r>
              <a:rPr lang="pt-BR"/>
              <a:t>Treino Metacognitivo 7 - Saltar para Conclusões II</a:t>
            </a:r>
            <a:endParaRPr lang="de-DE"/>
          </a:p>
        </p:txBody>
      </p:sp>
      <p:sp>
        <p:nvSpPr>
          <p:cNvPr id="5" name="Slide Number Placeholder 4"/>
          <p:cNvSpPr>
            <a:spLocks noGrp="1"/>
          </p:cNvSpPr>
          <p:nvPr>
            <p:ph type="sldNum" sz="quarter" idx="12"/>
          </p:nvPr>
        </p:nvSpPr>
        <p:spPr/>
        <p:txBody>
          <a:bodyPr/>
          <a:lstStyle/>
          <a:p>
            <a:fld id="{609C8F79-B4E9-4C9D-9FAC-69ABB049FF4F}"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fazer isto?</a:t>
            </a:r>
            <a:endParaRPr lang="de-DE" altLang="de-DE"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Estudos mostram que muitas pessoas com psicose (mas nem todas!) tomam decisões tendo como base pouca informação. </a:t>
            </a:r>
            <a:r>
              <a:rPr lang="pt-PT" altLang="de-DE" sz="2400" dirty="0">
                <a:solidFill>
                  <a:srgbClr val="333333"/>
                </a:solidFill>
                <a:latin typeface="Calibri Light"/>
                <a:cs typeface="Times New Roman" panose="02020603050405020304" pitchFamily="18" charset="0"/>
              </a:rPr>
              <a:t>Este tipo de decisão pode facilmente conduzir a erros, sobretudo se compararmos com uma análise cuidadosa que envolve todas as informações disponíveis.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a:t>
            </a:r>
            <a:r>
              <a:rPr lang="pt-PT" altLang="de-DE" sz="2400" dirty="0">
                <a:solidFill>
                  <a:srgbClr val="333333"/>
                </a:solidFill>
                <a:latin typeface="Calibri Light"/>
                <a:cs typeface="Times New Roman" panose="02020603050405020304" pitchFamily="18" charset="0"/>
              </a:rPr>
              <a:t> percepção da realidade para muitas pessoas com psicose (mas não todas!) está alterada. Muitas vezes são aceites interpretações improváveis que a maioria das pessoas desconsideraria.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7 - Saltar para Conclusões II</a:t>
            </a:r>
            <a:endParaRPr lang="de-DE"/>
          </a:p>
        </p:txBody>
      </p:sp>
      <p:sp>
        <p:nvSpPr>
          <p:cNvPr id="5" name="Slide Number Placeholder 4"/>
          <p:cNvSpPr>
            <a:spLocks noGrp="1"/>
          </p:cNvSpPr>
          <p:nvPr>
            <p:ph type="sldNum" sz="quarter" idx="12"/>
          </p:nvPr>
        </p:nvSpPr>
        <p:spPr/>
        <p:txBody>
          <a:bodyPr/>
          <a:lstStyle/>
          <a:p>
            <a:fld id="{609C8F79-B4E9-4C9D-9FAC-69ABB049FF4F}" type="slidenum">
              <a:rPr lang="de-DE" altLang="de-DE" smtClean="0"/>
              <a:pPr/>
              <a:t>18</a:t>
            </a:fld>
            <a:endParaRPr lang="de-DE" altLang="de-DE"/>
          </a:p>
        </p:txBody>
      </p:sp>
    </p:spTree>
    <p:extLst>
      <p:ext uri="{BB962C8B-B14F-4D97-AF65-F5344CB8AC3E}">
        <p14:creationId xmlns:p14="http://schemas.microsoft.com/office/powerpoint/2010/main" val="4250025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solidFill>
                  <a:srgbClr val="004992"/>
                </a:solidFill>
                <a:latin typeface="Calibri Light"/>
              </a:rPr>
              <a:t>De que forma saltar para conclusões promove interpretações erradas durante a psicose –exemplos</a:t>
            </a:r>
            <a:endParaRPr lang="en-US" sz="360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7" name="Slide Number Placeholder 6"/>
          <p:cNvSpPr>
            <a:spLocks noGrp="1"/>
          </p:cNvSpPr>
          <p:nvPr>
            <p:ph type="sldNum" sz="quarter" idx="12"/>
          </p:nvPr>
        </p:nvSpPr>
        <p:spPr/>
        <p:txBody>
          <a:bodyPr/>
          <a:lstStyle/>
          <a:p>
            <a:fld id="{609C8F79-B4E9-4C9D-9FAC-69ABB049FF4F}" type="slidenum">
              <a:rPr lang="de-DE" altLang="de-DE" smtClean="0"/>
              <a:pPr/>
              <a:t>19</a:t>
            </a:fld>
            <a:endParaRPr lang="de-DE" altLang="de-DE"/>
          </a:p>
        </p:txBody>
      </p:sp>
      <p:sp>
        <p:nvSpPr>
          <p:cNvPr id="48154" name="Rechteck 1"/>
          <p:cNvSpPr>
            <a:spLocks noChangeArrowheads="1"/>
          </p:cNvSpPr>
          <p:nvPr/>
        </p:nvSpPr>
        <p:spPr bwMode="auto">
          <a:xfrm>
            <a:off x="408955" y="5949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t-PT" altLang="de-DE" sz="2000" b="0" dirty="0">
                <a:solidFill>
                  <a:srgbClr val="004992"/>
                </a:solidFill>
                <a:latin typeface="Calibri Light"/>
              </a:rPr>
              <a:t>Será que alguém pode partilhar uma pequena experiência pessoal?</a:t>
            </a:r>
          </a:p>
        </p:txBody>
      </p:sp>
      <p:graphicFrame>
        <p:nvGraphicFramePr>
          <p:cNvPr id="8" name="Content Placeholder 8"/>
          <p:cNvGraphicFramePr>
            <a:graphicFrameLocks/>
          </p:cNvGraphicFramePr>
          <p:nvPr>
            <p:extLst>
              <p:ext uri="{D42A27DB-BD31-4B8C-83A1-F6EECF244321}">
                <p14:modId xmlns:p14="http://schemas.microsoft.com/office/powerpoint/2010/main" val="2710337589"/>
              </p:ext>
            </p:extLst>
          </p:nvPr>
        </p:nvGraphicFramePr>
        <p:xfrm>
          <a:off x="409575" y="2203704"/>
          <a:ext cx="11339514" cy="3474726"/>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cs typeface="Times New Roman" pitchFamily="18" charset="0"/>
                        </a:rPr>
                        <a:t>Evento</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Explicações durante a psicose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O que aconteceu realmente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A data da sua alta foi adiada.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Está convencido que os médicos desistiram.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Inesperadamente surgiu uma cama vaga nas residências.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O pensamento “você é inútil” está a martelar na sua cabeça.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dirty="0">
                          <a:ln>
                            <a:noFill/>
                          </a:ln>
                          <a:solidFill>
                            <a:srgbClr val="333333"/>
                          </a:solidFill>
                          <a:effectLst/>
                          <a:latin typeface="Calibri Light"/>
                          <a:cs typeface="Times New Roman" pitchFamily="18" charset="0"/>
                        </a:rPr>
                        <a:t>Está convencido que isso foi causado pela antena de telemóvel que está no telhado.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Muitas pessoas experienciam pensamentos humilhantes de vez em quando!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A terapeuta disse uma palavra que você ia agora utilizar.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A terapeuta consegue ler os seus pensamentos.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A palavra estava dentro do contexto.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Nos próximos exercícios vão-lhe ser mostradas diferentes imagens. Por favor tente identificar o título correcto de cada imagem e excluir os </a:t>
            </a:r>
            <a:r>
              <a:rPr lang="pt-PT" altLang="de-DE" sz="2400">
                <a:solidFill>
                  <a:srgbClr val="333333"/>
                </a:solidFill>
                <a:latin typeface="Calibri Light"/>
                <a:cs typeface="Times New Roman" panose="02020603050405020304" pitchFamily="18" charset="0"/>
              </a:rPr>
              <a:t>títulos “desajustados”.</a:t>
            </a:r>
            <a:endParaRPr lang="pt-PT" alt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Nos próximos exercícios vão-lhe ser mostradas diferentes imagens. Por favor tente identificar o título correcto de cada imagem e excluir os </a:t>
            </a:r>
            <a:r>
              <a:rPr lang="pt-PT" altLang="de-DE" sz="2400">
                <a:solidFill>
                  <a:srgbClr val="333333"/>
                </a:solidFill>
                <a:latin typeface="Calibri Light"/>
                <a:cs typeface="Times New Roman" panose="02020603050405020304" pitchFamily="18" charset="0"/>
              </a:rPr>
              <a:t>títulos “desajustados”.</a:t>
            </a:r>
            <a:endParaRPr lang="pt-PT"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pt-PT" altLang="de-DE" sz="2400" dirty="0">
                <a:solidFill>
                  <a:srgbClr val="333333"/>
                </a:solidFill>
                <a:latin typeface="Calibri Light"/>
                <a:cs typeface="Times New Roman" panose="02020603050405020304" pitchFamily="18" charset="0"/>
              </a:rPr>
              <a:t>Discuta os </a:t>
            </a:r>
            <a:r>
              <a:rPr lang="pt-PT" altLang="de-DE" sz="2400" i="1" dirty="0">
                <a:solidFill>
                  <a:srgbClr val="004992"/>
                </a:solidFill>
                <a:latin typeface="Calibri Light"/>
                <a:cs typeface="Times New Roman" panose="02020603050405020304" pitchFamily="18" charset="0"/>
              </a:rPr>
              <a:t>prós e contras</a:t>
            </a:r>
            <a:r>
              <a:rPr lang="pt-PT" altLang="de-DE" sz="2400" dirty="0">
                <a:solidFill>
                  <a:srgbClr val="004992"/>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de cada uma das interpretações</a:t>
            </a:r>
            <a:r>
              <a:rPr lang="en-US" altLang="de-DE" sz="2400"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21</a:t>
            </a:fld>
            <a:endParaRPr lang="de-DE" altLang="de-DE"/>
          </a:p>
        </p:txBody>
      </p:sp>
    </p:spTree>
    <p:extLst>
      <p:ext uri="{BB962C8B-B14F-4D97-AF65-F5344CB8AC3E}">
        <p14:creationId xmlns:p14="http://schemas.microsoft.com/office/powerpoint/2010/main" val="1477023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Nos próximos exercícios vão-lhe ser mostradas diferentes imagens. Por favor tente identificar o título correcto de cada imagem e excluir os </a:t>
            </a:r>
            <a:r>
              <a:rPr lang="pt-PT" altLang="de-DE" sz="2400">
                <a:solidFill>
                  <a:srgbClr val="333333"/>
                </a:solidFill>
                <a:latin typeface="Calibri Light"/>
                <a:cs typeface="Times New Roman" panose="02020603050405020304" pitchFamily="18" charset="0"/>
              </a:rPr>
              <a:t>títulos “desajustados”.</a:t>
            </a:r>
            <a:endParaRPr lang="pt-PT"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pt-PT" altLang="de-DE" sz="2400" dirty="0">
                <a:solidFill>
                  <a:srgbClr val="333333"/>
                </a:solidFill>
                <a:latin typeface="Calibri Light"/>
                <a:cs typeface="Times New Roman" panose="02020603050405020304" pitchFamily="18" charset="0"/>
              </a:rPr>
              <a:t>Discuta os </a:t>
            </a:r>
            <a:r>
              <a:rPr lang="pt-PT" altLang="de-DE" sz="2400" i="1" dirty="0">
                <a:solidFill>
                  <a:srgbClr val="004992"/>
                </a:solidFill>
                <a:latin typeface="Calibri Light"/>
                <a:cs typeface="Times New Roman" panose="02020603050405020304" pitchFamily="18" charset="0"/>
              </a:rPr>
              <a:t>prós e contras</a:t>
            </a:r>
            <a:r>
              <a:rPr lang="pt-PT" altLang="de-DE" sz="2400" dirty="0">
                <a:solidFill>
                  <a:srgbClr val="004992"/>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de cada uma das interpretações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pt-BR" altLang="de-DE" sz="2400" dirty="0">
                <a:solidFill>
                  <a:srgbClr val="333333"/>
                </a:solidFill>
                <a:latin typeface="Calibri Light"/>
                <a:cs typeface="Times New Roman" panose="02020603050405020304" pitchFamily="18" charset="0"/>
              </a:rPr>
              <a:t>Por favor, indique também o que seu grau de confiança na sua decisão.</a:t>
            </a:r>
            <a:endParaRPr lang="en-US" alt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22</a:t>
            </a:fld>
            <a:endParaRPr lang="de-DE" altLang="de-DE"/>
          </a:p>
        </p:txBody>
      </p:sp>
    </p:spTree>
    <p:extLst>
      <p:ext uri="{BB962C8B-B14F-4D97-AF65-F5344CB8AC3E}">
        <p14:creationId xmlns:p14="http://schemas.microsoft.com/office/powerpoint/2010/main" val="4071084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Nos próximos exercícios vão-lhe ser mostradas diferentes imagens. Por favor tente identificar o título correcto de cada imagem e excluir os </a:t>
            </a:r>
            <a:r>
              <a:rPr lang="pt-PT" altLang="de-DE" sz="2400">
                <a:solidFill>
                  <a:srgbClr val="333333"/>
                </a:solidFill>
                <a:latin typeface="Calibri Light"/>
                <a:cs typeface="Times New Roman" panose="02020603050405020304" pitchFamily="18" charset="0"/>
              </a:rPr>
              <a:t>títulos “desajustados”.</a:t>
            </a:r>
            <a:endParaRPr lang="pt-PT"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pt-PT" altLang="de-DE" sz="2400" dirty="0">
                <a:solidFill>
                  <a:srgbClr val="333333"/>
                </a:solidFill>
                <a:latin typeface="Calibri Light"/>
                <a:cs typeface="Times New Roman" panose="02020603050405020304" pitchFamily="18" charset="0"/>
              </a:rPr>
              <a:t>Discuta os </a:t>
            </a:r>
            <a:r>
              <a:rPr lang="pt-PT" altLang="de-DE" sz="2400" i="1" dirty="0">
                <a:solidFill>
                  <a:srgbClr val="004992"/>
                </a:solidFill>
                <a:latin typeface="Calibri Light"/>
                <a:cs typeface="Times New Roman" panose="02020603050405020304" pitchFamily="18" charset="0"/>
              </a:rPr>
              <a:t>prós e contras</a:t>
            </a:r>
            <a:r>
              <a:rPr lang="pt-PT" altLang="de-DE" sz="2400" dirty="0">
                <a:solidFill>
                  <a:srgbClr val="004992"/>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de cada uma das interpretações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pt-BR" altLang="de-DE" sz="2400" dirty="0">
                <a:solidFill>
                  <a:srgbClr val="333333"/>
                </a:solidFill>
                <a:latin typeface="Calibri Light"/>
                <a:cs typeface="Times New Roman" panose="02020603050405020304" pitchFamily="18" charset="0"/>
              </a:rPr>
              <a:t>Por favor, indique também o que seu grau de confiança na sua decisão.</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pt-PT" altLang="de-DE" sz="2400" dirty="0">
                <a:solidFill>
                  <a:srgbClr val="333333"/>
                </a:solidFill>
                <a:latin typeface="Calibri Light"/>
                <a:cs typeface="Times New Roman" panose="02020603050405020304" pitchFamily="18" charset="0"/>
              </a:rPr>
              <a:t>Tenha especial atenção às características que claramente excluem uma interpretação</a:t>
            </a:r>
            <a:r>
              <a:rPr lang="en-US"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23</a:t>
            </a:fld>
            <a:endParaRPr lang="de-DE" altLang="de-DE"/>
          </a:p>
        </p:txBody>
      </p:sp>
    </p:spTree>
    <p:extLst>
      <p:ext uri="{BB962C8B-B14F-4D97-AF65-F5344CB8AC3E}">
        <p14:creationId xmlns:p14="http://schemas.microsoft.com/office/powerpoint/2010/main" val="3243318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263639" y="2203704"/>
            <a:ext cx="4750916"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Confissão de adultério</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Cortejar</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Anúncio da morte de um parente</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vendedor de flores</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24</a:t>
            </a:fld>
            <a:endParaRPr lang="de-DE" altLang="de-DE"/>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3"/>
          <p:cNvSpPr txBox="1">
            <a:spLocks noChangeArrowheads="1"/>
          </p:cNvSpPr>
          <p:nvPr/>
        </p:nvSpPr>
        <p:spPr bwMode="auto">
          <a:xfrm>
            <a:off x="6263639" y="2203704"/>
            <a:ext cx="4750916"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mj-lt"/>
              <a:buAutoNum type="alphaLcPeriod"/>
            </a:pPr>
            <a:r>
              <a:rPr lang="pt-PT" altLang="de-DE" sz="2400" b="0" dirty="0">
                <a:solidFill>
                  <a:srgbClr val="333333"/>
                </a:solidFill>
                <a:latin typeface="Calibri Light"/>
              </a:rPr>
              <a:t>Confissão de adultério</a:t>
            </a:r>
          </a:p>
          <a:p>
            <a:pPr eaLnBrk="1" hangingPunct="1">
              <a:lnSpc>
                <a:spcPct val="105000"/>
              </a:lnSpc>
              <a:spcBef>
                <a:spcPts val="1999"/>
              </a:spcBef>
              <a:spcAft>
                <a:spcPts val="0"/>
              </a:spcAft>
              <a:buClr>
                <a:srgbClr val="004992"/>
              </a:buClr>
              <a:buFont typeface="+mj-lt"/>
              <a:buAutoNum type="alphaLcPeriod"/>
            </a:pPr>
            <a:r>
              <a:rPr lang="pt-PT" altLang="de-DE" sz="2400" b="0" dirty="0">
                <a:solidFill>
                  <a:srgbClr val="004992"/>
                </a:solidFill>
                <a:latin typeface="Calibri Light"/>
              </a:rPr>
              <a:t>Cortejar </a:t>
            </a:r>
            <a:r>
              <a:rPr lang="pt-PT" altLang="de-DE" sz="1800" b="0" dirty="0">
                <a:solidFill>
                  <a:srgbClr val="004992"/>
                </a:solidFill>
                <a:latin typeface="Calibri Light"/>
              </a:rPr>
              <a:t>(Karl Zewy, 1896)</a:t>
            </a:r>
          </a:p>
          <a:p>
            <a:pPr eaLnBrk="1" hangingPunct="1">
              <a:lnSpc>
                <a:spcPct val="105000"/>
              </a:lnSpc>
              <a:spcBef>
                <a:spcPts val="1999"/>
              </a:spcBef>
              <a:spcAft>
                <a:spcPts val="0"/>
              </a:spcAft>
              <a:buClr>
                <a:srgbClr val="333333"/>
              </a:buClr>
              <a:buFont typeface="+mj-lt"/>
              <a:buAutoNum type="alphaLcPeriod"/>
            </a:pPr>
            <a:r>
              <a:rPr lang="pt-PT" altLang="de-DE" sz="2400" b="0" dirty="0">
                <a:solidFill>
                  <a:srgbClr val="333333"/>
                </a:solidFill>
                <a:latin typeface="Calibri Light"/>
              </a:rPr>
              <a:t>Anúncio da morte de um parente</a:t>
            </a:r>
          </a:p>
          <a:p>
            <a:pPr eaLnBrk="1" hangingPunct="1">
              <a:lnSpc>
                <a:spcPct val="105000"/>
              </a:lnSpc>
              <a:spcBef>
                <a:spcPts val="1999"/>
              </a:spcBef>
              <a:spcAft>
                <a:spcPts val="0"/>
              </a:spcAft>
              <a:buClr>
                <a:srgbClr val="333333"/>
              </a:buClr>
              <a:buFont typeface="+mj-lt"/>
              <a:buAutoNum type="alphaLcPeriod"/>
            </a:pPr>
            <a:r>
              <a:rPr lang="pt-PT" altLang="de-DE" sz="2400" b="0" dirty="0">
                <a:solidFill>
                  <a:srgbClr val="333333"/>
                </a:solidFill>
                <a:latin typeface="Calibri Light"/>
              </a:rPr>
              <a:t>O vendedor de flores</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25</a:t>
            </a:fld>
            <a:endParaRPr lang="de-DE" altLang="de-DE"/>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ChangeArrowheads="1"/>
          </p:cNvSpPr>
          <p:nvPr/>
        </p:nvSpPr>
        <p:spPr bwMode="auto">
          <a:xfrm>
            <a:off x="6263640" y="2203704"/>
            <a:ext cx="52578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monge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bêbado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alquimista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leitor</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26</a:t>
            </a:fld>
            <a:endParaRPr lang="de-DE" altLang="de-DE"/>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027"/>
          <p:cNvSpPr>
            <a:spLocks noChangeArrowheads="1"/>
          </p:cNvSpPr>
          <p:nvPr/>
        </p:nvSpPr>
        <p:spPr bwMode="auto">
          <a:xfrm>
            <a:off x="6263639" y="2203704"/>
            <a:ext cx="52578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monge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bêbado</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O alquimista</a:t>
            </a:r>
            <a:br>
              <a:rPr lang="de-DE" altLang="de-DE" sz="2400" b="0" dirty="0">
                <a:solidFill>
                  <a:srgbClr val="004992"/>
                </a:solidFill>
                <a:latin typeface="Calibri Light"/>
              </a:rPr>
            </a:br>
            <a:r>
              <a:rPr lang="de-DE" altLang="de-DE" sz="1800" b="0" dirty="0">
                <a:solidFill>
                  <a:srgbClr val="004992"/>
                </a:solidFill>
                <a:latin typeface="Calibri Light"/>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leitor</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27</a:t>
            </a:fld>
            <a:endParaRPr lang="de-DE" altLang="de-DE"/>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6"/>
          <p:cNvSpPr txBox="1">
            <a:spLocks noChangeArrowheads="1"/>
          </p:cNvSpPr>
          <p:nvPr/>
        </p:nvSpPr>
        <p:spPr bwMode="auto">
          <a:xfrm>
            <a:off x="626363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Quarto do criado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 inválido imaginário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 poeta pobre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 casa dos sem-abrigo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28</a:t>
            </a:fld>
            <a:endParaRPr lang="de-DE" altLang="de-DE"/>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6"/>
          <p:cNvSpPr txBox="1">
            <a:spLocks noChangeArrowheads="1"/>
          </p:cNvSpPr>
          <p:nvPr/>
        </p:nvSpPr>
        <p:spPr bwMode="auto">
          <a:xfrm>
            <a:off x="6263639"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Quarto do criado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inválido imaginário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O poeta pobre </a:t>
            </a:r>
            <a:r>
              <a:rPr lang="de-DE" altLang="de-DE" sz="1800" b="0" dirty="0">
                <a:solidFill>
                  <a:srgbClr val="004992"/>
                </a:solidFill>
                <a:latin typeface="Calibri Light"/>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casa dos sem-abrigo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29</a:t>
            </a:fld>
            <a:endParaRPr lang="de-DE" altLang="de-DE"/>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6263639" y="2203704"/>
            <a:ext cx="3085268"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 madrasta má</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 rapaz </a:t>
            </a:r>
            <a:r>
              <a:rPr lang="pt-PT" altLang="de-DE" sz="2400" b="0">
                <a:solidFill>
                  <a:srgbClr val="333333"/>
                </a:solidFill>
                <a:latin typeface="Calibri Light"/>
              </a:rPr>
              <a:t>divertido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 ladrão de sapatos</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 repreensão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30</a:t>
            </a:fld>
            <a:endParaRPr lang="de-DE" altLang="de-DE"/>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2"/>
          <p:cNvSpPr txBox="1">
            <a:spLocks noChangeArrowheads="1"/>
          </p:cNvSpPr>
          <p:nvPr/>
        </p:nvSpPr>
        <p:spPr bwMode="auto">
          <a:xfrm>
            <a:off x="6263640" y="2203704"/>
            <a:ext cx="4019627"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 madrasta má</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rapaz </a:t>
            </a:r>
            <a:r>
              <a:rPr lang="pt-PT" altLang="de-DE" sz="2400" b="0" dirty="0">
                <a:solidFill>
                  <a:srgbClr val="333333"/>
                </a:solidFill>
                <a:latin typeface="Calibri Light"/>
              </a:rPr>
              <a:t>divertido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ladrão de sapatos</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A repreensão</a:t>
            </a:r>
            <a:br>
              <a:rPr lang="pt-PT" altLang="de-DE" sz="2400" b="0" dirty="0">
                <a:solidFill>
                  <a:srgbClr val="004992"/>
                </a:solidFill>
                <a:latin typeface="Calibri Light"/>
              </a:rPr>
            </a:br>
            <a:r>
              <a:rPr lang="pt-PT" altLang="de-DE" sz="1800" b="0" dirty="0">
                <a:solidFill>
                  <a:srgbClr val="004992"/>
                </a:solidFill>
                <a:latin typeface="Calibri Light"/>
              </a:rPr>
              <a:t>(Ferdinand Georg Waldmüller, 1846)</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31</a:t>
            </a:fld>
            <a:endParaRPr lang="de-DE" altLang="de-DE"/>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026"/>
          <p:cNvSpPr txBox="1">
            <a:spLocks noChangeArrowheads="1"/>
          </p:cNvSpPr>
          <p:nvPr/>
        </p:nvSpPr>
        <p:spPr bwMode="auto">
          <a:xfrm>
            <a:off x="6263640" y="2203704"/>
            <a:ext cx="3390031"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 visita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Absorvido em estudos</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poeta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Biblioteca do avô</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32</a:t>
            </a:fld>
            <a:endParaRPr lang="de-DE" altLang="de-DE"/>
          </a:p>
        </p:txBody>
      </p:sp>
      <p:pic>
        <p:nvPicPr>
          <p:cNvPr id="8"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1026"/>
          <p:cNvSpPr txBox="1">
            <a:spLocks noChangeArrowheads="1"/>
          </p:cNvSpPr>
          <p:nvPr/>
        </p:nvSpPr>
        <p:spPr bwMode="auto">
          <a:xfrm>
            <a:off x="6263639" y="2203704"/>
            <a:ext cx="354206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A visita</a:t>
            </a:r>
            <a:r>
              <a:rPr lang="de-DE" altLang="de-DE" sz="2400" b="0" dirty="0">
                <a:solidFill>
                  <a:srgbClr val="004992"/>
                </a:solidFill>
                <a:latin typeface="Calibri Light"/>
              </a:rPr>
              <a:t> </a:t>
            </a:r>
            <a:r>
              <a:rPr lang="de-DE" altLang="de-DE" sz="1800" b="0" dirty="0">
                <a:solidFill>
                  <a:srgbClr val="004992"/>
                </a:solidFill>
                <a:latin typeface="Calibri Light"/>
              </a:rPr>
              <a:t>(Carl Spitzweg, 1849)</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Absorvido em estudos</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poeta</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Biblioteca do avô</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33</a:t>
            </a:fld>
            <a:endParaRPr lang="de-DE" altLang="de-DE"/>
          </a:p>
        </p:txBody>
      </p:sp>
      <p:pic>
        <p:nvPicPr>
          <p:cNvPr id="8"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7 - Saltar para Conclusões II</a:t>
            </a:r>
            <a:endParaRPr lang="de-DE"/>
          </a:p>
        </p:txBody>
      </p:sp>
      <p:sp>
        <p:nvSpPr>
          <p:cNvPr id="4" name="Slide Number Placeholder 3"/>
          <p:cNvSpPr>
            <a:spLocks noGrp="1"/>
          </p:cNvSpPr>
          <p:nvPr>
            <p:ph type="sldNum" sz="quarter" idx="12"/>
          </p:nvPr>
        </p:nvSpPr>
        <p:spPr/>
        <p:txBody>
          <a:bodyPr/>
          <a:lstStyle/>
          <a:p>
            <a:fld id="{56FF841E-93C3-4853-8450-C386C6E1892B}" type="slidenum">
              <a:rPr lang="de-DE" altLang="de-DE" smtClean="0"/>
              <a:pPr/>
              <a:t>34</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[Para </a:t>
            </a:r>
            <a:r>
              <a:rPr lang="en-US" b="0" i="1" spc="-5" dirty="0" err="1">
                <a:solidFill>
                  <a:srgbClr val="333333"/>
                </a:solidFill>
                <a:latin typeface="Calibri Light"/>
                <a:ea typeface="ＭＳ Ｐゴシック" panose="020B0600070205080204" pitchFamily="34" charset="-128"/>
                <a:cs typeface="Verdana"/>
              </a:rPr>
              <a:t>os</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terapeutas</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b="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225361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Encontro com um monstro</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bêbado</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Pesadelo</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Acidente na caça</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35</a:t>
            </a:fld>
            <a:endParaRPr lang="de-DE" altLang="de-DE"/>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2"/>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Encontro com um monstro</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bêbado</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Pesadelo</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Acidente na caça </a:t>
            </a:r>
            <a:r>
              <a:rPr lang="pt-PT" altLang="de-DE" sz="1800" b="0" dirty="0">
                <a:solidFill>
                  <a:srgbClr val="004992"/>
                </a:solidFill>
                <a:latin typeface="Calibri Light"/>
              </a:rPr>
              <a:t>(</a:t>
            </a:r>
            <a:r>
              <a:rPr lang="en-US" altLang="de-DE" sz="1800" b="0" dirty="0">
                <a:solidFill>
                  <a:srgbClr val="004992"/>
                </a:solidFill>
                <a:latin typeface="Calibri Light"/>
              </a:rPr>
              <a:t>Carl </a:t>
            </a:r>
            <a:r>
              <a:rPr lang="en-US" altLang="de-DE" sz="1800" b="0" dirty="0" err="1">
                <a:solidFill>
                  <a:srgbClr val="004992"/>
                </a:solidFill>
                <a:latin typeface="Calibri Light"/>
              </a:rPr>
              <a:t>Spitzweg</a:t>
            </a:r>
            <a:r>
              <a:rPr lang="en-US" altLang="de-DE" sz="1800" b="0" dirty="0">
                <a:solidFill>
                  <a:srgbClr val="004992"/>
                </a:solidFill>
                <a:latin typeface="Calibri Light"/>
              </a:rPr>
              <a:t>, 1839)</a:t>
            </a:r>
            <a:endParaRPr lang="pt-PT" altLang="de-DE" sz="1800" b="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36</a:t>
            </a:fld>
            <a:endParaRPr lang="de-DE" altLang="de-DE"/>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263639" y="2203704"/>
            <a:ext cx="2702278"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 farra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 carta Cossack</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Luta Romana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Antes da batalha</a:t>
            </a:r>
            <a:endParaRPr lang="en-US" altLang="de-DE" sz="24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37</a:t>
            </a:fld>
            <a:endParaRPr lang="de-DE" altLang="de-DE"/>
          </a:p>
        </p:txBody>
      </p:sp>
      <p:pic>
        <p:nvPicPr>
          <p:cNvPr id="8"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3"/>
          <p:cNvSpPr txBox="1">
            <a:spLocks noChangeArrowheads="1"/>
          </p:cNvSpPr>
          <p:nvPr/>
        </p:nvSpPr>
        <p:spPr bwMode="auto">
          <a:xfrm>
            <a:off x="6263640" y="2203704"/>
            <a:ext cx="3462936"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farra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A carta Cossack</a:t>
            </a:r>
            <a:br>
              <a:rPr lang="de-DE" altLang="de-DE" sz="2400" b="0" dirty="0">
                <a:solidFill>
                  <a:srgbClr val="004992"/>
                </a:solidFill>
                <a:latin typeface="Calibri Light"/>
              </a:rPr>
            </a:br>
            <a:r>
              <a:rPr lang="de-DE" altLang="de-DE" sz="1800" b="0" dirty="0">
                <a:solidFill>
                  <a:srgbClr val="004992"/>
                </a:solidFill>
                <a:latin typeface="Calibri Light"/>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Luta Romana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Antes da batalha</a:t>
            </a:r>
            <a:endParaRPr lang="en-US" altLang="de-DE" sz="24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38</a:t>
            </a:fld>
            <a:endParaRPr lang="de-DE" altLang="de-DE"/>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39</a:t>
            </a:fld>
            <a:endParaRPr lang="de-DE" altLang="de-DE"/>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6263640" y="2203704"/>
            <a:ext cx="5257800" cy="1571625"/>
          </a:xfrm>
          <a:prstGeom prst="rect">
            <a:avLst/>
          </a:prstGeom>
          <a:noFill/>
          <a:ln w="9525">
            <a:noFill/>
            <a:miter lim="800000"/>
            <a:headEnd/>
            <a:tailEnd/>
          </a:ln>
        </p:spPr>
        <p:txBody>
          <a:bodyPr/>
          <a:lstStyle/>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Times New Roman"/>
              </a:rPr>
              <a:t>Festa de aniversário de criança</a:t>
            </a:r>
          </a:p>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Times New Roman"/>
              </a:rPr>
              <a:t>O erudito</a:t>
            </a:r>
          </a:p>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Times New Roman"/>
              </a:rPr>
              <a:t>O descanso do viajante</a:t>
            </a:r>
            <a:endParaRPr lang="de-DE" sz="2400" b="0" kern="0" dirty="0">
              <a:solidFill>
                <a:srgbClr val="333333"/>
              </a:solidFill>
              <a:latin typeface="Calibri Light"/>
              <a:cs typeface="+mn-cs"/>
            </a:endParaRPr>
          </a:p>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mn-cs"/>
              </a:rPr>
              <a:t>O oculista</a:t>
            </a:r>
            <a:endParaRPr lang="de-DE" b="0" kern="0" dirty="0">
              <a:solidFill>
                <a:srgbClr val="333333"/>
              </a:solidFill>
              <a:latin typeface="Calibri Ligh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6263640" y="2203704"/>
            <a:ext cx="5257800" cy="1571625"/>
          </a:xfrm>
          <a:prstGeom prst="rect">
            <a:avLst/>
          </a:prstGeom>
          <a:noFill/>
          <a:ln w="9525">
            <a:noFill/>
            <a:miter lim="800000"/>
            <a:headEnd/>
            <a:tailEnd/>
          </a:ln>
        </p:spPr>
        <p:txBody>
          <a:bodyPr/>
          <a:lstStyle/>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Times New Roman"/>
              </a:rPr>
              <a:t>Festa de aniversário de criança</a:t>
            </a:r>
          </a:p>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Times New Roman"/>
              </a:rPr>
              <a:t>O erudito</a:t>
            </a:r>
          </a:p>
          <a:p>
            <a:pPr marL="457200" indent="-457200">
              <a:lnSpc>
                <a:spcPct val="105000"/>
              </a:lnSpc>
              <a:spcBef>
                <a:spcPts val="1999"/>
              </a:spcBef>
              <a:spcAft>
                <a:spcPts val="0"/>
              </a:spcAft>
              <a:buClr>
                <a:srgbClr val="333333"/>
              </a:buClr>
              <a:buFont typeface="+mj-lt"/>
              <a:buAutoNum type="alphaLcPeriod"/>
              <a:defRPr/>
            </a:pPr>
            <a:r>
              <a:rPr lang="de-DE" sz="2400" b="0" kern="0" dirty="0">
                <a:solidFill>
                  <a:srgbClr val="333333"/>
                </a:solidFill>
                <a:latin typeface="Calibri Light"/>
                <a:cs typeface="Times New Roman"/>
              </a:rPr>
              <a:t>O descanso do viajante</a:t>
            </a:r>
            <a:endParaRPr lang="de-DE" sz="2400" b="0" kern="0" dirty="0">
              <a:solidFill>
                <a:srgbClr val="333333"/>
              </a:solidFill>
              <a:latin typeface="Calibri Light"/>
              <a:cs typeface="+mn-cs"/>
            </a:endParaRPr>
          </a:p>
          <a:p>
            <a:pPr marL="457200" indent="-457200">
              <a:lnSpc>
                <a:spcPct val="105000"/>
              </a:lnSpc>
              <a:spcBef>
                <a:spcPts val="1999"/>
              </a:spcBef>
              <a:spcAft>
                <a:spcPts val="0"/>
              </a:spcAft>
              <a:buClr>
                <a:srgbClr val="004992"/>
              </a:buClr>
              <a:buFont typeface="+mj-lt"/>
              <a:buAutoNum type="alphaLcPeriod"/>
              <a:defRPr/>
            </a:pPr>
            <a:r>
              <a:rPr lang="de-DE" sz="2400" b="0" kern="0" dirty="0">
                <a:solidFill>
                  <a:srgbClr val="004992"/>
                </a:solidFill>
                <a:latin typeface="Calibri Light"/>
                <a:cs typeface="+mn-cs"/>
              </a:rPr>
              <a:t>O oculista</a:t>
            </a:r>
            <a:br>
              <a:rPr lang="de-DE" sz="2400" b="0" kern="0" dirty="0">
                <a:solidFill>
                  <a:srgbClr val="004992"/>
                </a:solidFill>
                <a:latin typeface="Calibri Light"/>
                <a:cs typeface="+mn-cs"/>
              </a:rPr>
            </a:br>
            <a:r>
              <a:rPr lang="de-DE" b="0" dirty="0">
                <a:solidFill>
                  <a:srgbClr val="004992"/>
                </a:solidFill>
                <a:latin typeface="Calibri Light"/>
              </a:rPr>
              <a:t>(Frederick Daniel Hardy, 1826-1911)</a:t>
            </a:r>
            <a:endParaRPr lang="de-DE" b="0" kern="0" dirty="0">
              <a:solidFill>
                <a:srgbClr val="004992"/>
              </a:solidFill>
              <a:latin typeface="Calibri Light"/>
              <a:cs typeface="+mn-cs"/>
            </a:endParaRPr>
          </a:p>
        </p:txBody>
      </p:sp>
      <p:sp>
        <p:nvSpPr>
          <p:cNvPr id="6" name="Footer Placeholder 5"/>
          <p:cNvSpPr>
            <a:spLocks noGrp="1"/>
          </p:cNvSpPr>
          <p:nvPr>
            <p:ph type="ftr" sz="quarter" idx="11"/>
          </p:nvPr>
        </p:nvSpPr>
        <p:spPr/>
        <p:txBody>
          <a:bodyPr/>
          <a:lstStyle/>
          <a:p>
            <a:pPr>
              <a:defRPr/>
            </a:pPr>
            <a:r>
              <a:rPr lang="pt-BR"/>
              <a:t>Treino Metacognitivo 7 - Saltar para Conclusões II</a:t>
            </a:r>
            <a:endParaRPr lang="de-DE"/>
          </a:p>
        </p:txBody>
      </p:sp>
      <p:sp>
        <p:nvSpPr>
          <p:cNvPr id="7" name="Slide Number Placeholder 6"/>
          <p:cNvSpPr>
            <a:spLocks noGrp="1"/>
          </p:cNvSpPr>
          <p:nvPr>
            <p:ph type="sldNum" sz="quarter" idx="12"/>
          </p:nvPr>
        </p:nvSpPr>
        <p:spPr/>
        <p:txBody>
          <a:bodyPr/>
          <a:lstStyle/>
          <a:p>
            <a:fld id="{609C8F79-B4E9-4C9D-9FAC-69ABB049FF4F}" type="slidenum">
              <a:rPr lang="de-DE" altLang="de-DE" smtClean="0"/>
              <a:pPr/>
              <a:t>40</a:t>
            </a:fld>
            <a:endParaRPr lang="de-DE" altLang="de-DE"/>
          </a:p>
        </p:txBody>
      </p:sp>
      <p:pic>
        <p:nvPicPr>
          <p:cNvPr id="9"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6263640" y="2203704"/>
            <a:ext cx="5257800" cy="2412968"/>
          </a:xfrm>
          <a:prstGeom prst="rect">
            <a:avLst/>
          </a:prstGeom>
          <a:noFill/>
          <a:ln w="9525">
            <a:noFill/>
            <a:miter lim="800000"/>
            <a:headEnd/>
            <a:tailEnd/>
          </a:ln>
        </p:spPr>
        <p:txBody>
          <a:bodyPr>
            <a:spAutoFit/>
          </a:bodyPr>
          <a:lstStyle/>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O envenenador da Salamanca</a:t>
            </a:r>
          </a:p>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O vendedor de água de Sevilha</a:t>
            </a:r>
          </a:p>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Degustação de vinho em Málaga</a:t>
            </a:r>
          </a:p>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O alcoólico de Madrid</a:t>
            </a:r>
          </a:p>
        </p:txBody>
      </p:sp>
      <p:sp>
        <p:nvSpPr>
          <p:cNvPr id="6" name="Footer Placeholder 5"/>
          <p:cNvSpPr>
            <a:spLocks noGrp="1"/>
          </p:cNvSpPr>
          <p:nvPr>
            <p:ph type="ftr" sz="quarter" idx="11"/>
          </p:nvPr>
        </p:nvSpPr>
        <p:spPr/>
        <p:txBody>
          <a:bodyPr/>
          <a:lstStyle/>
          <a:p>
            <a:pPr>
              <a:defRPr/>
            </a:pPr>
            <a:r>
              <a:rPr lang="pt-BR"/>
              <a:t>Treino Metacognitivo 7 - Saltar para Conclusões II</a:t>
            </a:r>
            <a:endParaRPr lang="de-DE"/>
          </a:p>
        </p:txBody>
      </p:sp>
      <p:sp>
        <p:nvSpPr>
          <p:cNvPr id="7" name="Slide Number Placeholder 6"/>
          <p:cNvSpPr>
            <a:spLocks noGrp="1"/>
          </p:cNvSpPr>
          <p:nvPr>
            <p:ph type="sldNum" sz="quarter" idx="12"/>
          </p:nvPr>
        </p:nvSpPr>
        <p:spPr/>
        <p:txBody>
          <a:bodyPr/>
          <a:lstStyle/>
          <a:p>
            <a:fld id="{609C8F79-B4E9-4C9D-9FAC-69ABB049FF4F}" type="slidenum">
              <a:rPr lang="de-DE" altLang="de-DE" smtClean="0"/>
              <a:pPr/>
              <a:t>41</a:t>
            </a:fld>
            <a:endParaRPr lang="de-DE" altLang="de-DE"/>
          </a:p>
        </p:txBody>
      </p:sp>
      <p:pic>
        <p:nvPicPr>
          <p:cNvPr id="9"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3"/>
          <p:cNvSpPr txBox="1">
            <a:spLocks noChangeArrowheads="1"/>
          </p:cNvSpPr>
          <p:nvPr/>
        </p:nvSpPr>
        <p:spPr bwMode="auto">
          <a:xfrm>
            <a:off x="6263640" y="2203704"/>
            <a:ext cx="52578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envenenador da Salamanca</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O vendedor de água de Sevilha</a:t>
            </a:r>
            <a:br>
              <a:rPr lang="pt-PT" altLang="de-DE" sz="2400" b="0" dirty="0">
                <a:solidFill>
                  <a:srgbClr val="004992"/>
                </a:solidFill>
                <a:latin typeface="Calibri Light"/>
              </a:rPr>
            </a:br>
            <a:r>
              <a:rPr lang="de-DE" altLang="de-DE" sz="1800" b="0" dirty="0">
                <a:solidFill>
                  <a:srgbClr val="004992"/>
                </a:solidFill>
                <a:latin typeface="Calibri Light"/>
              </a:rPr>
              <a:t>(Diego Velázquez, 1623)</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Degustação de vinho em Málaga</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alcoólico de Madrid</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42</a:t>
            </a:fld>
            <a:endParaRPr lang="de-DE" altLang="de-DE"/>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1026"/>
          <p:cNvSpPr txBox="1">
            <a:spLocks noChangeArrowheads="1"/>
          </p:cNvSpPr>
          <p:nvPr/>
        </p:nvSpPr>
        <p:spPr bwMode="auto">
          <a:xfrm>
            <a:off x="6263639" y="2203704"/>
            <a:ext cx="5257800" cy="2397259"/>
          </a:xfrm>
          <a:prstGeom prst="rect">
            <a:avLst/>
          </a:prstGeom>
          <a:noFill/>
          <a:ln w="9525">
            <a:noFill/>
            <a:miter lim="800000"/>
            <a:headEnd/>
            <a:tailEnd/>
          </a:ln>
        </p:spPr>
        <p:txBody>
          <a:bodyPr>
            <a:spAutoFit/>
          </a:bodyPr>
          <a:lstStyle/>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O cavaleiro</a:t>
            </a:r>
          </a:p>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Passeio de Domingo</a:t>
            </a:r>
          </a:p>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O viúvo</a:t>
            </a:r>
          </a:p>
          <a:p>
            <a:pPr marL="457200" indent="-457200">
              <a:lnSpc>
                <a:spcPct val="105000"/>
              </a:lnSpc>
              <a:spcBef>
                <a:spcPts val="1999"/>
              </a:spcBef>
              <a:spcAft>
                <a:spcPts val="0"/>
              </a:spcAft>
              <a:buClr>
                <a:srgbClr val="333333"/>
              </a:buClr>
              <a:buFont typeface="WingDings"/>
              <a:buAutoNum type="alphaLcPeriod"/>
              <a:defRPr/>
            </a:pPr>
            <a:r>
              <a:rPr lang="pt-PT" sz="2400" b="0" dirty="0">
                <a:solidFill>
                  <a:srgbClr val="333333"/>
                </a:solidFill>
                <a:latin typeface="Calibri Light"/>
              </a:rPr>
              <a:t>Amante resmungão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43</a:t>
            </a:fld>
            <a:endParaRPr lang="de-DE" altLang="de-DE"/>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1026"/>
          <p:cNvSpPr txBox="1">
            <a:spLocks noChangeArrowheads="1"/>
          </p:cNvSpPr>
          <p:nvPr/>
        </p:nvSpPr>
        <p:spPr bwMode="auto">
          <a:xfrm>
            <a:off x="626363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cavaleiro</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Passeio de Domingo</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O viúvo </a:t>
            </a:r>
            <a:r>
              <a:rPr lang="pt-PT" altLang="de-DE" sz="1800" b="0" dirty="0">
                <a:solidFill>
                  <a:srgbClr val="004992"/>
                </a:solidFill>
                <a:latin typeface="Calibri Light"/>
              </a:rPr>
              <a:t>(</a:t>
            </a:r>
            <a:r>
              <a:rPr lang="de-DE" altLang="de-DE" sz="1800" b="0" dirty="0">
                <a:solidFill>
                  <a:srgbClr val="004992"/>
                </a:solidFill>
                <a:latin typeface="Calibri Light"/>
              </a:rPr>
              <a:t>Carl Spitzweg, 1844)</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Amante resmungão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44</a:t>
            </a:fld>
            <a:endParaRPr lang="de-DE" altLang="de-DE"/>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263639" y="2203704"/>
            <a:ext cx="2203232"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pedicure</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 consulta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Amputação</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admirador</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45</a:t>
            </a:fld>
            <a:endParaRPr lang="de-DE" altLang="de-DE"/>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2"/>
          <p:cNvSpPr txBox="1">
            <a:spLocks noChangeArrowheads="1"/>
          </p:cNvSpPr>
          <p:nvPr/>
        </p:nvSpPr>
        <p:spPr bwMode="auto">
          <a:xfrm>
            <a:off x="6263639"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O pedicure</a:t>
            </a:r>
            <a:r>
              <a:rPr lang="de-DE" altLang="de-DE" sz="2400" b="0" dirty="0">
                <a:solidFill>
                  <a:srgbClr val="004992"/>
                </a:solidFill>
                <a:latin typeface="Calibri Light"/>
              </a:rPr>
              <a:t> </a:t>
            </a:r>
            <a:r>
              <a:rPr lang="de-DE" altLang="de-DE" sz="1800" b="0" dirty="0">
                <a:solidFill>
                  <a:srgbClr val="004992"/>
                </a:solidFill>
                <a:latin typeface="Calibri Light"/>
              </a:rPr>
              <a:t>(Edgar Degas, 1873)</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 consulta</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Amputação</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admirador</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46</a:t>
            </a:fld>
            <a:endParaRPr lang="de-DE" altLang="de-DE"/>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5"/>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Jogar à pinhata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sem-abrigo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Entrada ilegal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ladrões de fruta</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47</a:t>
            </a:fld>
            <a:endParaRPr lang="de-DE" altLang="de-DE"/>
          </a:p>
        </p:txBody>
      </p:sp>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48</a:t>
            </a:fld>
            <a:endParaRPr lang="de-DE" altLang="de-DE"/>
          </a:p>
        </p:txBody>
      </p:sp>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26364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Jogar à pinhata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sem-abrigo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Entrada ilegal</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O ladrões de fruta</a:t>
            </a:r>
            <a:br>
              <a:rPr lang="de-DE" altLang="de-DE" sz="2400" b="0" dirty="0">
                <a:solidFill>
                  <a:srgbClr val="004992"/>
                </a:solidFill>
                <a:latin typeface="Calibri Light"/>
              </a:rPr>
            </a:br>
            <a:r>
              <a:rPr lang="de-DE" altLang="de-DE" sz="1800" b="0" dirty="0">
                <a:solidFill>
                  <a:srgbClr val="004992"/>
                </a:solidFill>
                <a:latin typeface="Calibri Light"/>
              </a:rPr>
              <a:t>(Hermann Kauffmann, 1848)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263639" y="2203704"/>
            <a:ext cx="2625462"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 colheita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Oração da tarde</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funeral</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Ocioso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49</a:t>
            </a:fld>
            <a:endParaRPr lang="de-DE" altLang="de-DE"/>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2"/>
          <p:cNvSpPr txBox="1">
            <a:spLocks noChangeArrowheads="1"/>
          </p:cNvSpPr>
          <p:nvPr/>
        </p:nvSpPr>
        <p:spPr bwMode="auto">
          <a:xfrm>
            <a:off x="6263640" y="2203704"/>
            <a:ext cx="525780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 colheita</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Oração da tarde</a:t>
            </a:r>
            <a:br>
              <a:rPr lang="de-DE" altLang="de-DE" sz="2400" b="0" dirty="0">
                <a:solidFill>
                  <a:srgbClr val="004992"/>
                </a:solidFill>
                <a:latin typeface="Calibri Light"/>
              </a:rPr>
            </a:br>
            <a:r>
              <a:rPr lang="de-DE" altLang="de-DE" sz="1800" b="0" dirty="0">
                <a:solidFill>
                  <a:srgbClr val="004992"/>
                </a:solidFill>
                <a:latin typeface="Calibri Light"/>
              </a:rPr>
              <a:t>(Jean-Fancois Millet, 1859)</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funeral</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Ocioso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50</a:t>
            </a:fld>
            <a:endParaRPr lang="de-DE" altLang="de-DE"/>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51</a:t>
            </a:fld>
            <a:endParaRPr lang="de-DE" altLang="de-DE"/>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263640" y="2203704"/>
            <a:ext cx="5257800" cy="2397259"/>
          </a:xfrm>
          <a:prstGeom prst="rect">
            <a:avLst/>
          </a:prstGeom>
        </p:spPr>
        <p:txBody>
          <a:bodyPr>
            <a:spAutoFit/>
          </a:bodyPr>
          <a:lstStyle/>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A caminhada</a:t>
            </a:r>
          </a:p>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Espera pelo barco de pesca</a:t>
            </a:r>
          </a:p>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Os enlutados</a:t>
            </a:r>
          </a:p>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A fuga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52</a:t>
            </a:fld>
            <a:endParaRPr lang="de-DE" altLang="de-DE"/>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263640" y="2203704"/>
            <a:ext cx="5257800" cy="2785058"/>
          </a:xfrm>
          <a:prstGeom prst="rect">
            <a:avLst/>
          </a:prstGeom>
        </p:spPr>
        <p:txBody>
          <a:bodyPr>
            <a:spAutoFit/>
          </a:bodyPr>
          <a:lstStyle/>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A caminhada</a:t>
            </a:r>
          </a:p>
          <a:p>
            <a:pPr marL="457200" indent="-457200">
              <a:lnSpc>
                <a:spcPct val="105000"/>
              </a:lnSpc>
              <a:spcBef>
                <a:spcPts val="1999"/>
              </a:spcBef>
              <a:spcAft>
                <a:spcPts val="0"/>
              </a:spcAft>
              <a:buClr>
                <a:srgbClr val="333333"/>
              </a:buClr>
              <a:buFont typeface="+mj-lt"/>
              <a:buAutoNum type="alphaLcPeriod"/>
            </a:pPr>
            <a:r>
              <a:rPr lang="pt-BR" sz="2400" b="0" dirty="0">
                <a:solidFill>
                  <a:schemeClr val="accent1"/>
                </a:solidFill>
                <a:latin typeface="Calibri Light"/>
              </a:rPr>
              <a:t>Espera pelo barco de pesca </a:t>
            </a:r>
            <a:br>
              <a:rPr lang="pt-BR" sz="2400" b="0" dirty="0">
                <a:solidFill>
                  <a:srgbClr val="333333"/>
                </a:solidFill>
                <a:latin typeface="Calibri Light"/>
              </a:rPr>
            </a:br>
            <a:r>
              <a:rPr lang="fr-FR" altLang="de-DE" b="0" dirty="0">
                <a:solidFill>
                  <a:srgbClr val="004992"/>
                </a:solidFill>
                <a:latin typeface="Calibri Light"/>
              </a:rPr>
              <a:t>(Philip </a:t>
            </a:r>
            <a:r>
              <a:rPr lang="fr-FR" altLang="de-DE" b="0" dirty="0" err="1">
                <a:solidFill>
                  <a:srgbClr val="004992"/>
                </a:solidFill>
                <a:latin typeface="Calibri Light"/>
              </a:rPr>
              <a:t>Lodewijk</a:t>
            </a:r>
            <a:r>
              <a:rPr lang="fr-FR" altLang="de-DE" b="0" dirty="0">
                <a:solidFill>
                  <a:srgbClr val="004992"/>
                </a:solidFill>
                <a:latin typeface="Calibri Light"/>
              </a:rPr>
              <a:t> F. </a:t>
            </a:r>
            <a:r>
              <a:rPr lang="fr-FR" altLang="de-DE" b="0" dirty="0" err="1">
                <a:solidFill>
                  <a:srgbClr val="004992"/>
                </a:solidFill>
                <a:latin typeface="Calibri Light"/>
              </a:rPr>
              <a:t>Sadée</a:t>
            </a:r>
            <a:r>
              <a:rPr lang="fr-FR" altLang="de-DE" b="0" dirty="0">
                <a:solidFill>
                  <a:srgbClr val="004992"/>
                </a:solidFill>
                <a:latin typeface="Calibri Light"/>
              </a:rPr>
              <a:t>, 1837-1904)</a:t>
            </a:r>
            <a:endParaRPr lang="pt-BR" b="0" dirty="0">
              <a:solidFill>
                <a:srgbClr val="333333"/>
              </a:solidFill>
              <a:latin typeface="Calibri Light"/>
            </a:endParaRPr>
          </a:p>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Os enlutados</a:t>
            </a:r>
          </a:p>
          <a:p>
            <a:pPr marL="457200" indent="-457200">
              <a:lnSpc>
                <a:spcPct val="105000"/>
              </a:lnSpc>
              <a:spcBef>
                <a:spcPts val="1999"/>
              </a:spcBef>
              <a:spcAft>
                <a:spcPts val="0"/>
              </a:spcAft>
              <a:buClr>
                <a:srgbClr val="333333"/>
              </a:buClr>
              <a:buFont typeface="+mj-lt"/>
              <a:buAutoNum type="alphaLcPeriod"/>
            </a:pPr>
            <a:r>
              <a:rPr lang="pt-BR" sz="2400" b="0" dirty="0">
                <a:solidFill>
                  <a:srgbClr val="333333"/>
                </a:solidFill>
                <a:latin typeface="Calibri Light"/>
              </a:rPr>
              <a:t>A fuga</a:t>
            </a:r>
          </a:p>
        </p:txBody>
      </p:sp>
    </p:spTree>
    <p:extLst>
      <p:ext uri="{BB962C8B-B14F-4D97-AF65-F5344CB8AC3E}">
        <p14:creationId xmlns:p14="http://schemas.microsoft.com/office/powerpoint/2010/main" val="3980973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53</a:t>
            </a:fld>
            <a:endParaRPr lang="de-DE" altLang="de-DE"/>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pt-BR" altLang="de-DE" sz="2400" b="0">
                <a:solidFill>
                  <a:srgbClr val="333333"/>
                </a:solidFill>
                <a:latin typeface="Calibri Light"/>
              </a:rPr>
              <a:t>O que está a acontecer aqui?</a:t>
            </a:r>
            <a:endParaRPr lang="en-US" altLang="de-DE" sz="2400" b="0" dirty="0">
              <a:solidFill>
                <a:srgbClr val="333333"/>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54</a:t>
            </a:fld>
            <a:endParaRPr lang="de-DE" altLang="de-DE"/>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O rapaz odeia tocar violino, mas os seus pais obrigam-no.</a:t>
            </a:r>
          </a:p>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Um rapaz cego que gostava de ser capaz de tocar violino.</a:t>
            </a:r>
          </a:p>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O rapaz partiu o violino preciso do pai e está com medo de lhe dizer.</a:t>
            </a:r>
          </a:p>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O rapaz é um músico talentoso que se está a concentrar antes do próximo concerto.</a:t>
            </a:r>
            <a:endParaRPr lang="en-US" altLang="de-DE" sz="2400" b="0"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55</a:t>
            </a:fld>
            <a:endParaRPr lang="de-DE" altLang="de-DE"/>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O rapaz odeia tocar violino, mas os seus pais obrigam-no.</a:t>
            </a:r>
          </a:p>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Um rapaz cego que gostava de ser capaz de tocar violino.</a:t>
            </a:r>
          </a:p>
          <a:p>
            <a:pPr>
              <a:lnSpc>
                <a:spcPct val="105000"/>
              </a:lnSpc>
              <a:spcBef>
                <a:spcPts val="1999"/>
              </a:spcBef>
              <a:spcAft>
                <a:spcPts val="0"/>
              </a:spcAft>
              <a:buClr>
                <a:srgbClr val="333333"/>
              </a:buClr>
              <a:buNone/>
            </a:pPr>
            <a:r>
              <a:rPr lang="pt-BR" altLang="de-DE" sz="2400" b="0" dirty="0">
                <a:solidFill>
                  <a:srgbClr val="333333"/>
                </a:solidFill>
                <a:latin typeface="Calibri Light"/>
                <a:cs typeface="+mn-cs"/>
              </a:rPr>
              <a:t>O rapaz partiu o violino preciso do pai e está com medo de lhe dizer.</a:t>
            </a:r>
          </a:p>
          <a:p>
            <a:pPr>
              <a:lnSpc>
                <a:spcPct val="105000"/>
              </a:lnSpc>
              <a:spcBef>
                <a:spcPts val="1999"/>
              </a:spcBef>
              <a:spcAft>
                <a:spcPts val="0"/>
              </a:spcAft>
              <a:buClr>
                <a:srgbClr val="333333"/>
              </a:buClr>
              <a:buNone/>
            </a:pPr>
            <a:r>
              <a:rPr lang="pt-BR" altLang="de-DE" sz="2400" b="0" dirty="0">
                <a:solidFill>
                  <a:srgbClr val="004992"/>
                </a:solidFill>
                <a:latin typeface="Calibri Light"/>
                <a:cs typeface="+mn-cs"/>
              </a:rPr>
              <a:t>O rapaz é um músico talentoso que se está a concentrar antes do próximo concerto.</a:t>
            </a:r>
            <a:endParaRPr lang="en-US" altLang="de-DE" sz="2400" b="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3"/>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 carta de amor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 vizinha má</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Mudança de casa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 topógrafo</a:t>
            </a:r>
            <a:endParaRPr lang="en-US" altLang="de-DE" sz="24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56</a:t>
            </a:fld>
            <a:endParaRPr lang="de-DE" altLang="de-DE"/>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3"/>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A carta de amor </a:t>
            </a:r>
            <a:r>
              <a:rPr lang="de-DE" altLang="de-DE" sz="1800" b="0" dirty="0">
                <a:solidFill>
                  <a:srgbClr val="004992"/>
                </a:solidFill>
                <a:latin typeface="Calibri Light"/>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vizinha má</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Mudança de casa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topógrafo</a:t>
            </a:r>
            <a:endParaRPr lang="en-US" altLang="de-DE" sz="24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57</a:t>
            </a:fld>
            <a:endParaRPr lang="de-DE" altLang="de-DE"/>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26363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Corrupção</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profeta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tributo territorial</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Fidalgo e o bandido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58</a:t>
            </a:fld>
            <a:endParaRPr lang="de-DE" altLang="de-DE"/>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3"/>
          <p:cNvSpPr txBox="1">
            <a:spLocks noChangeArrowheads="1"/>
          </p:cNvSpPr>
          <p:nvPr/>
        </p:nvSpPr>
        <p:spPr bwMode="auto">
          <a:xfrm>
            <a:off x="6263639"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Corrupção</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O profeta</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O tributo territorial </a:t>
            </a:r>
            <a:r>
              <a:rPr lang="de-DE" altLang="de-DE" sz="1800" b="0" dirty="0">
                <a:solidFill>
                  <a:srgbClr val="004992"/>
                </a:solidFill>
                <a:latin typeface="Calibri Light"/>
              </a:rPr>
              <a:t>(Tizian, 1524)</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Fidalgo e o bandido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59</a:t>
            </a:fld>
            <a:endParaRPr lang="de-DE" altLang="de-DE"/>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ChangeArrowheads="1"/>
          </p:cNvSpPr>
          <p:nvPr/>
        </p:nvSpPr>
        <p:spPr bwMode="auto">
          <a:xfrm>
            <a:off x="6263639" y="2203704"/>
            <a:ext cx="52578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bêbado parvo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Mexerico de mulheres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Convite para dançar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festa de funeral</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60</a:t>
            </a:fld>
            <a:endParaRPr lang="de-DE" altLang="de-DE"/>
          </a:p>
        </p:txBody>
      </p:sp>
      <p:pic>
        <p:nvPicPr>
          <p:cNvPr id="8" name="Picture 7"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61</a:t>
            </a:fld>
            <a:endParaRPr lang="de-DE" altLang="de-DE"/>
          </a:p>
        </p:txBody>
      </p:sp>
      <p:pic>
        <p:nvPicPr>
          <p:cNvPr id="8" name="Picture 7"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263640" y="2203704"/>
            <a:ext cx="52578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 bêbado parvo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Mexerico de mulheres</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Convite para dançar</a:t>
            </a:r>
            <a:br>
              <a:rPr lang="de-DE" altLang="de-DE" sz="2400" b="0" dirty="0">
                <a:solidFill>
                  <a:srgbClr val="004992"/>
                </a:solidFill>
                <a:latin typeface="Calibri Light"/>
              </a:rPr>
            </a:br>
            <a:r>
              <a:rPr lang="de-DE" altLang="de-DE" sz="1800" b="0" dirty="0">
                <a:solidFill>
                  <a:srgbClr val="004992"/>
                </a:solidFill>
                <a:latin typeface="Calibri Light"/>
              </a:rPr>
              <a:t>(Peter Buamgartner, 1834-1911)</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 festa de funeral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1028"/>
          <p:cNvSpPr txBox="1">
            <a:spLocks noChangeArrowheads="1"/>
          </p:cNvSpPr>
          <p:nvPr/>
        </p:nvSpPr>
        <p:spPr bwMode="auto">
          <a:xfrm>
            <a:off x="6263639" y="2203704"/>
            <a:ext cx="3896259"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Testemunhas de um crime</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O drama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No cinema</a:t>
            </a:r>
          </a:p>
          <a:p>
            <a:pPr eaLnBrk="1" hangingPunct="1">
              <a:lnSpc>
                <a:spcPct val="105000"/>
              </a:lnSpc>
              <a:spcBef>
                <a:spcPts val="1999"/>
              </a:spcBef>
              <a:spcAft>
                <a:spcPts val="0"/>
              </a:spcAft>
              <a:buClr>
                <a:srgbClr val="333333"/>
              </a:buClr>
              <a:buFont typeface="WingDings"/>
              <a:buAutoNum type="alphaLcPeriod"/>
            </a:pPr>
            <a:r>
              <a:rPr lang="pt-PT" altLang="de-DE" sz="2400" b="0">
                <a:solidFill>
                  <a:srgbClr val="333333"/>
                </a:solidFill>
                <a:latin typeface="Calibri Light"/>
              </a:rPr>
              <a:t>A noiva em fuga</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62</a:t>
            </a:fld>
            <a:endParaRPr lang="de-DE" altLang="de-DE"/>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1028"/>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Testemunhas de um crime</a:t>
            </a:r>
          </a:p>
          <a:p>
            <a:pPr eaLnBrk="1" hangingPunct="1">
              <a:lnSpc>
                <a:spcPct val="105000"/>
              </a:lnSpc>
              <a:spcBef>
                <a:spcPts val="1999"/>
              </a:spcBef>
              <a:spcAft>
                <a:spcPts val="0"/>
              </a:spcAft>
              <a:buClr>
                <a:srgbClr val="004992"/>
              </a:buClr>
              <a:buFont typeface="WingDings"/>
              <a:buAutoNum type="alphaLcPeriod"/>
            </a:pPr>
            <a:r>
              <a:rPr lang="pt-PT" altLang="de-DE" sz="2400" b="0" dirty="0">
                <a:solidFill>
                  <a:srgbClr val="004992"/>
                </a:solidFill>
                <a:latin typeface="Calibri Light"/>
              </a:rPr>
              <a:t>O drama </a:t>
            </a:r>
            <a:r>
              <a:rPr lang="de-DE" altLang="de-DE" sz="1800" b="0" dirty="0">
                <a:solidFill>
                  <a:srgbClr val="004992"/>
                </a:solidFill>
                <a:latin typeface="Calibri Light"/>
              </a:rPr>
              <a:t>(Daumier Honoré, 1831/32)</a:t>
            </a:r>
            <a:endParaRPr lang="pt-PT" altLang="de-DE" sz="1800" b="0" dirty="0">
              <a:solidFill>
                <a:srgbClr val="004992"/>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No cinema</a:t>
            </a:r>
          </a:p>
          <a:p>
            <a:pPr eaLnBrk="1" hangingPunct="1">
              <a:lnSpc>
                <a:spcPct val="105000"/>
              </a:lnSpc>
              <a:spcBef>
                <a:spcPts val="1999"/>
              </a:spcBef>
              <a:spcAft>
                <a:spcPts val="0"/>
              </a:spcAft>
              <a:buClr>
                <a:srgbClr val="333333"/>
              </a:buClr>
              <a:buFont typeface="WingDings"/>
              <a:buAutoNum type="alphaLcPeriod"/>
            </a:pPr>
            <a:r>
              <a:rPr lang="pt-PT" altLang="de-DE" sz="2400" b="0" dirty="0">
                <a:solidFill>
                  <a:srgbClr val="333333"/>
                </a:solidFill>
                <a:latin typeface="Calibri Light"/>
              </a:rPr>
              <a:t>A noiva em fuga</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63</a:t>
            </a:fld>
            <a:endParaRPr lang="de-DE" altLang="de-DE"/>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333333"/>
              </a:buClr>
              <a:buFont typeface="WingDings"/>
              <a:buChar char=""/>
            </a:pPr>
            <a:r>
              <a:rPr lang="pt-PT" altLang="de-DE" dirty="0">
                <a:solidFill>
                  <a:srgbClr val="004992"/>
                </a:solidFill>
                <a:latin typeface="Calibri Light"/>
                <a:cs typeface="Times New Roman" panose="02020603050405020304" pitchFamily="18" charset="0"/>
              </a:rPr>
              <a:t>Exemplo</a:t>
            </a:r>
            <a:r>
              <a:rPr lang="de-DE" altLang="de-DE" dirty="0">
                <a:solidFill>
                  <a:srgbClr val="004992"/>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 homem a balbuciar</a:t>
            </a:r>
            <a:r>
              <a:rPr lang="en-GB" altLang="de-DE" dirty="0">
                <a:solidFill>
                  <a:srgbClr val="333333"/>
                </a:solidFill>
                <a:latin typeface="Calibri Light"/>
                <a:cs typeface="Times New Roman" panose="02020603050405020304" pitchFamily="18" charset="0"/>
              </a:rPr>
              <a:t>: </a:t>
            </a:r>
            <a:r>
              <a:rPr lang="pt-PT" altLang="de-DE" i="1" dirty="0">
                <a:solidFill>
                  <a:srgbClr val="333333"/>
                </a:solidFill>
                <a:latin typeface="Calibri Light"/>
                <a:cs typeface="Times New Roman" panose="02020603050405020304" pitchFamily="18" charset="0"/>
              </a:rPr>
              <a:t>estará bêbado?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65</a:t>
            </a:fld>
            <a:endParaRPr lang="de-DE" altLang="de-DE"/>
          </a:p>
        </p:txBody>
      </p:sp>
    </p:spTree>
    <p:extLst>
      <p:ext uri="{BB962C8B-B14F-4D97-AF65-F5344CB8AC3E}">
        <p14:creationId xmlns:p14="http://schemas.microsoft.com/office/powerpoint/2010/main" val="40113088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333333"/>
              </a:buClr>
              <a:buFont typeface="WingDings"/>
              <a:buChar char=""/>
            </a:pPr>
            <a:r>
              <a:rPr lang="pt-PT" altLang="de-DE" dirty="0">
                <a:solidFill>
                  <a:srgbClr val="004992"/>
                </a:solidFill>
                <a:latin typeface="Calibri Light"/>
                <a:cs typeface="Times New Roman" panose="02020603050405020304" pitchFamily="18" charset="0"/>
              </a:rPr>
              <a:t>Exemplo</a:t>
            </a:r>
            <a:r>
              <a:rPr lang="de-DE" altLang="de-DE" dirty="0">
                <a:solidFill>
                  <a:srgbClr val="004992"/>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 homem a balbuciar</a:t>
            </a:r>
            <a:r>
              <a:rPr lang="en-GB" altLang="de-DE" dirty="0">
                <a:solidFill>
                  <a:srgbClr val="333333"/>
                </a:solidFill>
                <a:latin typeface="Calibri Light"/>
                <a:cs typeface="Times New Roman" panose="02020603050405020304" pitchFamily="18" charset="0"/>
              </a:rPr>
              <a:t>: </a:t>
            </a:r>
            <a:r>
              <a:rPr lang="pt-PT" altLang="de-DE" i="1" dirty="0">
                <a:solidFill>
                  <a:srgbClr val="333333"/>
                </a:solidFill>
                <a:latin typeface="Calibri Light"/>
                <a:cs typeface="Times New Roman" panose="02020603050405020304" pitchFamily="18" charset="0"/>
              </a:rPr>
              <a:t>estará bêbado?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Observe-o de perto</a:t>
            </a:r>
            <a:r>
              <a:rPr lang="de-DE" altLang="de-DE" dirty="0">
                <a:solidFill>
                  <a:srgbClr val="333333"/>
                </a:solidFill>
                <a:latin typeface="Calibri Light"/>
                <a:cs typeface="Times New Roman" panose="02020603050405020304" pitchFamily="18" charset="0"/>
              </a:rPr>
              <a:t>:</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o homem vem de um bar ou cheira álcool? </a:t>
            </a:r>
            <a:br>
              <a:rPr lang="de-DE" altLang="de-DE" dirty="0">
                <a:solidFill>
                  <a:srgbClr val="333333"/>
                </a:solidFill>
                <a:latin typeface="Calibri Light"/>
                <a:cs typeface="Times New Roman" panose="02020603050405020304" pitchFamily="18" charset="0"/>
              </a:rPr>
            </a:br>
            <a:r>
              <a:rPr lang="de-DE" altLang="de-DE" i="1" dirty="0">
                <a:solidFill>
                  <a:srgbClr val="004992"/>
                </a:solidFill>
                <a:latin typeface="Calibri Light"/>
                <a:cs typeface="Times New Roman" panose="02020603050405020304" pitchFamily="18" charset="0"/>
              </a:rPr>
              <a:t>O</a:t>
            </a:r>
            <a:r>
              <a:rPr lang="pt-PT" altLang="de-DE" i="1" dirty="0">
                <a:solidFill>
                  <a:srgbClr val="004992"/>
                </a:solidFill>
                <a:latin typeface="Calibri Light"/>
                <a:cs typeface="Times New Roman" panose="02020603050405020304" pitchFamily="18" charset="0"/>
              </a:rPr>
              <a:t> homem pode sofrer de uma alteração na linguagem em sequência de uma trombose ou pode ter uma deficiência na fala.</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66</a:t>
            </a:fld>
            <a:endParaRPr lang="de-DE" altLang="de-DE"/>
          </a:p>
        </p:txBody>
      </p:sp>
    </p:spTree>
    <p:extLst>
      <p:ext uri="{BB962C8B-B14F-4D97-AF65-F5344CB8AC3E}">
        <p14:creationId xmlns:p14="http://schemas.microsoft.com/office/powerpoint/2010/main" val="1366809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333333"/>
              </a:buClr>
              <a:buFont typeface="WingDings"/>
              <a:buChar char=""/>
            </a:pPr>
            <a:r>
              <a:rPr lang="pt-PT" altLang="de-DE" dirty="0">
                <a:solidFill>
                  <a:srgbClr val="004992"/>
                </a:solidFill>
                <a:latin typeface="Calibri Light"/>
                <a:cs typeface="Times New Roman" panose="02020603050405020304" pitchFamily="18" charset="0"/>
              </a:rPr>
              <a:t>Exemplo</a:t>
            </a:r>
            <a:r>
              <a:rPr lang="de-DE" altLang="de-DE" dirty="0">
                <a:solidFill>
                  <a:srgbClr val="004992"/>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 homem a balbuciar</a:t>
            </a:r>
            <a:r>
              <a:rPr lang="en-GB" altLang="de-DE" dirty="0">
                <a:solidFill>
                  <a:srgbClr val="333333"/>
                </a:solidFill>
                <a:latin typeface="Calibri Light"/>
                <a:cs typeface="Times New Roman" panose="02020603050405020304" pitchFamily="18" charset="0"/>
              </a:rPr>
              <a:t>: </a:t>
            </a:r>
            <a:r>
              <a:rPr lang="pt-PT" altLang="de-DE" i="1" dirty="0">
                <a:solidFill>
                  <a:srgbClr val="333333"/>
                </a:solidFill>
                <a:latin typeface="Calibri Light"/>
                <a:cs typeface="Times New Roman" panose="02020603050405020304" pitchFamily="18" charset="0"/>
              </a:rPr>
              <a:t>estará bêbado?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Observe-o de perto</a:t>
            </a:r>
            <a:r>
              <a:rPr lang="de-DE" altLang="de-DE" dirty="0">
                <a:solidFill>
                  <a:srgbClr val="333333"/>
                </a:solidFill>
                <a:latin typeface="Calibri Light"/>
                <a:cs typeface="Times New Roman" panose="02020603050405020304" pitchFamily="18" charset="0"/>
              </a:rPr>
              <a:t>:</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o homem vem de um bar ou cheira álcool? </a:t>
            </a:r>
            <a:br>
              <a:rPr lang="de-DE" altLang="de-DE" dirty="0">
                <a:solidFill>
                  <a:srgbClr val="333333"/>
                </a:solidFill>
                <a:latin typeface="Calibri Light"/>
                <a:cs typeface="Times New Roman" panose="02020603050405020304" pitchFamily="18" charset="0"/>
              </a:rPr>
            </a:br>
            <a:r>
              <a:rPr lang="de-DE" altLang="de-DE" i="1" dirty="0">
                <a:solidFill>
                  <a:srgbClr val="004992"/>
                </a:solidFill>
                <a:latin typeface="Calibri Light"/>
                <a:cs typeface="Times New Roman" panose="02020603050405020304" pitchFamily="18" charset="0"/>
              </a:rPr>
              <a:t>O</a:t>
            </a:r>
            <a:r>
              <a:rPr lang="pt-PT" altLang="de-DE" i="1" dirty="0">
                <a:solidFill>
                  <a:srgbClr val="004992"/>
                </a:solidFill>
                <a:latin typeface="Calibri Light"/>
                <a:cs typeface="Times New Roman" panose="02020603050405020304" pitchFamily="18" charset="0"/>
              </a:rPr>
              <a:t> homem pode sofrer de uma alteração na linguagem em sequência de uma trombose ou pode ter uma deficiência na fala.</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Lembre-se que as decisões precipitadas aumentam o risco de erros</a:t>
            </a:r>
            <a:r>
              <a:rPr lang="de-DE" altLang="de-DE" dirty="0">
                <a:solidFill>
                  <a:srgbClr val="333333"/>
                </a:solidFill>
                <a:latin typeface="Calibri Light"/>
                <a:cs typeface="Times New Roman" panose="02020603050405020304" pitchFamily="18" charset="0"/>
              </a:rPr>
              <a:t>.</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67</a:t>
            </a:fld>
            <a:endParaRPr lang="de-DE" altLang="de-DE"/>
          </a:p>
        </p:txBody>
      </p:sp>
    </p:spTree>
    <p:extLst>
      <p:ext uri="{BB962C8B-B14F-4D97-AF65-F5344CB8AC3E}">
        <p14:creationId xmlns:p14="http://schemas.microsoft.com/office/powerpoint/2010/main" val="30288643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333333"/>
              </a:buClr>
              <a:buFont typeface="WingDings"/>
              <a:buChar char=""/>
            </a:pPr>
            <a:r>
              <a:rPr lang="pt-PT" altLang="de-DE" dirty="0">
                <a:solidFill>
                  <a:srgbClr val="004992"/>
                </a:solidFill>
                <a:latin typeface="Calibri Light"/>
                <a:cs typeface="Times New Roman" panose="02020603050405020304" pitchFamily="18" charset="0"/>
              </a:rPr>
              <a:t>Exemplo</a:t>
            </a:r>
            <a:r>
              <a:rPr lang="de-DE" altLang="de-DE" dirty="0">
                <a:solidFill>
                  <a:srgbClr val="004992"/>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 homem a balbuciar</a:t>
            </a:r>
            <a:r>
              <a:rPr lang="en-GB" altLang="de-DE" dirty="0">
                <a:solidFill>
                  <a:srgbClr val="333333"/>
                </a:solidFill>
                <a:latin typeface="Calibri Light"/>
                <a:cs typeface="Times New Roman" panose="02020603050405020304" pitchFamily="18" charset="0"/>
              </a:rPr>
              <a:t>: </a:t>
            </a:r>
            <a:r>
              <a:rPr lang="pt-PT" altLang="de-DE" i="1" dirty="0">
                <a:solidFill>
                  <a:srgbClr val="333333"/>
                </a:solidFill>
                <a:latin typeface="Calibri Light"/>
                <a:cs typeface="Times New Roman" panose="02020603050405020304" pitchFamily="18" charset="0"/>
              </a:rPr>
              <a:t>estará bêbado?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Observe-o de perto</a:t>
            </a:r>
            <a:r>
              <a:rPr lang="de-DE" altLang="de-DE" dirty="0">
                <a:solidFill>
                  <a:srgbClr val="333333"/>
                </a:solidFill>
                <a:latin typeface="Calibri Light"/>
                <a:cs typeface="Times New Roman" panose="02020603050405020304" pitchFamily="18" charset="0"/>
              </a:rPr>
              <a:t>:</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o homem vem de um bar ou cheira álcool? </a:t>
            </a:r>
            <a:br>
              <a:rPr lang="de-DE" altLang="de-DE" dirty="0">
                <a:solidFill>
                  <a:srgbClr val="333333"/>
                </a:solidFill>
                <a:latin typeface="Calibri Light"/>
                <a:cs typeface="Times New Roman" panose="02020603050405020304" pitchFamily="18" charset="0"/>
              </a:rPr>
            </a:br>
            <a:r>
              <a:rPr lang="de-DE" altLang="de-DE" i="1" dirty="0">
                <a:solidFill>
                  <a:srgbClr val="004992"/>
                </a:solidFill>
                <a:latin typeface="Calibri Light"/>
                <a:cs typeface="Times New Roman" panose="02020603050405020304" pitchFamily="18" charset="0"/>
              </a:rPr>
              <a:t>O</a:t>
            </a:r>
            <a:r>
              <a:rPr lang="pt-PT" altLang="de-DE" i="1" dirty="0">
                <a:solidFill>
                  <a:srgbClr val="004992"/>
                </a:solidFill>
                <a:latin typeface="Calibri Light"/>
                <a:cs typeface="Times New Roman" panose="02020603050405020304" pitchFamily="18" charset="0"/>
              </a:rPr>
              <a:t> homem pode sofrer de uma alteração na linguagem em sequência de uma trombose ou pode ter uma deficiência na fala.</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Lembre-se que as decisões precipitadas aumentam o risco de erros</a:t>
            </a:r>
            <a:r>
              <a:rPr lang="de-DE" altLang="de-DE" dirty="0">
                <a:solidFill>
                  <a:srgbClr val="333333"/>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Para eventos de menor importância, podemos decidir rapidamente (ex. escolher um tipo de iogurte ou bolo).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68</a:t>
            </a:fld>
            <a:endParaRPr lang="de-DE" altLang="de-DE"/>
          </a:p>
        </p:txBody>
      </p:sp>
    </p:spTree>
    <p:extLst>
      <p:ext uri="{BB962C8B-B14F-4D97-AF65-F5344CB8AC3E}">
        <p14:creationId xmlns:p14="http://schemas.microsoft.com/office/powerpoint/2010/main" val="12827424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333333"/>
              </a:buClr>
              <a:buFont typeface="WingDings"/>
              <a:buChar char=""/>
            </a:pPr>
            <a:r>
              <a:rPr lang="pt-PT" altLang="de-DE" dirty="0">
                <a:solidFill>
                  <a:srgbClr val="004992"/>
                </a:solidFill>
                <a:latin typeface="Calibri Light"/>
                <a:cs typeface="Times New Roman" panose="02020603050405020304" pitchFamily="18" charset="0"/>
              </a:rPr>
              <a:t>Exemplo</a:t>
            </a:r>
            <a:r>
              <a:rPr lang="de-DE" altLang="de-DE" dirty="0">
                <a:solidFill>
                  <a:srgbClr val="004992"/>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 homem a balbuciar</a:t>
            </a:r>
            <a:r>
              <a:rPr lang="en-GB" altLang="de-DE" dirty="0">
                <a:solidFill>
                  <a:srgbClr val="333333"/>
                </a:solidFill>
                <a:latin typeface="Calibri Light"/>
                <a:cs typeface="Times New Roman" panose="02020603050405020304" pitchFamily="18" charset="0"/>
              </a:rPr>
              <a:t>: </a:t>
            </a:r>
            <a:r>
              <a:rPr lang="pt-PT" altLang="de-DE" i="1" dirty="0">
                <a:solidFill>
                  <a:srgbClr val="333333"/>
                </a:solidFill>
                <a:latin typeface="Calibri Light"/>
                <a:cs typeface="Times New Roman" panose="02020603050405020304" pitchFamily="18" charset="0"/>
              </a:rPr>
              <a:t>estará bêbado?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Observe-o de perto</a:t>
            </a:r>
            <a:r>
              <a:rPr lang="de-DE" altLang="de-DE" dirty="0">
                <a:solidFill>
                  <a:srgbClr val="333333"/>
                </a:solidFill>
                <a:latin typeface="Calibri Light"/>
                <a:cs typeface="Times New Roman" panose="02020603050405020304" pitchFamily="18" charset="0"/>
              </a:rPr>
              <a:t>:</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o homem vem de um bar ou cheira álcool? </a:t>
            </a:r>
            <a:br>
              <a:rPr lang="de-DE" altLang="de-DE" dirty="0">
                <a:solidFill>
                  <a:srgbClr val="333333"/>
                </a:solidFill>
                <a:latin typeface="Calibri Light"/>
                <a:cs typeface="Times New Roman" panose="02020603050405020304" pitchFamily="18" charset="0"/>
              </a:rPr>
            </a:br>
            <a:r>
              <a:rPr lang="de-DE" altLang="de-DE" i="1" dirty="0">
                <a:solidFill>
                  <a:srgbClr val="004992"/>
                </a:solidFill>
                <a:latin typeface="Calibri Light"/>
                <a:cs typeface="Times New Roman" panose="02020603050405020304" pitchFamily="18" charset="0"/>
              </a:rPr>
              <a:t>O</a:t>
            </a:r>
            <a:r>
              <a:rPr lang="pt-PT" altLang="de-DE" i="1" dirty="0">
                <a:solidFill>
                  <a:srgbClr val="004992"/>
                </a:solidFill>
                <a:latin typeface="Calibri Light"/>
                <a:cs typeface="Times New Roman" panose="02020603050405020304" pitchFamily="18" charset="0"/>
              </a:rPr>
              <a:t> homem pode sofrer de uma alteração na linguagem em sequência de uma trombose ou pode ter uma deficiência na fala.</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Lembre-se que as decisões precipitadas aumentam o risco de erros</a:t>
            </a:r>
            <a:r>
              <a:rPr lang="de-DE" altLang="de-DE" dirty="0">
                <a:solidFill>
                  <a:srgbClr val="333333"/>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Para eventos de menor importância, podemos decidir rapidamente (ex. escolher um tipo de iogurte ou bolo).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Errar é humano</a:t>
            </a:r>
            <a:r>
              <a:rPr lang="en-US"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 esteja preparado para a possibilidade de você estar errado.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69</a:t>
            </a:fld>
            <a:endParaRPr lang="de-DE" altLang="de-DE"/>
          </a:p>
        </p:txBody>
      </p:sp>
    </p:spTree>
    <p:extLst>
      <p:ext uri="{BB962C8B-B14F-4D97-AF65-F5344CB8AC3E}">
        <p14:creationId xmlns:p14="http://schemas.microsoft.com/office/powerpoint/2010/main" val="30537784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Transferência</a:t>
            </a:r>
            <a:r>
              <a:rPr lang="en-US" sz="3600" dirty="0">
                <a:solidFill>
                  <a:srgbClr val="004992"/>
                </a:solidFill>
                <a:latin typeface="Calibri Light"/>
              </a:rPr>
              <a:t> para </a:t>
            </a:r>
            <a:r>
              <a:rPr lang="en-US" sz="3600" dirty="0" err="1">
                <a:solidFill>
                  <a:srgbClr val="004992"/>
                </a:solidFill>
                <a:latin typeface="Calibri Light"/>
              </a:rPr>
              <a:t>vida</a:t>
            </a:r>
            <a:r>
              <a:rPr lang="en-US" sz="3600" dirty="0">
                <a:solidFill>
                  <a:srgbClr val="004992"/>
                </a:solidFill>
                <a:latin typeface="Calibri Light"/>
              </a:rPr>
              <a:t> </a:t>
            </a:r>
            <a:r>
              <a:rPr lang="en-US" sz="3600" dirty="0" err="1">
                <a:solidFill>
                  <a:srgbClr val="004992"/>
                </a:solidFill>
                <a:latin typeface="Calibri Light"/>
              </a:rPr>
              <a:t>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pPr>
            <a:r>
              <a:rPr lang="en-US" sz="2000" b="1" dirty="0" err="1">
                <a:solidFill>
                  <a:srgbClr val="333333"/>
                </a:solidFill>
                <a:latin typeface="Calibri Light"/>
                <a:ea typeface="+mj-ea"/>
                <a:cs typeface="+mj-cs"/>
              </a:rPr>
              <a:t>Objectivos</a:t>
            </a:r>
            <a:r>
              <a:rPr lang="en-US" sz="2000" b="1" dirty="0">
                <a:solidFill>
                  <a:srgbClr val="333333"/>
                </a:solidFill>
                <a:latin typeface="Calibri Light"/>
                <a:ea typeface="+mj-ea"/>
                <a:cs typeface="+mj-cs"/>
              </a:rPr>
              <a:t> de </a:t>
            </a:r>
            <a:r>
              <a:rPr lang="en-US" sz="2000" b="1" dirty="0" err="1">
                <a:solidFill>
                  <a:srgbClr val="333333"/>
                </a:solidFill>
                <a:latin typeface="Calibri Light"/>
                <a:ea typeface="+mj-ea"/>
                <a:cs typeface="+mj-cs"/>
              </a:rPr>
              <a:t>Aprendizagem</a:t>
            </a:r>
            <a:r>
              <a:rPr lang="en-US" sz="2000" b="1" dirty="0">
                <a:solidFill>
                  <a:srgbClr val="333333"/>
                </a:solidFill>
                <a:latin typeface="Calibri Light"/>
                <a:ea typeface="+mj-ea"/>
                <a:cs typeface="+mj-cs"/>
              </a:rPr>
              <a:t>:</a:t>
            </a:r>
          </a:p>
          <a:p>
            <a:pPr marL="285750" lvl="0" indent="-285750" defTabSz="914377">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Quando</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as decisões são importantes e cruciais, é melhor evitar decisões precipitadas é considerar toda a informação </a:t>
            </a:r>
            <a:r>
              <a:rPr lang="pt-PT" altLang="de-DE">
                <a:solidFill>
                  <a:srgbClr val="333333"/>
                </a:solidFill>
                <a:latin typeface="Calibri Light"/>
                <a:cs typeface="Times New Roman" panose="02020603050405020304" pitchFamily="18" charset="0"/>
              </a:rPr>
              <a:t>relevante (“melhor </a:t>
            </a:r>
            <a:r>
              <a:rPr lang="pt-PT" altLang="de-DE" dirty="0">
                <a:solidFill>
                  <a:srgbClr val="333333"/>
                </a:solidFill>
                <a:latin typeface="Calibri Light"/>
                <a:cs typeface="Times New Roman" panose="02020603050405020304" pitchFamily="18" charset="0"/>
              </a:rPr>
              <a:t>prevenir </a:t>
            </a:r>
            <a:r>
              <a:rPr lang="pt-PT" altLang="de-DE">
                <a:solidFill>
                  <a:srgbClr val="333333"/>
                </a:solidFill>
                <a:latin typeface="Calibri Light"/>
                <a:cs typeface="Times New Roman" panose="02020603050405020304" pitchFamily="18" charset="0"/>
              </a:rPr>
              <a:t>que remediar”).</a:t>
            </a:r>
            <a:endParaRPr lang="pt-PT"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333333"/>
              </a:buClr>
              <a:buFont typeface="WingDings"/>
              <a:buChar char=""/>
            </a:pPr>
            <a:r>
              <a:rPr lang="pt-PT" altLang="de-DE" dirty="0">
                <a:solidFill>
                  <a:srgbClr val="004992"/>
                </a:solidFill>
                <a:latin typeface="Calibri Light"/>
                <a:cs typeface="Times New Roman" panose="02020603050405020304" pitchFamily="18" charset="0"/>
              </a:rPr>
              <a:t>Exemplo</a:t>
            </a:r>
            <a:r>
              <a:rPr lang="de-DE" altLang="de-DE" dirty="0">
                <a:solidFill>
                  <a:srgbClr val="004992"/>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Um homem a balbuciar</a:t>
            </a:r>
            <a:r>
              <a:rPr lang="en-GB" altLang="de-DE" dirty="0">
                <a:solidFill>
                  <a:srgbClr val="333333"/>
                </a:solidFill>
                <a:latin typeface="Calibri Light"/>
                <a:cs typeface="Times New Roman" panose="02020603050405020304" pitchFamily="18" charset="0"/>
              </a:rPr>
              <a:t>: </a:t>
            </a:r>
            <a:r>
              <a:rPr lang="pt-PT" altLang="de-DE" i="1" dirty="0">
                <a:solidFill>
                  <a:srgbClr val="333333"/>
                </a:solidFill>
                <a:latin typeface="Calibri Light"/>
                <a:cs typeface="Times New Roman" panose="02020603050405020304" pitchFamily="18" charset="0"/>
              </a:rPr>
              <a:t>estará bêbado?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Observe-o de perto</a:t>
            </a:r>
            <a:r>
              <a:rPr lang="de-DE" altLang="de-DE" dirty="0">
                <a:solidFill>
                  <a:srgbClr val="333333"/>
                </a:solidFill>
                <a:latin typeface="Calibri Light"/>
                <a:cs typeface="Times New Roman" panose="02020603050405020304" pitchFamily="18" charset="0"/>
              </a:rPr>
              <a:t>:</a:t>
            </a:r>
            <a:r>
              <a:rPr lang="en-GB"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o homem vem de um bar ou cheira álcool? </a:t>
            </a:r>
            <a:br>
              <a:rPr lang="de-DE" altLang="de-DE" dirty="0">
                <a:solidFill>
                  <a:srgbClr val="333333"/>
                </a:solidFill>
                <a:latin typeface="Calibri Light"/>
                <a:cs typeface="Times New Roman" panose="02020603050405020304" pitchFamily="18" charset="0"/>
              </a:rPr>
            </a:br>
            <a:r>
              <a:rPr lang="de-DE" altLang="de-DE" i="1" dirty="0">
                <a:solidFill>
                  <a:srgbClr val="004992"/>
                </a:solidFill>
                <a:latin typeface="Calibri Light"/>
                <a:cs typeface="Times New Roman" panose="02020603050405020304" pitchFamily="18" charset="0"/>
              </a:rPr>
              <a:t>O</a:t>
            </a:r>
            <a:r>
              <a:rPr lang="pt-PT" altLang="de-DE" i="1" dirty="0">
                <a:solidFill>
                  <a:srgbClr val="004992"/>
                </a:solidFill>
                <a:latin typeface="Calibri Light"/>
                <a:cs typeface="Times New Roman" panose="02020603050405020304" pitchFamily="18" charset="0"/>
              </a:rPr>
              <a:t> homem pode sofrer de uma alteração na linguagem em sequência de uma trombose ou pode ter uma deficiência na fala.</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Lembre-se que as decisões precipitadas aumentam o risco de erros</a:t>
            </a:r>
            <a:r>
              <a:rPr lang="de-DE" altLang="de-DE" dirty="0">
                <a:solidFill>
                  <a:srgbClr val="333333"/>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Para eventos de menor importância, podemos decidir rapidamente (ex. escolher um tipo de iogurte ou bolo).</a:t>
            </a:r>
          </a:p>
          <a:p>
            <a:pPr marL="285750" lvl="0" indent="-285750" defTabSz="914400" fontAlgn="base">
              <a:lnSpc>
                <a:spcPct val="100000"/>
              </a:lnSpc>
              <a:spcBef>
                <a:spcPts val="1200"/>
              </a:spcBef>
              <a:buClr>
                <a:srgbClr val="333333"/>
              </a:buClr>
              <a:buFont typeface="WingDings"/>
              <a:buChar char=""/>
            </a:pPr>
            <a:r>
              <a:rPr lang="pt-PT" altLang="de-DE" dirty="0">
                <a:solidFill>
                  <a:srgbClr val="333333"/>
                </a:solidFill>
                <a:latin typeface="Calibri Light"/>
                <a:cs typeface="Times New Roman" panose="02020603050405020304" pitchFamily="18" charset="0"/>
              </a:rPr>
              <a:t>Errar é humano</a:t>
            </a:r>
            <a:r>
              <a:rPr lang="en-US" altLang="de-DE" dirty="0">
                <a:solidFill>
                  <a:srgbClr val="333333"/>
                </a:solidFill>
                <a:latin typeface="Calibri Light"/>
                <a:cs typeface="Times New Roman" panose="02020603050405020304" pitchFamily="18" charset="0"/>
              </a:rPr>
              <a:t> –</a:t>
            </a:r>
            <a:r>
              <a:rPr lang="pt-PT" altLang="de-DE" dirty="0">
                <a:solidFill>
                  <a:srgbClr val="333333"/>
                </a:solidFill>
                <a:latin typeface="Calibri Light"/>
                <a:cs typeface="Times New Roman" panose="02020603050405020304" pitchFamily="18" charset="0"/>
              </a:rPr>
              <a:t> esteja preparado para a possibilidade de você estar errado.</a:t>
            </a:r>
          </a:p>
          <a:p>
            <a:pPr marL="285750" lvl="0" indent="-285750" defTabSz="914400" fontAlgn="base">
              <a:lnSpc>
                <a:spcPct val="100000"/>
              </a:lnSpc>
              <a:spcBef>
                <a:spcPts val="1200"/>
              </a:spcBef>
              <a:buClr>
                <a:srgbClr val="333333"/>
              </a:buClr>
              <a:buFont typeface="WingDings"/>
              <a:buChar char=""/>
            </a:pPr>
            <a:r>
              <a:rPr lang="pt-BR" altLang="de-DE" dirty="0">
                <a:solidFill>
                  <a:srgbClr val="333333"/>
                </a:solidFill>
                <a:latin typeface="Calibri Light"/>
                <a:cs typeface="Times New Roman" panose="02020603050405020304" pitchFamily="18" charset="0"/>
              </a:rPr>
              <a:t>Baseie as decisões importantes em factos sólidos. Meros palpites </a:t>
            </a:r>
            <a:r>
              <a:rPr lang="pt-BR" altLang="de-DE">
                <a:solidFill>
                  <a:srgbClr val="333333"/>
                </a:solidFill>
                <a:latin typeface="Calibri Light"/>
                <a:cs typeface="Times New Roman" panose="02020603050405020304" pitchFamily="18" charset="0"/>
              </a:rPr>
              <a:t>são “maus conselheiros”. </a:t>
            </a:r>
            <a:r>
              <a:rPr lang="pt-BR" altLang="de-DE" dirty="0">
                <a:solidFill>
                  <a:srgbClr val="333333"/>
                </a:solidFill>
                <a:latin typeface="Calibri Light"/>
                <a:cs typeface="Times New Roman" panose="02020603050405020304" pitchFamily="18" charset="0"/>
              </a:rPr>
              <a:t>Considere sempre as consequências de um julgamento errado.</a:t>
            </a:r>
            <a:endParaRPr lang="en-US"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70</a:t>
            </a:fld>
            <a:endParaRPr lang="de-DE" altLang="de-DE"/>
          </a:p>
        </p:txBody>
      </p:sp>
    </p:spTree>
    <p:extLst>
      <p:ext uri="{BB962C8B-B14F-4D97-AF65-F5344CB8AC3E}">
        <p14:creationId xmlns:p14="http://schemas.microsoft.com/office/powerpoint/2010/main" val="25342190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tomar decisões extremadas</a:t>
            </a:r>
            <a:r>
              <a:rPr lang="de-DE" altLang="de-DE" sz="2400" dirty="0">
                <a:solidFill>
                  <a:srgbClr val="333333"/>
                </a:solidFill>
                <a:latin typeface="Calibri Light"/>
                <a:cs typeface="Times New Roman" panose="02020603050405020304" pitchFamily="18" charset="0"/>
              </a:rPr>
              <a:t>.</a:t>
            </a:r>
            <a:r>
              <a:rPr lang="en-AU"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Este tipo de raciocínio piora quando estamos sob pressão e queremos libertar alguma tensão</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tomar decisões extremadas</a:t>
            </a:r>
            <a:r>
              <a:rPr lang="de-DE" altLang="de-DE" sz="2400" dirty="0">
                <a:solidFill>
                  <a:srgbClr val="333333"/>
                </a:solidFill>
                <a:latin typeface="Calibri Light"/>
                <a:cs typeface="Times New Roman" panose="02020603050405020304" pitchFamily="18" charset="0"/>
              </a:rPr>
              <a:t>.</a:t>
            </a:r>
            <a:r>
              <a:rPr lang="en-AU"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Este tipo de raciocínio piora quando estamos sob pressão e queremos libertar alguma tensão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real: </a:t>
            </a:r>
            <a:r>
              <a:rPr lang="pt-PT" altLang="de-DE" sz="2000" dirty="0">
                <a:solidFill>
                  <a:srgbClr val="333333"/>
                </a:solidFill>
                <a:latin typeface="Calibri Light"/>
                <a:cs typeface="Times New Roman" panose="02020603050405020304" pitchFamily="18" charset="0"/>
              </a:rPr>
              <a:t>O Carlos quer ir até à universidade com o seu carro mas não consegue encontrar as chaves. Ele acha que o segurança do parque roubou as suas chaves para impedi-lo de conduzir no campus</a:t>
            </a:r>
            <a:r>
              <a:rPr lang="en-AU" altLang="de-DE" sz="20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Ele está convencido que as pessoas da universidade querem mesmo expulsá-lo.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Porque estaria o segurança interessado em expulsar o Carlos da universidade; e como é que ele fez para roubar as chaves?</a:t>
            </a: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72</a:t>
            </a:fld>
            <a:endParaRPr lang="de-DE" altLang="de-DE"/>
          </a:p>
        </p:txBody>
      </p:sp>
    </p:spTree>
    <p:extLst>
      <p:ext uri="{BB962C8B-B14F-4D97-AF65-F5344CB8AC3E}">
        <p14:creationId xmlns:p14="http://schemas.microsoft.com/office/powerpoint/2010/main" val="504322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tomar decisões extremadas</a:t>
            </a:r>
            <a:r>
              <a:rPr lang="de-DE" altLang="de-DE" sz="2400" dirty="0">
                <a:solidFill>
                  <a:srgbClr val="333333"/>
                </a:solidFill>
                <a:latin typeface="Calibri Light"/>
                <a:cs typeface="Times New Roman" panose="02020603050405020304" pitchFamily="18" charset="0"/>
              </a:rPr>
              <a:t>.</a:t>
            </a:r>
            <a:r>
              <a:rPr lang="en-AU"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Este tipo de raciocínio piora quando estamos sob pressão e queremos libertar alguma tensão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real: </a:t>
            </a:r>
            <a:r>
              <a:rPr lang="pt-PT" altLang="de-DE" sz="2000" dirty="0">
                <a:solidFill>
                  <a:srgbClr val="333333"/>
                </a:solidFill>
                <a:latin typeface="Calibri Light"/>
                <a:cs typeface="Times New Roman" panose="02020603050405020304" pitchFamily="18" charset="0"/>
              </a:rPr>
              <a:t>O Carlos quer ir até à universidade com o seu carro mas não consegue encontrar as chaves. Ele acha que o segurança do parque roubou as suas chaves para impedi-lo de conduzir no campus</a:t>
            </a:r>
            <a:r>
              <a:rPr lang="en-AU" altLang="de-DE" sz="20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Ele está convencido que as pessoas da universidade querem mesmo expulsá-lo.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Porque estaria o segurança interessado em expulsar o Carlos da universidade; e como é que ele fez para roubar as chaves?</a:t>
            </a:r>
          </a:p>
          <a:p>
            <a:pPr lvl="0" defTabSz="914400" fontAlgn="base"/>
            <a:r>
              <a:rPr lang="pt-PT" altLang="de-DE" sz="2400" dirty="0">
                <a:solidFill>
                  <a:srgbClr val="333333"/>
                </a:solidFill>
                <a:latin typeface="Calibri Light"/>
                <a:cs typeface="Times New Roman" panose="02020603050405020304" pitchFamily="18" charset="0"/>
              </a:rPr>
              <a:t>Antes de fazer acusações graves deve recolher informações a partir do maior numero possível de fontes e discutir as diferentes explicações com as pessoas em quem você confia.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73</a:t>
            </a:fld>
            <a:endParaRPr lang="de-DE" altLang="de-DE"/>
          </a:p>
        </p:txBody>
      </p:sp>
    </p:spTree>
    <p:extLst>
      <p:ext uri="{BB962C8B-B14F-4D97-AF65-F5344CB8AC3E}">
        <p14:creationId xmlns:p14="http://schemas.microsoft.com/office/powerpoint/2010/main" val="24575371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7 - Saltar para Conclusões II</a:t>
            </a:r>
            <a:endParaRPr lang="de-DE"/>
          </a:p>
        </p:txBody>
      </p:sp>
      <p:sp>
        <p:nvSpPr>
          <p:cNvPr id="4" name="Slide Number Placeholder 3"/>
          <p:cNvSpPr>
            <a:spLocks noGrp="1"/>
          </p:cNvSpPr>
          <p:nvPr>
            <p:ph type="sldNum" sz="quarter" idx="12"/>
          </p:nvPr>
        </p:nvSpPr>
        <p:spPr/>
        <p:txBody>
          <a:bodyPr/>
          <a:lstStyle/>
          <a:p>
            <a:fld id="{56FF841E-93C3-4853-8450-C386C6E1892B}" type="slidenum">
              <a:rPr lang="de-DE" altLang="de-DE" smtClean="0"/>
              <a:pPr/>
              <a:t>74</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600830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609C8F79-B4E9-4C9D-9FAC-69ABB049FF4F}" type="slidenum">
              <a:rPr lang="de-DE" altLang="de-DE" smtClean="0"/>
              <a:pPr/>
              <a:t>75</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840660560"/>
              </p:ext>
            </p:extLst>
          </p:nvPr>
        </p:nvGraphicFramePr>
        <p:xfrm>
          <a:off x="408954" y="2011680"/>
          <a:ext cx="11375999" cy="32004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j-lt"/>
                          <a:ea typeface="+mn-ea"/>
                          <a:cs typeface="+mn-cs"/>
                        </a:rPr>
                        <a:t>Capa</a:t>
                      </a:r>
                      <a:r>
                        <a:rPr lang="en-US" sz="1000" kern="1200" dirty="0">
                          <a:solidFill>
                            <a:schemeClr val="dk1"/>
                          </a:solidFill>
                          <a:effectLst/>
                          <a:latin typeface="+mj-lt"/>
                          <a:ea typeface="+mn-ea"/>
                          <a:cs typeface="+mn-cs"/>
                        </a:rPr>
                        <a:t> da </a:t>
                      </a:r>
                      <a:r>
                        <a:rPr lang="en-US" sz="1000" kern="1200" dirty="0" err="1">
                          <a:solidFill>
                            <a:schemeClr val="dk1"/>
                          </a:solidFill>
                          <a:effectLst/>
                          <a:latin typeface="+mj-lt"/>
                          <a:ea typeface="+mn-ea"/>
                          <a:cs typeface="+mn-cs"/>
                        </a:rPr>
                        <a:t>revista</a:t>
                      </a:r>
                      <a:r>
                        <a:rPr lang="en-US" sz="1000" kern="1200" dirty="0">
                          <a:solidFill>
                            <a:schemeClr val="dk1"/>
                          </a:solidFill>
                          <a:effectLst/>
                          <a:latin typeface="+mj-lt"/>
                          <a:ea typeface="+mn-ea"/>
                          <a:cs typeface="+mn-cs"/>
                        </a:rPr>
                        <a:t> </a:t>
                      </a:r>
                      <a:r>
                        <a:rPr lang="en-US" sz="1000" i="1" kern="1200" dirty="0">
                          <a:solidFill>
                            <a:schemeClr val="dk1"/>
                          </a:solidFill>
                          <a:effectLst/>
                          <a:latin typeface="+mj-lt"/>
                          <a:ea typeface="+mn-ea"/>
                          <a:cs typeface="+mn-cs"/>
                        </a:rPr>
                        <a:t>Stern</a:t>
                      </a:r>
                      <a:endParaRPr kumimoji="0" lang="en-GB" sz="1000" b="0" i="1"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GHDI - Image (</a:t>
                      </a:r>
                      <a:r>
                        <a:rPr lang="de-DE" sz="1000" b="0" u="none" kern="1200" dirty="0" err="1">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ghi</a:t>
                      </a:r>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dc.org)</a:t>
                      </a:r>
                      <a:endParaRPr lang="de-DE" sz="1000" b="0" u="none" kern="1200" dirty="0">
                        <a:solidFill>
                          <a:schemeClr val="tx1"/>
                        </a:solidFill>
                        <a:effectLst/>
                        <a:latin typeface="+mj-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pt-PT" sz="1000" kern="1200" dirty="0">
                          <a:solidFill>
                            <a:schemeClr val="dk1"/>
                          </a:solidFill>
                          <a:effectLst/>
                          <a:latin typeface="+mj-lt"/>
                          <a:ea typeface="+mn-ea"/>
                          <a:cs typeface="+mn-cs"/>
                        </a:rPr>
                        <a:t>Esta obra está licenciada ao abrigo de uma política de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pt-PT" sz="1000" kern="1200" dirty="0">
                          <a:solidFill>
                            <a:schemeClr val="dk1"/>
                          </a:solidFill>
                          <a:effectLst/>
                          <a:latin typeface="+mj-lt"/>
                          <a:ea typeface="+mn-ea"/>
                          <a:cs typeface="+mn-cs"/>
                        </a:rPr>
                        <a:t>"utilização justa". Se suspeitar de uma violação dos</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pt-PT" sz="1000" kern="1200" dirty="0">
                          <a:solidFill>
                            <a:schemeClr val="dk1"/>
                          </a:solidFill>
                          <a:effectLst/>
                          <a:latin typeface="+mj-lt"/>
                          <a:ea typeface="+mn-ea"/>
                          <a:cs typeface="+mn-cs"/>
                        </a:rPr>
                        <a:t>direitos de autor, por favor contacte-nos.</a:t>
                      </a:r>
                      <a:endParaRPr lang="de-DE" sz="1000" kern="1200" dirty="0">
                        <a:solidFill>
                          <a:schemeClr val="dk1"/>
                        </a:solidFill>
                        <a:effectLst/>
                        <a:latin typeface="+mj-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l-NL" sz="1000" kern="1200" dirty="0">
                          <a:solidFill>
                            <a:schemeClr val="dk1"/>
                          </a:solidFill>
                          <a:effectLst/>
                          <a:latin typeface="+mj-lt"/>
                          <a:ea typeface="+mn-ea"/>
                          <a:cs typeface="+mn-cs"/>
                        </a:rPr>
                        <a:t>Voorpagina van het weekblad </a:t>
                      </a:r>
                      <a:r>
                        <a:rPr lang="nl-NL" sz="1000" i="1" kern="1200" dirty="0">
                          <a:solidFill>
                            <a:schemeClr val="dk1"/>
                          </a:solidFill>
                          <a:effectLst/>
                          <a:latin typeface="+mj-lt"/>
                          <a:ea typeface="+mn-ea"/>
                          <a:cs typeface="+mn-cs"/>
                        </a:rPr>
                        <a:t>Stern</a:t>
                      </a:r>
                      <a:endParaRPr kumimoji="0" lang="en-GB" sz="1000" b="0" i="1"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a:t>
                      </a:r>
                      <a:r>
                        <a:rPr kumimoji="0" lang="de-DE" sz="1000" b="0" i="0" u="none" strike="noStrike" cap="none" normalizeH="0" baseline="0" dirty="0" err="1">
                          <a:ln>
                            <a:noFill/>
                          </a:ln>
                          <a:solidFill>
                            <a:srgbClr val="333333"/>
                          </a:solidFill>
                          <a:effectLst/>
                          <a:latin typeface="Calibri Light"/>
                          <a:cs typeface="Times New Roman" pitchFamily="18" charset="0"/>
                        </a:rPr>
                        <a:t>reproduced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paintings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are</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because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their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copyright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has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expired</a:t>
                      </a:r>
                      <a:r>
                        <a:rPr kumimoji="0" lang="de-DE" sz="1000" b="0" i="0" u="none" strike="noStrike" cap="none" normalizeH="0" baseline="0" dirty="0">
                          <a:ln>
                            <a:noFill/>
                          </a:ln>
                          <a:solidFill>
                            <a:srgbClr val="333333"/>
                          </a:solidFill>
                          <a:effectLst/>
                          <a:latin typeface="Calibri Light"/>
                          <a:cs typeface="Times New Roman" pitchFamily="18" charset="0"/>
                        </a:rPr>
                        <a:t> (all </a:t>
                      </a:r>
                      <a:r>
                        <a:rPr kumimoji="0" lang="de-DE" sz="1000" b="0" i="0" u="none" strike="noStrike" cap="none" normalizeH="0" baseline="0" dirty="0" err="1">
                          <a:ln>
                            <a:noFill/>
                          </a:ln>
                          <a:solidFill>
                            <a:srgbClr val="333333"/>
                          </a:solidFill>
                          <a:effectLst/>
                          <a:latin typeface="Calibri Light"/>
                          <a:cs typeface="Times New Roman" pitchFamily="18" charset="0"/>
                        </a:rPr>
                        <a:t>artists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died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more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than</a:t>
                      </a:r>
                      <a:r>
                        <a:rPr kumimoji="0" lang="de-DE" sz="1000" b="0" i="0" u="none" strike="noStrike" cap="none" normalizeH="0" baseline="0" dirty="0">
                          <a:ln>
                            <a:noFill/>
                          </a:ln>
                          <a:solidFill>
                            <a:srgbClr val="333333"/>
                          </a:solidFill>
                          <a:effectLst/>
                          <a:latin typeface="Calibri Light"/>
                          <a:cs typeface="Times New Roman" pitchFamily="18" charset="0"/>
                        </a:rPr>
                        <a:t> 70years </a:t>
                      </a:r>
                      <a:r>
                        <a:rPr kumimoji="0" lang="de-DE" sz="1000" b="0" i="0" u="none" strike="noStrike" cap="none" normalizeH="0" baseline="0" dirty="0" err="1">
                          <a:ln>
                            <a:noFill/>
                          </a:ln>
                          <a:solidFill>
                            <a:srgbClr val="333333"/>
                          </a:solidFill>
                          <a:effectLst/>
                          <a:latin typeface="Calibri Light"/>
                          <a:cs typeface="Times New Roman" pitchFamily="18" charset="0"/>
                        </a:rPr>
                        <a:t>ago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76</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23029173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Teoria da 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“Evidência”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00959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77</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30427658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Teoria da 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“Evidência”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t-BR" sz="2000" dirty="0">
                          <a:solidFill>
                            <a:srgbClr val="333333"/>
                          </a:solidFill>
                          <a:latin typeface="Calibri Light"/>
                        </a:rPr>
                        <a:t>Motivos dos EUA:</a:t>
                      </a:r>
                    </a:p>
                    <a:p>
                      <a:pPr marL="457200" indent="-457200">
                        <a:lnSpc>
                          <a:spcPct val="100000"/>
                        </a:lnSpc>
                        <a:spcBef>
                          <a:spcPts val="1200"/>
                        </a:spcBef>
                        <a:buFont typeface="+mj-lt"/>
                        <a:buAutoNum type="arabicPeriod"/>
                      </a:pPr>
                      <a:r>
                        <a:rPr lang="pt-BR" sz="2000">
                          <a:solidFill>
                            <a:srgbClr val="333333"/>
                          </a:solidFill>
                          <a:latin typeface="Calibri Light"/>
                        </a:rPr>
                        <a:t>A “vitória tecnológica” </a:t>
                      </a:r>
                      <a:r>
                        <a:rPr lang="pt-BR" sz="2000" dirty="0">
                          <a:solidFill>
                            <a:srgbClr val="333333"/>
                          </a:solidFill>
                          <a:latin typeface="Calibri Light"/>
                        </a:rPr>
                        <a:t>na competição das viagens ao espaço com a União Soviética, que tinha acabado de lançar com sucesso um satélite no espaço</a:t>
                      </a:r>
                    </a:p>
                    <a:p>
                      <a:pPr marL="457200" indent="-457200">
                        <a:lnSpc>
                          <a:spcPct val="100000"/>
                        </a:lnSpc>
                        <a:spcBef>
                          <a:spcPts val="1200"/>
                        </a:spcBef>
                        <a:buFont typeface="+mj-lt"/>
                        <a:buAutoNum type="arabicPeriod"/>
                      </a:pPr>
                      <a:r>
                        <a:rPr lang="pt-BR" sz="2000" dirty="0">
                          <a:solidFill>
                            <a:srgbClr val="333333"/>
                          </a:solidFill>
                          <a:latin typeface="Calibri Light"/>
                        </a:rPr>
                        <a:t>Criar uma distração em relação à guerra no Vietnam</a:t>
                      </a:r>
                    </a:p>
                    <a:p>
                      <a:pPr marL="457200" indent="-457200">
                        <a:lnSpc>
                          <a:spcPct val="100000"/>
                        </a:lnSpc>
                        <a:spcBef>
                          <a:spcPts val="1200"/>
                        </a:spcBef>
                        <a:buFont typeface="+mj-lt"/>
                        <a:buAutoNum type="arabicPeriod"/>
                      </a:pPr>
                      <a:r>
                        <a:rPr lang="pt-BR" sz="2000" dirty="0">
                          <a:solidFill>
                            <a:srgbClr val="333333"/>
                          </a:solidFill>
                          <a:latin typeface="Calibri Light"/>
                        </a:rPr>
                        <a:t>A NASA falseou a aterragem na Lua com receio dos cortes nos subsidios do governo.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83061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78</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3501113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“Evidência”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36664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79</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21221176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“Evidência”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t-BR" sz="1800" b="1" i="0" u="none" strike="noStrike" cap="none" normalizeH="0" baseline="0" dirty="0">
                          <a:ln>
                            <a:noFill/>
                          </a:ln>
                          <a:solidFill>
                            <a:srgbClr val="333333"/>
                          </a:solidFill>
                          <a:effectLst/>
                          <a:latin typeface="Calibri Light"/>
                          <a:cs typeface="Times New Roman" pitchFamily="18" charset="0"/>
                        </a:rPr>
                        <a:t>A favor: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Seria impossivel a bandeira estar agitada uma vez que não há atmosfera na lua.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Fotos de céu sem estrelas e diferentes sombras indicam que foram feitas num estúdio de cinema.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A mensagem de rádio do astronauta Armstrong: respondeu muito rapidamente à última frase do presidente Nixon. Os sinais de rádio necessitam de mais tempo para serem transmitidas para terra do que tempo que Armstrong levou a responder.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89252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80</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326996234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“Evidência”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Contra: </a:t>
                      </a:r>
                      <a:r>
                        <a:rPr kumimoji="0" lang="de-DE" sz="1800" b="1"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3896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81</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69257137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“Evidência”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t-BR" sz="1800" b="1" dirty="0">
                          <a:latin typeface="Calibri Light"/>
                        </a:rPr>
                        <a:t>Contra: </a:t>
                      </a:r>
                    </a:p>
                    <a:p>
                      <a:pPr marL="342900" indent="-342900">
                        <a:lnSpc>
                          <a:spcPct val="100000"/>
                        </a:lnSpc>
                        <a:spcBef>
                          <a:spcPts val="1200"/>
                        </a:spcBef>
                        <a:buFont typeface="+mj-lt"/>
                        <a:buAutoNum type="arabicPeriod"/>
                      </a:pPr>
                      <a:r>
                        <a:rPr lang="pt-BR" sz="1800" b="0" dirty="0">
                          <a:latin typeface="Calibri Light"/>
                        </a:rPr>
                        <a:t>A ondulação da bandeira deve-se ao cravar da haste na superficie lunar e a uma barra horizontal de suporte.</a:t>
                      </a:r>
                    </a:p>
                    <a:p>
                      <a:pPr marL="342900" indent="-342900">
                        <a:lnSpc>
                          <a:spcPct val="100000"/>
                        </a:lnSpc>
                        <a:spcBef>
                          <a:spcPts val="1200"/>
                        </a:spcBef>
                        <a:buFont typeface="+mj-lt"/>
                        <a:buAutoNum type="arabicPeriod"/>
                      </a:pPr>
                      <a:r>
                        <a:rPr lang="pt-BR" sz="1800" b="0" dirty="0">
                          <a:latin typeface="Calibri Light"/>
                        </a:rPr>
                        <a:t>As fotografias à noite não conseguem capturar luz fraca. Por esse motivo não se vêm as estrelas.</a:t>
                      </a:r>
                    </a:p>
                    <a:p>
                      <a:pPr marL="342900" indent="-342900">
                        <a:lnSpc>
                          <a:spcPct val="100000"/>
                        </a:lnSpc>
                        <a:spcBef>
                          <a:spcPts val="1200"/>
                        </a:spcBef>
                        <a:buFont typeface="+mj-lt"/>
                        <a:buAutoNum type="arabicPeriod"/>
                      </a:pPr>
                      <a:r>
                        <a:rPr lang="pt-BR" sz="1800" b="0" dirty="0">
                          <a:latin typeface="Calibri Light"/>
                        </a:rPr>
                        <a:t>As sombras são causadas pela superficie irregular da lua.</a:t>
                      </a:r>
                    </a:p>
                    <a:p>
                      <a:pPr marL="342900" indent="-342900">
                        <a:lnSpc>
                          <a:spcPct val="100000"/>
                        </a:lnSpc>
                        <a:spcBef>
                          <a:spcPts val="1200"/>
                        </a:spcBef>
                        <a:buFont typeface="+mj-lt"/>
                        <a:buAutoNum type="arabicPeriod"/>
                      </a:pPr>
                      <a:r>
                        <a:rPr lang="pt-BR" sz="1800" b="0" dirty="0">
                          <a:latin typeface="Calibri Light"/>
                        </a:rPr>
                        <a:t>A entrevista foi editada de forma a corrigir o atraso original no diálogo entre Nixon e 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960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a:t>
            </a:r>
            <a:r>
              <a:rPr lang="pt-BR" sz="3600">
                <a:solidFill>
                  <a:srgbClr val="004992"/>
                </a:solidFill>
                <a:latin typeface="Calibri Light"/>
              </a:rPr>
              <a:t>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82</a:t>
            </a:fld>
            <a:endParaRPr lang="de-DE" alt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a:t>
            </a:r>
            <a:r>
              <a:rPr lang="de-DE" altLang="de-DE" sz="1200" b="0">
                <a:latin typeface="+mj-lt"/>
              </a:rPr>
              <a:t>: “Vorsicht Verschwörung” </a:t>
            </a:r>
            <a:r>
              <a:rPr lang="de-DE" altLang="de-DE" sz="1200" b="0" dirty="0">
                <a:latin typeface="+mj-lt"/>
              </a:rPr>
              <a:t>(Beware conspiracy) </a:t>
            </a: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t-BR" sz="2200" b="0" dirty="0">
                <a:solidFill>
                  <a:srgbClr val="000000"/>
                </a:solidFill>
                <a:latin typeface="Calibri Light"/>
                <a:ea typeface="ＭＳ Ｐゴシック" panose="020B0600070205080204" pitchFamily="34" charset="-128"/>
              </a:rPr>
              <a:t>A aterragem na Lua foi falseada pelo governo dos EUA? </a:t>
            </a:r>
            <a:endParaRPr lang="de-DE" sz="2200" b="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Não! </a:t>
            </a:r>
            <a:endParaRPr lang="de-DE" altLang="de-DE" sz="4000" dirty="0">
              <a:latin typeface="Calibri Light"/>
            </a:endParaRPr>
          </a:p>
        </p:txBody>
      </p:sp>
      <p:sp>
        <p:nvSpPr>
          <p:cNvPr id="16"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t-BR" altLang="de-DE" sz="2400" b="0" dirty="0">
                <a:latin typeface="Calibri Light"/>
              </a:rPr>
              <a:t>Director Roland Emmerich (Dia da Independência):</a:t>
            </a:r>
            <a:br>
              <a:rPr lang="pt-BR" altLang="de-DE" sz="2400" b="0">
                <a:latin typeface="Calibri Light"/>
              </a:rPr>
            </a:br>
            <a:r>
              <a:rPr lang="pt-BR" altLang="de-DE" sz="2400" b="0">
                <a:latin typeface="Calibri Light"/>
              </a:rPr>
              <a:t>“A </a:t>
            </a:r>
            <a:r>
              <a:rPr lang="pt-BR" altLang="de-DE" sz="2400" b="0" dirty="0">
                <a:latin typeface="Calibri Light"/>
              </a:rPr>
              <a:t>aterragem na lua (…) foi demasiadamente boa. Tal coisa seria impossivel alcançar nos anos 60. Mesmo com a tecnologia de hoje em dia colocaria muitos </a:t>
            </a:r>
            <a:r>
              <a:rPr lang="pt-BR" altLang="de-DE" sz="2400" b="0">
                <a:latin typeface="Calibri Light"/>
              </a:rPr>
              <a:t>problemas.”</a:t>
            </a:r>
            <a:endParaRPr lang="de-DE" altLang="de-DE" sz="2400" b="0" i="1" dirty="0">
              <a:latin typeface="Calibri Light"/>
            </a:endParaRPr>
          </a:p>
        </p:txBody>
      </p:sp>
    </p:spTree>
    <p:extLst>
      <p:ext uri="{BB962C8B-B14F-4D97-AF65-F5344CB8AC3E}">
        <p14:creationId xmlns:p14="http://schemas.microsoft.com/office/powerpoint/2010/main" val="28733851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surgiram este mito urbano e outras teorias da conspiração?</a:t>
            </a:r>
            <a:endParaRPr lang="en-US" sz="3600">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dirty="0">
                <a:solidFill>
                  <a:srgbClr val="333333"/>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83</a:t>
            </a:fld>
            <a:endParaRPr lang="de-DE" altLang="de-DE"/>
          </a:p>
        </p:txBody>
      </p:sp>
    </p:spTree>
    <p:extLst>
      <p:ext uri="{BB962C8B-B14F-4D97-AF65-F5344CB8AC3E}">
        <p14:creationId xmlns:p14="http://schemas.microsoft.com/office/powerpoint/2010/main" val="3535323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surgiram este mito urbano e outras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São muitas vezes mais emocionantes do que a realidade.</a:t>
            </a:r>
          </a:p>
          <a:p>
            <a:pPr marL="342900" lvl="0" indent="-342900" defTabSz="914400" fontAlgn="base">
              <a:buClr>
                <a:srgbClr val="333333"/>
              </a:buClr>
              <a:buFont typeface="WingDings"/>
              <a:buChar char=""/>
            </a:pPr>
            <a:r>
              <a:rPr lang="pt-PT" altLang="de-DE" sz="2400" dirty="0">
                <a:solidFill>
                  <a:srgbClr val="333333"/>
                </a:solidFill>
                <a:latin typeface="Calibri Light"/>
              </a:rPr>
              <a:t>São baseados em factos que são dificeis de averiguar e as pessoas acreditam neles facilmente (e.g., a ondulação da bandeira sugere que as fotografias foram tiradas na terra).</a:t>
            </a:r>
          </a:p>
          <a:p>
            <a:pPr marL="342900" lvl="0" indent="-342900" defTabSz="914400" fontAlgn="base">
              <a:buClr>
                <a:srgbClr val="333333"/>
              </a:buClr>
              <a:buFont typeface="WingDings"/>
              <a:buChar char=""/>
            </a:pPr>
            <a:r>
              <a:rPr lang="pt-PT" altLang="de-DE" sz="2400" dirty="0">
                <a:solidFill>
                  <a:srgbClr val="333333"/>
                </a:solidFill>
                <a:latin typeface="Calibri Light"/>
              </a:rPr>
              <a:t>Impedem explicações alternativas (e.g., o céu sem estrelas pode ser explicado pelas limitações técnicas das fotografias nocturnas).</a:t>
            </a:r>
          </a:p>
          <a:p>
            <a:pPr marL="342900" lvl="0" indent="-342900" defTabSz="914400" fontAlgn="base">
              <a:buClr>
                <a:srgbClr val="333333"/>
              </a:buClr>
              <a:buFont typeface="WingDings"/>
              <a:buChar char=""/>
            </a:pPr>
            <a:r>
              <a:rPr lang="pt-PT" altLang="de-DE" sz="2400" dirty="0">
                <a:solidFill>
                  <a:srgbClr val="333333"/>
                </a:solidFill>
                <a:latin typeface="Calibri Light"/>
              </a:rPr>
              <a:t>Os mitos urbanos retiram factos do contexto e exploram-nos ao limite.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7 - Saltar para Conclusões II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84</a:t>
            </a:fld>
            <a:endParaRPr lang="de-DE" altLang="de-DE"/>
          </a:p>
        </p:txBody>
      </p:sp>
    </p:spTree>
    <p:extLst>
      <p:ext uri="{BB962C8B-B14F-4D97-AF65-F5344CB8AC3E}">
        <p14:creationId xmlns:p14="http://schemas.microsoft.com/office/powerpoint/2010/main" val="286951949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5343</Words>
  <Application>Microsoft Office PowerPoint</Application>
  <PresentationFormat>Benutzerdefiniert</PresentationFormat>
  <Paragraphs>708</Paragraphs>
  <Slides>84</Slides>
  <Notes>82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84</vt:i4>
      </vt:variant>
    </vt:vector>
  </HeadingPairs>
  <TitlesOfParts>
    <vt:vector size="92" baseType="lpstr">
      <vt:lpstr>Arial</vt:lpstr>
      <vt:lpstr>Calibri</vt:lpstr>
      <vt:lpstr>Calibri Light</vt:lpstr>
      <vt:lpstr>Symbol</vt:lpstr>
      <vt:lpstr>Times New Roman</vt:lpstr>
      <vt:lpstr>Verdana</vt:lpstr>
      <vt:lpstr>WingDings</vt:lpstr>
      <vt:lpstr>UKE_PPT-Vorlage_16zu9</vt:lpstr>
      <vt:lpstr>TMC 7 A – Saltar para Conclusões II</vt:lpstr>
      <vt:lpstr>Conclusões Precipitadas</vt:lpstr>
      <vt:lpstr>Conclusões Precipitadas</vt:lpstr>
      <vt:lpstr>Conclusões Precipitadas</vt:lpstr>
      <vt:lpstr>Saltar para Conclusões Em que tipo de situações devemos fazer conclusões sem saber a verdade completa?</vt:lpstr>
      <vt:lpstr>Saltar para Conclusões Em que tipo de situações devemos fazer conclusões sem saber a verdade completa?</vt:lpstr>
      <vt:lpstr>Saltar para Conclusões Em que tipo de situações devemos fazer conclusões sem saber a verdade completa?</vt:lpstr>
      <vt:lpstr>Saltar para Conclusões Em que tipo de situações devemos fazer conclusões sem saber a verdade completa?</vt:lpstr>
      <vt:lpstr>Conclusões precipitadas “em acção”</vt:lpstr>
      <vt:lpstr>Decisões precipitadas “em acção” - Lendas urbanas – (para um exercicio alternativo ver o fim da apresentação)</vt:lpstr>
      <vt:lpstr>Decisões precipitadas “em acção” - Lendas urbanas -</vt:lpstr>
      <vt:lpstr>Decisões precipitadas “em acção” - Lendas urbanas -</vt:lpstr>
      <vt:lpstr>Decisões precipitadas “em acção” - Lendas urbanas -</vt:lpstr>
      <vt:lpstr>Como é que estas teorias conspirativas surgem?</vt:lpstr>
      <vt:lpstr>Como é que estas teorias conspirativas surgem?</vt:lpstr>
      <vt:lpstr>Como é que estas teorias conspirativas surgem?</vt:lpstr>
      <vt:lpstr>Porque estamos a fazer isto?</vt:lpstr>
      <vt:lpstr>Porque estamos a fazer isto?</vt:lpstr>
      <vt:lpstr>De que forma saltar para conclusões promove interpretações erradas durante a psicose –exemplos</vt:lpstr>
      <vt:lpstr>Exercício</vt:lpstr>
      <vt:lpstr>Exercício</vt:lpstr>
      <vt:lpstr>Exercício</vt:lpstr>
      <vt:lpstr>Exercício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Transferência para vida diária</vt:lpstr>
      <vt:lpstr>Transferência para vida diária</vt:lpstr>
      <vt:lpstr>Transferência para vida diária</vt:lpstr>
      <vt:lpstr>Transferência para vida diária</vt:lpstr>
      <vt:lpstr>Transferência para vida diária</vt:lpstr>
      <vt:lpstr>Transferência para vida diária</vt:lpstr>
      <vt:lpstr>Transferência para vida diária</vt:lpstr>
      <vt:lpstr>O que isto tem a ver com a psicose?</vt:lpstr>
      <vt:lpstr>O que isto tem a ver com a psicose?</vt:lpstr>
      <vt:lpstr>O que isto tem a ver com a psicose?</vt:lpstr>
      <vt:lpstr>Obrigado pela sua atenção!</vt:lpstr>
      <vt:lpstr>PowerPoint-Präsentation</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Como surgiram este mito urbano e outras teorias da conspiração?</vt:lpstr>
      <vt:lpstr>Como surgiram este mito urbano e outras teorias da conspiração?</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329</cp:revision>
  <dcterms:created xsi:type="dcterms:W3CDTF">2004-06-30T16:15:23Z</dcterms:created>
  <dcterms:modified xsi:type="dcterms:W3CDTF">2022-02-04T10:28:33Z</dcterms:modified>
</cp:coreProperties>
</file>