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86" r:id="rId1"/>
  </p:sldMasterIdLst>
  <p:notesMasterIdLst>
    <p:notesMasterId r:id="rId42"/>
  </p:notesMasterIdLst>
  <p:handoutMasterIdLst>
    <p:handoutMasterId r:id="rId43"/>
  </p:handoutMasterIdLst>
  <p:sldIdLst>
    <p:sldId id="432" r:id="rId2"/>
    <p:sldId id="390" r:id="rId3"/>
    <p:sldId id="391" r:id="rId4"/>
    <p:sldId id="392" r:id="rId5"/>
    <p:sldId id="393" r:id="rId6"/>
    <p:sldId id="388" r:id="rId7"/>
    <p:sldId id="360" r:id="rId8"/>
    <p:sldId id="413" r:id="rId9"/>
    <p:sldId id="414" r:id="rId10"/>
    <p:sldId id="416" r:id="rId11"/>
    <p:sldId id="361" r:id="rId12"/>
    <p:sldId id="415" r:id="rId13"/>
    <p:sldId id="330" r:id="rId14"/>
    <p:sldId id="363" r:id="rId15"/>
    <p:sldId id="417" r:id="rId16"/>
    <p:sldId id="418" r:id="rId17"/>
    <p:sldId id="332" r:id="rId18"/>
    <p:sldId id="364" r:id="rId19"/>
    <p:sldId id="419" r:id="rId20"/>
    <p:sldId id="386" r:id="rId21"/>
    <p:sldId id="336" r:id="rId22"/>
    <p:sldId id="420" r:id="rId23"/>
    <p:sldId id="421" r:id="rId24"/>
    <p:sldId id="422" r:id="rId25"/>
    <p:sldId id="367" r:id="rId26"/>
    <p:sldId id="340" r:id="rId27"/>
    <p:sldId id="423" r:id="rId28"/>
    <p:sldId id="425" r:id="rId29"/>
    <p:sldId id="428" r:id="rId30"/>
    <p:sldId id="429" r:id="rId31"/>
    <p:sldId id="411" r:id="rId32"/>
    <p:sldId id="376" r:id="rId33"/>
    <p:sldId id="352" r:id="rId34"/>
    <p:sldId id="389" r:id="rId35"/>
    <p:sldId id="406" r:id="rId36"/>
    <p:sldId id="430" r:id="rId37"/>
    <p:sldId id="431" r:id="rId38"/>
    <p:sldId id="369" r:id="rId39"/>
    <p:sldId id="412" r:id="rId40"/>
    <p:sldId id="405" r:id="rId41"/>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5" autoAdjust="0"/>
    <p:restoredTop sz="94601" autoAdjust="0"/>
  </p:normalViewPr>
  <p:slideViewPr>
    <p:cSldViewPr>
      <p:cViewPr varScale="1">
        <p:scale>
          <a:sx n="62" d="100"/>
          <a:sy n="62" d="100"/>
        </p:scale>
        <p:origin x="808" y="100"/>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3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BF7855F1-1B85-4145-B817-7C789BBACFF3}" type="slidenum">
              <a:rPr lang="en-US" altLang="de-DE"/>
              <a:pPr>
                <a:defRPr/>
              </a:pPr>
              <a:t>‹Nr.›</a:t>
            </a:fld>
            <a:endParaRPr lang="en-US" altLang="de-DE"/>
          </a:p>
        </p:txBody>
      </p:sp>
    </p:spTree>
    <p:extLst>
      <p:ext uri="{BB962C8B-B14F-4D97-AF65-F5344CB8AC3E}">
        <p14:creationId xmlns:p14="http://schemas.microsoft.com/office/powerpoint/2010/main" val="14440102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08960C28-26C6-4BDC-8DEB-DA2BD612751A}" type="slidenum">
              <a:rPr lang="en-US" altLang="de-DE"/>
              <a:pPr>
                <a:defRPr/>
              </a:pPr>
              <a:t>‹Nr.›</a:t>
            </a:fld>
            <a:endParaRPr lang="en-US" altLang="de-DE"/>
          </a:p>
        </p:txBody>
      </p:sp>
    </p:spTree>
    <p:extLst>
      <p:ext uri="{BB962C8B-B14F-4D97-AF65-F5344CB8AC3E}">
        <p14:creationId xmlns:p14="http://schemas.microsoft.com/office/powerpoint/2010/main" val="33422395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F8726F-9BD7-4317-99BF-202EF63BF3EB}" type="slidenum">
              <a:rPr lang="en-US" altLang="de-DE" sz="1300" smtClean="0"/>
              <a:pPr>
                <a:spcBef>
                  <a:spcPct val="0"/>
                </a:spcBef>
              </a:pPr>
              <a:t>2</a:t>
            </a:fld>
            <a:endParaRPr lang="en-US" altLang="de-DE" sz="1300"/>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0245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EA5C75-5CAF-468A-B01C-4275616985E0}" type="slidenum">
              <a:rPr lang="en-US" altLang="de-DE" sz="1300" smtClean="0"/>
              <a:pPr>
                <a:spcBef>
                  <a:spcPct val="0"/>
                </a:spcBef>
              </a:pPr>
              <a:t>3</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74765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E63C25-025A-41D1-AA5F-CAAE0D9E2C66}" type="slidenum">
              <a:rPr lang="en-US" altLang="de-DE" sz="1300" smtClean="0"/>
              <a:pPr>
                <a:spcBef>
                  <a:spcPct val="0"/>
                </a:spcBef>
              </a:pPr>
              <a:t>4</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5842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AFA725-98E9-442B-A027-DE6606EFA839}" type="slidenum">
              <a:rPr lang="en-US" altLang="de-DE" sz="1300" smtClean="0"/>
              <a:pPr>
                <a:spcBef>
                  <a:spcPct val="0"/>
                </a:spcBef>
              </a:pPr>
              <a:t>5</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9314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6B8AFA-0D85-4C29-911F-3A759F12FA8A}" type="slidenum">
              <a:rPr lang="en-US" altLang="de-DE" sz="1300" smtClean="0"/>
              <a:pPr>
                <a:spcBef>
                  <a:spcPct val="0"/>
                </a:spcBef>
              </a:pPr>
              <a:t>6</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29013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48883A-2A22-4E56-B67E-38EFF2909BEE}" type="slidenum">
              <a:rPr lang="en-US" altLang="de-DE" sz="1300" smtClean="0"/>
              <a:pPr>
                <a:spcBef>
                  <a:spcPct val="0"/>
                </a:spcBef>
              </a:pPr>
              <a:t>7</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61557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48883A-2A22-4E56-B67E-38EFF2909BEE}" type="slidenum">
              <a:rPr lang="en-US" altLang="de-DE" sz="1300" smtClean="0"/>
              <a:pPr>
                <a:spcBef>
                  <a:spcPct val="0"/>
                </a:spcBef>
              </a:pPr>
              <a:t>8</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6155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48883A-2A22-4E56-B67E-38EFF2909BEE}" type="slidenum">
              <a:rPr lang="en-US" altLang="de-DE" sz="1300" smtClean="0"/>
              <a:pPr>
                <a:spcBef>
                  <a:spcPct val="0"/>
                </a:spcBef>
              </a:pPr>
              <a:t>9</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61557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512513-50C1-42AD-8585-253EDB86C6BC}" type="slidenum">
              <a:rPr lang="en-US" altLang="de-DE" sz="1300" smtClean="0"/>
              <a:pPr>
                <a:spcBef>
                  <a:spcPct val="0"/>
                </a:spcBef>
              </a:pPr>
              <a:t>10</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73328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512513-50C1-42AD-8585-253EDB86C6BC}" type="slidenum">
              <a:rPr lang="en-US" altLang="de-DE" sz="1300" smtClean="0"/>
              <a:pPr>
                <a:spcBef>
                  <a:spcPct val="0"/>
                </a:spcBef>
              </a:pPr>
              <a:t>11</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7332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512513-50C1-42AD-8585-253EDB86C6BC}" type="slidenum">
              <a:rPr lang="en-US" altLang="de-DE" sz="1300" smtClean="0"/>
              <a:pPr>
                <a:spcBef>
                  <a:spcPct val="0"/>
                </a:spcBef>
              </a:pPr>
              <a:t>12</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7332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DC8F2C-B256-483F-95F3-8363B14960B4}" type="slidenum">
              <a:rPr lang="en-US" altLang="de-DE" sz="1300" smtClean="0"/>
              <a:pPr>
                <a:spcBef>
                  <a:spcPct val="0"/>
                </a:spcBef>
              </a:pPr>
              <a:t>13</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47209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B68D3E-D0A0-40D6-BF55-D9DAB23D86CF}" type="slidenum">
              <a:rPr lang="en-US" altLang="de-DE" sz="1300" smtClean="0"/>
              <a:pPr>
                <a:spcBef>
                  <a:spcPct val="0"/>
                </a:spcBef>
              </a:pPr>
              <a:t>14</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9287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B68D3E-D0A0-40D6-BF55-D9DAB23D86CF}" type="slidenum">
              <a:rPr lang="en-US" altLang="de-DE" sz="1300" smtClean="0"/>
              <a:pPr>
                <a:spcBef>
                  <a:spcPct val="0"/>
                </a:spcBef>
              </a:pPr>
              <a:t>15</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9287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B68D3E-D0A0-40D6-BF55-D9DAB23D86CF}" type="slidenum">
              <a:rPr lang="en-US" altLang="de-DE" sz="1300" smtClean="0"/>
              <a:pPr>
                <a:spcBef>
                  <a:spcPct val="0"/>
                </a:spcBef>
              </a:pPr>
              <a:t>16</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9287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5493D9-625F-4EE7-947F-9C46ED278619}" type="slidenum">
              <a:rPr lang="en-US" altLang="de-DE" sz="1300" smtClean="0"/>
              <a:pPr>
                <a:spcBef>
                  <a:spcPct val="0"/>
                </a:spcBef>
              </a:pPr>
              <a:t>17</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43169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229A0C-F35F-4D06-8071-94917A4F8435}" type="slidenum">
              <a:rPr lang="en-US" altLang="de-DE" sz="1300" smtClean="0"/>
              <a:pPr>
                <a:spcBef>
                  <a:spcPct val="0"/>
                </a:spcBef>
              </a:pPr>
              <a:t>18</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44720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229A0C-F35F-4D06-8071-94917A4F8435}" type="slidenum">
              <a:rPr lang="en-US" altLang="de-DE" sz="1300" smtClean="0"/>
              <a:pPr>
                <a:spcBef>
                  <a:spcPct val="0"/>
                </a:spcBef>
              </a:pPr>
              <a:t>19</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44720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C98A47-58B5-4ED2-B072-67155F9DF943}" type="slidenum">
              <a:rPr lang="en-US" altLang="de-DE" sz="1300" smtClean="0"/>
              <a:pPr>
                <a:spcBef>
                  <a:spcPct val="0"/>
                </a:spcBef>
              </a:pPr>
              <a:t>20</a:t>
            </a:fld>
            <a:endParaRPr lang="en-US"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17141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C82004-CC5B-418D-BCAE-2F4C28B864F0}" type="slidenum">
              <a:rPr lang="en-US" altLang="de-DE" sz="1300" smtClean="0"/>
              <a:pPr>
                <a:spcBef>
                  <a:spcPct val="0"/>
                </a:spcBef>
              </a:pPr>
              <a:t>21</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13686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C82004-CC5B-418D-BCAE-2F4C28B864F0}" type="slidenum">
              <a:rPr lang="en-US" altLang="de-DE" sz="1300" smtClean="0"/>
              <a:pPr>
                <a:spcBef>
                  <a:spcPct val="0"/>
                </a:spcBef>
              </a:pPr>
              <a:t>22</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13686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C82004-CC5B-418D-BCAE-2F4C28B864F0}" type="slidenum">
              <a:rPr lang="en-US" altLang="de-DE" sz="1300" smtClean="0"/>
              <a:pPr>
                <a:spcBef>
                  <a:spcPct val="0"/>
                </a:spcBef>
              </a:pPr>
              <a:t>23</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13686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EDFFA6D-15AD-41BD-80C1-419DE9204A09}" type="slidenum">
              <a:rPr lang="en-US" altLang="de-DE" sz="1300" smtClean="0"/>
              <a:pPr>
                <a:spcBef>
                  <a:spcPct val="0"/>
                </a:spcBef>
              </a:pPr>
              <a:t>24</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89968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A0FD51-AAFC-498A-BA4B-B28DFBC22E9B}" type="slidenum">
              <a:rPr lang="en-US" altLang="de-DE" sz="1300" smtClean="0"/>
              <a:pPr>
                <a:spcBef>
                  <a:spcPct val="0"/>
                </a:spcBef>
              </a:pPr>
              <a:t>25</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27553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469726-FDC6-4DD9-927F-54B2F24B72BC}" type="slidenum">
              <a:rPr lang="en-US" altLang="de-DE" sz="1300" smtClean="0"/>
              <a:pPr>
                <a:spcBef>
                  <a:spcPct val="0"/>
                </a:spcBef>
              </a:pPr>
              <a:t>26</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84996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E83E2D-0418-46D1-8596-BCFE2BA16EC5}" type="slidenum">
              <a:rPr lang="en-US" altLang="de-DE" sz="1300" smtClean="0"/>
              <a:pPr>
                <a:spcBef>
                  <a:spcPct val="0"/>
                </a:spcBef>
              </a:pPr>
              <a:t>27</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52035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715273-753C-4FA5-9A0F-A6BCCCC3A808}" type="slidenum">
              <a:rPr lang="en-US" altLang="de-DE" sz="1300" smtClean="0"/>
              <a:pPr>
                <a:spcBef>
                  <a:spcPct val="0"/>
                </a:spcBef>
              </a:pPr>
              <a:t>28</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15322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39B64F-BF98-4544-8545-F3BC2DDFFBEB}" type="slidenum">
              <a:rPr lang="en-US" altLang="de-DE" sz="1300" smtClean="0"/>
              <a:pPr>
                <a:spcBef>
                  <a:spcPct val="0"/>
                </a:spcBef>
              </a:pPr>
              <a:t>29</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86627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80B6D3-3119-4E5A-BCCD-8A8000E23244}" type="slidenum">
              <a:rPr lang="en-US" altLang="de-DE" sz="1300" smtClean="0"/>
              <a:pPr>
                <a:spcBef>
                  <a:spcPct val="0"/>
                </a:spcBef>
              </a:pPr>
              <a:t>30</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59850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BB77AB-0811-4DF5-B8CE-A4F086C8400C}" type="slidenum">
              <a:rPr lang="en-US" altLang="de-DE" sz="1300" smtClean="0"/>
              <a:pPr>
                <a:spcBef>
                  <a:spcPct val="0"/>
                </a:spcBef>
              </a:pPr>
              <a:t>32</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11369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3C8989-A05F-4000-AA20-7294BC3F29F5}" type="slidenum">
              <a:rPr lang="en-US" altLang="de-DE" sz="1300" smtClean="0"/>
              <a:pPr>
                <a:spcBef>
                  <a:spcPct val="0"/>
                </a:spcBef>
              </a:pPr>
              <a:t>33</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64151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AF8CB9-C309-49CC-8196-229E88264329}" type="slidenum">
              <a:rPr lang="en-US" altLang="de-DE" sz="1300" smtClean="0"/>
              <a:pPr>
                <a:spcBef>
                  <a:spcPct val="0"/>
                </a:spcBef>
              </a:pPr>
              <a:t>34</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31892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A4E521-C4F5-45E5-8963-DC1900FC53A0}" type="slidenum">
              <a:rPr lang="en-US" altLang="de-DE" sz="1300" smtClean="0"/>
              <a:pPr>
                <a:spcBef>
                  <a:spcPct val="0"/>
                </a:spcBef>
              </a:pPr>
              <a:t>35</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88066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A4E521-C4F5-45E5-8963-DC1900FC53A0}" type="slidenum">
              <a:rPr lang="en-US" altLang="de-DE" sz="1300" smtClean="0"/>
              <a:pPr>
                <a:spcBef>
                  <a:spcPct val="0"/>
                </a:spcBef>
              </a:pPr>
              <a:t>36</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88066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A4E521-C4F5-45E5-8963-DC1900FC53A0}" type="slidenum">
              <a:rPr lang="en-US" altLang="de-DE" sz="1300" smtClean="0"/>
              <a:pPr>
                <a:spcBef>
                  <a:spcPct val="0"/>
                </a:spcBef>
              </a:pPr>
              <a:t>37</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88066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C5A772-DFA3-4122-8231-9EF0B53CA943}" type="slidenum">
              <a:rPr lang="en-US" altLang="de-DE" sz="1300" smtClean="0"/>
              <a:pPr>
                <a:spcBef>
                  <a:spcPct val="0"/>
                </a:spcBef>
              </a:pPr>
              <a:t>38</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79572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xfrm>
            <a:off x="138113" y="768350"/>
            <a:ext cx="6823075" cy="3836988"/>
          </a:xfrm>
          <a:ln/>
        </p:spPr>
      </p:sp>
      <p:sp>
        <p:nvSpPr>
          <p:cNvPr id="114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4075018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Treino Metacognitivo (TMC)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t-BR" altLang="de-DE" sz="1000" dirty="0">
                <a:latin typeface="+mj-lt"/>
              </a:rPr>
              <a:t>A utilização das imagens neste módulo foi gentilmente permitida pelos artistas e pelos detentores dos direitos de autor, respectivamente. Para mais informações (artista, título), por favor consulte o final da apresentação.</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Treino Metacognitivo 6 - Empatizar...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48115462-4C47-4A0E-AAA5-017891242716}"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t-BR"/>
              <a:t>Treino Metacognitivo 6 - Empatizar...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48115462-4C47-4A0E-AAA5-017891242716}"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Treino Metacognitivo 6 - Empatizar...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8115462-4C47-4A0E-AAA5-017891242716}"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Treino Metacognitivo 6 - Empatizar...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8115462-4C47-4A0E-AAA5-01789124271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t-BR"/>
              <a:t>Treino Metacognitivo 6 - Empatizar...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8115462-4C47-4A0E-AAA5-01789124271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t-BR"/>
              <a:t>Treino Metacognitivo 6 - Empatizar...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48115462-4C47-4A0E-AAA5-017891242716}"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Treino Metacognitivo 6 - Empatizar...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48115462-4C47-4A0E-AAA5-017891242716}"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pt-BR"/>
              <a:t>Treino Metacognitivo 6 - Empatizar...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48115462-4C47-4A0E-AAA5-017891242716}"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TMC </a:t>
            </a:r>
            <a:r>
              <a:rPr lang="de-DE"/>
              <a:t>6 A – </a:t>
            </a:r>
            <a:r>
              <a:rPr lang="de-DE" dirty="0"/>
              <a:t>Empatizar... II</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Rocha (2I22)</a:t>
            </a:r>
          </a:p>
          <a:p>
            <a:pPr>
              <a:lnSpc>
                <a:spcPct val="100000"/>
              </a:lnSpc>
              <a:spcBef>
                <a:spcPts val="0"/>
              </a:spcBef>
            </a:pPr>
            <a:r>
              <a:rPr lang="pt-BR" sz="1600" dirty="0">
                <a:solidFill>
                  <a:srgbClr val="004992"/>
                </a:solidFill>
                <a:latin typeface="+mj-lt"/>
              </a:rPr>
              <a:t>Adaptação: Rocha, Queirós, Aguiar, Marques &amp; Pereira</a:t>
            </a: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3094113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2" name="Title 1"/>
          <p:cNvSpPr>
            <a:spLocks noGrp="1"/>
          </p:cNvSpPr>
          <p:nvPr>
            <p:ph type="title"/>
          </p:nvPr>
        </p:nvSpPr>
        <p:spPr/>
        <p:txBody>
          <a:bodyPr/>
          <a:lstStyle/>
          <a:p>
            <a:r>
              <a:rPr lang="pt-BR" sz="3600" dirty="0">
                <a:solidFill>
                  <a:srgbClr val="004992"/>
                </a:solidFill>
                <a:latin typeface="Calibri Light"/>
              </a:rPr>
              <a:t>Quando você conhece alguém, para onde olha primeiro?</a:t>
            </a:r>
            <a:br>
              <a:rPr lang="pt-BR" sz="3600" dirty="0">
                <a:solidFill>
                  <a:srgbClr val="004992"/>
                </a:solidFill>
                <a:latin typeface="Calibri Light"/>
              </a:rPr>
            </a:br>
            <a:r>
              <a:rPr lang="pt-BR" dirty="0">
                <a:solidFill>
                  <a:srgbClr val="004992"/>
                </a:solidFill>
                <a:latin typeface="Calibri Light"/>
              </a:rPr>
              <a:t>Como podem essas pistas ser fiáveis para uma boa avaliação?</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2</a:t>
            </a:fld>
            <a:endParaRPr lang="de-DE" altLang="de-DE"/>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z="3600" dirty="0">
                <a:solidFill>
                  <a:srgbClr val="004992"/>
                </a:solidFill>
                <a:latin typeface="Calibri Light"/>
              </a:rPr>
              <a:t>Quando você conhece alguém, para onde olha primeiro?</a:t>
            </a:r>
            <a:br>
              <a:rPr lang="pt-BR" sz="3600" dirty="0">
                <a:solidFill>
                  <a:srgbClr val="004992"/>
                </a:solidFill>
                <a:latin typeface="Calibri Light"/>
              </a:rPr>
            </a:br>
            <a:r>
              <a:rPr lang="pt-BR" dirty="0">
                <a:solidFill>
                  <a:srgbClr val="004992"/>
                </a:solidFill>
                <a:latin typeface="Calibri Light"/>
              </a:rPr>
              <a:t>Como podem essas pistas ser fiáveis para uma boa avaliação?</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3</a:t>
            </a:fld>
            <a:endParaRPr lang="de-DE" altLang="de-DE"/>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7"/>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outro?...</a:t>
            </a:r>
            <a:endParaRPr dirty="0">
              <a:latin typeface="Calibri Light"/>
              <a:cs typeface="Verdana"/>
            </a:endParaRPr>
          </a:p>
        </p:txBody>
      </p:sp>
      <p:sp>
        <p:nvSpPr>
          <p:cNvPr id="17" name="Text Box 5"/>
          <p:cNvSpPr txBox="1">
            <a:spLocks noChangeArrowheads="1"/>
          </p:cNvSpPr>
          <p:nvPr/>
        </p:nvSpPr>
        <p:spPr bwMode="auto">
          <a:xfrm>
            <a:off x="1964531" y="4077072"/>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linguagem corporal/</a:t>
            </a:r>
            <a:br>
              <a:rPr lang="de-DE" altLang="de-DE" sz="2000">
                <a:latin typeface="Calibri Light"/>
              </a:rPr>
            </a:br>
            <a:r>
              <a:rPr lang="de-DE" altLang="de-DE" sz="2000">
                <a:latin typeface="Calibri Light"/>
              </a:rPr>
              <a:t>postura?</a:t>
            </a:r>
            <a:endParaRPr lang="de-DE" altLang="de-DE" sz="2000" dirty="0">
              <a:latin typeface="Calibri Light"/>
            </a:endParaRPr>
          </a:p>
        </p:txBody>
      </p:sp>
      <p:sp>
        <p:nvSpPr>
          <p:cNvPr id="18" name="Text Box 7"/>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olhos?</a:t>
            </a:r>
            <a:endParaRPr lang="de-DE" altLang="de-DE" sz="2000" dirty="0">
              <a:latin typeface="Calibri Light"/>
            </a:endParaRPr>
          </a:p>
        </p:txBody>
      </p:sp>
      <p:sp>
        <p:nvSpPr>
          <p:cNvPr id="19" name="Text Box 11"/>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linguagem?</a:t>
            </a:r>
            <a:endParaRPr lang="de-DE" altLang="de-DE" sz="2000" dirty="0">
              <a:solidFill>
                <a:srgbClr val="333333"/>
              </a:solidFill>
              <a:latin typeface="Calibri Light"/>
            </a:endParaRPr>
          </a:p>
        </p:txBody>
      </p:sp>
      <p:sp>
        <p:nvSpPr>
          <p:cNvPr id="20" name="Text Box 13"/>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roupa?</a:t>
            </a:r>
            <a:endParaRPr lang="de-DE" altLang="de-DE" sz="2000" dirty="0">
              <a:solidFill>
                <a:srgbClr val="333333"/>
              </a:solidFill>
              <a:latin typeface="Calibri Light"/>
            </a:endParaRPr>
          </a:p>
        </p:txBody>
      </p:sp>
      <p:sp>
        <p:nvSpPr>
          <p:cNvPr id="21" name="Line 6"/>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Line 10"/>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 name="Line 12"/>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Line 8"/>
          <p:cNvSpPr>
            <a:spLocks noChangeShapeType="1"/>
          </p:cNvSpPr>
          <p:nvPr/>
        </p:nvSpPr>
        <p:spPr bwMode="auto">
          <a:xfrm flipH="1">
            <a:off x="7105699" y="3043028"/>
            <a:ext cx="244827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Text Box 9"/>
          <p:cNvSpPr txBox="1">
            <a:spLocks noChangeArrowheads="1"/>
          </p:cNvSpPr>
          <p:nvPr/>
        </p:nvSpPr>
        <p:spPr bwMode="auto">
          <a:xfrm>
            <a:off x="8185819"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mãos?</a:t>
            </a:r>
            <a:endParaRPr lang="de-DE" altLang="de-DE" sz="2000" dirty="0">
              <a:solidFill>
                <a:srgbClr val="333333"/>
              </a:solidFill>
              <a:latin typeface="Calibri Light"/>
            </a:endParaRPr>
          </a:p>
        </p:txBody>
      </p:sp>
      <p:sp>
        <p:nvSpPr>
          <p:cNvPr id="26" name="Line 4"/>
          <p:cNvSpPr>
            <a:spLocks noChangeShapeType="1"/>
          </p:cNvSpPr>
          <p:nvPr/>
        </p:nvSpPr>
        <p:spPr bwMode="auto">
          <a:xfrm flipV="1">
            <a:off x="1993131" y="4764683"/>
            <a:ext cx="2937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2" name="Title 1"/>
          <p:cNvSpPr>
            <a:spLocks noGrp="1"/>
          </p:cNvSpPr>
          <p:nvPr>
            <p:ph type="title"/>
          </p:nvPr>
        </p:nvSpPr>
        <p:spPr/>
        <p:txBody>
          <a:bodyPr/>
          <a:lstStyle/>
          <a:p>
            <a:r>
              <a:rPr lang="pt-BR" sz="3600" dirty="0">
                <a:solidFill>
                  <a:srgbClr val="004992"/>
                </a:solidFill>
                <a:latin typeface="Calibri Light"/>
              </a:rPr>
              <a:t>Que outras fontes de informação podem ser consideradas?</a:t>
            </a:r>
            <a:br>
              <a:rPr lang="pt-BR" sz="3600" dirty="0">
                <a:solidFill>
                  <a:srgbClr val="004992"/>
                </a:solidFill>
                <a:latin typeface="Calibri Light"/>
              </a:rPr>
            </a:br>
            <a:r>
              <a:rPr lang="pt-BR" dirty="0">
                <a:solidFill>
                  <a:srgbClr val="004992"/>
                </a:solidFill>
                <a:latin typeface="Calibri Light"/>
              </a:rPr>
              <a:t>Até que ponto são fidedignas?</a:t>
            </a: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4</a:t>
            </a:fld>
            <a:endParaRPr lang="de-DE" alt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dirty="0">
                <a:solidFill>
                  <a:srgbClr val="004992"/>
                </a:solidFill>
                <a:latin typeface="Calibri Light"/>
              </a:rPr>
              <a:t>Que outras fontes de informação podem ser consideradas?</a:t>
            </a:r>
            <a:br>
              <a:rPr lang="pt-BR" sz="3600" dirty="0">
                <a:solidFill>
                  <a:srgbClr val="004992"/>
                </a:solidFill>
                <a:latin typeface="Calibri Light"/>
              </a:rPr>
            </a:br>
            <a:r>
              <a:rPr lang="pt-BR" dirty="0">
                <a:solidFill>
                  <a:srgbClr val="004992"/>
                </a:solidFill>
                <a:latin typeface="Calibri Light"/>
              </a:rPr>
              <a:t>Até que ponto são fidedignas?</a:t>
            </a:r>
            <a:endParaRPr lang="en-US" dirty="0">
              <a:solidFill>
                <a:srgbClr val="004992"/>
              </a:solidFill>
              <a:latin typeface="Calibri Light"/>
            </a:endParaRPr>
          </a:p>
        </p:txBody>
      </p:sp>
      <p:sp>
        <p:nvSpPr>
          <p:cNvPr id="3" name="Content Placeholder 2"/>
          <p:cNvSpPr>
            <a:spLocks noGrp="1"/>
          </p:cNvSpPr>
          <p:nvPr>
            <p:ph idx="1"/>
          </p:nvPr>
        </p:nvSpPr>
        <p:spPr>
          <a:xfrm>
            <a:off x="408955" y="2204864"/>
            <a:ext cx="6400800" cy="4248000"/>
          </a:xfrm>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rPr>
              <a:t>conhecimento prévio sobre a pessoa (boato): por exemplo, um comentário de um amigo</a:t>
            </a:r>
            <a:endParaRPr lang="en-US" altLang="de-DE" sz="2400" dirty="0">
              <a:solidFill>
                <a:srgbClr val="333333"/>
              </a:solidFill>
              <a:latin typeface="Calibri Light"/>
            </a:endParaRPr>
          </a:p>
          <a:p>
            <a:pPr marL="342900" lvl="0" indent="-342900" defTabSz="914400" fontAlgn="base">
              <a:buClr>
                <a:srgbClr val="333333"/>
              </a:buClr>
              <a:buFont typeface="WingDings"/>
              <a:buChar char=""/>
            </a:pPr>
            <a:r>
              <a:rPr lang="pt-PT" altLang="de-DE" sz="2400" dirty="0">
                <a:solidFill>
                  <a:srgbClr val="333333"/>
                </a:solidFill>
                <a:latin typeface="Calibri Light"/>
              </a:rPr>
              <a:t>conhecimento prévio sobre pessoas/grupos semelhantes: ex. </a:t>
            </a:r>
            <a:r>
              <a:rPr lang="pt-PT" altLang="de-DE" sz="2400" i="1" dirty="0">
                <a:solidFill>
                  <a:srgbClr val="333333"/>
                </a:solidFill>
                <a:latin typeface="Calibri Light"/>
              </a:rPr>
              <a:t>Rapper</a:t>
            </a:r>
          </a:p>
          <a:p>
            <a:pPr marL="342900" lvl="0" indent="-342900" defTabSz="914400" fontAlgn="base">
              <a:buClr>
                <a:srgbClr val="333333"/>
              </a:buClr>
              <a:buFont typeface="WingDings"/>
              <a:buChar char=""/>
            </a:pPr>
            <a:r>
              <a:rPr lang="pt-PT" altLang="de-DE" sz="2400" dirty="0">
                <a:solidFill>
                  <a:srgbClr val="333333"/>
                </a:solidFill>
                <a:latin typeface="Calibri Light"/>
              </a:rPr>
              <a:t>“sensação visceral”/intuição</a:t>
            </a:r>
          </a:p>
          <a:p>
            <a:pPr marL="342900" lvl="0" indent="-342900" defTabSz="914400" fontAlgn="base">
              <a:buClr>
                <a:srgbClr val="333333"/>
              </a:buClr>
              <a:buFont typeface="WingDings"/>
              <a:buChar char=""/>
            </a:pPr>
            <a:r>
              <a:rPr lang="pt-PT" altLang="de-DE" sz="2400" dirty="0">
                <a:solidFill>
                  <a:srgbClr val="333333"/>
                </a:solidFill>
                <a:latin typeface="Calibri Light"/>
              </a:rPr>
              <a:t>algo escrito: por exemplo a partir de emails ou de “chats” da internet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5</a:t>
            </a:fld>
            <a:endParaRPr lang="de-DE" altLang="de-DE"/>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pt-BR" sz="3600" dirty="0">
                <a:solidFill>
                  <a:srgbClr val="004992"/>
                </a:solidFill>
                <a:latin typeface="Calibri Light"/>
              </a:rPr>
              <a:t>Vantagens e Desvantagens de certas pistas sociais</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377">
              <a:lnSpc>
                <a:spcPct val="100000"/>
              </a:lnSpc>
              <a:spcBef>
                <a:spcPts val="1200"/>
              </a:spcBef>
              <a:buClr>
                <a:srgbClr val="333333"/>
              </a:buClr>
            </a:pPr>
            <a:r>
              <a:rPr lang="pt-BR" sz="2400">
                <a:solidFill>
                  <a:srgbClr val="333333"/>
                </a:solidFill>
                <a:latin typeface="Calibri Light"/>
                <a:ea typeface="+mj-ea"/>
                <a:cs typeface="+mj-cs"/>
              </a:rPr>
              <a:t>Depois de termos discutido previamente os aspectos que contribuem para a apreciação de uma pessoa, pretendemos agora focar os pontos fortes e fracos destas pistas sociais.</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2001532431"/>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Linguagem:</a:t>
                      </a:r>
                    </a:p>
                    <a:p>
                      <a:pPr marL="0" marR="0" lvl="0" indent="0" algn="l" defTabSz="914400" rtl="0" eaLnBrk="1" fontAlgn="base" latinLnBrk="0" hangingPunct="1">
                        <a:lnSpc>
                          <a:spcPct val="100000"/>
                        </a:lnSpc>
                        <a:spcBef>
                          <a:spcPts val="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O que alguém diz e como ele/ela diz isso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Pista Importante: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1" dirty="0" err="1">
                          <a:latin typeface="Calibri Light"/>
                        </a:rPr>
                        <a:t>Exemplo</a:t>
                      </a:r>
                      <a:r>
                        <a:rPr lang="en-US" altLang="de-DE" sz="2000" b="1" dirty="0">
                          <a:latin typeface="Calibri Light"/>
                        </a:rPr>
                        <a:t>:</a:t>
                      </a:r>
                      <a:br>
                        <a:rPr lang="en-US" altLang="de-DE" sz="2000" b="0" dirty="0">
                          <a:solidFill>
                            <a:srgbClr val="333333"/>
                          </a:solidFill>
                          <a:latin typeface="Calibri Light"/>
                        </a:rPr>
                      </a:br>
                      <a:br>
                        <a:rPr lang="en-US" altLang="de-DE" sz="2000" b="0" dirty="0">
                          <a:solidFill>
                            <a:srgbClr val="333333"/>
                          </a:solidFill>
                          <a:latin typeface="Calibri Light"/>
                        </a:rPr>
                      </a:br>
                      <a:br>
                        <a:rPr lang="en-US" altLang="de-DE" sz="2000" b="0" dirty="0">
                          <a:solidFill>
                            <a:srgbClr val="333333"/>
                          </a:solidFill>
                          <a:latin typeface="Calibri Light"/>
                        </a:rPr>
                      </a:br>
                      <a:endParaRPr lang="en-US"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pt-BR" altLang="de-DE" sz="1800" b="0" dirty="0">
                          <a:solidFill>
                            <a:srgbClr val="333333"/>
                          </a:solidFill>
                          <a:latin typeface="Calibri Light"/>
                        </a:rPr>
                        <a:t>Atribuído a Marie Antoinette (1755-1793); sarcasmo, ingenuidade, desconhecimento das condições de vida dos pobres?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Atenção: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7</a:t>
            </a:fld>
            <a:endParaRPr lang="de-DE" altLang="de-DE"/>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13"/>
          <p:cNvSpPr>
            <a:spLocks noChangeArrowheads="1"/>
          </p:cNvSpPr>
          <p:nvPr/>
        </p:nvSpPr>
        <p:spPr bwMode="auto">
          <a:xfrm>
            <a:off x="914638" y="4663430"/>
            <a:ext cx="3238733" cy="835670"/>
          </a:xfrm>
          <a:prstGeom prst="wedgeEllipseCallout">
            <a:avLst>
              <a:gd name="adj1" fmla="val -44108"/>
              <a:gd name="adj2" fmla="val 60913"/>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t-BR" altLang="de-DE" sz="1600" b="1" dirty="0">
                <a:solidFill>
                  <a:srgbClr val="333333"/>
                </a:solidFill>
                <a:latin typeface="Calibri Light"/>
              </a:rPr>
              <a:t>O povo não têm pão…porque é que não comem bolo?</a:t>
            </a:r>
            <a:endParaRPr lang="en-US" altLang="de-DE" sz="1600" b="1" dirty="0">
              <a:solidFill>
                <a:srgbClr val="333333"/>
              </a:solidFill>
              <a:latin typeface="Calibri Light"/>
            </a:endParaRPr>
          </a:p>
        </p:txBody>
      </p:sp>
      <p:sp>
        <p:nvSpPr>
          <p:cNvPr id="3" name="Title 2"/>
          <p:cNvSpPr>
            <a:spLocks noGrp="1"/>
          </p:cNvSpPr>
          <p:nvPr>
            <p:ph type="title"/>
          </p:nvPr>
        </p:nvSpPr>
        <p:spPr/>
        <p:txBody>
          <a:bodyPr/>
          <a:lstStyle/>
          <a:p>
            <a:r>
              <a:rPr lang="pt-BR" sz="3600" dirty="0">
                <a:solidFill>
                  <a:srgbClr val="004992"/>
                </a:solidFill>
                <a:latin typeface="Calibri Light"/>
              </a:rPr>
              <a:t>Por favor, discuta as vantagens e desvantagens das seguintes características para fazer um juízo sobre uma pessoa</a:t>
            </a:r>
            <a:endParaRPr lang="en-US" sz="3600" dirty="0">
              <a:solidFill>
                <a:srgbClr val="004992"/>
              </a:solidFill>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2418103690"/>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Linguagem:</a:t>
                      </a:r>
                    </a:p>
                    <a:p>
                      <a:pPr marL="0" marR="0" lvl="0" indent="0" algn="l" defTabSz="914400" rtl="0" eaLnBrk="1" fontAlgn="base" latinLnBrk="0" hangingPunct="1">
                        <a:lnSpc>
                          <a:spcPct val="100000"/>
                        </a:lnSpc>
                        <a:spcBef>
                          <a:spcPts val="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O que alguém diz e como ele/ela diz isso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Pista Importante: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Conteúdo:</a:t>
                      </a:r>
                      <a:r>
                        <a:rPr kumimoji="0" lang="pt-BR" sz="2000" b="0" i="0" u="none" strike="noStrike" cap="none" normalizeH="0" baseline="0" dirty="0">
                          <a:ln>
                            <a:noFill/>
                          </a:ln>
                          <a:solidFill>
                            <a:srgbClr val="333333"/>
                          </a:solidFill>
                          <a:effectLst/>
                          <a:latin typeface="Calibri Light"/>
                        </a:rPr>
                        <a:t> A linguagem é muito importante para a comunicação directa.</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Tom: </a:t>
                      </a:r>
                      <a:r>
                        <a:rPr kumimoji="0" lang="pt-BR" sz="2000" b="0" i="0" u="none" strike="noStrike" cap="none" normalizeH="0" baseline="0" dirty="0">
                          <a:ln>
                            <a:noFill/>
                          </a:ln>
                          <a:solidFill>
                            <a:srgbClr val="333333"/>
                          </a:solidFill>
                          <a:effectLst/>
                          <a:latin typeface="Calibri Light"/>
                        </a:rPr>
                        <a:t>Entoação (sarcástico, convencido), escolha das palavras (arrogante, factual, etc.) podem dizer muito sobre a pessoa.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1" dirty="0" err="1">
                          <a:latin typeface="Calibri Light"/>
                        </a:rPr>
                        <a:t>Exemplo</a:t>
                      </a:r>
                      <a:r>
                        <a:rPr lang="en-US" altLang="de-DE" sz="2000" b="1" dirty="0">
                          <a:latin typeface="Calibri Light"/>
                        </a:rPr>
                        <a:t>:</a:t>
                      </a:r>
                      <a:br>
                        <a:rPr lang="en-US" altLang="de-DE" sz="2000" b="0" dirty="0">
                          <a:solidFill>
                            <a:srgbClr val="333333"/>
                          </a:solidFill>
                          <a:latin typeface="Calibri Light"/>
                        </a:rPr>
                      </a:br>
                      <a:br>
                        <a:rPr lang="en-US" altLang="de-DE" sz="2000" b="0" dirty="0">
                          <a:solidFill>
                            <a:srgbClr val="333333"/>
                          </a:solidFill>
                          <a:latin typeface="Calibri Light"/>
                        </a:rPr>
                      </a:br>
                      <a:br>
                        <a:rPr lang="en-US" altLang="de-DE" sz="2000" b="0" dirty="0">
                          <a:solidFill>
                            <a:srgbClr val="333333"/>
                          </a:solidFill>
                          <a:latin typeface="Calibri Light"/>
                        </a:rPr>
                      </a:br>
                      <a:endParaRPr lang="en-US"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pt-BR" altLang="de-DE" sz="1800" b="0" dirty="0">
                          <a:solidFill>
                            <a:srgbClr val="333333"/>
                          </a:solidFill>
                          <a:latin typeface="Calibri Light"/>
                        </a:rPr>
                        <a:t>Atribuído a Marie Antoinette (1755-1793); sarcasmo, ingenuidade, desconhecimento das condições de vida dos pobres?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Atenção: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004992"/>
                          </a:solidFill>
                          <a:effectLst/>
                          <a:latin typeface="Calibri Light"/>
                        </a:rPr>
                        <a:t>???</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8</a:t>
            </a:fld>
            <a:endParaRPr lang="de-DE" altLang="de-DE"/>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13"/>
          <p:cNvSpPr>
            <a:spLocks noChangeArrowheads="1"/>
          </p:cNvSpPr>
          <p:nvPr/>
        </p:nvSpPr>
        <p:spPr bwMode="auto">
          <a:xfrm>
            <a:off x="914638" y="4663430"/>
            <a:ext cx="3238733" cy="835670"/>
          </a:xfrm>
          <a:prstGeom prst="wedgeEllipseCallout">
            <a:avLst>
              <a:gd name="adj1" fmla="val -44108"/>
              <a:gd name="adj2" fmla="val 60913"/>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t-BR" altLang="de-DE" sz="1600" b="1" dirty="0">
                <a:solidFill>
                  <a:srgbClr val="333333"/>
                </a:solidFill>
                <a:latin typeface="Calibri Light"/>
              </a:rPr>
              <a:t>O povo não têm pão…porque é que não comem bolo?</a:t>
            </a:r>
            <a:endParaRPr lang="en-US" altLang="de-DE" sz="1600" b="1" dirty="0">
              <a:solidFill>
                <a:srgbClr val="333333"/>
              </a:solidFill>
              <a:latin typeface="Calibri Light"/>
            </a:endParaRPr>
          </a:p>
        </p:txBody>
      </p:sp>
      <p:sp>
        <p:nvSpPr>
          <p:cNvPr id="3" name="Title 2"/>
          <p:cNvSpPr>
            <a:spLocks noGrp="1"/>
          </p:cNvSpPr>
          <p:nvPr>
            <p:ph type="title"/>
          </p:nvPr>
        </p:nvSpPr>
        <p:spPr/>
        <p:txBody>
          <a:bodyPr/>
          <a:lstStyle/>
          <a:p>
            <a:r>
              <a:rPr lang="pt-BR" sz="3600" dirty="0">
                <a:solidFill>
                  <a:srgbClr val="004992"/>
                </a:solidFill>
                <a:latin typeface="Calibri Light"/>
              </a:rPr>
              <a:t>Por favor, discuta as vantagens e desvantagens das seguintes características para fazer um juízo sobre uma pessoa</a:t>
            </a:r>
            <a:endParaRPr lang="en-US" sz="3600" dirty="0">
              <a:solidFill>
                <a:srgbClr val="004992"/>
              </a:solidFill>
              <a:latin typeface="Calibri Light"/>
            </a:endParaRPr>
          </a:p>
        </p:txBody>
      </p:sp>
    </p:spTree>
    <p:extLst>
      <p:ext uri="{BB962C8B-B14F-4D97-AF65-F5344CB8AC3E}">
        <p14:creationId xmlns:p14="http://schemas.microsoft.com/office/powerpoint/2010/main" val="1099766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3805053828"/>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Linguagem:</a:t>
                      </a:r>
                    </a:p>
                    <a:p>
                      <a:pPr marL="0" marR="0" lvl="0" indent="0" algn="l" defTabSz="914400" rtl="0" eaLnBrk="1" fontAlgn="base" latinLnBrk="0" hangingPunct="1">
                        <a:lnSpc>
                          <a:spcPct val="100000"/>
                        </a:lnSpc>
                        <a:spcBef>
                          <a:spcPts val="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O que alguém diz e como ele/ela diz isso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Pista Importante: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Conteúdo:</a:t>
                      </a:r>
                      <a:r>
                        <a:rPr kumimoji="0" lang="pt-BR" sz="2000" b="0" i="0" u="none" strike="noStrike" cap="none" normalizeH="0" baseline="0" dirty="0">
                          <a:ln>
                            <a:noFill/>
                          </a:ln>
                          <a:solidFill>
                            <a:srgbClr val="333333"/>
                          </a:solidFill>
                          <a:effectLst/>
                          <a:latin typeface="Calibri Light"/>
                        </a:rPr>
                        <a:t> A linguagem é muito importante para a comunicação directa.</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Tom: </a:t>
                      </a:r>
                      <a:r>
                        <a:rPr kumimoji="0" lang="pt-BR" sz="2000" b="0" i="0" u="none" strike="noStrike" cap="none" normalizeH="0" baseline="0" dirty="0">
                          <a:ln>
                            <a:noFill/>
                          </a:ln>
                          <a:solidFill>
                            <a:srgbClr val="333333"/>
                          </a:solidFill>
                          <a:effectLst/>
                          <a:latin typeface="Calibri Light"/>
                        </a:rPr>
                        <a:t>Entoação (sarcástico, convencido), escolha das palavras (arrogante, factual, etc.) podem dizer muito sobre a pessoa.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1" dirty="0" err="1">
                          <a:latin typeface="Calibri Light"/>
                        </a:rPr>
                        <a:t>Exemplo</a:t>
                      </a:r>
                      <a:r>
                        <a:rPr lang="en-US" altLang="de-DE" sz="2000" b="1" dirty="0">
                          <a:latin typeface="Calibri Light"/>
                        </a:rPr>
                        <a:t>:</a:t>
                      </a:r>
                      <a:br>
                        <a:rPr lang="en-US" altLang="de-DE" sz="2000" b="0" dirty="0">
                          <a:solidFill>
                            <a:srgbClr val="333333"/>
                          </a:solidFill>
                          <a:latin typeface="Calibri Light"/>
                        </a:rPr>
                      </a:br>
                      <a:br>
                        <a:rPr lang="en-US" altLang="de-DE" sz="2000" b="0" dirty="0">
                          <a:solidFill>
                            <a:srgbClr val="333333"/>
                          </a:solidFill>
                          <a:latin typeface="Calibri Light"/>
                        </a:rPr>
                      </a:br>
                      <a:br>
                        <a:rPr lang="en-US" altLang="de-DE" sz="2000" b="0" dirty="0">
                          <a:solidFill>
                            <a:srgbClr val="333333"/>
                          </a:solidFill>
                          <a:latin typeface="Calibri Light"/>
                        </a:rPr>
                      </a:br>
                      <a:endParaRPr lang="en-US"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pt-BR" altLang="de-DE" sz="1800" b="0" dirty="0">
                          <a:solidFill>
                            <a:srgbClr val="333333"/>
                          </a:solidFill>
                          <a:latin typeface="Calibri Light"/>
                        </a:rPr>
                        <a:t>Atribuído a Marie Antoinette (1755-1793); sarcasmo, ingenuidade, desconhecimento das condições de vida dos pobres?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Atenção: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Conteúdo: </a:t>
                      </a:r>
                      <a:r>
                        <a:rPr kumimoji="0" lang="pt-BR" sz="2000" b="0" i="0" u="none" strike="noStrike" cap="none" normalizeH="0" baseline="0" dirty="0">
                          <a:ln>
                            <a:noFill/>
                          </a:ln>
                          <a:solidFill>
                            <a:srgbClr val="333333"/>
                          </a:solidFill>
                          <a:effectLst/>
                          <a:latin typeface="Calibri Light"/>
                        </a:rPr>
                        <a:t>Devido à honestidade e aos mal entendidos, existe frequentemente uma diferença entre o que as pessoas pensam e o que elas na realidade dizem.</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Tom: </a:t>
                      </a:r>
                      <a:r>
                        <a:rPr kumimoji="0" lang="pt-BR" sz="2000" b="0" i="0" u="none" strike="noStrike" cap="none" normalizeH="0" baseline="0" dirty="0">
                          <a:ln>
                            <a:noFill/>
                          </a:ln>
                          <a:solidFill>
                            <a:srgbClr val="333333"/>
                          </a:solidFill>
                          <a:effectLst/>
                          <a:latin typeface="Calibri Light"/>
                        </a:rPr>
                        <a:t>Algumas pessoas transmitem pouca emoção ao falar - ainda que possam ser pouco expressivas ( “humor seco”, como na doença de Parkinson).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7" name="Title 6"/>
          <p:cNvSpPr>
            <a:spLocks noGrp="1"/>
          </p:cNvSpPr>
          <p:nvPr>
            <p:ph type="title"/>
          </p:nvPr>
        </p:nvSpPr>
        <p:spPr/>
        <p:txBody>
          <a:bodyPr/>
          <a:lstStyle/>
          <a:p>
            <a:r>
              <a:rPr lang="pt-BR" sz="3600" dirty="0">
                <a:solidFill>
                  <a:srgbClr val="004992"/>
                </a:solidFill>
                <a:latin typeface="Calibri Light"/>
              </a:rPr>
              <a:t>Por favor, discuta as vantagens e desvantagens das seguintes características para fazer um juízo sobre uma pessoa</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9</a:t>
            </a:fld>
            <a:endParaRPr lang="de-DE" altLang="de-DE"/>
          </a:p>
        </p:txBody>
      </p:sp>
      <p:pic>
        <p:nvPicPr>
          <p:cNvPr id="12"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13"/>
          <p:cNvSpPr>
            <a:spLocks noChangeArrowheads="1"/>
          </p:cNvSpPr>
          <p:nvPr/>
        </p:nvSpPr>
        <p:spPr bwMode="auto">
          <a:xfrm>
            <a:off x="914638" y="4663430"/>
            <a:ext cx="3238733" cy="835670"/>
          </a:xfrm>
          <a:prstGeom prst="wedgeEllipseCallout">
            <a:avLst>
              <a:gd name="adj1" fmla="val -44108"/>
              <a:gd name="adj2" fmla="val 60913"/>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pt-BR" altLang="de-DE" sz="1600" b="1" dirty="0">
                <a:solidFill>
                  <a:srgbClr val="333333"/>
                </a:solidFill>
                <a:latin typeface="Calibri Light"/>
              </a:rPr>
              <a:t>O povo não têm pão…porque é que não comem bolo?</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38208721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z="3600" dirty="0">
                <a:solidFill>
                  <a:srgbClr val="004992"/>
                </a:solidFill>
                <a:latin typeface="Calibri Light"/>
              </a:rPr>
              <a:t>Por favor, discuta as vantagens e desvantagens das seguintes características para fazer um juízo sobre uma pessoa</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10</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6923664"/>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Conhecimentos prévios sobre uma pessoa específica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Pista Importante: </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Atenção: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5984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z="3600" dirty="0">
                <a:solidFill>
                  <a:srgbClr val="004992"/>
                </a:solidFill>
                <a:latin typeface="Calibri Light"/>
              </a:rPr>
              <a:t>Por favor, discuta as vantagens e desvantagens das seguintes características para fazer um juízo sobre uma pessoa</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11</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3638877490"/>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Conhecimentos prévios sobre uma pessoa específica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Pista Importante: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pt-BR" sz="2000" b="0" i="0" u="none" strike="noStrike" cap="none" normalizeH="0" baseline="0" dirty="0">
                          <a:ln>
                            <a:noFill/>
                          </a:ln>
                          <a:solidFill>
                            <a:srgbClr val="333333"/>
                          </a:solidFill>
                          <a:effectLst/>
                          <a:latin typeface="Calibri Light"/>
                        </a:rPr>
                        <a:t>O conhecimento prévio pode ajudar a fazer um juízo de uma pessoa, particularmente se conheceu anteriormente essa pessoa numa situação idêntica.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Atenção: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z="3600" dirty="0">
                <a:solidFill>
                  <a:srgbClr val="004992"/>
                </a:solidFill>
                <a:latin typeface="Calibri Light"/>
              </a:rPr>
              <a:t>Por favor, discuta as vantagens e desvantagens das seguintes características para fazer um juízo sobre uma pessoa</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12</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1831797559"/>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Conhecimentos prévios sobre uma pessoa específica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Pista Importante: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pt-BR" sz="2000" b="0" i="0" u="none" strike="noStrike" cap="none" normalizeH="0" baseline="0" dirty="0">
                          <a:ln>
                            <a:noFill/>
                          </a:ln>
                          <a:solidFill>
                            <a:srgbClr val="333333"/>
                          </a:solidFill>
                          <a:effectLst/>
                          <a:latin typeface="Calibri Light"/>
                        </a:rPr>
                        <a:t>O conhecimento prévio pode ajudar a fazer um juízo de uma pessoa, particularmente se conheceu anteriormente essa pessoa numa situação idêntica.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Atenção: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As pessoas podem agir de maneira diferente dependendo da situação, do humor ou simplesmente do acaso. Ninguém está sempre feliz vs. triste ou bem vs. mal em cada situação. Uma pessoa pode ser muito extrovertida com a sua família e ao mesmo tempo ser muito tímida com os amigos, ou vice-versa. Às vezes até você pode ser surpreendido sobre si próprio.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32495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z="3600" dirty="0">
                <a:solidFill>
                  <a:srgbClr val="004992"/>
                </a:solidFill>
                <a:latin typeface="Calibri Light"/>
              </a:rPr>
              <a:t>Por favor, discuta as vantagens e desvantagens das seguintes características para fazer um juízo sobre uma pessoa</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13</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1837474040"/>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Intuição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err="1">
                          <a:ln>
                            <a:noFill/>
                          </a:ln>
                          <a:solidFill>
                            <a:srgbClr val="004992"/>
                          </a:solidFill>
                          <a:effectLst/>
                          <a:latin typeface="Calibri Light"/>
                        </a:rPr>
                        <a:t>Pista</a:t>
                      </a:r>
                      <a:r>
                        <a:rPr kumimoji="0" lang="en-US" sz="2000" b="0" i="0" u="none" strike="noStrike" cap="none" normalizeH="0" baseline="0" dirty="0">
                          <a:ln>
                            <a:noFill/>
                          </a:ln>
                          <a:solidFill>
                            <a:srgbClr val="004992"/>
                          </a:solidFill>
                          <a:effectLst/>
                          <a:latin typeface="Calibri Light"/>
                        </a:rPr>
                        <a:t> </a:t>
                      </a:r>
                      <a:r>
                        <a:rPr kumimoji="0" lang="en-US" sz="2000" b="0" i="0" u="none" strike="noStrike" cap="none" normalizeH="0" baseline="0" dirty="0" err="1">
                          <a:ln>
                            <a:noFill/>
                          </a:ln>
                          <a:solidFill>
                            <a:srgbClr val="004992"/>
                          </a:solidFill>
                          <a:effectLst/>
                          <a:latin typeface="Calibri Light"/>
                        </a:rPr>
                        <a:t>Importante</a:t>
                      </a:r>
                      <a:r>
                        <a:rPr kumimoji="0" lang="en-U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a:ln>
                            <a:noFill/>
                          </a:ln>
                          <a:solidFill>
                            <a:srgbClr val="004992"/>
                          </a:solidFill>
                          <a:effectLst/>
                          <a:latin typeface="Calibri Light"/>
                        </a:rPr>
                        <a:t>???</a:t>
                      </a:r>
                      <a:endParaRPr kumimoji="0" lang="es-ES" sz="20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2000" b="0" i="0" u="none" strike="noStrike" cap="none" normalizeH="0" baseline="0" dirty="0">
                          <a:ln>
                            <a:noFill/>
                          </a:ln>
                          <a:solidFill>
                            <a:schemeClr val="dk1"/>
                          </a:solidFill>
                          <a:effectLst/>
                          <a:latin typeface="Calibri Light"/>
                        </a:rPr>
                      </a:br>
                      <a:br>
                        <a:rPr kumimoji="0" lang="en-GB" sz="2000" b="0" i="0" u="none" strike="noStrike" cap="none" normalizeH="0" baseline="0" dirty="0">
                          <a:ln>
                            <a:noFill/>
                          </a:ln>
                          <a:solidFill>
                            <a:schemeClr val="dk1"/>
                          </a:solidFill>
                          <a:effectLst/>
                          <a:latin typeface="Calibri Light"/>
                        </a:rPr>
                      </a:br>
                      <a:r>
                        <a:rPr kumimoji="0" lang="pt-BR" sz="2000" b="0" i="0" u="none" strike="noStrike" cap="none" normalizeH="0" baseline="0" dirty="0">
                          <a:ln>
                            <a:noFill/>
                          </a:ln>
                          <a:solidFill>
                            <a:srgbClr val="333333"/>
                          </a:solidFill>
                          <a:effectLst/>
                          <a:latin typeface="Calibri Light"/>
                        </a:rPr>
                        <a:t>Os cães são mencionados como sendo capazes de sentir se as pessoas são ou não uma </a:t>
                      </a:r>
                      <a:r>
                        <a:rPr kumimoji="0" lang="pt-BR" sz="2000" b="0" i="0" u="none" strike="noStrike" cap="none" normalizeH="0" baseline="0">
                          <a:ln>
                            <a:noFill/>
                          </a:ln>
                          <a:solidFill>
                            <a:srgbClr val="333333"/>
                          </a:solidFill>
                          <a:effectLst/>
                          <a:latin typeface="Calibri Light"/>
                        </a:rPr>
                        <a:t>ameaça. </a:t>
                      </a: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004992"/>
                          </a:solidFill>
                          <a:effectLst/>
                          <a:latin typeface="Calibri Light"/>
                        </a:rPr>
                        <a:t>Atenção</a:t>
                      </a:r>
                      <a:r>
                        <a:rPr kumimoji="0" lang="en-U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Group 2"/>
          <p:cNvGraphicFramePr>
            <a:graphicFrameLocks noGrp="1"/>
          </p:cNvGraphicFramePr>
          <p:nvPr>
            <p:extLst>
              <p:ext uri="{D42A27DB-BD31-4B8C-83A1-F6EECF244321}">
                <p14:modId xmlns:p14="http://schemas.microsoft.com/office/powerpoint/2010/main" val="1268089335"/>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Intuição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Pista Importante: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pt-BR" sz="2000" b="0" i="0" u="none" strike="noStrike" cap="none" normalizeH="0" baseline="0" dirty="0">
                          <a:ln>
                            <a:noFill/>
                          </a:ln>
                          <a:solidFill>
                            <a:srgbClr val="333333"/>
                          </a:solidFill>
                          <a:effectLst/>
                          <a:latin typeface="Calibri Light"/>
                        </a:rPr>
                        <a:t>A intuição pode ser entendida como um conhecimento baseado na experiência. Por vezes o nosso instinto pode ser melhor que a nossa razão!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004992"/>
                          </a:solidFill>
                          <a:effectLst/>
                          <a:latin typeface="Calibri Light"/>
                        </a:rPr>
                        <a:t>Atenção</a:t>
                      </a:r>
                      <a:r>
                        <a:rPr kumimoji="0" lang="en-U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9"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pt-BR" sz="3600" dirty="0">
                <a:solidFill>
                  <a:srgbClr val="004992"/>
                </a:solidFill>
                <a:latin typeface="Calibri Light"/>
              </a:rPr>
              <a:t>Por favor, discuta as vantagens e desvantagens das seguintes características para fazer um juízo sobre uma pessoa</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14</a:t>
            </a:fld>
            <a:endParaRPr lang="de-DE" altLang="de-DE"/>
          </a:p>
        </p:txBody>
      </p:sp>
      <p:sp>
        <p:nvSpPr>
          <p:cNvPr id="22" name="Caption_18"/>
          <p:cNvSpPr txBox="1">
            <a:spLocks noChangeArrowheads="1"/>
          </p:cNvSpPr>
          <p:nvPr/>
        </p:nvSpPr>
        <p:spPr bwMode="auto">
          <a:xfrm>
            <a:off x="552971" y="4776287"/>
            <a:ext cx="1592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Medo</a:t>
            </a:r>
            <a:br>
              <a:rPr lang="en-US" altLang="de-DE" sz="1400">
                <a:latin typeface="Calibri Light"/>
              </a:rPr>
            </a:br>
            <a:endParaRPr lang="en-US" altLang="de-DE" sz="1400" dirty="0">
              <a:latin typeface="Calibri Light"/>
            </a:endParaRPr>
          </a:p>
        </p:txBody>
      </p:sp>
      <p:sp>
        <p:nvSpPr>
          <p:cNvPr id="23"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err="1">
                <a:latin typeface="Calibri Light"/>
              </a:rPr>
              <a:t>Prazer</a:t>
            </a:r>
            <a:endParaRPr lang="en-US" altLang="de-DE" sz="1400" dirty="0">
              <a:latin typeface="Calibri Light"/>
            </a:endParaRPr>
          </a:p>
        </p:txBody>
      </p:sp>
      <p:sp>
        <p:nvSpPr>
          <p:cNvPr id="24" name="Caption_18"/>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ex. Filme de Terror (“A coisa”)</a:t>
            </a:r>
            <a:endParaRPr lang="en-US" altLang="de-DE" sz="1200" dirty="0">
              <a:latin typeface="Calibri Light"/>
            </a:endParaRPr>
          </a:p>
        </p:txBody>
      </p:sp>
      <p:sp>
        <p:nvSpPr>
          <p:cNvPr id="25" name="Caption_19"/>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Memória de um circo</a:t>
            </a:r>
            <a:endParaRPr lang="en-US" altLang="de-DE" sz="1200" dirty="0">
              <a:latin typeface="Calibri Light"/>
            </a:endParaRPr>
          </a:p>
        </p:txBody>
      </p:sp>
      <p:sp>
        <p:nvSpPr>
          <p:cNvPr id="28"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a:latin typeface="Calibri Light"/>
              </a:rPr>
              <a:t>Divertido</a:t>
            </a:r>
            <a:r>
              <a:rPr lang="en-US" altLang="de-DE" sz="1400" b="1" dirty="0">
                <a:latin typeface="Calibri Light"/>
              </a:rPr>
              <a:t>, </a:t>
            </a:r>
            <a:r>
              <a:rPr lang="en-US" altLang="de-DE" sz="1400" b="1" dirty="0" err="1">
                <a:latin typeface="Calibri Light"/>
              </a:rPr>
              <a:t>assustador</a:t>
            </a:r>
            <a:r>
              <a:rPr lang="en-US" altLang="de-DE" sz="1400" b="1" dirty="0">
                <a:latin typeface="Calibri Light"/>
              </a:rPr>
              <a:t>?</a:t>
            </a:r>
          </a:p>
          <a:p>
            <a:pPr lvl="0" algn="ctr" eaLnBrk="1" hangingPunct="1">
              <a:spcBef>
                <a:spcPts val="0"/>
              </a:spcBef>
              <a:spcAft>
                <a:spcPts val="0"/>
              </a:spcAft>
              <a:buNone/>
            </a:pPr>
            <a:r>
              <a:rPr lang="pt-PT" altLang="de-DE" sz="1400" dirty="0">
                <a:solidFill>
                  <a:srgbClr val="333333"/>
                </a:solidFill>
                <a:latin typeface="Calibri Light"/>
              </a:rPr>
              <a:t>Depende do seu humor!</a:t>
            </a:r>
            <a:endParaRPr lang="en-GB" altLang="de-DE" sz="1400" dirty="0">
              <a:solidFill>
                <a:srgbClr val="333333"/>
              </a:solidFill>
              <a:latin typeface="Calibri Light"/>
            </a:endParaRPr>
          </a:p>
        </p:txBody>
      </p:sp>
      <p:sp>
        <p:nvSpPr>
          <p:cNvPr id="29"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Group 2"/>
          <p:cNvGraphicFramePr>
            <a:graphicFrameLocks noGrp="1"/>
          </p:cNvGraphicFramePr>
          <p:nvPr>
            <p:extLst>
              <p:ext uri="{D42A27DB-BD31-4B8C-83A1-F6EECF244321}">
                <p14:modId xmlns:p14="http://schemas.microsoft.com/office/powerpoint/2010/main" val="2666533040"/>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Intuição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Pista Importante: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pt-BR" sz="2000" b="0" i="0" u="none" strike="noStrike" cap="none" normalizeH="0" baseline="0" dirty="0">
                          <a:ln>
                            <a:noFill/>
                          </a:ln>
                          <a:solidFill>
                            <a:srgbClr val="333333"/>
                          </a:solidFill>
                          <a:effectLst/>
                          <a:latin typeface="Calibri Light"/>
                        </a:rPr>
                        <a:t>A intuição pode ser entendida como um conhecimento baseado na experiência. Por vezes o nosso instinto pode ser melhor que a nossa razão!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004992"/>
                          </a:solidFill>
                          <a:effectLst/>
                          <a:latin typeface="Calibri Light"/>
                        </a:rPr>
                        <a:t>Atenção</a:t>
                      </a:r>
                      <a:r>
                        <a:rPr kumimoji="0" lang="en-U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As nossas emoções no momento podem influenciar a percepção/pensamento; por exemplo: </a:t>
                      </a:r>
                      <a:br>
                        <a:rPr kumimoji="0" lang="pt-BR" sz="2000" b="0" i="0" u="none" strike="noStrike" cap="none" normalizeH="0" baseline="0" dirty="0">
                          <a:ln>
                            <a:noFill/>
                          </a:ln>
                          <a:solidFill>
                            <a:srgbClr val="333333"/>
                          </a:solidFill>
                          <a:effectLst/>
                          <a:latin typeface="Calibri Light"/>
                        </a:rPr>
                      </a:br>
                      <a:r>
                        <a:rPr kumimoji="0" lang="pt-BR" sz="2000" b="0" i="0" u="none" strike="noStrike" cap="none" normalizeH="0" baseline="0" dirty="0">
                          <a:ln>
                            <a:noFill/>
                          </a:ln>
                          <a:solidFill>
                            <a:srgbClr val="333333"/>
                          </a:solidFill>
                          <a:effectLst/>
                          <a:latin typeface="Calibri Light"/>
                        </a:rPr>
                        <a:t> 1. </a:t>
                      </a:r>
                      <a:r>
                        <a:rPr kumimoji="0" lang="pt-BR" sz="2000" b="0" i="0" u="none" strike="noStrike" cap="none" normalizeH="0" baseline="0" dirty="0">
                          <a:ln>
                            <a:noFill/>
                          </a:ln>
                          <a:solidFill>
                            <a:srgbClr val="004992"/>
                          </a:solidFill>
                          <a:effectLst/>
                          <a:latin typeface="Calibri Light"/>
                        </a:rPr>
                        <a:t>Raiva: </a:t>
                      </a:r>
                      <a:r>
                        <a:rPr kumimoji="0" lang="pt-BR" sz="2000" b="0" i="0" u="none" strike="noStrike" cap="none" normalizeH="0" baseline="0" dirty="0">
                          <a:ln>
                            <a:noFill/>
                          </a:ln>
                          <a:solidFill>
                            <a:srgbClr val="333333"/>
                          </a:solidFill>
                          <a:effectLst/>
                          <a:latin typeface="Calibri Light"/>
                        </a:rPr>
                        <a:t>tendência para se sentir mal entendido; desconfiança.</a:t>
                      </a:r>
                      <a:br>
                        <a:rPr kumimoji="0" lang="pt-BR" sz="2000" b="0" i="0" u="none" strike="noStrike" cap="none" normalizeH="0" baseline="0" dirty="0">
                          <a:ln>
                            <a:noFill/>
                          </a:ln>
                          <a:solidFill>
                            <a:srgbClr val="333333"/>
                          </a:solidFill>
                          <a:effectLst/>
                          <a:latin typeface="Calibri Light"/>
                        </a:rPr>
                      </a:br>
                      <a:r>
                        <a:rPr kumimoji="0" lang="pt-BR" sz="2000" b="0" i="0" u="none" strike="noStrike" cap="none" normalizeH="0" baseline="0" dirty="0">
                          <a:ln>
                            <a:noFill/>
                          </a:ln>
                          <a:solidFill>
                            <a:srgbClr val="333333"/>
                          </a:solidFill>
                          <a:effectLst/>
                          <a:latin typeface="Calibri Light"/>
                        </a:rPr>
                        <a:t> 2. </a:t>
                      </a:r>
                      <a:r>
                        <a:rPr kumimoji="0" lang="pt-BR" sz="2000" b="0" i="0" u="none" strike="noStrike" cap="none" normalizeH="0" baseline="0" dirty="0">
                          <a:ln>
                            <a:noFill/>
                          </a:ln>
                          <a:solidFill>
                            <a:srgbClr val="004992"/>
                          </a:solidFill>
                          <a:effectLst/>
                          <a:latin typeface="Calibri Light"/>
                        </a:rPr>
                        <a:t>Depressão: </a:t>
                      </a:r>
                      <a:r>
                        <a:rPr kumimoji="0" lang="pt-BR" sz="2000" b="0" i="0" u="none" strike="noStrike" cap="none" normalizeH="0" baseline="0" dirty="0">
                          <a:ln>
                            <a:noFill/>
                          </a:ln>
                          <a:solidFill>
                            <a:srgbClr val="333333"/>
                          </a:solidFill>
                          <a:effectLst/>
                          <a:latin typeface="Calibri Light"/>
                        </a:rPr>
                        <a:t>tudo parece “mais escuro” do que na realidade é.</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9"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pt-BR" sz="3600" dirty="0">
                <a:solidFill>
                  <a:srgbClr val="004992"/>
                </a:solidFill>
                <a:latin typeface="Calibri Light"/>
              </a:rPr>
              <a:t>Por favor, discuta as vantagens e desvantagens das seguintes características para fazer um juízo sobre uma pessoa</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15</a:t>
            </a:fld>
            <a:endParaRPr lang="de-DE" altLang="de-DE"/>
          </a:p>
        </p:txBody>
      </p:sp>
      <p:sp>
        <p:nvSpPr>
          <p:cNvPr id="22" name="Caption_18"/>
          <p:cNvSpPr txBox="1">
            <a:spLocks noChangeArrowheads="1"/>
          </p:cNvSpPr>
          <p:nvPr/>
        </p:nvSpPr>
        <p:spPr bwMode="auto">
          <a:xfrm>
            <a:off x="552971" y="4776287"/>
            <a:ext cx="1592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Medo</a:t>
            </a:r>
            <a:br>
              <a:rPr lang="en-US" altLang="de-DE" sz="1400">
                <a:latin typeface="Calibri Light"/>
              </a:rPr>
            </a:br>
            <a:endParaRPr lang="en-US" altLang="de-DE" sz="1400" dirty="0">
              <a:latin typeface="Calibri Light"/>
            </a:endParaRPr>
          </a:p>
        </p:txBody>
      </p:sp>
      <p:sp>
        <p:nvSpPr>
          <p:cNvPr id="23"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err="1">
                <a:latin typeface="Calibri Light"/>
              </a:rPr>
              <a:t>Prazer</a:t>
            </a:r>
            <a:endParaRPr lang="en-US" altLang="de-DE" sz="1400" dirty="0">
              <a:latin typeface="Calibri Light"/>
            </a:endParaRPr>
          </a:p>
        </p:txBody>
      </p:sp>
      <p:sp>
        <p:nvSpPr>
          <p:cNvPr id="24" name="Caption_18"/>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ex. Filme de Terror (“A coisa”)</a:t>
            </a:r>
            <a:endParaRPr lang="en-US" altLang="de-DE" sz="1200" dirty="0">
              <a:latin typeface="Calibri Light"/>
            </a:endParaRPr>
          </a:p>
        </p:txBody>
      </p:sp>
      <p:sp>
        <p:nvSpPr>
          <p:cNvPr id="25" name="Caption_19"/>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Memória de um circo</a:t>
            </a:r>
            <a:endParaRPr lang="en-US" altLang="de-DE" sz="1200" dirty="0">
              <a:latin typeface="Calibri Light"/>
            </a:endParaRPr>
          </a:p>
        </p:txBody>
      </p:sp>
      <p:sp>
        <p:nvSpPr>
          <p:cNvPr id="28"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a:latin typeface="Calibri Light"/>
              </a:rPr>
              <a:t>Divertido</a:t>
            </a:r>
            <a:r>
              <a:rPr lang="en-US" altLang="de-DE" sz="1400" b="1" dirty="0">
                <a:latin typeface="Calibri Light"/>
              </a:rPr>
              <a:t>, </a:t>
            </a:r>
            <a:r>
              <a:rPr lang="en-US" altLang="de-DE" sz="1400" b="1" dirty="0" err="1">
                <a:latin typeface="Calibri Light"/>
              </a:rPr>
              <a:t>assustador</a:t>
            </a:r>
            <a:r>
              <a:rPr lang="en-US" altLang="de-DE" sz="1400" b="1" dirty="0">
                <a:latin typeface="Calibri Light"/>
              </a:rPr>
              <a:t>?</a:t>
            </a:r>
          </a:p>
          <a:p>
            <a:pPr lvl="0" algn="ctr" eaLnBrk="1" hangingPunct="1">
              <a:spcBef>
                <a:spcPts val="0"/>
              </a:spcBef>
              <a:spcAft>
                <a:spcPts val="0"/>
              </a:spcAft>
              <a:buNone/>
            </a:pPr>
            <a:r>
              <a:rPr lang="pt-PT" altLang="de-DE" sz="1400" dirty="0">
                <a:solidFill>
                  <a:srgbClr val="333333"/>
                </a:solidFill>
                <a:latin typeface="Calibri Light"/>
              </a:rPr>
              <a:t>Depende do seu humor!</a:t>
            </a:r>
            <a:endParaRPr lang="en-GB" altLang="de-DE" sz="1400" dirty="0">
              <a:solidFill>
                <a:srgbClr val="333333"/>
              </a:solidFill>
              <a:latin typeface="Calibri Light"/>
            </a:endParaRPr>
          </a:p>
        </p:txBody>
      </p:sp>
      <p:sp>
        <p:nvSpPr>
          <p:cNvPr id="29"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4372505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Group 2"/>
          <p:cNvGraphicFramePr>
            <a:graphicFrameLocks noGrp="1"/>
          </p:cNvGraphicFramePr>
          <p:nvPr>
            <p:extLst>
              <p:ext uri="{D42A27DB-BD31-4B8C-83A1-F6EECF244321}">
                <p14:modId xmlns:p14="http://schemas.microsoft.com/office/powerpoint/2010/main" val="1722161028"/>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Intuição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pt-BR" sz="2000" b="0" i="0" u="none" strike="noStrike" cap="none" normalizeH="0" baseline="0" dirty="0">
                          <a:ln>
                            <a:noFill/>
                          </a:ln>
                          <a:solidFill>
                            <a:srgbClr val="004992"/>
                          </a:solidFill>
                          <a:effectLst/>
                          <a:latin typeface="Calibri Light"/>
                        </a:rPr>
                        <a:t>Pista Importante: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pt-BR" sz="2000" b="0" i="0" u="none" strike="noStrike" cap="none" normalizeH="0" baseline="0" dirty="0">
                          <a:ln>
                            <a:noFill/>
                          </a:ln>
                          <a:solidFill>
                            <a:srgbClr val="333333"/>
                          </a:solidFill>
                          <a:effectLst/>
                          <a:latin typeface="Calibri Light"/>
                        </a:rPr>
                        <a:t>A intuição pode ser entendida como um conhecimento baseado na experiência. Por vezes o nosso instinto pode ser melhor que a nossa razão!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004992"/>
                          </a:solidFill>
                          <a:effectLst/>
                          <a:latin typeface="Calibri Light"/>
                        </a:rPr>
                        <a:t>Atenção</a:t>
                      </a:r>
                      <a:r>
                        <a:rPr kumimoji="0" lang="en-U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As nossas emoções no momento podem influenciar a percepção/pensamento; por exemplo: </a:t>
                      </a:r>
                      <a:br>
                        <a:rPr kumimoji="0" lang="pt-BR" sz="2000" b="0" i="0" u="none" strike="noStrike" cap="none" normalizeH="0" baseline="0" dirty="0">
                          <a:ln>
                            <a:noFill/>
                          </a:ln>
                          <a:solidFill>
                            <a:srgbClr val="333333"/>
                          </a:solidFill>
                          <a:effectLst/>
                          <a:latin typeface="Calibri Light"/>
                        </a:rPr>
                      </a:br>
                      <a:r>
                        <a:rPr kumimoji="0" lang="pt-BR" sz="2000" b="0" i="0" u="none" strike="noStrike" cap="none" normalizeH="0" baseline="0" dirty="0">
                          <a:ln>
                            <a:noFill/>
                          </a:ln>
                          <a:solidFill>
                            <a:srgbClr val="333333"/>
                          </a:solidFill>
                          <a:effectLst/>
                          <a:latin typeface="Calibri Light"/>
                        </a:rPr>
                        <a:t> 1. </a:t>
                      </a:r>
                      <a:r>
                        <a:rPr kumimoji="0" lang="pt-BR" sz="2000" b="0" i="0" u="none" strike="noStrike" cap="none" normalizeH="0" baseline="0" dirty="0">
                          <a:ln>
                            <a:noFill/>
                          </a:ln>
                          <a:solidFill>
                            <a:srgbClr val="004992"/>
                          </a:solidFill>
                          <a:effectLst/>
                          <a:latin typeface="Calibri Light"/>
                        </a:rPr>
                        <a:t>Raiva: </a:t>
                      </a:r>
                      <a:r>
                        <a:rPr kumimoji="0" lang="pt-BR" sz="2000" b="0" i="0" u="none" strike="noStrike" cap="none" normalizeH="0" baseline="0" dirty="0">
                          <a:ln>
                            <a:noFill/>
                          </a:ln>
                          <a:solidFill>
                            <a:srgbClr val="333333"/>
                          </a:solidFill>
                          <a:effectLst/>
                          <a:latin typeface="Calibri Light"/>
                        </a:rPr>
                        <a:t>tendência para se sentir mal entendido; desconfiança.</a:t>
                      </a:r>
                      <a:br>
                        <a:rPr kumimoji="0" lang="pt-BR" sz="2000" b="0" i="0" u="none" strike="noStrike" cap="none" normalizeH="0" baseline="0" dirty="0">
                          <a:ln>
                            <a:noFill/>
                          </a:ln>
                          <a:solidFill>
                            <a:srgbClr val="333333"/>
                          </a:solidFill>
                          <a:effectLst/>
                          <a:latin typeface="Calibri Light"/>
                        </a:rPr>
                      </a:br>
                      <a:r>
                        <a:rPr kumimoji="0" lang="pt-BR" sz="2000" b="0" i="0" u="none" strike="noStrike" cap="none" normalizeH="0" baseline="0" dirty="0">
                          <a:ln>
                            <a:noFill/>
                          </a:ln>
                          <a:solidFill>
                            <a:srgbClr val="333333"/>
                          </a:solidFill>
                          <a:effectLst/>
                          <a:latin typeface="Calibri Light"/>
                        </a:rPr>
                        <a:t> 2. </a:t>
                      </a:r>
                      <a:r>
                        <a:rPr kumimoji="0" lang="pt-BR" sz="2000" b="0" i="0" u="none" strike="noStrike" cap="none" normalizeH="0" baseline="0" dirty="0">
                          <a:ln>
                            <a:noFill/>
                          </a:ln>
                          <a:solidFill>
                            <a:srgbClr val="004992"/>
                          </a:solidFill>
                          <a:effectLst/>
                          <a:latin typeface="Calibri Light"/>
                        </a:rPr>
                        <a:t>Depressão: </a:t>
                      </a:r>
                      <a:r>
                        <a:rPr kumimoji="0" lang="pt-BR" sz="2000" b="0" i="0" u="none" strike="noStrike" cap="none" normalizeH="0" baseline="0" dirty="0">
                          <a:ln>
                            <a:noFill/>
                          </a:ln>
                          <a:solidFill>
                            <a:srgbClr val="333333"/>
                          </a:solidFill>
                          <a:effectLst/>
                          <a:latin typeface="Calibri Light"/>
                        </a:rPr>
                        <a:t>tudo parece “mais escuro” do que na realidade é.</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Devemos ouvir os nosso instintos mas não devemos confiar neles cegamente.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9"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pt-BR" sz="3600" dirty="0">
                <a:solidFill>
                  <a:srgbClr val="004992"/>
                </a:solidFill>
                <a:latin typeface="Calibri Light"/>
              </a:rPr>
              <a:t>Por favor, discuta as vantagens e desvantagens das seguintes características para fazer um juízo sobre uma pessoa</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16</a:t>
            </a:fld>
            <a:endParaRPr lang="de-DE" altLang="de-DE"/>
          </a:p>
        </p:txBody>
      </p:sp>
      <p:sp>
        <p:nvSpPr>
          <p:cNvPr id="22" name="Caption_18"/>
          <p:cNvSpPr txBox="1">
            <a:spLocks noChangeArrowheads="1"/>
          </p:cNvSpPr>
          <p:nvPr/>
        </p:nvSpPr>
        <p:spPr bwMode="auto">
          <a:xfrm>
            <a:off x="552971" y="4776287"/>
            <a:ext cx="1592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Medo</a:t>
            </a:r>
            <a:br>
              <a:rPr lang="en-US" altLang="de-DE" sz="1400">
                <a:latin typeface="Calibri Light"/>
              </a:rPr>
            </a:br>
            <a:endParaRPr lang="en-US" altLang="de-DE" sz="1400" dirty="0">
              <a:latin typeface="Calibri Light"/>
            </a:endParaRPr>
          </a:p>
        </p:txBody>
      </p:sp>
      <p:sp>
        <p:nvSpPr>
          <p:cNvPr id="23"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err="1">
                <a:latin typeface="Calibri Light"/>
              </a:rPr>
              <a:t>Prazer</a:t>
            </a:r>
            <a:endParaRPr lang="en-US" altLang="de-DE" sz="1400" dirty="0">
              <a:latin typeface="Calibri Light"/>
            </a:endParaRPr>
          </a:p>
        </p:txBody>
      </p:sp>
      <p:sp>
        <p:nvSpPr>
          <p:cNvPr id="24" name="Caption_18"/>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ex. Filme de Terror (“A coisa”)</a:t>
            </a:r>
            <a:endParaRPr lang="en-US" altLang="de-DE" sz="1200" dirty="0">
              <a:latin typeface="Calibri Light"/>
            </a:endParaRPr>
          </a:p>
        </p:txBody>
      </p:sp>
      <p:sp>
        <p:nvSpPr>
          <p:cNvPr id="25" name="Caption_19"/>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Memória de um circo</a:t>
            </a:r>
            <a:endParaRPr lang="en-US" altLang="de-DE" sz="1200" dirty="0">
              <a:latin typeface="Calibri Light"/>
            </a:endParaRPr>
          </a:p>
        </p:txBody>
      </p:sp>
      <p:sp>
        <p:nvSpPr>
          <p:cNvPr id="28"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a:latin typeface="Calibri Light"/>
              </a:rPr>
              <a:t>Divertido</a:t>
            </a:r>
            <a:r>
              <a:rPr lang="en-US" altLang="de-DE" sz="1400" b="1" dirty="0">
                <a:latin typeface="Calibri Light"/>
              </a:rPr>
              <a:t>, </a:t>
            </a:r>
            <a:r>
              <a:rPr lang="en-US" altLang="de-DE" sz="1400" b="1" dirty="0" err="1">
                <a:latin typeface="Calibri Light"/>
              </a:rPr>
              <a:t>assustador</a:t>
            </a:r>
            <a:r>
              <a:rPr lang="en-US" altLang="de-DE" sz="1400" b="1" dirty="0">
                <a:latin typeface="Calibri Light"/>
              </a:rPr>
              <a:t>?</a:t>
            </a:r>
          </a:p>
          <a:p>
            <a:pPr lvl="0" algn="ctr" eaLnBrk="1" hangingPunct="1">
              <a:spcBef>
                <a:spcPts val="0"/>
              </a:spcBef>
              <a:spcAft>
                <a:spcPts val="0"/>
              </a:spcAft>
              <a:buNone/>
            </a:pPr>
            <a:r>
              <a:rPr lang="pt-PT" altLang="de-DE" sz="1400" dirty="0">
                <a:solidFill>
                  <a:srgbClr val="333333"/>
                </a:solidFill>
                <a:latin typeface="Calibri Light"/>
              </a:rPr>
              <a:t>Depende do seu humor!</a:t>
            </a:r>
            <a:endParaRPr lang="en-GB" altLang="de-DE" sz="1400" dirty="0">
              <a:solidFill>
                <a:srgbClr val="333333"/>
              </a:solidFill>
              <a:latin typeface="Calibri Light"/>
            </a:endParaRPr>
          </a:p>
        </p:txBody>
      </p:sp>
      <p:sp>
        <p:nvSpPr>
          <p:cNvPr id="29"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359076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Aparência e realidade!</a:t>
            </a:r>
          </a:p>
        </p:txBody>
      </p:sp>
      <p:sp>
        <p:nvSpPr>
          <p:cNvPr id="3" name="Content Placeholder 2"/>
          <p:cNvSpPr>
            <a:spLocks noGrp="1"/>
          </p:cNvSpPr>
          <p:nvPr>
            <p:ph idx="1"/>
          </p:nvPr>
        </p:nvSpPr>
        <p:spPr/>
        <p:txBody>
          <a:bodyPr/>
          <a:lstStyle/>
          <a:p>
            <a:pPr>
              <a:buClr>
                <a:srgbClr val="333333"/>
              </a:buClr>
            </a:pPr>
            <a:r>
              <a:rPr lang="pt-BR" sz="2400" dirty="0">
                <a:solidFill>
                  <a:srgbClr val="333333"/>
                </a:solidFill>
                <a:latin typeface="Calibri Light"/>
              </a:rPr>
              <a:t>... nenhum dos aspectos discutidos anteriormente (e.g., linguagem) podem ser totalmente confiáveis isoladamente!</a:t>
            </a:r>
          </a:p>
          <a:p>
            <a:pPr marL="342900" indent="-342900">
              <a:buClr>
                <a:srgbClr val="333333"/>
              </a:buClr>
              <a:buFont typeface="WingDings"/>
              <a:buChar char=""/>
            </a:pPr>
            <a:r>
              <a:rPr lang="pt-BR" sz="2400" dirty="0">
                <a:solidFill>
                  <a:srgbClr val="004992"/>
                </a:solidFill>
                <a:latin typeface="Calibri Light"/>
              </a:rPr>
              <a:t>Devemos considerar todos os aspectos! Em conjunto, eles ajudam a julgar uma situação complexa...</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5"/>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Porque estamos a fazer isto?</a:t>
            </a:r>
            <a:endParaRPr lang="de-DE" altLang="de-DE" sz="3600">
              <a:latin typeface="Calibri Light"/>
            </a:endParaRPr>
          </a:p>
        </p:txBody>
      </p:sp>
      <p:sp>
        <p:nvSpPr>
          <p:cNvPr id="2" name="Content Placeholder 1"/>
          <p:cNvSpPr>
            <a:spLocks noGrp="1"/>
          </p:cNvSpPr>
          <p:nvPr>
            <p:ph idx="1"/>
          </p:nvPr>
        </p:nvSpPr>
        <p:spPr/>
        <p:txBody>
          <a:bodyPr/>
          <a:lstStyle/>
          <a:p>
            <a:pPr lvl="0" defTabSz="914400" fontAlgn="base">
              <a:defRPr/>
            </a:pPr>
            <a:r>
              <a:rPr lang="pt-PT" sz="2400" dirty="0">
                <a:solidFill>
                  <a:srgbClr val="333333"/>
                </a:solidFill>
                <a:latin typeface="Calibri Light"/>
                <a:cs typeface="Times New Roman" pitchFamily="18" charset="0"/>
              </a:rPr>
              <a:t>Estudos mostram que muitas pessoas (mas nem todas!) com problemas de saúde mental (especialmente psicose) tem problemas nas seguintes áreas:</a:t>
            </a:r>
          </a:p>
          <a:p>
            <a:pPr marL="342900" lvl="0" indent="-342900" defTabSz="914400" fontAlgn="base">
              <a:buClr>
                <a:srgbClr val="333333"/>
              </a:buClr>
              <a:buFont typeface="WingDings"/>
              <a:buChar char=""/>
              <a:defRPr/>
            </a:pPr>
            <a:r>
              <a:rPr lang="pt-PT" sz="2400" dirty="0">
                <a:solidFill>
                  <a:srgbClr val="004992"/>
                </a:solidFill>
                <a:latin typeface="Calibri Light"/>
                <a:cs typeface="Times New Roman" pitchFamily="18" charset="0"/>
              </a:rPr>
              <a:t>Dificuldades em detectar e avaliar a expressão facial dos outros </a:t>
            </a:r>
            <a:r>
              <a:rPr lang="en-US" sz="2400" dirty="0">
                <a:solidFill>
                  <a:srgbClr val="004992"/>
                </a:solidFill>
                <a:latin typeface="Calibri Light"/>
                <a:cs typeface="Times New Roman" pitchFamily="18" charset="0"/>
              </a:rPr>
              <a:t>(e.g., </a:t>
            </a:r>
            <a:r>
              <a:rPr lang="pt-PT" sz="2400" dirty="0">
                <a:solidFill>
                  <a:srgbClr val="004992"/>
                </a:solidFill>
                <a:latin typeface="Calibri Light"/>
                <a:cs typeface="Times New Roman" pitchFamily="18" charset="0"/>
              </a:rPr>
              <a:t>alegria, tristeza)</a:t>
            </a:r>
            <a:r>
              <a:rPr lang="en-US" sz="2400" dirty="0">
                <a:solidFill>
                  <a:srgbClr val="004992"/>
                </a:solidFill>
                <a:latin typeface="Calibri Light"/>
                <a:cs typeface="Times New Roman" pitchFamily="18" charset="0"/>
              </a:rPr>
              <a:t>.</a:t>
            </a:r>
          </a:p>
        </p:txBody>
      </p:sp>
      <p:sp>
        <p:nvSpPr>
          <p:cNvPr id="4" name="Footer Placeholder 3"/>
          <p:cNvSpPr>
            <a:spLocks noGrp="1"/>
          </p:cNvSpPr>
          <p:nvPr>
            <p:ph type="ftr" sz="quarter" idx="11"/>
          </p:nvPr>
        </p:nvSpPr>
        <p:spPr/>
        <p:txBody>
          <a:bodyPr/>
          <a:lstStyle/>
          <a:p>
            <a:pPr>
              <a:defRPr/>
            </a:pPr>
            <a:r>
              <a:rPr lang="pt-BR"/>
              <a:t>Treino Metacognitivo 6 - Empatizar... II</a:t>
            </a:r>
            <a:endParaRPr lang="de-DE"/>
          </a:p>
        </p:txBody>
      </p:sp>
      <p:sp>
        <p:nvSpPr>
          <p:cNvPr id="5" name="Slide Number Placeholder 4"/>
          <p:cNvSpPr>
            <a:spLocks noGrp="1"/>
          </p:cNvSpPr>
          <p:nvPr>
            <p:ph type="sldNum" sz="quarter" idx="12"/>
          </p:nvPr>
        </p:nvSpPr>
        <p:spPr/>
        <p:txBody>
          <a:bodyPr/>
          <a:lstStyle/>
          <a:p>
            <a:pPr>
              <a:defRPr/>
            </a:pPr>
            <a:fld id="{48115462-4C47-4A0E-AAA5-017891242716}"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5"/>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Calibri Light"/>
              </a:rPr>
              <a:t>Porque estamos a fazer isto?</a:t>
            </a:r>
            <a:endParaRPr lang="de-DE" altLang="de-DE" sz="3600">
              <a:latin typeface="Calibri Light"/>
            </a:endParaRPr>
          </a:p>
        </p:txBody>
      </p:sp>
      <p:sp>
        <p:nvSpPr>
          <p:cNvPr id="2" name="Content Placeholder 1"/>
          <p:cNvSpPr>
            <a:spLocks noGrp="1"/>
          </p:cNvSpPr>
          <p:nvPr>
            <p:ph idx="1"/>
          </p:nvPr>
        </p:nvSpPr>
        <p:spPr/>
        <p:txBody>
          <a:bodyPr/>
          <a:lstStyle/>
          <a:p>
            <a:pPr lvl="0" defTabSz="914400" fontAlgn="base">
              <a:defRPr/>
            </a:pPr>
            <a:r>
              <a:rPr lang="pt-PT" sz="2400" dirty="0">
                <a:solidFill>
                  <a:srgbClr val="333333"/>
                </a:solidFill>
                <a:latin typeface="Calibri Light"/>
                <a:cs typeface="Times New Roman" pitchFamily="18" charset="0"/>
              </a:rPr>
              <a:t>Estudos mostram que muitas pessoas (mas nem todas!) com problemas de saúde mental (especialmente psicose) tem problemas nas seguintes áreas:</a:t>
            </a:r>
          </a:p>
          <a:p>
            <a:pPr marL="342900" lvl="0" indent="-342900" defTabSz="914400" fontAlgn="base">
              <a:buClr>
                <a:srgbClr val="333333"/>
              </a:buClr>
              <a:buFont typeface="WingDings"/>
              <a:buChar char=""/>
              <a:defRPr/>
            </a:pPr>
            <a:r>
              <a:rPr lang="pt-PT" sz="2400" dirty="0">
                <a:solidFill>
                  <a:srgbClr val="004992"/>
                </a:solidFill>
                <a:latin typeface="Calibri Light"/>
                <a:cs typeface="Times New Roman" pitchFamily="18" charset="0"/>
              </a:rPr>
              <a:t>Dificuldades em detectar e avaliar a expressão facial dos outros </a:t>
            </a:r>
            <a:r>
              <a:rPr lang="en-US" sz="2400" dirty="0">
                <a:solidFill>
                  <a:srgbClr val="004992"/>
                </a:solidFill>
                <a:latin typeface="Calibri Light"/>
                <a:cs typeface="Times New Roman" pitchFamily="18" charset="0"/>
              </a:rPr>
              <a:t>(e.g., </a:t>
            </a:r>
            <a:r>
              <a:rPr lang="pt-PT" sz="2400" dirty="0">
                <a:solidFill>
                  <a:srgbClr val="004992"/>
                </a:solidFill>
                <a:latin typeface="Calibri Light"/>
                <a:cs typeface="Times New Roman" pitchFamily="18" charset="0"/>
              </a:rPr>
              <a:t>alegria, tristeza)</a:t>
            </a:r>
            <a:r>
              <a:rPr lang="en-US" sz="2400" dirty="0">
                <a:solidFill>
                  <a:srgbClr val="004992"/>
                </a:solidFill>
                <a:latin typeface="Calibri Light"/>
                <a:cs typeface="Times New Roman" pitchFamily="18" charset="0"/>
              </a:rPr>
              <a:t>.</a:t>
            </a:r>
          </a:p>
          <a:p>
            <a:pPr marL="342900" lvl="0" indent="-342900" defTabSz="914400" fontAlgn="base">
              <a:buClr>
                <a:srgbClr val="333333"/>
              </a:buClr>
              <a:buFont typeface="WingDings"/>
              <a:buChar char=""/>
              <a:defRPr/>
            </a:pPr>
            <a:r>
              <a:rPr lang="pt-PT" sz="2400" dirty="0">
                <a:solidFill>
                  <a:srgbClr val="004992"/>
                </a:solidFill>
                <a:latin typeface="Calibri Light"/>
                <a:cs typeface="Times New Roman" pitchFamily="18" charset="0"/>
              </a:rPr>
              <a:t>Dificuldades em deduzir os motivos/ actividades futuras de outras pessoas a partir do seu comportamento.</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6 - Empatizar... II</a:t>
            </a:r>
            <a:endParaRPr lang="de-DE"/>
          </a:p>
        </p:txBody>
      </p:sp>
      <p:sp>
        <p:nvSpPr>
          <p:cNvPr id="5" name="Slide Number Placeholder 4"/>
          <p:cNvSpPr>
            <a:spLocks noGrp="1"/>
          </p:cNvSpPr>
          <p:nvPr>
            <p:ph type="sldNum" sz="quarter" idx="12"/>
          </p:nvPr>
        </p:nvSpPr>
        <p:spPr/>
        <p:txBody>
          <a:bodyPr/>
          <a:lstStyle/>
          <a:p>
            <a:pPr>
              <a:defRPr/>
            </a:pPr>
            <a:fld id="{48115462-4C47-4A0E-AAA5-017891242716}" type="slidenum">
              <a:rPr lang="de-DE" altLang="de-DE" smtClean="0"/>
              <a:pPr>
                <a:defRPr/>
              </a:pPr>
              <a:t>19</a:t>
            </a:fld>
            <a:endParaRPr lang="de-DE" altLang="de-DE"/>
          </a:p>
        </p:txBody>
      </p:sp>
    </p:spTree>
    <p:extLst>
      <p:ext uri="{BB962C8B-B14F-4D97-AF65-F5344CB8AC3E}">
        <p14:creationId xmlns:p14="http://schemas.microsoft.com/office/powerpoint/2010/main" val="1941196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Como a falta de empatia promove más interpretações durante a psicose - exemplos</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20</a:t>
            </a:fld>
            <a:endParaRPr lang="de-DE" altLang="de-DE"/>
          </a:p>
        </p:txBody>
      </p:sp>
      <p:sp>
        <p:nvSpPr>
          <p:cNvPr id="57370" name="Rechteck 1"/>
          <p:cNvSpPr>
            <a:spLocks noChangeArrowheads="1"/>
          </p:cNvSpPr>
          <p:nvPr/>
        </p:nvSpPr>
        <p:spPr bwMode="auto">
          <a:xfrm>
            <a:off x="408955" y="630932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pt-PT" altLang="de-DE" sz="2000" dirty="0">
                <a:solidFill>
                  <a:srgbClr val="004992"/>
                </a:solidFill>
                <a:latin typeface="Calibri Light"/>
                <a:cs typeface="Times New Roman" panose="02020603050405020304" pitchFamily="18" charset="0"/>
              </a:rPr>
              <a:t>Será que alguém pode partilhar uma pequena experiência pessoal?</a:t>
            </a:r>
          </a:p>
        </p:txBody>
      </p:sp>
      <p:graphicFrame>
        <p:nvGraphicFramePr>
          <p:cNvPr id="7" name="Table 6"/>
          <p:cNvGraphicFramePr>
            <a:graphicFrameLocks noGrp="1"/>
          </p:cNvGraphicFramePr>
          <p:nvPr>
            <p:extLst>
              <p:ext uri="{D42A27DB-BD31-4B8C-83A1-F6EECF244321}">
                <p14:modId xmlns:p14="http://schemas.microsoft.com/office/powerpoint/2010/main" val="4171021074"/>
              </p:ext>
            </p:extLst>
          </p:nvPr>
        </p:nvGraphicFramePr>
        <p:xfrm>
          <a:off x="408954" y="2203705"/>
          <a:ext cx="11376000" cy="3962414"/>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Evento</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Explicação durante a psicose</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Outras explicações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Um homem no autocarro olha para si durante muito tempo.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O perseguidor finalmente revela-se.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O seu comportamento visível (e.g., usar óculos de sol), provocou que tivessem olhado para si.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O chefe critica os seus erros.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1" u="none" strike="noStrike" cap="none" normalizeH="0" baseline="0">
                          <a:ln>
                            <a:noFill/>
                          </a:ln>
                          <a:solidFill>
                            <a:srgbClr val="333333"/>
                          </a:solidFill>
                          <a:effectLst/>
                          <a:latin typeface="Calibri Light"/>
                        </a:rPr>
                        <a:t>Você está convencido que está prestes a ser despedido.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O chefe exagerou um pouco mas não planeia despedi-lo – ele é normalmente um pouco irritado.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Um amigo lê um artigo sobre maus resultados escolares.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Ele estava a apontar para as más classificações que você teve na escola.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Pura coincidência – o seu amigo está interessado nas noticias e não sabe acerca dos seus problemas na escola.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Exercício</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rPr>
              <a:t>A seguir vão-lhe ser apresentadas sequências cómicas.</a:t>
            </a:r>
          </a:p>
          <a:p>
            <a:pPr marL="342900" lvl="0" indent="-342900" defTabSz="914400" fontAlgn="base">
              <a:buClr>
                <a:srgbClr val="333333"/>
              </a:buClr>
              <a:buFont typeface="WingDings"/>
              <a:buChar char=""/>
              <a:defRPr/>
            </a:pPr>
            <a:r>
              <a:rPr lang="de-DE" sz="2400" dirty="0">
                <a:solidFill>
                  <a:srgbClr val="333333"/>
                </a:solidFill>
                <a:latin typeface="Calibri Light"/>
              </a:rPr>
              <a:t>Por favor, discuta o que as personagens na história podem pensar umas das outras.</a:t>
            </a: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Exercício</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rPr>
              <a:t>A seguir vão-lhe ser apresentadas sequências cómicas.</a:t>
            </a:r>
          </a:p>
          <a:p>
            <a:pPr marL="342900" lvl="0" indent="-342900" defTabSz="914400" fontAlgn="base">
              <a:buClr>
                <a:srgbClr val="333333"/>
              </a:buClr>
              <a:buFont typeface="WingDings"/>
              <a:buChar char=""/>
              <a:defRPr/>
            </a:pPr>
            <a:r>
              <a:rPr lang="de-DE" sz="2400" dirty="0">
                <a:solidFill>
                  <a:srgbClr val="333333"/>
                </a:solidFill>
                <a:latin typeface="Calibri Light"/>
              </a:rPr>
              <a:t>Por favor, discuta o que as personagens na história podem pensar umas das outras.</a:t>
            </a:r>
          </a:p>
          <a:p>
            <a:pPr lvl="0" defTabSz="914400" fontAlgn="base">
              <a:defRPr/>
            </a:pPr>
            <a:r>
              <a:rPr lang="pt-PT" sz="2400" b="1" dirty="0">
                <a:solidFill>
                  <a:srgbClr val="004992"/>
                </a:solidFill>
                <a:latin typeface="Calibri Light"/>
              </a:rPr>
              <a:t>Importante</a:t>
            </a:r>
            <a:endParaRPr lang="pt-PT" sz="2400" dirty="0">
              <a:solidFill>
                <a:srgbClr val="004992"/>
              </a:solidFill>
              <a:latin typeface="Calibri Light"/>
            </a:endParaRPr>
          </a:p>
          <a:p>
            <a:pPr marL="342900" lvl="0" indent="-342900" defTabSz="914400" fontAlgn="base">
              <a:buClr>
                <a:srgbClr val="333333"/>
              </a:buClr>
              <a:buFont typeface="WingDings"/>
              <a:buChar char=""/>
              <a:defRPr/>
            </a:pPr>
            <a:r>
              <a:rPr lang="pt-PT" sz="2400" dirty="0">
                <a:solidFill>
                  <a:srgbClr val="333333"/>
                </a:solidFill>
                <a:latin typeface="Calibri Light"/>
              </a:rPr>
              <a:t>Deve distinguir as informações que estão disponíveis para si, das informação que as personagens têm uma da outra!</a:t>
            </a: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22</a:t>
            </a:fld>
            <a:endParaRPr lang="de-DE" altLang="de-DE"/>
          </a:p>
        </p:txBody>
      </p:sp>
    </p:spTree>
    <p:extLst>
      <p:ext uri="{BB962C8B-B14F-4D97-AF65-F5344CB8AC3E}">
        <p14:creationId xmlns:p14="http://schemas.microsoft.com/office/powerpoint/2010/main" val="1969369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Exercício</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rPr>
              <a:t>A seguir vão-lhe ser apresentadas sequências cómicas.</a:t>
            </a:r>
          </a:p>
          <a:p>
            <a:pPr marL="342900" lvl="0" indent="-342900" defTabSz="914400" fontAlgn="base">
              <a:buClr>
                <a:srgbClr val="333333"/>
              </a:buClr>
              <a:buFont typeface="WingDings"/>
              <a:buChar char=""/>
              <a:defRPr/>
            </a:pPr>
            <a:r>
              <a:rPr lang="de-DE" sz="2400" dirty="0">
                <a:solidFill>
                  <a:srgbClr val="333333"/>
                </a:solidFill>
                <a:latin typeface="Calibri Light"/>
              </a:rPr>
              <a:t>Por favor, discuta o que as personagens na história podem pensar umas das outras.</a:t>
            </a:r>
          </a:p>
          <a:p>
            <a:pPr lvl="0" defTabSz="914400" fontAlgn="base">
              <a:defRPr/>
            </a:pPr>
            <a:r>
              <a:rPr lang="pt-PT" sz="2400" b="1" dirty="0">
                <a:solidFill>
                  <a:srgbClr val="004992"/>
                </a:solidFill>
                <a:latin typeface="Calibri Light"/>
              </a:rPr>
              <a:t>Importante</a:t>
            </a:r>
            <a:endParaRPr lang="pt-PT" sz="2400" dirty="0">
              <a:solidFill>
                <a:srgbClr val="004992"/>
              </a:solidFill>
              <a:latin typeface="Calibri Light"/>
            </a:endParaRPr>
          </a:p>
          <a:p>
            <a:pPr marL="342900" lvl="0" indent="-342900" defTabSz="914400" fontAlgn="base">
              <a:buClr>
                <a:srgbClr val="333333"/>
              </a:buClr>
              <a:buFont typeface="WingDings"/>
              <a:buChar char=""/>
              <a:defRPr/>
            </a:pPr>
            <a:r>
              <a:rPr lang="pt-PT" sz="2400" dirty="0">
                <a:solidFill>
                  <a:srgbClr val="333333"/>
                </a:solidFill>
                <a:latin typeface="Calibri Light"/>
              </a:rPr>
              <a:t>Deve distinguir as informações que estão disponíveis para si, das informação que as personagens têm uma da outra!</a:t>
            </a:r>
          </a:p>
          <a:p>
            <a:pPr marL="342900" lvl="0" indent="-342900" defTabSz="914400" fontAlgn="base">
              <a:buClr>
                <a:srgbClr val="333333"/>
              </a:buClr>
              <a:buFont typeface="WingDings"/>
              <a:buChar char=""/>
              <a:defRPr/>
            </a:pPr>
            <a:r>
              <a:rPr lang="pt-PT" sz="2400" dirty="0">
                <a:solidFill>
                  <a:srgbClr val="333333"/>
                </a:solidFill>
                <a:latin typeface="Calibri Light"/>
              </a:rPr>
              <a:t>Que informações adicionais são necessárias para fornecer uma resposta definitiva?</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23</a:t>
            </a:fld>
            <a:endParaRPr lang="de-DE" altLang="de-DE"/>
          </a:p>
        </p:txBody>
      </p:sp>
    </p:spTree>
    <p:extLst>
      <p:ext uri="{BB962C8B-B14F-4D97-AF65-F5344CB8AC3E}">
        <p14:creationId xmlns:p14="http://schemas.microsoft.com/office/powerpoint/2010/main" val="7303335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24</a:t>
            </a:fld>
            <a:endParaRPr lang="de-DE" altLang="de-DE"/>
          </a:p>
        </p:txBody>
      </p:sp>
      <p:pic>
        <p:nvPicPr>
          <p:cNvPr id="11"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6"/>
          <p:cNvSpPr txBox="1">
            <a:spLocks noChangeArrowheads="1"/>
          </p:cNvSpPr>
          <p:nvPr/>
        </p:nvSpPr>
        <p:spPr bwMode="auto">
          <a:xfrm>
            <a:off x="1571617" y="5251280"/>
            <a:ext cx="90519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t-BR" altLang="de-DE" sz="2400" dirty="0">
                <a:solidFill>
                  <a:srgbClr val="004992"/>
                </a:solidFill>
                <a:latin typeface="Calibri Light"/>
              </a:rPr>
              <a:t>O que é que a menina provavelmente irá dar à avó no próximo aniversário? </a:t>
            </a:r>
          </a:p>
          <a:p>
            <a:pPr algn="ctr" eaLnBrk="1" hangingPunct="1">
              <a:spcBef>
                <a:spcPts val="0"/>
              </a:spcBef>
              <a:spcAft>
                <a:spcPts val="0"/>
              </a:spcAft>
              <a:buNone/>
            </a:pPr>
            <a:r>
              <a:rPr lang="pt-BR" altLang="de-DE" sz="2400" dirty="0">
                <a:solidFill>
                  <a:srgbClr val="004992"/>
                </a:solidFill>
                <a:latin typeface="Calibri Light"/>
              </a:rPr>
              <a:t>A avó vai ficar contente?</a:t>
            </a:r>
            <a:endParaRPr lang="de-DE" altLang="de-DE" sz="2400" dirty="0">
              <a:solidFill>
                <a:srgbClr val="004992"/>
              </a:solidFill>
              <a:latin typeface="Calibri Light"/>
            </a:endParaRPr>
          </a:p>
        </p:txBody>
      </p:sp>
      <p:sp>
        <p:nvSpPr>
          <p:cNvPr id="15"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Calibri Light"/>
              </a:rPr>
              <a:t>Doces! Boa, </a:t>
            </a:r>
          </a:p>
          <a:p>
            <a:pPr algn="ctr" eaLnBrk="1" hangingPunct="1">
              <a:spcBef>
                <a:spcPct val="0"/>
              </a:spcBef>
              <a:buFontTx/>
              <a:buNone/>
            </a:pPr>
            <a:r>
              <a:rPr lang="de-DE" altLang="de-DE" sz="1400" b="1" dirty="0">
                <a:solidFill>
                  <a:srgbClr val="000000"/>
                </a:solidFill>
                <a:latin typeface="Calibri Light"/>
              </a:rPr>
              <a:t>obrigada!</a:t>
            </a:r>
          </a:p>
        </p:txBody>
      </p:sp>
      <p:sp>
        <p:nvSpPr>
          <p:cNvPr id="16" name="Text Box 12"/>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Calibri Light"/>
              </a:rPr>
              <a:t>Eu odeio</a:t>
            </a:r>
          </a:p>
          <a:p>
            <a:pPr algn="ctr" eaLnBrk="1" hangingPunct="1">
              <a:spcBef>
                <a:spcPct val="0"/>
              </a:spcBef>
              <a:buFontTx/>
              <a:buNone/>
            </a:pPr>
            <a:r>
              <a:rPr lang="de-DE" altLang="de-DE" sz="1400" b="1" dirty="0">
                <a:solidFill>
                  <a:srgbClr val="000000"/>
                </a:solidFill>
                <a:latin typeface="Calibri Light"/>
              </a:rPr>
              <a:t>doces....</a:t>
            </a:r>
          </a:p>
        </p:txBody>
      </p:sp>
    </p:spTree>
    <p:extLst>
      <p:ext uri="{BB962C8B-B14F-4D97-AF65-F5344CB8AC3E}">
        <p14:creationId xmlns:p14="http://schemas.microsoft.com/office/powerpoint/2010/main" val="3857698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z="3600" dirty="0">
                <a:solidFill>
                  <a:srgbClr val="004992"/>
                </a:solidFill>
                <a:latin typeface="Calibri Light"/>
              </a:rPr>
              <a:t>Aniversário da Avó</a:t>
            </a:r>
            <a:br>
              <a:rPr lang="pt-BR" sz="3600" dirty="0">
                <a:solidFill>
                  <a:srgbClr val="004992"/>
                </a:solidFill>
                <a:latin typeface="Calibri Light"/>
              </a:rPr>
            </a:br>
            <a:r>
              <a:rPr lang="pt-BR" dirty="0">
                <a:solidFill>
                  <a:srgbClr val="004992"/>
                </a:solidFill>
                <a:latin typeface="Calibri Light"/>
              </a:rPr>
              <a:t>O que a menina irá comprar à avó no próximo ano?</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25</a:t>
            </a:fld>
            <a:endParaRPr lang="de-DE" altLang="de-DE"/>
          </a:p>
        </p:txBody>
      </p:sp>
      <p:pic>
        <p:nvPicPr>
          <p:cNvPr id="13"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6"/>
          <p:cNvSpPr txBox="1">
            <a:spLocks noChangeArrowheads="1"/>
          </p:cNvSpPr>
          <p:nvPr/>
        </p:nvSpPr>
        <p:spPr bwMode="auto">
          <a:xfrm>
            <a:off x="1571617" y="5251280"/>
            <a:ext cx="905194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pt-BR" altLang="de-DE" sz="2000" b="1" dirty="0">
                <a:solidFill>
                  <a:srgbClr val="004992"/>
                </a:solidFill>
                <a:latin typeface="Calibri Light"/>
              </a:rPr>
              <a:t>Provavelmente: </a:t>
            </a:r>
            <a:r>
              <a:rPr lang="pt-BR" altLang="de-DE" sz="2000" dirty="0">
                <a:solidFill>
                  <a:srgbClr val="333333"/>
                </a:solidFill>
                <a:latin typeface="Calibri Light"/>
              </a:rPr>
              <a:t>Novamente uma caixa de doces porque a avó ficou muito contente na última vez.</a:t>
            </a:r>
          </a:p>
          <a:p>
            <a:pPr eaLnBrk="1" hangingPunct="1">
              <a:spcBef>
                <a:spcPts val="1200"/>
              </a:spcBef>
              <a:spcAft>
                <a:spcPts val="0"/>
              </a:spcAft>
              <a:buNone/>
            </a:pPr>
            <a:r>
              <a:rPr lang="pt-BR" altLang="de-DE" sz="2000" b="1" dirty="0">
                <a:solidFill>
                  <a:srgbClr val="004992"/>
                </a:solidFill>
                <a:latin typeface="Calibri Light"/>
              </a:rPr>
              <a:t>Improvável: </a:t>
            </a:r>
            <a:r>
              <a:rPr lang="pt-BR" altLang="de-DE" sz="2000" dirty="0">
                <a:solidFill>
                  <a:srgbClr val="333333"/>
                </a:solidFill>
                <a:latin typeface="Calibri Light"/>
              </a:rPr>
              <a:t>A menina percebeu que a avó não gostou de doces e por isso vai trazer-lhe algo diferente no próximo aniversário.</a:t>
            </a:r>
            <a:endParaRPr lang="de-DE" altLang="de-DE" sz="2000" dirty="0">
              <a:solidFill>
                <a:srgbClr val="333333"/>
              </a:solidFill>
              <a:latin typeface="Calibri Light"/>
            </a:endParaRPr>
          </a:p>
        </p:txBody>
      </p:sp>
      <p:sp>
        <p:nvSpPr>
          <p:cNvPr id="17"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Calibri Light"/>
              </a:rPr>
              <a:t>Doces! Boa, </a:t>
            </a:r>
          </a:p>
          <a:p>
            <a:pPr algn="ctr" eaLnBrk="1" hangingPunct="1">
              <a:spcBef>
                <a:spcPct val="0"/>
              </a:spcBef>
              <a:buFontTx/>
              <a:buNone/>
            </a:pPr>
            <a:r>
              <a:rPr lang="de-DE" altLang="de-DE" sz="1400" b="1" dirty="0">
                <a:solidFill>
                  <a:srgbClr val="000000"/>
                </a:solidFill>
                <a:latin typeface="Calibri Light"/>
              </a:rPr>
              <a:t>obrigada!</a:t>
            </a:r>
          </a:p>
        </p:txBody>
      </p:sp>
      <p:sp>
        <p:nvSpPr>
          <p:cNvPr id="18" name="Text Box 12"/>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Calibri Light"/>
              </a:rPr>
              <a:t>Eu odeio</a:t>
            </a:r>
          </a:p>
          <a:p>
            <a:pPr algn="ctr" eaLnBrk="1" hangingPunct="1">
              <a:spcBef>
                <a:spcPct val="0"/>
              </a:spcBef>
              <a:buFontTx/>
              <a:buNone/>
            </a:pPr>
            <a:r>
              <a:rPr lang="de-DE" altLang="de-DE" sz="1400" b="1" dirty="0">
                <a:solidFill>
                  <a:srgbClr val="000000"/>
                </a:solidFill>
                <a:latin typeface="Calibri Light"/>
              </a:rPr>
              <a:t>doces....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Vamos começar!</a:t>
            </a: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pt-BR"/>
              <a:t>Treino Metacognitivo 6 - Empatizar... II</a:t>
            </a:r>
            <a:endParaRPr lang="de-DE"/>
          </a:p>
        </p:txBody>
      </p:sp>
      <p:sp>
        <p:nvSpPr>
          <p:cNvPr id="7" name="Slide Number Placeholder 6"/>
          <p:cNvSpPr>
            <a:spLocks noGrp="1"/>
          </p:cNvSpPr>
          <p:nvPr>
            <p:ph type="sldNum" sz="quarter" idx="12"/>
          </p:nvPr>
        </p:nvSpPr>
        <p:spPr/>
        <p:txBody>
          <a:bodyPr/>
          <a:lstStyle/>
          <a:p>
            <a:pPr>
              <a:defRPr/>
            </a:pPr>
            <a:fld id="{48115462-4C47-4A0E-AAA5-017891242716}" type="slidenum">
              <a:rPr lang="de-DE" altLang="de-DE" smtClean="0"/>
              <a:pPr>
                <a:defRPr/>
              </a:pPr>
              <a:t>27</a:t>
            </a:fld>
            <a:endParaRPr lang="de-DE" altLang="de-DE"/>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8"/>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pt-BR" sz="2400" spc="-10">
                <a:solidFill>
                  <a:srgbClr val="004992"/>
                </a:solidFill>
                <a:latin typeface="Calibri Light"/>
                <a:cs typeface="Verdana"/>
              </a:rPr>
              <a:t>Será o chefe insensível? Precisamos de informação adicional para decidir?</a:t>
            </a:r>
            <a:endParaRPr sz="2400" dirty="0">
              <a:solidFill>
                <a:srgbClr val="004992"/>
              </a:solidFill>
              <a:latin typeface="Calibri Light"/>
              <a:cs typeface="Verdana"/>
            </a:endParaRPr>
          </a:p>
        </p:txBody>
      </p:sp>
      <p:sp>
        <p:nvSpPr>
          <p:cNvPr id="14" name="object 11"/>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en-US" sz="1200">
                <a:latin typeface="Calibri Light"/>
                <a:cs typeface="Verdana"/>
              </a:rPr>
              <a:t>Sinto muito!</a:t>
            </a:r>
            <a:endParaRPr sz="1200" dirty="0">
              <a:latin typeface="Calibri Light"/>
              <a:cs typeface="Verdana"/>
            </a:endParaRPr>
          </a:p>
        </p:txBody>
      </p:sp>
      <p:sp>
        <p:nvSpPr>
          <p:cNvPr id="15" name="object 12"/>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t-BR" altLang="de-DE" sz="1200">
                <a:latin typeface="Calibri Light"/>
                <a:ea typeface="Verdana" panose="020B0604030504040204" pitchFamily="34" charset="0"/>
                <a:cs typeface="Verdana" panose="020B0604030504040204" pitchFamily="34" charset="0"/>
              </a:rPr>
              <a:t>Como conseguirei ir trabalhar agora?</a:t>
            </a:r>
            <a:endParaRPr lang="de-DE" altLang="de-DE" sz="1200" dirty="0">
              <a:latin typeface="Calibri Light"/>
              <a:ea typeface="Verdana" panose="020B0604030504040204" pitchFamily="34" charset="0"/>
              <a:cs typeface="Verdana" panose="020B0604030504040204" pitchFamily="34" charset="0"/>
            </a:endParaRPr>
          </a:p>
        </p:txBody>
      </p:sp>
      <p:sp>
        <p:nvSpPr>
          <p:cNvPr id="16" name="object 13"/>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Isto é inaceitável!</a:t>
            </a:r>
            <a:endParaRPr lang="de-DE" altLang="de-DE" sz="1200" dirty="0">
              <a:latin typeface="Calibri Ligh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9747191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28</a:t>
            </a:fld>
            <a:endParaRPr lang="de-DE" altLang="de-DE"/>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0"/>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t-BR" altLang="de-DE" sz="2400">
                <a:solidFill>
                  <a:srgbClr val="004992"/>
                </a:solidFill>
                <a:latin typeface="Calibri Light"/>
              </a:rPr>
              <a:t>O que estará o policia a pensar...estará correcto ou parcialmente correcto?</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37292719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pt-BR"/>
              <a:t>Treino Metacognitivo 6 - Empatizar... II</a:t>
            </a:r>
            <a:endParaRPr lang="de-DE"/>
          </a:p>
        </p:txBody>
      </p:sp>
      <p:sp>
        <p:nvSpPr>
          <p:cNvPr id="7" name="Slide Number Placeholder 6"/>
          <p:cNvSpPr>
            <a:spLocks noGrp="1"/>
          </p:cNvSpPr>
          <p:nvPr>
            <p:ph type="sldNum" sz="quarter" idx="12"/>
          </p:nvPr>
        </p:nvSpPr>
        <p:spPr/>
        <p:txBody>
          <a:bodyPr/>
          <a:lstStyle/>
          <a:p>
            <a:pPr>
              <a:defRPr/>
            </a:pPr>
            <a:fld id="{48115462-4C47-4A0E-AAA5-017891242716}" type="slidenum">
              <a:rPr lang="de-DE" altLang="de-DE" smtClean="0"/>
              <a:pPr>
                <a:defRPr/>
              </a:pPr>
              <a:t>29</a:t>
            </a:fld>
            <a:endParaRPr lang="de-DE" altLang="de-DE"/>
          </a:p>
        </p:txBody>
      </p:sp>
      <p:sp>
        <p:nvSpPr>
          <p:cNvPr id="16"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34"/>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pt-BR" sz="2400" spc="-10">
                <a:solidFill>
                  <a:srgbClr val="004992"/>
                </a:solidFill>
                <a:latin typeface="Calibri Light"/>
                <a:cs typeface="Verdana"/>
              </a:rPr>
              <a:t>Estará a empregada do banco com medo?</a:t>
            </a:r>
            <a:endParaRPr sz="2400" dirty="0">
              <a:solidFill>
                <a:srgbClr val="004992"/>
              </a:solidFill>
              <a:latin typeface="Calibri Light"/>
              <a:cs typeface="Verdana"/>
            </a:endParaRPr>
          </a:p>
        </p:txBody>
      </p:sp>
      <p:sp>
        <p:nvSpPr>
          <p:cNvPr id="19"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Text Box 15"/>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a:latin typeface="Calibri Light"/>
            </a:endParaRPr>
          </a:p>
          <a:p>
            <a:pPr algn="ctr" eaLnBrk="1" hangingPunct="1">
              <a:spcBef>
                <a:spcPct val="0"/>
              </a:spcBef>
              <a:buFontTx/>
              <a:buNone/>
            </a:pPr>
            <a:r>
              <a:rPr lang="en-US" altLang="de-DE" sz="900" b="1">
                <a:latin typeface="Calibri Light"/>
              </a:rPr>
              <a:t>B</a:t>
            </a:r>
          </a:p>
          <a:p>
            <a:pPr algn="ctr" eaLnBrk="1" hangingPunct="1">
              <a:spcBef>
                <a:spcPct val="0"/>
              </a:spcBef>
              <a:buFontTx/>
              <a:buNone/>
            </a:pPr>
            <a:r>
              <a:rPr lang="en-US" altLang="de-DE" sz="900" b="1">
                <a:latin typeface="Calibri Light"/>
              </a:rPr>
              <a:t>A</a:t>
            </a:r>
          </a:p>
          <a:p>
            <a:pPr algn="ctr" eaLnBrk="1" hangingPunct="1">
              <a:spcBef>
                <a:spcPct val="0"/>
              </a:spcBef>
              <a:buFontTx/>
              <a:buNone/>
            </a:pPr>
            <a:r>
              <a:rPr lang="en-US" altLang="de-DE" sz="900" b="1">
                <a:latin typeface="Calibri Light"/>
              </a:rPr>
              <a:t>N</a:t>
            </a:r>
          </a:p>
          <a:p>
            <a:pPr algn="ctr" eaLnBrk="1" hangingPunct="1">
              <a:spcBef>
                <a:spcPct val="0"/>
              </a:spcBef>
              <a:buFontTx/>
              <a:buNone/>
            </a:pPr>
            <a:r>
              <a:rPr lang="en-US" altLang="de-DE" sz="900" b="1">
                <a:latin typeface="Calibri Light"/>
              </a:rPr>
              <a:t>C</a:t>
            </a:r>
          </a:p>
          <a:p>
            <a:pPr algn="ctr" eaLnBrk="1" hangingPunct="1">
              <a:spcBef>
                <a:spcPct val="0"/>
              </a:spcBef>
              <a:buFontTx/>
              <a:buNone/>
            </a:pPr>
            <a:r>
              <a:rPr lang="en-US" altLang="de-DE" sz="900" b="1">
                <a:latin typeface="Calibri Light"/>
              </a:rPr>
              <a:t>O</a:t>
            </a:r>
            <a:endParaRPr lang="en-US" altLang="de-DE" sz="1100" b="1">
              <a:latin typeface="Calibri Light"/>
            </a:endParaRPr>
          </a:p>
        </p:txBody>
      </p:sp>
      <p:sp>
        <p:nvSpPr>
          <p:cNvPr id="23" name="object 12"/>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pt-BR" altLang="de-DE" sz="1100" b="1">
                <a:latin typeface="Calibri Light"/>
                <a:cs typeface="Arial" panose="020B0604020202020204" pitchFamily="34" charset="0"/>
              </a:rPr>
              <a:t>Dê-me o dinheiro ou eu diparo...</a:t>
            </a:r>
            <a:endParaRPr lang="de-DE" altLang="de-DE" sz="1100" dirty="0">
              <a:latin typeface="Calibri Light"/>
              <a:cs typeface="Arial" panose="020B0604020202020204" pitchFamily="34" charset="0"/>
            </a:endParaRPr>
          </a:p>
        </p:txBody>
      </p:sp>
      <p:sp>
        <p:nvSpPr>
          <p:cNvPr id="24" name="Oval Callout 23"/>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a:solidFill>
                  <a:sysClr val="windowText" lastClr="000000"/>
                </a:solidFill>
                <a:latin typeface="Calibri Light"/>
              </a:rPr>
              <a:t>Diverte-te rapaz...</a:t>
            </a:r>
            <a:endParaRPr lang="en-GB" altLang="de-DE" sz="1100" b="1" dirty="0">
              <a:solidFill>
                <a:sysClr val="windowText" lastClr="000000"/>
              </a:solidFill>
              <a:latin typeface="Calibri Light"/>
            </a:endParaRPr>
          </a:p>
        </p:txBody>
      </p:sp>
      <p:pic>
        <p:nvPicPr>
          <p:cNvPr id="27" name="Picture 2"/>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Rectangle 27"/>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dirty="0"/>
              <a:t>UAU!</a:t>
            </a:r>
          </a:p>
        </p:txBody>
      </p:sp>
      <p:sp>
        <p:nvSpPr>
          <p:cNvPr id="29" name="Freeform 28"/>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30" name="Rectangle 29"/>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Brinquedos</a:t>
            </a:r>
            <a:endParaRPr lang="en-US" sz="1600" b="1" spc="600" dirty="0">
              <a:ln w="19050">
                <a:solidFill>
                  <a:srgbClr val="000000"/>
                </a:solidFill>
              </a:ln>
              <a:solidFill>
                <a:schemeClr val="tx1"/>
              </a:solidFill>
              <a:latin typeface="+mj-lt"/>
            </a:endParaRPr>
          </a:p>
        </p:txBody>
      </p:sp>
    </p:spTree>
    <p:extLst>
      <p:ext uri="{BB962C8B-B14F-4D97-AF65-F5344CB8AC3E}">
        <p14:creationId xmlns:p14="http://schemas.microsoft.com/office/powerpoint/2010/main" val="875510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30</a:t>
            </a:fld>
            <a:endParaRPr lang="de-DE" altLang="de-DE"/>
          </a:p>
        </p:txBody>
      </p:sp>
      <p:pic>
        <p:nvPicPr>
          <p:cNvPr id="10"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6"/>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pt-BR" sz="2400" spc="-5">
                <a:solidFill>
                  <a:srgbClr val="004992"/>
                </a:solidFill>
                <a:latin typeface="Calibri Light"/>
                <a:cs typeface="Verdana"/>
              </a:rPr>
              <a:t>   Irão o pai e o filho andar de barco? </a:t>
            </a:r>
            <a:endParaRPr sz="2400" dirty="0">
              <a:solidFill>
                <a:srgbClr val="004992"/>
              </a:solidFill>
              <a:latin typeface="Calibri Light"/>
              <a:cs typeface="Verdana"/>
            </a:endParaRPr>
          </a:p>
        </p:txBody>
      </p:sp>
      <p:sp>
        <p:nvSpPr>
          <p:cNvPr id="12" name="object 9"/>
          <p:cNvSpPr>
            <a:spLocks/>
          </p:cNvSpPr>
          <p:nvPr/>
        </p:nvSpPr>
        <p:spPr bwMode="auto">
          <a:xfrm>
            <a:off x="3895344" y="5212080"/>
            <a:ext cx="178308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3" name="object 9"/>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4" name="object 9"/>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pt-BR" sz="1100" b="1" spc="-5">
                <a:solidFill>
                  <a:srgbClr val="333333"/>
                </a:solidFill>
                <a:latin typeface="Calibri Light"/>
                <a:cs typeface="Arial"/>
              </a:rPr>
              <a:t>Aviso! Uma tempestade aproxima-se da costa! Abandonem a praia!</a:t>
            </a:r>
            <a:endParaRPr lang="en-US" sz="1100" b="1" spc="-5" dirty="0">
              <a:solidFill>
                <a:srgbClr val="333333"/>
              </a:solidFill>
              <a:latin typeface="Calibri Light"/>
              <a:cs typeface="Arial"/>
            </a:endParaRPr>
          </a:p>
        </p:txBody>
      </p:sp>
    </p:spTree>
    <p:extLst>
      <p:ext uri="{BB962C8B-B14F-4D97-AF65-F5344CB8AC3E}">
        <p14:creationId xmlns:p14="http://schemas.microsoft.com/office/powerpoint/2010/main" val="20289021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Opcional: video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pt-BR" sz="2400" dirty="0">
                <a:solidFill>
                  <a:srgbClr val="004992"/>
                </a:solidFill>
                <a:latin typeface="Calibri Light"/>
                <a:ea typeface="ＭＳ Ｐゴシック" panose="020B0600070205080204" pitchFamily="34" charset="-128"/>
              </a:rPr>
              <a:t>Opcional: podemos encontrar vídeos que ilustram o tópico hoje abordado na seguinte página da web:</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pt-BR" sz="2400" dirty="0">
                <a:solidFill>
                  <a:srgbClr val="333333"/>
                </a:solidFill>
                <a:latin typeface="Calibri Light"/>
                <a:ea typeface="ＭＳ Ｐゴシック" panose="020B0600070205080204" pitchFamily="34" charset="-128"/>
              </a:rPr>
              <a:t>Após a visualização do vídeo, pode-se discutir de que forma está relacionado com o tópico hoje abordado</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pt-BR"/>
              <a:t>Treino Metacognitivo 6 - Empatizar... II</a:t>
            </a:r>
            <a:endParaRPr lang="de-DE"/>
          </a:p>
        </p:txBody>
      </p:sp>
      <p:sp>
        <p:nvSpPr>
          <p:cNvPr id="4" name="Slide Number Placeholder 3"/>
          <p:cNvSpPr>
            <a:spLocks noGrp="1"/>
          </p:cNvSpPr>
          <p:nvPr>
            <p:ph type="sldNum" sz="quarter" idx="12"/>
          </p:nvPr>
        </p:nvSpPr>
        <p:spPr/>
        <p:txBody>
          <a:bodyPr/>
          <a:lstStyle/>
          <a:p>
            <a:pPr>
              <a:defRPr/>
            </a:pPr>
            <a:fld id="{48115462-4C47-4A0E-AAA5-017891242716}" type="slidenum">
              <a:rPr lang="de-DE" altLang="de-DE" smtClean="0"/>
              <a:pPr>
                <a:defRPr/>
              </a:pPr>
              <a:t>31</a:t>
            </a:fld>
            <a:endParaRPr lang="de-DE" altLang="de-DE"/>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[Para </a:t>
            </a:r>
            <a:r>
              <a:rPr lang="en-US" i="1" spc="-5" dirty="0" err="1">
                <a:solidFill>
                  <a:srgbClr val="333333"/>
                </a:solidFill>
                <a:latin typeface="Calibri Light"/>
                <a:ea typeface="ＭＳ Ｐゴシック" panose="020B0600070205080204" pitchFamily="34" charset="-128"/>
                <a:cs typeface="Verdana"/>
              </a:rPr>
              <a:t>os</a:t>
            </a:r>
            <a:r>
              <a:rPr lang="en-US" i="1" spc="-5" dirty="0">
                <a:solidFill>
                  <a:srgbClr val="333333"/>
                </a:solidFill>
                <a:latin typeface="Calibri Light"/>
                <a:ea typeface="ＭＳ Ｐゴシック" panose="020B0600070205080204" pitchFamily="34" charset="-128"/>
                <a:cs typeface="Verdana"/>
              </a:rPr>
              <a:t> </a:t>
            </a:r>
            <a:r>
              <a:rPr lang="en-US" i="1" spc="-5" dirty="0" err="1">
                <a:solidFill>
                  <a:srgbClr val="333333"/>
                </a:solidFill>
                <a:latin typeface="Calibri Light"/>
                <a:ea typeface="ＭＳ Ｐゴシック" panose="020B0600070205080204" pitchFamily="34" charset="-128"/>
                <a:cs typeface="Verdana"/>
              </a:rPr>
              <a:t>terapeutas</a:t>
            </a:r>
            <a:r>
              <a:rPr lang="en-US" i="1" spc="-5" dirty="0">
                <a:solidFill>
                  <a:srgbClr val="333333"/>
                </a:solidFill>
                <a:latin typeface="Calibri Light"/>
                <a:ea typeface="ＭＳ Ｐゴシック" panose="020B0600070205080204" pitchFamily="34" charset="-128"/>
                <a:cs typeface="Verdana"/>
              </a:rPr>
              <a:t>:</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pt-BR" dirty="0">
                <a:solidFill>
                  <a:srgbClr val="333333"/>
                </a:solidFill>
                <a:latin typeface="Calibri Light"/>
                <a:ea typeface="ＭＳ Ｐゴシック" panose="020B0600070205080204" pitchFamily="34" charset="-128"/>
              </a:rPr>
              <a:t>Alguns vídeos contêm linguagem que pode não ser apropriada para todos os tipos de audiência e/ou para todas as culturas. Por favor avalie os vídeos antes de os mostrar</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8943371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ooter Placeholder 13"/>
          <p:cNvSpPr>
            <a:spLocks noGrp="1"/>
          </p:cNvSpPr>
          <p:nvPr>
            <p:ph type="ftr" sz="quarter" idx="11"/>
          </p:nvPr>
        </p:nvSpPr>
        <p:spPr/>
        <p:txBody>
          <a:bodyPr/>
          <a:lstStyle/>
          <a:p>
            <a:pPr>
              <a:defRPr/>
            </a:pPr>
            <a:r>
              <a:rPr lang="pt-BR"/>
              <a:t>Treino Metacognitivo 6 - Empatizar... II</a:t>
            </a:r>
            <a:endParaRPr lang="de-DE"/>
          </a:p>
        </p:txBody>
      </p:sp>
      <p:sp>
        <p:nvSpPr>
          <p:cNvPr id="15" name="Slide Number Placeholder 14"/>
          <p:cNvSpPr>
            <a:spLocks noGrp="1"/>
          </p:cNvSpPr>
          <p:nvPr>
            <p:ph type="sldNum" sz="quarter" idx="12"/>
          </p:nvPr>
        </p:nvSpPr>
        <p:spPr/>
        <p:txBody>
          <a:bodyPr/>
          <a:lstStyle/>
          <a:p>
            <a:pPr>
              <a:defRPr/>
            </a:pPr>
            <a:fld id="{48115462-4C47-4A0E-AAA5-017891242716}" type="slidenum">
              <a:rPr lang="de-DE" altLang="de-DE" smtClean="0"/>
              <a:pPr>
                <a:defRPr/>
              </a:pPr>
              <a:t>32</a:t>
            </a:fld>
            <a:endParaRPr lang="de-DE" altLang="de-DE"/>
          </a:p>
        </p:txBody>
      </p:sp>
      <p:sp>
        <p:nvSpPr>
          <p:cNvPr id="19" name="object 3"/>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pt-BR" sz="2400" spc="-5">
                <a:solidFill>
                  <a:srgbClr val="004992"/>
                </a:solidFill>
                <a:latin typeface="Calibri Light"/>
                <a:cs typeface="Verdana"/>
              </a:rPr>
              <a:t>No ponto de vista do João, onde é que a Ana viu o carro dos gelados pela última vez? No parque ou na igreja?</a:t>
            </a:r>
            <a:endParaRPr sz="2400" dirty="0">
              <a:solidFill>
                <a:srgbClr val="004992"/>
              </a:solidFill>
              <a:latin typeface="Calibri Light"/>
              <a:cs typeface="Verdan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33</a:t>
            </a:fld>
            <a:endParaRPr lang="de-DE" altLang="de-DE"/>
          </a:p>
        </p:txBody>
      </p:sp>
      <p:pic>
        <p:nvPicPr>
          <p:cNvPr id="9"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pt-BR" altLang="de-DE" sz="2400">
                <a:solidFill>
                  <a:srgbClr val="004992"/>
                </a:solidFill>
                <a:latin typeface="Calibri Light"/>
              </a:rPr>
              <a:t>O que está a pensar a mãe...estará ela correcta?</a:t>
            </a:r>
            <a:endParaRPr lang="de-DE" altLang="de-DE" sz="2400" dirty="0">
              <a:solidFill>
                <a:srgbClr val="004992"/>
              </a:solidFill>
              <a:latin typeface="Calibri Light"/>
            </a:endParaRPr>
          </a:p>
        </p:txBody>
      </p:sp>
      <p:sp>
        <p:nvSpPr>
          <p:cNvPr id="12" name="object 5"/>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pt-BR" altLang="de-DE" sz="1200" b="1">
                <a:latin typeface="Calibri Light"/>
                <a:cs typeface="Arial" panose="020B0604020202020204" pitchFamily="34" charset="0"/>
              </a:rPr>
              <a:t>Podemos comer, mãe...estou cheio de fome!</a:t>
            </a:r>
            <a:endParaRPr lang="de-DE" altLang="de-DE" sz="1200" dirty="0">
              <a:latin typeface="Calibri Light"/>
              <a:cs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34</a:t>
            </a:fld>
            <a:endParaRPr lang="de-DE" altLang="de-DE"/>
          </a:p>
        </p:txBody>
      </p:sp>
      <p:sp>
        <p:nvSpPr>
          <p:cNvPr id="15" name="Caption_22"/>
          <p:cNvSpPr txBox="1">
            <a:spLocks noChangeArrowheads="1"/>
          </p:cNvSpPr>
          <p:nvPr/>
        </p:nvSpPr>
        <p:spPr bwMode="auto">
          <a:xfrm>
            <a:off x="2359152" y="5884164"/>
            <a:ext cx="7416824"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pt-BR" altLang="de-DE" sz="2400" dirty="0">
                <a:solidFill>
                  <a:srgbClr val="004992"/>
                </a:solidFill>
                <a:latin typeface="Calibri Light"/>
                <a:ea typeface="Verdana" panose="020B0604030504040204" pitchFamily="34" charset="0"/>
                <a:cs typeface="Verdana" panose="020B0604030504040204" pitchFamily="34" charset="0"/>
              </a:rPr>
              <a:t>Porque estava a bateria em baixo na primeira e na segunda vez? Como é que o dono do carro interpretou a situação?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17" name="object 11"/>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Bateria</a:t>
            </a:r>
            <a:endParaRPr sz="1000" dirty="0">
              <a:latin typeface="Calibri Light"/>
              <a:cs typeface="Arial"/>
            </a:endParaRPr>
          </a:p>
        </p:txBody>
      </p:sp>
      <p:sp>
        <p:nvSpPr>
          <p:cNvPr id="18" name="object 12"/>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Bateria</a:t>
            </a:r>
            <a:endParaRPr sz="1000" dirty="0">
              <a:latin typeface="Calibri Light"/>
              <a:cs typeface="Arial"/>
            </a:endParaRPr>
          </a:p>
        </p:txBody>
      </p:sp>
      <p:sp>
        <p:nvSpPr>
          <p:cNvPr id="19" name="Rectangle 18"/>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Calibri Light"/>
                <a:ea typeface="Verdana" panose="020B0604030504040204" pitchFamily="34" charset="0"/>
                <a:cs typeface="Verdana" panose="020B0604030504040204" pitchFamily="34" charset="0"/>
              </a:rPr>
              <a:t>Denuncia</a:t>
            </a:r>
          </a:p>
          <a:p>
            <a:r>
              <a:rPr lang="pt-BR" altLang="de-DE" sz="1000" b="1">
                <a:solidFill>
                  <a:srgbClr val="333333"/>
                </a:solidFill>
                <a:latin typeface="Calibri Light"/>
                <a:ea typeface="Verdana" panose="020B0604030504040204" pitchFamily="34" charset="0"/>
                <a:cs typeface="Verdana" panose="020B0604030504040204" pitchFamily="34" charset="0"/>
              </a:rPr>
              <a:t>O vizinho de cima</a:t>
            </a:r>
            <a:endParaRPr lang="en-US" sz="1000" b="1" dirty="0">
              <a:solidFill>
                <a:srgbClr val="333333"/>
              </a:solidFill>
            </a:endParaRPr>
          </a:p>
        </p:txBody>
      </p:sp>
      <p:sp>
        <p:nvSpPr>
          <p:cNvPr id="20" name="Rectangle 19"/>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dirty="0">
                <a:solidFill>
                  <a:srgbClr val="333333"/>
                </a:solidFill>
                <a:latin typeface="Calibri Light"/>
                <a:ea typeface="Verdana" panose="020B0604030504040204" pitchFamily="34" charset="0"/>
                <a:cs typeface="Verdana" panose="020B0604030504040204" pitchFamily="34" charset="0"/>
              </a:rPr>
              <a:t>Para o proprietário da casa</a:t>
            </a:r>
            <a:endParaRPr lang="en-US" sz="1100" b="1" spc="-30" dirty="0">
              <a:solidFill>
                <a:srgbClr val="333333"/>
              </a:solidFill>
            </a:endParaRPr>
          </a:p>
        </p:txBody>
      </p:sp>
      <p:sp>
        <p:nvSpPr>
          <p:cNvPr id="22" name="object 5"/>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3" name="object 5"/>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pt-BR" sz="850" b="1" dirty="0">
                <a:latin typeface="Calibri Light"/>
                <a:cs typeface="Arial"/>
              </a:rPr>
              <a:t>Duas semanas depois, quando mudou para um novo apartamento</a:t>
            </a:r>
            <a:endParaRPr sz="850" dirty="0">
              <a:latin typeface="Calibri Light"/>
              <a:cs typeface="Arial"/>
            </a:endParaRPr>
          </a:p>
        </p:txBody>
      </p:sp>
      <p:sp>
        <p:nvSpPr>
          <p:cNvPr id="13" name="Textfeld 1"/>
          <p:cNvSpPr txBox="1">
            <a:spLocks noChangeArrowheads="1"/>
          </p:cNvSpPr>
          <p:nvPr/>
        </p:nvSpPr>
        <p:spPr bwMode="auto">
          <a:xfrm>
            <a:off x="2471893"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1</a:t>
            </a:r>
          </a:p>
        </p:txBody>
      </p:sp>
      <p:sp>
        <p:nvSpPr>
          <p:cNvPr id="16" name="Textfeld 19"/>
          <p:cNvSpPr txBox="1">
            <a:spLocks noChangeArrowheads="1"/>
          </p:cNvSpPr>
          <p:nvPr/>
        </p:nvSpPr>
        <p:spPr bwMode="auto">
          <a:xfrm>
            <a:off x="9337947"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2</a:t>
            </a:r>
          </a:p>
        </p:txBody>
      </p:sp>
      <p:sp>
        <p:nvSpPr>
          <p:cNvPr id="21" name="Textfeld 20"/>
          <p:cNvSpPr txBox="1">
            <a:spLocks noChangeArrowheads="1"/>
          </p:cNvSpPr>
          <p:nvPr/>
        </p:nvSpPr>
        <p:spPr bwMode="auto">
          <a:xfrm>
            <a:off x="2472952" y="3780780"/>
            <a:ext cx="38321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3</a:t>
            </a:r>
          </a:p>
        </p:txBody>
      </p:sp>
      <p:sp>
        <p:nvSpPr>
          <p:cNvPr id="24" name="Textfeld 21"/>
          <p:cNvSpPr txBox="1">
            <a:spLocks noChangeArrowheads="1"/>
          </p:cNvSpPr>
          <p:nvPr/>
        </p:nvSpPr>
        <p:spPr bwMode="auto">
          <a:xfrm>
            <a:off x="9337947" y="3779192"/>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pt-BR" sz="3600" dirty="0">
                <a:solidFill>
                  <a:srgbClr val="004992"/>
                </a:solidFill>
                <a:latin typeface="Calibri Light"/>
              </a:rPr>
              <a:t>Transferência para a vida 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buClr>
                <a:srgbClr val="333333"/>
              </a:buClr>
            </a:pPr>
            <a:r>
              <a:rPr lang="pt-PT" altLang="de-DE" sz="2400" b="1" dirty="0">
                <a:solidFill>
                  <a:srgbClr val="333333"/>
                </a:solidFill>
                <a:latin typeface="Calibri Light"/>
              </a:rPr>
              <a:t>Objectivos de Aprendizagem:</a:t>
            </a:r>
          </a:p>
          <a:p>
            <a:pPr marL="342900" lvl="0" indent="-342900" defTabSz="914400" fontAlgn="base">
              <a:buClr>
                <a:srgbClr val="333333"/>
              </a:buClr>
              <a:buFont typeface="WingDings"/>
              <a:buChar char=""/>
            </a:pPr>
            <a:r>
              <a:rPr lang="pt-PT" altLang="de-DE" sz="2400" dirty="0">
                <a:solidFill>
                  <a:srgbClr val="004992"/>
                </a:solidFill>
                <a:latin typeface="Calibri Light"/>
              </a:rPr>
              <a:t>Muitos mal entendidos e mesmo conflitos surgem porque as pessoas supõem incorrectamente o que está na mente das outras pessoas </a:t>
            </a:r>
            <a:r>
              <a:rPr lang="pt-PT" altLang="de-DE" sz="2400" dirty="0">
                <a:solidFill>
                  <a:srgbClr val="333333"/>
                </a:solidFill>
                <a:latin typeface="Calibri Light"/>
              </a:rPr>
              <a:t>(e.g., se você não contar aos seus amigos que se está a sentir mal, não pode esperar que eles sejam atenciosos!)</a:t>
            </a: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pt-BR" sz="3600" dirty="0">
                <a:solidFill>
                  <a:srgbClr val="004992"/>
                </a:solidFill>
                <a:latin typeface="Calibri Light"/>
              </a:rPr>
              <a:t>Transferência para a vida 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buClr>
                <a:srgbClr val="333333"/>
              </a:buClr>
            </a:pPr>
            <a:r>
              <a:rPr lang="pt-PT" altLang="de-DE" sz="2400" b="1" dirty="0">
                <a:solidFill>
                  <a:srgbClr val="333333"/>
                </a:solidFill>
                <a:latin typeface="Calibri Light"/>
              </a:rPr>
              <a:t>Objectivos de Aprendizagem:</a:t>
            </a:r>
          </a:p>
          <a:p>
            <a:pPr marL="342900" lvl="0" indent="-342900" defTabSz="914400" fontAlgn="base">
              <a:buClr>
                <a:srgbClr val="333333"/>
              </a:buClr>
              <a:buFont typeface="WingDings"/>
              <a:buChar char=""/>
            </a:pPr>
            <a:r>
              <a:rPr lang="pt-PT" altLang="de-DE" sz="2400" dirty="0">
                <a:solidFill>
                  <a:srgbClr val="004992"/>
                </a:solidFill>
                <a:latin typeface="Calibri Light"/>
              </a:rPr>
              <a:t>Muitos mal entendidos e mesmo conflitos surgem porque as pessoas supõem incorrectamente o que está na mente das outras pessoas </a:t>
            </a:r>
            <a:r>
              <a:rPr lang="pt-PT" altLang="de-DE" sz="2400" dirty="0">
                <a:solidFill>
                  <a:srgbClr val="333333"/>
                </a:solidFill>
                <a:latin typeface="Calibri Light"/>
              </a:rPr>
              <a:t>(e.g., se você não contar aos seus amigos que se está a sentir mal, não pode esperar que eles sejam atenciosos!)</a:t>
            </a:r>
          </a:p>
          <a:p>
            <a:pPr marL="342900" lvl="0" indent="-342900" defTabSz="914400" fontAlgn="base">
              <a:buClr>
                <a:srgbClr val="333333"/>
              </a:buClr>
              <a:buFont typeface="WingDings"/>
              <a:buChar char=""/>
            </a:pPr>
            <a:r>
              <a:rPr lang="pt-PT" altLang="de-DE" sz="2400" dirty="0">
                <a:solidFill>
                  <a:srgbClr val="333333"/>
                </a:solidFill>
                <a:latin typeface="Calibri Light"/>
              </a:rPr>
              <a:t>Tente avaliar as situações sociais complexas a partir de diferentes perspectivas e considere todas as informações disponíveis. Quanto mais informações considerar, maior será a probabilidade de obter um julgamento adequado.</a:t>
            </a: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36</a:t>
            </a:fld>
            <a:endParaRPr lang="de-DE" altLang="de-DE"/>
          </a:p>
        </p:txBody>
      </p:sp>
    </p:spTree>
    <p:extLst>
      <p:ext uri="{BB962C8B-B14F-4D97-AF65-F5344CB8AC3E}">
        <p14:creationId xmlns:p14="http://schemas.microsoft.com/office/powerpoint/2010/main" val="9279675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pt-BR" sz="3600" dirty="0">
                <a:solidFill>
                  <a:srgbClr val="004992"/>
                </a:solidFill>
                <a:latin typeface="Calibri Light"/>
              </a:rPr>
              <a:t>Transferência para a vida 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buClr>
                <a:srgbClr val="333333"/>
              </a:buClr>
            </a:pPr>
            <a:r>
              <a:rPr lang="pt-PT" altLang="de-DE" sz="2400" b="1" dirty="0">
                <a:solidFill>
                  <a:srgbClr val="333333"/>
                </a:solidFill>
                <a:latin typeface="Calibri Light"/>
              </a:rPr>
              <a:t>Objectivos de Aprendizagem:</a:t>
            </a:r>
          </a:p>
          <a:p>
            <a:pPr marL="342900" lvl="0" indent="-342900" defTabSz="914400" fontAlgn="base">
              <a:buClr>
                <a:srgbClr val="333333"/>
              </a:buClr>
              <a:buFont typeface="WingDings"/>
              <a:buChar char=""/>
            </a:pPr>
            <a:r>
              <a:rPr lang="pt-PT" altLang="de-DE" sz="2400" dirty="0">
                <a:solidFill>
                  <a:srgbClr val="004992"/>
                </a:solidFill>
                <a:latin typeface="Calibri Light"/>
              </a:rPr>
              <a:t>Muitos mal entendidos e mesmo conflitos surgem porque as pessoas supõem incorrectamente o que está na mente das outras pessoas </a:t>
            </a:r>
            <a:r>
              <a:rPr lang="pt-PT" altLang="de-DE" sz="2400" dirty="0">
                <a:solidFill>
                  <a:srgbClr val="333333"/>
                </a:solidFill>
                <a:latin typeface="Calibri Light"/>
              </a:rPr>
              <a:t>(e.g., se você não contar aos seus amigos que se está a sentir mal, não pode esperar que eles sejam atenciosos!)</a:t>
            </a:r>
          </a:p>
          <a:p>
            <a:pPr marL="342900" lvl="0" indent="-342900" defTabSz="914400" fontAlgn="base">
              <a:buClr>
                <a:srgbClr val="333333"/>
              </a:buClr>
              <a:buFont typeface="WingDings"/>
              <a:buChar char=""/>
            </a:pPr>
            <a:r>
              <a:rPr lang="pt-PT" altLang="de-DE" sz="2400" dirty="0">
                <a:solidFill>
                  <a:srgbClr val="333333"/>
                </a:solidFill>
                <a:latin typeface="Calibri Light"/>
              </a:rPr>
              <a:t>Tente avaliar as situações sociais complexas a partir de diferentes perspectivas e considere todas as informações disponíveis. Quanto mais informações considerar, maior será a probabilidade de obter um julgamento adequado.</a:t>
            </a:r>
          </a:p>
          <a:p>
            <a:pPr marL="342900" lvl="0" indent="-342900" defTabSz="914400" fontAlgn="base">
              <a:buClr>
                <a:srgbClr val="333333"/>
              </a:buClr>
              <a:buFont typeface="WingDings"/>
              <a:buChar char=""/>
            </a:pPr>
            <a:r>
              <a:rPr lang="pt-PT" altLang="de-DE" sz="2400" dirty="0">
                <a:solidFill>
                  <a:srgbClr val="333333"/>
                </a:solidFill>
                <a:latin typeface="Calibri Light"/>
              </a:rPr>
              <a:t>Atenção: O nosso estado de humor no momento influencia a forma como percepcionamos o ambiente (e.g., a forma como se avalia uma pessoa)</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37</a:t>
            </a:fld>
            <a:endParaRPr lang="de-DE" altLang="de-DE"/>
          </a:p>
        </p:txBody>
      </p:sp>
    </p:spTree>
    <p:extLst>
      <p:ext uri="{BB962C8B-B14F-4D97-AF65-F5344CB8AC3E}">
        <p14:creationId xmlns:p14="http://schemas.microsoft.com/office/powerpoint/2010/main" val="22535097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latin typeface="Calibri Light"/>
              </a:rPr>
              <a:t>O que tem isto a ver com a psicose?</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pt-PT" altLang="de-DE" sz="2400" dirty="0">
                <a:solidFill>
                  <a:srgbClr val="333333"/>
                </a:solidFill>
                <a:latin typeface="Calibri Light"/>
                <a:cs typeface="Times New Roman" panose="02020603050405020304" pitchFamily="18" charset="0"/>
              </a:rPr>
              <a:t>Durante a psicose as pessoas estão em risco de interpretar incorrectamente ou de forma excessiva as expressões faciais e as acções.</a:t>
            </a:r>
          </a:p>
          <a:p>
            <a:pPr lvl="0" defTabSz="914400" fontAlgn="base">
              <a:lnSpc>
                <a:spcPct val="100000"/>
              </a:lnSpc>
              <a:spcBef>
                <a:spcPts val="1200"/>
              </a:spcBef>
            </a:pPr>
            <a:r>
              <a:rPr lang="pt-PT" altLang="de-DE" sz="2000" dirty="0">
                <a:solidFill>
                  <a:srgbClr val="004992"/>
                </a:solidFill>
                <a:latin typeface="Calibri Light"/>
                <a:cs typeface="Times New Roman" panose="02020603050405020304" pitchFamily="18" charset="0"/>
              </a:rPr>
              <a:t>Exemplo: </a:t>
            </a:r>
            <a:r>
              <a:rPr lang="pt-PT" altLang="de-DE" sz="2000" dirty="0">
                <a:solidFill>
                  <a:srgbClr val="333333"/>
                </a:solidFill>
                <a:latin typeface="Calibri Light"/>
                <a:cs typeface="Times New Roman" panose="02020603050405020304" pitchFamily="18" charset="0"/>
              </a:rPr>
              <a:t>O Fábio sente-se ridículo!</a:t>
            </a:r>
          </a:p>
          <a:p>
            <a:pPr lvl="0" defTabSz="914400" fontAlgn="base">
              <a:lnSpc>
                <a:spcPct val="100000"/>
              </a:lnSpc>
              <a:spcBef>
                <a:spcPts val="1200"/>
              </a:spcBef>
            </a:pPr>
            <a:r>
              <a:rPr lang="pt-PT" altLang="de-DE" sz="2000" dirty="0">
                <a:solidFill>
                  <a:srgbClr val="004992"/>
                </a:solidFill>
                <a:latin typeface="Calibri Light"/>
                <a:cs typeface="Times New Roman" panose="02020603050405020304" pitchFamily="18" charset="0"/>
              </a:rPr>
              <a:t>Antecedentes: </a:t>
            </a:r>
            <a:r>
              <a:rPr lang="pt-PT" altLang="de-DE" sz="2000" dirty="0">
                <a:solidFill>
                  <a:srgbClr val="333333"/>
                </a:solidFill>
                <a:latin typeface="Calibri Light"/>
                <a:cs typeface="Times New Roman" panose="02020603050405020304" pitchFamily="18" charset="0"/>
              </a:rPr>
              <a:t>O Fábio entrou na parte do aeroporto que se encontra a seguir à alfandega, onde se encontravam pessoas a esperar e a olhar na sua direcção. Entretanto, duas delas começaram a rir-se alto.</a:t>
            </a:r>
          </a:p>
          <a:p>
            <a:pPr lvl="0" defTabSz="914400" fontAlgn="base">
              <a:lnSpc>
                <a:spcPct val="100000"/>
              </a:lnSpc>
              <a:spcBef>
                <a:spcPts val="1200"/>
              </a:spcBef>
            </a:pPr>
            <a:r>
              <a:rPr lang="pt-PT" altLang="de-DE" sz="2000" dirty="0">
                <a:solidFill>
                  <a:srgbClr val="004992"/>
                </a:solidFill>
                <a:latin typeface="Calibri Light"/>
                <a:cs typeface="Times New Roman" panose="02020603050405020304" pitchFamily="18" charset="0"/>
              </a:rPr>
              <a:t>Mas: </a:t>
            </a:r>
            <a:r>
              <a:rPr lang="pt-PT" altLang="de-DE" sz="2000" dirty="0">
                <a:solidFill>
                  <a:srgbClr val="333333"/>
                </a:solidFill>
                <a:latin typeface="Calibri Light"/>
                <a:cs typeface="Times New Roman" panose="02020603050405020304" pitchFamily="18" charset="0"/>
              </a:rPr>
              <a:t>Como é obvio, a maioria das pessoas que estão à espera encontram-se a observar os passageiros para encontrar os seus amigos ou clientes. As duas pessoas que se estão a rir poderiam não se ver há muito tempo ou poderiam estar a recordar as férias. Ou talvez o Fábio ainda estivesse a usar o chapéu das suas férias no México.</a:t>
            </a:r>
          </a:p>
          <a:p>
            <a:pPr lvl="0" defTabSz="914400" fontAlgn="base"/>
            <a:r>
              <a:rPr lang="pt-PT" altLang="de-DE" sz="2400" dirty="0">
                <a:solidFill>
                  <a:srgbClr val="333333"/>
                </a:solidFill>
                <a:latin typeface="Calibri Light"/>
                <a:cs typeface="Times New Roman" panose="02020603050405020304" pitchFamily="18" charset="0"/>
              </a:rPr>
              <a:t>“Todos nós cometemos erros” – avalie sempre as diferentes perspectivas.</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Obrigado pela </a:t>
            </a:r>
            <a:r>
              <a:rPr lang="en-US" sz="3600" dirty="0" err="1"/>
              <a:t>sua</a:t>
            </a:r>
            <a:r>
              <a:rPr lang="en-US" sz="3600" dirty="0"/>
              <a:t> </a:t>
            </a:r>
            <a:r>
              <a:rPr lang="en-US" sz="3600" dirty="0" err="1"/>
              <a:t>atenção</a:t>
            </a:r>
            <a:r>
              <a:rPr lang="en-US" sz="3600" dirty="0"/>
              <a:t>!</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pt-BR" dirty="0">
                <a:solidFill>
                  <a:srgbClr val="004992"/>
                </a:solidFill>
                <a:latin typeface="Calibri Light"/>
                <a:cs typeface="Verdana"/>
              </a:rPr>
              <a:t>Distribua as folhas de trabalho e introduza a aplicação móvel COGITO (gratuita para descarregar).</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pt-BR"/>
              <a:t>Treino Metacognitivo 6 - Empatizar... II</a:t>
            </a:r>
            <a:endParaRPr lang="de-DE"/>
          </a:p>
        </p:txBody>
      </p:sp>
      <p:sp>
        <p:nvSpPr>
          <p:cNvPr id="4" name="Slide Number Placeholder 3"/>
          <p:cNvSpPr>
            <a:spLocks noGrp="1"/>
          </p:cNvSpPr>
          <p:nvPr>
            <p:ph type="sldNum" sz="quarter" idx="12"/>
          </p:nvPr>
        </p:nvSpPr>
        <p:spPr/>
        <p:txBody>
          <a:bodyPr/>
          <a:lstStyle/>
          <a:p>
            <a:pPr>
              <a:defRPr/>
            </a:pPr>
            <a:fld id="{48115462-4C47-4A0E-AAA5-017891242716}" type="slidenum">
              <a:rPr lang="de-DE" altLang="de-DE" smtClean="0"/>
              <a:pPr>
                <a:defRPr/>
              </a:pPr>
              <a:t>39</a:t>
            </a:fld>
            <a:endParaRPr lang="de-DE" altLang="de-DE"/>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9370300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6 - Empatizar... II</a:t>
            </a:r>
            <a:endParaRPr lang="de-DE"/>
          </a:p>
        </p:txBody>
      </p:sp>
      <p:sp>
        <p:nvSpPr>
          <p:cNvPr id="6" name="Slide Number Placeholder 5"/>
          <p:cNvSpPr>
            <a:spLocks noGrp="1"/>
          </p:cNvSpPr>
          <p:nvPr>
            <p:ph type="sldNum" sz="quarter" idx="12"/>
          </p:nvPr>
        </p:nvSpPr>
        <p:spPr/>
        <p:txBody>
          <a:bodyPr/>
          <a:lstStyle/>
          <a:p>
            <a:pPr>
              <a:defRPr/>
            </a:pPr>
            <a:fld id="{48115462-4C47-4A0E-AAA5-017891242716}" type="slidenum">
              <a:rPr lang="de-DE" altLang="de-DE" smtClean="0"/>
              <a:pPr>
                <a:defRPr/>
              </a:pPr>
              <a:t>40</a:t>
            </a:fld>
            <a:endParaRPr lang="de-DE" altLang="de-DE"/>
          </a:p>
        </p:txBody>
      </p:sp>
      <p:graphicFrame>
        <p:nvGraphicFramePr>
          <p:cNvPr id="7" name="Group 2"/>
          <p:cNvGraphicFramePr>
            <a:graphicFrameLocks noGrp="1"/>
          </p:cNvGraphicFramePr>
          <p:nvPr>
            <p:extLst>
              <p:ext uri="{D42A27DB-BD31-4B8C-83A1-F6EECF244321}">
                <p14:modId xmlns:p14="http://schemas.microsoft.com/office/powerpoint/2010/main" val="2164047937"/>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a:t>
                      </a:r>
                      <a:r>
                        <a:rPr kumimoji="0" lang="de-DE" sz="1000" b="0" i="0" u="none" strike="noStrike" cap="none" normalizeH="0" baseline="0" dirty="0" err="1">
                          <a:ln>
                            <a:noFill/>
                          </a:ln>
                          <a:solidFill>
                            <a:srgbClr val="333333"/>
                          </a:solidFill>
                          <a:effectLst/>
                          <a:latin typeface="Calibri Light"/>
                        </a:rPr>
                        <a:t>strips</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bank</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boating</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sausage</a:t>
                      </a:r>
                      <a:r>
                        <a:rPr kumimoji="0" lang="de-DE" sz="1000" b="0" i="0" u="none" strike="noStrike" cap="none" normalizeH="0" baseline="0" dirty="0">
                          <a:ln>
                            <a:noFill/>
                          </a:ln>
                          <a:solidFill>
                            <a:srgbClr val="333333"/>
                          </a:solidFill>
                          <a:effectLst/>
                          <a:latin typeface="Calibri Light"/>
                        </a:rPr>
                        <a:t>/Bildergeschichten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3201</Words>
  <Application>Microsoft Office PowerPoint</Application>
  <PresentationFormat>Benutzerdefiniert</PresentationFormat>
  <Paragraphs>409</Paragraphs>
  <Slides>40</Slides>
  <Notes>40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40</vt:i4>
      </vt:variant>
    </vt:vector>
  </HeadingPairs>
  <TitlesOfParts>
    <vt:vector size="47" baseType="lpstr">
      <vt:lpstr>Arial</vt:lpstr>
      <vt:lpstr>Calibri</vt:lpstr>
      <vt:lpstr>Calibri Light</vt:lpstr>
      <vt:lpstr>Symbol</vt:lpstr>
      <vt:lpstr>Verdana</vt:lpstr>
      <vt:lpstr>WingDings</vt:lpstr>
      <vt:lpstr>UKE_PPT-Vorlage_16zu9</vt:lpstr>
      <vt:lpstr>TMC 6 A – Empatizar... II</vt:lpstr>
      <vt:lpstr>Quando você conhece alguém, para onde olha primeiro? Como podem essas pistas ser fiáveis para uma boa avaliação?</vt:lpstr>
      <vt:lpstr>Quando você conhece alguém, para onde olha primeiro? Como podem essas pistas ser fiáveis para uma boa avaliação?</vt:lpstr>
      <vt:lpstr>Que outras fontes de informação podem ser consideradas? Até que ponto são fidedignas?</vt:lpstr>
      <vt:lpstr>Que outras fontes de informação podem ser consideradas? Até que ponto são fidedignas?</vt:lpstr>
      <vt:lpstr>Vantagens e Desvantagens de certas pistas sociais</vt:lpstr>
      <vt:lpstr>Por favor, discuta as vantagens e desvantagens das seguintes características para fazer um juízo sobre uma pessoa</vt:lpstr>
      <vt:lpstr>Por favor, discuta as vantagens e desvantagens das seguintes características para fazer um juízo sobre uma pessoa</vt:lpstr>
      <vt:lpstr>Por favor, discuta as vantagens e desvantagens das seguintes características para fazer um juízo sobre uma pessoa</vt:lpstr>
      <vt:lpstr>Por favor, discuta as vantagens e desvantagens das seguintes características para fazer um juízo sobre uma pessoa</vt:lpstr>
      <vt:lpstr>Por favor, discuta as vantagens e desvantagens das seguintes características para fazer um juízo sobre uma pessoa</vt:lpstr>
      <vt:lpstr>Por favor, discuta as vantagens e desvantagens das seguintes características para fazer um juízo sobre uma pessoa</vt:lpstr>
      <vt:lpstr>Por favor, discuta as vantagens e desvantagens das seguintes características para fazer um juízo sobre uma pessoa</vt:lpstr>
      <vt:lpstr>Por favor, discuta as vantagens e desvantagens das seguintes características para fazer um juízo sobre uma pessoa</vt:lpstr>
      <vt:lpstr>Por favor, discuta as vantagens e desvantagens das seguintes características para fazer um juízo sobre uma pessoa</vt:lpstr>
      <vt:lpstr>Por favor, discuta as vantagens e desvantagens das seguintes características para fazer um juízo sobre uma pessoa</vt:lpstr>
      <vt:lpstr>Aparência e realidade!</vt:lpstr>
      <vt:lpstr>Porque estamos a fazer isto?</vt:lpstr>
      <vt:lpstr>Porque estamos a fazer isto?</vt:lpstr>
      <vt:lpstr>Como a falta de empatia promove más interpretações durante a psicose - exemplos</vt:lpstr>
      <vt:lpstr>Exercício</vt:lpstr>
      <vt:lpstr>Exercício</vt:lpstr>
      <vt:lpstr>Exercício</vt:lpstr>
      <vt:lpstr>PowerPoint-Präsentation</vt:lpstr>
      <vt:lpstr>Aniversário da Avó O que a menina irá comprar à avó no próximo ano?</vt:lpstr>
      <vt:lpstr>Vamos começar!</vt:lpstr>
      <vt:lpstr>PowerPoint-Präsentation</vt:lpstr>
      <vt:lpstr>PowerPoint-Präsentation</vt:lpstr>
      <vt:lpstr>PowerPoint-Präsentation</vt:lpstr>
      <vt:lpstr>PowerPoint-Präsentation</vt:lpstr>
      <vt:lpstr>Opcional: video</vt:lpstr>
      <vt:lpstr>PowerPoint-Präsentation</vt:lpstr>
      <vt:lpstr>PowerPoint-Präsentation</vt:lpstr>
      <vt:lpstr>PowerPoint-Präsentation</vt:lpstr>
      <vt:lpstr>Transferência para a vida diária</vt:lpstr>
      <vt:lpstr>Transferência para a vida diária</vt:lpstr>
      <vt:lpstr>Transferência para a vida diária</vt:lpstr>
      <vt:lpstr>O que tem isto a ver com a psicose?</vt:lpstr>
      <vt:lpstr>Obrigado pela sua atenção!</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343</cp:revision>
  <dcterms:created xsi:type="dcterms:W3CDTF">2004-06-30T16:15:23Z</dcterms:created>
  <dcterms:modified xsi:type="dcterms:W3CDTF">2022-02-04T10:26:20Z</dcterms:modified>
</cp:coreProperties>
</file>