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Lst>
  <p:notesMasterIdLst>
    <p:notesMasterId r:id="rId66"/>
  </p:notesMasterIdLst>
  <p:handoutMasterIdLst>
    <p:handoutMasterId r:id="rId67"/>
  </p:handoutMasterIdLst>
  <p:sldIdLst>
    <p:sldId id="550" r:id="rId2"/>
    <p:sldId id="462" r:id="rId3"/>
    <p:sldId id="500" r:id="rId4"/>
    <p:sldId id="529" r:id="rId5"/>
    <p:sldId id="551" r:id="rId6"/>
    <p:sldId id="552" r:id="rId7"/>
    <p:sldId id="553" r:id="rId8"/>
    <p:sldId id="554" r:id="rId9"/>
    <p:sldId id="467" r:id="rId10"/>
    <p:sldId id="376" r:id="rId11"/>
    <p:sldId id="375" r:id="rId12"/>
    <p:sldId id="374" r:id="rId13"/>
    <p:sldId id="534" r:id="rId14"/>
    <p:sldId id="535" r:id="rId15"/>
    <p:sldId id="536" r:id="rId16"/>
    <p:sldId id="537" r:id="rId17"/>
    <p:sldId id="540" r:id="rId18"/>
    <p:sldId id="541" r:id="rId19"/>
    <p:sldId id="506" r:id="rId20"/>
    <p:sldId id="555" r:id="rId21"/>
    <p:sldId id="437" r:id="rId22"/>
    <p:sldId id="438" r:id="rId23"/>
    <p:sldId id="469" r:id="rId24"/>
    <p:sldId id="309" r:id="rId25"/>
    <p:sldId id="512" r:id="rId26"/>
    <p:sldId id="561" r:id="rId27"/>
    <p:sldId id="556" r:id="rId28"/>
    <p:sldId id="557" r:id="rId29"/>
    <p:sldId id="558" r:id="rId30"/>
    <p:sldId id="559" r:id="rId31"/>
    <p:sldId id="560" r:id="rId32"/>
    <p:sldId id="316" r:id="rId33"/>
    <p:sldId id="515" r:id="rId34"/>
    <p:sldId id="562" r:id="rId35"/>
    <p:sldId id="563" r:id="rId36"/>
    <p:sldId id="564" r:id="rId37"/>
    <p:sldId id="279" r:id="rId38"/>
    <p:sldId id="471" r:id="rId39"/>
    <p:sldId id="516" r:id="rId40"/>
    <p:sldId id="565" r:id="rId41"/>
    <p:sldId id="545" r:id="rId42"/>
    <p:sldId id="566" r:id="rId43"/>
    <p:sldId id="567" r:id="rId44"/>
    <p:sldId id="547" r:id="rId45"/>
    <p:sldId id="568" r:id="rId46"/>
    <p:sldId id="569" r:id="rId47"/>
    <p:sldId id="495" r:id="rId48"/>
    <p:sldId id="519" r:id="rId49"/>
    <p:sldId id="521" r:id="rId50"/>
    <p:sldId id="570" r:id="rId51"/>
    <p:sldId id="571" r:id="rId52"/>
    <p:sldId id="483" r:id="rId53"/>
    <p:sldId id="522" r:id="rId54"/>
    <p:sldId id="524" r:id="rId55"/>
    <p:sldId id="572" r:id="rId56"/>
    <p:sldId id="525" r:id="rId57"/>
    <p:sldId id="526" r:id="rId58"/>
    <p:sldId id="528" r:id="rId59"/>
    <p:sldId id="573" r:id="rId60"/>
    <p:sldId id="317" r:id="rId61"/>
    <p:sldId id="435" r:id="rId62"/>
    <p:sldId id="436" r:id="rId63"/>
    <p:sldId id="549" r:id="rId64"/>
    <p:sldId id="546" r:id="rId65"/>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39" autoAdjust="0"/>
    <p:restoredTop sz="89609" autoAdjust="0"/>
  </p:normalViewPr>
  <p:slideViewPr>
    <p:cSldViewPr>
      <p:cViewPr varScale="1">
        <p:scale>
          <a:sx n="67" d="100"/>
          <a:sy n="67" d="100"/>
        </p:scale>
        <p:origin x="636" y="52"/>
      </p:cViewPr>
      <p:guideLst>
        <p:guide orient="horz" pos="1026"/>
        <p:guide orient="horz" pos="2750"/>
        <p:guide pos="295"/>
        <p:guide pos="22"/>
        <p:guide pos="393"/>
        <p:guide pos="29"/>
      </p:guideLst>
    </p:cSldViewPr>
  </p:slideViewPr>
  <p:outlineViewPr>
    <p:cViewPr>
      <p:scale>
        <a:sx n="33" d="100"/>
        <a:sy n="33" d="100"/>
      </p:scale>
      <p:origin x="0" y="-47448"/>
    </p:cViewPr>
  </p:outlineViewPr>
  <p:notesTextViewPr>
    <p:cViewPr>
      <p:scale>
        <a:sx n="100" d="100"/>
        <a:sy n="100" d="100"/>
      </p:scale>
      <p:origin x="0" y="0"/>
    </p:cViewPr>
  </p:notesTextViewPr>
  <p:sorterViewPr>
    <p:cViewPr>
      <p:scale>
        <a:sx n="75" d="100"/>
        <a:sy n="75" d="100"/>
      </p:scale>
      <p:origin x="0" y="87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Doença</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Preconceitos</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a:latin typeface="+mj-lt"/>
              <a:ea typeface="Verdana" pitchFamily="34" charset="0"/>
              <a:cs typeface="Verdana" pitchFamily="34" charset="0"/>
            </a:rPr>
            <a:t>Auto-</a:t>
          </a:r>
          <a:r>
            <a:rPr lang="en-US" sz="2400" dirty="0" err="1">
              <a:latin typeface="+mj-lt"/>
              <a:ea typeface="Verdana" pitchFamily="34" charset="0"/>
              <a:cs typeface="Verdana" pitchFamily="34" charset="0"/>
            </a:rPr>
            <a:t>estima</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diminui</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X="111731"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644F972A-F144-4A3C-8F87-907CD4898D4D}" type="presOf" srcId="{6459B721-636D-4D51-9601-6B4E5788A266}" destId="{818239DA-8F7F-4917-8EB0-77B4EE5EAA94}" srcOrd="0" destOrd="0" presId="urn:microsoft.com/office/officeart/2005/8/layout/cycle1"/>
    <dgm:cxn modelId="{8144F13E-B727-4C9C-9CA1-16099A130A21}"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D1B03165-8975-4222-B598-152C3910A3FB}" type="presOf" srcId="{3F4E915D-4700-4542-A7C1-CEF728AB432D}" destId="{0332A1E0-1C13-4723-960F-9019466D281A}"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6AF31B76-9097-4C3D-AFA0-5D0459418627}" type="presOf" srcId="{B390256F-280B-40CB-BD31-09509749AC6C}" destId="{95978D0C-A8C9-4FB8-8DFC-2906FAA59983}" srcOrd="0" destOrd="0" presId="urn:microsoft.com/office/officeart/2005/8/layout/cycle1"/>
    <dgm:cxn modelId="{37A3B378-8847-4CFC-B2F5-699104D16EE6}" type="presOf" srcId="{EFA2980D-718B-4FC8-9FF6-15C1C35CF177}" destId="{8816A1BD-E3E1-4456-9298-4B3407C622F7}" srcOrd="0" destOrd="0" presId="urn:microsoft.com/office/officeart/2005/8/layout/cycle1"/>
    <dgm:cxn modelId="{3EBD8A85-FD8D-4614-A8DC-F2CE769B1427}" type="presOf" srcId="{CB5245DE-ECC5-49E9-94DC-262E3BD83AA5}" destId="{D559A818-7D53-4BBD-8633-917FB032314D}" srcOrd="0" destOrd="0" presId="urn:microsoft.com/office/officeart/2005/8/layout/cycle1"/>
    <dgm:cxn modelId="{E974D7F4-1A78-42EB-9034-E87CEF41AB02}" type="presOf" srcId="{90182C8E-0A3D-411B-A654-821F546FC078}" destId="{AC268F96-0D5D-4B9A-A307-62DE90494B18}"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2D7FCAE9-24C2-4AA4-9FDD-CF7800CD199D}" type="presParOf" srcId="{8816A1BD-E3E1-4456-9298-4B3407C622F7}" destId="{682C883B-3E72-41CB-97EB-93B061717596}" srcOrd="0" destOrd="0" presId="urn:microsoft.com/office/officeart/2005/8/layout/cycle1"/>
    <dgm:cxn modelId="{2D3DFAE3-B481-4CAD-8115-A9CDCCCC8431}" type="presParOf" srcId="{8816A1BD-E3E1-4456-9298-4B3407C622F7}" destId="{79E1ED89-3D58-4688-A48D-428AB1CD95FE}" srcOrd="1" destOrd="0" presId="urn:microsoft.com/office/officeart/2005/8/layout/cycle1"/>
    <dgm:cxn modelId="{07A5514D-3635-4EC6-87FB-E4DFD5A50E28}" type="presParOf" srcId="{8816A1BD-E3E1-4456-9298-4B3407C622F7}" destId="{0332A1E0-1C13-4723-960F-9019466D281A}" srcOrd="2" destOrd="0" presId="urn:microsoft.com/office/officeart/2005/8/layout/cycle1"/>
    <dgm:cxn modelId="{BAF473ED-C93F-40F7-907E-A8A6E74CC125}" type="presParOf" srcId="{8816A1BD-E3E1-4456-9298-4B3407C622F7}" destId="{788C7A12-E6C7-4DB4-9A7F-209CA41AE316}" srcOrd="3" destOrd="0" presId="urn:microsoft.com/office/officeart/2005/8/layout/cycle1"/>
    <dgm:cxn modelId="{7D62833B-FBF9-4E55-8E20-9A74850ABC07}" type="presParOf" srcId="{8816A1BD-E3E1-4456-9298-4B3407C622F7}" destId="{95978D0C-A8C9-4FB8-8DFC-2906FAA59983}" srcOrd="4" destOrd="0" presId="urn:microsoft.com/office/officeart/2005/8/layout/cycle1"/>
    <dgm:cxn modelId="{9ED692C6-C2DC-4B1F-A5EC-5300FC15761C}" type="presParOf" srcId="{8816A1BD-E3E1-4456-9298-4B3407C622F7}" destId="{818239DA-8F7F-4917-8EB0-77B4EE5EAA94}" srcOrd="5" destOrd="0" presId="urn:microsoft.com/office/officeart/2005/8/layout/cycle1"/>
    <dgm:cxn modelId="{A0D7017C-C925-4B8E-9CB8-70519AC8026A}" type="presParOf" srcId="{8816A1BD-E3E1-4456-9298-4B3407C622F7}" destId="{F48D0065-C1C5-41DE-80DC-9649E256CF0F}" srcOrd="6" destOrd="0" presId="urn:microsoft.com/office/officeart/2005/8/layout/cycle1"/>
    <dgm:cxn modelId="{2D5BDE7D-AF70-4EFD-8835-22E0ADD32FB0}" type="presParOf" srcId="{8816A1BD-E3E1-4456-9298-4B3407C622F7}" destId="{D559A818-7D53-4BBD-8633-917FB032314D}" srcOrd="7" destOrd="0" presId="urn:microsoft.com/office/officeart/2005/8/layout/cycle1"/>
    <dgm:cxn modelId="{147A413A-D0C9-4006-B504-3BFE568A8814}"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Doença</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8606" y="195740"/>
          <a:ext cx="3621046" cy="3621046"/>
        </a:xfrm>
        <a:prstGeom prst="circularArrow">
          <a:avLst>
            <a:gd name="adj1" fmla="val 8252"/>
            <a:gd name="adj2" fmla="val 576412"/>
            <a:gd name="adj3" fmla="val 2127895"/>
            <a:gd name="adj4" fmla="val 150262"/>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17055" y="2795841"/>
          <a:ext cx="171209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Preconceitos</a:t>
          </a:r>
          <a:endParaRPr lang="en-US" sz="2400" kern="1200" dirty="0">
            <a:latin typeface="+mj-lt"/>
            <a:ea typeface="Verdana" pitchFamily="34" charset="0"/>
            <a:cs typeface="Verdana" pitchFamily="34" charset="0"/>
          </a:endParaRPr>
        </a:p>
      </dsp:txBody>
      <dsp:txXfrm>
        <a:off x="3217055" y="2795841"/>
        <a:ext cx="1712094" cy="1097275"/>
      </dsp:txXfrm>
    </dsp:sp>
    <dsp:sp modelId="{818239DA-8F7F-4917-8EB0-77B4EE5EAA94}">
      <dsp:nvSpPr>
        <dsp:cNvPr id="0" name=""/>
        <dsp:cNvSpPr/>
      </dsp:nvSpPr>
      <dsp:spPr>
        <a:xfrm>
          <a:off x="2355498" y="103803"/>
          <a:ext cx="3621046" cy="3621046"/>
        </a:xfrm>
        <a:prstGeom prst="circularArrow">
          <a:avLst>
            <a:gd name="adj1" fmla="val 8252"/>
            <a:gd name="adj2" fmla="val 576412"/>
            <a:gd name="adj3" fmla="val 9860134"/>
            <a:gd name="adj4" fmla="val 777970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ea typeface="Verdana" pitchFamily="34" charset="0"/>
              <a:cs typeface="Verdana" pitchFamily="34" charset="0"/>
            </a:rPr>
            <a:t>Auto-</a:t>
          </a:r>
          <a:r>
            <a:rPr lang="en-US" sz="2400" kern="1200" dirty="0" err="1">
              <a:latin typeface="+mj-lt"/>
              <a:ea typeface="Verdana" pitchFamily="34" charset="0"/>
              <a:cs typeface="Verdana" pitchFamily="34" charset="0"/>
            </a:rPr>
            <a:t>estima</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diminui</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840934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4</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179162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5</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179162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6</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179162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7</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179162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8</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179162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3907857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947159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620177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6201770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620177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620177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1019668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1538272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1538272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dirty="0">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dirty="0">
              <a:ea typeface="ＭＳ Ｐゴシック"/>
              <a:cs typeface="ＭＳ Ｐゴシック"/>
            </a:endParaRPr>
          </a:p>
        </p:txBody>
      </p:sp>
    </p:spTree>
    <p:extLst>
      <p:ext uri="{BB962C8B-B14F-4D97-AF65-F5344CB8AC3E}">
        <p14:creationId xmlns:p14="http://schemas.microsoft.com/office/powerpoint/2010/main" val="14709521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dirty="0">
              <a:ea typeface="ＭＳ Ｐゴシック"/>
              <a:cs typeface="ＭＳ Ｐゴシック"/>
            </a:endParaRPr>
          </a:p>
        </p:txBody>
      </p:sp>
    </p:spTree>
    <p:extLst>
      <p:ext uri="{BB962C8B-B14F-4D97-AF65-F5344CB8AC3E}">
        <p14:creationId xmlns:p14="http://schemas.microsoft.com/office/powerpoint/2010/main" val="8691150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dirty="0">
              <a:ea typeface="ＭＳ Ｐゴシック"/>
              <a:cs typeface="ＭＳ Ｐゴシック"/>
            </a:endParaRPr>
          </a:p>
        </p:txBody>
      </p:sp>
    </p:spTree>
    <p:extLst>
      <p:ext uri="{BB962C8B-B14F-4D97-AF65-F5344CB8AC3E}">
        <p14:creationId xmlns:p14="http://schemas.microsoft.com/office/powerpoint/2010/main" val="869115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dirty="0">
              <a:ea typeface="ＭＳ Ｐゴシック"/>
              <a:cs typeface="ＭＳ Ｐゴシック"/>
            </a:endParaRPr>
          </a:p>
        </p:txBody>
      </p:sp>
    </p:spTree>
    <p:extLst>
      <p:ext uri="{BB962C8B-B14F-4D97-AF65-F5344CB8AC3E}">
        <p14:creationId xmlns:p14="http://schemas.microsoft.com/office/powerpoint/2010/main" val="1285749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dirty="0">
              <a:ea typeface="ＭＳ Ｐゴシック"/>
              <a:cs typeface="ＭＳ Ｐゴシック"/>
            </a:endParaRPr>
          </a:p>
        </p:txBody>
      </p:sp>
    </p:spTree>
    <p:extLst>
      <p:ext uri="{BB962C8B-B14F-4D97-AF65-F5344CB8AC3E}">
        <p14:creationId xmlns:p14="http://schemas.microsoft.com/office/powerpoint/2010/main" val="10590205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dirty="0">
              <a:ea typeface="ＭＳ Ｐゴシック"/>
              <a:cs typeface="ＭＳ Ｐゴシック"/>
            </a:endParaRPr>
          </a:p>
        </p:txBody>
      </p:sp>
    </p:spTree>
    <p:extLst>
      <p:ext uri="{BB962C8B-B14F-4D97-AF65-F5344CB8AC3E}">
        <p14:creationId xmlns:p14="http://schemas.microsoft.com/office/powerpoint/2010/main" val="21224264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dirty="0">
              <a:ea typeface="ＭＳ Ｐゴシック"/>
              <a:cs typeface="ＭＳ Ｐゴシック"/>
            </a:endParaRPr>
          </a:p>
        </p:txBody>
      </p:sp>
    </p:spTree>
    <p:extLst>
      <p:ext uri="{BB962C8B-B14F-4D97-AF65-F5344CB8AC3E}">
        <p14:creationId xmlns:p14="http://schemas.microsoft.com/office/powerpoint/2010/main" val="21224264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dirty="0">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solidFill>
                  <a:srgbClr val="000000"/>
                </a:solidFill>
              </a:rPr>
              <a:pPr>
                <a:spcBef>
                  <a:spcPct val="0"/>
                </a:spcBef>
              </a:pPr>
              <a:t>64</a:t>
            </a:fld>
            <a:endParaRPr lang="de-DE" altLang="de-DE" sz="1300">
              <a:solidFill>
                <a:srgbClr val="000000"/>
              </a:solidFill>
            </a:endParaRPr>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951349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10 - Lidar com os Preconceitos (Estigma)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10 - Lidar com os Preconceitos (Estigma)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10 - Lidar com os Preconceitos (Estigma)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10 II – </a:t>
            </a:r>
            <a:r>
              <a:rPr lang="pt-BR" dirty="0"/>
              <a:t>Lidar com os Preconceitos (Estigma)</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(7I22)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472763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(nascido a 26 de Janeiro de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(nascido a 17 de Fevereiro de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(nascido a 30 de Dezembro de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nascido</a:t>
            </a:r>
            <a:r>
              <a:rPr lang="fr-FR" sz="2400" dirty="0">
                <a:solidFill>
                  <a:srgbClr val="333333"/>
                </a:solidFill>
                <a:latin typeface="Calibri Light"/>
                <a:ea typeface="ＭＳ Ｐゴシック" charset="0"/>
              </a:rPr>
              <a:t> a 30 de </a:t>
            </a:r>
            <a:r>
              <a:rPr lang="fr-FR" sz="2400" dirty="0" err="1">
                <a:solidFill>
                  <a:srgbClr val="333333"/>
                </a:solidFill>
                <a:latin typeface="Calibri Light"/>
                <a:ea typeface="ＭＳ Ｐゴシック" charset="0"/>
              </a:rPr>
              <a:t>Junho</a:t>
            </a:r>
            <a:r>
              <a:rPr lang="fr-FR" sz="2400" dirty="0">
                <a:solidFill>
                  <a:srgbClr val="333333"/>
                </a:solidFill>
                <a:latin typeface="Calibri Light"/>
                <a:ea typeface="ＭＳ Ｐゴシック" charset="0"/>
              </a:rPr>
              <a:t> de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de-DE" sz="2400" dirty="0">
                <a:solidFill>
                  <a:srgbClr val="004992"/>
                </a:solidFill>
                <a:latin typeface="Calibri Light"/>
                <a:ea typeface="ＭＳ Ｐゴシック" charset="0"/>
              </a:rPr>
              <a:t>???</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pt-BR" dirty="0"/>
              <a:t>Treino Metacognitivo 10 - Lidar com os Preconceitos (Estigma)</a:t>
            </a:r>
            <a:endParaRPr lang="de-DE" dirty="0"/>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pPr>
                <a:defRPr/>
              </a:pPr>
              <a:t>2</a:t>
            </a:fld>
            <a:endParaRPr lang="de-DE"/>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(nascido a 26 de Janeiro de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(nascido a 17 de Fevereiro de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(nascido a 30 de Dezembro de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nascido</a:t>
            </a:r>
            <a:r>
              <a:rPr lang="fr-FR" sz="2400" dirty="0">
                <a:solidFill>
                  <a:srgbClr val="333333"/>
                </a:solidFill>
                <a:latin typeface="Calibri Light"/>
                <a:ea typeface="ＭＳ Ｐゴシック" charset="0"/>
              </a:rPr>
              <a:t> a 30 de </a:t>
            </a:r>
            <a:r>
              <a:rPr lang="fr-FR" sz="2400" dirty="0" err="1">
                <a:solidFill>
                  <a:srgbClr val="333333"/>
                </a:solidFill>
                <a:latin typeface="Calibri Light"/>
                <a:ea typeface="ＭＳ Ｐゴシック" charset="0"/>
              </a:rPr>
              <a:t>Junho</a:t>
            </a:r>
            <a:r>
              <a:rPr lang="fr-FR" sz="2400" dirty="0">
                <a:solidFill>
                  <a:srgbClr val="333333"/>
                </a:solidFill>
                <a:latin typeface="Calibri Light"/>
                <a:ea typeface="ＭＳ Ｐゴシック" charset="0"/>
              </a:rPr>
              <a:t> de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de-DE" sz="2000" dirty="0">
                <a:solidFill>
                  <a:srgbClr val="004992"/>
                </a:solidFill>
                <a:latin typeface="Calibri Light"/>
                <a:ea typeface="ＭＳ Ｐゴシック" charset="0"/>
              </a:rPr>
              <a:t>S</a:t>
            </a:r>
            <a:r>
              <a:rPr lang="pt-PT" sz="2000" dirty="0">
                <a:solidFill>
                  <a:srgbClr val="004992"/>
                </a:solidFill>
                <a:latin typeface="Calibri Light"/>
                <a:ea typeface="ＭＳ Ｐゴシック" charset="0"/>
              </a:rPr>
              <a:t>ão do sexo masculino</a:t>
            </a:r>
            <a:r>
              <a:rPr lang="de-DE" sz="2000" dirty="0">
                <a:solidFill>
                  <a:srgbClr val="004992"/>
                </a:solidFill>
                <a:latin typeface="Calibri Light"/>
                <a:ea typeface="ＭＳ Ｐゴシック" charset="0"/>
              </a:rPr>
              <a:t>, Norte-Americanos,</a:t>
            </a:r>
            <a:br>
              <a:rPr lang="de-DE" sz="2000" dirty="0">
                <a:solidFill>
                  <a:srgbClr val="004992"/>
                </a:solidFill>
                <a:latin typeface="Calibri Light"/>
                <a:ea typeface="ＭＳ Ｐゴシック" charset="0"/>
              </a:rPr>
            </a:br>
            <a:r>
              <a:rPr lang="de-DE" sz="2000" dirty="0">
                <a:solidFill>
                  <a:srgbClr val="004992"/>
                </a:solidFill>
                <a:latin typeface="Calibri Light"/>
                <a:ea typeface="ＭＳ Ｐゴシック" charset="0"/>
              </a:rPr>
              <a:t>atletas famosos, Permanecem vivos...</a:t>
            </a:r>
            <a:endParaRPr lang="en-US"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3</a:t>
            </a:fld>
            <a:endParaRPr lang="de-DE"/>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8150468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en-US" sz="2400" dirty="0">
                <a:solidFill>
                  <a:srgbClr val="004992"/>
                </a:solidFill>
                <a:latin typeface="Calibri Light"/>
                <a:ea typeface="ＭＳ Ｐゴシック" charset="0"/>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4</a:t>
            </a:fld>
            <a:endParaRPr lang="de-DE"/>
          </a:p>
        </p:txBody>
      </p:sp>
    </p:spTree>
    <p:extLst>
      <p:ext uri="{BB962C8B-B14F-4D97-AF65-F5344CB8AC3E}">
        <p14:creationId xmlns:p14="http://schemas.microsoft.com/office/powerpoint/2010/main" val="304858235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pt-BR" sz="2000" dirty="0">
                <a:solidFill>
                  <a:srgbClr val="004992"/>
                </a:solidFill>
                <a:latin typeface="Calibri Light"/>
                <a:ea typeface="ＭＳ Ｐゴシック" charset="0"/>
              </a:rPr>
              <a:t>São do sexo masculino, já morreram, e principalmente …</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5</a:t>
            </a:fld>
            <a:endParaRPr lang="de-DE"/>
          </a:p>
        </p:txBody>
      </p:sp>
    </p:spTree>
    <p:extLst>
      <p:ext uri="{BB962C8B-B14F-4D97-AF65-F5344CB8AC3E}">
        <p14:creationId xmlns:p14="http://schemas.microsoft.com/office/powerpoint/2010/main" val="205387753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pt-BR" sz="2000" dirty="0">
                <a:solidFill>
                  <a:srgbClr val="004992"/>
                </a:solidFill>
                <a:latin typeface="Calibri Light"/>
                <a:ea typeface="ＭＳ Ｐゴシック" charset="0"/>
              </a:rPr>
              <a:t>São do sexo masculino, já morreram, e principalmente …</a:t>
            </a:r>
            <a:br>
              <a:rPr lang="pt-BR" sz="2000" dirty="0">
                <a:solidFill>
                  <a:srgbClr val="004992"/>
                </a:solidFill>
                <a:latin typeface="Calibri Light"/>
                <a:ea typeface="ＭＳ Ｐゴシック" charset="0"/>
              </a:rPr>
            </a:br>
            <a:r>
              <a:rPr lang="pt-BR" sz="2000" dirty="0">
                <a:solidFill>
                  <a:srgbClr val="004992"/>
                </a:solidFill>
                <a:latin typeface="Calibri Light"/>
                <a:ea typeface="ＭＳ Ｐゴシック" charset="0"/>
              </a:rPr>
              <a:t>São escritores famosos!</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6</a:t>
            </a:fld>
            <a:endParaRPr lang="de-DE"/>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49000798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pt-BR" sz="2000" dirty="0">
                <a:solidFill>
                  <a:srgbClr val="004992"/>
                </a:solidFill>
                <a:latin typeface="Calibri Light"/>
                <a:ea typeface="ＭＳ Ｐゴシック" charset="0"/>
              </a:rPr>
              <a:t>São do sexo masculino, já morreram, e principalmente …</a:t>
            </a:r>
            <a:br>
              <a:rPr lang="pt-BR" sz="2000" dirty="0">
                <a:solidFill>
                  <a:srgbClr val="004992"/>
                </a:solidFill>
                <a:latin typeface="Calibri Light"/>
                <a:ea typeface="ＭＳ Ｐゴシック" charset="0"/>
              </a:rPr>
            </a:br>
            <a:r>
              <a:rPr lang="pt-BR" sz="2000" dirty="0">
                <a:solidFill>
                  <a:srgbClr val="004992"/>
                </a:solidFill>
                <a:latin typeface="Calibri Light"/>
                <a:ea typeface="ＭＳ Ｐゴシック" charset="0"/>
              </a:rPr>
              <a:t>São escritores famosos!</a:t>
            </a:r>
          </a:p>
          <a:p>
            <a:pPr lvl="0" defTabSz="914400" fontAlgn="base">
              <a:lnSpc>
                <a:spcPct val="100000"/>
              </a:lnSpc>
              <a:spcBef>
                <a:spcPts val="1200"/>
              </a:spcBef>
              <a:defRPr/>
            </a:pPr>
            <a:r>
              <a:rPr lang="pt-BR" sz="2000" dirty="0">
                <a:solidFill>
                  <a:srgbClr val="004992"/>
                </a:solidFill>
                <a:latin typeface="Calibri Light"/>
                <a:ea typeface="ＭＳ Ｐゴシック" charset="0"/>
              </a:rPr>
              <a:t>Algo mais em comum?</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7</a:t>
            </a:fld>
            <a:endParaRPr lang="de-DE"/>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2792633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têm estas pessoas em comum?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pt-BR" sz="2000" dirty="0">
                <a:solidFill>
                  <a:srgbClr val="004992"/>
                </a:solidFill>
                <a:latin typeface="Calibri Light"/>
                <a:ea typeface="ＭＳ Ｐゴシック" charset="0"/>
              </a:rPr>
              <a:t>São do sexo masculino, já morreram, e principalmente …</a:t>
            </a:r>
            <a:br>
              <a:rPr lang="pt-BR" sz="2000" dirty="0">
                <a:solidFill>
                  <a:srgbClr val="004992"/>
                </a:solidFill>
                <a:latin typeface="Calibri Light"/>
                <a:ea typeface="ＭＳ Ｐゴシック" charset="0"/>
              </a:rPr>
            </a:br>
            <a:r>
              <a:rPr lang="pt-BR" sz="2000" dirty="0">
                <a:solidFill>
                  <a:srgbClr val="004992"/>
                </a:solidFill>
                <a:latin typeface="Calibri Light"/>
                <a:ea typeface="ＭＳ Ｐゴシック" charset="0"/>
              </a:rPr>
              <a:t>São escritores famosos!</a:t>
            </a:r>
          </a:p>
          <a:p>
            <a:pPr lvl="0" defTabSz="914400" fontAlgn="base">
              <a:lnSpc>
                <a:spcPct val="100000"/>
              </a:lnSpc>
              <a:spcBef>
                <a:spcPts val="1200"/>
              </a:spcBef>
              <a:defRPr/>
            </a:pPr>
            <a:r>
              <a:rPr lang="pt-BR" sz="2000" dirty="0">
                <a:solidFill>
                  <a:srgbClr val="004992"/>
                </a:solidFill>
                <a:latin typeface="Calibri Light"/>
                <a:ea typeface="ＭＳ Ｐゴシック" charset="0"/>
              </a:rPr>
              <a:t>Algo mais em comum?</a:t>
            </a:r>
          </a:p>
          <a:p>
            <a:pPr lvl="0" defTabSz="914400" fontAlgn="base">
              <a:lnSpc>
                <a:spcPct val="100000"/>
              </a:lnSpc>
              <a:spcBef>
                <a:spcPts val="1200"/>
              </a:spcBef>
              <a:defRPr/>
            </a:pPr>
            <a:r>
              <a:rPr lang="pt-BR" sz="2000" dirty="0">
                <a:solidFill>
                  <a:srgbClr val="004992"/>
                </a:solidFill>
                <a:latin typeface="Calibri Light"/>
                <a:ea typeface="ＭＳ Ｐゴシック" charset="0"/>
              </a:rPr>
              <a:t>Todos estes escritores foram diagnosticados</a:t>
            </a:r>
            <a:br>
              <a:rPr lang="pt-BR" sz="2000" dirty="0">
                <a:solidFill>
                  <a:srgbClr val="004992"/>
                </a:solidFill>
                <a:latin typeface="Calibri Light"/>
                <a:ea typeface="ＭＳ Ｐゴシック" charset="0"/>
              </a:rPr>
            </a:br>
            <a:r>
              <a:rPr lang="pt-BR" sz="2000" dirty="0">
                <a:solidFill>
                  <a:srgbClr val="004992"/>
                </a:solidFill>
                <a:latin typeface="Calibri Light"/>
                <a:ea typeface="ＭＳ Ｐゴシック" charset="0"/>
              </a:rPr>
              <a:t>com doenças mentais; dois deles tiveram sintomas</a:t>
            </a:r>
            <a:br>
              <a:rPr lang="pt-BR" sz="2000" dirty="0">
                <a:solidFill>
                  <a:srgbClr val="004992"/>
                </a:solidFill>
                <a:latin typeface="Calibri Light"/>
                <a:ea typeface="ＭＳ Ｐゴシック" charset="0"/>
              </a:rPr>
            </a:br>
            <a:r>
              <a:rPr lang="pt-BR" sz="2000" dirty="0">
                <a:solidFill>
                  <a:srgbClr val="004992"/>
                </a:solidFill>
                <a:latin typeface="Calibri Light"/>
                <a:ea typeface="ＭＳ Ｐゴシック" charset="0"/>
              </a:rPr>
              <a:t>psicóticos</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8</a:t>
            </a:fld>
            <a:endParaRPr lang="de-DE"/>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5602105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Famoso = Perfeito?</a:t>
            </a:r>
            <a:endParaRPr lang="pt-PT"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9</a:t>
            </a:fld>
            <a:endParaRPr lang="de-DE"/>
          </a:p>
        </p:txBody>
      </p:sp>
      <p:graphicFrame>
        <p:nvGraphicFramePr>
          <p:cNvPr id="7" name="Group 41"/>
          <p:cNvGraphicFramePr>
            <a:graphicFrameLocks/>
          </p:cNvGraphicFramePr>
          <p:nvPr>
            <p:extLst>
              <p:ext uri="{D42A27DB-BD31-4B8C-83A1-F6EECF244321}">
                <p14:modId xmlns:p14="http://schemas.microsoft.com/office/powerpoint/2010/main" val="2488177705"/>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Fyodor</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Dostoyevsky</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pt-BR" sz="1800" b="0" baseline="0" dirty="0">
                          <a:solidFill>
                            <a:srgbClr val="333333"/>
                          </a:solidFill>
                          <a:latin typeface="Calibri Light"/>
                          <a:ea typeface="Verdana" pitchFamily="34" charset="0"/>
                          <a:cs typeface="Verdana" pitchFamily="34" charset="0"/>
                        </a:rPr>
                        <a:t>Fyodor Dostoyevsky foi um dos mais importantes escritores russos e é considerado um dos mais destacados psicólogos na literatura mundial. Dostoyevsky sofreu de epilepsia e foi temporariamente dependente do jogo. No final da sua vida teve segurança financeira e foi reconhecido pelos seus feitos ainda em vida.</a:t>
                      </a:r>
                      <a:endParaRPr lang="es-ES" sz="1800" b="0"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(1899-1961)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pt-BR" sz="1800" dirty="0">
                          <a:solidFill>
                            <a:srgbClr val="333333"/>
                          </a:solidFill>
                          <a:latin typeface="Calibri Light"/>
                          <a:ea typeface="Verdana" pitchFamily="34" charset="0"/>
                          <a:cs typeface="Verdana" pitchFamily="34" charset="0"/>
                        </a:rPr>
                        <a:t>Hemingway é considerado um dos escritores americanos mais bem sucedidos do século 20. Em 1954 foi galardoado com o Prémio Nobel da Literatura. Ao longo da sua vida teve períodos de depressão e abuso de alcool. Suspeita-se de que tivesse perturbação bipolar.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(1770-1843) </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1800" b="0" i="0" u="none" strike="noStrike" cap="none" normalizeH="0" baseline="0" dirty="0">
                          <a:ln>
                            <a:noFill/>
                          </a:ln>
                          <a:solidFill>
                            <a:srgbClr val="333333"/>
                          </a:solidFill>
                          <a:effectLst/>
                          <a:latin typeface="Calibri Light"/>
                          <a:ea typeface="Verdana" pitchFamily="34" charset="0"/>
                          <a:cs typeface="Verdana" pitchFamily="34" charset="0"/>
                        </a:rPr>
                        <a:t>Hölderlin foi um dos mais importantes poetas alemães do romantismo, tais como Goethe e Schiller. Nos dias de hoje seria provavelmente diagnosticado com esquizofrenia ou psicose.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1800" b="0" i="0" u="none" strike="noStrike" cap="none" normalizeH="0" baseline="0" dirty="0">
                          <a:ln>
                            <a:noFill/>
                          </a:ln>
                          <a:solidFill>
                            <a:srgbClr val="333333"/>
                          </a:solidFill>
                          <a:effectLst/>
                          <a:latin typeface="Calibri Light"/>
                          <a:ea typeface="Verdana" pitchFamily="34" charset="0"/>
                          <a:cs typeface="Verdana" pitchFamily="34" charset="0"/>
                        </a:rPr>
                        <a:t>Dickens é um dos escritores ingleses mais lidos. Os seus trabalhos mais conhecidos incluem “Oliver Twist” e “A Christmas Carol”. Este escritor teve episódios maníacos e depressivos. Nos dias de hoje este autor provavelmente receberia o diagnósico de doença bipolar.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solidFill>
                  <a:srgbClr val="004992"/>
                </a:solidFill>
                <a:latin typeface="Calibri Light"/>
              </a:rPr>
              <a:t>Quais destes quadros foi feito por pessoas com sintomas de psicose?</a:t>
            </a:r>
            <a:endParaRPr lang="pt-PT" sz="36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10</a:t>
            </a:fld>
            <a:endParaRPr lang="de-DE"/>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destes quadros obteve a maior avaliação monetária num leilão?</a:t>
            </a:r>
            <a:endParaRPr lang="pt-PT" sz="3600" dirty="0">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11</a:t>
            </a:fld>
            <a:endParaRPr lang="de-DE"/>
          </a:p>
        </p:txBody>
      </p:sp>
      <p:pic>
        <p:nvPicPr>
          <p:cNvPr id="13"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13"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destes quadros obteve a maior avaliação monetária num leilão?</a:t>
            </a:r>
            <a:endParaRPr lang="pt-PT" sz="3600" dirty="0">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12</a:t>
            </a:fld>
            <a:endParaRPr lang="de-DE"/>
          </a:p>
        </p:txBody>
      </p:sp>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a:t>
            </a: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dirty="0" err="1">
                <a:solidFill>
                  <a:srgbClr val="004992"/>
                </a:solidFill>
                <a:latin typeface="Calibri Light"/>
              </a:rPr>
              <a:t>Cerca</a:t>
            </a:r>
            <a:r>
              <a:rPr lang="de-DE" sz="1800" dirty="0">
                <a:solidFill>
                  <a:srgbClr val="004992"/>
                </a:solidFill>
                <a:latin typeface="Calibri Light"/>
              </a:rPr>
              <a:t> de €10.000</a:t>
            </a: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a:t>
            </a:r>
            <a:r>
              <a:rPr lang="de-DE" sz="1800" dirty="0" err="1">
                <a:solidFill>
                  <a:srgbClr val="004992"/>
                </a:solidFill>
                <a:latin typeface="Calibri Light"/>
              </a:rPr>
              <a:t>milhões</a:t>
            </a:r>
            <a:endParaRPr lang="de-DE" sz="1800" dirty="0">
              <a:solidFill>
                <a:srgbClr val="004992"/>
              </a:solidFill>
              <a:latin typeface="Calibri Light"/>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de-DE" sz="1800" dirty="0">
                <a:solidFill>
                  <a:srgbClr val="004992"/>
                </a:solidFill>
                <a:latin typeface="Calibri Light"/>
              </a:rPr>
              <a:t>Quase €100 </a:t>
            </a:r>
            <a:r>
              <a:rPr lang="de-DE" sz="1800" dirty="0" err="1">
                <a:solidFill>
                  <a:srgbClr val="004992"/>
                </a:solidFill>
                <a:latin typeface="Calibri Light"/>
              </a:rPr>
              <a:t>milhões</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Edvard Munch</a:t>
            </a:r>
          </a:p>
        </p:txBody>
      </p:sp>
      <p:sp>
        <p:nvSpPr>
          <p:cNvPr id="3" name="Inhaltsplatzhalter 2"/>
          <p:cNvSpPr>
            <a:spLocks noGrp="1"/>
          </p:cNvSpPr>
          <p:nvPr>
            <p:ph idx="1"/>
          </p:nvPr>
        </p:nvSpPr>
        <p:spPr>
          <a:xfrm>
            <a:off x="408955" y="2204864"/>
            <a:ext cx="6675120" cy="4248000"/>
          </a:xfrm>
        </p:spPr>
        <p:txBody>
          <a:bodyPr/>
          <a:lstStyle/>
          <a:p>
            <a:pPr marL="342900" indent="-342900">
              <a:buClr>
                <a:srgbClr val="333333"/>
              </a:buClr>
              <a:buFont typeface="WingDings"/>
              <a:buChar char=""/>
            </a:pPr>
            <a:r>
              <a:rPr lang="pt-PT" sz="2000" dirty="0">
                <a:solidFill>
                  <a:srgbClr val="333333"/>
                </a:solidFill>
                <a:latin typeface="Calibri Light"/>
                <a:ea typeface="ＭＳ Ｐゴシック"/>
              </a:rPr>
              <a:t>Um comprador desconhecido estava disposto a pagar cerca de € 100 milhões pela pintura “The Scream – O Grito”. Com este valor, este quadro tornou-se um dos mais dispendiosos do mundo.</a:t>
            </a:r>
          </a:p>
          <a:p>
            <a:pPr marL="342900" indent="-342900">
              <a:buClr>
                <a:srgbClr val="333333"/>
              </a:buClr>
              <a:buFont typeface="WingDings"/>
              <a:buChar char=""/>
            </a:pPr>
            <a:r>
              <a:rPr lang="pt-PT" sz="2000" dirty="0">
                <a:solidFill>
                  <a:srgbClr val="333333"/>
                </a:solidFill>
                <a:latin typeface="Calibri Light"/>
                <a:ea typeface="ＭＳ Ｐゴシック"/>
              </a:rPr>
              <a:t>O pintor, Edvard Munch, tinha provavelmente perturbação bipolar:</a:t>
            </a:r>
          </a:p>
          <a:p>
            <a:pPr marL="558863" lvl="2" indent="-342900">
              <a:spcBef>
                <a:spcPts val="1999"/>
              </a:spcBef>
              <a:buClr>
                <a:srgbClr val="333333"/>
              </a:buClr>
              <a:buFont typeface="WingDings"/>
              <a:buChar char=""/>
            </a:pPr>
            <a:r>
              <a:rPr lang="pt-PT" sz="2000" dirty="0">
                <a:solidFill>
                  <a:srgbClr val="333333"/>
                </a:solidFill>
                <a:latin typeface="Calibri Light"/>
                <a:ea typeface="ＭＳ Ｐゴシック"/>
              </a:rPr>
              <a:t>Tinha sintomas maníacos, delirantes e depressivos</a:t>
            </a:r>
          </a:p>
          <a:p>
            <a:pPr marL="558863" lvl="2" indent="-342900">
              <a:spcBef>
                <a:spcPts val="1999"/>
              </a:spcBef>
              <a:buClr>
                <a:srgbClr val="333333"/>
              </a:buClr>
              <a:buFont typeface="WingDings"/>
              <a:buChar char=""/>
            </a:pPr>
            <a:r>
              <a:rPr lang="pt-PT" sz="2000" dirty="0">
                <a:solidFill>
                  <a:srgbClr val="333333"/>
                </a:solidFill>
                <a:latin typeface="Calibri Light"/>
                <a:ea typeface="ＭＳ Ｐゴシック"/>
              </a:rPr>
              <a:t>Devido aos seus sintomas, Munch este num serviço de psiquiatria durante pelo menos 8 meses</a:t>
            </a: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13</a:t>
            </a:fld>
            <a:endParaRPr lang="de-DE"/>
          </a:p>
        </p:txBody>
      </p:sp>
      <p:pic>
        <p:nvPicPr>
          <p:cNvPr id="9" name="Grafik 16" descr="auktion-sothebys-new-york.jpg"/>
          <p:cNvPicPr>
            <a:picLocks noChangeAspect="1"/>
          </p:cNvPicPr>
          <p:nvPr/>
        </p:nvPicPr>
        <p:blipFill>
          <a:blip r:embed="rId2" cstate="print"/>
          <a:srcRect/>
          <a:stretch>
            <a:fillRect/>
          </a:stretch>
        </p:blipFill>
        <p:spPr bwMode="auto">
          <a:xfrm>
            <a:off x="7504658" y="2203704"/>
            <a:ext cx="3187242" cy="4251960"/>
          </a:xfrm>
          <a:prstGeom prst="rect">
            <a:avLst/>
          </a:prstGeom>
          <a:noFill/>
          <a:ln w="9525">
            <a:noFill/>
            <a:miter lim="800000"/>
            <a:headEnd/>
            <a:tailEnd/>
          </a:ln>
        </p:spPr>
      </p:pic>
    </p:spTree>
    <p:extLst>
      <p:ext uri="{BB962C8B-B14F-4D97-AF65-F5344CB8AC3E}">
        <p14:creationId xmlns:p14="http://schemas.microsoft.com/office/powerpoint/2010/main" val="1462545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Steffen Moritz</a:t>
            </a:r>
          </a:p>
        </p:txBody>
      </p:sp>
      <p:sp>
        <p:nvSpPr>
          <p:cNvPr id="37890" name="Inhaltsplatzhalter 2"/>
          <p:cNvSpPr>
            <a:spLocks noGrp="1"/>
          </p:cNvSpPr>
          <p:nvPr>
            <p:ph idx="1"/>
          </p:nvPr>
        </p:nvSpPr>
        <p:spPr>
          <a:xfrm>
            <a:off x="408955" y="2204864"/>
            <a:ext cx="6675120" cy="4248000"/>
          </a:xfrm>
        </p:spPr>
        <p:txBody>
          <a:bodyPr/>
          <a:lstStyle/>
          <a:p>
            <a:pPr marL="342900" indent="-342900">
              <a:buClr>
                <a:srgbClr val="333333"/>
              </a:buClr>
              <a:buFont typeface="WingDings"/>
              <a:buChar char=""/>
            </a:pPr>
            <a:r>
              <a:rPr lang="pt-PT" sz="2000" dirty="0">
                <a:solidFill>
                  <a:srgbClr val="333333"/>
                </a:solidFill>
                <a:latin typeface="Calibri Light"/>
                <a:ea typeface="Verdana" pitchFamily="34" charset="0"/>
                <a:cs typeface="Verdana" pitchFamily="34" charset="0"/>
              </a:rPr>
              <a:t>Este quadro tem apenas valor emocional para o pintor</a:t>
            </a:r>
          </a:p>
          <a:p>
            <a:pPr marL="342900" indent="-342900">
              <a:buClr>
                <a:srgbClr val="333333"/>
              </a:buClr>
              <a:buFont typeface="WingDings"/>
              <a:buChar char=""/>
            </a:pPr>
            <a:r>
              <a:rPr lang="pt-PT" sz="2000" dirty="0">
                <a:solidFill>
                  <a:srgbClr val="333333"/>
                </a:solidFill>
                <a:latin typeface="Calibri Light"/>
                <a:ea typeface="Verdana" pitchFamily="34" charset="0"/>
                <a:cs typeface="Verdana" pitchFamily="34" charset="0"/>
              </a:rPr>
              <a:t>Foi pintado pelo </a:t>
            </a:r>
            <a:r>
              <a:rPr lang="pt-PT" sz="2000" dirty="0">
                <a:solidFill>
                  <a:srgbClr val="333333"/>
                </a:solidFill>
                <a:latin typeface="Calibri Light"/>
                <a:ea typeface="ＭＳ Ｐゴシック"/>
              </a:rPr>
              <a:t>Professor Dr. Steffen Moritz aos 16 anos de idade:</a:t>
            </a:r>
          </a:p>
          <a:p>
            <a:pPr marL="558863" lvl="2"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É psicólogo e diretor do grupo de investigação “Neuropsicologia Clínica” no Departamento de Psiquiatria do University Hospital Hamburg Eppendorf</a:t>
            </a:r>
          </a:p>
          <a:p>
            <a:pPr marL="558863" lvl="2"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Steffen Moritz nunca teve tratamento psiquiátrico</a:t>
            </a:r>
            <a:endParaRPr lang="de-DE" sz="20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14</a:t>
            </a:fld>
            <a:endParaRPr lang="de-DE"/>
          </a:p>
        </p:txBody>
      </p:sp>
      <p:pic>
        <p:nvPicPr>
          <p:cNvPr id="8" name="Grafik 3" descr="Bild_Steffen.jpg"/>
          <p:cNvPicPr>
            <a:picLocks noChangeAspect="1"/>
          </p:cNvPicPr>
          <p:nvPr/>
        </p:nvPicPr>
        <p:blipFill>
          <a:blip r:embed="rId2" cstate="print"/>
          <a:srcRect/>
          <a:stretch>
            <a:fillRect/>
          </a:stretch>
        </p:blipFill>
        <p:spPr bwMode="auto">
          <a:xfrm>
            <a:off x="7688662"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2495208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Vincent van Gogh</a:t>
            </a:r>
          </a:p>
        </p:txBody>
      </p:sp>
      <p:sp>
        <p:nvSpPr>
          <p:cNvPr id="38914" name="Inhaltsplatzhalter 2"/>
          <p:cNvSpPr>
            <a:spLocks noGrp="1"/>
          </p:cNvSpPr>
          <p:nvPr>
            <p:ph idx="1"/>
          </p:nvPr>
        </p:nvSpPr>
        <p:spPr>
          <a:xfrm>
            <a:off x="408955" y="2204864"/>
            <a:ext cx="6675120" cy="4248000"/>
          </a:xfrm>
        </p:spPr>
        <p:txBody>
          <a:bodyPr/>
          <a:lstStyle/>
          <a:p>
            <a:pPr marL="342900" indent="-342900">
              <a:buClr>
                <a:srgbClr val="333333"/>
              </a:buClr>
              <a:buFont typeface="WingDings"/>
              <a:buChar char=""/>
            </a:pPr>
            <a:r>
              <a:rPr lang="pt-PT" sz="2000" dirty="0">
                <a:solidFill>
                  <a:srgbClr val="333333"/>
                </a:solidFill>
                <a:latin typeface="Calibri Light"/>
                <a:ea typeface="ＭＳ Ｐゴシック"/>
              </a:rPr>
              <a:t>O quadro “Park of Saint-Paul Hospital” vale cerca de €25 milhões.</a:t>
            </a:r>
          </a:p>
          <a:p>
            <a:pPr marL="342900" indent="-342900">
              <a:buClr>
                <a:srgbClr val="333333"/>
              </a:buClr>
              <a:buFont typeface="WingDings"/>
              <a:buChar char=""/>
            </a:pPr>
            <a:r>
              <a:rPr lang="pt-PT" sz="2000" dirty="0">
                <a:solidFill>
                  <a:srgbClr val="333333"/>
                </a:solidFill>
                <a:latin typeface="Calibri Light"/>
                <a:ea typeface="ＭＳ Ｐゴシック"/>
              </a:rPr>
              <a:t>Van Gogh pintou-o em 1889 durante uma hospitalização no Hospital Psiquiátrico de Saint-Paul em França:</a:t>
            </a:r>
          </a:p>
          <a:p>
            <a:pPr marL="558863" lvl="2"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Van Gogh teve fortes mudanças do humor, tendências autoagressivas, delírios e alucinações</a:t>
            </a:r>
          </a:p>
          <a:p>
            <a:pPr marL="558863" lvl="2"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Atualmente, é provável que fosse diagnosticado com psicose ou perturbação bipolar</a:t>
            </a:r>
            <a:endParaRPr lang="de-DE" sz="20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15</a:t>
            </a:fld>
            <a:endParaRPr lang="de-DE"/>
          </a:p>
        </p:txBody>
      </p:sp>
      <p:pic>
        <p:nvPicPr>
          <p:cNvPr id="8" name="Grafik 23" descr="img136112.jpg"/>
          <p:cNvPicPr>
            <a:picLocks noChangeAspect="1"/>
          </p:cNvPicPr>
          <p:nvPr/>
        </p:nvPicPr>
        <p:blipFill>
          <a:blip r:embed="rId2" cstate="print"/>
          <a:srcRect/>
          <a:stretch>
            <a:fillRect/>
          </a:stretch>
        </p:blipFill>
        <p:spPr bwMode="auto">
          <a:xfrm>
            <a:off x="7496147" y="2203704"/>
            <a:ext cx="3204265" cy="4251960"/>
          </a:xfrm>
          <a:prstGeom prst="rect">
            <a:avLst/>
          </a:prstGeom>
          <a:noFill/>
          <a:ln w="9525">
            <a:noFill/>
            <a:miter lim="800000"/>
            <a:headEnd/>
            <a:tailEnd/>
          </a:ln>
        </p:spPr>
      </p:pic>
    </p:spTree>
    <p:extLst>
      <p:ext uri="{BB962C8B-B14F-4D97-AF65-F5344CB8AC3E}">
        <p14:creationId xmlns:p14="http://schemas.microsoft.com/office/powerpoint/2010/main" val="1324205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Ringo Starr (baterista dos Beatles)</a:t>
            </a:r>
            <a:endParaRPr lang="de-DE" sz="3600" dirty="0">
              <a:latin typeface="Calibri Light"/>
            </a:endParaRPr>
          </a:p>
        </p:txBody>
      </p:sp>
      <p:sp>
        <p:nvSpPr>
          <p:cNvPr id="39938" name="Inhaltsplatzhalter 2"/>
          <p:cNvSpPr>
            <a:spLocks noGrp="1"/>
          </p:cNvSpPr>
          <p:nvPr>
            <p:ph idx="1"/>
          </p:nvPr>
        </p:nvSpPr>
        <p:spPr>
          <a:xfrm>
            <a:off x="408955" y="2204864"/>
            <a:ext cx="6037565" cy="4248000"/>
          </a:xfrm>
        </p:spPr>
        <p:txBody>
          <a:bodyPr/>
          <a:lstStyle/>
          <a:p>
            <a:pPr marL="342900" indent="-342900">
              <a:buClr>
                <a:srgbClr val="333333"/>
              </a:buClr>
              <a:buFont typeface="WingDings"/>
              <a:buChar char=""/>
            </a:pPr>
            <a:r>
              <a:rPr lang="pt-PT" sz="2000" dirty="0">
                <a:solidFill>
                  <a:srgbClr val="333333"/>
                </a:solidFill>
                <a:latin typeface="Calibri Light"/>
                <a:ea typeface="ＭＳ Ｐゴシック"/>
              </a:rPr>
              <a:t>Ringo Starr, que se tornou o famoso baterista dos Beatles, também começou a pintar desde 2005:</a:t>
            </a:r>
          </a:p>
          <a:p>
            <a:pPr marL="342900" lvl="1"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O quadro “Timberland” foi terminado em 2013</a:t>
            </a:r>
          </a:p>
          <a:p>
            <a:pPr marL="342900" lvl="1"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Os seus quadros valem alguns milhares de euros.</a:t>
            </a:r>
          </a:p>
          <a:p>
            <a:pPr marL="342900" lvl="1" indent="-342900">
              <a:spcBef>
                <a:spcPts val="1999"/>
              </a:spcBef>
              <a:spcAft>
                <a:spcPts val="0"/>
              </a:spcAft>
              <a:buClr>
                <a:srgbClr val="333333"/>
              </a:buClr>
              <a:buFont typeface="WingDings"/>
              <a:buChar char=""/>
            </a:pPr>
            <a:r>
              <a:rPr lang="pt-PT" sz="2000" dirty="0">
                <a:solidFill>
                  <a:srgbClr val="333333"/>
                </a:solidFill>
                <a:latin typeface="Calibri Light"/>
                <a:ea typeface="ＭＳ Ｐゴシック"/>
              </a:rPr>
              <a:t>Que se saiba, Ringo Starr nunca teve uma doença psiquiátrica</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16</a:t>
            </a:fld>
            <a:endParaRPr lang="de-DE"/>
          </a:p>
        </p:txBody>
      </p:sp>
      <p:pic>
        <p:nvPicPr>
          <p:cNvPr id="8" name="Grafik 3"/>
          <p:cNvPicPr>
            <a:picLocks noChangeAspect="1"/>
          </p:cNvPicPr>
          <p:nvPr/>
        </p:nvPicPr>
        <p:blipFill>
          <a:blip r:embed="rId2" cstate="print"/>
          <a:srcRect/>
          <a:stretch>
            <a:fillRect/>
          </a:stretch>
        </p:blipFill>
        <p:spPr bwMode="auto">
          <a:xfrm>
            <a:off x="6446520"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190636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a:solidFill>
                  <a:srgbClr val="004992"/>
                </a:solidFill>
                <a:latin typeface="Calibri Light"/>
              </a:rPr>
              <a:t>Primeira conclusão</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pt-PT" sz="2400" dirty="0">
                <a:solidFill>
                  <a:srgbClr val="333333"/>
                </a:solidFill>
                <a:latin typeface="Calibri Light"/>
                <a:ea typeface="ＭＳ Ｐゴシック"/>
              </a:rPr>
              <a:t>Ter uma doença mental não significa ser incapaz de fazer coisas com valor e significado</a:t>
            </a:r>
          </a:p>
          <a:p>
            <a:pPr marL="342900" indent="-342900">
              <a:buClr>
                <a:srgbClr val="333333"/>
              </a:buClr>
              <a:buFont typeface="WingDings"/>
              <a:buChar char=""/>
            </a:pPr>
            <a:r>
              <a:rPr lang="pt-PT" sz="2400">
                <a:solidFill>
                  <a:srgbClr val="333333"/>
                </a:solidFill>
                <a:latin typeface="Calibri Light"/>
                <a:ea typeface="ＭＳ Ｐゴシック"/>
              </a:rPr>
              <a:t>A </a:t>
            </a:r>
            <a:r>
              <a:rPr lang="pt-PT" sz="2400" dirty="0">
                <a:solidFill>
                  <a:srgbClr val="333333"/>
                </a:solidFill>
                <a:latin typeface="Calibri Light"/>
                <a:ea typeface="ＭＳ Ｐゴシック"/>
              </a:rPr>
              <a:t>doença mental pode tanto inspirar como inibir a criatividade</a:t>
            </a:r>
          </a:p>
          <a:p>
            <a:pPr marL="342900" indent="-342900">
              <a:buClr>
                <a:srgbClr val="333333"/>
              </a:buClr>
              <a:buFont typeface="WingDings"/>
              <a:buChar char=""/>
            </a:pPr>
            <a:r>
              <a:rPr lang="pt-PT" sz="2400" dirty="0">
                <a:solidFill>
                  <a:srgbClr val="333333"/>
                </a:solidFill>
                <a:latin typeface="Calibri Light"/>
                <a:ea typeface="ＭＳ Ｐゴシック"/>
              </a:rPr>
              <a:t>Génios como Van Gogh, cuja criatividade nunca foi reconhecida em vida, deve ter sofrido de doenças mentais</a:t>
            </a:r>
          </a:p>
          <a:p>
            <a:pPr marL="342900" indent="-342900">
              <a:buClr>
                <a:srgbClr val="333333"/>
              </a:buClr>
              <a:buFont typeface="WingDings"/>
              <a:buChar char=""/>
            </a:pPr>
            <a:r>
              <a:rPr lang="pt-PT" sz="2400" dirty="0">
                <a:solidFill>
                  <a:srgbClr val="333333"/>
                </a:solidFill>
                <a:latin typeface="Calibri Light"/>
                <a:ea typeface="ＭＳ Ｐゴシック"/>
              </a:rPr>
              <a:t>Alguns artistas com doença mental podem mesmo viver às custas da arte que produzem (como Edvard Munch).</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17</a:t>
            </a:fld>
            <a:endParaRPr lang="de-DE"/>
          </a:p>
        </p:txBody>
      </p:sp>
    </p:spTree>
    <p:extLst>
      <p:ext uri="{BB962C8B-B14F-4D97-AF65-F5344CB8AC3E}">
        <p14:creationId xmlns:p14="http://schemas.microsoft.com/office/powerpoint/2010/main" val="4174167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Primeira conclusão</a:t>
            </a:r>
            <a:endParaRPr lang="pt-PT" sz="3600" dirty="0">
              <a:latin typeface="Calibri Light"/>
            </a:endParaRPr>
          </a:p>
        </p:txBody>
      </p:sp>
      <p:sp>
        <p:nvSpPr>
          <p:cNvPr id="3" name="Inhaltsplatzhalter 2"/>
          <p:cNvSpPr>
            <a:spLocks noGrp="1"/>
          </p:cNvSpPr>
          <p:nvPr>
            <p:ph idx="1"/>
          </p:nvPr>
        </p:nvSpPr>
        <p:spPr/>
        <p:txBody>
          <a:bodyPr/>
          <a:lstStyle/>
          <a:p>
            <a:pPr marL="342900" lvl="1" indent="-342900">
              <a:spcBef>
                <a:spcPts val="1999"/>
              </a:spcBef>
              <a:spcAft>
                <a:spcPts val="0"/>
              </a:spcAft>
              <a:buClr>
                <a:srgbClr val="333333"/>
              </a:buClr>
              <a:buFont typeface="WingDings"/>
              <a:buChar char=""/>
              <a:tabLst>
                <a:tab pos="84138" algn="l"/>
              </a:tabLst>
              <a:defRPr/>
            </a:pPr>
            <a:r>
              <a:rPr lang="pt-PT" sz="2400" noProof="0" dirty="0">
                <a:solidFill>
                  <a:srgbClr val="333333"/>
                </a:solidFill>
                <a:latin typeface="Calibri Light"/>
                <a:ea typeface="Verdana" pitchFamily="34" charset="0"/>
                <a:cs typeface="Verdana" pitchFamily="34" charset="0"/>
              </a:rPr>
              <a:t>Não é possível afirmar com base num quadro se o pintor tem ou não doença mental</a:t>
            </a:r>
          </a:p>
          <a:p>
            <a:pPr marL="342900" lvl="1" indent="-342900">
              <a:spcBef>
                <a:spcPts val="1999"/>
              </a:spcBef>
              <a:spcAft>
                <a:spcPts val="0"/>
              </a:spcAft>
              <a:buClr>
                <a:srgbClr val="333333"/>
              </a:buClr>
              <a:buFont typeface="WingDings"/>
              <a:buChar char=""/>
              <a:tabLst>
                <a:tab pos="84138" algn="l"/>
              </a:tabLst>
              <a:defRPr/>
            </a:pPr>
            <a:r>
              <a:rPr lang="pt-PT" sz="2400" noProof="0" dirty="0">
                <a:solidFill>
                  <a:srgbClr val="333333"/>
                </a:solidFill>
                <a:latin typeface="Calibri Light"/>
                <a:ea typeface="Verdana" pitchFamily="34" charset="0"/>
                <a:cs typeface="Verdana" pitchFamily="34" charset="0"/>
              </a:rPr>
              <a:t>O mesmo é verdade em relação à aparência: ninguém pode afirmar se alguém tem um problema mental com base no seu visual</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18</a:t>
            </a:fld>
            <a:endParaRPr lang="de-DE"/>
          </a:p>
        </p:txBody>
      </p:sp>
    </p:spTree>
    <p:extLst>
      <p:ext uri="{BB962C8B-B14F-4D97-AF65-F5344CB8AC3E}">
        <p14:creationId xmlns:p14="http://schemas.microsoft.com/office/powerpoint/2010/main" val="1755774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Primeira conclusão</a:t>
            </a:r>
            <a:endParaRPr lang="pt-PT" sz="3600" dirty="0">
              <a:latin typeface="Calibri Light"/>
            </a:endParaRPr>
          </a:p>
        </p:txBody>
      </p:sp>
      <p:sp>
        <p:nvSpPr>
          <p:cNvPr id="3" name="Inhaltsplatzhalter 2"/>
          <p:cNvSpPr>
            <a:spLocks noGrp="1"/>
          </p:cNvSpPr>
          <p:nvPr>
            <p:ph idx="1"/>
          </p:nvPr>
        </p:nvSpPr>
        <p:spPr/>
        <p:txBody>
          <a:bodyPr/>
          <a:lstStyle/>
          <a:p>
            <a:pPr marL="342900" lvl="1" indent="-342900">
              <a:spcBef>
                <a:spcPts val="1999"/>
              </a:spcBef>
              <a:spcAft>
                <a:spcPts val="0"/>
              </a:spcAft>
              <a:buClr>
                <a:srgbClr val="333333"/>
              </a:buClr>
              <a:buFont typeface="WingDings"/>
              <a:buChar char=""/>
              <a:tabLst>
                <a:tab pos="84138" algn="l"/>
              </a:tabLst>
              <a:defRPr/>
            </a:pPr>
            <a:r>
              <a:rPr lang="pt-PT" sz="2400" noProof="0" dirty="0">
                <a:solidFill>
                  <a:srgbClr val="333333"/>
                </a:solidFill>
                <a:latin typeface="Calibri Light"/>
                <a:ea typeface="Verdana" pitchFamily="34" charset="0"/>
                <a:cs typeface="Verdana" pitchFamily="34" charset="0"/>
              </a:rPr>
              <a:t>Não é possível afirmar com base num quadro se o pintor tem ou não doença mental</a:t>
            </a:r>
          </a:p>
          <a:p>
            <a:pPr marL="342900" lvl="1" indent="-342900">
              <a:spcBef>
                <a:spcPts val="1999"/>
              </a:spcBef>
              <a:spcAft>
                <a:spcPts val="0"/>
              </a:spcAft>
              <a:buClr>
                <a:srgbClr val="333333"/>
              </a:buClr>
              <a:buFont typeface="WingDings"/>
              <a:buChar char=""/>
              <a:tabLst>
                <a:tab pos="84138" algn="l"/>
              </a:tabLst>
              <a:defRPr/>
            </a:pPr>
            <a:r>
              <a:rPr lang="pt-PT" sz="2400" noProof="0" dirty="0">
                <a:solidFill>
                  <a:srgbClr val="333333"/>
                </a:solidFill>
                <a:latin typeface="Calibri Light"/>
                <a:ea typeface="Verdana" pitchFamily="34" charset="0"/>
                <a:cs typeface="Verdana" pitchFamily="34" charset="0"/>
              </a:rPr>
              <a:t>O mesmo é verdade em relação à aparência: ninguém pode afirmar se alguém tem um problema mental com base no seu visual</a:t>
            </a:r>
          </a:p>
          <a:p>
            <a:pPr marL="342900" lvl="1" indent="-342900">
              <a:spcBef>
                <a:spcPts val="1999"/>
              </a:spcBef>
              <a:spcAft>
                <a:spcPts val="0"/>
              </a:spcAft>
              <a:buClr>
                <a:srgbClr val="333333"/>
              </a:buClr>
              <a:buFont typeface="WingDings"/>
              <a:buChar char=""/>
              <a:tabLst>
                <a:tab pos="84138" algn="l"/>
              </a:tabLst>
              <a:defRPr/>
            </a:pPr>
            <a:r>
              <a:rPr lang="pt-PT" sz="2400" dirty="0">
                <a:solidFill>
                  <a:srgbClr val="004992"/>
                </a:solidFill>
                <a:latin typeface="Calibri Light"/>
                <a:ea typeface="Verdana" pitchFamily="34" charset="0"/>
                <a:cs typeface="Verdana" pitchFamily="34" charset="0"/>
              </a:rPr>
              <a:t>Elementos a ponderar: </a:t>
            </a:r>
            <a:br>
              <a:rPr lang="pt-PT" sz="2400" dirty="0">
                <a:solidFill>
                  <a:srgbClr val="004992"/>
                </a:solidFill>
                <a:latin typeface="Calibri Light"/>
                <a:ea typeface="Verdana" pitchFamily="34" charset="0"/>
                <a:cs typeface="Verdana" pitchFamily="34" charset="0"/>
              </a:rPr>
            </a:br>
            <a:r>
              <a:rPr lang="pt-PT" sz="2400" dirty="0">
                <a:solidFill>
                  <a:srgbClr val="333333"/>
                </a:solidFill>
                <a:latin typeface="Calibri Light"/>
                <a:ea typeface="Verdana" pitchFamily="34" charset="0"/>
                <a:cs typeface="Verdana" pitchFamily="34" charset="0"/>
              </a:rPr>
              <a:t>Muitas das mais importantes obras de arte foram criadas por pessoas que tinham doença mental. </a:t>
            </a:r>
            <a:r>
              <a:rPr lang="pt-PT" sz="2400" dirty="0">
                <a:solidFill>
                  <a:srgbClr val="004992"/>
                </a:solidFill>
                <a:latin typeface="Calibri Light"/>
                <a:ea typeface="Verdana" pitchFamily="34" charset="0"/>
                <a:cs typeface="Verdana" pitchFamily="34" charset="0"/>
              </a:rPr>
              <a:t>Isto reduz o valor da sua arte?</a:t>
            </a:r>
            <a:endParaRPr lang="pt-PT" sz="2400" noProof="0" dirty="0">
              <a:solidFill>
                <a:srgbClr val="004992"/>
              </a:solidFill>
              <a:latin typeface="Calibri Light"/>
              <a:ea typeface="Verdana" pitchFamily="34" charset="0"/>
              <a:cs typeface="Verdana" pitchFamily="34" charset="0"/>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19</a:t>
            </a:fld>
            <a:endParaRPr lang="de-DE"/>
          </a:p>
        </p:txBody>
      </p:sp>
    </p:spTree>
    <p:extLst>
      <p:ext uri="{BB962C8B-B14F-4D97-AF65-F5344CB8AC3E}">
        <p14:creationId xmlns:p14="http://schemas.microsoft.com/office/powerpoint/2010/main" val="110779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Primeira conclusão</a:t>
            </a:r>
            <a:endParaRPr lang="pt-PT" sz="3600" dirty="0">
              <a:latin typeface="Calibri Light"/>
            </a:endParaRPr>
          </a:p>
        </p:txBody>
      </p:sp>
      <p:sp>
        <p:nvSpPr>
          <p:cNvPr id="3" name="Inhaltsplatzhalter 2"/>
          <p:cNvSpPr>
            <a:spLocks noGrp="1"/>
          </p:cNvSpPr>
          <p:nvPr>
            <p:ph idx="1"/>
          </p:nvPr>
        </p:nvSpPr>
        <p:spPr/>
        <p:txBody>
          <a:bodyPr/>
          <a:lstStyle/>
          <a:p>
            <a:pPr marL="342900" lvl="1" indent="-342900">
              <a:spcBef>
                <a:spcPts val="1999"/>
              </a:spcBef>
              <a:spcAft>
                <a:spcPts val="0"/>
              </a:spcAft>
              <a:buClr>
                <a:srgbClr val="333333"/>
              </a:buClr>
              <a:buFont typeface="WingDings"/>
              <a:buChar char=""/>
              <a:tabLst>
                <a:tab pos="84138" algn="l"/>
              </a:tabLst>
              <a:defRPr/>
            </a:pPr>
            <a:r>
              <a:rPr lang="pt-PT" sz="2400" noProof="0" dirty="0">
                <a:solidFill>
                  <a:srgbClr val="333333"/>
                </a:solidFill>
                <a:latin typeface="Calibri Light"/>
                <a:ea typeface="Verdana" pitchFamily="34" charset="0"/>
                <a:cs typeface="Verdana" pitchFamily="34" charset="0"/>
              </a:rPr>
              <a:t>Não é possível afirmar com base num quadro se o pintor tem ou não doença mental</a:t>
            </a:r>
          </a:p>
          <a:p>
            <a:pPr marL="342900" lvl="1" indent="-342900">
              <a:spcBef>
                <a:spcPts val="1999"/>
              </a:spcBef>
              <a:spcAft>
                <a:spcPts val="0"/>
              </a:spcAft>
              <a:buClr>
                <a:srgbClr val="333333"/>
              </a:buClr>
              <a:buFont typeface="WingDings"/>
              <a:buChar char=""/>
              <a:tabLst>
                <a:tab pos="84138" algn="l"/>
              </a:tabLst>
              <a:defRPr/>
            </a:pPr>
            <a:r>
              <a:rPr lang="pt-PT" sz="2400" noProof="0" dirty="0">
                <a:solidFill>
                  <a:srgbClr val="333333"/>
                </a:solidFill>
                <a:latin typeface="Calibri Light"/>
                <a:ea typeface="Verdana" pitchFamily="34" charset="0"/>
                <a:cs typeface="Verdana" pitchFamily="34" charset="0"/>
              </a:rPr>
              <a:t>O mesmo é verdade em relação à aparência: ninguém pode afirmar se alguém tem um problema mental com base no seu visual</a:t>
            </a:r>
          </a:p>
          <a:p>
            <a:pPr marL="342900" lvl="1" indent="-342900">
              <a:spcBef>
                <a:spcPts val="1999"/>
              </a:spcBef>
              <a:spcAft>
                <a:spcPts val="0"/>
              </a:spcAft>
              <a:buClr>
                <a:srgbClr val="333333"/>
              </a:buClr>
              <a:buFont typeface="WingDings"/>
              <a:buChar char=""/>
              <a:tabLst>
                <a:tab pos="84138" algn="l"/>
              </a:tabLst>
              <a:defRPr/>
            </a:pPr>
            <a:r>
              <a:rPr lang="pt-PT" sz="2400" dirty="0">
                <a:solidFill>
                  <a:srgbClr val="004992"/>
                </a:solidFill>
                <a:latin typeface="Calibri Light"/>
                <a:ea typeface="Verdana" pitchFamily="34" charset="0"/>
                <a:cs typeface="Verdana" pitchFamily="34" charset="0"/>
              </a:rPr>
              <a:t>Elementos a ponderar: </a:t>
            </a:r>
            <a:br>
              <a:rPr lang="pt-PT" sz="2400" dirty="0">
                <a:solidFill>
                  <a:srgbClr val="004992"/>
                </a:solidFill>
                <a:latin typeface="Calibri Light"/>
                <a:ea typeface="Verdana" pitchFamily="34" charset="0"/>
                <a:cs typeface="Verdana" pitchFamily="34" charset="0"/>
              </a:rPr>
            </a:br>
            <a:r>
              <a:rPr lang="pt-PT" sz="2400" dirty="0">
                <a:solidFill>
                  <a:srgbClr val="333333"/>
                </a:solidFill>
                <a:latin typeface="Calibri Light"/>
                <a:ea typeface="Verdana" pitchFamily="34" charset="0"/>
                <a:cs typeface="Verdana" pitchFamily="34" charset="0"/>
              </a:rPr>
              <a:t>Muitas das mais importantes obras de arte foram criadas por pessoas que tinham doença mental. </a:t>
            </a:r>
            <a:r>
              <a:rPr lang="pt-PT" sz="2400" dirty="0">
                <a:solidFill>
                  <a:srgbClr val="004992"/>
                </a:solidFill>
                <a:latin typeface="Calibri Light"/>
                <a:ea typeface="Verdana" pitchFamily="34" charset="0"/>
                <a:cs typeface="Verdana" pitchFamily="34" charset="0"/>
              </a:rPr>
              <a:t>Isto reduz o valor da sua arte?</a:t>
            </a:r>
          </a:p>
          <a:p>
            <a:pPr lvl="1" algn="ctr">
              <a:spcBef>
                <a:spcPts val="1999"/>
              </a:spcBef>
              <a:spcAft>
                <a:spcPts val="0"/>
              </a:spcAft>
              <a:buClr>
                <a:srgbClr val="333333"/>
              </a:buClr>
              <a:tabLst>
                <a:tab pos="84138" algn="l"/>
              </a:tabLst>
              <a:defRPr/>
            </a:pPr>
            <a:r>
              <a:rPr lang="pt-PT" sz="2400" b="1" dirty="0">
                <a:solidFill>
                  <a:srgbClr val="004992"/>
                </a:solidFill>
                <a:ea typeface="Verdana" pitchFamily="34" charset="0"/>
                <a:cs typeface="Verdana" pitchFamily="34" charset="0"/>
              </a:rPr>
              <a:t>De forma alguma!</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20</a:t>
            </a:fld>
            <a:endParaRPr lang="de-DE"/>
          </a:p>
        </p:txBody>
      </p:sp>
    </p:spTree>
    <p:extLst>
      <p:ext uri="{BB962C8B-B14F-4D97-AF65-F5344CB8AC3E}">
        <p14:creationId xmlns:p14="http://schemas.microsoft.com/office/powerpoint/2010/main" val="1976007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É “normal” ter problemas mentais?</a:t>
            </a:r>
            <a:endParaRPr lang="pt-PT" sz="3600" dirty="0">
              <a:latin typeface="Calibri Light"/>
            </a:endParaRPr>
          </a:p>
        </p:txBody>
      </p:sp>
      <p:sp>
        <p:nvSpPr>
          <p:cNvPr id="2" name="Content Placeholder 1"/>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err="1">
                <a:solidFill>
                  <a:srgbClr val="004992"/>
                </a:solidFill>
                <a:latin typeface="Calibri Light"/>
                <a:ea typeface="ＭＳ Ｐゴシック" charset="0"/>
              </a:rPr>
              <a:t>Quantas</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pessoas</a:t>
            </a:r>
            <a:r>
              <a:rPr lang="en-US" sz="2400" dirty="0">
                <a:solidFill>
                  <a:srgbClr val="004992"/>
                </a:solidFill>
                <a:latin typeface="Calibri Light"/>
                <a:ea typeface="ＭＳ Ｐゴシック" charset="0"/>
              </a:rPr>
              <a:t> t</a:t>
            </a:r>
            <a:r>
              <a:rPr lang="pt-PT" sz="2400" dirty="0">
                <a:solidFill>
                  <a:srgbClr val="004992"/>
                </a:solidFill>
                <a:latin typeface="Calibri Light"/>
                <a:ea typeface="ＭＳ Ｐゴシック" charset="0"/>
              </a:rPr>
              <a:t>êm doença mental</a:t>
            </a:r>
            <a:r>
              <a:rPr lang="en-US" sz="2400" dirty="0">
                <a:solidFill>
                  <a:srgbClr val="004992"/>
                </a:solidFill>
                <a:latin typeface="Calibri Light"/>
                <a:ea typeface="ＭＳ Ｐゴシック" charset="0"/>
              </a:rPr>
              <a:t>?</a:t>
            </a:r>
            <a:endParaRPr lang="de-DE" sz="2400" kern="0" dirty="0">
              <a:solidFill>
                <a:srgbClr val="004992"/>
              </a:solidFill>
              <a:latin typeface="Calibri Light"/>
              <a:ea typeface="Verdana" pitchFamily="34" charset="0"/>
              <a:cs typeface="Verdana" pitchFamily="34" charset="0"/>
            </a:endParaRPr>
          </a:p>
          <a:p>
            <a:pPr lvl="0" algn="ctr" defTabSz="914400" eaLnBrk="0" fontAlgn="base" hangingPunct="0">
              <a:buClr>
                <a:srgbClr val="006699"/>
              </a:buClr>
              <a:tabLst>
                <a:tab pos="84138" algn="l"/>
              </a:tabLst>
              <a:defRPr/>
            </a:pPr>
            <a:r>
              <a:rPr lang="de-DE" sz="2400" dirty="0">
                <a:solidFill>
                  <a:srgbClr val="333333"/>
                </a:solidFill>
                <a:latin typeface="Calibri Light"/>
                <a:ea typeface="ＭＳ Ｐゴシック" charset="0"/>
              </a:rPr>
              <a:t>O que acha?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É “normal” ter problemas mentais?</a:t>
            </a:r>
            <a:endParaRPr lang="pt-PT" sz="3600" dirty="0">
              <a:latin typeface="Calibri Light"/>
            </a:endParaRPr>
          </a:p>
        </p:txBody>
      </p:sp>
      <p:sp>
        <p:nvSpPr>
          <p:cNvPr id="2" name="Content Placeholder 1"/>
          <p:cNvSpPr>
            <a:spLocks noGrp="1"/>
          </p:cNvSpPr>
          <p:nvPr>
            <p:ph idx="1"/>
          </p:nvPr>
        </p:nvSpPr>
        <p:spPr>
          <a:xfrm>
            <a:off x="408955" y="2204864"/>
            <a:ext cx="11340000" cy="4248000"/>
          </a:xfrm>
        </p:spPr>
        <p:txBody>
          <a:bodyPr/>
          <a:lstStyle/>
          <a:p>
            <a:pPr lvl="0" defTabSz="914400" eaLnBrk="0" fontAlgn="base" hangingPunct="0">
              <a:lnSpc>
                <a:spcPct val="100000"/>
              </a:lnSpc>
              <a:spcBef>
                <a:spcPts val="0"/>
              </a:spcBef>
              <a:buClr>
                <a:srgbClr val="006699"/>
              </a:buClr>
              <a:tabLst>
                <a:tab pos="84138" algn="l"/>
              </a:tabLst>
            </a:pPr>
            <a:r>
              <a:rPr lang="en-US" sz="2400" dirty="0" err="1">
                <a:solidFill>
                  <a:srgbClr val="004992"/>
                </a:solidFill>
                <a:latin typeface="Calibri Light"/>
                <a:ea typeface="ＭＳ Ｐゴシック"/>
              </a:rPr>
              <a:t>Quantas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pessoas</a:t>
            </a:r>
            <a:r>
              <a:rPr lang="en-US" sz="2400" dirty="0">
                <a:solidFill>
                  <a:srgbClr val="004992"/>
                </a:solidFill>
                <a:latin typeface="Calibri Light"/>
                <a:ea typeface="ＭＳ Ｐゴシック"/>
              </a:rPr>
              <a:t> t</a:t>
            </a:r>
            <a:r>
              <a:rPr lang="pt-PT" sz="2400" dirty="0">
                <a:solidFill>
                  <a:srgbClr val="004992"/>
                </a:solidFill>
                <a:latin typeface="Calibri Light"/>
                <a:ea typeface="ＭＳ Ｐゴシック"/>
              </a:rPr>
              <a:t>êm doença mental</a:t>
            </a:r>
            <a:r>
              <a:rPr lang="en-US" sz="2400" dirty="0">
                <a:solidFill>
                  <a:srgbClr val="004992"/>
                </a:solidFill>
                <a:latin typeface="Calibri Light"/>
                <a:ea typeface="ＭＳ Ｐゴシック"/>
              </a:rPr>
              <a:t> (dados da </a:t>
            </a:r>
            <a:r>
              <a:rPr lang="en-US" sz="2400" dirty="0" err="1">
                <a:solidFill>
                  <a:srgbClr val="004992"/>
                </a:solidFill>
                <a:latin typeface="Calibri Light"/>
                <a:ea typeface="ＭＳ Ｐゴシック"/>
              </a:rPr>
              <a:t>Alemanha</a:t>
            </a:r>
            <a:r>
              <a:rPr lang="en-US" sz="2400" dirty="0">
                <a:solidFill>
                  <a:srgbClr val="004992"/>
                </a:solidFill>
                <a:latin typeface="Calibri Light"/>
                <a:ea typeface="ＭＳ Ｐゴシック"/>
              </a:rPr>
              <a:t>)</a:t>
            </a:r>
            <a:endParaRPr lang="en-US"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22</a:t>
            </a:fld>
            <a:endParaRPr lang="de-DE"/>
          </a:p>
        </p:txBody>
      </p:sp>
      <p:graphicFrame>
        <p:nvGraphicFramePr>
          <p:cNvPr id="10" name="Inhaltsplatzhalter 3"/>
          <p:cNvGraphicFramePr>
            <a:graphicFrameLocks/>
          </p:cNvGraphicFramePr>
          <p:nvPr>
            <p:extLst>
              <p:ext uri="{D42A27DB-BD31-4B8C-83A1-F6EECF244321}">
                <p14:modId xmlns:p14="http://schemas.microsoft.com/office/powerpoint/2010/main" val="1484417226"/>
              </p:ext>
            </p:extLst>
          </p:nvPr>
        </p:nvGraphicFramePr>
        <p:xfrm>
          <a:off x="408955" y="2852936"/>
          <a:ext cx="11376000" cy="256032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r>
                        <a:rPr lang="pt-BR" sz="2000" b="0" dirty="0">
                          <a:solidFill>
                            <a:srgbClr val="333333"/>
                          </a:solidFill>
                          <a:latin typeface="Calibri Light"/>
                          <a:ea typeface="Verdana" pitchFamily="34" charset="0"/>
                          <a:cs typeface="Verdana" pitchFamily="34" charset="0"/>
                        </a:rPr>
                        <a:t>Proporção de pessoas que tinham doença mental no último ano</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27.7%</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57200">
                <a:tc>
                  <a:txBody>
                    <a:bodyPr/>
                    <a:lstStyle/>
                    <a:p>
                      <a:r>
                        <a:rPr lang="pt-BR" sz="2000" b="0" dirty="0">
                          <a:solidFill>
                            <a:srgbClr val="333333"/>
                          </a:solidFill>
                          <a:latin typeface="Calibri Light"/>
                          <a:ea typeface="Verdana" pitchFamily="34" charset="0"/>
                          <a:cs typeface="Verdana" pitchFamily="34" charset="0"/>
                        </a:rPr>
                        <a:t>Perturbações de ansiedades (perturbação mais comum – ex: fobia social)</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dirty="0">
                          <a:solidFill>
                            <a:srgbClr val="333333"/>
                          </a:solidFill>
                          <a:latin typeface="Calibri Light"/>
                          <a:ea typeface="Verdana" pitchFamily="34" charset="0"/>
                          <a:cs typeface="Verdana" pitchFamily="34" charset="0"/>
                        </a:rPr>
                        <a:t>15.3%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57200">
                <a:tc>
                  <a:txBody>
                    <a:bodyPr/>
                    <a:lstStyle/>
                    <a:p>
                      <a:r>
                        <a:rPr lang="de-DE" sz="2000" b="0" dirty="0">
                          <a:solidFill>
                            <a:srgbClr val="333333"/>
                          </a:solidFill>
                          <a:latin typeface="Calibri Light"/>
                          <a:ea typeface="Verdana" pitchFamily="34" charset="0"/>
                          <a:cs typeface="Verdana" pitchFamily="34" charset="0"/>
                        </a:rPr>
                        <a:t>Perturbões afectivas (ex: depressão)</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9.3%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r>
                        <a:rPr lang="pt-BR" sz="2000" b="0" dirty="0">
                          <a:solidFill>
                            <a:srgbClr val="333333"/>
                          </a:solidFill>
                          <a:latin typeface="Calibri Light"/>
                          <a:ea typeface="Verdana" pitchFamily="34" charset="0"/>
                          <a:cs typeface="Verdana" pitchFamily="34" charset="0"/>
                        </a:rPr>
                        <a:t>Psicose (todas as formas de psicose – ex: esquizofrenia)</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dirty="0">
                          <a:solidFill>
                            <a:srgbClr val="333333"/>
                          </a:solidFill>
                          <a:latin typeface="Calibri Light"/>
                          <a:ea typeface="Verdana" pitchFamily="34" charset="0"/>
                          <a:cs typeface="Verdana" pitchFamily="34" charset="0"/>
                        </a:rPr>
                        <a:t>2.6%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731520">
                <a:tc>
                  <a:txBody>
                    <a:bodyPr/>
                    <a:lstStyle/>
                    <a:p>
                      <a:r>
                        <a:rPr lang="pt-BR" sz="2000" b="0" dirty="0">
                          <a:solidFill>
                            <a:srgbClr val="333333"/>
                          </a:solidFill>
                          <a:latin typeface="Calibri Light"/>
                          <a:ea typeface="Verdana" pitchFamily="34" charset="0"/>
                          <a:cs typeface="Verdana" pitchFamily="34" charset="0"/>
                        </a:rPr>
                        <a:t>Percentagem dentro d grupo das pessoas que tinham doença mental, às quais foram diagnosticadas multiplas doenças mentais</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44%</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3" name="Rectangle 2"/>
          <p:cNvSpPr/>
          <p:nvPr/>
        </p:nvSpPr>
        <p:spPr>
          <a:xfrm>
            <a:off x="408955" y="5629904"/>
            <a:ext cx="11376000" cy="822960"/>
          </a:xfrm>
          <a:prstGeom prst="rect">
            <a:avLst/>
          </a:prstGeom>
        </p:spPr>
        <p:txBody>
          <a:bodyPr>
            <a:spAutoFit/>
          </a:bodyPr>
          <a:lstStyle/>
          <a:p>
            <a:pPr lvl="0" eaLnBrk="0" hangingPunct="0">
              <a:spcBef>
                <a:spcPts val="0"/>
              </a:spcBef>
              <a:spcAft>
                <a:spcPts val="0"/>
              </a:spcAft>
              <a:buClr>
                <a:srgbClr val="006699"/>
              </a:buClr>
              <a:tabLst>
                <a:tab pos="84138" algn="l"/>
              </a:tabLst>
            </a:pPr>
            <a:r>
              <a:rPr lang="en-US" sz="2400" dirty="0">
                <a:solidFill>
                  <a:srgbClr val="333333"/>
                </a:solidFill>
                <a:latin typeface="Calibri Light"/>
              </a:rPr>
              <a:t>Se </a:t>
            </a:r>
            <a:r>
              <a:rPr lang="en-US" sz="2400" dirty="0" err="1">
                <a:solidFill>
                  <a:srgbClr val="333333"/>
                </a:solidFill>
                <a:latin typeface="Calibri Light"/>
              </a:rPr>
              <a:t>considerar</a:t>
            </a:r>
            <a:r>
              <a:rPr lang="en-US" sz="2400" dirty="0">
                <a:solidFill>
                  <a:srgbClr val="333333"/>
                </a:solidFill>
                <a:latin typeface="Calibri Light"/>
              </a:rPr>
              <a:t> </a:t>
            </a:r>
            <a:r>
              <a:rPr lang="en-US" sz="2400" dirty="0" err="1">
                <a:solidFill>
                  <a:srgbClr val="333333"/>
                </a:solidFill>
                <a:latin typeface="Calibri Light"/>
              </a:rPr>
              <a:t>pessoas</a:t>
            </a:r>
            <a:r>
              <a:rPr lang="en-US" sz="2400" dirty="0">
                <a:solidFill>
                  <a:srgbClr val="333333"/>
                </a:solidFill>
                <a:latin typeface="Calibri Light"/>
              </a:rPr>
              <a:t> que </a:t>
            </a:r>
            <a:r>
              <a:rPr lang="en-US" sz="2400" dirty="0" err="1">
                <a:solidFill>
                  <a:srgbClr val="333333"/>
                </a:solidFill>
                <a:latin typeface="Calibri Light"/>
              </a:rPr>
              <a:t>sofrem</a:t>
            </a:r>
            <a:r>
              <a:rPr lang="en-US" sz="2400" dirty="0">
                <a:solidFill>
                  <a:srgbClr val="333333"/>
                </a:solidFill>
                <a:latin typeface="Calibri Light"/>
              </a:rPr>
              <a:t> de </a:t>
            </a:r>
            <a:r>
              <a:rPr lang="en-US" sz="2400" dirty="0" err="1">
                <a:solidFill>
                  <a:srgbClr val="333333"/>
                </a:solidFill>
                <a:latin typeface="Calibri Light"/>
              </a:rPr>
              <a:t>sintomas</a:t>
            </a:r>
            <a:r>
              <a:rPr lang="en-US" sz="2400" dirty="0">
                <a:solidFill>
                  <a:srgbClr val="333333"/>
                </a:solidFill>
                <a:latin typeface="Calibri Light"/>
              </a:rPr>
              <a:t> </a:t>
            </a:r>
            <a:r>
              <a:rPr lang="en-US" sz="2400" dirty="0" err="1">
                <a:solidFill>
                  <a:srgbClr val="333333"/>
                </a:solidFill>
                <a:latin typeface="Calibri Light"/>
              </a:rPr>
              <a:t>individuais</a:t>
            </a:r>
            <a:r>
              <a:rPr lang="en-US" sz="2400" dirty="0">
                <a:solidFill>
                  <a:srgbClr val="333333"/>
                </a:solidFill>
                <a:latin typeface="Calibri Light"/>
              </a:rPr>
              <a:t> de </a:t>
            </a:r>
            <a:r>
              <a:rPr lang="en-US" sz="2400" dirty="0" err="1">
                <a:solidFill>
                  <a:srgbClr val="333333"/>
                </a:solidFill>
                <a:latin typeface="Calibri Light"/>
              </a:rPr>
              <a:t>perturbaç</a:t>
            </a:r>
            <a:r>
              <a:rPr lang="pt-PT" sz="2400" dirty="0">
                <a:solidFill>
                  <a:srgbClr val="333333"/>
                </a:solidFill>
                <a:latin typeface="Calibri Light"/>
              </a:rPr>
              <a:t>ões mentais, os números são muito mais elevados</a:t>
            </a:r>
            <a:endParaRPr lang="en-US" sz="2400" dirty="0">
              <a:solidFill>
                <a:srgbClr val="333333"/>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É “normal” ter problemas mentais?</a:t>
            </a:r>
            <a:endParaRPr lang="pt-PT"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23</a:t>
            </a:fld>
            <a:endParaRPr lang="de-DE"/>
          </a:p>
        </p:txBody>
      </p:sp>
      <p:graphicFrame>
        <p:nvGraphicFramePr>
          <p:cNvPr id="9" name="Inhaltsplatzhalter 3"/>
          <p:cNvGraphicFramePr>
            <a:graphicFrameLocks/>
          </p:cNvGraphicFramePr>
          <p:nvPr>
            <p:extLst>
              <p:ext uri="{D42A27DB-BD31-4B8C-83A1-F6EECF244321}">
                <p14:modId xmlns:p14="http://schemas.microsoft.com/office/powerpoint/2010/main" val="1049116813"/>
              </p:ext>
            </p:extLst>
          </p:nvPr>
        </p:nvGraphicFramePr>
        <p:xfrm>
          <a:off x="408955" y="2852936"/>
          <a:ext cx="11376000" cy="137160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r>
                        <a:rPr lang="pt-BR" sz="2000" b="0" dirty="0">
                          <a:solidFill>
                            <a:srgbClr val="333333"/>
                          </a:solidFill>
                          <a:latin typeface="Calibri Light"/>
                          <a:ea typeface="Verdana" pitchFamily="34" charset="0"/>
                          <a:cs typeface="Verdana" pitchFamily="34" charset="0"/>
                        </a:rPr>
                        <a:t>Proporção de pessoas com perturbação mental no ano passado</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20%</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57200">
                <a:tc>
                  <a:txBody>
                    <a:bodyPr/>
                    <a:lstStyle/>
                    <a:p>
                      <a:r>
                        <a:rPr lang="pt-BR" sz="2000" b="0" dirty="0">
                          <a:solidFill>
                            <a:srgbClr val="333333"/>
                          </a:solidFill>
                          <a:latin typeface="Calibri Light"/>
                          <a:ea typeface="Verdana" pitchFamily="34" charset="0"/>
                          <a:cs typeface="Verdana" pitchFamily="34" charset="0"/>
                        </a:rPr>
                        <a:t>Depressão (perturbação mental mais comum)</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dirty="0">
                          <a:solidFill>
                            <a:srgbClr val="333333"/>
                          </a:solidFill>
                          <a:latin typeface="Calibri Light"/>
                          <a:ea typeface="Verdana" pitchFamily="34" charset="0"/>
                          <a:cs typeface="Verdana" pitchFamily="34" charset="0"/>
                        </a:rPr>
                        <a:t>8%</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57200">
                <a:tc>
                  <a:txBody>
                    <a:bodyPr/>
                    <a:lstStyle/>
                    <a:p>
                      <a:r>
                        <a:rPr lang="de-DE" sz="2000" b="0" dirty="0">
                          <a:solidFill>
                            <a:srgbClr val="333333"/>
                          </a:solidFill>
                          <a:latin typeface="Calibri Light"/>
                          <a:ea typeface="Verdana" pitchFamily="34" charset="0"/>
                          <a:cs typeface="Verdana" pitchFamily="34" charset="0"/>
                        </a:rPr>
                        <a:t>Esquizofrenia/psicose</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1-2%</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2" name="Content Placeholder 1"/>
          <p:cNvSpPr>
            <a:spLocks noGrp="1"/>
          </p:cNvSpPr>
          <p:nvPr>
            <p:ph idx="1"/>
          </p:nvPr>
        </p:nvSpPr>
        <p:spPr/>
        <p:txBody>
          <a:bodyPr/>
          <a:lstStyle/>
          <a:p>
            <a:pPr lvl="0" defTabSz="914400" eaLnBrk="0" fontAlgn="base" hangingPunct="0">
              <a:lnSpc>
                <a:spcPct val="100000"/>
              </a:lnSpc>
              <a:spcBef>
                <a:spcPts val="0"/>
              </a:spcBef>
              <a:buClr>
                <a:srgbClr val="006699"/>
              </a:buClr>
              <a:tabLst>
                <a:tab pos="84138" algn="l"/>
              </a:tabLst>
            </a:pPr>
            <a:r>
              <a:rPr lang="en-US" sz="2400" dirty="0" err="1">
                <a:solidFill>
                  <a:srgbClr val="004992"/>
                </a:solidFill>
                <a:latin typeface="Calibri Light"/>
                <a:ea typeface="ＭＳ Ｐゴシック"/>
              </a:rPr>
              <a:t>Quantas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pessoas</a:t>
            </a:r>
            <a:r>
              <a:rPr lang="en-US" sz="2400" dirty="0">
                <a:solidFill>
                  <a:srgbClr val="004992"/>
                </a:solidFill>
                <a:latin typeface="Calibri Light"/>
                <a:ea typeface="ＭＳ Ｐゴシック"/>
              </a:rPr>
              <a:t> no </a:t>
            </a:r>
            <a:r>
              <a:rPr lang="en-US" sz="2400" dirty="0" err="1">
                <a:solidFill>
                  <a:srgbClr val="004992"/>
                </a:solidFill>
                <a:latin typeface="Calibri Light"/>
                <a:ea typeface="ＭＳ Ｐゴシック"/>
              </a:rPr>
              <a:t>Canad</a:t>
            </a:r>
            <a:r>
              <a:rPr lang="pt-PT" sz="2400" dirty="0">
                <a:solidFill>
                  <a:srgbClr val="004992"/>
                </a:solidFill>
                <a:latin typeface="Calibri Light"/>
                <a:ea typeface="ＭＳ Ｐゴシック"/>
              </a:rPr>
              <a:t>á têm doença mental</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p:txBody>
      </p:sp>
      <p:sp>
        <p:nvSpPr>
          <p:cNvPr id="10" name="Rectangle 9"/>
          <p:cNvSpPr/>
          <p:nvPr/>
        </p:nvSpPr>
        <p:spPr>
          <a:xfrm>
            <a:off x="408955" y="5629904"/>
            <a:ext cx="11376000" cy="822960"/>
          </a:xfrm>
          <a:prstGeom prst="rect">
            <a:avLst/>
          </a:prstGeom>
        </p:spPr>
        <p:txBody>
          <a:bodyPr>
            <a:spAutoFit/>
          </a:bodyPr>
          <a:lstStyle/>
          <a:p>
            <a:pPr lvl="0" eaLnBrk="0" hangingPunct="0">
              <a:spcBef>
                <a:spcPts val="0"/>
              </a:spcBef>
              <a:spcAft>
                <a:spcPts val="0"/>
              </a:spcAft>
              <a:buClr>
                <a:srgbClr val="006699"/>
              </a:buClr>
              <a:tabLst>
                <a:tab pos="84138" algn="l"/>
              </a:tabLst>
            </a:pPr>
            <a:r>
              <a:rPr lang="pt-BR" sz="2400">
                <a:solidFill>
                  <a:srgbClr val="333333"/>
                </a:solidFill>
                <a:latin typeface="Calibri Light"/>
              </a:rPr>
              <a:t>Se considerar pessoas que sofrem de sintomas individuais de perturbações mentais, os números são muito mais elevados</a:t>
            </a:r>
            <a:endParaRPr lang="en-US" sz="2400" dirty="0">
              <a:solidFill>
                <a:srgbClr val="333333"/>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400" eaLnBrk="0" fontAlgn="base" hangingPunct="0">
              <a:buClr>
                <a:srgbClr val="000000"/>
              </a:buClr>
              <a:buFont typeface="WingDings"/>
              <a:buChar char=""/>
              <a:tabLst>
                <a:tab pos="84138" algn="l"/>
              </a:tabLst>
            </a:pPr>
            <a:r>
              <a:rPr lang="en-US" sz="2400">
                <a:solidFill>
                  <a:srgbClr val="333333"/>
                </a:solidFill>
                <a:latin typeface="Calibri Light"/>
                <a:ea typeface="ＭＳ Ｐゴシック"/>
              </a:rPr>
              <a:t>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sintomas</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psicose</a:t>
            </a:r>
            <a:r>
              <a:rPr lang="en-US" sz="2400" dirty="0">
                <a:solidFill>
                  <a:srgbClr val="333333"/>
                </a:solidFill>
                <a:latin typeface="Calibri Light"/>
                <a:ea typeface="ＭＳ Ｐゴシック"/>
              </a:rPr>
              <a:t> (ex: </a:t>
            </a:r>
            <a:r>
              <a:rPr lang="en-US" sz="2400" dirty="0" err="1">
                <a:solidFill>
                  <a:srgbClr val="333333"/>
                </a:solidFill>
                <a:latin typeface="Calibri Light"/>
                <a:ea typeface="ＭＳ Ｐゴシック"/>
              </a:rPr>
              <a:t>delirios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foram</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sempre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considerados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raros</a:t>
            </a:r>
            <a:r>
              <a:rPr lang="en-US" sz="2400" dirty="0">
                <a:solidFill>
                  <a:srgbClr val="333333"/>
                </a:solidFill>
                <a:latin typeface="Calibri Light"/>
                <a:ea typeface="ＭＳ Ｐゴシック"/>
              </a:rPr>
              <a:t> e um </a:t>
            </a:r>
            <a:r>
              <a:rPr lang="en-US" sz="2400" dirty="0" err="1">
                <a:solidFill>
                  <a:srgbClr val="333333"/>
                </a:solidFill>
                <a:latin typeface="Calibri Light"/>
                <a:ea typeface="ＭＳ Ｐゴシック"/>
              </a:rPr>
              <a:t>sinal</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uma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doença</a:t>
            </a:r>
            <a:r>
              <a:rPr lang="en-US" sz="2400" dirty="0">
                <a:solidFill>
                  <a:srgbClr val="333333"/>
                </a:solidFill>
                <a:latin typeface="Calibri Light"/>
                <a:ea typeface="ＭＳ Ｐゴシック"/>
              </a:rPr>
              <a:t> mental grave</a:t>
            </a:r>
          </a:p>
          <a:p>
            <a:pPr marL="342900" lvl="0" indent="-342900" defTabSz="914400" eaLnBrk="0" fontAlgn="base" hangingPunct="0">
              <a:buClr>
                <a:srgbClr val="000000"/>
              </a:buClr>
              <a:buFont typeface="WingDings"/>
              <a:buChar char=""/>
              <a:tabLst>
                <a:tab pos="84138" algn="l"/>
              </a:tabLst>
            </a:pPr>
            <a:r>
              <a:rPr lang="en-US" sz="2400" dirty="0" err="1">
                <a:solidFill>
                  <a:srgbClr val="333333"/>
                </a:solidFill>
                <a:latin typeface="Calibri Light"/>
                <a:ea typeface="ＭＳ Ｐゴシック"/>
              </a:rPr>
              <a:t>Sabemos</a:t>
            </a:r>
            <a:r>
              <a:rPr lang="en-US" sz="2400" dirty="0">
                <a:solidFill>
                  <a:srgbClr val="333333"/>
                </a:solidFill>
                <a:latin typeface="Calibri Light"/>
                <a:ea typeface="ＭＳ Ｐゴシック"/>
              </a:rPr>
              <a:t> agora que as </a:t>
            </a:r>
            <a:r>
              <a:rPr lang="en-US" sz="2400" dirty="0" err="1">
                <a:solidFill>
                  <a:srgbClr val="333333"/>
                </a:solidFill>
                <a:latin typeface="Calibri Light"/>
                <a:ea typeface="ＭＳ Ｐゴシック"/>
              </a:rPr>
              <a:t>experi</a:t>
            </a:r>
            <a:r>
              <a:rPr lang="pt-PT" sz="2400" dirty="0">
                <a:solidFill>
                  <a:srgbClr val="333333"/>
                </a:solidFill>
                <a:latin typeface="Calibri Light"/>
                <a:ea typeface="ＭＳ Ｐゴシック"/>
              </a:rPr>
              <a:t>ências (atenuadas) próximas da psicose estão presentes na população geral. Ao contrário das pessoas com um diagnóstico de psicose, estas experiências não costumam colocar problemas na vida diária</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25</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2405155082"/>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560401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26</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3711632261"/>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2995277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27</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3133773571"/>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1871148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28</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3384435282"/>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4185895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29</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2976906626"/>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2455871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30</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498023189"/>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1727589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Crenças especiais não são tão inusuais...</a:t>
            </a:r>
            <a:br>
              <a:rPr lang="pt-BR" sz="3600">
                <a:solidFill>
                  <a:srgbClr val="004992"/>
                </a:solidFill>
                <a:latin typeface="Calibri Light"/>
              </a:rPr>
            </a:br>
            <a:r>
              <a:rPr lang="pt-BR">
                <a:solidFill>
                  <a:srgbClr val="004992"/>
                </a:solidFill>
                <a:latin typeface="Calibri Light"/>
              </a:rPr>
              <a:t>Frequência de experiências psicóticas na população</a:t>
            </a:r>
            <a:endParaRPr lang="pt-PT"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dirty="0">
                <a:solidFill>
                  <a:srgbClr val="333333"/>
                </a:solidFill>
                <a:latin typeface="Calibri Light"/>
                <a:ea typeface="ＭＳ Ｐゴシック"/>
              </a:rPr>
              <a:t>O que acha? Com que frequ</a:t>
            </a:r>
            <a:r>
              <a:rPr lang="pt-PT" sz="2400" dirty="0">
                <a:solidFill>
                  <a:srgbClr val="333333"/>
                </a:solidFill>
                <a:latin typeface="Calibri Light"/>
                <a:ea typeface="ＭＳ Ｐゴシック"/>
              </a:rPr>
              <a:t>ência os seguintes sintomas/experiencias aparecem na pooulação geral?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31</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3205506752"/>
              </p:ext>
            </p:extLst>
          </p:nvPr>
        </p:nvGraphicFramePr>
        <p:xfrm>
          <a:off x="408955" y="2996952"/>
          <a:ext cx="11376000" cy="35661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dirty="0">
                          <a:ln>
                            <a:noFill/>
                          </a:ln>
                          <a:solidFill>
                            <a:srgbClr val="000000"/>
                          </a:solidFill>
                          <a:effectLst/>
                          <a:latin typeface="Calibri Light"/>
                          <a:cs typeface="Arial" charset="0"/>
                        </a:rPr>
                        <a:t>Afirmações sobre experiências que ocorrem na população geral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Percentagem de respostas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achou que as pessoas podem falar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 vez teve a sensação de que as outras pessoas podem ler a sua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Achou que as coisas que o rodeiam parecem que são parte de uma experiência provocada ou de laboratório?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Algumas vez teve a sensação que as coisas que aparecem nas revistas ou na televisão foram escritas de proposito para 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t-BR" sz="1800" b="0" i="0" u="none" strike="noStrike" cap="none" normalizeH="0" baseline="0">
                          <a:ln>
                            <a:noFill/>
                          </a:ln>
                          <a:solidFill>
                            <a:srgbClr val="333333"/>
                          </a:solidFill>
                          <a:effectLst/>
                          <a:latin typeface="Calibri Light"/>
                          <a:cs typeface="Arial" charset="0"/>
                        </a:rPr>
                        <a:t>Alguma vez teve a sensação que estava a ser perseguido de alguma maneira?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t-BR" sz="1800" b="0" i="0" u="none" strike="noStrike" cap="none" normalizeH="0" baseline="0">
                          <a:ln>
                            <a:noFill/>
                          </a:ln>
                          <a:solidFill>
                            <a:srgbClr val="333333"/>
                          </a:solidFill>
                          <a:effectLst/>
                          <a:latin typeface="Calibri Light"/>
                          <a:cs typeface="Arial" charset="0"/>
                        </a:rPr>
                        <a:t>Ouve ocasionalmente vozes quando ninguem está por perto?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611779"/>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Quellen: Emmanuelle R. Peters (Instrument: PDI), Steffen Moritz (Instrument: KSF)</a:t>
            </a:r>
          </a:p>
        </p:txBody>
      </p:sp>
    </p:spTree>
    <p:extLst>
      <p:ext uri="{BB962C8B-B14F-4D97-AF65-F5344CB8AC3E}">
        <p14:creationId xmlns:p14="http://schemas.microsoft.com/office/powerpoint/2010/main" val="2390992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Lembre-se…</a:t>
            </a:r>
            <a:endParaRPr lang="pt-PT" sz="3600" dirty="0">
              <a:latin typeface="Calibri Light"/>
            </a:endParaRPr>
          </a:p>
        </p:txBody>
      </p:sp>
      <p:sp>
        <p:nvSpPr>
          <p:cNvPr id="3" name="Inhaltsplatzhalter 2"/>
          <p:cNvSpPr>
            <a:spLocks noGrp="1"/>
          </p:cNvSpPr>
          <p:nvPr>
            <p:ph idx="1"/>
          </p:nvPr>
        </p:nvSpPr>
        <p:spPr/>
        <p:txBody>
          <a:bodyPr/>
          <a:lstStyle/>
          <a:p>
            <a:pPr>
              <a:defRPr/>
            </a:pPr>
            <a:r>
              <a:rPr lang="pt-PT" sz="2400" dirty="0">
                <a:solidFill>
                  <a:srgbClr val="333333"/>
                </a:solidFill>
                <a:latin typeface="Calibri Light"/>
                <a:ea typeface="Verdana" panose="020B0604030504040204" pitchFamily="34" charset="0"/>
                <a:cs typeface="Verdana" panose="020B0604030504040204" pitchFamily="34" charset="0"/>
              </a:rPr>
              <a:t>Ninguém está </a:t>
            </a:r>
            <a:r>
              <a:rPr lang="pt-PT" sz="2400" b="1" noProof="0" dirty="0">
                <a:solidFill>
                  <a:srgbClr val="333333"/>
                </a:solidFill>
                <a:latin typeface="Calibri Light"/>
                <a:ea typeface="Verdana" panose="020B0604030504040204" pitchFamily="34" charset="0"/>
                <a:cs typeface="Verdana" panose="020B0604030504040204" pitchFamily="34" charset="0"/>
              </a:rPr>
              <a:t>imune</a:t>
            </a:r>
            <a:r>
              <a:rPr lang="pt-PT" sz="2400" noProof="0" dirty="0">
                <a:solidFill>
                  <a:srgbClr val="333333"/>
                </a:solidFill>
                <a:latin typeface="Calibri Light"/>
                <a:ea typeface="Verdana" panose="020B0604030504040204" pitchFamily="34" charset="0"/>
                <a:cs typeface="Verdana" panose="020B0604030504040204" pitchFamily="34" charset="0"/>
              </a:rPr>
              <a:t> a uma crise mental! No último ano mais do que </a:t>
            </a:r>
            <a:br>
              <a:rPr lang="pt-PT" sz="2400" noProof="0" dirty="0">
                <a:solidFill>
                  <a:srgbClr val="333333"/>
                </a:solidFill>
                <a:latin typeface="Calibri Light"/>
                <a:ea typeface="Verdana" panose="020B0604030504040204" pitchFamily="34" charset="0"/>
                <a:cs typeface="Verdana" panose="020B0604030504040204" pitchFamily="34" charset="0"/>
              </a:rPr>
            </a:br>
            <a:r>
              <a:rPr lang="pt-PT" sz="2400" dirty="0">
                <a:solidFill>
                  <a:srgbClr val="333333"/>
                </a:solidFill>
                <a:latin typeface="Calibri Light"/>
                <a:ea typeface="Verdana" panose="020B0604030504040204" pitchFamily="34" charset="0"/>
                <a:cs typeface="Verdana" panose="020B0604030504040204" pitchFamily="34" charset="0"/>
              </a:rPr>
              <a:t>1 em 4</a:t>
            </a:r>
            <a:r>
              <a:rPr lang="pt-PT" sz="2400" noProof="0" dirty="0">
                <a:solidFill>
                  <a:srgbClr val="333333"/>
                </a:solidFill>
                <a:latin typeface="Calibri Light"/>
                <a:ea typeface="Verdana" panose="020B0604030504040204" pitchFamily="34" charset="0"/>
                <a:cs typeface="Verdana" panose="020B0604030504040204" pitchFamily="34" charset="0"/>
              </a:rPr>
              <a:t> pessoas sofreram de perturbações mentais.</a:t>
            </a:r>
          </a:p>
          <a:p>
            <a:pPr>
              <a:defRPr/>
            </a:pPr>
            <a:r>
              <a:rPr lang="pt-PT" sz="2400" noProof="0" dirty="0">
                <a:solidFill>
                  <a:srgbClr val="333333"/>
                </a:solidFill>
                <a:latin typeface="Calibri Light"/>
                <a:ea typeface="Verdana" panose="020B0604030504040204" pitchFamily="34" charset="0"/>
                <a:cs typeface="Verdana" panose="020B0604030504040204" pitchFamily="34" charset="0"/>
              </a:rPr>
              <a:t>Uma doença mental não deve ser encarada como uma fraqueza, mas como a expressão de uma maior </a:t>
            </a:r>
            <a:r>
              <a:rPr lang="pt-PT" sz="2400" noProof="0" dirty="0">
                <a:solidFill>
                  <a:srgbClr val="004992"/>
                </a:solidFill>
                <a:latin typeface="Calibri Light"/>
                <a:ea typeface="Verdana" panose="020B0604030504040204" pitchFamily="34" charset="0"/>
                <a:cs typeface="Verdana" panose="020B0604030504040204" pitchFamily="34" charset="0"/>
              </a:rPr>
              <a:t>sensibilidade</a:t>
            </a:r>
            <a:r>
              <a:rPr lang="pt-PT" sz="2400" noProof="0" dirty="0">
                <a:solidFill>
                  <a:srgbClr val="333333"/>
                </a:solidFill>
                <a:latin typeface="Calibri Light"/>
                <a:ea typeface="Verdana" panose="020B0604030504040204" pitchFamily="34" charset="0"/>
                <a:cs typeface="Verdana" panose="020B0604030504040204" pitchFamily="34" charset="0"/>
              </a:rPr>
              <a:t>.</a:t>
            </a:r>
          </a:p>
          <a:p>
            <a:pPr>
              <a:defRPr/>
            </a:pPr>
            <a:r>
              <a:rPr lang="pt-PT" sz="2400" noProof="0" dirty="0">
                <a:solidFill>
                  <a:srgbClr val="004992"/>
                </a:solidFill>
                <a:latin typeface="Calibri Light"/>
                <a:ea typeface="Verdana" panose="020B0604030504040204" pitchFamily="34" charset="0"/>
                <a:cs typeface="Verdana" panose="020B0604030504040204" pitchFamily="34" charset="0"/>
              </a:rPr>
              <a:t>Herança: </a:t>
            </a:r>
            <a:r>
              <a:rPr lang="pt-PT" sz="2400" noProof="0" dirty="0">
                <a:solidFill>
                  <a:srgbClr val="333333"/>
                </a:solidFill>
                <a:latin typeface="Calibri Light"/>
                <a:ea typeface="Verdana" panose="020B0604030504040204" pitchFamily="34" charset="0"/>
                <a:cs typeface="Verdana" panose="020B0604030504040204" pitchFamily="34" charset="0"/>
              </a:rPr>
              <a:t>os genes têm um papel importante nas doenças mentais.</a:t>
            </a:r>
          </a:p>
          <a:p>
            <a:pPr>
              <a:defRPr/>
            </a:pPr>
            <a:r>
              <a:rPr lang="pt-PT" sz="2400" noProof="0" dirty="0">
                <a:solidFill>
                  <a:srgbClr val="004992"/>
                </a:solidFill>
                <a:latin typeface="Calibri Light"/>
                <a:ea typeface="Verdana" panose="020B0604030504040204" pitchFamily="34" charset="0"/>
                <a:cs typeface="Verdana" panose="020B0604030504040204" pitchFamily="34" charset="0"/>
              </a:rPr>
              <a:t>Ambiente: </a:t>
            </a:r>
            <a:r>
              <a:rPr lang="pt-PT" sz="2400" dirty="0">
                <a:solidFill>
                  <a:srgbClr val="333333"/>
                </a:solidFill>
                <a:latin typeface="Calibri Light"/>
                <a:ea typeface="Verdana" panose="020B0604030504040204" pitchFamily="34" charset="0"/>
                <a:cs typeface="Verdana" panose="020B0604030504040204" pitchFamily="34" charset="0"/>
              </a:rPr>
              <a:t>as experiências negativas traumáticas podem também ter um impacto negativo na nossa saúde mental e aumentar a probabilidade de ter uma doença mental em pessoas com ou sem predisposição.</a:t>
            </a:r>
            <a:endParaRPr lang="pt-PT" sz="2400" strike="sngStrike" noProof="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32</a:t>
            </a:fld>
            <a:endParaRPr lang="de-DE"/>
          </a:p>
        </p:txBody>
      </p:sp>
      <p:pic>
        <p:nvPicPr>
          <p:cNvPr id="9"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o estigma e o que é o auto-estigma?</a:t>
            </a:r>
            <a:endParaRPr lang="pt-PT" sz="3600" dirty="0">
              <a:solidFill>
                <a:srgbClr val="004992"/>
              </a:solidFill>
              <a:latin typeface="Calibri Light"/>
            </a:endParaRPr>
          </a:p>
        </p:txBody>
      </p:sp>
      <p:sp>
        <p:nvSpPr>
          <p:cNvPr id="77826" name="Inhaltsplatzhalter 2"/>
          <p:cNvSpPr>
            <a:spLocks noGrp="1"/>
          </p:cNvSpPr>
          <p:nvPr>
            <p:ph idx="1"/>
          </p:nvPr>
        </p:nvSpPr>
        <p:spPr/>
        <p:txBody>
          <a:bodyPr/>
          <a:lstStyle/>
          <a:p>
            <a:pPr>
              <a:lnSpc>
                <a:spcPct val="100000"/>
              </a:lnSpc>
              <a:spcBef>
                <a:spcPts val="1200"/>
              </a:spcBef>
              <a:buClr>
                <a:srgbClr val="000000"/>
              </a:buClr>
            </a:pPr>
            <a:r>
              <a:rPr lang="pt-PT" sz="2400" b="1" noProof="0" dirty="0">
                <a:solidFill>
                  <a:srgbClr val="004992"/>
                </a:solidFill>
                <a:latin typeface="Calibri Light"/>
                <a:ea typeface="ＭＳ Ｐゴシック"/>
              </a:rPr>
              <a:t>???</a:t>
            </a:r>
            <a:endParaRPr lang="pt-PT" sz="2400" noProof="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33</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11" name="Textfeld 10">
            <a:extLst>
              <a:ext uri="{FF2B5EF4-FFF2-40B4-BE49-F238E27FC236}">
                <a16:creationId xmlns:a16="http://schemas.microsoft.com/office/drawing/2014/main" id="{7B93A79D-12CA-4EA9-8357-B923B5C72752}"/>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extLst>
      <p:ext uri="{BB962C8B-B14F-4D97-AF65-F5344CB8AC3E}">
        <p14:creationId xmlns:p14="http://schemas.microsoft.com/office/powerpoint/2010/main" val="1771995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o estigma e o que é o auto-estigma?</a:t>
            </a:r>
            <a:endParaRPr lang="pt-PT" sz="3600" dirty="0">
              <a:solidFill>
                <a:srgbClr val="004992"/>
              </a:solidFill>
              <a:latin typeface="Calibri Light"/>
            </a:endParaRPr>
          </a:p>
        </p:txBody>
      </p:sp>
      <p:sp>
        <p:nvSpPr>
          <p:cNvPr id="77826" name="Inhaltsplatzhalter 2"/>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pt-PT" sz="2400" b="1" noProof="0" dirty="0">
                <a:solidFill>
                  <a:srgbClr val="004992"/>
                </a:solidFill>
                <a:latin typeface="Calibri Light"/>
                <a:ea typeface="ＭＳ Ｐゴシック"/>
              </a:rPr>
              <a:t>Estigma = palavra grega. Literalmente significa:</a:t>
            </a:r>
            <a:r>
              <a:rPr lang="pt-PT" sz="2400" b="1" noProof="0" dirty="0">
                <a:solidFill>
                  <a:srgbClr val="333333"/>
                </a:solidFill>
                <a:latin typeface="Calibri Light"/>
                <a:ea typeface="ＭＳ Ｐゴシック"/>
              </a:rPr>
              <a:t> </a:t>
            </a:r>
            <a:r>
              <a:rPr lang="pt-PT" sz="2400" noProof="0" dirty="0">
                <a:solidFill>
                  <a:srgbClr val="333333"/>
                </a:solidFill>
                <a:latin typeface="Calibri Light"/>
                <a:ea typeface="ＭＳ Ｐゴシック"/>
              </a:rPr>
              <a:t>ferida ou marca</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34</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813007DB-6B7D-49B6-A0B1-6A5EA101C58C}"/>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extLst>
      <p:ext uri="{BB962C8B-B14F-4D97-AF65-F5344CB8AC3E}">
        <p14:creationId xmlns:p14="http://schemas.microsoft.com/office/powerpoint/2010/main" val="2601827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o estigma e o que é o auto-estigma?</a:t>
            </a:r>
            <a:endParaRPr lang="pt-PT" sz="3600" dirty="0">
              <a:solidFill>
                <a:srgbClr val="004992"/>
              </a:solidFill>
              <a:latin typeface="Calibri Light"/>
            </a:endParaRPr>
          </a:p>
        </p:txBody>
      </p:sp>
      <p:sp>
        <p:nvSpPr>
          <p:cNvPr id="77826" name="Inhaltsplatzhalter 2"/>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pt-PT" sz="2400" b="1" noProof="0" dirty="0">
                <a:solidFill>
                  <a:srgbClr val="004992"/>
                </a:solidFill>
                <a:latin typeface="Calibri Light"/>
                <a:ea typeface="ＭＳ Ｐゴシック"/>
              </a:rPr>
              <a:t>Estigma = palavra grega. Literalmente significa:</a:t>
            </a:r>
            <a:r>
              <a:rPr lang="pt-PT" sz="2400" b="1" noProof="0" dirty="0">
                <a:solidFill>
                  <a:srgbClr val="333333"/>
                </a:solidFill>
                <a:latin typeface="Calibri Light"/>
                <a:ea typeface="ＭＳ Ｐゴシック"/>
              </a:rPr>
              <a:t> </a:t>
            </a:r>
            <a:r>
              <a:rPr lang="pt-PT" sz="2400" noProof="0" dirty="0">
                <a:solidFill>
                  <a:srgbClr val="333333"/>
                </a:solidFill>
                <a:latin typeface="Calibri Light"/>
                <a:ea typeface="ＭＳ Ｐゴシック"/>
              </a:rPr>
              <a:t>ferida ou marca</a:t>
            </a:r>
          </a:p>
          <a:p>
            <a:pPr marL="342900" indent="-342900">
              <a:lnSpc>
                <a:spcPct val="100000"/>
              </a:lnSpc>
              <a:spcBef>
                <a:spcPts val="1200"/>
              </a:spcBef>
              <a:buClr>
                <a:srgbClr val="000000"/>
              </a:buClr>
              <a:buFont typeface="WingDings"/>
              <a:buChar char=""/>
            </a:pPr>
            <a:r>
              <a:rPr lang="pt-PT" sz="2400" b="1" dirty="0">
                <a:solidFill>
                  <a:srgbClr val="004992"/>
                </a:solidFill>
                <a:latin typeface="Calibri Light"/>
                <a:ea typeface="ＭＳ Ｐゴシック"/>
              </a:rPr>
              <a:t>A estigmatização </a:t>
            </a:r>
            <a:r>
              <a:rPr lang="pt-PT" sz="2400" dirty="0">
                <a:solidFill>
                  <a:srgbClr val="333333"/>
                </a:solidFill>
                <a:latin typeface="Calibri Light"/>
                <a:ea typeface="ＭＳ Ｐゴシック"/>
              </a:rPr>
              <a:t>ocorre quando pessoas ou grupos são associados com atributos negativos</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35</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C3498D90-C462-43BE-B865-00FC01F2E6AB}"/>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extLst>
      <p:ext uri="{BB962C8B-B14F-4D97-AF65-F5344CB8AC3E}">
        <p14:creationId xmlns:p14="http://schemas.microsoft.com/office/powerpoint/2010/main" val="350672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o estigma e o que é o auto-estigma?</a:t>
            </a:r>
            <a:endParaRPr lang="pt-PT" sz="3600" dirty="0">
              <a:solidFill>
                <a:srgbClr val="004992"/>
              </a:solidFill>
              <a:latin typeface="Calibri Light"/>
            </a:endParaRPr>
          </a:p>
        </p:txBody>
      </p:sp>
      <p:sp>
        <p:nvSpPr>
          <p:cNvPr id="77826" name="Inhaltsplatzhalter 2"/>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pt-PT" sz="2400" b="1" noProof="0" dirty="0">
                <a:solidFill>
                  <a:srgbClr val="004992"/>
                </a:solidFill>
                <a:latin typeface="Calibri Light"/>
                <a:ea typeface="ＭＳ Ｐゴシック"/>
              </a:rPr>
              <a:t>Estigma = palavra grega. Literalmente significa:</a:t>
            </a:r>
            <a:r>
              <a:rPr lang="pt-PT" sz="2400" b="1" noProof="0" dirty="0">
                <a:solidFill>
                  <a:srgbClr val="333333"/>
                </a:solidFill>
                <a:latin typeface="Calibri Light"/>
                <a:ea typeface="ＭＳ Ｐゴシック"/>
              </a:rPr>
              <a:t> </a:t>
            </a:r>
            <a:r>
              <a:rPr lang="pt-PT" sz="2400" noProof="0" dirty="0">
                <a:solidFill>
                  <a:srgbClr val="333333"/>
                </a:solidFill>
                <a:latin typeface="Calibri Light"/>
                <a:ea typeface="ＭＳ Ｐゴシック"/>
              </a:rPr>
              <a:t>ferida ou marca</a:t>
            </a:r>
          </a:p>
          <a:p>
            <a:pPr marL="342900" indent="-342900">
              <a:lnSpc>
                <a:spcPct val="100000"/>
              </a:lnSpc>
              <a:spcBef>
                <a:spcPts val="1200"/>
              </a:spcBef>
              <a:buClr>
                <a:srgbClr val="000000"/>
              </a:buClr>
              <a:buFont typeface="WingDings"/>
              <a:buChar char=""/>
            </a:pPr>
            <a:r>
              <a:rPr lang="pt-PT" sz="2400" b="1" dirty="0">
                <a:solidFill>
                  <a:srgbClr val="004992"/>
                </a:solidFill>
                <a:latin typeface="Calibri Light"/>
                <a:ea typeface="ＭＳ Ｐゴシック"/>
              </a:rPr>
              <a:t>A estigmatização </a:t>
            </a:r>
            <a:r>
              <a:rPr lang="pt-PT" sz="2400" dirty="0">
                <a:solidFill>
                  <a:srgbClr val="333333"/>
                </a:solidFill>
                <a:latin typeface="Calibri Light"/>
                <a:ea typeface="ＭＳ Ｐゴシック"/>
              </a:rPr>
              <a:t>ocorre quando pessoas ou grupos são associados com atributos negativos</a:t>
            </a:r>
          </a:p>
          <a:p>
            <a:pPr marL="342900" indent="-342900">
              <a:lnSpc>
                <a:spcPct val="100000"/>
              </a:lnSpc>
              <a:spcBef>
                <a:spcPts val="1200"/>
              </a:spcBef>
              <a:buClr>
                <a:srgbClr val="000000"/>
              </a:buClr>
              <a:buFont typeface="WingDings"/>
              <a:buChar char=""/>
            </a:pPr>
            <a:r>
              <a:rPr lang="pt-PT" sz="2400" dirty="0">
                <a:solidFill>
                  <a:srgbClr val="333333"/>
                </a:solidFill>
                <a:latin typeface="Calibri Light"/>
                <a:ea typeface="ＭＳ Ｐゴシック"/>
              </a:rPr>
              <a:t>Isto é feito sem confirmação da realidade</a:t>
            </a:r>
          </a:p>
          <a:p>
            <a:pPr marL="342900" indent="-342900">
              <a:lnSpc>
                <a:spcPct val="100000"/>
              </a:lnSpc>
              <a:spcBef>
                <a:spcPts val="1200"/>
              </a:spcBef>
              <a:buClr>
                <a:srgbClr val="000000"/>
              </a:buClr>
              <a:buFont typeface="WingDings"/>
              <a:buChar char=""/>
            </a:pPr>
            <a:r>
              <a:rPr lang="pt-PT" sz="2400" dirty="0">
                <a:solidFill>
                  <a:srgbClr val="333333"/>
                </a:solidFill>
                <a:latin typeface="Calibri Light"/>
                <a:ea typeface="ＭＳ Ｐゴシック"/>
              </a:rPr>
              <a:t>O estigma pode levar as pessoas a serem desvalorizadas ou segregadas</a:t>
            </a:r>
          </a:p>
          <a:p>
            <a:pPr marL="342900" indent="-342900">
              <a:lnSpc>
                <a:spcPct val="100000"/>
              </a:lnSpc>
              <a:spcBef>
                <a:spcPts val="1200"/>
              </a:spcBef>
              <a:buClr>
                <a:srgbClr val="000000"/>
              </a:buClr>
              <a:buFont typeface="WingDings"/>
              <a:buChar char=""/>
            </a:pPr>
            <a:r>
              <a:rPr lang="pt-PT" sz="2400" dirty="0">
                <a:solidFill>
                  <a:srgbClr val="333333"/>
                </a:solidFill>
                <a:latin typeface="Calibri Light"/>
                <a:ea typeface="ＭＳ Ｐゴシック"/>
              </a:rPr>
              <a:t>O estigma pode ocorrer no caso de certas doenças (ex: HIV), deficiências visíveis e doenças mentais, como a psicose.</a:t>
            </a:r>
          </a:p>
          <a:p>
            <a:pPr marL="342900" indent="-342900">
              <a:lnSpc>
                <a:spcPct val="100000"/>
              </a:lnSpc>
              <a:spcBef>
                <a:spcPts val="1200"/>
              </a:spcBef>
              <a:buClr>
                <a:srgbClr val="000000"/>
              </a:buClr>
              <a:buFont typeface="WingDings"/>
              <a:buChar char=""/>
            </a:pPr>
            <a:r>
              <a:rPr lang="pt-PT" sz="2400" dirty="0">
                <a:solidFill>
                  <a:srgbClr val="333333"/>
                </a:solidFill>
                <a:latin typeface="Calibri Light"/>
                <a:ea typeface="ＭＳ Ｐゴシック"/>
              </a:rPr>
              <a:t>O “auto-estigma” significa que as pessoas afetadas internalizam de forma tão forte o estigma que experienciaram do exterior, que também se consideram como sendo “inferiores”</a:t>
            </a:r>
            <a:endParaRPr lang="pt-PT" sz="2400" noProof="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36</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BFEC8A73-6608-4BC1-A2A6-ECB8C30143D0}"/>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extLst>
      <p:ext uri="{BB962C8B-B14F-4D97-AF65-F5344CB8AC3E}">
        <p14:creationId xmlns:p14="http://schemas.microsoft.com/office/powerpoint/2010/main" val="1031562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79875"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rPr>
              <a:t>Quais são as opiniões que já ouviu outras pessoas expressarem em relação às pessoas que têm psicose?</a:t>
            </a:r>
          </a:p>
          <a:p>
            <a:pPr marL="342900" indent="-342900">
              <a:buClr>
                <a:srgbClr val="333333"/>
              </a:buClr>
              <a:buFont typeface="WingDings"/>
              <a:buChar char=""/>
            </a:pPr>
            <a:r>
              <a:rPr lang="pt-PT" sz="2400" noProof="0" dirty="0">
                <a:solidFill>
                  <a:srgbClr val="333333"/>
                </a:solidFill>
                <a:latin typeface="Calibri Light"/>
                <a:ea typeface="ＭＳ Ｐゴシック"/>
              </a:rPr>
              <a:t>Quais são as opiniões que têm ou que teve sobre as pessoas que têm </a:t>
            </a:r>
            <a:r>
              <a:rPr lang="pt-PT" sz="2400" noProof="0">
                <a:solidFill>
                  <a:srgbClr val="333333"/>
                </a:solidFill>
                <a:latin typeface="Calibri Light"/>
                <a:ea typeface="ＭＳ Ｐゴシック"/>
              </a:rPr>
              <a:t>psicose?</a:t>
            </a:r>
            <a:endParaRPr lang="pt-PT" sz="2400" noProof="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37</a:t>
            </a:fld>
            <a:endParaRPr lang="de-DE"/>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8" name="Inhaltsplatzhalter 2"/>
          <p:cNvSpPr>
            <a:spLocks noGrp="1"/>
          </p:cNvSpPr>
          <p:nvPr>
            <p:ph idx="1"/>
          </p:nvPr>
        </p:nvSpPr>
        <p:spPr/>
        <p:txBody>
          <a:bodyPr/>
          <a:lstStyle/>
          <a:p>
            <a:pPr>
              <a:lnSpc>
                <a:spcPct val="100000"/>
              </a:lnSpc>
              <a:spcBef>
                <a:spcPts val="1200"/>
              </a:spcBef>
              <a:defRPr/>
            </a:pPr>
            <a:r>
              <a:rPr lang="pt-PT" sz="2400" noProof="0" dirty="0">
                <a:solidFill>
                  <a:srgbClr val="333333"/>
                </a:solidFill>
                <a:latin typeface="Calibri Light"/>
                <a:ea typeface="Verdana" pitchFamily="34" charset="0"/>
                <a:cs typeface="Verdana" pitchFamily="34" charset="0"/>
              </a:rPr>
              <a:t>Opiniões comuns mas baseadas em premissas falsas que algumas pessoas têm sobre as pessoas que têm psicose:</a:t>
            </a:r>
          </a:p>
          <a:p>
            <a:pPr>
              <a:lnSpc>
                <a:spcPct val="100000"/>
              </a:lnSpc>
              <a:spcBef>
                <a:spcPts val="1200"/>
              </a:spcBef>
              <a:defRPr/>
            </a:pPr>
            <a:r>
              <a:rPr lang="pt-PT" sz="2400" noProof="0" dirty="0">
                <a:solidFill>
                  <a:srgbClr val="333333"/>
                </a:solidFill>
                <a:latin typeface="Calibri Light"/>
                <a:ea typeface="Verdana" pitchFamily="34" charset="0"/>
                <a:cs typeface="Verdana" pitchFamily="34" charset="0"/>
              </a:rPr>
              <a:t>Eles são...</a:t>
            </a:r>
          </a:p>
          <a:p>
            <a:pPr marL="342900" indent="-342900">
              <a:lnSpc>
                <a:spcPct val="100000"/>
              </a:lnSpc>
              <a:spcBef>
                <a:spcPts val="1200"/>
              </a:spcBef>
              <a:buFont typeface="Arial" panose="020B0604020202020204" pitchFamily="34" charset="0"/>
              <a:buChar char="•"/>
              <a:defRPr/>
            </a:pPr>
            <a:r>
              <a:rPr lang="pt-PT" sz="2400" noProof="0" dirty="0">
                <a:solidFill>
                  <a:srgbClr val="333333"/>
                </a:solidFill>
                <a:latin typeface="Calibri Light"/>
                <a:ea typeface="Verdana" pitchFamily="34" charset="0"/>
                <a:cs typeface="Verdana" pitchFamily="34" charset="0"/>
              </a:rPr>
              <a:t>Perigosos e imprevisíveis</a:t>
            </a:r>
          </a:p>
          <a:p>
            <a:pPr marL="342900" indent="-342900">
              <a:lnSpc>
                <a:spcPct val="100000"/>
              </a:lnSpc>
              <a:spcBef>
                <a:spcPts val="1200"/>
              </a:spcBef>
              <a:buFont typeface="Arial" panose="020B0604020202020204" pitchFamily="34" charset="0"/>
              <a:buChar char="•"/>
              <a:defRPr/>
            </a:pPr>
            <a:r>
              <a:rPr lang="pt-PT" sz="2400" noProof="0" dirty="0">
                <a:solidFill>
                  <a:srgbClr val="333333"/>
                </a:solidFill>
                <a:latin typeface="Calibri Light"/>
                <a:ea typeface="Verdana" pitchFamily="34" charset="0"/>
                <a:cs typeface="Verdana" pitchFamily="34" charset="0"/>
              </a:rPr>
              <a:t>Têm múltipla personalidade (Psicose)</a:t>
            </a:r>
          </a:p>
          <a:p>
            <a:pPr marL="342900" indent="-342900">
              <a:lnSpc>
                <a:spcPct val="100000"/>
              </a:lnSpc>
              <a:spcBef>
                <a:spcPts val="1200"/>
              </a:spcBef>
              <a:buFont typeface="Arial" panose="020B0604020202020204" pitchFamily="34" charset="0"/>
              <a:buChar char="•"/>
              <a:defRPr/>
            </a:pPr>
            <a:r>
              <a:rPr lang="pt-PT" sz="2400" noProof="0" dirty="0">
                <a:solidFill>
                  <a:srgbClr val="333333"/>
                </a:solidFill>
                <a:latin typeface="Calibri Light"/>
                <a:ea typeface="Verdana" pitchFamily="34" charset="0"/>
                <a:cs typeface="Verdana" pitchFamily="34" charset="0"/>
              </a:rPr>
              <a:t>Não são inteligentes</a:t>
            </a:r>
          </a:p>
          <a:p>
            <a:pPr marL="342900" indent="-342900">
              <a:lnSpc>
                <a:spcPct val="100000"/>
              </a:lnSpc>
              <a:spcBef>
                <a:spcPts val="1200"/>
              </a:spcBef>
              <a:buFont typeface="Arial" panose="020B0604020202020204" pitchFamily="34" charset="0"/>
              <a:buChar char="•"/>
              <a:defRPr/>
            </a:pPr>
            <a:r>
              <a:rPr lang="pt-PT" sz="2400" noProof="0" dirty="0">
                <a:solidFill>
                  <a:srgbClr val="333333"/>
                </a:solidFill>
                <a:latin typeface="Calibri Light"/>
                <a:ea typeface="Verdana" pitchFamily="34" charset="0"/>
                <a:cs typeface="Verdana" pitchFamily="34" charset="0"/>
              </a:rPr>
              <a:t>É uma condição permanente</a:t>
            </a:r>
          </a:p>
          <a:p>
            <a:pPr algn="ctr" eaLnBrk="1" fontAlgn="auto" hangingPunct="1">
              <a:lnSpc>
                <a:spcPct val="100000"/>
              </a:lnSpc>
              <a:spcBef>
                <a:spcPts val="1200"/>
              </a:spcBef>
              <a:defRPr/>
            </a:pPr>
            <a:br>
              <a:rPr lang="pt-PT" sz="2400" dirty="0">
                <a:solidFill>
                  <a:srgbClr val="333333"/>
                </a:solidFill>
                <a:latin typeface="Calibri Light"/>
                <a:ea typeface="Verdana" pitchFamily="34" charset="0"/>
                <a:cs typeface="Verdana" pitchFamily="34" charset="0"/>
              </a:rPr>
            </a:br>
            <a:r>
              <a:rPr lang="pt-PT" sz="2400" dirty="0">
                <a:solidFill>
                  <a:srgbClr val="333333"/>
                </a:solidFill>
                <a:latin typeface="Calibri Light"/>
                <a:ea typeface="Verdana" pitchFamily="34" charset="0"/>
                <a:cs typeface="Verdana" pitchFamily="34" charset="0"/>
              </a:rPr>
              <a:t>São opiniões justificadas</a:t>
            </a:r>
            <a:r>
              <a:rPr lang="pt-PT" sz="2400" noProof="0" dirty="0">
                <a:solidFill>
                  <a:srgbClr val="333333"/>
                </a:solidFill>
                <a:latin typeface="Calibri Light"/>
                <a:ea typeface="Verdana" pitchFamily="34" charset="0"/>
                <a:cs typeface="Verdana" pitchFamily="34" charset="0"/>
              </a:rPr>
              <a:t>? NÃO!</a:t>
            </a:r>
            <a:endParaRPr lang="pt-PT" sz="2400" noProof="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38</a:t>
            </a:fld>
            <a:endParaRPr lang="de-DE"/>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653136"/>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3" name="Inhaltsplatzhalter 2"/>
          <p:cNvSpPr>
            <a:spLocks noGrp="1"/>
          </p:cNvSpPr>
          <p:nvPr>
            <p:ph idx="1"/>
          </p:nvPr>
        </p:nvSpPr>
        <p:spPr/>
        <p:txBody>
          <a:bodyPr/>
          <a:lstStyle/>
          <a:p>
            <a:pPr eaLnBrk="1" fontAlgn="auto" hangingPunct="1">
              <a:defRPr/>
            </a:pPr>
            <a:r>
              <a:rPr lang="pt-PT" sz="2000" dirty="0">
                <a:solidFill>
                  <a:srgbClr val="004992"/>
                </a:solidFill>
                <a:latin typeface="Calibri Light"/>
                <a:ea typeface="Verdana" pitchFamily="34" charset="0"/>
                <a:cs typeface="Verdana" pitchFamily="34" charset="0"/>
              </a:rPr>
              <a:t>São opiniões justificadas? NÃO!</a:t>
            </a:r>
          </a:p>
          <a:p>
            <a:pPr>
              <a:defRPr/>
            </a:pPr>
            <a:r>
              <a:rPr lang="pt-PT" sz="2000" noProof="0" dirty="0">
                <a:solidFill>
                  <a:srgbClr val="004992"/>
                </a:solidFill>
                <a:latin typeface="Calibri Light"/>
                <a:ea typeface="Verdana" pitchFamily="34" charset="0"/>
                <a:cs typeface="Verdana" pitchFamily="34" charset="0"/>
              </a:rPr>
              <a:t>Perigosos e imprevisíveis?</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39</a:t>
            </a:fld>
            <a:endParaRPr lang="de-DE"/>
          </a:p>
        </p:txBody>
      </p:sp>
    </p:spTree>
    <p:extLst>
      <p:ext uri="{BB962C8B-B14F-4D97-AF65-F5344CB8AC3E}">
        <p14:creationId xmlns:p14="http://schemas.microsoft.com/office/powerpoint/2010/main" val="1196849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3" name="Inhaltsplatzhalter 2"/>
          <p:cNvSpPr>
            <a:spLocks noGrp="1"/>
          </p:cNvSpPr>
          <p:nvPr>
            <p:ph idx="1"/>
          </p:nvPr>
        </p:nvSpPr>
        <p:spPr/>
        <p:txBody>
          <a:bodyPr/>
          <a:lstStyle/>
          <a:p>
            <a:pPr eaLnBrk="1" fontAlgn="auto" hangingPunct="1">
              <a:defRPr/>
            </a:pPr>
            <a:r>
              <a:rPr lang="pt-PT" sz="2000" dirty="0">
                <a:solidFill>
                  <a:srgbClr val="004992"/>
                </a:solidFill>
                <a:latin typeface="Calibri Light"/>
                <a:ea typeface="Verdana" pitchFamily="34" charset="0"/>
                <a:cs typeface="Verdana" pitchFamily="34" charset="0"/>
              </a:rPr>
              <a:t>São opiniões justificadas? NÃO!</a:t>
            </a:r>
          </a:p>
          <a:p>
            <a:pPr>
              <a:defRPr/>
            </a:pPr>
            <a:r>
              <a:rPr lang="pt-PT" sz="2000" noProof="0" dirty="0">
                <a:solidFill>
                  <a:srgbClr val="004992"/>
                </a:solidFill>
                <a:latin typeface="Calibri Light"/>
                <a:ea typeface="Verdana" pitchFamily="34" charset="0"/>
                <a:cs typeface="Verdana" pitchFamily="34" charset="0"/>
              </a:rPr>
              <a:t>Perigosos e imprevisíveis?</a:t>
            </a:r>
          </a:p>
          <a:p>
            <a:pPr>
              <a:defRPr/>
            </a:pPr>
            <a:r>
              <a:rPr lang="pt-PT" sz="2000" dirty="0">
                <a:solidFill>
                  <a:srgbClr val="333333"/>
                </a:solidFill>
                <a:latin typeface="Calibri Light"/>
                <a:ea typeface="Verdana" pitchFamily="34" charset="0"/>
                <a:cs typeface="Verdana" pitchFamily="34" charset="0"/>
              </a:rPr>
              <a:t>As pessoas com psicose estão mais sujeitas a serem vitimas de abuso e violência do que agressores</a:t>
            </a:r>
          </a:p>
          <a:p>
            <a:pPr>
              <a:defRPr/>
            </a:pPr>
            <a:r>
              <a:rPr lang="pt-PT" sz="2000" u="sng" dirty="0">
                <a:solidFill>
                  <a:srgbClr val="333333"/>
                </a:solidFill>
                <a:latin typeface="Calibri Light"/>
                <a:ea typeface="Verdana" pitchFamily="34" charset="0"/>
                <a:cs typeface="Verdana" pitchFamily="34" charset="0"/>
              </a:rPr>
              <a:t>Contudo</a:t>
            </a:r>
            <a:r>
              <a:rPr lang="pt-PT" sz="2000" dirty="0">
                <a:solidFill>
                  <a:srgbClr val="333333"/>
                </a:solidFill>
                <a:latin typeface="Calibri Light"/>
                <a:ea typeface="Verdana" pitchFamily="34" charset="0"/>
                <a:cs typeface="Verdana" pitchFamily="34" charset="0"/>
              </a:rPr>
              <a:t>: Quando são agressores....</a:t>
            </a:r>
          </a:p>
          <a:p>
            <a:pPr marL="342900" indent="-342900">
              <a:buClr>
                <a:srgbClr val="333333"/>
              </a:buClr>
              <a:buFont typeface="WingDings"/>
              <a:buChar char=""/>
              <a:defRPr/>
            </a:pPr>
            <a:r>
              <a:rPr lang="pt-PT" sz="2000" dirty="0">
                <a:solidFill>
                  <a:srgbClr val="333333"/>
                </a:solidFill>
                <a:latin typeface="Calibri Light"/>
                <a:ea typeface="Verdana" pitchFamily="34" charset="0"/>
                <a:cs typeface="Verdana" pitchFamily="34" charset="0"/>
              </a:rPr>
              <a:t>... Os jornais e revistas estão mais inclinados a reportar esse facto, porque torna os títulos mais atrativos, mesmo que se torne ambígua a forma como foi feito o crime (ex: pessoas com doença mental assaltou os políticos alemães Lafontaine e Schäuble)</a:t>
            </a:r>
          </a:p>
          <a:p>
            <a:pPr marL="342900" indent="-342900">
              <a:buClr>
                <a:srgbClr val="333333"/>
              </a:buClr>
              <a:buFont typeface="WingDings"/>
              <a:buChar char=""/>
              <a:defRPr/>
            </a:pPr>
            <a:r>
              <a:rPr lang="pt-PT" sz="2000" dirty="0">
                <a:solidFill>
                  <a:srgbClr val="333333"/>
                </a:solidFill>
                <a:latin typeface="Calibri Light"/>
                <a:ea typeface="Verdana" pitchFamily="34" charset="0"/>
                <a:cs typeface="Verdana" pitchFamily="34" charset="0"/>
              </a:rPr>
              <a:t>A estratégia que os advogados usam para justificar os atos de violência como sendo causados por doença mental reforça esta impressão</a:t>
            </a:r>
            <a:endParaRPr lang="pt-PT" sz="2000" noProof="0" dirty="0">
              <a:solidFill>
                <a:srgbClr val="333333"/>
              </a:solidFill>
              <a:latin typeface="Calibri Light"/>
              <a:ea typeface="Verdana" pitchFamily="34" charset="0"/>
              <a:cs typeface="Verdana" pitchFamily="34" charset="0"/>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40</a:t>
            </a:fld>
            <a:endParaRPr lang="de-DE"/>
          </a:p>
        </p:txBody>
      </p:sp>
    </p:spTree>
    <p:extLst>
      <p:ext uri="{BB962C8B-B14F-4D97-AF65-F5344CB8AC3E}">
        <p14:creationId xmlns:p14="http://schemas.microsoft.com/office/powerpoint/2010/main" val="941850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3" name="Inhaltsplatzhalter 2"/>
          <p:cNvSpPr>
            <a:spLocks noGrp="1"/>
          </p:cNvSpPr>
          <p:nvPr>
            <p:ph idx="1"/>
          </p:nvPr>
        </p:nvSpPr>
        <p:spPr/>
        <p:txBody>
          <a:bodyPr/>
          <a:lstStyle/>
          <a:p>
            <a:pPr eaLnBrk="1" fontAlgn="auto" hangingPunct="1">
              <a:defRPr/>
            </a:pPr>
            <a:r>
              <a:rPr lang="pt-PT" sz="2000" dirty="0">
                <a:solidFill>
                  <a:srgbClr val="004992"/>
                </a:solidFill>
                <a:latin typeface="Calibri Light"/>
                <a:ea typeface="Verdana" pitchFamily="34" charset="0"/>
                <a:cs typeface="Verdana" pitchFamily="34" charset="0"/>
              </a:rPr>
              <a:t>São opiniões justificadas? NÃO!</a:t>
            </a:r>
          </a:p>
          <a:p>
            <a:pPr marL="342900" indent="-342900" eaLnBrk="1" fontAlgn="auto" hangingPunct="1">
              <a:buClr>
                <a:srgbClr val="333333"/>
              </a:buClr>
              <a:buFont typeface="WingDings"/>
              <a:buChar char=""/>
              <a:defRPr/>
            </a:pPr>
            <a:r>
              <a:rPr lang="pt-PT" sz="2000" dirty="0">
                <a:solidFill>
                  <a:srgbClr val="004992"/>
                </a:solidFill>
                <a:latin typeface="Calibri Light"/>
                <a:ea typeface="Verdana" pitchFamily="34" charset="0"/>
                <a:cs typeface="Verdana" pitchFamily="34" charset="0"/>
              </a:rPr>
              <a:t>Personalidades múltiplas: </a:t>
            </a:r>
            <a:r>
              <a:rPr lang="pt-PT" sz="2000" dirty="0">
                <a:solidFill>
                  <a:srgbClr val="333333"/>
                </a:solidFill>
                <a:latin typeface="Calibri Light"/>
                <a:ea typeface="Verdana" pitchFamily="34" charset="0"/>
                <a:cs typeface="Verdana" pitchFamily="34" charset="0"/>
              </a:rPr>
              <a:t>Esta imagem da é falsa e conduz a erros. Em primeiro lugar, é controverso se existe algo como personalidades divididas. Em segundo lugar, este sintoma não é indicativo de esquizofrenia ou psicose.</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41</a:t>
            </a:fld>
            <a:endParaRPr lang="de-DE"/>
          </a:p>
        </p:txBody>
      </p:sp>
    </p:spTree>
    <p:extLst>
      <p:ext uri="{BB962C8B-B14F-4D97-AF65-F5344CB8AC3E}">
        <p14:creationId xmlns:p14="http://schemas.microsoft.com/office/powerpoint/2010/main" val="45024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3" name="Inhaltsplatzhalter 2"/>
          <p:cNvSpPr>
            <a:spLocks noGrp="1"/>
          </p:cNvSpPr>
          <p:nvPr>
            <p:ph idx="1"/>
          </p:nvPr>
        </p:nvSpPr>
        <p:spPr/>
        <p:txBody>
          <a:bodyPr/>
          <a:lstStyle/>
          <a:p>
            <a:pPr eaLnBrk="1" fontAlgn="auto" hangingPunct="1">
              <a:defRPr/>
            </a:pPr>
            <a:r>
              <a:rPr lang="pt-PT" sz="2000" dirty="0">
                <a:solidFill>
                  <a:srgbClr val="004992"/>
                </a:solidFill>
                <a:latin typeface="Calibri Light"/>
                <a:ea typeface="Verdana" pitchFamily="34" charset="0"/>
                <a:cs typeface="Verdana" pitchFamily="34" charset="0"/>
              </a:rPr>
              <a:t>São opiniões justificadas? NÃO!</a:t>
            </a:r>
          </a:p>
          <a:p>
            <a:pPr marL="342900" indent="-342900" eaLnBrk="1" fontAlgn="auto" hangingPunct="1">
              <a:buClr>
                <a:srgbClr val="333333"/>
              </a:buClr>
              <a:buFont typeface="WingDings"/>
              <a:buChar char=""/>
              <a:defRPr/>
            </a:pPr>
            <a:r>
              <a:rPr lang="pt-PT" sz="2000" dirty="0">
                <a:solidFill>
                  <a:srgbClr val="004992"/>
                </a:solidFill>
                <a:latin typeface="Calibri Light"/>
                <a:ea typeface="Verdana" pitchFamily="34" charset="0"/>
                <a:cs typeface="Verdana" pitchFamily="34" charset="0"/>
              </a:rPr>
              <a:t>Personalidades múltiplas: </a:t>
            </a:r>
            <a:r>
              <a:rPr lang="pt-PT" sz="2000" dirty="0">
                <a:solidFill>
                  <a:srgbClr val="333333"/>
                </a:solidFill>
                <a:latin typeface="Calibri Light"/>
                <a:ea typeface="Verdana" pitchFamily="34" charset="0"/>
                <a:cs typeface="Verdana" pitchFamily="34" charset="0"/>
              </a:rPr>
              <a:t>Esta imagem da é falsa e conduz a erros. Em primeiro lugar, é controverso se existe algo como personalidades divididas. Em segundo lugar, este sintoma não é indicativo de esquizofrenia ou psicose.</a:t>
            </a:r>
          </a:p>
          <a:p>
            <a:pPr marL="342900" indent="-342900" eaLnBrk="1" fontAlgn="auto" hangingPunct="1">
              <a:buClr>
                <a:srgbClr val="333333"/>
              </a:buClr>
              <a:buFont typeface="WingDings"/>
              <a:buChar char=""/>
              <a:defRPr/>
            </a:pPr>
            <a:r>
              <a:rPr lang="pt-PT" sz="2000" dirty="0">
                <a:solidFill>
                  <a:srgbClr val="004992"/>
                </a:solidFill>
                <a:latin typeface="Calibri Light"/>
                <a:ea typeface="Verdana" pitchFamily="34" charset="0"/>
                <a:cs typeface="Verdana" pitchFamily="34" charset="0"/>
              </a:rPr>
              <a:t>Não inteligente: </a:t>
            </a:r>
            <a:r>
              <a:rPr lang="pt-PT" sz="2000" dirty="0">
                <a:solidFill>
                  <a:srgbClr val="333333"/>
                </a:solidFill>
                <a:latin typeface="Calibri Light"/>
                <a:ea typeface="Verdana" pitchFamily="34" charset="0"/>
                <a:cs typeface="Verdana" pitchFamily="34" charset="0"/>
              </a:rPr>
              <a:t>A formação de doenças mentais não está relacionada com inteligência. Tal como na população geral, muitas pessoas com psicose podem ter inteligência acima da média</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42</a:t>
            </a:fld>
            <a:endParaRPr lang="de-DE"/>
          </a:p>
        </p:txBody>
      </p:sp>
    </p:spTree>
    <p:extLst>
      <p:ext uri="{BB962C8B-B14F-4D97-AF65-F5344CB8AC3E}">
        <p14:creationId xmlns:p14="http://schemas.microsoft.com/office/powerpoint/2010/main" val="3282184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Estigma em relação às pessoas que têm psicose</a:t>
            </a:r>
            <a:endParaRPr lang="pt-PT" sz="3600" dirty="0">
              <a:latin typeface="Calibri Light"/>
            </a:endParaRPr>
          </a:p>
        </p:txBody>
      </p:sp>
      <p:sp>
        <p:nvSpPr>
          <p:cNvPr id="3" name="Inhaltsplatzhalter 2"/>
          <p:cNvSpPr>
            <a:spLocks noGrp="1"/>
          </p:cNvSpPr>
          <p:nvPr>
            <p:ph idx="1"/>
          </p:nvPr>
        </p:nvSpPr>
        <p:spPr/>
        <p:txBody>
          <a:bodyPr/>
          <a:lstStyle/>
          <a:p>
            <a:pPr eaLnBrk="1" fontAlgn="auto" hangingPunct="1">
              <a:defRPr/>
            </a:pPr>
            <a:r>
              <a:rPr lang="pt-PT" sz="2000" dirty="0">
                <a:solidFill>
                  <a:srgbClr val="004992"/>
                </a:solidFill>
                <a:latin typeface="Calibri Light"/>
                <a:ea typeface="Verdana" pitchFamily="34" charset="0"/>
                <a:cs typeface="Verdana" pitchFamily="34" charset="0"/>
              </a:rPr>
              <a:t>São opiniões justificadas? NÃO!</a:t>
            </a:r>
          </a:p>
          <a:p>
            <a:pPr marL="342900" indent="-342900" eaLnBrk="1" fontAlgn="auto" hangingPunct="1">
              <a:buClr>
                <a:srgbClr val="333333"/>
              </a:buClr>
              <a:buFont typeface="WingDings"/>
              <a:buChar char=""/>
              <a:defRPr/>
            </a:pPr>
            <a:r>
              <a:rPr lang="pt-PT" sz="2000" dirty="0">
                <a:solidFill>
                  <a:srgbClr val="004992"/>
                </a:solidFill>
                <a:latin typeface="Calibri Light"/>
                <a:ea typeface="Verdana" pitchFamily="34" charset="0"/>
                <a:cs typeface="Verdana" pitchFamily="34" charset="0"/>
              </a:rPr>
              <a:t>Personalidades múltiplas: </a:t>
            </a:r>
            <a:r>
              <a:rPr lang="pt-PT" sz="2000" dirty="0">
                <a:solidFill>
                  <a:srgbClr val="333333"/>
                </a:solidFill>
                <a:latin typeface="Calibri Light"/>
                <a:ea typeface="Verdana" pitchFamily="34" charset="0"/>
                <a:cs typeface="Verdana" pitchFamily="34" charset="0"/>
              </a:rPr>
              <a:t>Esta imagem da é falsa e conduz a erros. Em primeiro lugar, é controverso se existe algo como personalidades divididas. Em segundo lugar, este sintoma não é indicativo de esquizofrenia ou psicose.</a:t>
            </a:r>
          </a:p>
          <a:p>
            <a:pPr marL="342900" indent="-342900" eaLnBrk="1" fontAlgn="auto" hangingPunct="1">
              <a:buClr>
                <a:srgbClr val="333333"/>
              </a:buClr>
              <a:buFont typeface="WingDings"/>
              <a:buChar char=""/>
              <a:defRPr/>
            </a:pPr>
            <a:r>
              <a:rPr lang="pt-PT" sz="2000" dirty="0">
                <a:solidFill>
                  <a:srgbClr val="004992"/>
                </a:solidFill>
                <a:latin typeface="Calibri Light"/>
                <a:ea typeface="Verdana" pitchFamily="34" charset="0"/>
                <a:cs typeface="Verdana" pitchFamily="34" charset="0"/>
              </a:rPr>
              <a:t>Não inteligente: </a:t>
            </a:r>
            <a:r>
              <a:rPr lang="pt-PT" sz="2000" dirty="0">
                <a:solidFill>
                  <a:srgbClr val="333333"/>
                </a:solidFill>
                <a:latin typeface="Calibri Light"/>
                <a:ea typeface="Verdana" pitchFamily="34" charset="0"/>
                <a:cs typeface="Verdana" pitchFamily="34" charset="0"/>
              </a:rPr>
              <a:t>A formação de doenças mentais não está relacionada com inteligência. Tal como na população geral, muitas pessoas com psicose podem ter inteligência acima da média</a:t>
            </a:r>
          </a:p>
          <a:p>
            <a:pPr marL="342900" indent="-342900" eaLnBrk="1" fontAlgn="auto" hangingPunct="1">
              <a:buClr>
                <a:srgbClr val="333333"/>
              </a:buClr>
              <a:buFont typeface="WingDings"/>
              <a:buChar char=""/>
              <a:defRPr/>
            </a:pPr>
            <a:r>
              <a:rPr lang="pt-PT" sz="2000" dirty="0">
                <a:solidFill>
                  <a:srgbClr val="004992"/>
                </a:solidFill>
                <a:latin typeface="Calibri Light"/>
                <a:ea typeface="Verdana" pitchFamily="34" charset="0"/>
                <a:cs typeface="Verdana" pitchFamily="34" charset="0"/>
              </a:rPr>
              <a:t>Condição permanente: </a:t>
            </a:r>
            <a:r>
              <a:rPr lang="pt-PT" sz="2000" dirty="0">
                <a:solidFill>
                  <a:srgbClr val="333333"/>
                </a:solidFill>
                <a:latin typeface="Calibri Light"/>
                <a:ea typeface="Verdana" pitchFamily="34" charset="0"/>
                <a:cs typeface="Verdana" pitchFamily="34" charset="0"/>
              </a:rPr>
              <a:t>Com o tratamento adequado, muitos doentes podem ser capazes de terem vidas produtivas e preenchidas.</a:t>
            </a:r>
            <a:endParaRPr lang="pt-PT"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43</a:t>
            </a:fld>
            <a:endParaRPr lang="de-DE"/>
          </a:p>
        </p:txBody>
      </p:sp>
    </p:spTree>
    <p:extLst>
      <p:ext uri="{BB962C8B-B14F-4D97-AF65-F5344CB8AC3E}">
        <p14:creationId xmlns:p14="http://schemas.microsoft.com/office/powerpoint/2010/main" val="3858815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Porque estamos a ver isto?</a:t>
            </a:r>
            <a:endParaRPr lang="pt-PT"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ＭＳ Ｐゴシック" charset="0"/>
              </a:rPr>
              <a:t>Muitas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pessoas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diagnosticadas</a:t>
            </a:r>
            <a:r>
              <a:rPr lang="en-US" sz="2400" dirty="0">
                <a:solidFill>
                  <a:srgbClr val="333333"/>
                </a:solidFill>
                <a:latin typeface="Calibri Light"/>
                <a:ea typeface="ＭＳ Ｐゴシック" charset="0"/>
              </a:rPr>
              <a:t> com “</a:t>
            </a:r>
            <a:r>
              <a:rPr lang="en-US" sz="2400" dirty="0" err="1">
                <a:solidFill>
                  <a:srgbClr val="333333"/>
                </a:solidFill>
                <a:latin typeface="Calibri Light"/>
                <a:ea typeface="ＭＳ Ｐゴシック" charset="0"/>
              </a:rPr>
              <a:t>esquizofrenia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ou</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psicose</a:t>
            </a:r>
            <a:r>
              <a:rPr lang="en-US" sz="2400" dirty="0">
                <a:solidFill>
                  <a:srgbClr val="333333"/>
                </a:solidFill>
                <a:latin typeface="Calibri Light"/>
                <a:ea typeface="ＭＳ Ｐゴシック" charset="0"/>
              </a:rPr>
              <a:t>” (mas n</a:t>
            </a:r>
            <a:r>
              <a:rPr lang="pt-PT" sz="2400" dirty="0">
                <a:solidFill>
                  <a:srgbClr val="333333"/>
                </a:solidFill>
                <a:latin typeface="Calibri Light"/>
                <a:ea typeface="ＭＳ Ｐゴシック" charset="0"/>
              </a:rPr>
              <a:t>ão todas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podem</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sofrer</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discriminaç</a:t>
            </a:r>
            <a:r>
              <a:rPr lang="pt-PT" sz="2400" dirty="0">
                <a:solidFill>
                  <a:srgbClr val="333333"/>
                </a:solidFill>
                <a:latin typeface="Calibri Light"/>
                <a:ea typeface="ＭＳ Ｐゴシック" charset="0"/>
              </a:rPr>
              <a:t>ão se o seu diagnóstico levantar associações e premissas incorretas.</a:t>
            </a:r>
          </a:p>
          <a:p>
            <a:pPr lvl="0" defTabSz="914400" fontAlgn="base">
              <a:defRPr/>
            </a:pPr>
            <a:r>
              <a:rPr lang="pt-PT" sz="2400" dirty="0">
                <a:solidFill>
                  <a:srgbClr val="333333"/>
                </a:solidFill>
                <a:latin typeface="Calibri Light"/>
                <a:ea typeface="ＭＳ Ｐゴシック" charset="0"/>
              </a:rPr>
              <a:t>Para reduzir o estigma, os estereotipos comuns sobre as pessoas com esquizofrenia ou psicose devem ser identificados e corrigidos</a:t>
            </a:r>
            <a:r>
              <a:rPr lang="de-DE" sz="2400" dirty="0">
                <a:solidFill>
                  <a:srgbClr val="333333"/>
                </a:solidFill>
                <a:latin typeface="Calibri Light"/>
                <a:ea typeface="ＭＳ Ｐゴシック" charset="0"/>
                <a:sym typeface="Wingdings" panose="05000000000000000000" pitchFamily="2" charset="2"/>
              </a:rPr>
              <a:t>.</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44</a:t>
            </a:fld>
            <a:endParaRPr lang="de-DE"/>
          </a:p>
        </p:txBody>
      </p:sp>
    </p:spTree>
    <p:extLst>
      <p:ext uri="{BB962C8B-B14F-4D97-AF65-F5344CB8AC3E}">
        <p14:creationId xmlns:p14="http://schemas.microsoft.com/office/powerpoint/2010/main" val="2329517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Porque estamos a ver isto?</a:t>
            </a:r>
            <a:endParaRPr lang="pt-PT"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ＭＳ Ｐゴシック" charset="0"/>
              </a:rPr>
              <a:t>Muitas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pessoas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diagnosticadas</a:t>
            </a:r>
            <a:r>
              <a:rPr lang="en-US" sz="2400" dirty="0">
                <a:solidFill>
                  <a:srgbClr val="333333"/>
                </a:solidFill>
                <a:latin typeface="Calibri Light"/>
                <a:ea typeface="ＭＳ Ｐゴシック" charset="0"/>
              </a:rPr>
              <a:t> com “</a:t>
            </a:r>
            <a:r>
              <a:rPr lang="en-US" sz="2400" dirty="0" err="1">
                <a:solidFill>
                  <a:srgbClr val="333333"/>
                </a:solidFill>
                <a:latin typeface="Calibri Light"/>
                <a:ea typeface="ＭＳ Ｐゴシック" charset="0"/>
              </a:rPr>
              <a:t>esquizofrenia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ou</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psicose</a:t>
            </a:r>
            <a:r>
              <a:rPr lang="en-US" sz="2400" dirty="0">
                <a:solidFill>
                  <a:srgbClr val="333333"/>
                </a:solidFill>
                <a:latin typeface="Calibri Light"/>
                <a:ea typeface="ＭＳ Ｐゴシック" charset="0"/>
              </a:rPr>
              <a:t>” (mas n</a:t>
            </a:r>
            <a:r>
              <a:rPr lang="pt-PT" sz="2400" dirty="0">
                <a:solidFill>
                  <a:srgbClr val="333333"/>
                </a:solidFill>
                <a:latin typeface="Calibri Light"/>
                <a:ea typeface="ＭＳ Ｐゴシック" charset="0"/>
              </a:rPr>
              <a:t>ão todas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podem</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sofrer</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discriminaç</a:t>
            </a:r>
            <a:r>
              <a:rPr lang="pt-PT" sz="2400" dirty="0">
                <a:solidFill>
                  <a:srgbClr val="333333"/>
                </a:solidFill>
                <a:latin typeface="Calibri Light"/>
                <a:ea typeface="ＭＳ Ｐゴシック" charset="0"/>
              </a:rPr>
              <a:t>ão se o seu diagnóstico levantar associações e premissas incorretas.</a:t>
            </a:r>
          </a:p>
          <a:p>
            <a:pPr lvl="0" defTabSz="914400" fontAlgn="base">
              <a:defRPr/>
            </a:pPr>
            <a:r>
              <a:rPr lang="pt-PT" sz="2400" dirty="0">
                <a:solidFill>
                  <a:srgbClr val="333333"/>
                </a:solidFill>
                <a:latin typeface="Calibri Light"/>
                <a:ea typeface="ＭＳ Ｐゴシック" charset="0"/>
              </a:rPr>
              <a:t>Para reduzir o estigma, os estereotipos comuns sobre as pessoas com esquizofrenia ou psicose devem ser identificados e corrigidos</a:t>
            </a:r>
            <a:r>
              <a:rPr lang="de-DE" sz="2400" dirty="0">
                <a:solidFill>
                  <a:srgbClr val="333333"/>
                </a:solidFill>
                <a:latin typeface="Calibri Light"/>
                <a:ea typeface="ＭＳ Ｐゴシック" charset="0"/>
                <a:sym typeface="Wingdings" panose="05000000000000000000" pitchFamily="2" charset="2"/>
              </a:rPr>
              <a:t>.</a:t>
            </a:r>
          </a:p>
          <a:p>
            <a:pPr lvl="0" defTabSz="914400" fontAlgn="base">
              <a:defRPr/>
            </a:pPr>
            <a:r>
              <a:rPr lang="de-DE" sz="2400" u="sng" dirty="0">
                <a:solidFill>
                  <a:srgbClr val="004992"/>
                </a:solidFill>
                <a:latin typeface="Calibri Light"/>
                <a:ea typeface="ＭＳ Ｐゴシック" charset="0"/>
              </a:rPr>
              <a:t>Importante</a:t>
            </a:r>
            <a:r>
              <a:rPr lang="de-DE" sz="2400" dirty="0">
                <a:solidFill>
                  <a:srgbClr val="004992"/>
                </a:solidFill>
                <a:latin typeface="Calibri Light"/>
                <a:ea typeface="ＭＳ Ｐゴシック" charset="0"/>
              </a:rPr>
              <a:t>: </a:t>
            </a:r>
            <a:r>
              <a:rPr lang="de-DE" sz="2400" dirty="0">
                <a:solidFill>
                  <a:srgbClr val="333333"/>
                </a:solidFill>
                <a:latin typeface="Calibri Light"/>
                <a:ea typeface="ＭＳ Ｐゴシック" charset="0"/>
              </a:rPr>
              <a:t>se as conhecer de perto, saber</a:t>
            </a:r>
            <a:r>
              <a:rPr lang="pt-PT" sz="2400" dirty="0">
                <a:solidFill>
                  <a:srgbClr val="333333"/>
                </a:solidFill>
                <a:latin typeface="Calibri Light"/>
                <a:ea typeface="ＭＳ Ｐゴシック" charset="0"/>
              </a:rPr>
              <a:t>á que todas as pessoas têm qualidades que as tornam especiais e únicas. Muitos preconceitos e estereotipos são baseados num aspecto da identidade da pessoa. Estes preconceitos ou estereotipos podem levar-nos a tratar mal pessoas que não merecem ser julgadas negativamente. </a:t>
            </a:r>
            <a:r>
              <a:rPr lang="pt-PT" sz="2400" u="sng" dirty="0">
                <a:solidFill>
                  <a:srgbClr val="333333"/>
                </a:solidFill>
                <a:latin typeface="Calibri Light"/>
                <a:ea typeface="ＭＳ Ｐゴシック" charset="0"/>
              </a:rPr>
              <a:t>A doença mental é apenas um aspecto da identidade da pessoa.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45</a:t>
            </a:fld>
            <a:endParaRPr lang="de-DE"/>
          </a:p>
        </p:txBody>
      </p:sp>
    </p:spTree>
    <p:extLst>
      <p:ext uri="{BB962C8B-B14F-4D97-AF65-F5344CB8AC3E}">
        <p14:creationId xmlns:p14="http://schemas.microsoft.com/office/powerpoint/2010/main" val="30966769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t>O que devemos fazer?</a:t>
            </a:r>
            <a:endParaRPr lang="de-DE" sz="3600" dirty="0">
              <a:latin typeface="Calibri Light"/>
            </a:endParaRPr>
          </a:p>
        </p:txBody>
      </p:sp>
      <p:sp>
        <p:nvSpPr>
          <p:cNvPr id="93186" name="Inhaltsplatzhalter 2"/>
          <p:cNvSpPr>
            <a:spLocks noGrp="1"/>
          </p:cNvSpPr>
          <p:nvPr>
            <p:ph idx="1"/>
          </p:nvPr>
        </p:nvSpPr>
        <p:spPr>
          <a:xfrm>
            <a:off x="408955" y="5949280"/>
            <a:ext cx="11340000" cy="503584"/>
          </a:xfrm>
        </p:spPr>
        <p:txBody>
          <a:bodyPr/>
          <a:lstStyle/>
          <a:p>
            <a:pPr algn="ctr"/>
            <a:r>
              <a:rPr lang="pt-BR" sz="2400" dirty="0">
                <a:solidFill>
                  <a:srgbClr val="333333"/>
                </a:solidFill>
                <a:latin typeface="Calibri Light"/>
                <a:ea typeface="ＭＳ Ｐゴシック"/>
                <a:cs typeface="Verdana"/>
              </a:rPr>
              <a:t>Informe-se &amp; fale adequadamente acerca da sua experiência de doença</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46</a:t>
            </a:fld>
            <a:endParaRPr lang="de-DE"/>
          </a:p>
        </p:txBody>
      </p:sp>
      <p:graphicFrame>
        <p:nvGraphicFramePr>
          <p:cNvPr id="7" name="Diagramm 3"/>
          <p:cNvGraphicFramePr>
            <a:graphicFrameLocks noChangeAspect="1"/>
          </p:cNvGraphicFramePr>
          <p:nvPr>
            <p:extLst>
              <p:ext uri="{D42A27DB-BD31-4B8C-83A1-F6EECF244321}">
                <p14:modId xmlns:p14="http://schemas.microsoft.com/office/powerpoint/2010/main" val="54412597"/>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9289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Devo comunicar acerca da minha doença... como?</a:t>
            </a:r>
            <a:endParaRPr lang="pt-PT" sz="3600" dirty="0">
              <a:solidFill>
                <a:srgbClr val="004992"/>
              </a:solidFill>
              <a:latin typeface="Calibri Light"/>
            </a:endParaRPr>
          </a:p>
        </p:txBody>
      </p:sp>
      <p:sp>
        <p:nvSpPr>
          <p:cNvPr id="3" name="Inhaltsplatzhalter 2"/>
          <p:cNvSpPr>
            <a:spLocks noGrp="1"/>
          </p:cNvSpPr>
          <p:nvPr>
            <p:ph idx="1"/>
          </p:nvPr>
        </p:nvSpPr>
        <p:spPr>
          <a:xfrm>
            <a:off x="408955" y="2204864"/>
            <a:ext cx="7040880" cy="4248000"/>
          </a:xfrm>
        </p:spPr>
        <p:txBody>
          <a:bodyPr/>
          <a:lstStyle/>
          <a:p>
            <a:pPr>
              <a:defRPr/>
            </a:pPr>
            <a:r>
              <a:rPr lang="pt-PT" sz="2400" noProof="0" dirty="0">
                <a:solidFill>
                  <a:srgbClr val="333333"/>
                </a:solidFill>
                <a:latin typeface="Calibri Light"/>
                <a:ea typeface="Verdana" pitchFamily="34" charset="0"/>
                <a:cs typeface="Verdana" pitchFamily="34" charset="0"/>
              </a:rPr>
              <a:t>Precisa de falar aos outros que tem um diagnóstico de psicose?</a:t>
            </a:r>
          </a:p>
          <a:p>
            <a:pPr marL="342900" indent="-342900">
              <a:buClr>
                <a:srgbClr val="333333"/>
              </a:buClr>
              <a:buFont typeface="WingDings"/>
              <a:buChar char=""/>
              <a:defRPr/>
            </a:pPr>
            <a:r>
              <a:rPr lang="pt-PT" sz="2400" dirty="0">
                <a:solidFill>
                  <a:srgbClr val="333333"/>
                </a:solidFill>
                <a:latin typeface="Calibri Light"/>
                <a:ea typeface="Verdana" pitchFamily="34" charset="0"/>
                <a:cs typeface="Verdana" pitchFamily="34" charset="0"/>
              </a:rPr>
              <a:t>O diagnóstico de psicose ou de esquizofrenia (tal como qualquer outra doença mental)não é identificável, isto é, não tem de ser obrigatoriamente partilhado.</a:t>
            </a:r>
          </a:p>
          <a:p>
            <a:pPr>
              <a:defRPr/>
            </a:pPr>
            <a:r>
              <a:rPr lang="pt-PT" sz="2400" b="1" noProof="0" dirty="0">
                <a:solidFill>
                  <a:srgbClr val="333333"/>
                </a:solidFill>
                <a:latin typeface="Calibri Light"/>
                <a:ea typeface="Verdana" pitchFamily="34" charset="0"/>
                <a:cs typeface="Verdana" pitchFamily="34" charset="0"/>
              </a:rPr>
              <a:t>É sua decisão informar os outros se quer ou não dizer o diagnóstico que tem.</a:t>
            </a:r>
            <a:endParaRPr lang="pt-PT" sz="2400" noProof="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47</a:t>
            </a:fld>
            <a:endParaRPr lang="de-DE"/>
          </a:p>
        </p:txBody>
      </p:sp>
      <p:pic>
        <p:nvPicPr>
          <p:cNvPr id="9" name="Grafik3"/>
          <p:cNvPicPr>
            <a:picLocks noChangeAspect="1"/>
          </p:cNvPicPr>
          <p:nvPr/>
        </p:nvPicPr>
        <p:blipFill rotWithShape="1">
          <a:blip r:embed="rId2"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Devo comunicar acerca da minha doença... como?</a:t>
            </a:r>
            <a:endParaRPr lang="pt-PT" sz="3600" dirty="0">
              <a:solidFill>
                <a:srgbClr val="004992"/>
              </a:solidFill>
              <a:latin typeface="Calibri Light"/>
            </a:endParaRPr>
          </a:p>
        </p:txBody>
      </p:sp>
      <p:sp>
        <p:nvSpPr>
          <p:cNvPr id="3" name="Inhaltsplatzhalter 2"/>
          <p:cNvSpPr>
            <a:spLocks noGrp="1"/>
          </p:cNvSpPr>
          <p:nvPr>
            <p:ph idx="1"/>
          </p:nvPr>
        </p:nvSpPr>
        <p:spPr>
          <a:xfrm>
            <a:off x="408955" y="2204864"/>
            <a:ext cx="7040880" cy="4248000"/>
          </a:xfrm>
        </p:spPr>
        <p:txBody>
          <a:bodyPr/>
          <a:lstStyle/>
          <a:p>
            <a:pPr>
              <a:defRPr/>
            </a:pPr>
            <a:r>
              <a:rPr lang="pt-PT" sz="2400" noProof="0" dirty="0">
                <a:solidFill>
                  <a:srgbClr val="333333"/>
                </a:solidFill>
                <a:latin typeface="Calibri Light"/>
                <a:ea typeface="Verdana" pitchFamily="34" charset="0"/>
                <a:cs typeface="Verdana" pitchFamily="34" charset="0"/>
              </a:rPr>
              <a:t>Precisa de falar aos outros que tem um diagnóstico de psicose?</a:t>
            </a:r>
          </a:p>
          <a:p>
            <a:pPr marL="342900" indent="-342900">
              <a:buClr>
                <a:srgbClr val="333333"/>
              </a:buClr>
              <a:buFont typeface="WingDings"/>
              <a:buChar char=""/>
              <a:defRPr/>
            </a:pPr>
            <a:r>
              <a:rPr lang="pt-PT" sz="2400" dirty="0">
                <a:solidFill>
                  <a:srgbClr val="333333"/>
                </a:solidFill>
                <a:latin typeface="Calibri Light"/>
                <a:ea typeface="Verdana" pitchFamily="34" charset="0"/>
                <a:cs typeface="Verdana" pitchFamily="34" charset="0"/>
              </a:rPr>
              <a:t>Pode ser importante para si falar a uma pessoa em quem confie acerca da sua doença, porque...</a:t>
            </a:r>
          </a:p>
          <a:p>
            <a:pPr marL="342900" indent="-342900">
              <a:buClr>
                <a:srgbClr val="333333"/>
              </a:buClr>
              <a:buFont typeface="WingDings"/>
              <a:buChar char=""/>
              <a:defRPr/>
            </a:pPr>
            <a:r>
              <a:rPr lang="pt-PT" sz="2400" dirty="0">
                <a:solidFill>
                  <a:srgbClr val="333333"/>
                </a:solidFill>
                <a:latin typeface="Calibri Light"/>
                <a:ea typeface="Verdana" pitchFamily="34" charset="0"/>
                <a:cs typeface="Verdana" pitchFamily="34" charset="0"/>
              </a:rPr>
              <a:t>Muitas vezes as outras pessoas que são significativas detetam os sinais precoces de uma fase psicótica emergente mais cedo que os próprios doentes.</a:t>
            </a:r>
            <a:endParaRPr lang="pt-PT" sz="2400" noProof="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48</a:t>
            </a:fld>
            <a:endParaRPr lang="de-DE"/>
          </a:p>
        </p:txBody>
      </p:sp>
      <p:pic>
        <p:nvPicPr>
          <p:cNvPr id="9" name="Grafik3"/>
          <p:cNvPicPr>
            <a:picLocks noChangeAspect="1"/>
          </p:cNvPicPr>
          <p:nvPr/>
        </p:nvPicPr>
        <p:blipFill rotWithShape="1">
          <a:blip r:embed="rId2"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1380621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97282" name="Inhaltsplatzhalter 2"/>
          <p:cNvSpPr>
            <a:spLocks noGrp="1"/>
          </p:cNvSpPr>
          <p:nvPr>
            <p:ph idx="1"/>
          </p:nvPr>
        </p:nvSpPr>
        <p:spPr/>
        <p:txBody>
          <a:bodyPr/>
          <a:lstStyle/>
          <a:p>
            <a:r>
              <a:rPr lang="pt-PT" sz="2400" dirty="0">
                <a:solidFill>
                  <a:srgbClr val="004992"/>
                </a:solidFill>
                <a:latin typeface="Calibri Light"/>
                <a:ea typeface="ＭＳ Ｐゴシック"/>
              </a:rPr>
              <a:t>Recomendação: Explique os seus sintomas mais do que falar acerca do seu diagnóstico.</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49</a:t>
            </a:fld>
            <a:endParaRPr lang="de-DE"/>
          </a:p>
        </p:txBody>
      </p:sp>
    </p:spTree>
    <p:extLst>
      <p:ext uri="{BB962C8B-B14F-4D97-AF65-F5344CB8AC3E}">
        <p14:creationId xmlns:p14="http://schemas.microsoft.com/office/powerpoint/2010/main" val="1492366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97282" name="Inhaltsplatzhalter 2"/>
          <p:cNvSpPr>
            <a:spLocks noGrp="1"/>
          </p:cNvSpPr>
          <p:nvPr>
            <p:ph idx="1"/>
          </p:nvPr>
        </p:nvSpPr>
        <p:spPr/>
        <p:txBody>
          <a:bodyPr/>
          <a:lstStyle/>
          <a:p>
            <a:r>
              <a:rPr lang="pt-PT" sz="2400" dirty="0">
                <a:solidFill>
                  <a:srgbClr val="004992"/>
                </a:solidFill>
                <a:latin typeface="Calibri Light"/>
                <a:ea typeface="ＭＳ Ｐゴシック"/>
              </a:rPr>
              <a:t>Recomendação: Explique os seus sintomas mais do que falar acerca do seu diagnóstico.</a:t>
            </a:r>
          </a:p>
          <a:p>
            <a:pPr marL="342900" lvl="0" indent="-342900">
              <a:buClr>
                <a:srgbClr val="333333"/>
              </a:buClr>
              <a:buFont typeface="WingDings"/>
              <a:buChar char=""/>
              <a:defRPr/>
            </a:pPr>
            <a:r>
              <a:rPr lang="pt-PT" sz="2400" dirty="0">
                <a:solidFill>
                  <a:srgbClr val="333333"/>
                </a:solidFill>
                <a:latin typeface="Calibri Light"/>
                <a:ea typeface="Verdana" panose="020B0604030504040204" pitchFamily="34" charset="0"/>
                <a:cs typeface="Verdana" panose="020B0604030504040204" pitchFamily="34" charset="0"/>
              </a:rPr>
              <a:t>Especialmente se não conhece a pessoa muito bem, é mais adequado descrever os seus sintomas em vez de dizer o nome por vezes ambíguo da sua condição (esquizofrenia, psicose).</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50</a:t>
            </a:fld>
            <a:endParaRPr lang="de-DE"/>
          </a:p>
        </p:txBody>
      </p:sp>
    </p:spTree>
    <p:extLst>
      <p:ext uri="{BB962C8B-B14F-4D97-AF65-F5344CB8AC3E}">
        <p14:creationId xmlns:p14="http://schemas.microsoft.com/office/powerpoint/2010/main" val="4220232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97282" name="Inhaltsplatzhalter 2"/>
          <p:cNvSpPr>
            <a:spLocks noGrp="1"/>
          </p:cNvSpPr>
          <p:nvPr>
            <p:ph idx="1"/>
          </p:nvPr>
        </p:nvSpPr>
        <p:spPr/>
        <p:txBody>
          <a:bodyPr/>
          <a:lstStyle/>
          <a:p>
            <a:r>
              <a:rPr lang="pt-PT" sz="2400" dirty="0">
                <a:solidFill>
                  <a:srgbClr val="004992"/>
                </a:solidFill>
                <a:latin typeface="Calibri Light"/>
                <a:ea typeface="ＭＳ Ｐゴシック"/>
              </a:rPr>
              <a:t>Recomendação: Explique os seus sintomas mais do que falar acerca do seu diagnóstico.</a:t>
            </a:r>
          </a:p>
          <a:p>
            <a:pPr marL="342900" lvl="0" indent="-342900">
              <a:buClr>
                <a:srgbClr val="333333"/>
              </a:buClr>
              <a:buFont typeface="WingDings"/>
              <a:buChar char=""/>
              <a:defRPr/>
            </a:pPr>
            <a:r>
              <a:rPr lang="pt-PT" sz="2400" dirty="0">
                <a:solidFill>
                  <a:srgbClr val="333333"/>
                </a:solidFill>
                <a:latin typeface="Calibri Light"/>
                <a:ea typeface="Verdana" panose="020B0604030504040204" pitchFamily="34" charset="0"/>
                <a:cs typeface="Verdana" panose="020B0604030504040204" pitchFamily="34" charset="0"/>
              </a:rPr>
              <a:t>Especialmente se não conhece a pessoa muito bem, é mais adequado descrever os seus sintomas em vez de dizer o nome por vezes ambíguo da sua condição (esquizofrenia, psicose).</a:t>
            </a:r>
          </a:p>
          <a:p>
            <a:pPr marL="342900" indent="-342900">
              <a:buClr>
                <a:srgbClr val="333333"/>
              </a:buClr>
              <a:buFont typeface="WingDings"/>
              <a:buChar char=""/>
              <a:defRPr/>
            </a:pPr>
            <a:r>
              <a:rPr lang="pt-PT" sz="2400" dirty="0">
                <a:solidFill>
                  <a:srgbClr val="333333"/>
                </a:solidFill>
                <a:latin typeface="Calibri Light"/>
                <a:ea typeface="Verdana" panose="020B0604030504040204" pitchFamily="34" charset="0"/>
                <a:cs typeface="Verdana" panose="020B0604030504040204" pitchFamily="34" charset="0"/>
              </a:rPr>
              <a:t>Para ser capaz de explicar a sua doença aos outros, deve tornar-se em primeiro lugar um “expert” do assunto!</a:t>
            </a:r>
            <a:endParaRPr lang="pt-PT" sz="2400" noProof="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51</a:t>
            </a:fld>
            <a:endParaRPr lang="de-DE"/>
          </a:p>
        </p:txBody>
      </p:sp>
    </p:spTree>
    <p:extLst>
      <p:ext uri="{BB962C8B-B14F-4D97-AF65-F5344CB8AC3E}">
        <p14:creationId xmlns:p14="http://schemas.microsoft.com/office/powerpoint/2010/main" val="31366263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lvl="0" defTabSz="914400" eaLnBrk="0" fontAlgn="base" hangingPunct="0">
              <a:buClr>
                <a:srgbClr val="006699"/>
              </a:buClr>
              <a:tabLst>
                <a:tab pos="84138" algn="l"/>
              </a:tabLst>
            </a:pPr>
            <a:r>
              <a:rPr lang="en-US" sz="2400" kern="0" dirty="0">
                <a:solidFill>
                  <a:srgbClr val="333333"/>
                </a:solidFill>
                <a:latin typeface="Calibri Light"/>
                <a:ea typeface="ＭＳ Ｐゴシック"/>
              </a:rPr>
              <a:t>???</a:t>
            </a:r>
            <a:endParaRPr lang="pt-PT" sz="2400" i="1" noProof="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52</a:t>
            </a:fld>
            <a:endParaRPr 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Alucinações</a:t>
            </a:r>
          </a:p>
          <a:p>
            <a:pPr marL="342900" indent="-342900">
              <a:buClr>
                <a:srgbClr val="333333"/>
              </a:buClr>
              <a:buFont typeface="WingDings"/>
              <a:buChar char=""/>
            </a:pPr>
            <a:r>
              <a:rPr lang="pt-PT" sz="2400" b="1" dirty="0">
                <a:solidFill>
                  <a:srgbClr val="333333"/>
                </a:solidFill>
                <a:latin typeface="Calibri Light"/>
                <a:ea typeface="ＭＳ Ｐゴシック"/>
              </a:rPr>
              <a:t>Delírios</a:t>
            </a:r>
          </a:p>
          <a:p>
            <a:pPr marL="342900" indent="-342900">
              <a:buClr>
                <a:srgbClr val="333333"/>
              </a:buClr>
              <a:buFont typeface="WingDings"/>
              <a:buChar char=""/>
            </a:pPr>
            <a:r>
              <a:rPr lang="pt-PT" sz="2400" b="1" dirty="0">
                <a:solidFill>
                  <a:srgbClr val="333333"/>
                </a:solidFill>
                <a:latin typeface="Calibri Light"/>
                <a:ea typeface="ＭＳ Ｐゴシック"/>
              </a:rPr>
              <a:t>Outros sintomas (não específicos) tais como depressão (que também pode ocorrer noutras perturbações)</a:t>
            </a:r>
            <a:endParaRPr lang="pt-PT" sz="2400" i="1" noProof="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53</a:t>
            </a:fld>
            <a:endParaRPr lang="de-DE"/>
          </a:p>
        </p:txBody>
      </p:sp>
    </p:spTree>
    <p:extLst>
      <p:ext uri="{BB962C8B-B14F-4D97-AF65-F5344CB8AC3E}">
        <p14:creationId xmlns:p14="http://schemas.microsoft.com/office/powerpoint/2010/main" val="58990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Alucinações: </a:t>
            </a:r>
            <a:r>
              <a:rPr lang="pt-PT" sz="2400" dirty="0">
                <a:solidFill>
                  <a:srgbClr val="333333"/>
                </a:solidFill>
                <a:latin typeface="Calibri Light"/>
                <a:ea typeface="ＭＳ Ｐゴシック"/>
              </a:rPr>
              <a:t>ouvir, ver ou sentir coisas que não se encontra ali (ex: ouvir vozes ofensivas)</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54</a:t>
            </a:fld>
            <a:endParaRPr lang="de-DE"/>
          </a:p>
        </p:txBody>
      </p:sp>
    </p:spTree>
    <p:extLst>
      <p:ext uri="{BB962C8B-B14F-4D97-AF65-F5344CB8AC3E}">
        <p14:creationId xmlns:p14="http://schemas.microsoft.com/office/powerpoint/2010/main" val="1623920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Alucinações: </a:t>
            </a:r>
            <a:r>
              <a:rPr lang="pt-PT" sz="2400" dirty="0">
                <a:solidFill>
                  <a:srgbClr val="333333"/>
                </a:solidFill>
                <a:latin typeface="Calibri Light"/>
                <a:ea typeface="ＭＳ Ｐゴシック"/>
              </a:rPr>
              <a:t>ouvir, ver ou sentir coisas que não se encontra ali (ex: ouvir vozes ofensivas)</a:t>
            </a:r>
          </a:p>
          <a:p>
            <a:r>
              <a:rPr lang="pt-PT" sz="2000" dirty="0">
                <a:solidFill>
                  <a:srgbClr val="004992"/>
                </a:solidFill>
                <a:latin typeface="Calibri Light"/>
                <a:ea typeface="ＭＳ Ｐゴシック"/>
              </a:rPr>
              <a:t>Exemplo:</a:t>
            </a:r>
          </a:p>
          <a:p>
            <a:r>
              <a:rPr lang="pt-PT" sz="2000" i="1" dirty="0">
                <a:solidFill>
                  <a:srgbClr val="333333"/>
                </a:solidFill>
                <a:latin typeface="Calibri Light"/>
                <a:ea typeface="ＭＳ Ｐゴシック"/>
              </a:rPr>
              <a:t>“Aproximadamente 15% da população tem alucinações sem ter uma doença mental. Como posso descrever para si? É comparável a ouvir um som de tal forma forte, que parece real. Ou ouvir a campainha quando estás a esperar alguém, mas não está ninguém ali na realidade”</a:t>
            </a:r>
            <a:endParaRPr lang="pt-PT" sz="2000" i="1" noProof="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55</a:t>
            </a:fld>
            <a:endParaRPr lang="de-DE"/>
          </a:p>
        </p:txBody>
      </p:sp>
    </p:spTree>
    <p:extLst>
      <p:ext uri="{BB962C8B-B14F-4D97-AF65-F5344CB8AC3E}">
        <p14:creationId xmlns:p14="http://schemas.microsoft.com/office/powerpoint/2010/main" val="1826972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Delírios: </a:t>
            </a:r>
            <a:r>
              <a:rPr lang="pt-PT" sz="2400" dirty="0">
                <a:solidFill>
                  <a:srgbClr val="333333"/>
                </a:solidFill>
                <a:latin typeface="Calibri Light"/>
                <a:ea typeface="ＭＳ Ｐゴシック"/>
              </a:rPr>
              <a:t>estar convencido de algo que não é verdade (ex: ser escolhido para salvar o mundo ou ser perseguido pelos serviços secretos)</a:t>
            </a:r>
            <a:endParaRPr lang="pt-PT" sz="2400" i="1" noProof="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56</a:t>
            </a:fld>
            <a:endParaRPr lang="de-DE"/>
          </a:p>
        </p:txBody>
      </p:sp>
    </p:spTree>
    <p:extLst>
      <p:ext uri="{BB962C8B-B14F-4D97-AF65-F5344CB8AC3E}">
        <p14:creationId xmlns:p14="http://schemas.microsoft.com/office/powerpoint/2010/main" val="15631256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Delírios: </a:t>
            </a:r>
            <a:r>
              <a:rPr lang="pt-PT" sz="2400" dirty="0">
                <a:solidFill>
                  <a:srgbClr val="333333"/>
                </a:solidFill>
                <a:latin typeface="Calibri Light"/>
                <a:ea typeface="ＭＳ Ｐゴシック"/>
              </a:rPr>
              <a:t>estar convencido de algo que não é verdade (ex: ser escolhido para salvar o mundo ou ser perseguido pelos serviços secretos)</a:t>
            </a:r>
          </a:p>
          <a:p>
            <a:pPr lvl="0"/>
            <a:r>
              <a:rPr lang="pt-PT" sz="2000" dirty="0">
                <a:solidFill>
                  <a:srgbClr val="004992"/>
                </a:solidFill>
                <a:latin typeface="Calibri Light"/>
                <a:ea typeface="ＭＳ Ｐゴシック"/>
              </a:rPr>
              <a:t>Exemplo:</a:t>
            </a:r>
          </a:p>
          <a:p>
            <a:pPr lvl="0"/>
            <a:r>
              <a:rPr lang="pt-PT" sz="2000" i="1" dirty="0">
                <a:solidFill>
                  <a:srgbClr val="333333"/>
                </a:solidFill>
                <a:latin typeface="Calibri Light"/>
                <a:ea typeface="ＭＳ Ｐゴシック"/>
              </a:rPr>
              <a:t>“Quase todos conhecem a sensação de achar que todo o mundo está contra nós. Ou que as pessoas estão a olhar para si, especialmente se não se sente bem na sua pele. Para mim esta sensação é mais forte. Houve tempos em que estava 100% certo de que as pessoas estavam a perseguir-me. Agora vejo as coisas de forma diferente.” ou </a:t>
            </a:r>
            <a:r>
              <a:rPr lang="pt-PT" sz="2000" i="1" kern="1200" dirty="0">
                <a:solidFill>
                  <a:srgbClr val="333333"/>
                </a:solidFill>
                <a:latin typeface="Calibri Light"/>
                <a:ea typeface="ＭＳ Ｐゴシック"/>
                <a:cs typeface="Verdana" pitchFamily="34" charset="0"/>
              </a:rPr>
              <a:t>“Quase todas as pessoas tiveram a sensação de se sentirem preparadas para fazer algo e que ninguém o poderá fazer melhor. Para mim, este tipo de pensamento dura mais tempo e conduz a problemas severos.”</a:t>
            </a:r>
            <a:endParaRPr lang="pt-PT" sz="2000" i="1" noProof="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57</a:t>
            </a:fld>
            <a:endParaRPr lang="de-DE"/>
          </a:p>
        </p:txBody>
      </p:sp>
    </p:spTree>
    <p:extLst>
      <p:ext uri="{BB962C8B-B14F-4D97-AF65-F5344CB8AC3E}">
        <p14:creationId xmlns:p14="http://schemas.microsoft.com/office/powerpoint/2010/main" val="20538889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Outros sintomas (não específicos):</a:t>
            </a:r>
            <a:r>
              <a:rPr lang="pt-PT" sz="2400" dirty="0">
                <a:solidFill>
                  <a:srgbClr val="333333"/>
                </a:solidFill>
                <a:latin typeface="Calibri Light"/>
                <a:ea typeface="ＭＳ Ｐゴシック"/>
              </a:rPr>
              <a:t> Por exemplo, depressão, perturbação da comunicação, dificuldades de atenção</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58</a:t>
            </a:fld>
            <a:endParaRPr lang="de-DE"/>
          </a:p>
        </p:txBody>
      </p:sp>
    </p:spTree>
    <p:extLst>
      <p:ext uri="{BB962C8B-B14F-4D97-AF65-F5344CB8AC3E}">
        <p14:creationId xmlns:p14="http://schemas.microsoft.com/office/powerpoint/2010/main" val="21193720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rPr>
              <a:t>Os principais sintomas de psicose e de esquizofrenia:</a:t>
            </a:r>
          </a:p>
          <a:p>
            <a:pPr marL="342900" indent="-342900">
              <a:buClr>
                <a:srgbClr val="333333"/>
              </a:buClr>
              <a:buFont typeface="WingDings"/>
              <a:buChar char=""/>
            </a:pPr>
            <a:r>
              <a:rPr lang="pt-PT" sz="2400" b="1" dirty="0">
                <a:solidFill>
                  <a:srgbClr val="333333"/>
                </a:solidFill>
                <a:latin typeface="Calibri Light"/>
                <a:ea typeface="ＭＳ Ｐゴシック"/>
              </a:rPr>
              <a:t>Outros sintomas (não específicos):</a:t>
            </a:r>
            <a:r>
              <a:rPr lang="pt-PT" sz="2400" dirty="0">
                <a:solidFill>
                  <a:srgbClr val="333333"/>
                </a:solidFill>
                <a:latin typeface="Calibri Light"/>
                <a:ea typeface="ＭＳ Ｐゴシック"/>
              </a:rPr>
              <a:t> Por exemplo, depressão, perturbação da comunicação, dificuldades de atenção</a:t>
            </a:r>
          </a:p>
          <a:p>
            <a:pPr lvl="0"/>
            <a:r>
              <a:rPr lang="pt-PT" sz="2400" dirty="0">
                <a:solidFill>
                  <a:srgbClr val="004992"/>
                </a:solidFill>
                <a:latin typeface="Calibri Light"/>
                <a:ea typeface="ＭＳ Ｐゴシック"/>
              </a:rPr>
              <a:t>Examplo:</a:t>
            </a:r>
          </a:p>
          <a:p>
            <a:pPr lvl="0"/>
            <a:r>
              <a:rPr lang="pt-PT" sz="2000" i="1" dirty="0">
                <a:solidFill>
                  <a:srgbClr val="333333"/>
                </a:solidFill>
                <a:latin typeface="Calibri Light"/>
                <a:ea typeface="ＭＳ Ｐゴシック"/>
              </a:rPr>
              <a:t>“Todas as pessoas têm momentos em que se sentem muito tristes, em que não são capazes de fazer nada e em que têm vontade de desistir. O mesmo acontecia comigo – só que a tristeza durava semanas e nada me podia animar. Não só me sentia triste, como sem esperança e sem valor. A dada altura parece que esta sensação não vai terminar e que vai ser sempre desta maneira. Mas a certa altura, parece como que se uma cortina se abrisse...”</a:t>
            </a:r>
            <a:endParaRPr lang="pt-PT" sz="2000" i="1" noProof="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59</a:t>
            </a:fld>
            <a:endParaRPr lang="de-DE"/>
          </a:p>
        </p:txBody>
      </p:sp>
    </p:spTree>
    <p:extLst>
      <p:ext uri="{BB962C8B-B14F-4D97-AF65-F5344CB8AC3E}">
        <p14:creationId xmlns:p14="http://schemas.microsoft.com/office/powerpoint/2010/main" val="1413286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comunicar a minha doença?</a:t>
            </a:r>
            <a:endParaRPr lang="pt-PT" sz="3600" dirty="0">
              <a:latin typeface="Calibri Light"/>
            </a:endParaRPr>
          </a:p>
        </p:txBody>
      </p:sp>
      <p:sp>
        <p:nvSpPr>
          <p:cNvPr id="117762" name="Inhaltsplatzhalter 2"/>
          <p:cNvSpPr>
            <a:spLocks noGrp="1"/>
          </p:cNvSpPr>
          <p:nvPr>
            <p:ph idx="1"/>
          </p:nvPr>
        </p:nvSpPr>
        <p:spPr/>
        <p:txBody>
          <a:bodyPr/>
          <a:lstStyle/>
          <a:p>
            <a:r>
              <a:rPr lang="pt-PT" sz="2400" noProof="0" dirty="0">
                <a:solidFill>
                  <a:srgbClr val="333333"/>
                </a:solidFill>
                <a:latin typeface="Calibri Light"/>
                <a:ea typeface="ＭＳ Ｐゴシック"/>
              </a:rPr>
              <a:t>Informe-se acerca do que é a psicose. A melhor maneira de corrigir visões falsas e perspetivas erradas que as outras pessoas têm é falar-lhe acerca de </a:t>
            </a:r>
            <a:r>
              <a:rPr lang="pt-PT" sz="2400" noProof="0">
                <a:solidFill>
                  <a:srgbClr val="333333"/>
                </a:solidFill>
                <a:latin typeface="Calibri Light"/>
                <a:ea typeface="ＭＳ Ｐゴシック"/>
              </a:rPr>
              <a:t>factos.</a:t>
            </a:r>
            <a:endParaRPr lang="pt-PT" sz="2400" noProof="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60</a:t>
            </a:fld>
            <a:endParaRPr 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Aplicação à vida diária</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pt-PT" sz="2400" b="1" noProof="0" dirty="0">
                <a:solidFill>
                  <a:srgbClr val="333333"/>
                </a:solidFill>
                <a:latin typeface="Calibri Light"/>
                <a:ea typeface="Verdana" panose="020B0604030504040204" pitchFamily="34" charset="0"/>
                <a:cs typeface="Verdana" panose="020B0604030504040204" pitchFamily="34" charset="0"/>
              </a:rPr>
              <a:t>Objetivos de Aprendizagem:</a:t>
            </a:r>
          </a:p>
          <a:p>
            <a:pPr>
              <a:lnSpc>
                <a:spcPct val="100000"/>
              </a:lnSpc>
              <a:spcBef>
                <a:spcPts val="1200"/>
              </a:spcBef>
              <a:buClr>
                <a:srgbClr val="333333"/>
              </a:buClr>
              <a:defRPr/>
            </a:pPr>
            <a:r>
              <a:rPr lang="pt-PT" sz="2000" noProof="0" dirty="0">
                <a:solidFill>
                  <a:srgbClr val="333333"/>
                </a:solidFill>
                <a:latin typeface="Calibri Light"/>
                <a:ea typeface="Verdana" panose="020B0604030504040204" pitchFamily="34" charset="0"/>
                <a:cs typeface="Verdana" panose="020B0604030504040204" pitchFamily="34" charset="0"/>
              </a:rPr>
              <a:t>Para prevenir o preconceito e o estigma, é importante comunicar apropriadamente a sua doença a outras pessoa.</a:t>
            </a:r>
          </a:p>
          <a:p>
            <a:pPr marL="342900" lvl="1" indent="-342900">
              <a:lnSpc>
                <a:spcPct val="100000"/>
              </a:lnSpc>
              <a:spcBef>
                <a:spcPts val="1200"/>
              </a:spcBef>
              <a:spcAft>
                <a:spcPts val="0"/>
              </a:spcAft>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panose="020B0604030504040204" pitchFamily="34" charset="0"/>
              </a:rPr>
              <a:t>As doenças mentais são comuns</a:t>
            </a:r>
          </a:p>
          <a:p>
            <a:pPr marL="342900" lvl="1" indent="-342900">
              <a:lnSpc>
                <a:spcPct val="100000"/>
              </a:lnSpc>
              <a:spcBef>
                <a:spcPts val="1200"/>
              </a:spcBef>
              <a:spcAft>
                <a:spcPts val="0"/>
              </a:spcAft>
              <a:buClr>
                <a:srgbClr val="333333"/>
              </a:buClr>
              <a:buFont typeface="WingDings"/>
              <a:buChar char=""/>
              <a:defRPr/>
            </a:pPr>
            <a:r>
              <a:rPr lang="pt-PT" sz="2000" dirty="0">
                <a:solidFill>
                  <a:srgbClr val="333333"/>
                </a:solidFill>
                <a:latin typeface="Calibri Light"/>
                <a:ea typeface="Verdana" panose="020B0604030504040204" pitchFamily="34" charset="0"/>
                <a:cs typeface="Verdana" panose="020B0604030504040204" pitchFamily="34" charset="0"/>
              </a:rPr>
              <a:t>Não tem de partilhar detalhes da sua condição médica se não se sentir confortável com isso</a:t>
            </a:r>
          </a:p>
          <a:p>
            <a:pPr marL="342900" lvl="1" indent="-342900">
              <a:lnSpc>
                <a:spcPct val="100000"/>
              </a:lnSpc>
              <a:spcBef>
                <a:spcPts val="1200"/>
              </a:spcBef>
              <a:spcAft>
                <a:spcPts val="0"/>
              </a:spcAft>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panose="020B0604030504040204" pitchFamily="34" charset="0"/>
              </a:rPr>
              <a:t>Pode ajuda contar as pessoas em quem confia acerca do seu diagnóstico, para obter apoio e para o ajudar a prevenir recaídas.</a:t>
            </a:r>
          </a:p>
          <a:p>
            <a:pPr marL="342900" lvl="1" indent="-342900">
              <a:lnSpc>
                <a:spcPct val="100000"/>
              </a:lnSpc>
              <a:spcBef>
                <a:spcPts val="1200"/>
              </a:spcBef>
              <a:spcAft>
                <a:spcPts val="0"/>
              </a:spcAft>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panose="020B0604030504040204" pitchFamily="34" charset="0"/>
              </a:rPr>
              <a:t>Por vezes, os outros podem manter crenças erradas acerca da doença. Explicar os seus sintomas (de psicose) pode ajudar mais do que partilhar um diagnóstico que pode confundir as pessoas que o desconhecem.</a:t>
            </a:r>
          </a:p>
        </p:txBody>
      </p:sp>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61</a:t>
            </a:fld>
            <a:endParaRPr 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tem isto a ver com a psicose?</a:t>
            </a:r>
            <a:endParaRPr lang="pt-PT" sz="3600" dirty="0">
              <a:solidFill>
                <a:srgbClr val="004992"/>
              </a:solidFill>
              <a:latin typeface="Calibri Light"/>
            </a:endParaRPr>
          </a:p>
        </p:txBody>
      </p:sp>
      <p:sp>
        <p:nvSpPr>
          <p:cNvPr id="119810" name="Inhaltsplatzhalter 2"/>
          <p:cNvSpPr>
            <a:spLocks noGrp="1"/>
          </p:cNvSpPr>
          <p:nvPr>
            <p:ph idx="1"/>
          </p:nvPr>
        </p:nvSpPr>
        <p:spPr/>
        <p:txBody>
          <a:bodyPr/>
          <a:lstStyle/>
          <a:p>
            <a:pPr>
              <a:lnSpc>
                <a:spcPct val="100000"/>
              </a:lnSpc>
              <a:spcBef>
                <a:spcPts val="1200"/>
              </a:spcBef>
            </a:pPr>
            <a:r>
              <a:rPr lang="pt-PT" sz="2000" noProof="0" dirty="0">
                <a:solidFill>
                  <a:srgbClr val="333333"/>
                </a:solidFill>
                <a:latin typeface="Calibri Light"/>
                <a:ea typeface="ＭＳ Ｐゴシック"/>
              </a:rPr>
              <a:t>Muitas pessoas com psicose (não todas!</a:t>
            </a:r>
            <a:r>
              <a:rPr lang="pt-PT" sz="2000" dirty="0">
                <a:solidFill>
                  <a:srgbClr val="333333"/>
                </a:solidFill>
                <a:latin typeface="Calibri Light"/>
                <a:ea typeface="ＭＳ Ｐゴシック"/>
              </a:rPr>
              <a:t>)</a:t>
            </a:r>
            <a:r>
              <a:rPr lang="pt-PT" sz="2000" noProof="0" dirty="0">
                <a:solidFill>
                  <a:srgbClr val="333333"/>
                </a:solidFill>
                <a:latin typeface="Calibri Light"/>
                <a:ea typeface="ＭＳ Ｐゴシック"/>
              </a:rPr>
              <a:t> têm de lutar contra o preconceito. Para prevenir o preconceito, pode ser útil explicar a doença a outras pessoas.</a:t>
            </a:r>
          </a:p>
          <a:p>
            <a:pPr>
              <a:lnSpc>
                <a:spcPct val="100000"/>
              </a:lnSpc>
              <a:spcBef>
                <a:spcPts val="1200"/>
              </a:spcBef>
            </a:pPr>
            <a:r>
              <a:rPr lang="pt-PT" sz="2000" noProof="0" dirty="0">
                <a:solidFill>
                  <a:srgbClr val="004992"/>
                </a:solidFill>
                <a:latin typeface="Calibri Light"/>
                <a:ea typeface="ＭＳ Ｐゴシック"/>
              </a:rPr>
              <a:t>Exemplo: </a:t>
            </a:r>
            <a:r>
              <a:rPr lang="pt-PT" sz="2000" noProof="0" dirty="0">
                <a:solidFill>
                  <a:srgbClr val="333333"/>
                </a:solidFill>
                <a:latin typeface="Calibri Light"/>
                <a:ea typeface="ＭＳ Ｐゴシック"/>
              </a:rPr>
              <a:t>Devido a uma fase psicótica, o Vasco gastou as últimas semanas no hospital. Até agora ele não contou a ninguém acerca da sua doença e por isso está cada vez mais afastado dos outros.</a:t>
            </a:r>
          </a:p>
          <a:p>
            <a:pPr>
              <a:lnSpc>
                <a:spcPct val="100000"/>
              </a:lnSpc>
              <a:spcBef>
                <a:spcPts val="1200"/>
              </a:spcBef>
            </a:pPr>
            <a:r>
              <a:rPr lang="pt-PT" sz="2000" noProof="0" dirty="0">
                <a:solidFill>
                  <a:srgbClr val="004992"/>
                </a:solidFill>
                <a:latin typeface="Calibri Light"/>
                <a:ea typeface="ＭＳ Ｐゴシック"/>
              </a:rPr>
              <a:t>Contexto: </a:t>
            </a:r>
            <a:r>
              <a:rPr lang="pt-PT" sz="2000" noProof="0" dirty="0">
                <a:solidFill>
                  <a:srgbClr val="333333"/>
                </a:solidFill>
                <a:latin typeface="Calibri Light"/>
                <a:ea typeface="ＭＳ Ｐゴシック"/>
              </a:rPr>
              <a:t>No passado, o Vasco teve experiências negativas quando falava abertamente acerca da sua psicose. A última vez que contou a um chefe, foi transferido. Agora ele tem medo que os seus amigos achem que ele é doido e se afastem dele.</a:t>
            </a:r>
          </a:p>
          <a:p>
            <a:pPr>
              <a:lnSpc>
                <a:spcPct val="100000"/>
              </a:lnSpc>
              <a:spcBef>
                <a:spcPts val="1200"/>
              </a:spcBef>
            </a:pPr>
            <a:r>
              <a:rPr lang="pt-PT" sz="2000" dirty="0">
                <a:solidFill>
                  <a:srgbClr val="004992"/>
                </a:solidFill>
                <a:latin typeface="Calibri Light"/>
                <a:ea typeface="ＭＳ Ｐゴシック"/>
              </a:rPr>
              <a:t>Contudo</a:t>
            </a:r>
            <a:r>
              <a:rPr lang="pt-PT" sz="2000" noProof="0" dirty="0">
                <a:solidFill>
                  <a:srgbClr val="004992"/>
                </a:solidFill>
                <a:latin typeface="Calibri Light"/>
                <a:ea typeface="ＭＳ Ｐゴシック"/>
              </a:rPr>
              <a:t>: </a:t>
            </a:r>
            <a:r>
              <a:rPr lang="pt-PT" sz="2000" noProof="0" dirty="0">
                <a:solidFill>
                  <a:srgbClr val="333333"/>
                </a:solidFill>
                <a:latin typeface="Calibri Light"/>
                <a:ea typeface="ＭＳ Ｐゴシック"/>
              </a:rPr>
              <a:t>Durante a sua ultima hospitalização, o Vasco fez o treino metacognitivo, bem como outras terapias e atividades, e decidiu deixar de se esconder dos seus amigos e colegas. Quase todos responderam de forma apropriada à descrição do Vasco acerca dos seus sintomas. Inclusivamente um deles indicou que também tinha muitas vezes a sensação de estar a ser perseguido e ameaçado.</a:t>
            </a:r>
          </a:p>
        </p:txBody>
      </p:sp>
      <p:sp>
        <p:nvSpPr>
          <p:cNvPr id="4" name="Footer Placeholder 3"/>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10 - Lidar com os Preconceitos (Estigma)</a:t>
            </a:r>
            <a:endParaRPr lang="de-DE"/>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63</a:t>
            </a:fld>
            <a:endParaRPr 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8250320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10 - Lidar com os Preconceitos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64</a:t>
            </a:fld>
            <a:endParaRPr lang="de-DE"/>
          </a:p>
        </p:txBody>
      </p:sp>
      <p:graphicFrame>
        <p:nvGraphicFramePr>
          <p:cNvPr id="7" name="Group 2"/>
          <p:cNvGraphicFramePr>
            <a:graphicFrameLocks noGrp="1"/>
          </p:cNvGraphicFramePr>
          <p:nvPr>
            <p:extLst>
              <p:ext uri="{D42A27DB-BD31-4B8C-83A1-F6EECF244321}">
                <p14:modId xmlns:p14="http://schemas.microsoft.com/office/powerpoint/2010/main" val="854332351"/>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209383703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5707</Words>
  <Application>Microsoft Office PowerPoint</Application>
  <PresentationFormat>Benutzerdefiniert</PresentationFormat>
  <Paragraphs>600</Paragraphs>
  <Slides>64</Slides>
  <Notes>40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64</vt:i4>
      </vt:variant>
    </vt:vector>
  </HeadingPairs>
  <TitlesOfParts>
    <vt:vector size="73" baseType="lpstr">
      <vt:lpstr>Arial</vt:lpstr>
      <vt:lpstr>Calibri</vt:lpstr>
      <vt:lpstr>Calibri Light</vt:lpstr>
      <vt:lpstr>Symbol</vt:lpstr>
      <vt:lpstr>Times New Roman</vt:lpstr>
      <vt:lpstr>Verdana</vt:lpstr>
      <vt:lpstr>WingDings</vt:lpstr>
      <vt:lpstr>Wingdings 2</vt:lpstr>
      <vt:lpstr>UKE_PPT-Vorlage_16zu9</vt:lpstr>
      <vt:lpstr>TMC 10 II – Lidar com os Preconceitos (Estigma)</vt:lpstr>
      <vt:lpstr>O que têm estas pessoas em comum?</vt:lpstr>
      <vt:lpstr>O que têm estas pessoas em comum?</vt:lpstr>
      <vt:lpstr>O que têm estas pessoas em comum?</vt:lpstr>
      <vt:lpstr>O que têm estas pessoas em comum?</vt:lpstr>
      <vt:lpstr>O que têm estas pessoas em comum?</vt:lpstr>
      <vt:lpstr>O que têm estas pessoas em comum?</vt:lpstr>
      <vt:lpstr>O que têm estas pessoas em comum?</vt:lpstr>
      <vt:lpstr>Famoso = Perfeito?</vt:lpstr>
      <vt:lpstr>Quais destes quadros foi feito por pessoas com sintomas de psicose?</vt:lpstr>
      <vt:lpstr>Qual destes quadros obteve a maior avaliação monetária num leilão?</vt:lpstr>
      <vt:lpstr>Qual destes quadros obteve a maior avaliação monetária num leilão?</vt:lpstr>
      <vt:lpstr>Edvard Munch</vt:lpstr>
      <vt:lpstr>Steffen Moritz</vt:lpstr>
      <vt:lpstr>Vincent van Gogh</vt:lpstr>
      <vt:lpstr>Ringo Starr (baterista dos Beatles)</vt:lpstr>
      <vt:lpstr>Primeira conclusão</vt:lpstr>
      <vt:lpstr>Primeira conclusão</vt:lpstr>
      <vt:lpstr>Primeira conclusão</vt:lpstr>
      <vt:lpstr>Primeira conclusão</vt:lpstr>
      <vt:lpstr>É “normal” ter problemas mentais?</vt:lpstr>
      <vt:lpstr>É “normal” ter problemas mentais?</vt:lpstr>
      <vt:lpstr>É “normal” ter problemas mentais?</vt:lpstr>
      <vt:lpstr>Crenças especiais não são tão inusuais... Frequência de experiências psicóticas na população</vt:lpstr>
      <vt:lpstr>Crenças especiais não são tão inusuais... Frequência de experiências psicóticas na população</vt:lpstr>
      <vt:lpstr>Crenças especiais não são tão inusuais... Frequência de experiências psicóticas na população</vt:lpstr>
      <vt:lpstr>Crenças especiais não são tão inusuais... Frequência de experiências psicóticas na população</vt:lpstr>
      <vt:lpstr>Crenças especiais não são tão inusuais... Frequência de experiências psicóticas na população</vt:lpstr>
      <vt:lpstr>Crenças especiais não são tão inusuais... Frequência de experiências psicóticas na população</vt:lpstr>
      <vt:lpstr>Crenças especiais não são tão inusuais... Frequência de experiências psicóticas na população</vt:lpstr>
      <vt:lpstr>Crenças especiais não são tão inusuais... Frequência de experiências psicóticas na população</vt:lpstr>
      <vt:lpstr>Lembre-se…</vt:lpstr>
      <vt:lpstr>O que é o estigma e o que é o auto-estigma?</vt:lpstr>
      <vt:lpstr>O que é o estigma e o que é o auto-estigma?</vt:lpstr>
      <vt:lpstr>O que é o estigma e o que é o auto-estigma?</vt:lpstr>
      <vt:lpstr>O que é o estigma e o que é o auto-estigma?</vt:lpstr>
      <vt:lpstr>Estigma em relação às pessoas que têm psicose</vt:lpstr>
      <vt:lpstr>Estigma em relação às pessoas que têm psicose</vt:lpstr>
      <vt:lpstr>Estigma em relação às pessoas que têm psicose</vt:lpstr>
      <vt:lpstr>Estigma em relação às pessoas que têm psicose</vt:lpstr>
      <vt:lpstr>Estigma em relação às pessoas que têm psicose</vt:lpstr>
      <vt:lpstr>Estigma em relação às pessoas que têm psicose</vt:lpstr>
      <vt:lpstr>Estigma em relação às pessoas que têm psicose</vt:lpstr>
      <vt:lpstr>Porque estamos a ver isto?</vt:lpstr>
      <vt:lpstr>Porque estamos a ver isto?</vt:lpstr>
      <vt:lpstr>O que devemos fazer?</vt:lpstr>
      <vt:lpstr>Devo comunicar acerca da minha doença... como?</vt:lpstr>
      <vt:lpstr>Devo comunicar acerca da minha doença... como?</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Como posso comunicar a minha doença?</vt:lpstr>
      <vt:lpstr>Aplicação à vida diária</vt:lpstr>
      <vt:lpstr>O que tem isto a ver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1360</cp:revision>
  <dcterms:created xsi:type="dcterms:W3CDTF">2015-05-22T07:54:23Z</dcterms:created>
  <dcterms:modified xsi:type="dcterms:W3CDTF">2022-07-04T08:38:54Z</dcterms:modified>
</cp:coreProperties>
</file>