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50"/>
  </p:notesMasterIdLst>
  <p:sldIdLst>
    <p:sldId id="419" r:id="rId2"/>
    <p:sldId id="376" r:id="rId3"/>
    <p:sldId id="403" r:id="rId4"/>
    <p:sldId id="404" r:id="rId5"/>
    <p:sldId id="405" r:id="rId6"/>
    <p:sldId id="288" r:id="rId7"/>
    <p:sldId id="262" r:id="rId8"/>
    <p:sldId id="263" r:id="rId9"/>
    <p:sldId id="400" r:id="rId10"/>
    <p:sldId id="399" r:id="rId11"/>
    <p:sldId id="406" r:id="rId12"/>
    <p:sldId id="380" r:id="rId13"/>
    <p:sldId id="407" r:id="rId14"/>
    <p:sldId id="408" r:id="rId15"/>
    <p:sldId id="382" r:id="rId16"/>
    <p:sldId id="409" r:id="rId17"/>
    <p:sldId id="340" r:id="rId18"/>
    <p:sldId id="410" r:id="rId19"/>
    <p:sldId id="342" r:id="rId20"/>
    <p:sldId id="384" r:id="rId21"/>
    <p:sldId id="272" r:id="rId22"/>
    <p:sldId id="343" r:id="rId23"/>
    <p:sldId id="344" r:id="rId24"/>
    <p:sldId id="366" r:id="rId25"/>
    <p:sldId id="411" r:id="rId26"/>
    <p:sldId id="412" r:id="rId27"/>
    <p:sldId id="388" r:id="rId28"/>
    <p:sldId id="413" r:id="rId29"/>
    <p:sldId id="414" r:id="rId30"/>
    <p:sldId id="298" r:id="rId31"/>
    <p:sldId id="349" r:id="rId32"/>
    <p:sldId id="350" r:id="rId33"/>
    <p:sldId id="351" r:id="rId34"/>
    <p:sldId id="365" r:id="rId35"/>
    <p:sldId id="321" r:id="rId36"/>
    <p:sldId id="391" r:id="rId37"/>
    <p:sldId id="392" r:id="rId38"/>
    <p:sldId id="396" r:id="rId39"/>
    <p:sldId id="415" r:id="rId40"/>
    <p:sldId id="416" r:id="rId41"/>
    <p:sldId id="417" r:id="rId42"/>
    <p:sldId id="418" r:id="rId43"/>
    <p:sldId id="397" r:id="rId44"/>
    <p:sldId id="277" r:id="rId45"/>
    <p:sldId id="398" r:id="rId46"/>
    <p:sldId id="420" r:id="rId47"/>
    <p:sldId id="402" r:id="rId48"/>
    <p:sldId id="374" r:id="rId49"/>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38" autoAdjust="0"/>
    <p:restoredTop sz="86378" autoAdjust="0"/>
  </p:normalViewPr>
  <p:slideViewPr>
    <p:cSldViewPr snapToGrid="0">
      <p:cViewPr varScale="1">
        <p:scale>
          <a:sx n="57" d="100"/>
          <a:sy n="57" d="100"/>
        </p:scale>
        <p:origin x="944" y="72"/>
      </p:cViewPr>
      <p:guideLst>
        <p:guide orient="horz" pos="4319"/>
        <p:guide/>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81" d="100"/>
          <a:sy n="81" d="100"/>
        </p:scale>
        <p:origin x="338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04.02.2022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1147450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1363507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1363507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55044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55044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55044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820111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820111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514271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514271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839687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1208898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1509804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3384889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8850733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885073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8850733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20927266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40836463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8470642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Tree>
    <p:extLst>
      <p:ext uri="{BB962C8B-B14F-4D97-AF65-F5344CB8AC3E}">
        <p14:creationId xmlns:p14="http://schemas.microsoft.com/office/powerpoint/2010/main" val="1740244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34758798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5222773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9734614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34575464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34575464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3457546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34575464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10353664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10353664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None/>
            </a:pPr>
            <a:endParaRPr lang="en-US" dirty="0"/>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6328390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6328390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9 - Auto-Estima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9 - Auto-Estima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9 - Auto-Estima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9 - Auto-Estima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9 - Auto-Estima</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9 - Auto-Estima</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9 - Auto-Estima</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9 - Auto-Estima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9 I – Auto-Estima</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(2I22)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459577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pt-PT" sz="3600" dirty="0">
                <a:latin typeface="Calibri Light"/>
              </a:rPr>
              <a:t>Auto-estima: O que é?</a:t>
            </a:r>
          </a:p>
        </p:txBody>
      </p:sp>
      <p:sp>
        <p:nvSpPr>
          <p:cNvPr id="467971" name="Rectangle 3"/>
          <p:cNvSpPr>
            <a:spLocks noGrp="1" noChangeArrowheads="1"/>
          </p:cNvSpPr>
          <p:nvPr>
            <p:ph idx="1"/>
          </p:nvPr>
        </p:nvSpPr>
        <p:spPr>
          <a:xfrm>
            <a:off x="6233160" y="2204864"/>
            <a:ext cx="5515794" cy="4248000"/>
          </a:xfrm>
        </p:spPr>
        <p:txBody>
          <a:bodyPr/>
          <a:lstStyle/>
          <a:p>
            <a:pPr eaLnBrk="1" hangingPunct="1">
              <a:buClr>
                <a:srgbClr val="333333"/>
              </a:buClr>
              <a:defRPr/>
            </a:pPr>
            <a:r>
              <a:rPr lang="pt-PT" sz="2400" noProof="0" dirty="0">
                <a:solidFill>
                  <a:srgbClr val="333333"/>
                </a:solidFill>
                <a:latin typeface="Calibri Light"/>
                <a:ea typeface="Verdana" panose="020B0604030504040204" pitchFamily="34" charset="0"/>
                <a:cs typeface="Verdana" panose="020B0604030504040204" pitchFamily="34" charset="0"/>
              </a:rPr>
              <a:t>???</a:t>
            </a:r>
          </a:p>
        </p:txBody>
      </p:sp>
      <p:sp>
        <p:nvSpPr>
          <p:cNvPr id="4" name="Footer Placeholder 3"/>
          <p:cNvSpPr>
            <a:spLocks noGrp="1"/>
          </p:cNvSpPr>
          <p:nvPr>
            <p:ph type="ftr" sz="quarter" idx="11"/>
          </p:nvPr>
        </p:nvSpPr>
        <p:spPr/>
        <p:txBody>
          <a:bodyPr/>
          <a:lstStyle/>
          <a:p>
            <a:pPr>
              <a:defRPr/>
            </a:pPr>
            <a:r>
              <a:rPr lang="pt-BR" dirty="0"/>
              <a:t>Treino Metacognitivo 9 - Auto-Estima</a:t>
            </a:r>
            <a:endParaRPr lang="de-DE" dirty="0"/>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a:t>
            </a:fld>
            <a:endParaRPr lang="de-DE"/>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209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pt-PT" sz="3600" dirty="0">
                <a:latin typeface="Calibri Light"/>
              </a:rPr>
              <a:t>Auto-estima: O que é?</a:t>
            </a:r>
          </a:p>
        </p:txBody>
      </p:sp>
      <p:sp>
        <p:nvSpPr>
          <p:cNvPr id="467971" name="Rectangle 3"/>
          <p:cNvSpPr>
            <a:spLocks noGrp="1" noChangeArrowheads="1"/>
          </p:cNvSpPr>
          <p:nvPr>
            <p:ph idx="1"/>
          </p:nvPr>
        </p:nvSpPr>
        <p:spPr>
          <a:xfrm>
            <a:off x="6233160" y="2204864"/>
            <a:ext cx="5515794" cy="4248000"/>
          </a:xfrm>
        </p:spPr>
        <p:txBody>
          <a:bodyPr/>
          <a:lstStyle/>
          <a:p>
            <a:pPr marL="342900" indent="-342900" eaLnBrk="1" hangingPunct="1">
              <a:buClr>
                <a:srgbClr val="333333"/>
              </a:buClr>
              <a:buFont typeface="WingDings"/>
              <a:buChar char=""/>
              <a:defRPr/>
            </a:pPr>
            <a:r>
              <a:rPr lang="pt-PT" sz="2400" noProof="0" dirty="0">
                <a:solidFill>
                  <a:srgbClr val="333333"/>
                </a:solidFill>
                <a:latin typeface="Calibri Light"/>
                <a:ea typeface="Verdana" panose="020B0604030504040204" pitchFamily="34" charset="0"/>
                <a:cs typeface="Verdana" panose="020B0604030504040204" pitchFamily="34" charset="0"/>
              </a:rPr>
              <a:t>O valor que atribuímos a nós próprios.</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3</a:t>
            </a:fld>
            <a:endParaRPr lang="de-DE"/>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761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pt-PT" sz="3600" dirty="0">
                <a:latin typeface="Calibri Light"/>
              </a:rPr>
              <a:t>Auto-estima: O que é?</a:t>
            </a:r>
          </a:p>
        </p:txBody>
      </p:sp>
      <p:sp>
        <p:nvSpPr>
          <p:cNvPr id="467971" name="Rectangle 3"/>
          <p:cNvSpPr>
            <a:spLocks noGrp="1" noChangeArrowheads="1"/>
          </p:cNvSpPr>
          <p:nvPr>
            <p:ph idx="1"/>
          </p:nvPr>
        </p:nvSpPr>
        <p:spPr>
          <a:xfrm>
            <a:off x="6233160" y="2204864"/>
            <a:ext cx="5515794" cy="4248000"/>
          </a:xfrm>
        </p:spPr>
        <p:txBody>
          <a:bodyPr/>
          <a:lstStyle/>
          <a:p>
            <a:pPr marL="342900" indent="-342900" eaLnBrk="1" hangingPunct="1">
              <a:buClr>
                <a:srgbClr val="333333"/>
              </a:buClr>
              <a:buFont typeface="WingDings"/>
              <a:buChar char=""/>
              <a:defRPr/>
            </a:pPr>
            <a:r>
              <a:rPr lang="pt-PT" sz="2400" noProof="0" dirty="0">
                <a:solidFill>
                  <a:srgbClr val="333333"/>
                </a:solidFill>
                <a:latin typeface="Calibri Light"/>
                <a:ea typeface="Verdana" panose="020B0604030504040204" pitchFamily="34" charset="0"/>
                <a:cs typeface="Verdana" panose="020B0604030504040204" pitchFamily="34" charset="0"/>
              </a:rPr>
              <a:t>O valor que atribuímos a nós próprios.</a:t>
            </a:r>
          </a:p>
          <a:p>
            <a:pPr marL="342900" indent="-342900" eaLnBrk="1" hangingPunct="1">
              <a:buClr>
                <a:srgbClr val="333333"/>
              </a:buClr>
              <a:buFont typeface="WingDings"/>
              <a:buChar char=""/>
              <a:defRPr/>
            </a:pPr>
            <a:r>
              <a:rPr lang="pt-PT" sz="2400" noProof="0" dirty="0">
                <a:solidFill>
                  <a:srgbClr val="333333"/>
                </a:solidFill>
                <a:latin typeface="Calibri Light"/>
                <a:ea typeface="Verdana" panose="020B0604030504040204" pitchFamily="34" charset="0"/>
                <a:cs typeface="Verdana" panose="020B0604030504040204" pitchFamily="34" charset="0"/>
              </a:rPr>
              <a:t>Uma apreciação subjetiva em relação ao próprio (ao </a:t>
            </a:r>
            <a:r>
              <a:rPr lang="pt-PT" sz="2400" dirty="0">
                <a:solidFill>
                  <a:srgbClr val="333333"/>
                </a:solidFill>
                <a:latin typeface="Calibri Light"/>
                <a:ea typeface="Verdana" panose="020B0604030504040204" pitchFamily="34" charset="0"/>
                <a:cs typeface="Verdana"/>
              </a:rPr>
              <a:t>“</a:t>
            </a:r>
            <a:r>
              <a:rPr lang="pt-PT" sz="2400" noProof="0" dirty="0">
                <a:solidFill>
                  <a:srgbClr val="333333"/>
                </a:solidFill>
                <a:latin typeface="Calibri Light"/>
                <a:ea typeface="Verdana" panose="020B0604030504040204" pitchFamily="34" charset="0"/>
                <a:cs typeface="Verdana" panose="020B0604030504040204" pitchFamily="34" charset="0"/>
              </a:rPr>
              <a:t>self</a:t>
            </a:r>
            <a:r>
              <a:rPr lang="pt-PT" sz="2400" dirty="0">
                <a:solidFill>
                  <a:srgbClr val="333333"/>
                </a:solidFill>
                <a:latin typeface="Calibri Light"/>
                <a:ea typeface="Verdana" panose="020B0604030504040204" pitchFamily="34" charset="0"/>
                <a:cs typeface="Verdana"/>
              </a:rPr>
              <a:t>”</a:t>
            </a:r>
            <a:r>
              <a:rPr lang="pt-PT" sz="2400" noProof="0" dirty="0">
                <a:solidFill>
                  <a:srgbClr val="333333"/>
                </a:solidFill>
                <a:latin typeface="Calibri Light"/>
                <a:ea typeface="Verdana" panose="020B0604030504040204" pitchFamily="34" charset="0"/>
                <a:cs typeface="Verdana" panose="020B0604030504040204" pitchFamily="34" charset="0"/>
              </a:rPr>
              <a:t>).</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a:t>
            </a:fld>
            <a:endParaRPr lang="de-DE"/>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402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pt-PT" sz="3600" dirty="0">
                <a:latin typeface="Calibri Light"/>
              </a:rPr>
              <a:t>Auto-estima: O que é?</a:t>
            </a:r>
          </a:p>
        </p:txBody>
      </p:sp>
      <p:sp>
        <p:nvSpPr>
          <p:cNvPr id="467971" name="Rectangle 3"/>
          <p:cNvSpPr>
            <a:spLocks noGrp="1" noChangeArrowheads="1"/>
          </p:cNvSpPr>
          <p:nvPr>
            <p:ph idx="1"/>
          </p:nvPr>
        </p:nvSpPr>
        <p:spPr>
          <a:xfrm>
            <a:off x="6233160" y="2204864"/>
            <a:ext cx="5515794" cy="4248000"/>
          </a:xfrm>
        </p:spPr>
        <p:txBody>
          <a:bodyPr/>
          <a:lstStyle/>
          <a:p>
            <a:pPr marL="342900" indent="-342900" eaLnBrk="1" hangingPunct="1">
              <a:buClr>
                <a:srgbClr val="333333"/>
              </a:buClr>
              <a:buFont typeface="WingDings"/>
              <a:buChar char=""/>
              <a:defRPr/>
            </a:pPr>
            <a:r>
              <a:rPr lang="pt-PT" sz="2400" noProof="0" dirty="0">
                <a:solidFill>
                  <a:srgbClr val="333333"/>
                </a:solidFill>
                <a:latin typeface="Calibri Light"/>
                <a:ea typeface="Verdana" panose="020B0604030504040204" pitchFamily="34" charset="0"/>
                <a:cs typeface="Verdana" panose="020B0604030504040204" pitchFamily="34" charset="0"/>
              </a:rPr>
              <a:t>O valor que atribuímos a nós próprios.</a:t>
            </a:r>
          </a:p>
          <a:p>
            <a:pPr marL="342900" indent="-342900" eaLnBrk="1" hangingPunct="1">
              <a:buClr>
                <a:srgbClr val="333333"/>
              </a:buClr>
              <a:buFont typeface="WingDings"/>
              <a:buChar char=""/>
              <a:defRPr/>
            </a:pPr>
            <a:r>
              <a:rPr lang="pt-PT" sz="2400" noProof="0" dirty="0">
                <a:solidFill>
                  <a:srgbClr val="333333"/>
                </a:solidFill>
                <a:latin typeface="Calibri Light"/>
                <a:ea typeface="Verdana" panose="020B0604030504040204" pitchFamily="34" charset="0"/>
                <a:cs typeface="Verdana" panose="020B0604030504040204" pitchFamily="34" charset="0"/>
              </a:rPr>
              <a:t>Uma apreciação subjetiva em relação ao próprio (ao </a:t>
            </a:r>
            <a:r>
              <a:rPr lang="pt-PT" sz="2400" dirty="0">
                <a:solidFill>
                  <a:srgbClr val="333333"/>
                </a:solidFill>
                <a:latin typeface="Calibri Light"/>
                <a:ea typeface="Verdana" panose="020B0604030504040204" pitchFamily="34" charset="0"/>
                <a:cs typeface="Verdana"/>
              </a:rPr>
              <a:t>“</a:t>
            </a:r>
            <a:r>
              <a:rPr lang="pt-PT" sz="2400" noProof="0" dirty="0">
                <a:solidFill>
                  <a:srgbClr val="333333"/>
                </a:solidFill>
                <a:latin typeface="Calibri Light"/>
                <a:ea typeface="Verdana" panose="020B0604030504040204" pitchFamily="34" charset="0"/>
                <a:cs typeface="Verdana" panose="020B0604030504040204" pitchFamily="34" charset="0"/>
              </a:rPr>
              <a:t>self</a:t>
            </a:r>
            <a:r>
              <a:rPr lang="pt-PT" sz="2400" dirty="0">
                <a:solidFill>
                  <a:srgbClr val="333333"/>
                </a:solidFill>
                <a:latin typeface="Calibri Light"/>
                <a:ea typeface="Verdana" panose="020B0604030504040204" pitchFamily="34" charset="0"/>
                <a:cs typeface="Verdana"/>
              </a:rPr>
              <a:t>”</a:t>
            </a:r>
            <a:r>
              <a:rPr lang="pt-PT" sz="2400" noProof="0" dirty="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defRPr/>
            </a:pPr>
            <a:r>
              <a:rPr lang="pt-PT" sz="2400" noProof="0" dirty="0">
                <a:solidFill>
                  <a:srgbClr val="333333"/>
                </a:solidFill>
                <a:latin typeface="Calibri Light"/>
                <a:ea typeface="Verdana" panose="020B0604030504040204" pitchFamily="34" charset="0"/>
                <a:cs typeface="Verdana" panose="020B0604030504040204" pitchFamily="34" charset="0"/>
              </a:rPr>
              <a:t>Não está necessariamente relacionado com a forma como os outros nos percecionam.</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5</a:t>
            </a:fld>
            <a:endParaRPr lang="de-DE"/>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095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Uma baixa auto-estima pode ter um impacto negativo na nossa saúde mental</a:t>
            </a:r>
            <a:endParaRPr lang="pt-PT" sz="3600" dirty="0">
              <a:solidFill>
                <a:srgbClr val="004992"/>
              </a:solidFill>
              <a:latin typeface="Calibri Light"/>
            </a:endParaRPr>
          </a:p>
        </p:txBody>
      </p:sp>
      <p:sp>
        <p:nvSpPr>
          <p:cNvPr id="22530"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Verdana" panose="020B0604030504040204" pitchFamily="34" charset="0"/>
                <a:cs typeface="Verdana" panose="020B0604030504040204" pitchFamily="34" charset="0"/>
              </a:rPr>
              <a:t>As pessoas com doença mental apresentam muitas vezes uma baixa auto-estima</a:t>
            </a:r>
          </a:p>
          <a:p>
            <a:pPr marL="342900" indent="-342900">
              <a:buClr>
                <a:srgbClr val="333333"/>
              </a:buClr>
              <a:buFont typeface="WingDings"/>
              <a:buChar char=""/>
            </a:pPr>
            <a:r>
              <a:rPr lang="pt-PT" sz="2400" noProof="0" dirty="0">
                <a:solidFill>
                  <a:srgbClr val="333333"/>
                </a:solidFill>
                <a:latin typeface="Calibri Light"/>
                <a:ea typeface="Verdana" panose="020B0604030504040204" pitchFamily="34" charset="0"/>
                <a:cs typeface="Verdana" panose="020B0604030504040204" pitchFamily="34" charset="0"/>
              </a:rPr>
              <a:t>Uma baixa auto-estima pode contribuir para problemas psicológicos, tais como:</a:t>
            </a:r>
          </a:p>
          <a:p>
            <a:pPr marL="558863" lvl="2" indent="-342900">
              <a:spcBef>
                <a:spcPts val="1999"/>
              </a:spcBef>
              <a:spcAft>
                <a:spcPts val="0"/>
              </a:spcAft>
              <a:buClr>
                <a:srgbClr val="333333"/>
              </a:buClr>
              <a:buFont typeface="WingDings"/>
              <a:buChar char=""/>
            </a:pPr>
            <a:r>
              <a:rPr lang="pt-PT" sz="2400" noProof="0" dirty="0">
                <a:solidFill>
                  <a:srgbClr val="333333"/>
                </a:solidFill>
                <a:latin typeface="Calibri Light"/>
                <a:ea typeface="Verdana" panose="020B0604030504040204" pitchFamily="34" charset="0"/>
                <a:cs typeface="Verdana" panose="020B0604030504040204" pitchFamily="34" charset="0"/>
              </a:rPr>
              <a:t>Dúvida em relação ao próprio</a:t>
            </a:r>
          </a:p>
          <a:p>
            <a:pPr marL="558863" lvl="2" indent="-342900">
              <a:spcBef>
                <a:spcPts val="1999"/>
              </a:spcBef>
              <a:spcAft>
                <a:spcPts val="0"/>
              </a:spcAft>
              <a:buClr>
                <a:srgbClr val="333333"/>
              </a:buClr>
              <a:buFont typeface="WingDings"/>
              <a:buChar char=""/>
            </a:pPr>
            <a:r>
              <a:rPr lang="pt-PT" sz="2400" noProof="0" dirty="0">
                <a:solidFill>
                  <a:srgbClr val="333333"/>
                </a:solidFill>
                <a:latin typeface="Calibri Light"/>
                <a:ea typeface="Verdana" panose="020B0604030504040204" pitchFamily="34" charset="0"/>
                <a:cs typeface="Verdana" panose="020B0604030504040204" pitchFamily="34" charset="0"/>
              </a:rPr>
              <a:t>Medo</a:t>
            </a:r>
          </a:p>
          <a:p>
            <a:pPr marL="558863" lvl="2" indent="-342900">
              <a:spcBef>
                <a:spcPts val="1999"/>
              </a:spcBef>
              <a:spcAft>
                <a:spcPts val="0"/>
              </a:spcAft>
              <a:buClr>
                <a:srgbClr val="333333"/>
              </a:buClr>
              <a:buFont typeface="WingDings"/>
              <a:buChar char=""/>
            </a:pPr>
            <a:r>
              <a:rPr lang="pt-PT" sz="2400" noProof="0" dirty="0">
                <a:solidFill>
                  <a:srgbClr val="333333"/>
                </a:solidFill>
                <a:latin typeface="Calibri Light"/>
                <a:ea typeface="Verdana" panose="020B0604030504040204" pitchFamily="34" charset="0"/>
                <a:cs typeface="Verdana" panose="020B0604030504040204" pitchFamily="34" charset="0"/>
              </a:rPr>
              <a:t>Sintomas depressivos</a:t>
            </a:r>
          </a:p>
          <a:p>
            <a:pPr marL="558863" lvl="2" indent="-342900">
              <a:spcBef>
                <a:spcPts val="1999"/>
              </a:spcBef>
              <a:spcAft>
                <a:spcPts val="0"/>
              </a:spcAft>
              <a:buClr>
                <a:srgbClr val="333333"/>
              </a:buClr>
              <a:buFont typeface="WingDings"/>
              <a:buChar char=""/>
            </a:pPr>
            <a:r>
              <a:rPr lang="pt-PT" sz="2400" noProof="0" dirty="0">
                <a:solidFill>
                  <a:srgbClr val="333333"/>
                </a:solidFill>
                <a:latin typeface="Calibri Light"/>
                <a:ea typeface="Verdana" panose="020B0604030504040204" pitchFamily="34" charset="0"/>
                <a:cs typeface="Verdana" panose="020B0604030504040204" pitchFamily="34" charset="0"/>
              </a:rPr>
              <a:t>Solidão</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a:solidFill>
                  <a:srgbClr val="004992"/>
                </a:solidFill>
                <a:latin typeface="Calibri Light"/>
              </a:rPr>
              <a:t>Diferença entre auto-estima exagerada e auto-estima saudável</a:t>
            </a:r>
            <a:endParaRPr lang="pt-PT" sz="3600" dirty="0">
              <a:solidFill>
                <a:srgbClr val="004992"/>
              </a:solidFill>
              <a:latin typeface="Calibri Light"/>
            </a:endParaRPr>
          </a:p>
        </p:txBody>
      </p:sp>
      <p:sp>
        <p:nvSpPr>
          <p:cNvPr id="3" name="Inhaltsplatzhalter 2"/>
          <p:cNvSpPr>
            <a:spLocks noGrp="1"/>
          </p:cNvSpPr>
          <p:nvPr>
            <p:ph idx="1"/>
          </p:nvPr>
        </p:nvSpPr>
        <p:spPr/>
        <p:txBody>
          <a:bodyPr/>
          <a:lstStyle/>
          <a:p>
            <a:pPr>
              <a:defRPr/>
            </a:pPr>
            <a:r>
              <a:rPr lang="pt-PT" sz="2000" noProof="0" dirty="0">
                <a:solidFill>
                  <a:srgbClr val="333333"/>
                </a:solidFill>
                <a:latin typeface="Calibri Light"/>
                <a:ea typeface="Verdana" panose="020B0604030504040204" pitchFamily="34" charset="0"/>
                <a:cs typeface="Verdana" panose="020B0604030504040204" pitchFamily="34" charset="0"/>
              </a:rPr>
              <a:t>Durante a psicose, muitas pessoas (mas não todas) podem sentir-se perseguidas ou pressionadas. Este sentimento pode levar a uma diminuição da auto-estima. Por outro lado, algumas pessoas podem sentir um aumento da auto-estima, caso se sintam destinadas a tarefas especiais ou acreditem que foram escolhidas para uma missão importante.</a:t>
            </a:r>
          </a:p>
          <a:p>
            <a:pPr>
              <a:defRPr/>
            </a:pPr>
            <a:br>
              <a:rPr lang="pt-PT" sz="2000" dirty="0">
                <a:solidFill>
                  <a:srgbClr val="333333"/>
                </a:solidFill>
                <a:latin typeface="Calibri Light"/>
                <a:ea typeface="Verdana" panose="020B0604030504040204" pitchFamily="34" charset="0"/>
                <a:cs typeface="Verdana" panose="020B0604030504040204" pitchFamily="34" charset="0"/>
              </a:rPr>
            </a:br>
            <a:endParaRPr lang="pt-PT" sz="2000" dirty="0">
              <a:solidFill>
                <a:srgbClr val="333333"/>
              </a:solidFill>
              <a:latin typeface="Calibri Light"/>
              <a:ea typeface="Verdana" panose="020B0604030504040204" pitchFamily="34" charset="0"/>
              <a:cs typeface="Verdana" panose="020B0604030504040204" pitchFamily="34" charset="0"/>
            </a:endParaRPr>
          </a:p>
          <a:p>
            <a:pPr>
              <a:defRPr/>
            </a:pPr>
            <a:r>
              <a:rPr lang="pt-PT" sz="2000" noProof="0" dirty="0">
                <a:solidFill>
                  <a:srgbClr val="004992"/>
                </a:solidFill>
                <a:latin typeface="Calibri Light"/>
                <a:ea typeface="Verdana" panose="020B0604030504040204" pitchFamily="34" charset="0"/>
                <a:cs typeface="Verdana" panose="020B0604030504040204" pitchFamily="34" charset="0"/>
              </a:rPr>
              <a:t>Atenção: </a:t>
            </a:r>
            <a:r>
              <a:rPr lang="pt-PT" sz="2000" noProof="0" dirty="0">
                <a:solidFill>
                  <a:srgbClr val="333333"/>
                </a:solidFill>
                <a:latin typeface="Calibri Light"/>
                <a:ea typeface="Verdana" panose="020B0604030504040204" pitchFamily="34" charset="0"/>
                <a:cs typeface="Verdana" panose="020B0604030504040204" pitchFamily="34" charset="0"/>
              </a:rPr>
              <a:t>As ideias de megalomania (tais como as crenças de que somos mais poderosos ou mais importantes do que outros) podem aumentar temporariamente o sentido de valor pessoal, mas não têm nada a ver com uma auto-estima “saudável”!</a:t>
            </a:r>
            <a:endParaRPr lang="pt-PT" sz="2000" b="1" noProof="0" dirty="0">
              <a:solidFill>
                <a:srgbClr val="333333"/>
              </a:solidFill>
              <a:latin typeface="Calibri Light"/>
              <a:ea typeface="Verdana" panose="020B0604030504040204" pitchFamily="34" charset="0"/>
              <a:cs typeface="Verdana" panose="020B0604030504040204" pitchFamily="34" charset="0"/>
            </a:endParaRPr>
          </a:p>
          <a:p>
            <a:pPr>
              <a:lnSpc>
                <a:spcPct val="100000"/>
              </a:lnSpc>
              <a:spcBef>
                <a:spcPts val="1200"/>
              </a:spcBef>
              <a:defRPr/>
            </a:pPr>
            <a:r>
              <a:rPr lang="pt-PT" sz="2000" noProof="0" dirty="0">
                <a:solidFill>
                  <a:srgbClr val="333333"/>
                </a:solidFill>
                <a:latin typeface="Calibri Light"/>
                <a:ea typeface="Verdana" panose="020B0604030504040204" pitchFamily="34" charset="0"/>
                <a:cs typeface="Verdana" panose="020B0604030504040204" pitchFamily="34" charset="0"/>
              </a:rPr>
              <a:t>Este sentimento não vai perdurar</a:t>
            </a:r>
          </a:p>
          <a:p>
            <a:pPr>
              <a:lnSpc>
                <a:spcPct val="100000"/>
              </a:lnSpc>
              <a:spcBef>
                <a:spcPts val="1200"/>
              </a:spcBef>
              <a:defRPr/>
            </a:pPr>
            <a:r>
              <a:rPr lang="pt-PT" sz="2000" noProof="0" dirty="0">
                <a:solidFill>
                  <a:srgbClr val="333333"/>
                </a:solidFill>
                <a:latin typeface="Calibri Light"/>
                <a:ea typeface="Verdana" panose="020B0604030504040204" pitchFamily="34" charset="0"/>
                <a:cs typeface="Verdana" panose="020B0604030504040204" pitchFamily="34" charset="0"/>
              </a:rPr>
              <a:t>... e não é baseado na realidade</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7</a:t>
            </a:fld>
            <a:endParaRPr lang="de-DE"/>
          </a:p>
        </p:txBody>
      </p:sp>
      <p:pic>
        <p:nvPicPr>
          <p:cNvPr id="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PT" sz="3600">
                <a:solidFill>
                  <a:srgbClr val="004992"/>
                </a:solidFill>
                <a:latin typeface="Calibri Light"/>
              </a:rPr>
              <a:t>Mas…</a:t>
            </a:r>
            <a:endParaRPr lang="pt-PT" sz="3600" dirty="0">
              <a:solidFill>
                <a:srgbClr val="004992"/>
              </a:solidFill>
              <a:latin typeface="Calibri Light"/>
            </a:endParaRPr>
          </a:p>
        </p:txBody>
      </p:sp>
      <p:sp>
        <p:nvSpPr>
          <p:cNvPr id="25602"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Todas as pessoas têm qualidades (pontos fortes) reais, muitas das vezes à espera de serem descobertos.</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Devemos sentirmo-nos orgulhosos por termos essas qualidades (pontos fortes)!</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Ter consciência dessas qualidades (pontos fortes) constitui a base da nossa auto-estima.</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é que estamos a ver isto?</a:t>
            </a:r>
            <a:endParaRPr lang="de-DE" altLang="de-DE"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pt-PT" sz="2400" dirty="0">
                <a:solidFill>
                  <a:srgbClr val="333333"/>
                </a:solidFill>
                <a:latin typeface="Calibri Light"/>
                <a:ea typeface="Verdana" panose="020B0604030504040204" pitchFamily="34" charset="0"/>
              </a:rPr>
              <a:t>Muitas (mas não todas!) pessoas com psicose têm baixa auto-estima, geralmente devido a experiências interpessoais negativas. Melhorar a auto-estima e outros sintomas depressivos aumenta a estabilidade mental. Isso também pode ajudar a reduzir os sintomas psicóticos.</a:t>
            </a:r>
            <a:endParaRPr lang="de-DE" sz="2400" dirty="0">
              <a:solidFill>
                <a:srgbClr val="333333"/>
              </a:solidFill>
              <a:latin typeface="Calibri Light"/>
              <a:ea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9</a:t>
            </a:fld>
            <a:endParaRPr lang="de-DE"/>
          </a:p>
        </p:txBody>
      </p:sp>
    </p:spTree>
    <p:extLst>
      <p:ext uri="{BB962C8B-B14F-4D97-AF65-F5344CB8AC3E}">
        <p14:creationId xmlns:p14="http://schemas.microsoft.com/office/powerpoint/2010/main" val="3932597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PT" sz="3600">
                <a:solidFill>
                  <a:srgbClr val="004992"/>
                </a:solidFill>
                <a:latin typeface="Calibri Light"/>
              </a:rPr>
              <a:t>Fontes de auto-estima</a:t>
            </a:r>
            <a:endParaRPr lang="pt-PT" sz="3600" dirty="0">
              <a:solidFill>
                <a:srgbClr val="004992"/>
              </a:solidFill>
              <a:latin typeface="Calibri Light"/>
            </a:endParaRPr>
          </a:p>
        </p:txBody>
      </p:sp>
      <p:sp>
        <p:nvSpPr>
          <p:cNvPr id="27650" name="Rectangle 15"/>
          <p:cNvSpPr>
            <a:spLocks noGrp="1" noChangeArrowheads="1"/>
          </p:cNvSpPr>
          <p:nvPr>
            <p:ph idx="1"/>
          </p:nvPr>
        </p:nvSpPr>
        <p:spPr>
          <a:xfrm>
            <a:off x="408955" y="2204864"/>
            <a:ext cx="6858000" cy="4248000"/>
          </a:xfrm>
        </p:spPr>
        <p:txBody>
          <a:bodyPr/>
          <a:lstStyle/>
          <a:p>
            <a:pPr marL="342900" indent="-342900">
              <a:buClr>
                <a:srgbClr val="333333"/>
              </a:buClr>
              <a:buFont typeface="WingDings"/>
              <a:buChar char=""/>
            </a:pPr>
            <a:r>
              <a:rPr lang="pt-BR" sz="2400" dirty="0">
                <a:solidFill>
                  <a:srgbClr val="333333"/>
                </a:solidFill>
                <a:latin typeface="Calibri Light"/>
                <a:ea typeface="ＭＳ Ｐゴシック"/>
                <a:cs typeface="Verdana"/>
              </a:rPr>
              <a:t>A auto-estima não é restrita; relaciona-se com diversas áreas da nossa vida e manifesta-se de formas diferentes (simbolizadas na estante à direita).</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10</a:t>
            </a:fld>
            <a:endParaRPr lang="de-DE"/>
          </a:p>
        </p:txBody>
      </p:sp>
      <p:sp>
        <p:nvSpPr>
          <p:cNvPr id="14" name="Textfeld 1"/>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Relacionamentos</a:t>
            </a:r>
            <a:endParaRPr lang="de-DE" dirty="0">
              <a:solidFill>
                <a:srgbClr val="333333"/>
              </a:solidFill>
              <a:latin typeface="Calibri Light"/>
              <a:cs typeface="Verdana"/>
            </a:endParaRPr>
          </a:p>
        </p:txBody>
      </p:sp>
      <p:sp>
        <p:nvSpPr>
          <p:cNvPr id="15"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Trabalho</a:t>
            </a:r>
          </a:p>
        </p:txBody>
      </p:sp>
      <p:sp>
        <p:nvSpPr>
          <p:cNvPr id="16"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Aparência</a:t>
            </a:r>
            <a:endParaRPr lang="de-DE" dirty="0">
              <a:solidFill>
                <a:srgbClr val="333333"/>
              </a:solidFill>
              <a:latin typeface="Calibri Light"/>
              <a:cs typeface="Verdana"/>
            </a:endParaRPr>
          </a:p>
        </p:txBody>
      </p:sp>
      <p:sp>
        <p:nvSpPr>
          <p:cNvPr id="17" name="Textfeld 25"/>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Desporto</a:t>
            </a:r>
            <a:endParaRPr lang="de-DE" dirty="0">
              <a:solidFill>
                <a:srgbClr val="333333"/>
              </a:solidFill>
              <a:latin typeface="Calibri Light"/>
              <a:cs typeface="Verdana"/>
            </a:endParaRPr>
          </a:p>
        </p:txBody>
      </p:sp>
      <p:sp>
        <p:nvSpPr>
          <p:cNvPr id="18"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368578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PT" sz="3600">
                <a:solidFill>
                  <a:srgbClr val="004992"/>
                </a:solidFill>
                <a:latin typeface="Calibri Light"/>
              </a:rPr>
              <a:t>Fontes de auto-estima</a:t>
            </a:r>
            <a:endParaRPr lang="pt-PT" sz="3600" dirty="0">
              <a:solidFill>
                <a:srgbClr val="004992"/>
              </a:solidFill>
              <a:latin typeface="Calibri Light"/>
            </a:endParaRPr>
          </a:p>
        </p:txBody>
      </p:sp>
      <p:sp>
        <p:nvSpPr>
          <p:cNvPr id="27650" name="Rectangle 15"/>
          <p:cNvSpPr>
            <a:spLocks noGrp="1" noChangeArrowheads="1"/>
          </p:cNvSpPr>
          <p:nvPr>
            <p:ph idx="1"/>
          </p:nvPr>
        </p:nvSpPr>
        <p:spPr>
          <a:xfrm>
            <a:off x="408955" y="2204864"/>
            <a:ext cx="6858000" cy="4248000"/>
          </a:xfrm>
        </p:spPr>
        <p:txBody>
          <a:bodyPr/>
          <a:lstStyle/>
          <a:p>
            <a:pPr marL="342900" indent="-342900">
              <a:buClr>
                <a:srgbClr val="333333"/>
              </a:buClr>
              <a:buFont typeface="WingDings"/>
              <a:buChar char=""/>
            </a:pPr>
            <a:r>
              <a:rPr lang="pt-BR" sz="2400" dirty="0">
                <a:solidFill>
                  <a:srgbClr val="333333"/>
                </a:solidFill>
                <a:latin typeface="Calibri Light"/>
                <a:ea typeface="ＭＳ Ｐゴシック"/>
                <a:cs typeface="Verdana"/>
              </a:rPr>
              <a:t>A auto-estima não é restrita; relaciona-se com diversas áreas da nossa vida e manifesta-se de formas diferentes (simbolizadas na estante à direita).</a:t>
            </a:r>
          </a:p>
          <a:p>
            <a:pPr marL="342900" indent="-342900">
              <a:buClr>
                <a:srgbClr val="333333"/>
              </a:buClr>
              <a:buFont typeface="WingDings"/>
              <a:buChar char=""/>
            </a:pPr>
            <a:r>
              <a:rPr lang="pt-BR" sz="2400" dirty="0">
                <a:solidFill>
                  <a:srgbClr val="333333"/>
                </a:solidFill>
                <a:latin typeface="Calibri Light"/>
                <a:ea typeface="ＭＳ Ｐゴシック"/>
                <a:cs typeface="Verdana"/>
              </a:rPr>
              <a:t>É importante saber se nos focamos apenas nas nossas fraquezas (= espaços vazios na estante) em vez de termos em atenção as nossas capacidades e qualidades (prateleiras preenchidas).</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11</a:t>
            </a:fld>
            <a:endParaRPr lang="de-DE"/>
          </a:p>
        </p:txBody>
      </p:sp>
      <p:sp>
        <p:nvSpPr>
          <p:cNvPr id="14" name="Textfeld 1"/>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Relacionamentos</a:t>
            </a:r>
            <a:endParaRPr lang="de-DE" dirty="0">
              <a:solidFill>
                <a:srgbClr val="333333"/>
              </a:solidFill>
              <a:latin typeface="Calibri Light"/>
              <a:cs typeface="Verdana"/>
            </a:endParaRPr>
          </a:p>
        </p:txBody>
      </p:sp>
      <p:sp>
        <p:nvSpPr>
          <p:cNvPr id="15"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Trabalho</a:t>
            </a:r>
          </a:p>
        </p:txBody>
      </p:sp>
      <p:sp>
        <p:nvSpPr>
          <p:cNvPr id="16"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Aparência</a:t>
            </a:r>
            <a:endParaRPr lang="de-DE" dirty="0">
              <a:solidFill>
                <a:srgbClr val="333333"/>
              </a:solidFill>
              <a:latin typeface="Calibri Light"/>
              <a:cs typeface="Verdana"/>
            </a:endParaRPr>
          </a:p>
        </p:txBody>
      </p:sp>
      <p:sp>
        <p:nvSpPr>
          <p:cNvPr id="17" name="Textfeld 25"/>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Desporto</a:t>
            </a:r>
            <a:endParaRPr lang="de-DE" dirty="0">
              <a:solidFill>
                <a:srgbClr val="333333"/>
              </a:solidFill>
              <a:latin typeface="Calibri Light"/>
              <a:cs typeface="Verdana"/>
            </a:endParaRPr>
          </a:p>
        </p:txBody>
      </p:sp>
      <p:sp>
        <p:nvSpPr>
          <p:cNvPr id="18"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2598580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pt-BR" sz="3600">
                <a:latin typeface="Calibri Light"/>
              </a:rPr>
              <a:t>As pessoas com baixa auto-estima...</a:t>
            </a:r>
            <a:endParaRPr lang="pt-PT" sz="3600" dirty="0">
              <a:latin typeface="Calibri Light"/>
            </a:endParaRPr>
          </a:p>
        </p:txBody>
      </p:sp>
      <p:sp>
        <p:nvSpPr>
          <p:cNvPr id="27650" name="Rectangle 15"/>
          <p:cNvSpPr>
            <a:spLocks noGrp="1" noChangeArrowheads="1"/>
          </p:cNvSpPr>
          <p:nvPr>
            <p:ph idx="1"/>
          </p:nvPr>
        </p:nvSpPr>
        <p:spPr>
          <a:xfrm>
            <a:off x="408955" y="2204864"/>
            <a:ext cx="6858000" cy="4248000"/>
          </a:xfrm>
        </p:spPr>
        <p:txBody>
          <a:bodyPr/>
          <a:lstStyle/>
          <a:p>
            <a:pPr marL="342900" indent="-342900" eaLnBrk="1" hangingPunct="1">
              <a:buClr>
                <a:srgbClr val="333333"/>
              </a:buClr>
              <a:buFont typeface="WingDings"/>
              <a:buChar char=""/>
            </a:pPr>
            <a:r>
              <a:rPr lang="pt-PT" sz="2400" noProof="0" dirty="0">
                <a:solidFill>
                  <a:srgbClr val="333333"/>
                </a:solidFill>
                <a:latin typeface="Calibri Light"/>
                <a:ea typeface="ＭＳ Ｐゴシック"/>
                <a:cs typeface="Verdana"/>
              </a:rPr>
              <a:t>... tendem a focar-se nas suas prateleiras vazias e nas prateleiras preenchidas dos outros.</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12</a:t>
            </a:fld>
            <a:endParaRPr lang="de-DE"/>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5" name="Textfeld 1"/>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Relacionamentos</a:t>
            </a:r>
            <a:endParaRPr lang="de-DE" dirty="0">
              <a:solidFill>
                <a:srgbClr val="333333"/>
              </a:solidFill>
              <a:latin typeface="Calibri Light"/>
              <a:cs typeface="Verdana"/>
            </a:endParaRPr>
          </a:p>
        </p:txBody>
      </p:sp>
      <p:sp>
        <p:nvSpPr>
          <p:cNvPr id="16"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Trabalho</a:t>
            </a:r>
          </a:p>
        </p:txBody>
      </p:sp>
      <p:sp>
        <p:nvSpPr>
          <p:cNvPr id="17"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Aparência</a:t>
            </a:r>
            <a:endParaRPr lang="de-DE" dirty="0">
              <a:solidFill>
                <a:srgbClr val="333333"/>
              </a:solidFill>
              <a:latin typeface="Calibri Light"/>
              <a:cs typeface="Verdana"/>
            </a:endParaRPr>
          </a:p>
        </p:txBody>
      </p:sp>
      <p:sp>
        <p:nvSpPr>
          <p:cNvPr id="18" name="Textfeld 25"/>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Desporto</a:t>
            </a:r>
            <a:endParaRPr lang="de-DE" dirty="0">
              <a:solidFill>
                <a:srgbClr val="333333"/>
              </a:solidFill>
              <a:latin typeface="Calibri Light"/>
              <a:cs typeface="Verdana"/>
            </a:endParaRPr>
          </a:p>
        </p:txBody>
      </p:sp>
      <p:sp>
        <p:nvSpPr>
          <p:cNvPr id="19"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1697104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pt-BR" sz="3600">
                <a:latin typeface="Calibri Light"/>
              </a:rPr>
              <a:t>As pessoas com baixa auto-estima...</a:t>
            </a:r>
            <a:endParaRPr lang="pt-PT" sz="3600" dirty="0">
              <a:latin typeface="Calibri Light"/>
            </a:endParaRPr>
          </a:p>
        </p:txBody>
      </p:sp>
      <p:sp>
        <p:nvSpPr>
          <p:cNvPr id="27650" name="Rectangle 15"/>
          <p:cNvSpPr>
            <a:spLocks noGrp="1" noChangeArrowheads="1"/>
          </p:cNvSpPr>
          <p:nvPr>
            <p:ph idx="1"/>
          </p:nvPr>
        </p:nvSpPr>
        <p:spPr>
          <a:xfrm>
            <a:off x="408955" y="2204864"/>
            <a:ext cx="6858000" cy="4248000"/>
          </a:xfrm>
        </p:spPr>
        <p:txBody>
          <a:bodyPr/>
          <a:lstStyle/>
          <a:p>
            <a:pPr marL="342900" indent="-342900" eaLnBrk="1" hangingPunct="1">
              <a:buClr>
                <a:srgbClr val="333333"/>
              </a:buClr>
              <a:buFont typeface="WingDings"/>
              <a:buChar char=""/>
            </a:pPr>
            <a:r>
              <a:rPr lang="pt-PT" sz="2400" noProof="0" dirty="0">
                <a:solidFill>
                  <a:srgbClr val="333333"/>
                </a:solidFill>
                <a:latin typeface="Calibri Light"/>
                <a:ea typeface="ＭＳ Ｐゴシック"/>
                <a:cs typeface="Verdana"/>
              </a:rPr>
              <a:t>... tendem a focar-se nas suas prateleiras vazias e nas prateleiras preenchidas dos outros.</a:t>
            </a:r>
          </a:p>
          <a:p>
            <a:pPr marL="342900" indent="-342900" eaLnBrk="1" hangingPunct="1">
              <a:buClr>
                <a:srgbClr val="333333"/>
              </a:buClr>
              <a:buFont typeface="WingDings"/>
              <a:buChar char=""/>
            </a:pPr>
            <a:r>
              <a:rPr lang="pt-PT" sz="2400" noProof="0" dirty="0">
                <a:solidFill>
                  <a:srgbClr val="333333"/>
                </a:solidFill>
                <a:latin typeface="Calibri Light"/>
                <a:ea typeface="ＭＳ Ｐゴシック"/>
                <a:cs typeface="Verdana"/>
              </a:rPr>
              <a:t>... tendem a fazer julgamentos depreciativos generalizados em relação a si próprias (ex: “não tenho valor nenhum”).</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13</a:t>
            </a:fld>
            <a:endParaRPr lang="de-DE"/>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5" name="Textfeld 1"/>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Relacionamentos</a:t>
            </a:r>
            <a:endParaRPr lang="de-DE" dirty="0">
              <a:solidFill>
                <a:srgbClr val="333333"/>
              </a:solidFill>
              <a:latin typeface="Calibri Light"/>
              <a:cs typeface="Verdana"/>
            </a:endParaRPr>
          </a:p>
        </p:txBody>
      </p:sp>
      <p:sp>
        <p:nvSpPr>
          <p:cNvPr id="16"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Trabalho</a:t>
            </a:r>
          </a:p>
        </p:txBody>
      </p:sp>
      <p:sp>
        <p:nvSpPr>
          <p:cNvPr id="17"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Aparência</a:t>
            </a:r>
            <a:endParaRPr lang="de-DE" dirty="0">
              <a:solidFill>
                <a:srgbClr val="333333"/>
              </a:solidFill>
              <a:latin typeface="Calibri Light"/>
              <a:cs typeface="Verdana"/>
            </a:endParaRPr>
          </a:p>
        </p:txBody>
      </p:sp>
      <p:sp>
        <p:nvSpPr>
          <p:cNvPr id="18" name="Textfeld 25"/>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Desporto</a:t>
            </a:r>
            <a:endParaRPr lang="de-DE" dirty="0">
              <a:solidFill>
                <a:srgbClr val="333333"/>
              </a:solidFill>
              <a:latin typeface="Calibri Light"/>
              <a:cs typeface="Verdana"/>
            </a:endParaRPr>
          </a:p>
        </p:txBody>
      </p:sp>
      <p:sp>
        <p:nvSpPr>
          <p:cNvPr id="19"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71300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pt-BR" sz="3600">
                <a:latin typeface="Calibri Light"/>
              </a:rPr>
              <a:t>As pessoas com baixa auto-estima...</a:t>
            </a:r>
            <a:endParaRPr lang="pt-PT" sz="3600" dirty="0">
              <a:latin typeface="Calibri Light"/>
            </a:endParaRPr>
          </a:p>
        </p:txBody>
      </p:sp>
      <p:sp>
        <p:nvSpPr>
          <p:cNvPr id="27650" name="Rectangle 15"/>
          <p:cNvSpPr>
            <a:spLocks noGrp="1" noChangeArrowheads="1"/>
          </p:cNvSpPr>
          <p:nvPr>
            <p:ph idx="1"/>
          </p:nvPr>
        </p:nvSpPr>
        <p:spPr>
          <a:xfrm>
            <a:off x="408955" y="2204864"/>
            <a:ext cx="6858000" cy="4248000"/>
          </a:xfrm>
        </p:spPr>
        <p:txBody>
          <a:bodyPr/>
          <a:lstStyle/>
          <a:p>
            <a:pPr marL="342900" indent="-342900" eaLnBrk="1" hangingPunct="1">
              <a:buClr>
                <a:srgbClr val="333333"/>
              </a:buClr>
              <a:buFont typeface="WingDings"/>
              <a:buChar char=""/>
            </a:pPr>
            <a:r>
              <a:rPr lang="pt-PT" sz="2400" noProof="0" dirty="0">
                <a:solidFill>
                  <a:srgbClr val="333333"/>
                </a:solidFill>
                <a:latin typeface="Calibri Light"/>
                <a:ea typeface="ＭＳ Ｐゴシック"/>
                <a:cs typeface="Verdana"/>
              </a:rPr>
              <a:t>... tendem a focar-se nas suas prateleiras vazias e nas prateleiras preenchidas dos outros.</a:t>
            </a:r>
          </a:p>
          <a:p>
            <a:pPr marL="342900" indent="-342900" eaLnBrk="1" hangingPunct="1">
              <a:buClr>
                <a:srgbClr val="333333"/>
              </a:buClr>
              <a:buFont typeface="WingDings"/>
              <a:buChar char=""/>
            </a:pPr>
            <a:r>
              <a:rPr lang="pt-PT" sz="2400" noProof="0" dirty="0">
                <a:solidFill>
                  <a:srgbClr val="333333"/>
                </a:solidFill>
                <a:latin typeface="Calibri Light"/>
                <a:ea typeface="ＭＳ Ｐゴシック"/>
                <a:cs typeface="Verdana"/>
              </a:rPr>
              <a:t>... tendem a fazer julgamentos depreciativos generalizados em relação a si próprias (ex: “não tenho valor nenhum”).</a:t>
            </a:r>
          </a:p>
          <a:p>
            <a:pPr marL="342900" indent="-342900" eaLnBrk="1" hangingPunct="1">
              <a:buClr>
                <a:srgbClr val="333333"/>
              </a:buClr>
              <a:buFont typeface="WingDings"/>
              <a:buChar char=""/>
            </a:pPr>
            <a:r>
              <a:rPr lang="pt-PT" sz="2400" noProof="0" dirty="0">
                <a:solidFill>
                  <a:srgbClr val="333333"/>
                </a:solidFill>
                <a:latin typeface="Calibri Light"/>
                <a:ea typeface="ＭＳ Ｐゴシック"/>
                <a:cs typeface="Verdana"/>
              </a:rPr>
              <a:t>... não fazem distinções entre um comportamento e o que a pessoa é como um todo (ex: “se fracasso numa coisa apenas, isso significa que eu sou um falhado”).</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14</a:t>
            </a:fld>
            <a:endParaRPr lang="de-DE"/>
          </a:p>
        </p:txBody>
      </p:sp>
      <p:pic>
        <p:nvPicPr>
          <p:cNvPr id="1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5" name="Textfeld 1"/>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Relacionamentos</a:t>
            </a:r>
            <a:endParaRPr lang="de-DE" dirty="0">
              <a:solidFill>
                <a:srgbClr val="333333"/>
              </a:solidFill>
              <a:latin typeface="Calibri Light"/>
              <a:cs typeface="Verdana"/>
            </a:endParaRPr>
          </a:p>
        </p:txBody>
      </p:sp>
      <p:sp>
        <p:nvSpPr>
          <p:cNvPr id="16"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Trabalho</a:t>
            </a:r>
          </a:p>
        </p:txBody>
      </p:sp>
      <p:sp>
        <p:nvSpPr>
          <p:cNvPr id="17"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Aparência</a:t>
            </a:r>
            <a:endParaRPr lang="de-DE" dirty="0">
              <a:solidFill>
                <a:srgbClr val="333333"/>
              </a:solidFill>
              <a:latin typeface="Calibri Light"/>
              <a:cs typeface="Verdana"/>
            </a:endParaRPr>
          </a:p>
        </p:txBody>
      </p:sp>
      <p:sp>
        <p:nvSpPr>
          <p:cNvPr id="18" name="Textfeld 25"/>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Desporto</a:t>
            </a:r>
            <a:endParaRPr lang="de-DE" dirty="0">
              <a:solidFill>
                <a:srgbClr val="333333"/>
              </a:solidFill>
              <a:latin typeface="Calibri Light"/>
              <a:cs typeface="Verdana"/>
            </a:endParaRPr>
          </a:p>
        </p:txBody>
      </p:sp>
      <p:sp>
        <p:nvSpPr>
          <p:cNvPr id="19"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2217206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pt-PT" sz="3600">
                <a:latin typeface="Calibri Light"/>
              </a:rPr>
              <a:t>Não esquecer…</a:t>
            </a:r>
            <a:endParaRPr lang="pt-PT" sz="3600" dirty="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15</a:t>
            </a:fld>
            <a:endParaRPr lang="de-DE"/>
          </a:p>
        </p:txBody>
      </p:sp>
      <p:sp>
        <p:nvSpPr>
          <p:cNvPr id="22"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Era o último a ser escolhido para as equipas na escola; sou mau a atirar a bola mas sou bom a dançar…</a:t>
            </a:r>
            <a:endParaRPr lang="de-DE" i="1" dirty="0">
              <a:solidFill>
                <a:srgbClr val="333333"/>
              </a:solidFill>
              <a:latin typeface="Calibri Light"/>
              <a:ea typeface="ＭＳ Ｐゴシック" charset="0"/>
            </a:endParaRPr>
          </a:p>
        </p:txBody>
      </p:sp>
      <p:sp>
        <p:nvSpPr>
          <p:cNvPr id="26"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Estou desempregado neste momento; falhei no último teste.</a:t>
            </a:r>
            <a:endParaRPr lang="de-DE" i="1" dirty="0">
              <a:solidFill>
                <a:srgbClr val="333333"/>
              </a:solidFill>
              <a:latin typeface="Calibri Light"/>
              <a:ea typeface="ＭＳ Ｐゴシック" charset="0"/>
            </a:endParaRPr>
          </a:p>
        </p:txBody>
      </p:sp>
      <p:sp>
        <p:nvSpPr>
          <p:cNvPr id="34"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Estou satisfeito com o meu cabelo e gosto dos meus olhos, mas gostaria de ser mais alto...</a:t>
            </a:r>
            <a:endParaRPr lang="de-DE" i="1" dirty="0">
              <a:solidFill>
                <a:srgbClr val="333333"/>
              </a:solidFill>
              <a:latin typeface="Calibri Light"/>
              <a:ea typeface="ＭＳ Ｐゴシック" charset="0"/>
            </a:endParaRPr>
          </a:p>
        </p:txBody>
      </p:sp>
      <p:sp>
        <p:nvSpPr>
          <p:cNvPr id="35"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Gosto de cozinhar e sei muita coisa de música e de política. Tenho interesse em literatura e filmes...</a:t>
            </a:r>
            <a:endParaRPr lang="de-DE" i="1" dirty="0">
              <a:solidFill>
                <a:srgbClr val="333333"/>
              </a:solidFill>
              <a:latin typeface="Calibri Light"/>
              <a:ea typeface="ＭＳ Ｐゴシック" charset="0"/>
            </a:endParaRPr>
          </a:p>
        </p:txBody>
      </p:sp>
      <p:sp>
        <p:nvSpPr>
          <p:cNvPr id="36"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Sou um bom ouvinte, de confiança, capaz de manter as amizades e de fazer os outros rir…</a:t>
            </a:r>
            <a:endParaRPr lang="de-DE" dirty="0">
              <a:solidFill>
                <a:srgbClr val="333333"/>
              </a:solidFill>
              <a:latin typeface="Calibri Light"/>
              <a:ea typeface="ＭＳ Ｐゴシック" charset="0"/>
            </a:endParaRPr>
          </a:p>
        </p:txBody>
      </p:sp>
      <p:sp>
        <p:nvSpPr>
          <p:cNvPr id="37" name="Textfeld 1"/>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Relacionamentos</a:t>
            </a:r>
            <a:endParaRPr lang="de-DE" dirty="0">
              <a:solidFill>
                <a:srgbClr val="333333"/>
              </a:solidFill>
              <a:latin typeface="Calibri Light"/>
              <a:cs typeface="Verdana"/>
            </a:endParaRPr>
          </a:p>
        </p:txBody>
      </p:sp>
      <p:sp>
        <p:nvSpPr>
          <p:cNvPr id="38"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a:t>
            </a:r>
            <a:r>
              <a:rPr lang="de-DE" dirty="0" err="1">
                <a:solidFill>
                  <a:srgbClr val="333333"/>
                </a:solidFill>
                <a:latin typeface="Calibri Light"/>
                <a:cs typeface="Verdana"/>
              </a:rPr>
              <a:t>Trabalho</a:t>
            </a:r>
            <a:endParaRPr lang="de-DE" dirty="0">
              <a:solidFill>
                <a:srgbClr val="333333"/>
              </a:solidFill>
              <a:latin typeface="Calibri Light"/>
              <a:cs typeface="Verdana"/>
            </a:endParaRPr>
          </a:p>
        </p:txBody>
      </p:sp>
      <p:sp>
        <p:nvSpPr>
          <p:cNvPr id="39"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Aparência</a:t>
            </a:r>
            <a:endParaRPr lang="de-DE" dirty="0">
              <a:solidFill>
                <a:srgbClr val="333333"/>
              </a:solidFill>
              <a:latin typeface="Calibri Light"/>
              <a:cs typeface="Verdana"/>
            </a:endParaRPr>
          </a:p>
        </p:txBody>
      </p:sp>
      <p:sp>
        <p:nvSpPr>
          <p:cNvPr id="40" name="Textfeld 25"/>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Desporto</a:t>
            </a:r>
            <a:endParaRPr lang="de-DE" dirty="0">
              <a:solidFill>
                <a:srgbClr val="333333"/>
              </a:solidFill>
              <a:latin typeface="Calibri Light"/>
              <a:cs typeface="Verdana"/>
            </a:endParaRPr>
          </a:p>
        </p:txBody>
      </p:sp>
      <p:sp>
        <p:nvSpPr>
          <p:cNvPr id="41"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399212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pt-PT" sz="3600">
                <a:latin typeface="Calibri Light"/>
              </a:rPr>
              <a:t>Não esquecer…</a:t>
            </a:r>
            <a:endParaRPr lang="pt-PT" sz="3600" dirty="0">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16</a:t>
            </a:fld>
            <a:endParaRPr lang="de-DE"/>
          </a:p>
        </p:txBody>
      </p:sp>
      <p:sp>
        <p:nvSpPr>
          <p:cNvPr id="20" name="Rechteck 2"/>
          <p:cNvSpPr>
            <a:spLocks noChangeArrowheads="1"/>
          </p:cNvSpPr>
          <p:nvPr/>
        </p:nvSpPr>
        <p:spPr bwMode="auto">
          <a:xfrm>
            <a:off x="408955" y="6463614"/>
            <a:ext cx="11376000" cy="400110"/>
          </a:xfrm>
          <a:prstGeom prst="rect">
            <a:avLst/>
          </a:prstGeom>
          <a:noFill/>
          <a:ln w="9525">
            <a:noFill/>
            <a:miter lim="800000"/>
            <a:headEnd/>
            <a:tailEnd/>
          </a:ln>
        </p:spPr>
        <p:txBody>
          <a:bodyPr wrap="square">
            <a:spAutoFit/>
          </a:bodyPr>
          <a:lstStyle/>
          <a:p>
            <a:pPr algn="ctr"/>
            <a:r>
              <a:rPr lang="pt-BR" sz="2000">
                <a:solidFill>
                  <a:srgbClr val="004992"/>
                </a:solidFill>
                <a:latin typeface="Calibri Light"/>
                <a:cs typeface="Verdana"/>
              </a:rPr>
              <a:t>Para qual das prateleiras não tenho olhado há bastante tempo? Que tesouros escondidos poderão lá existir?</a:t>
            </a:r>
            <a:endParaRPr lang="de-DE" sz="2000" dirty="0">
              <a:solidFill>
                <a:srgbClr val="004992"/>
              </a:solidFill>
              <a:latin typeface="Calibri Light"/>
              <a:cs typeface="Verdana"/>
            </a:endParaRPr>
          </a:p>
        </p:txBody>
      </p:sp>
      <p:sp>
        <p:nvSpPr>
          <p:cNvPr id="22"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Era o último a ser escolhido para as equipas na escola; sou mau a atirar a bola mas sou bom a dançar…</a:t>
            </a:r>
            <a:endParaRPr lang="de-DE" i="1" dirty="0">
              <a:solidFill>
                <a:srgbClr val="333333"/>
              </a:solidFill>
              <a:latin typeface="Calibri Light"/>
              <a:ea typeface="ＭＳ Ｐゴシック" charset="0"/>
            </a:endParaRPr>
          </a:p>
        </p:txBody>
      </p:sp>
      <p:sp>
        <p:nvSpPr>
          <p:cNvPr id="26"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Estou desempregado neste momento; falhei no último teste.</a:t>
            </a:r>
            <a:endParaRPr lang="de-DE" i="1" dirty="0">
              <a:solidFill>
                <a:srgbClr val="333333"/>
              </a:solidFill>
              <a:latin typeface="Calibri Light"/>
              <a:ea typeface="ＭＳ Ｐゴシック" charset="0"/>
            </a:endParaRPr>
          </a:p>
        </p:txBody>
      </p:sp>
      <p:sp>
        <p:nvSpPr>
          <p:cNvPr id="34"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Estou satisfeito com o meu cabelo e gosto dos meus olhos, mas gostaria de ser mais alto...</a:t>
            </a:r>
            <a:endParaRPr lang="de-DE" i="1" dirty="0">
              <a:solidFill>
                <a:srgbClr val="333333"/>
              </a:solidFill>
              <a:latin typeface="Calibri Light"/>
              <a:ea typeface="ＭＳ Ｐゴシック" charset="0"/>
            </a:endParaRPr>
          </a:p>
        </p:txBody>
      </p:sp>
      <p:sp>
        <p:nvSpPr>
          <p:cNvPr id="35"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Gosto de cozinhar e sei muita coisa de música e de política. Tenho interesse em literatura e filmes...</a:t>
            </a:r>
            <a:endParaRPr lang="de-DE" i="1" dirty="0">
              <a:solidFill>
                <a:srgbClr val="333333"/>
              </a:solidFill>
              <a:latin typeface="Calibri Light"/>
              <a:ea typeface="ＭＳ Ｐゴシック" charset="0"/>
            </a:endParaRPr>
          </a:p>
        </p:txBody>
      </p:sp>
      <p:sp>
        <p:nvSpPr>
          <p:cNvPr id="36"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pt-BR" i="1">
                <a:solidFill>
                  <a:srgbClr val="333333"/>
                </a:solidFill>
                <a:latin typeface="Calibri Light"/>
                <a:ea typeface="ＭＳ Ｐゴシック" charset="0"/>
              </a:rPr>
              <a:t>Sou um bom ouvinte, de confiança, capaz de manter as amizades e de fazer os outros rir…</a:t>
            </a:r>
            <a:endParaRPr lang="de-DE" dirty="0">
              <a:solidFill>
                <a:srgbClr val="333333"/>
              </a:solidFill>
              <a:latin typeface="Calibri Light"/>
              <a:ea typeface="ＭＳ Ｐゴシック" charset="0"/>
            </a:endParaRPr>
          </a:p>
        </p:txBody>
      </p:sp>
      <p:sp>
        <p:nvSpPr>
          <p:cNvPr id="37" name="Textfeld 1"/>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Relacionamentos</a:t>
            </a:r>
            <a:endParaRPr lang="de-DE" dirty="0">
              <a:solidFill>
                <a:srgbClr val="333333"/>
              </a:solidFill>
              <a:latin typeface="Calibri Light"/>
              <a:cs typeface="Verdana"/>
            </a:endParaRPr>
          </a:p>
        </p:txBody>
      </p:sp>
      <p:sp>
        <p:nvSpPr>
          <p:cNvPr id="38"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a:t>
            </a:r>
            <a:r>
              <a:rPr lang="de-DE" dirty="0" err="1">
                <a:solidFill>
                  <a:srgbClr val="333333"/>
                </a:solidFill>
                <a:latin typeface="Calibri Light"/>
                <a:cs typeface="Verdana"/>
              </a:rPr>
              <a:t>Trabalho</a:t>
            </a:r>
            <a:endParaRPr lang="de-DE" dirty="0">
              <a:solidFill>
                <a:srgbClr val="333333"/>
              </a:solidFill>
              <a:latin typeface="Calibri Light"/>
              <a:cs typeface="Verdana"/>
            </a:endParaRPr>
          </a:p>
        </p:txBody>
      </p:sp>
      <p:sp>
        <p:nvSpPr>
          <p:cNvPr id="39"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Aparência</a:t>
            </a:r>
            <a:endParaRPr lang="de-DE" dirty="0">
              <a:solidFill>
                <a:srgbClr val="333333"/>
              </a:solidFill>
              <a:latin typeface="Calibri Light"/>
              <a:cs typeface="Verdana"/>
            </a:endParaRPr>
          </a:p>
        </p:txBody>
      </p:sp>
      <p:sp>
        <p:nvSpPr>
          <p:cNvPr id="40" name="Textfeld 25"/>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Desporto</a:t>
            </a:r>
            <a:endParaRPr lang="de-DE" dirty="0">
              <a:solidFill>
                <a:srgbClr val="333333"/>
              </a:solidFill>
              <a:latin typeface="Calibri Light"/>
              <a:cs typeface="Verdana"/>
            </a:endParaRPr>
          </a:p>
        </p:txBody>
      </p:sp>
      <p:sp>
        <p:nvSpPr>
          <p:cNvPr id="41"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4025746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identifica pessoas com uma auto-estima elevada?</a:t>
            </a:r>
            <a:endParaRPr lang="pt-PT" sz="3600" dirty="0">
              <a:latin typeface="Calibri Light"/>
            </a:endParaRPr>
          </a:p>
        </p:txBody>
      </p:sp>
      <p:sp>
        <p:nvSpPr>
          <p:cNvPr id="5" name="Rectangle 15"/>
          <p:cNvSpPr>
            <a:spLocks noGrp="1" noChangeArrowheads="1"/>
          </p:cNvSpPr>
          <p:nvPr>
            <p:ph idx="1"/>
          </p:nvPr>
        </p:nvSpPr>
        <p:spPr>
          <a:xfrm>
            <a:off x="408955" y="2204864"/>
            <a:ext cx="6720840" cy="4248000"/>
          </a:xfrm>
        </p:spPr>
        <p:txBody>
          <a:bodyPr/>
          <a:lstStyle/>
          <a:p>
            <a:pPr marL="342900" indent="-342900" eaLnBrk="1" hangingPunct="1">
              <a:buClr>
                <a:srgbClr val="333333"/>
              </a:buClr>
              <a:buFont typeface="WingDings"/>
              <a:buChar char=""/>
              <a:defRPr/>
            </a:pPr>
            <a:r>
              <a:rPr lang="pt-PT" sz="2400" noProof="0" dirty="0">
                <a:solidFill>
                  <a:srgbClr val="333333"/>
                </a:solidFill>
                <a:latin typeface="Calibri Light"/>
                <a:cs typeface="Verdana"/>
              </a:rPr>
              <a:t>Voz:</a:t>
            </a:r>
            <a:r>
              <a:rPr lang="pt-PT" sz="2400" noProof="0" dirty="0">
                <a:solidFill>
                  <a:srgbClr val="004992"/>
                </a:solidFill>
                <a:latin typeface="Calibri Light"/>
                <a:cs typeface="Verdana"/>
              </a:rPr>
              <a:t> ??? </a:t>
            </a:r>
            <a:r>
              <a:rPr lang="pt-PT" sz="2400" noProof="0" dirty="0">
                <a:solidFill>
                  <a:srgbClr val="FFFFFF"/>
                </a:solidFill>
                <a:latin typeface="Calibri Light"/>
                <a:cs typeface="Verdana"/>
              </a:rPr>
              <a:t>clara, bem articulada, volume apropriado</a:t>
            </a:r>
          </a:p>
          <a:p>
            <a:pPr marL="342900" indent="-342900">
              <a:buClr>
                <a:srgbClr val="333333"/>
              </a:buClr>
              <a:buFont typeface="WingDings"/>
              <a:buChar char=""/>
              <a:defRPr/>
            </a:pPr>
            <a:r>
              <a:rPr lang="pt-PT" sz="2400" noProof="0" dirty="0">
                <a:solidFill>
                  <a:srgbClr val="333333"/>
                </a:solidFill>
                <a:latin typeface="Calibri Light"/>
                <a:cs typeface="Verdana"/>
              </a:rPr>
              <a:t>Expressão facial/Gestos:</a:t>
            </a:r>
            <a:r>
              <a:rPr lang="pt-PT" sz="2400" dirty="0">
                <a:solidFill>
                  <a:srgbClr val="004992"/>
                </a:solidFill>
                <a:latin typeface="Calibri Light"/>
                <a:cs typeface="Verdana"/>
              </a:rPr>
              <a:t> ???</a:t>
            </a:r>
            <a:r>
              <a:rPr lang="pt-PT" sz="2400" noProof="0" dirty="0">
                <a:solidFill>
                  <a:srgbClr val="FFFFFF"/>
                </a:solidFill>
                <a:latin typeface="Calibri Light"/>
                <a:cs typeface="Verdana"/>
              </a:rPr>
              <a:t> contacto ocular; aparência confiante</a:t>
            </a:r>
          </a:p>
          <a:p>
            <a:pPr marL="342900" indent="-342900">
              <a:buClr>
                <a:srgbClr val="333333"/>
              </a:buClr>
              <a:buFont typeface="WingDings"/>
              <a:buChar char=""/>
              <a:defRPr/>
            </a:pPr>
            <a:r>
              <a:rPr lang="pt-PT" sz="2400" noProof="0" dirty="0">
                <a:solidFill>
                  <a:srgbClr val="333333"/>
                </a:solidFill>
                <a:latin typeface="Calibri Light"/>
                <a:cs typeface="Verdana"/>
              </a:rPr>
              <a:t>Postura:</a:t>
            </a:r>
            <a:r>
              <a:rPr lang="pt-PT" sz="2400" dirty="0">
                <a:solidFill>
                  <a:srgbClr val="004992"/>
                </a:solidFill>
                <a:latin typeface="Calibri Light"/>
                <a:cs typeface="Verdana"/>
              </a:rPr>
              <a:t> ???</a:t>
            </a:r>
            <a:r>
              <a:rPr lang="pt-PT" sz="2400" noProof="0" dirty="0">
                <a:solidFill>
                  <a:srgbClr val="FFFFFF"/>
                </a:solidFill>
                <a:latin typeface="Calibri Light"/>
                <a:cs typeface="Verdana"/>
              </a:rPr>
              <a:t> direita</a:t>
            </a:r>
          </a:p>
        </p:txBody>
      </p:sp>
      <p:sp>
        <p:nvSpPr>
          <p:cNvPr id="7" name="Footer Placeholder 6"/>
          <p:cNvSpPr>
            <a:spLocks noGrp="1"/>
          </p:cNvSpPr>
          <p:nvPr>
            <p:ph type="ftr" sz="quarter" idx="11"/>
          </p:nvPr>
        </p:nvSpPr>
        <p:spPr/>
        <p:txBody>
          <a:bodyPr/>
          <a:lstStyle/>
          <a:p>
            <a:pPr>
              <a:defRPr/>
            </a:pPr>
            <a:r>
              <a:rPr lang="pt-BR"/>
              <a:t>Treino Metacognitivo 9 - Auto-Estima</a:t>
            </a:r>
            <a:endParaRPr lang="de-DE"/>
          </a:p>
        </p:txBody>
      </p:sp>
      <p:sp>
        <p:nvSpPr>
          <p:cNvPr id="9" name="Slide Number Placeholder 8"/>
          <p:cNvSpPr>
            <a:spLocks noGrp="1"/>
          </p:cNvSpPr>
          <p:nvPr>
            <p:ph type="sldNum" sz="quarter" idx="12"/>
          </p:nvPr>
        </p:nvSpPr>
        <p:spPr/>
        <p:txBody>
          <a:bodyPr/>
          <a:lstStyle/>
          <a:p>
            <a:pPr>
              <a:defRPr/>
            </a:pPr>
            <a:fld id="{F279F671-5723-4878-905E-9AC05A64390E}" type="slidenum">
              <a:rPr lang="de-DE" smtClean="0"/>
              <a:pPr>
                <a:defRPr/>
              </a:pPr>
              <a:t>17</a:t>
            </a:fld>
            <a:endParaRPr lang="de-DE"/>
          </a:p>
        </p:txBody>
      </p:sp>
      <p:pic>
        <p:nvPicPr>
          <p:cNvPr id="11" name="Grafik4"/>
          <p:cNvPicPr>
            <a:picLocks noChangeAspect="1"/>
          </p:cNvPicPr>
          <p:nvPr/>
        </p:nvPicPr>
        <p:blipFill>
          <a:blip r:embed="rId3">
            <a:lum/>
            <a:alphaModFix/>
          </a:blip>
          <a:srcRect/>
          <a:stretch>
            <a:fillRect/>
          </a:stretch>
        </p:blipFill>
        <p:spPr>
          <a:xfrm>
            <a:off x="7128779"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identifica pessoas com uma auto-estima elevada?</a:t>
            </a:r>
            <a:endParaRPr lang="pt-PT" sz="3600" dirty="0">
              <a:latin typeface="Calibri Light"/>
            </a:endParaRPr>
          </a:p>
        </p:txBody>
      </p:sp>
      <p:sp>
        <p:nvSpPr>
          <p:cNvPr id="5" name="Rectangle 15"/>
          <p:cNvSpPr>
            <a:spLocks noGrp="1" noChangeArrowheads="1"/>
          </p:cNvSpPr>
          <p:nvPr>
            <p:ph idx="1"/>
          </p:nvPr>
        </p:nvSpPr>
        <p:spPr>
          <a:xfrm>
            <a:off x="408955" y="2204864"/>
            <a:ext cx="6720840" cy="4248000"/>
          </a:xfrm>
        </p:spPr>
        <p:txBody>
          <a:bodyPr/>
          <a:lstStyle/>
          <a:p>
            <a:pPr marL="342900" indent="-342900" eaLnBrk="1" hangingPunct="1">
              <a:buClr>
                <a:srgbClr val="333333"/>
              </a:buClr>
              <a:buFont typeface="WingDings"/>
              <a:buChar char=""/>
              <a:defRPr/>
            </a:pPr>
            <a:r>
              <a:rPr lang="pt-PT" sz="2400" noProof="0" dirty="0">
                <a:solidFill>
                  <a:srgbClr val="333333"/>
                </a:solidFill>
                <a:latin typeface="Calibri Light"/>
                <a:cs typeface="Verdana"/>
              </a:rPr>
              <a:t>Voz: </a:t>
            </a:r>
            <a:r>
              <a:rPr lang="pt-PT" sz="2400" noProof="0" dirty="0">
                <a:solidFill>
                  <a:srgbClr val="004992"/>
                </a:solidFill>
                <a:latin typeface="Calibri Light"/>
                <a:cs typeface="Verdana"/>
              </a:rPr>
              <a:t>clara, bem articulada, volume apropriado</a:t>
            </a:r>
          </a:p>
          <a:p>
            <a:pPr marL="342900" indent="-342900">
              <a:buClr>
                <a:srgbClr val="333333"/>
              </a:buClr>
              <a:buFont typeface="WingDings"/>
              <a:buChar char=""/>
              <a:defRPr/>
            </a:pPr>
            <a:r>
              <a:rPr lang="pt-PT" sz="2400" noProof="0" dirty="0">
                <a:solidFill>
                  <a:srgbClr val="333333"/>
                </a:solidFill>
                <a:latin typeface="Calibri Light"/>
                <a:cs typeface="Verdana"/>
              </a:rPr>
              <a:t>Expressão facial/Gestos: </a:t>
            </a:r>
            <a:r>
              <a:rPr lang="pt-PT" sz="2400" noProof="0" dirty="0">
                <a:solidFill>
                  <a:srgbClr val="004992"/>
                </a:solidFill>
                <a:latin typeface="Calibri Light"/>
                <a:cs typeface="Verdana"/>
              </a:rPr>
              <a:t>contacto ocular; aparência confiante</a:t>
            </a:r>
          </a:p>
          <a:p>
            <a:pPr marL="342900" indent="-342900" eaLnBrk="1" hangingPunct="1">
              <a:buClr>
                <a:srgbClr val="333333"/>
              </a:buClr>
              <a:buFont typeface="WingDings"/>
              <a:buChar char=""/>
              <a:defRPr/>
            </a:pPr>
            <a:r>
              <a:rPr lang="pt-PT" sz="2400" noProof="0" dirty="0">
                <a:solidFill>
                  <a:srgbClr val="333333"/>
                </a:solidFill>
                <a:latin typeface="Calibri Light"/>
                <a:cs typeface="Verdana"/>
              </a:rPr>
              <a:t>Postura: </a:t>
            </a:r>
            <a:r>
              <a:rPr lang="pt-PT" sz="2400" noProof="0" dirty="0">
                <a:solidFill>
                  <a:srgbClr val="004992"/>
                </a:solidFill>
                <a:latin typeface="Calibri Light"/>
                <a:cs typeface="Verdana"/>
              </a:rPr>
              <a:t>direita</a:t>
            </a:r>
          </a:p>
          <a:p>
            <a:pPr lvl="0" defTabSz="914400" fontAlgn="base">
              <a:buClr>
                <a:srgbClr val="333333"/>
              </a:buClr>
            </a:pPr>
            <a:r>
              <a:rPr lang="pt-PT" sz="2400" dirty="0">
                <a:solidFill>
                  <a:srgbClr val="004992"/>
                </a:solidFill>
                <a:latin typeface="Calibri Light"/>
                <a:cs typeface="Verdana"/>
              </a:rPr>
              <a:t>Como em relação a tudo na vida, não exagere (ex: fixar o olhar nos outros; interromper os outros constantemente; exigir demasiadamente e mandar nos outros).</a:t>
            </a:r>
            <a:endParaRPr lang="pt-PT" sz="2400" noProof="0" dirty="0">
              <a:solidFill>
                <a:srgbClr val="004992"/>
              </a:solidFill>
              <a:latin typeface="Calibri Light"/>
              <a:ea typeface="ＭＳ Ｐゴシック"/>
              <a:cs typeface="Verdana"/>
            </a:endParaRPr>
          </a:p>
        </p:txBody>
      </p:sp>
      <p:sp>
        <p:nvSpPr>
          <p:cNvPr id="7" name="Footer Placeholder 6"/>
          <p:cNvSpPr>
            <a:spLocks noGrp="1"/>
          </p:cNvSpPr>
          <p:nvPr>
            <p:ph type="ftr" sz="quarter" idx="11"/>
          </p:nvPr>
        </p:nvSpPr>
        <p:spPr/>
        <p:txBody>
          <a:bodyPr/>
          <a:lstStyle/>
          <a:p>
            <a:pPr>
              <a:defRPr/>
            </a:pPr>
            <a:r>
              <a:rPr lang="pt-BR"/>
              <a:t>Treino Metacognitivo 9 - Auto-Estima</a:t>
            </a:r>
            <a:endParaRPr lang="de-DE"/>
          </a:p>
        </p:txBody>
      </p:sp>
      <p:sp>
        <p:nvSpPr>
          <p:cNvPr id="9" name="Slide Number Placeholder 8"/>
          <p:cNvSpPr>
            <a:spLocks noGrp="1"/>
          </p:cNvSpPr>
          <p:nvPr>
            <p:ph type="sldNum" sz="quarter" idx="12"/>
          </p:nvPr>
        </p:nvSpPr>
        <p:spPr/>
        <p:txBody>
          <a:bodyPr/>
          <a:lstStyle/>
          <a:p>
            <a:pPr>
              <a:defRPr/>
            </a:pPr>
            <a:fld id="{F279F671-5723-4878-905E-9AC05A64390E}" type="slidenum">
              <a:rPr lang="de-DE" smtClean="0"/>
              <a:pPr>
                <a:defRPr/>
              </a:pPr>
              <a:t>18</a:t>
            </a:fld>
            <a:endParaRPr lang="de-DE"/>
          </a:p>
        </p:txBody>
      </p:sp>
      <p:pic>
        <p:nvPicPr>
          <p:cNvPr id="11" name="Grafik4"/>
          <p:cNvPicPr>
            <a:picLocks noChangeAspect="1"/>
          </p:cNvPicPr>
          <p:nvPr/>
        </p:nvPicPr>
        <p:blipFill>
          <a:blip r:embed="rId3">
            <a:lum/>
            <a:alphaModFix/>
          </a:blip>
          <a:srcRect/>
          <a:stretch>
            <a:fillRect/>
          </a:stretch>
        </p:blipFill>
        <p:spPr>
          <a:xfrm>
            <a:off x="7128779" y="2203704"/>
            <a:ext cx="3573243" cy="4251960"/>
          </a:xfrm>
          <a:prstGeom prst="rect">
            <a:avLst/>
          </a:prstGeom>
        </p:spPr>
      </p:pic>
    </p:spTree>
    <p:extLst>
      <p:ext uri="{BB962C8B-B14F-4D97-AF65-F5344CB8AC3E}">
        <p14:creationId xmlns:p14="http://schemas.microsoft.com/office/powerpoint/2010/main" val="2030028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Características de uma auto-estima elevada que não são diretamente observáveis</a:t>
            </a:r>
            <a:endParaRPr lang="pt-PT" sz="3600" dirty="0">
              <a:latin typeface="Calibri Light"/>
            </a:endParaRPr>
          </a:p>
        </p:txBody>
      </p:sp>
      <p:sp>
        <p:nvSpPr>
          <p:cNvPr id="6" name="Rectangle 15"/>
          <p:cNvSpPr>
            <a:spLocks noGrp="1" noChangeArrowheads="1"/>
          </p:cNvSpPr>
          <p:nvPr>
            <p:ph idx="1"/>
          </p:nvPr>
        </p:nvSpPr>
        <p:spPr/>
        <p:txBody>
          <a:bodyPr/>
          <a:lstStyle/>
          <a:p>
            <a:r>
              <a:rPr lang="pt-PT" sz="2400" kern="1200" noProof="0">
                <a:solidFill>
                  <a:srgbClr val="333333"/>
                </a:solidFill>
                <a:latin typeface="Calibri Light"/>
                <a:ea typeface="Verdana" panose="020B0604030504040204" pitchFamily="34" charset="0"/>
                <a:cs typeface="Verdana" panose="020B0604030504040204" pitchFamily="34" charset="0"/>
              </a:rPr>
              <a:t>???</a:t>
            </a:r>
            <a:endParaRPr lang="pt-PT" sz="2400" kern="1200" noProof="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pt-BR"/>
              <a:t>Treino Metacognitivo 9 - Auto-Estima</a:t>
            </a:r>
            <a:endParaRPr lang="de-DE"/>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19</a:t>
            </a:fld>
            <a:endParaRPr lang="de-DE"/>
          </a:p>
        </p:txBody>
      </p:sp>
      <p:pic>
        <p:nvPicPr>
          <p:cNvPr id="10"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Características de uma auto-estima elevada que não são diretamente observáveis</a:t>
            </a:r>
            <a:endParaRPr lang="pt-PT" sz="3600" dirty="0">
              <a:latin typeface="Calibri Light"/>
            </a:endParaRPr>
          </a:p>
        </p:txBody>
      </p:sp>
      <p:sp>
        <p:nvSpPr>
          <p:cNvPr id="5" name="Rectangle 15"/>
          <p:cNvSpPr>
            <a:spLocks noGrp="1" noChangeArrowheads="1"/>
          </p:cNvSpPr>
          <p:nvPr>
            <p:ph idx="1"/>
          </p:nvPr>
        </p:nvSpPr>
        <p:spPr>
          <a:xfrm>
            <a:off x="408955" y="2204864"/>
            <a:ext cx="5577840" cy="4248000"/>
          </a:xfrm>
        </p:spPr>
        <p:txBody>
          <a:bodyPr/>
          <a:lstStyle/>
          <a:p>
            <a:pPr marL="342900" indent="-342900">
              <a:buClr>
                <a:srgbClr val="333333"/>
              </a:buClr>
              <a:buFont typeface="WingDings"/>
              <a:buChar char=""/>
              <a:defRPr/>
            </a:pPr>
            <a:r>
              <a:rPr lang="pt-PT" sz="2400" noProof="0" dirty="0">
                <a:solidFill>
                  <a:srgbClr val="333333"/>
                </a:solidFill>
                <a:latin typeface="Calibri Light"/>
                <a:cs typeface="Verdana"/>
              </a:rPr>
              <a:t>Confiança nas próprias capacidades.</a:t>
            </a:r>
          </a:p>
          <a:p>
            <a:pPr marL="342900" indent="-342900">
              <a:buClr>
                <a:srgbClr val="333333"/>
              </a:buClr>
              <a:buFont typeface="WingDings"/>
              <a:buChar char=""/>
              <a:defRPr/>
            </a:pPr>
            <a:r>
              <a:rPr lang="pt-PT" sz="2400" noProof="0" dirty="0">
                <a:solidFill>
                  <a:srgbClr val="333333"/>
                </a:solidFill>
                <a:latin typeface="Calibri Light"/>
                <a:cs typeface="Verdana"/>
              </a:rPr>
              <a:t>Aceitar os próprios erros e falhas (sem desvalorização pessoal).</a:t>
            </a:r>
          </a:p>
          <a:p>
            <a:pPr marL="342900" indent="-342900">
              <a:buClr>
                <a:srgbClr val="333333"/>
              </a:buClr>
              <a:buFont typeface="WingDings"/>
              <a:buChar char=""/>
              <a:defRPr/>
            </a:pPr>
            <a:r>
              <a:rPr lang="pt-PT" sz="2400" noProof="0" dirty="0">
                <a:solidFill>
                  <a:srgbClr val="333333"/>
                </a:solidFill>
                <a:latin typeface="Calibri Light"/>
                <a:cs typeface="Verdana"/>
              </a:rPr>
              <a:t>Introspetivo/a, pronto(a) a aprender (a partir dos erros/falhas).</a:t>
            </a:r>
          </a:p>
          <a:p>
            <a:pPr marL="342900" indent="-342900">
              <a:buClr>
                <a:srgbClr val="333333"/>
              </a:buClr>
              <a:buFont typeface="WingDings"/>
              <a:buChar char=""/>
              <a:defRPr/>
            </a:pPr>
            <a:r>
              <a:rPr lang="pt-PT" sz="2400" noProof="0" dirty="0">
                <a:solidFill>
                  <a:srgbClr val="333333"/>
                </a:solidFill>
                <a:latin typeface="Calibri Light"/>
                <a:cs typeface="Verdana"/>
              </a:rPr>
              <a:t>Atitude positiva em relação a si próprio(a); por exemplo, elogiar-se pelos sucessos.</a:t>
            </a:r>
            <a:endParaRPr lang="pt-PT" sz="2400" b="1" kern="1200" noProof="0" dirty="0">
              <a:solidFill>
                <a:srgbClr val="333333"/>
              </a:solidFill>
              <a:latin typeface="Calibri Light"/>
              <a:ea typeface="Verdana" panose="020B0604030504040204" pitchFamily="34" charset="0"/>
              <a:cs typeface="Verdana"/>
            </a:endParaRP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20</a:t>
            </a:fld>
            <a:endParaRPr lang="de-DE"/>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571323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Aperceber-se das qualidades ou dos pontos forte</a:t>
            </a:r>
            <a:endParaRPr lang="pt-PT" sz="3600" dirty="0">
              <a:latin typeface="Calibri Light"/>
            </a:endParaRPr>
          </a:p>
        </p:txBody>
      </p:sp>
      <p:sp>
        <p:nvSpPr>
          <p:cNvPr id="3" name="Inhaltsplatzhalter 2"/>
          <p:cNvSpPr>
            <a:spLocks noGrp="1"/>
          </p:cNvSpPr>
          <p:nvPr>
            <p:ph idx="1"/>
          </p:nvPr>
        </p:nvSpPr>
        <p:spPr/>
        <p:txBody>
          <a:bodyPr wrap="square"/>
          <a:lstStyle/>
          <a:p>
            <a:pPr>
              <a:defRPr/>
            </a:pPr>
            <a:r>
              <a:rPr lang="pt-PT" sz="2400" noProof="0" dirty="0">
                <a:solidFill>
                  <a:srgbClr val="004992"/>
                </a:solidFill>
                <a:latin typeface="Calibri Light"/>
                <a:cs typeface="Verdana"/>
              </a:rPr>
              <a:t>Porque motivo identificar as próprias qualidades ou pontos fortes é por vezes tão difícil?</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pt-PT" sz="2400" noProof="0" dirty="0">
                <a:solidFill>
                  <a:srgbClr val="333333"/>
                </a:solidFill>
                <a:latin typeface="Calibri Light"/>
                <a:ea typeface="Verdana" panose="020B0604030504040204" pitchFamily="34" charset="0"/>
                <a:cs typeface="Verdana"/>
              </a:rPr>
              <a:t>Pensamento comum: “se eu me elogiar a mim próprio(a), vou ficar vaidoso(a)”.</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pt-PT" sz="2400" noProof="0" dirty="0">
                <a:solidFill>
                  <a:srgbClr val="333333"/>
                </a:solidFill>
                <a:latin typeface="Calibri Light"/>
                <a:ea typeface="Verdana" panose="020B0604030504040204" pitchFamily="34" charset="0"/>
                <a:cs typeface="Verdana"/>
              </a:rPr>
              <a:t>Durante as fases de doença aguda, pode ser mais difícil ver ou mostrar as qualidades pessoais.</a:t>
            </a:r>
          </a:p>
        </p:txBody>
      </p:sp>
      <p:sp>
        <p:nvSpPr>
          <p:cNvPr id="5" name="Footer Placeholder 4"/>
          <p:cNvSpPr>
            <a:spLocks noGrp="1"/>
          </p:cNvSpPr>
          <p:nvPr>
            <p:ph type="ftr" sz="quarter" idx="11"/>
          </p:nvPr>
        </p:nvSpPr>
        <p:spPr/>
        <p:txBody>
          <a:bodyPr/>
          <a:lstStyle/>
          <a:p>
            <a:pPr>
              <a:defRPr/>
            </a:pPr>
            <a:r>
              <a:rPr lang="pt-BR"/>
              <a:t>Treino Metacognitivo 9 - Auto-Estima</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Aperceber-se das qualidades ou dos pontos forte</a:t>
            </a:r>
            <a:endParaRPr lang="pt-PT" sz="3600" dirty="0">
              <a:solidFill>
                <a:srgbClr val="004992"/>
              </a:solidFill>
              <a:latin typeface="Calibri Light"/>
            </a:endParaRPr>
          </a:p>
        </p:txBody>
      </p:sp>
      <p:sp>
        <p:nvSpPr>
          <p:cNvPr id="3" name="Inhaltsplatzhalter 2"/>
          <p:cNvSpPr>
            <a:spLocks noGrp="1"/>
          </p:cNvSpPr>
          <p:nvPr>
            <p:ph idx="1"/>
          </p:nvPr>
        </p:nvSpPr>
        <p:spPr/>
        <p:txBody>
          <a:bodyPr/>
          <a:lstStyle/>
          <a:p>
            <a:r>
              <a:rPr lang="pt-PT" sz="2400" noProof="0" dirty="0">
                <a:solidFill>
                  <a:srgbClr val="004992"/>
                </a:solidFill>
                <a:latin typeface="Calibri Light"/>
                <a:ea typeface="ＭＳ Ｐゴシック"/>
                <a:cs typeface="Verdana"/>
              </a:rPr>
              <a:t>Readquirir </a:t>
            </a:r>
            <a:r>
              <a:rPr lang="pt-PT" sz="2400" dirty="0">
                <a:solidFill>
                  <a:srgbClr val="004992"/>
                </a:solidFill>
                <a:latin typeface="Calibri Light"/>
                <a:ea typeface="Verdana" panose="020B0604030504040204" pitchFamily="34" charset="0"/>
                <a:cs typeface="Verdana"/>
              </a:rPr>
              <a:t>“</a:t>
            </a:r>
            <a:r>
              <a:rPr lang="pt-PT" sz="2400" noProof="0" dirty="0">
                <a:solidFill>
                  <a:srgbClr val="004992"/>
                </a:solidFill>
                <a:latin typeface="Calibri Light"/>
                <a:ea typeface="ＭＳ Ｐゴシック"/>
                <a:cs typeface="Verdana"/>
              </a:rPr>
              <a:t>tesouros perdidos</a:t>
            </a:r>
            <a:r>
              <a:rPr lang="pt-PT" sz="2400" dirty="0">
                <a:solidFill>
                  <a:srgbClr val="004992"/>
                </a:solidFill>
                <a:latin typeface="Calibri Light"/>
                <a:ea typeface="Verdana" panose="020B0604030504040204" pitchFamily="34" charset="0"/>
                <a:cs typeface="Verdana"/>
              </a:rPr>
              <a:t>”</a:t>
            </a:r>
            <a:r>
              <a:rPr lang="pt-PT" sz="2400" noProof="0" dirty="0">
                <a:solidFill>
                  <a:srgbClr val="004992"/>
                </a:solidFill>
                <a:latin typeface="Calibri Light"/>
                <a:ea typeface="ＭＳ Ｐゴシック"/>
                <a:cs typeface="Verdana"/>
              </a:rPr>
              <a:t>:</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Simplesmente pergunte aos seus amigos e familiares quais são as qualidades que tem e que têm valor para eles.</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Pense em situações </a:t>
            </a:r>
            <a:r>
              <a:rPr lang="pt-PT" sz="2400" u="sng" noProof="0" dirty="0">
                <a:solidFill>
                  <a:srgbClr val="333333"/>
                </a:solidFill>
                <a:latin typeface="Calibri Light"/>
                <a:ea typeface="ＭＳ Ｐゴシック"/>
                <a:cs typeface="Verdana"/>
              </a:rPr>
              <a:t>concretas</a:t>
            </a:r>
            <a:r>
              <a:rPr lang="pt-PT" sz="2400" noProof="0" dirty="0">
                <a:solidFill>
                  <a:srgbClr val="333333"/>
                </a:solidFill>
                <a:latin typeface="Calibri Light"/>
                <a:ea typeface="ＭＳ Ｐゴシック"/>
                <a:cs typeface="Verdana"/>
              </a:rPr>
              <a:t> em que fez algo bem feito e em que até o tenham elogiado (contam mesmo as coisas mais pequenas).</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 e escreva essas experiências num diário (de coisas positivas)*, para se lembrar dessas coisas nos maus momentos.</a:t>
            </a:r>
            <a:endParaRPr lang="pt-PT" sz="2400" noProof="0" dirty="0">
              <a:solidFill>
                <a:srgbClr val="333333"/>
              </a:solidFill>
              <a:latin typeface="Calibri Light"/>
              <a:ea typeface="Verdana" panose="020B0604030504040204" pitchFamily="34" charset="0"/>
              <a:cs typeface="Verdana"/>
            </a:endParaRPr>
          </a:p>
        </p:txBody>
      </p:sp>
      <p:sp>
        <p:nvSpPr>
          <p:cNvPr id="7" name="Footer Placeholder 6"/>
          <p:cNvSpPr>
            <a:spLocks noGrp="1"/>
          </p:cNvSpPr>
          <p:nvPr>
            <p:ph type="ftr" sz="quarter" idx="11"/>
          </p:nvPr>
        </p:nvSpPr>
        <p:spPr/>
        <p:txBody>
          <a:bodyPr/>
          <a:lstStyle/>
          <a:p>
            <a:pPr>
              <a:defRPr/>
            </a:pPr>
            <a:r>
              <a:rPr lang="pt-BR"/>
              <a:t>Treino Metacognitivo 9 - Auto-Estima</a:t>
            </a:r>
            <a:endParaRPr lang="de-DE"/>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22</a:t>
            </a:fld>
            <a:endParaRPr lang="de-DE"/>
          </a:p>
        </p:txBody>
      </p:sp>
      <p:pic>
        <p:nvPicPr>
          <p:cNvPr id="10"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
        <p:nvSpPr>
          <p:cNvPr id="11"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spAutoFit/>
          </a:bodyPr>
          <a:lstStyle/>
          <a:p>
            <a:r>
              <a:rPr lang="pt-BR" sz="1400">
                <a:latin typeface="Calibri Light"/>
              </a:rPr>
              <a:t>* Neste diário devem apenas ser escritos os aspetos positivos do dia.</a:t>
            </a:r>
            <a:endParaRPr 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Exercício 1</a:t>
            </a:r>
            <a:endParaRPr lang="pt-PT" sz="3600" dirty="0">
              <a:latin typeface="Calibri Light"/>
            </a:endParaRPr>
          </a:p>
        </p:txBody>
      </p:sp>
      <p:sp>
        <p:nvSpPr>
          <p:cNvPr id="3" name="Inhaltsplatzhalter 2"/>
          <p:cNvSpPr>
            <a:spLocks noGrp="1"/>
          </p:cNvSpPr>
          <p:nvPr>
            <p:ph idx="1"/>
          </p:nvPr>
        </p:nvSpPr>
        <p:spPr/>
        <p:txBody>
          <a:bodyPr/>
          <a:lstStyle/>
          <a:p>
            <a:pPr algn="ctr">
              <a:defRPr/>
            </a:pPr>
            <a:r>
              <a:rPr lang="pt-PT" sz="2400" noProof="0" dirty="0">
                <a:solidFill>
                  <a:srgbClr val="004992"/>
                </a:solidFill>
                <a:latin typeface="Calibri Light"/>
                <a:ea typeface="Verdana" panose="020B0604030504040204" pitchFamily="34" charset="0"/>
                <a:cs typeface="Verdana" panose="020B0604030504040204" pitchFamily="34" charset="0"/>
              </a:rPr>
              <a:t>Do que gosta em si?</a:t>
            </a:r>
          </a:p>
          <a:p>
            <a:pPr algn="ctr">
              <a:defRPr/>
            </a:pPr>
            <a:r>
              <a:rPr lang="pt-PT" sz="2400" noProof="0" dirty="0">
                <a:solidFill>
                  <a:srgbClr val="004992"/>
                </a:solidFill>
                <a:latin typeface="Calibri Light"/>
                <a:ea typeface="Verdana" panose="020B0604030504040204" pitchFamily="34" charset="0"/>
                <a:cs typeface="Verdana" panose="020B0604030504040204" pitchFamily="34" charset="0"/>
              </a:rPr>
              <a:t>Em que coisas é bom no que faz?</a:t>
            </a:r>
          </a:p>
          <a:p>
            <a:pPr algn="ctr">
              <a:defRPr/>
            </a:pPr>
            <a:r>
              <a:rPr lang="pt-PT" sz="2400" noProof="0" dirty="0">
                <a:solidFill>
                  <a:srgbClr val="333333"/>
                </a:solidFill>
                <a:latin typeface="Calibri Light"/>
                <a:ea typeface="Verdana" panose="020B0604030504040204" pitchFamily="34" charset="0"/>
                <a:cs typeface="Verdana" panose="020B0604030504040204" pitchFamily="34" charset="0"/>
              </a:rPr>
              <a:t>Pense pelo menos numa qualidade para cada questão!</a:t>
            </a:r>
            <a:endParaRPr lang="pt-PT" sz="2400" noProof="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Exercício 2</a:t>
            </a:r>
            <a:endParaRPr lang="pt-PT" sz="3600" dirty="0">
              <a:latin typeface="Calibri Light"/>
            </a:endParaRP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Levante-se e deixe a sua cabeça pender.</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Olhe para baixo, deixe os seus ombros e os seus braços balançar e arqueie um pouco as suas costas.</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24</a:t>
            </a:fld>
            <a:endParaRPr lang="de-DE"/>
          </a:p>
        </p:txBody>
      </p:sp>
    </p:spTree>
    <p:extLst>
      <p:ext uri="{BB962C8B-B14F-4D97-AF65-F5344CB8AC3E}">
        <p14:creationId xmlns:p14="http://schemas.microsoft.com/office/powerpoint/2010/main" val="1283973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Exercício 2</a:t>
            </a:r>
            <a:endParaRPr lang="pt-PT" sz="3600" dirty="0">
              <a:latin typeface="Calibri Light"/>
            </a:endParaRP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Levante-se e deixe a sua cabeça pender.</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Olhe para baixo, deixe os seus ombros e os seus braços balançar e arqueie um pouco as suas costas.</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Caminhe pela sala nesta posição!</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25</a:t>
            </a:fld>
            <a:endParaRPr lang="de-DE"/>
          </a:p>
        </p:txBody>
      </p:sp>
    </p:spTree>
    <p:extLst>
      <p:ext uri="{BB962C8B-B14F-4D97-AF65-F5344CB8AC3E}">
        <p14:creationId xmlns:p14="http://schemas.microsoft.com/office/powerpoint/2010/main" val="1545661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Exercício 2</a:t>
            </a:r>
            <a:endParaRPr lang="pt-PT" sz="3600" dirty="0">
              <a:latin typeface="Calibri Light"/>
            </a:endParaRP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Levante-se e deixe a sua cabeça pender.</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Olhe para baixo, deixe os seus ombros e os seus braços balançar e arqueie um pouco as suas costas.</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Caminhe pela sala nesta posição!</a:t>
            </a:r>
          </a:p>
          <a:p>
            <a:pPr algn="ctr">
              <a:buClr>
                <a:srgbClr val="333333"/>
              </a:buClr>
            </a:pPr>
            <a:r>
              <a:rPr lang="pt-PT" sz="2400" noProof="0" dirty="0">
                <a:solidFill>
                  <a:srgbClr val="004992"/>
                </a:solidFill>
                <a:latin typeface="Calibri Light"/>
                <a:ea typeface="ＭＳ Ｐゴシック"/>
                <a:cs typeface="Verdana"/>
              </a:rPr>
              <a:t>Como se está a sentir?</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26</a:t>
            </a:fld>
            <a:endParaRPr lang="de-DE"/>
          </a:p>
        </p:txBody>
      </p:sp>
    </p:spTree>
    <p:extLst>
      <p:ext uri="{BB962C8B-B14F-4D97-AF65-F5344CB8AC3E}">
        <p14:creationId xmlns:p14="http://schemas.microsoft.com/office/powerpoint/2010/main" val="1348116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Exercício 2</a:t>
            </a:r>
            <a:endParaRPr lang="pt-PT" sz="3600" dirty="0">
              <a:latin typeface="Calibri Light"/>
            </a:endParaRP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Agora deixe a parte superior do seu corpo pender de forma relaxada e de seguida alinhe o seu corpo muito lentamente, vertebra por vertebra, de forma a ficar em posição vertical. Imagine alguém a puxá-lo pelas pontas do cabelo (sem o magoar).</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27</a:t>
            </a:fld>
            <a:endParaRPr lang="de-DE"/>
          </a:p>
        </p:txBody>
      </p:sp>
    </p:spTree>
    <p:extLst>
      <p:ext uri="{BB962C8B-B14F-4D97-AF65-F5344CB8AC3E}">
        <p14:creationId xmlns:p14="http://schemas.microsoft.com/office/powerpoint/2010/main" val="1397952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Exercício 2</a:t>
            </a:r>
            <a:endParaRPr lang="pt-PT" sz="3600" dirty="0">
              <a:latin typeface="Calibri Light"/>
            </a:endParaRP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Agora deixe a parte superior do seu corpo pender de forma relaxada e de seguida alinhe o seu corpo muito lentamente, vertebra por vertebra, de forma a ficar em posição vertical. Imagine alguém a puxá-lo pelas pontas do cabelo (sem o magoar).</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Caminhe na sala nesta posição!</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28</a:t>
            </a:fld>
            <a:endParaRPr lang="de-DE"/>
          </a:p>
        </p:txBody>
      </p:sp>
    </p:spTree>
    <p:extLst>
      <p:ext uri="{BB962C8B-B14F-4D97-AF65-F5344CB8AC3E}">
        <p14:creationId xmlns:p14="http://schemas.microsoft.com/office/powerpoint/2010/main" val="3480026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Exercício 2</a:t>
            </a:r>
            <a:endParaRPr lang="pt-PT" sz="3600" dirty="0">
              <a:latin typeface="Calibri Light"/>
            </a:endParaRP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Agora deixe a parte superior do seu corpo pender de forma relaxada e de seguida alinhe o seu corpo muito lentamente, vertebra por vertebra, de forma a ficar em posição vertical. Imagine alguém a puxá-lo pelas pontas do cabelo (sem o magoar).</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Caminhe na sala nesta posição!</a:t>
            </a:r>
          </a:p>
          <a:p>
            <a:pPr algn="ctr"/>
            <a:r>
              <a:rPr lang="pt-PT" sz="2400" noProof="0" dirty="0">
                <a:solidFill>
                  <a:srgbClr val="004992"/>
                </a:solidFill>
                <a:latin typeface="Calibri Light"/>
                <a:ea typeface="ＭＳ Ｐゴシック"/>
                <a:cs typeface="Verdana"/>
              </a:rPr>
              <a:t>Como se está a sentir?</a:t>
            </a: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29</a:t>
            </a:fld>
            <a:endParaRPr lang="de-DE"/>
          </a:p>
        </p:txBody>
      </p:sp>
    </p:spTree>
    <p:extLst>
      <p:ext uri="{BB962C8B-B14F-4D97-AF65-F5344CB8AC3E}">
        <p14:creationId xmlns:p14="http://schemas.microsoft.com/office/powerpoint/2010/main" val="859369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Exercício 2</a:t>
            </a:r>
            <a:endParaRPr lang="pt-PT"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defRPr/>
            </a:pPr>
            <a:r>
              <a:rPr lang="pt-PT" sz="2400" noProof="0" dirty="0">
                <a:solidFill>
                  <a:srgbClr val="333333"/>
                </a:solidFill>
                <a:latin typeface="Calibri Light"/>
                <a:cs typeface="Verdana"/>
              </a:rPr>
              <a:t>Deve ter reparado que se sentiu muito mais confiante numa posição mais verticalizada.</a:t>
            </a:r>
          </a:p>
          <a:p>
            <a:pPr marL="342900" indent="-342900">
              <a:buClr>
                <a:srgbClr val="333333"/>
              </a:buClr>
              <a:buFont typeface="WingDings"/>
              <a:buChar char=""/>
              <a:defRPr/>
            </a:pPr>
            <a:r>
              <a:rPr lang="pt-PT" sz="2400" noProof="0" dirty="0">
                <a:solidFill>
                  <a:srgbClr val="333333"/>
                </a:solidFill>
                <a:latin typeface="Calibri Light"/>
                <a:cs typeface="Verdana"/>
              </a:rPr>
              <a:t>Uma postura firme e verticalizada não apenas transmite maior confiança aos outros, como tem um impacto positivo na auto-estima.</a:t>
            </a:r>
          </a:p>
          <a:p>
            <a:pPr marL="342900" indent="-342900">
              <a:buClr>
                <a:srgbClr val="333333"/>
              </a:buClr>
              <a:buFont typeface="WingDings"/>
              <a:buChar char=""/>
              <a:defRPr/>
            </a:pPr>
            <a:r>
              <a:rPr lang="pt-PT" sz="2400" noProof="0" dirty="0">
                <a:solidFill>
                  <a:srgbClr val="333333"/>
                </a:solidFill>
                <a:latin typeface="Calibri Light"/>
                <a:cs typeface="Verdana"/>
              </a:rPr>
              <a:t>Desenvolver uma atitude interna com uma postura corporal correta: uma linguagem corporal que afirma “estou confiante” (postura correta, contacto ocular, voz firme) fomenta força e auto-confiança dentro de si.</a:t>
            </a:r>
          </a:p>
          <a:p>
            <a:pPr algn="ctr">
              <a:tabLst>
                <a:tab pos="271463" algn="l"/>
              </a:tabLst>
              <a:defRPr/>
            </a:pPr>
            <a:r>
              <a:rPr lang="pt-PT" sz="2400" noProof="0" dirty="0">
                <a:solidFill>
                  <a:srgbClr val="004992"/>
                </a:solidFill>
                <a:latin typeface="Calibri Light"/>
                <a:ea typeface="ＭＳ Ｐゴシック"/>
                <a:cs typeface="Verdana"/>
              </a:rPr>
              <a:t>O que começa com postura transforma-se em atitude!</a:t>
            </a:r>
            <a:endParaRPr lang="pt-PT" sz="2400" noProof="0" dirty="0">
              <a:solidFill>
                <a:srgbClr val="004992"/>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pt-BR"/>
              <a:t>Treino Metacognitivo 9 - Auto-Estima</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30</a:t>
            </a:fld>
            <a:endParaRPr 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Ruminar: girar em círculos, mas sem avançar</a:t>
            </a:r>
            <a:endParaRPr lang="pt-PT" sz="3600" dirty="0">
              <a:latin typeface="Calibri Light"/>
            </a:endParaRPr>
          </a:p>
        </p:txBody>
      </p:sp>
      <p:sp>
        <p:nvSpPr>
          <p:cNvPr id="5" name="Rectangle 15"/>
          <p:cNvSpPr>
            <a:spLocks noGrp="1" noChangeArrowheads="1"/>
          </p:cNvSpPr>
          <p:nvPr>
            <p:ph idx="1"/>
          </p:nvPr>
        </p:nvSpPr>
        <p:spPr>
          <a:xfrm>
            <a:off x="408955" y="2204864"/>
            <a:ext cx="8412480" cy="4248000"/>
          </a:xfrm>
        </p:spPr>
        <p:txBody>
          <a:bodyPr/>
          <a:lstStyle/>
          <a:p>
            <a:pPr marL="342900" indent="-342900" fontAlgn="auto">
              <a:buClr>
                <a:srgbClr val="333333"/>
              </a:buClr>
              <a:buFont typeface="WingDings"/>
              <a:buChar char=""/>
              <a:defRPr/>
            </a:pPr>
            <a:r>
              <a:rPr lang="pt-PT" sz="2400" noProof="0" dirty="0">
                <a:solidFill>
                  <a:srgbClr val="004992"/>
                </a:solidFill>
                <a:latin typeface="Calibri Light"/>
                <a:cs typeface="Verdana"/>
              </a:rPr>
              <a:t>Muitas pessoas com sintomas psicológicos sofrem por “ruminar” sem parar.</a:t>
            </a:r>
            <a:r>
              <a:rPr lang="pt-PT" sz="2400" noProof="0" dirty="0">
                <a:solidFill>
                  <a:srgbClr val="004992"/>
                </a:solidFill>
                <a:latin typeface="Calibri Light"/>
                <a:ea typeface="Verdana" pitchFamily="34" charset="0"/>
                <a:cs typeface="Verdana"/>
              </a:rPr>
              <a:t> </a:t>
            </a:r>
            <a:endParaRPr lang="pt-PT" sz="2400" noProof="0" dirty="0">
              <a:solidFill>
                <a:srgbClr val="004992"/>
              </a:solidFill>
              <a:latin typeface="Calibri Light"/>
              <a:cs typeface="Verdana"/>
            </a:endParaRPr>
          </a:p>
          <a:p>
            <a:pPr marL="342900" indent="-342900" fontAlgn="auto">
              <a:buClr>
                <a:srgbClr val="333333"/>
              </a:buClr>
              <a:buFont typeface="WingDings"/>
              <a:buChar char=""/>
              <a:defRPr/>
            </a:pPr>
            <a:r>
              <a:rPr lang="pt-PT" sz="2400" noProof="0" dirty="0">
                <a:solidFill>
                  <a:srgbClr val="333333"/>
                </a:solidFill>
                <a:latin typeface="Calibri Light"/>
                <a:cs typeface="Verdana"/>
              </a:rPr>
              <a:t>Já reparou se tem “ruminado”?</a:t>
            </a:r>
            <a:endParaRPr lang="pt-PT" sz="2400" b="1" kern="1200" noProof="0" dirty="0">
              <a:solidFill>
                <a:srgbClr val="333333"/>
              </a:solidFill>
              <a:latin typeface="Calibri Light"/>
              <a:ea typeface="Verdana" panose="020B0604030504040204" pitchFamily="34" charset="0"/>
              <a:cs typeface="Verdana"/>
            </a:endParaRPr>
          </a:p>
        </p:txBody>
      </p:sp>
      <p:sp>
        <p:nvSpPr>
          <p:cNvPr id="7" name="Footer Placeholder 6"/>
          <p:cNvSpPr>
            <a:spLocks noGrp="1"/>
          </p:cNvSpPr>
          <p:nvPr>
            <p:ph type="ftr" sz="quarter" idx="11"/>
          </p:nvPr>
        </p:nvSpPr>
        <p:spPr/>
        <p:txBody>
          <a:bodyPr/>
          <a:lstStyle/>
          <a:p>
            <a:pPr>
              <a:defRPr/>
            </a:pPr>
            <a:r>
              <a:rPr lang="pt-BR"/>
              <a:t>Treino Metacognitivo 9 - Auto-Estima</a:t>
            </a:r>
            <a:endParaRPr lang="de-DE"/>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31</a:t>
            </a:fld>
            <a:endParaRPr lang="de-DE"/>
          </a:p>
        </p:txBody>
      </p:sp>
      <p:pic>
        <p:nvPicPr>
          <p:cNvPr id="10"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Problemas</a:t>
            </a:r>
            <a:endParaRPr lang="pt-PT" sz="3600" dirty="0">
              <a:latin typeface="Calibri Light"/>
            </a:endParaRPr>
          </a:p>
        </p:txBody>
      </p:sp>
      <p:sp>
        <p:nvSpPr>
          <p:cNvPr id="5" name="Rectangle 15"/>
          <p:cNvSpPr>
            <a:spLocks noGrp="1" noChangeArrowheads="1"/>
          </p:cNvSpPr>
          <p:nvPr>
            <p:ph idx="1"/>
          </p:nvPr>
        </p:nvSpPr>
        <p:spPr>
          <a:xfrm>
            <a:off x="408955" y="2204864"/>
            <a:ext cx="8412480" cy="4248000"/>
          </a:xfrm>
        </p:spPr>
        <p:txBody>
          <a:bodyPr/>
          <a:lstStyle/>
          <a:p>
            <a:pPr fontAlgn="auto">
              <a:defRPr/>
            </a:pPr>
            <a:r>
              <a:rPr lang="pt-PT" sz="2400" noProof="0" dirty="0">
                <a:solidFill>
                  <a:srgbClr val="004992"/>
                </a:solidFill>
                <a:latin typeface="Calibri Light"/>
                <a:cs typeface="Verdana"/>
              </a:rPr>
              <a:t>Ruminar é muito problemático por várias razões:</a:t>
            </a:r>
          </a:p>
          <a:p>
            <a:pPr marL="342900" indent="-342900" fontAlgn="auto">
              <a:buClr>
                <a:srgbClr val="333333"/>
              </a:buClr>
              <a:buFont typeface="WingDings"/>
              <a:buChar char=""/>
              <a:defRPr/>
            </a:pPr>
            <a:r>
              <a:rPr lang="pt-PT" sz="2400" noProof="0" dirty="0">
                <a:solidFill>
                  <a:srgbClr val="333333"/>
                </a:solidFill>
                <a:latin typeface="Calibri Light"/>
                <a:cs typeface="Verdana"/>
              </a:rPr>
              <a:t>Os pensamentos correm em círculos: os problemas são apresentados sem serem resolvidos.</a:t>
            </a:r>
          </a:p>
          <a:p>
            <a:pPr marL="342900" indent="-342900" fontAlgn="auto">
              <a:buClr>
                <a:srgbClr val="333333"/>
              </a:buClr>
              <a:buFont typeface="WingDings"/>
              <a:buChar char=""/>
              <a:defRPr/>
            </a:pPr>
            <a:r>
              <a:rPr lang="pt-PT" sz="2400" noProof="0" dirty="0">
                <a:solidFill>
                  <a:srgbClr val="333333"/>
                </a:solidFill>
                <a:latin typeface="Calibri Light"/>
                <a:cs typeface="Verdana"/>
              </a:rPr>
              <a:t>A auto-estima é afetada, uma vez que não se repara ou atende aos pensamentos e às ações úteis e favoráveis ao próprio.</a:t>
            </a:r>
          </a:p>
          <a:p>
            <a:pPr marL="342900" indent="-342900" fontAlgn="auto">
              <a:buClr>
                <a:srgbClr val="333333"/>
              </a:buClr>
              <a:buFont typeface="WingDings"/>
              <a:buChar char=""/>
              <a:defRPr/>
            </a:pPr>
            <a:r>
              <a:rPr lang="pt-PT" sz="2400" noProof="0" dirty="0">
                <a:solidFill>
                  <a:srgbClr val="333333"/>
                </a:solidFill>
                <a:latin typeface="Calibri Light"/>
                <a:cs typeface="Verdana"/>
              </a:rPr>
              <a:t>Ao contrário do pensamento dirigido para objetivos, ruminar é caracterizado por pensamentos repetitivos sem qualquer interesse e por </a:t>
            </a:r>
            <a:r>
              <a:rPr lang="pt-PT" sz="2400" noProof="0" dirty="0" err="1">
                <a:solidFill>
                  <a:srgbClr val="333333"/>
                </a:solidFill>
                <a:latin typeface="Calibri Light"/>
                <a:cs typeface="Verdana"/>
              </a:rPr>
              <a:t>auto-acusações</a:t>
            </a:r>
            <a:r>
              <a:rPr lang="pt-PT" sz="2400" noProof="0" dirty="0">
                <a:solidFill>
                  <a:srgbClr val="333333"/>
                </a:solidFill>
                <a:latin typeface="Calibri Light"/>
                <a:cs typeface="Verdana"/>
              </a:rPr>
              <a:t>.</a:t>
            </a:r>
          </a:p>
        </p:txBody>
      </p:sp>
      <p:sp>
        <p:nvSpPr>
          <p:cNvPr id="7" name="Footer Placeholder 6"/>
          <p:cNvSpPr>
            <a:spLocks noGrp="1"/>
          </p:cNvSpPr>
          <p:nvPr>
            <p:ph type="ftr" sz="quarter" idx="11"/>
          </p:nvPr>
        </p:nvSpPr>
        <p:spPr/>
        <p:txBody>
          <a:bodyPr/>
          <a:lstStyle/>
          <a:p>
            <a:pPr>
              <a:defRPr/>
            </a:pPr>
            <a:r>
              <a:rPr lang="pt-BR"/>
              <a:t>Treino Metacognitivo 9 - Auto-Estima</a:t>
            </a:r>
            <a:endParaRPr lang="de-DE"/>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32</a:t>
            </a:fld>
            <a:endParaRPr lang="de-DE"/>
          </a:p>
        </p:txBody>
      </p:sp>
      <p:pic>
        <p:nvPicPr>
          <p:cNvPr id="10"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O que fazer?</a:t>
            </a:r>
            <a:endParaRPr lang="pt-PT" sz="3600" dirty="0">
              <a:latin typeface="Calibri Light"/>
            </a:endParaRPr>
          </a:p>
        </p:txBody>
      </p:sp>
      <p:sp>
        <p:nvSpPr>
          <p:cNvPr id="3" name="Content Placeholder 2"/>
          <p:cNvSpPr>
            <a:spLocks noGrp="1"/>
          </p:cNvSpPr>
          <p:nvPr>
            <p:ph idx="1"/>
          </p:nvPr>
        </p:nvSpPr>
        <p:spPr/>
        <p:txBody>
          <a:bodyPr/>
          <a:lstStyle/>
          <a:p>
            <a:pPr lvl="0" defTabSz="914400">
              <a:defRPr/>
            </a:pPr>
            <a:r>
              <a:rPr lang="pt-PT" sz="2400" dirty="0">
                <a:solidFill>
                  <a:srgbClr val="333333"/>
                </a:solidFill>
                <a:latin typeface="Calibri Light"/>
                <a:cs typeface="Verdana"/>
              </a:rPr>
              <a:t>O passo mais importante é reconhecer que a ruminação como um problema e não como uma estratégia com utilidade. A ruminação conduz claramente a mais problemas do que à sua resolução.</a:t>
            </a:r>
          </a:p>
          <a:p>
            <a:pPr marL="342900" lvl="0" indent="-342900" defTabSz="914400">
              <a:buClr>
                <a:srgbClr val="333333"/>
              </a:buClr>
              <a:buFont typeface="WingDings"/>
              <a:buChar char=""/>
              <a:defRPr/>
            </a:pPr>
            <a:r>
              <a:rPr lang="pt-PT" sz="2400" dirty="0">
                <a:solidFill>
                  <a:srgbClr val="004992"/>
                </a:solidFill>
                <a:latin typeface="Calibri Light"/>
                <a:cs typeface="Verdana"/>
              </a:rPr>
              <a:t>Pensamentos ruminativos são apenas pensamentos... </a:t>
            </a:r>
            <a:r>
              <a:rPr lang="pt-PT" sz="2400" dirty="0">
                <a:solidFill>
                  <a:srgbClr val="333333"/>
                </a:solidFill>
                <a:latin typeface="Calibri Light"/>
                <a:cs typeface="Verdana"/>
              </a:rPr>
              <a:t>Não são a realidade!</a:t>
            </a:r>
          </a:p>
          <a:p>
            <a:pPr marL="342900" lvl="0" indent="-342900" defTabSz="914400">
              <a:buClr>
                <a:srgbClr val="333333"/>
              </a:buClr>
              <a:buFont typeface="WingDings"/>
              <a:buChar char=""/>
              <a:defRPr/>
            </a:pPr>
            <a:r>
              <a:rPr lang="pt-PT" sz="2400" dirty="0">
                <a:solidFill>
                  <a:srgbClr val="333333"/>
                </a:solidFill>
                <a:latin typeface="Calibri Light"/>
                <a:cs typeface="Verdana"/>
              </a:rPr>
              <a:t>Procure reparar neles, mas não lhes dê muito valor ou importância.</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pt-BR"/>
              <a:t>Treino Metacognitivo 9 - Auto-Estima</a:t>
            </a:r>
            <a:endParaRPr lang="de-DE"/>
          </a:p>
        </p:txBody>
      </p:sp>
      <p:sp>
        <p:nvSpPr>
          <p:cNvPr id="9" name="Slide Number Placeholder 8"/>
          <p:cNvSpPr>
            <a:spLocks noGrp="1"/>
          </p:cNvSpPr>
          <p:nvPr>
            <p:ph type="sldNum" sz="quarter" idx="12"/>
          </p:nvPr>
        </p:nvSpPr>
        <p:spPr/>
        <p:txBody>
          <a:bodyPr/>
          <a:lstStyle/>
          <a:p>
            <a:pPr>
              <a:defRPr/>
            </a:pPr>
            <a:fld id="{F279F671-5723-4878-905E-9AC05A64390E}"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Exercício Anti-Ruminação 1: Procurar uma separação interna...</a:t>
            </a:r>
            <a:endParaRPr lang="pt-PT" sz="3600" dirty="0">
              <a:solidFill>
                <a:srgbClr val="004992"/>
              </a:solidFill>
              <a:latin typeface="Calibri Light"/>
            </a:endParaRPr>
          </a:p>
        </p:txBody>
      </p:sp>
      <p:sp>
        <p:nvSpPr>
          <p:cNvPr id="2" name="Content Placeholder 1"/>
          <p:cNvSpPr>
            <a:spLocks noGrp="1"/>
          </p:cNvSpPr>
          <p:nvPr>
            <p:ph idx="1"/>
          </p:nvPr>
        </p:nvSpPr>
        <p:spPr>
          <a:xfrm>
            <a:off x="408955" y="2204864"/>
            <a:ext cx="5854685" cy="4248000"/>
          </a:xfrm>
        </p:spPr>
        <p:txBody>
          <a:bodyPr/>
          <a:lstStyle/>
          <a:p>
            <a:pPr marL="342900" lvl="0" indent="-342900" defTabSz="914400">
              <a:lnSpc>
                <a:spcPct val="100000"/>
              </a:lnSpc>
              <a:spcBef>
                <a:spcPts val="1200"/>
              </a:spcBef>
              <a:buClr>
                <a:srgbClr val="333333"/>
              </a:buClr>
              <a:buFont typeface="WingDings"/>
              <a:buChar char=""/>
              <a:defRPr/>
            </a:pPr>
            <a:r>
              <a:rPr lang="pt-PT" sz="2400" dirty="0">
                <a:solidFill>
                  <a:srgbClr val="333333"/>
                </a:solidFill>
                <a:latin typeface="Calibri Light"/>
                <a:cs typeface="Verdana"/>
              </a:rPr>
              <a:t>Procure reparar no que acontece dentro de si, sem interferir ou desvalorizar (</a:t>
            </a:r>
            <a:r>
              <a:rPr lang="pt-PT" sz="2400" dirty="0">
                <a:solidFill>
                  <a:srgbClr val="333333"/>
                </a:solidFill>
                <a:latin typeface="Calibri Light"/>
                <a:ea typeface="Verdana" pitchFamily="34" charset="0"/>
                <a:cs typeface="Verdana"/>
              </a:rPr>
              <a:t>“</a:t>
            </a:r>
            <a:r>
              <a:rPr lang="pt-PT" sz="2400" dirty="0">
                <a:solidFill>
                  <a:srgbClr val="333333"/>
                </a:solidFill>
                <a:latin typeface="Calibri Light"/>
                <a:cs typeface="Verdana"/>
              </a:rPr>
              <a:t>Sou um idiota, não consigo parar de ruminar!”; “porque motivo tenho este problema?”).</a:t>
            </a:r>
          </a:p>
          <a:p>
            <a:pPr marL="342900" lvl="0" indent="-342900" defTabSz="914400">
              <a:lnSpc>
                <a:spcPct val="100000"/>
              </a:lnSpc>
              <a:spcBef>
                <a:spcPts val="1200"/>
              </a:spcBef>
              <a:buClr>
                <a:srgbClr val="333333"/>
              </a:buClr>
              <a:buFont typeface="WingDings"/>
              <a:buChar char=""/>
              <a:defRPr/>
            </a:pPr>
            <a:r>
              <a:rPr lang="pt-PT" sz="2400" dirty="0">
                <a:solidFill>
                  <a:srgbClr val="333333"/>
                </a:solidFill>
                <a:latin typeface="Calibri Light"/>
                <a:cs typeface="Verdana"/>
              </a:rPr>
              <a:t>Observe os pensamentos como comboios a partir da estação, como nuvens passageiras no céu ou como folhas levadas pelo vento.</a:t>
            </a:r>
          </a:p>
          <a:p>
            <a:pPr lvl="0" defTabSz="914400" eaLnBrk="0" fontAlgn="base" hangingPunct="0">
              <a:lnSpc>
                <a:spcPct val="100000"/>
              </a:lnSpc>
              <a:spcBef>
                <a:spcPts val="1200"/>
              </a:spcBef>
              <a:buClr>
                <a:srgbClr val="333333"/>
              </a:buClr>
              <a:tabLst>
                <a:tab pos="84137" algn="l"/>
              </a:tabLst>
              <a:defRPr/>
            </a:pPr>
            <a:r>
              <a:rPr lang="de-DE" sz="2400" kern="0" dirty="0">
                <a:solidFill>
                  <a:srgbClr val="004992"/>
                </a:solidFill>
                <a:latin typeface="Calibri Light"/>
                <a:ea typeface="ＭＳ Ｐゴシック" charset="0"/>
                <a:cs typeface="Verdana"/>
              </a:rPr>
              <a:t>Estes pensamentos problem</a:t>
            </a:r>
            <a:r>
              <a:rPr lang="pt-PT" sz="2400" kern="0" dirty="0">
                <a:solidFill>
                  <a:srgbClr val="004992"/>
                </a:solidFill>
                <a:latin typeface="Calibri Light"/>
                <a:ea typeface="ＭＳ Ｐゴシック" charset="0"/>
                <a:cs typeface="Verdana"/>
              </a:rPr>
              <a:t>áticos não são persistentes por serem verdade, mas por serem assustadores para si</a:t>
            </a:r>
            <a:r>
              <a:rPr lang="de-DE" sz="2400" kern="0" dirty="0">
                <a:solidFill>
                  <a:srgbClr val="004992"/>
                </a:solidFill>
                <a:latin typeface="Calibri Light"/>
                <a:ea typeface="ＭＳ Ｐゴシック" charset="0"/>
                <a:cs typeface="Verdana"/>
              </a:rPr>
              <a:t>. </a:t>
            </a:r>
            <a:r>
              <a:rPr lang="pt-PT" sz="2400" kern="0" dirty="0">
                <a:solidFill>
                  <a:srgbClr val="004992"/>
                </a:solidFill>
                <a:latin typeface="Calibri Light"/>
                <a:ea typeface="ＭＳ Ｐゴシック" charset="0"/>
                <a:cs typeface="Verdana"/>
              </a:rPr>
              <a:t>É por isso que pensa neles repetidamente.</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9 - Auto-Estima</a:t>
            </a:r>
            <a:endParaRPr lang="de-DE"/>
          </a:p>
        </p:txBody>
      </p:sp>
      <p:sp>
        <p:nvSpPr>
          <p:cNvPr id="5" name="Slide Number Placeholder 4"/>
          <p:cNvSpPr>
            <a:spLocks noGrp="1"/>
          </p:cNvSpPr>
          <p:nvPr>
            <p:ph type="sldNum" sz="quarter" idx="12"/>
          </p:nvPr>
        </p:nvSpPr>
        <p:spPr/>
        <p:txBody>
          <a:bodyPr/>
          <a:lstStyle/>
          <a:p>
            <a:pPr>
              <a:defRPr/>
            </a:pPr>
            <a:fld id="{FA6740D3-3AD7-4A67-BA83-33BECCF281CD}" type="slidenum">
              <a:rPr lang="de-DE" smtClean="0"/>
              <a:pPr>
                <a:defRPr/>
              </a:pPr>
              <a:t>34</a:t>
            </a:fld>
            <a:endParaRPr lang="de-DE"/>
          </a:p>
        </p:txBody>
      </p:sp>
      <p:pic>
        <p:nvPicPr>
          <p:cNvPr id="1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Exercício Anti-Ruminação 2: Distração física</a:t>
            </a:r>
            <a:endParaRPr lang="pt-PT"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defRPr/>
            </a:pPr>
            <a:r>
              <a:rPr lang="pt-PT" sz="2400" noProof="0" dirty="0">
                <a:solidFill>
                  <a:srgbClr val="333333"/>
                </a:solidFill>
                <a:latin typeface="Calibri Light"/>
                <a:cs typeface="+mn-cs"/>
              </a:rPr>
              <a:t>Exercício físico</a:t>
            </a:r>
          </a:p>
          <a:p>
            <a:pPr marL="457200" indent="-457200">
              <a:lnSpc>
                <a:spcPct val="100000"/>
              </a:lnSpc>
              <a:spcBef>
                <a:spcPts val="1200"/>
              </a:spcBef>
              <a:buFont typeface="+mj-lt"/>
              <a:buAutoNum type="arabicPeriod"/>
              <a:defRPr/>
            </a:pPr>
            <a:r>
              <a:rPr lang="pt-PT" sz="2400" noProof="0" dirty="0">
                <a:solidFill>
                  <a:srgbClr val="333333"/>
                </a:solidFill>
                <a:latin typeface="Calibri Light"/>
                <a:cs typeface="+mn-cs"/>
              </a:rPr>
              <a:t>Levante-se!</a:t>
            </a:r>
          </a:p>
          <a:p>
            <a:pPr marL="457200" indent="-457200">
              <a:lnSpc>
                <a:spcPct val="100000"/>
              </a:lnSpc>
              <a:spcBef>
                <a:spcPts val="1200"/>
              </a:spcBef>
              <a:buFont typeface="+mj-lt"/>
              <a:buAutoNum type="arabicPeriod"/>
              <a:defRPr/>
            </a:pPr>
            <a:r>
              <a:rPr lang="pt-PT" sz="2400" noProof="0" dirty="0">
                <a:solidFill>
                  <a:srgbClr val="333333"/>
                </a:solidFill>
                <a:latin typeface="Calibri Light"/>
                <a:cs typeface="+mn-cs"/>
              </a:rPr>
              <a:t>Coloque a sua mão esquerda no seu ombro direito</a:t>
            </a:r>
          </a:p>
          <a:p>
            <a:pPr marL="457200" indent="-457200">
              <a:lnSpc>
                <a:spcPct val="100000"/>
              </a:lnSpc>
              <a:spcBef>
                <a:spcPts val="1200"/>
              </a:spcBef>
              <a:buFont typeface="+mj-lt"/>
              <a:buAutoNum type="arabicPeriod"/>
              <a:defRPr/>
            </a:pPr>
            <a:r>
              <a:rPr lang="pt-PT" sz="2400" noProof="0" dirty="0">
                <a:solidFill>
                  <a:srgbClr val="333333"/>
                </a:solidFill>
                <a:latin typeface="Calibri Light"/>
                <a:cs typeface="+mn-cs"/>
              </a:rPr>
              <a:t>Coloque a sua mão direita no ombro esquerdo</a:t>
            </a:r>
          </a:p>
          <a:p>
            <a:pPr marL="457200" indent="-457200">
              <a:lnSpc>
                <a:spcPct val="100000"/>
              </a:lnSpc>
              <a:spcBef>
                <a:spcPts val="1200"/>
              </a:spcBef>
              <a:buFont typeface="+mj-lt"/>
              <a:buAutoNum type="arabicPeriod"/>
              <a:defRPr/>
            </a:pPr>
            <a:r>
              <a:rPr lang="pt-PT" sz="2400" noProof="0" dirty="0">
                <a:solidFill>
                  <a:srgbClr val="333333"/>
                </a:solidFill>
                <a:latin typeface="Calibri Light"/>
                <a:cs typeface="+mn-cs"/>
              </a:rPr>
              <a:t>Levante uma perna...</a:t>
            </a:r>
          </a:p>
          <a:p>
            <a:pPr marL="457200" indent="-457200">
              <a:lnSpc>
                <a:spcPct val="100000"/>
              </a:lnSpc>
              <a:spcBef>
                <a:spcPts val="1200"/>
              </a:spcBef>
              <a:buFont typeface="+mj-lt"/>
              <a:buAutoNum type="arabicPeriod"/>
              <a:defRPr/>
            </a:pPr>
            <a:r>
              <a:rPr lang="pt-PT" sz="2400" noProof="0" dirty="0">
                <a:solidFill>
                  <a:srgbClr val="333333"/>
                </a:solidFill>
                <a:latin typeface="Calibri Light"/>
                <a:cs typeface="+mn-cs"/>
              </a:rPr>
              <a:t>... E faça rotação dessa perna</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Exercício Anti-Ruminação 2: Distração física</a:t>
            </a:r>
            <a:endParaRPr lang="pt-PT"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defRPr/>
            </a:pPr>
            <a:r>
              <a:rPr lang="pt-PT" sz="2400" noProof="0" dirty="0">
                <a:solidFill>
                  <a:srgbClr val="333333"/>
                </a:solidFill>
                <a:latin typeface="Calibri Light"/>
              </a:rPr>
              <a:t>Exercício físico</a:t>
            </a:r>
          </a:p>
          <a:p>
            <a:pPr marL="457200" indent="-457200">
              <a:lnSpc>
                <a:spcPct val="100000"/>
              </a:lnSpc>
              <a:spcBef>
                <a:spcPts val="1200"/>
              </a:spcBef>
              <a:buFont typeface="+mj-lt"/>
              <a:buAutoNum type="arabicPeriod"/>
              <a:defRPr/>
            </a:pPr>
            <a:r>
              <a:rPr lang="pt-PT" sz="2400" noProof="0" dirty="0">
                <a:solidFill>
                  <a:srgbClr val="333333"/>
                </a:solidFill>
                <a:latin typeface="Calibri Light"/>
              </a:rPr>
              <a:t>Levante-se!</a:t>
            </a:r>
          </a:p>
          <a:p>
            <a:pPr marL="457200" indent="-457200">
              <a:lnSpc>
                <a:spcPct val="100000"/>
              </a:lnSpc>
              <a:spcBef>
                <a:spcPts val="1200"/>
              </a:spcBef>
              <a:buFont typeface="+mj-lt"/>
              <a:buAutoNum type="arabicPeriod"/>
              <a:defRPr/>
            </a:pPr>
            <a:r>
              <a:rPr lang="pt-PT" sz="2400" noProof="0" dirty="0">
                <a:solidFill>
                  <a:srgbClr val="333333"/>
                </a:solidFill>
                <a:latin typeface="Calibri Light"/>
              </a:rPr>
              <a:t>Coloque a sua mão esquerda no seu ombro direito</a:t>
            </a:r>
          </a:p>
          <a:p>
            <a:pPr marL="457200" indent="-457200">
              <a:lnSpc>
                <a:spcPct val="100000"/>
              </a:lnSpc>
              <a:spcBef>
                <a:spcPts val="1200"/>
              </a:spcBef>
              <a:buFont typeface="+mj-lt"/>
              <a:buAutoNum type="arabicPeriod"/>
              <a:defRPr/>
            </a:pPr>
            <a:r>
              <a:rPr lang="pt-PT" sz="2400" noProof="0" dirty="0">
                <a:solidFill>
                  <a:srgbClr val="333333"/>
                </a:solidFill>
                <a:latin typeface="Calibri Light"/>
              </a:rPr>
              <a:t>Coloque a sua mão direita no ombro esquerdo</a:t>
            </a:r>
          </a:p>
          <a:p>
            <a:pPr marL="457200" indent="-457200">
              <a:lnSpc>
                <a:spcPct val="100000"/>
              </a:lnSpc>
              <a:spcBef>
                <a:spcPts val="1200"/>
              </a:spcBef>
              <a:buFont typeface="+mj-lt"/>
              <a:buAutoNum type="arabicPeriod"/>
              <a:defRPr/>
            </a:pPr>
            <a:r>
              <a:rPr lang="pt-PT" sz="2400" noProof="0" dirty="0">
                <a:solidFill>
                  <a:srgbClr val="333333"/>
                </a:solidFill>
                <a:latin typeface="Calibri Light"/>
              </a:rPr>
              <a:t>Levante uma perna...</a:t>
            </a:r>
          </a:p>
          <a:p>
            <a:pPr marL="457200" indent="-457200">
              <a:lnSpc>
                <a:spcPct val="100000"/>
              </a:lnSpc>
              <a:spcBef>
                <a:spcPts val="1200"/>
              </a:spcBef>
              <a:buFont typeface="+mj-lt"/>
              <a:buAutoNum type="arabicPeriod"/>
              <a:defRPr/>
            </a:pPr>
            <a:r>
              <a:rPr lang="pt-PT" sz="2400" noProof="0" dirty="0">
                <a:solidFill>
                  <a:srgbClr val="333333"/>
                </a:solidFill>
                <a:latin typeface="Calibri Light"/>
              </a:rPr>
              <a:t>... E faça rotação dessa perna</a:t>
            </a:r>
            <a:br>
              <a:rPr lang="pt-PT" sz="2400" noProof="0" dirty="0">
                <a:solidFill>
                  <a:srgbClr val="333333"/>
                </a:solidFill>
                <a:latin typeface="Calibri Light"/>
              </a:rPr>
            </a:br>
            <a:endParaRPr lang="pt-PT" sz="2400" noProof="0" dirty="0">
              <a:solidFill>
                <a:srgbClr val="333333"/>
              </a:solidFill>
              <a:latin typeface="Calibri Light"/>
            </a:endParaRPr>
          </a:p>
          <a:p>
            <a:pPr algn="ctr">
              <a:lnSpc>
                <a:spcPct val="100000"/>
              </a:lnSpc>
              <a:spcBef>
                <a:spcPts val="1200"/>
              </a:spcBef>
              <a:defRPr/>
            </a:pPr>
            <a:r>
              <a:rPr lang="pt-PT" sz="2400" noProof="0" dirty="0">
                <a:solidFill>
                  <a:srgbClr val="004992"/>
                </a:solidFill>
                <a:latin typeface="Calibri Light"/>
              </a:rPr>
              <a:t>Em que está a pensar agora?</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36</a:t>
            </a:fld>
            <a:endParaRPr lang="de-DE"/>
          </a:p>
        </p:txBody>
      </p:sp>
    </p:spTree>
    <p:extLst>
      <p:ext uri="{BB962C8B-B14F-4D97-AF65-F5344CB8AC3E}">
        <p14:creationId xmlns:p14="http://schemas.microsoft.com/office/powerpoint/2010/main" val="1624575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Exercício Anti-Ruminação 2: Distração física</a:t>
            </a:r>
            <a:endParaRPr lang="pt-PT"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defRPr/>
            </a:pPr>
            <a:r>
              <a:rPr lang="pt-PT" sz="2400" noProof="0" dirty="0">
                <a:solidFill>
                  <a:srgbClr val="333333"/>
                </a:solidFill>
                <a:latin typeface="Calibri Light"/>
              </a:rPr>
              <a:t>Exercício físico</a:t>
            </a:r>
          </a:p>
          <a:p>
            <a:pPr marL="457200" indent="-457200">
              <a:lnSpc>
                <a:spcPct val="100000"/>
              </a:lnSpc>
              <a:spcBef>
                <a:spcPts val="1200"/>
              </a:spcBef>
              <a:buFont typeface="+mj-lt"/>
              <a:buAutoNum type="arabicPeriod"/>
              <a:defRPr/>
            </a:pPr>
            <a:r>
              <a:rPr lang="pt-PT" sz="2400" noProof="0" dirty="0">
                <a:solidFill>
                  <a:srgbClr val="333333"/>
                </a:solidFill>
                <a:latin typeface="Calibri Light"/>
              </a:rPr>
              <a:t>Levante-se!</a:t>
            </a:r>
          </a:p>
          <a:p>
            <a:pPr marL="457200" indent="-457200">
              <a:lnSpc>
                <a:spcPct val="100000"/>
              </a:lnSpc>
              <a:spcBef>
                <a:spcPts val="1200"/>
              </a:spcBef>
              <a:buFont typeface="+mj-lt"/>
              <a:buAutoNum type="arabicPeriod"/>
              <a:defRPr/>
            </a:pPr>
            <a:r>
              <a:rPr lang="pt-PT" sz="2400" noProof="0" dirty="0">
                <a:solidFill>
                  <a:srgbClr val="333333"/>
                </a:solidFill>
                <a:latin typeface="Calibri Light"/>
              </a:rPr>
              <a:t>Coloque a sua mão esquerda no seu ombro direito</a:t>
            </a:r>
          </a:p>
          <a:p>
            <a:pPr marL="457200" indent="-457200">
              <a:lnSpc>
                <a:spcPct val="100000"/>
              </a:lnSpc>
              <a:spcBef>
                <a:spcPts val="1200"/>
              </a:spcBef>
              <a:buFont typeface="+mj-lt"/>
              <a:buAutoNum type="arabicPeriod"/>
              <a:defRPr/>
            </a:pPr>
            <a:r>
              <a:rPr lang="pt-PT" sz="2400" noProof="0" dirty="0">
                <a:solidFill>
                  <a:srgbClr val="333333"/>
                </a:solidFill>
                <a:latin typeface="Calibri Light"/>
              </a:rPr>
              <a:t>Coloque a sua mão direita no ombro esquerdo</a:t>
            </a:r>
          </a:p>
          <a:p>
            <a:pPr marL="457200" indent="-457200">
              <a:lnSpc>
                <a:spcPct val="100000"/>
              </a:lnSpc>
              <a:spcBef>
                <a:spcPts val="1200"/>
              </a:spcBef>
              <a:buFont typeface="+mj-lt"/>
              <a:buAutoNum type="arabicPeriod"/>
              <a:defRPr/>
            </a:pPr>
            <a:r>
              <a:rPr lang="pt-PT" sz="2400" noProof="0" dirty="0">
                <a:solidFill>
                  <a:srgbClr val="333333"/>
                </a:solidFill>
                <a:latin typeface="Calibri Light"/>
              </a:rPr>
              <a:t>Levante uma perna...</a:t>
            </a:r>
          </a:p>
          <a:p>
            <a:pPr marL="457200" indent="-457200">
              <a:lnSpc>
                <a:spcPct val="100000"/>
              </a:lnSpc>
              <a:spcBef>
                <a:spcPts val="1200"/>
              </a:spcBef>
              <a:buFont typeface="+mj-lt"/>
              <a:buAutoNum type="arabicPeriod"/>
              <a:defRPr/>
            </a:pPr>
            <a:r>
              <a:rPr lang="pt-PT" sz="2400" noProof="0" dirty="0">
                <a:solidFill>
                  <a:srgbClr val="333333"/>
                </a:solidFill>
                <a:latin typeface="Calibri Light"/>
              </a:rPr>
              <a:t>... E faça rotação dessa perna</a:t>
            </a:r>
            <a:br>
              <a:rPr lang="pt-PT" sz="2400" noProof="0" dirty="0">
                <a:solidFill>
                  <a:srgbClr val="333333"/>
                </a:solidFill>
                <a:latin typeface="Calibri Light"/>
              </a:rPr>
            </a:br>
            <a:endParaRPr lang="pt-PT" sz="2400" noProof="0" dirty="0">
              <a:solidFill>
                <a:srgbClr val="333333"/>
              </a:solidFill>
              <a:latin typeface="Calibri Light"/>
            </a:endParaRPr>
          </a:p>
          <a:p>
            <a:pPr algn="ctr">
              <a:lnSpc>
                <a:spcPct val="100000"/>
              </a:lnSpc>
              <a:spcBef>
                <a:spcPts val="1200"/>
              </a:spcBef>
              <a:defRPr/>
            </a:pPr>
            <a:r>
              <a:rPr lang="pt-PT" sz="2400" noProof="0" dirty="0">
                <a:solidFill>
                  <a:srgbClr val="004992"/>
                </a:solidFill>
                <a:latin typeface="Calibri Light"/>
              </a:rPr>
              <a:t>O circuito interminável de ruminação é quebrado, uma vez que se tem de concentrar no exercício que está a realizar. </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37</a:t>
            </a:fld>
            <a:endParaRPr lang="de-DE"/>
          </a:p>
        </p:txBody>
      </p:sp>
    </p:spTree>
    <p:extLst>
      <p:ext uri="{BB962C8B-B14F-4D97-AF65-F5344CB8AC3E}">
        <p14:creationId xmlns:p14="http://schemas.microsoft.com/office/powerpoint/2010/main" val="14145256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solidFill>
                  <a:srgbClr val="004992"/>
                </a:solidFill>
                <a:latin typeface="Calibri Light"/>
              </a:rPr>
              <a:t>Dicas para ajudar a aumentar a auto-estima pessoal</a:t>
            </a:r>
            <a:endParaRPr lang="pt-PT" sz="3600" dirty="0">
              <a:solidFill>
                <a:srgbClr val="004992"/>
              </a:solidFill>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Expresse os seus desejos às outras pessoas.</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38</a:t>
            </a:fld>
            <a:endParaRPr lang="de-DE"/>
          </a:p>
        </p:txBody>
      </p:sp>
    </p:spTree>
    <p:extLst>
      <p:ext uri="{BB962C8B-B14F-4D97-AF65-F5344CB8AC3E}">
        <p14:creationId xmlns:p14="http://schemas.microsoft.com/office/powerpoint/2010/main" val="1799154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solidFill>
                  <a:srgbClr val="004992"/>
                </a:solidFill>
                <a:latin typeface="Calibri Light"/>
              </a:rPr>
              <a:t>Dicas para ajudar a aumentar a auto-estima pessoal</a:t>
            </a:r>
            <a:endParaRPr lang="pt-PT" sz="3600" dirty="0">
              <a:solidFill>
                <a:srgbClr val="004992"/>
              </a:solidFill>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Expresse os seus desejos às outras pessoas.</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Procure falar mais alto e de forma clara.</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39</a:t>
            </a:fld>
            <a:endParaRPr lang="de-DE"/>
          </a:p>
        </p:txBody>
      </p:sp>
    </p:spTree>
    <p:extLst>
      <p:ext uri="{BB962C8B-B14F-4D97-AF65-F5344CB8AC3E}">
        <p14:creationId xmlns:p14="http://schemas.microsoft.com/office/powerpoint/2010/main" val="23086630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Dicas para ajudar a aumentar a auto-estima pessoal</a:t>
            </a:r>
            <a:endParaRPr lang="pt-PT"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Expresse os seus desejos às outras pessoas.</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Procure falar mais alto e de forma clara.</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Faça contacto ocular (tente primeiro com pessoas que conheça bem e depois continue com pessoas estranhas).</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40</a:t>
            </a:fld>
            <a:endParaRPr lang="de-DE"/>
          </a:p>
        </p:txBody>
      </p:sp>
    </p:spTree>
    <p:extLst>
      <p:ext uri="{BB962C8B-B14F-4D97-AF65-F5344CB8AC3E}">
        <p14:creationId xmlns:p14="http://schemas.microsoft.com/office/powerpoint/2010/main" val="10794382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Dicas para ajudar a aumentar a auto-estima pessoal</a:t>
            </a:r>
            <a:endParaRPr lang="pt-PT" sz="3600" dirty="0">
              <a:latin typeface="Calibri Light"/>
            </a:endParaRP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Expresse os seus desejos às outras pessoas.</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Procure falar mais alto e de forma clara.</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Faça contacto ocular (tente primeiro com pessoas que conheça bem e depois continue com pessoas estranhas).</a:t>
            </a:r>
          </a:p>
          <a:p>
            <a:pPr marL="342900" indent="-342900">
              <a:buClr>
                <a:srgbClr val="333333"/>
              </a:buClr>
              <a:buFont typeface="WingDings"/>
              <a:buChar char=""/>
            </a:pPr>
            <a:r>
              <a:rPr lang="pt-PT" sz="2400" noProof="0" dirty="0">
                <a:solidFill>
                  <a:srgbClr val="333333"/>
                </a:solidFill>
                <a:latin typeface="Calibri Light"/>
                <a:ea typeface="ＭＳ Ｐゴシック"/>
                <a:cs typeface="Verdana"/>
              </a:rPr>
              <a:t>Coloque-se numa postura direita e “elevada”: lembre-se do impacto de uma postura direita na sua própria auto-estima e sobre as pessoas que o rodeiam!</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41</a:t>
            </a:fld>
            <a:endParaRPr lang="de-DE"/>
          </a:p>
        </p:txBody>
      </p:sp>
    </p:spTree>
    <p:extLst>
      <p:ext uri="{BB962C8B-B14F-4D97-AF65-F5344CB8AC3E}">
        <p14:creationId xmlns:p14="http://schemas.microsoft.com/office/powerpoint/2010/main" val="42517056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Trabalho de casa</a:t>
            </a:r>
            <a:endParaRPr lang="pt-PT"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defRPr/>
            </a:pPr>
            <a:r>
              <a:rPr lang="pt-PT" sz="2000" noProof="0" dirty="0">
                <a:solidFill>
                  <a:srgbClr val="004992"/>
                </a:solidFill>
                <a:latin typeface="Calibri Light"/>
                <a:ea typeface="Verdana" panose="020B0604030504040204" pitchFamily="34" charset="0"/>
                <a:cs typeface="Verdana"/>
              </a:rPr>
              <a:t>Sugestões para apreciar as coisas positivas que acontecem no seu dia:</a:t>
            </a:r>
          </a:p>
          <a:p>
            <a:pPr marL="342900" indent="-342900">
              <a:lnSpc>
                <a:spcPct val="100000"/>
              </a:lnSpc>
              <a:spcBef>
                <a:spcPts val="1200"/>
              </a:spcBef>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a:rPr>
              <a:t>Quando sair de casa, tome consigo um punhado de pequenas peças no bolso direito de sua jaqueta (feijões, berlindes, etc.).</a:t>
            </a:r>
          </a:p>
          <a:p>
            <a:pPr marL="342900" indent="-342900">
              <a:lnSpc>
                <a:spcPct val="100000"/>
              </a:lnSpc>
              <a:spcBef>
                <a:spcPts val="1200"/>
              </a:spcBef>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a:rPr>
              <a:t>Sempre que alguma coisa positiva acontecer (ex: receber um sorriso de um amigo, ter uma conversação agradável, ter um almoço delicioso), mova uma peça do bolso direito para o bolso esquerdo.</a:t>
            </a:r>
          </a:p>
          <a:p>
            <a:pPr marL="342900" indent="-342900">
              <a:lnSpc>
                <a:spcPct val="100000"/>
              </a:lnSpc>
              <a:spcBef>
                <a:spcPts val="1200"/>
              </a:spcBef>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a:rPr>
              <a:t>Quando voltar a casa no final do dia, recolha as peças do bolso esquerdo e lembre-se das coisas agradáveis que experienciou durante o dia.</a:t>
            </a:r>
          </a:p>
          <a:p>
            <a:pPr marL="342900" indent="-342900">
              <a:lnSpc>
                <a:spcPct val="100000"/>
              </a:lnSpc>
              <a:spcBef>
                <a:spcPts val="1200"/>
              </a:spcBef>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a:rPr>
              <a:t>Ao fazer isto, vai conseguir acompanhar as coisas positivas e as memórias agradáveis, e vai conseguir disfrutar do momento. Infelizmente, muitas vezes não reparamos nas coisas agradáveis e deixamo-las passar.</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42</a:t>
            </a:fld>
            <a:endParaRPr lang="de-DE"/>
          </a:p>
        </p:txBody>
      </p:sp>
    </p:spTree>
    <p:extLst>
      <p:ext uri="{BB962C8B-B14F-4D97-AF65-F5344CB8AC3E}">
        <p14:creationId xmlns:p14="http://schemas.microsoft.com/office/powerpoint/2010/main" val="16329691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pt-PT" sz="3600">
                <a:latin typeface="Calibri Light"/>
              </a:rPr>
              <a:t>Trabalho de casa</a:t>
            </a:r>
            <a:endParaRPr lang="pt-PT" sz="3600" dirty="0">
              <a:latin typeface="Calibri Light"/>
            </a:endParaRPr>
          </a:p>
        </p:txBody>
      </p:sp>
      <p:sp>
        <p:nvSpPr>
          <p:cNvPr id="3" name="Inhaltsplatzhalter 2"/>
          <p:cNvSpPr>
            <a:spLocks noGrp="1"/>
          </p:cNvSpPr>
          <p:nvPr>
            <p:ph idx="1"/>
          </p:nvPr>
        </p:nvSpPr>
        <p:spPr/>
        <p:txBody>
          <a:bodyPr/>
          <a:lstStyle/>
          <a:p>
            <a:pPr>
              <a:lnSpc>
                <a:spcPct val="100000"/>
              </a:lnSpc>
              <a:spcBef>
                <a:spcPts val="1200"/>
              </a:spcBef>
              <a:defRPr/>
            </a:pPr>
            <a:r>
              <a:rPr lang="pt-PT" sz="2000" noProof="0" dirty="0">
                <a:solidFill>
                  <a:srgbClr val="004992"/>
                </a:solidFill>
                <a:latin typeface="Calibri Light"/>
                <a:ea typeface="Verdana" panose="020B0604030504040204" pitchFamily="34" charset="0"/>
                <a:cs typeface="Verdana"/>
              </a:rPr>
              <a:t>Sugestões para apreciar as coisas positivas que acontecem no seu dia:</a:t>
            </a:r>
          </a:p>
          <a:p>
            <a:pPr marL="342900" indent="-342900">
              <a:lnSpc>
                <a:spcPct val="100000"/>
              </a:lnSpc>
              <a:spcBef>
                <a:spcPts val="1200"/>
              </a:spcBef>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a:rPr>
              <a:t>Quando sair de casa, tome consigo um punhado de pequenas peças no bolso direito de sua jaqueta (feijões, berlindes, etc.).</a:t>
            </a:r>
          </a:p>
          <a:p>
            <a:pPr marL="342900" indent="-342900">
              <a:lnSpc>
                <a:spcPct val="100000"/>
              </a:lnSpc>
              <a:spcBef>
                <a:spcPts val="1200"/>
              </a:spcBef>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a:rPr>
              <a:t>Sempre que alguma coisa positiva acontecer (ex: receber um sorriso de um amigo, ter uma conversação agradável, ter um almoço delicioso), mova uma peça do bolso direito para o bolso esquerdo.</a:t>
            </a:r>
          </a:p>
          <a:p>
            <a:pPr marL="342900" indent="-342900">
              <a:lnSpc>
                <a:spcPct val="100000"/>
              </a:lnSpc>
              <a:spcBef>
                <a:spcPts val="1200"/>
              </a:spcBef>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a:rPr>
              <a:t>Quando voltar a casa no final do dia, recolha as peças do bolso esquerdo e lembre-se das coisas agradáveis que experienciou durante o dia.</a:t>
            </a:r>
          </a:p>
          <a:p>
            <a:pPr marL="342900" indent="-342900">
              <a:lnSpc>
                <a:spcPct val="100000"/>
              </a:lnSpc>
              <a:spcBef>
                <a:spcPts val="1200"/>
              </a:spcBef>
              <a:buClr>
                <a:srgbClr val="333333"/>
              </a:buClr>
              <a:buFont typeface="WingDings"/>
              <a:buChar char=""/>
              <a:defRPr/>
            </a:pPr>
            <a:r>
              <a:rPr lang="pt-PT" sz="2000" noProof="0" dirty="0">
                <a:solidFill>
                  <a:srgbClr val="333333"/>
                </a:solidFill>
                <a:latin typeface="Calibri Light"/>
                <a:ea typeface="Verdana" panose="020B0604030504040204" pitchFamily="34" charset="0"/>
                <a:cs typeface="Verdana"/>
              </a:rPr>
              <a:t>Ao fazer isto, vai conseguir acompanhar as coisas positivas e as memórias agradáveis, e vai conseguir disfrutar do momento. Infelizmente, muitas vezes não reparamos nas coisas agradáveis e deixamo-las passar.</a:t>
            </a:r>
          </a:p>
          <a:p>
            <a:pPr>
              <a:lnSpc>
                <a:spcPct val="100000"/>
              </a:lnSpc>
              <a:spcBef>
                <a:spcPts val="1200"/>
              </a:spcBef>
              <a:defRPr/>
            </a:pPr>
            <a:r>
              <a:rPr lang="pt-PT" sz="2000" noProof="0" dirty="0">
                <a:solidFill>
                  <a:srgbClr val="004992"/>
                </a:solidFill>
                <a:latin typeface="Calibri Light"/>
                <a:cs typeface="Verdana"/>
              </a:rPr>
              <a:t>Conhece outras formas de apreciar as coisas agradáveis do dia e de as recordar?</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43</a:t>
            </a:fld>
            <a:endParaRPr lang="de-DE"/>
          </a:p>
        </p:txBody>
      </p:sp>
    </p:spTree>
    <p:extLst>
      <p:ext uri="{BB962C8B-B14F-4D97-AF65-F5344CB8AC3E}">
        <p14:creationId xmlns:p14="http://schemas.microsoft.com/office/powerpoint/2010/main" val="12898061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Aplicação à vida diária</a:t>
            </a:r>
            <a:endParaRPr lang="pt-PT" sz="3600" dirty="0">
              <a:solidFill>
                <a:srgbClr val="004992"/>
              </a:solidFill>
              <a:latin typeface="Calibri Light"/>
            </a:endParaRPr>
          </a:p>
        </p:txBody>
      </p:sp>
      <p:sp>
        <p:nvSpPr>
          <p:cNvPr id="3" name="Inhaltsplatzhalter 2"/>
          <p:cNvSpPr>
            <a:spLocks noGrp="1"/>
          </p:cNvSpPr>
          <p:nvPr>
            <p:ph idx="1"/>
          </p:nvPr>
        </p:nvSpPr>
        <p:spPr/>
        <p:txBody>
          <a:bodyPr/>
          <a:lstStyle/>
          <a:p>
            <a:pPr>
              <a:defRPr/>
            </a:pPr>
            <a:r>
              <a:rPr lang="pt-PT" sz="2400" b="1" noProof="0" dirty="0">
                <a:solidFill>
                  <a:srgbClr val="333333"/>
                </a:solidFill>
                <a:latin typeface="Calibri Light"/>
                <a:ea typeface="Verdana" panose="020B0604030504040204" pitchFamily="34" charset="0"/>
                <a:cs typeface="Verdana"/>
              </a:rPr>
              <a:t>Objetivos de Aprendizagem:</a:t>
            </a:r>
          </a:p>
          <a:p>
            <a:pPr marL="342900" indent="-342900">
              <a:buClr>
                <a:srgbClr val="333333"/>
              </a:buClr>
              <a:buFont typeface="WingDings"/>
              <a:buChar char=""/>
              <a:defRPr/>
            </a:pPr>
            <a:r>
              <a:rPr lang="pt-PT" sz="2400" noProof="0" dirty="0">
                <a:solidFill>
                  <a:srgbClr val="333333"/>
                </a:solidFill>
                <a:latin typeface="Calibri Light"/>
                <a:ea typeface="Verdana" panose="020B0604030504040204" pitchFamily="34" charset="0"/>
                <a:cs typeface="Verdana"/>
              </a:rPr>
              <a:t>A auto-estima é o valor que alguém atribui a si mesmo(a).</a:t>
            </a:r>
          </a:p>
          <a:p>
            <a:pPr marL="342900" indent="-342900">
              <a:buClr>
                <a:srgbClr val="333333"/>
              </a:buClr>
              <a:buFont typeface="WingDings"/>
              <a:buChar char=""/>
              <a:defRPr/>
            </a:pPr>
            <a:r>
              <a:rPr lang="pt-PT" sz="2400" noProof="0" dirty="0">
                <a:solidFill>
                  <a:srgbClr val="333333"/>
                </a:solidFill>
                <a:latin typeface="Calibri Light"/>
                <a:ea typeface="Verdana" panose="020B0604030504040204" pitchFamily="34" charset="0"/>
                <a:cs typeface="Verdana"/>
              </a:rPr>
              <a:t>Procure estar consciente das suas qualidades nas diferentes áreas de vida e tente melhorar a sua auto-estima usando as estratégias que foram abordadas.</a:t>
            </a:r>
          </a:p>
          <a:p>
            <a:pPr marL="342900" indent="-342900">
              <a:buClr>
                <a:srgbClr val="333333"/>
              </a:buClr>
              <a:buFont typeface="WingDings"/>
              <a:buChar char=""/>
              <a:defRPr/>
            </a:pPr>
            <a:r>
              <a:rPr lang="pt-PT" sz="2400" noProof="0" dirty="0">
                <a:solidFill>
                  <a:srgbClr val="333333"/>
                </a:solidFill>
                <a:latin typeface="Calibri Light"/>
                <a:cs typeface="Verdana"/>
              </a:rPr>
              <a:t>Procure qualidades escondidas (“tesouros escondidos”) perguntando aos seus amigos ou mantendo um diário de coisas positivas.</a:t>
            </a:r>
          </a:p>
          <a:p>
            <a:pPr marL="342900" indent="-342900">
              <a:buClr>
                <a:srgbClr val="333333"/>
              </a:buClr>
              <a:buFont typeface="WingDings"/>
              <a:buChar char=""/>
              <a:defRPr/>
            </a:pPr>
            <a:r>
              <a:rPr lang="pt-PT" sz="2400" noProof="0" dirty="0">
                <a:solidFill>
                  <a:srgbClr val="333333"/>
                </a:solidFill>
                <a:latin typeface="Calibri Light"/>
                <a:ea typeface="Verdana" panose="020B0604030504040204" pitchFamily="34" charset="0"/>
                <a:cs typeface="Verdana"/>
              </a:rPr>
              <a:t>Esteja atento e disfrute dos momentos positivos que lhe acontecem a cada dia.</a:t>
            </a:r>
          </a:p>
        </p:txBody>
      </p:sp>
      <p:sp>
        <p:nvSpPr>
          <p:cNvPr id="5" name="Footer Placeholder 4"/>
          <p:cNvSpPr>
            <a:spLocks noGrp="1"/>
          </p:cNvSpPr>
          <p:nvPr>
            <p:ph type="ftr" sz="quarter" idx="11"/>
          </p:nvPr>
        </p:nvSpPr>
        <p:spPr/>
        <p:txBody>
          <a:bodyPr/>
          <a:lstStyle/>
          <a:p>
            <a:pPr>
              <a:defRPr/>
            </a:pPr>
            <a:r>
              <a:rPr lang="pt-BR"/>
              <a:t>Treino Metacognitivo 9 - Auto-Estima</a:t>
            </a:r>
            <a:endParaRPr lang="de-DE"/>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44</a:t>
            </a:fld>
            <a:endParaRPr 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tem isto a ver com a psicose?</a:t>
            </a:r>
            <a:endParaRPr lang="pt-PT" sz="3600" dirty="0">
              <a:solidFill>
                <a:srgbClr val="004992"/>
              </a:solidFill>
              <a:latin typeface="Calibri Light"/>
            </a:endParaRPr>
          </a:p>
        </p:txBody>
      </p:sp>
      <p:sp>
        <p:nvSpPr>
          <p:cNvPr id="3" name="Inhaltsplatzhalter 2"/>
          <p:cNvSpPr>
            <a:spLocks noGrp="1"/>
          </p:cNvSpPr>
          <p:nvPr>
            <p:ph idx="1"/>
          </p:nvPr>
        </p:nvSpPr>
        <p:spPr/>
        <p:txBody>
          <a:bodyPr/>
          <a:lstStyle/>
          <a:p>
            <a:pPr>
              <a:lnSpc>
                <a:spcPct val="100000"/>
              </a:lnSpc>
              <a:spcBef>
                <a:spcPts val="1200"/>
              </a:spcBef>
            </a:pPr>
            <a:r>
              <a:rPr lang="pt-PT" sz="2000" dirty="0">
                <a:solidFill>
                  <a:srgbClr val="333333"/>
                </a:solidFill>
                <a:latin typeface="Calibri Light"/>
                <a:ea typeface="Verdana" panose="020B0604030504040204" pitchFamily="34" charset="0"/>
              </a:rPr>
              <a:t>Muitas (mas não todas!) pessoas com psicose têm baixa auto-estima e têm padrões de pensamento negativos (por exemplo, uma tendência para ter pensamentos ruminativos), o que pode reduzir ainda mais sua auto-estima.</a:t>
            </a: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45</a:t>
            </a:fld>
            <a:endParaRPr lang="de-DE"/>
          </a:p>
        </p:txBody>
      </p:sp>
    </p:spTree>
    <p:extLst>
      <p:ext uri="{BB962C8B-B14F-4D97-AF65-F5344CB8AC3E}">
        <p14:creationId xmlns:p14="http://schemas.microsoft.com/office/powerpoint/2010/main" val="6598664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tem isto a ver com a psicose?</a:t>
            </a:r>
            <a:endParaRPr lang="pt-PT" sz="3600" dirty="0">
              <a:solidFill>
                <a:srgbClr val="004992"/>
              </a:solidFill>
              <a:latin typeface="Calibri Light"/>
            </a:endParaRPr>
          </a:p>
        </p:txBody>
      </p:sp>
      <p:sp>
        <p:nvSpPr>
          <p:cNvPr id="3" name="Inhaltsplatzhalter 2"/>
          <p:cNvSpPr>
            <a:spLocks noGrp="1"/>
          </p:cNvSpPr>
          <p:nvPr>
            <p:ph idx="1"/>
          </p:nvPr>
        </p:nvSpPr>
        <p:spPr/>
        <p:txBody>
          <a:bodyPr/>
          <a:lstStyle/>
          <a:p>
            <a:pPr>
              <a:lnSpc>
                <a:spcPct val="100000"/>
              </a:lnSpc>
              <a:spcBef>
                <a:spcPts val="1200"/>
              </a:spcBef>
            </a:pPr>
            <a:r>
              <a:rPr lang="pt-PT" sz="2000" dirty="0">
                <a:solidFill>
                  <a:srgbClr val="333333"/>
                </a:solidFill>
                <a:latin typeface="Calibri Light"/>
                <a:ea typeface="Verdana" panose="020B0604030504040204" pitchFamily="34" charset="0"/>
              </a:rPr>
              <a:t>Muitas (mas não todas!) pessoas com psicose têm baixa auto-estima e têm padrões de pensamento negativos (por exemplo, uma tendência para ter pensamentos ruminativos), o que pode reduzir ainda mais sua auto-estima.</a:t>
            </a:r>
          </a:p>
          <a:p>
            <a:pPr>
              <a:lnSpc>
                <a:spcPct val="100000"/>
              </a:lnSpc>
              <a:spcBef>
                <a:spcPts val="1200"/>
              </a:spcBef>
            </a:pPr>
            <a:r>
              <a:rPr lang="pt-PT" sz="2000" dirty="0">
                <a:solidFill>
                  <a:srgbClr val="004992"/>
                </a:solidFill>
                <a:latin typeface="Calibri Light"/>
                <a:ea typeface="Verdana" panose="020B0604030504040204" pitchFamily="34" charset="0"/>
              </a:rPr>
              <a:t>Exemplo: </a:t>
            </a:r>
            <a:r>
              <a:rPr lang="pt-PT" sz="2000" dirty="0">
                <a:solidFill>
                  <a:srgbClr val="333333"/>
                </a:solidFill>
                <a:latin typeface="Calibri Light"/>
                <a:ea typeface="Verdana" panose="020B0604030504040204" pitchFamily="34" charset="0"/>
              </a:rPr>
              <a:t>O João recebe uma avaliação negativa num exame final ao terminar a sua formação. </a:t>
            </a:r>
            <a:endParaRPr lang="de-DE" sz="2000" dirty="0">
              <a:solidFill>
                <a:srgbClr val="333333"/>
              </a:solidFill>
              <a:latin typeface="Calibri Light"/>
              <a:ea typeface="Verdana" panose="020B0604030504040204" pitchFamily="34" charset="0"/>
            </a:endParaRPr>
          </a:p>
          <a:p>
            <a:pPr>
              <a:lnSpc>
                <a:spcPct val="100000"/>
              </a:lnSpc>
              <a:spcBef>
                <a:spcPts val="1200"/>
              </a:spcBef>
            </a:pPr>
            <a:r>
              <a:rPr lang="pt-PT" sz="2000" dirty="0">
                <a:solidFill>
                  <a:srgbClr val="004992"/>
                </a:solidFill>
                <a:latin typeface="Calibri Light"/>
                <a:ea typeface="Verdana" panose="020B0604030504040204" pitchFamily="34" charset="0"/>
              </a:rPr>
              <a:t>Avaliação: </a:t>
            </a:r>
            <a:r>
              <a:rPr lang="pt-PT" sz="2000" dirty="0">
                <a:solidFill>
                  <a:srgbClr val="333333"/>
                </a:solidFill>
                <a:latin typeface="Calibri Light"/>
                <a:ea typeface="Verdana" panose="020B0604030504040204" pitchFamily="34" charset="0"/>
              </a:rPr>
              <a:t>No início, o João coloca-se em causa como funcionário, mas cada vez mais se desvaloriza a si mesmo como pessoa. Ele sente-se deprimido e duvida de si mesmo. </a:t>
            </a:r>
            <a:endParaRPr lang="de-DE" sz="2000" dirty="0">
              <a:solidFill>
                <a:srgbClr val="333333"/>
              </a:solidFill>
              <a:latin typeface="Calibri Light"/>
              <a:ea typeface="Verdana" panose="020B0604030504040204" pitchFamily="34" charset="0"/>
            </a:endParaRPr>
          </a:p>
          <a:p>
            <a:pPr>
              <a:lnSpc>
                <a:spcPct val="100000"/>
              </a:lnSpc>
              <a:spcBef>
                <a:spcPts val="1200"/>
              </a:spcBef>
            </a:pPr>
            <a:r>
              <a:rPr lang="pt-PT" sz="2000" dirty="0">
                <a:solidFill>
                  <a:srgbClr val="004992"/>
                </a:solidFill>
                <a:latin typeface="Calibri Light"/>
                <a:ea typeface="Verdana" panose="020B0604030504040204" pitchFamily="34" charset="0"/>
              </a:rPr>
              <a:t>Porém: </a:t>
            </a:r>
            <a:r>
              <a:rPr lang="pt-PT" sz="2000" dirty="0">
                <a:solidFill>
                  <a:srgbClr val="333333"/>
                </a:solidFill>
                <a:latin typeface="Calibri Light"/>
                <a:ea typeface="Verdana" panose="020B0604030504040204" pitchFamily="34" charset="0"/>
              </a:rPr>
              <a:t>Os amigos ajudam o João nos dias seguintes, deixando claro que o teste não o avalia como pessoa, sendo apenas uma pequena amostra do seu desempenho em apenas uma de muitas áreas. O João não deve encarar os resultados de ânimo leve, mas também é importante que esteja consciente dos seus pontos fortes (no trabalho e também noutras áreas) e não seja muito severo consigo mesmo.</a:t>
            </a:r>
          </a:p>
          <a:p>
            <a:pPr>
              <a:lnSpc>
                <a:spcPct val="100000"/>
              </a:lnSpc>
              <a:spcBef>
                <a:spcPts val="1200"/>
              </a:spcBef>
            </a:pPr>
            <a:r>
              <a:rPr lang="pt-PT" sz="2000" dirty="0">
                <a:solidFill>
                  <a:srgbClr val="004992"/>
                </a:solidFill>
                <a:latin typeface="Calibri Light"/>
                <a:ea typeface="Verdana" panose="020B0604030504040204" pitchFamily="34" charset="0"/>
              </a:rPr>
              <a:t>Importante: Mesmo que tenha um fracasso, nunca deve ignorar as coisas que correm bem na sua vida.</a:t>
            </a:r>
            <a:endParaRPr lang="pt-PT" sz="2000" noProof="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pPr>
              <a:defRPr/>
            </a:pPr>
            <a:r>
              <a:rPr lang="pt-BR"/>
              <a:t>Treino Metacognitivo 9 - Auto-Estima</a:t>
            </a:r>
            <a:endParaRPr lang="de-DE"/>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46</a:t>
            </a:fld>
            <a:endParaRPr lang="de-DE"/>
          </a:p>
        </p:txBody>
      </p:sp>
    </p:spTree>
    <p:extLst>
      <p:ext uri="{BB962C8B-B14F-4D97-AF65-F5344CB8AC3E}">
        <p14:creationId xmlns:p14="http://schemas.microsoft.com/office/powerpoint/2010/main" val="28713557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9 - Auto-Estima</a:t>
            </a:r>
            <a:endParaRPr lang="de-DE"/>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47</a:t>
            </a:fld>
            <a:endParaRPr 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6651739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9 - Auto-Estima</a:t>
            </a:r>
            <a:endParaRPr lang="de-DE"/>
          </a:p>
        </p:txBody>
      </p:sp>
      <p:sp>
        <p:nvSpPr>
          <p:cNvPr id="6" name="Slide Number Placeholder 5"/>
          <p:cNvSpPr>
            <a:spLocks noGrp="1"/>
          </p:cNvSpPr>
          <p:nvPr>
            <p:ph type="sldNum" sz="quarter" idx="12"/>
          </p:nvPr>
        </p:nvSpPr>
        <p:spPr/>
        <p:txBody>
          <a:bodyPr/>
          <a:lstStyle/>
          <a:p>
            <a:pPr>
              <a:defRPr/>
            </a:pPr>
            <a:fld id="{FA6740D3-3AD7-4A67-BA83-33BECCF281CD}" type="slidenum">
              <a:rPr lang="de-DE" smtClean="0"/>
              <a:pPr>
                <a:defRPr/>
              </a:pPr>
              <a:t>48</a:t>
            </a:fld>
            <a:endParaRPr lang="de-DE"/>
          </a:p>
        </p:txBody>
      </p:sp>
      <p:graphicFrame>
        <p:nvGraphicFramePr>
          <p:cNvPr id="7" name="Group 2"/>
          <p:cNvGraphicFramePr>
            <a:graphicFrameLocks noGrp="1"/>
          </p:cNvGraphicFramePr>
          <p:nvPr>
            <p:extLst>
              <p:ext uri="{D42A27DB-BD31-4B8C-83A1-F6EECF244321}">
                <p14:modId xmlns:p14="http://schemas.microsoft.com/office/powerpoint/2010/main" val="3226160464"/>
              </p:ext>
            </p:extLst>
          </p:nvPr>
        </p:nvGraphicFramePr>
        <p:xfrm>
          <a:off x="408954" y="2011680"/>
          <a:ext cx="11375999" cy="42762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banknotes/</a:t>
                      </a:r>
                      <a:r>
                        <a:rPr kumimoji="0" lang="en-GB" sz="1000" b="0" i="0" u="none" strike="noStrike" cap="none" normalizeH="0" baseline="0" dirty="0" err="1">
                          <a:ln>
                            <a:noFill/>
                          </a:ln>
                          <a:solidFill>
                            <a:srgbClr val="333333"/>
                          </a:solidFill>
                          <a:effectLst/>
                          <a:latin typeface="Calibri Light"/>
                        </a:rPr>
                        <a:t>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Metapher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Girl on the ground/</a:t>
                      </a:r>
                      <a:r>
                        <a:rPr kumimoji="0" lang="en-GB" sz="1000" b="0" i="0" u="none" strike="noStrike" cap="none" normalizeH="0" baseline="0" dirty="0" err="1">
                          <a:ln>
                            <a:noFill/>
                          </a:ln>
                          <a:solidFill>
                            <a:srgbClr val="333333"/>
                          </a:solidFill>
                          <a:effectLst/>
                          <a:latin typeface="Calibri Light"/>
                          <a:cs typeface="Times New Roman" pitchFamily="18" charset="0"/>
                        </a:rPr>
                        <a:t>Mädchen</a:t>
                      </a:r>
                      <a:r>
                        <a:rPr kumimoji="0" lang="en-GB" sz="1000" b="0" i="0" u="none" strike="noStrike" cap="none" normalizeH="0" baseline="0" dirty="0">
                          <a:ln>
                            <a:noFill/>
                          </a:ln>
                          <a:solidFill>
                            <a:srgbClr val="333333"/>
                          </a:solidFill>
                          <a:effectLst/>
                          <a:latin typeface="Calibri Light"/>
                          <a:cs typeface="Times New Roman" pitchFamily="18" charset="0"/>
                        </a:rPr>
                        <a:t> am Boden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Michael </a:t>
                      </a:r>
                      <a:r>
                        <a:rPr lang="en-US" sz="1000"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Neues</a:t>
                      </a:r>
                      <a:r>
                        <a:rPr lang="en-US" sz="1000"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Smiling</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businessman</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smiling</a:t>
                      </a:r>
                      <a:r>
                        <a:rPr kumimoji="0" lang="de-DE" sz="1000" b="0" i="0" u="none" strike="noStrike" cap="none" normalizeH="0" baseline="0" dirty="0">
                          <a:ln>
                            <a:noFill/>
                          </a:ln>
                          <a:solidFill>
                            <a:srgbClr val="333333"/>
                          </a:solidFill>
                          <a:effectLst/>
                          <a:latin typeface="Calibri Light"/>
                          <a:cs typeface="Times New Roman" pitchFamily="18" charset="0"/>
                        </a:rPr>
                        <a:t>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r>
                        <a:rPr kumimoji="0" lang="en-US" sz="1000" b="0" i="0" u="none" strike="noStrike" cap="none" normalizeH="0" baseline="0" dirty="0">
                          <a:ln>
                            <a:noFill/>
                          </a:ln>
                          <a:solidFill>
                            <a:srgbClr val="333333"/>
                          </a:solidFill>
                          <a:effectLst/>
                          <a:latin typeface="Calibri Light"/>
                        </a:rPr>
                        <a:t>Alter </a:t>
                      </a:r>
                      <a:r>
                        <a:rPr kumimoji="0" lang="en-US" sz="1000" b="0" i="0" u="none" strike="noStrike" cap="none" normalizeH="0" baseline="0" dirty="0" err="1">
                          <a:ln>
                            <a:noFill/>
                          </a:ln>
                          <a:solidFill>
                            <a:srgbClr val="333333"/>
                          </a:solidFill>
                          <a:effectLst/>
                          <a:latin typeface="Calibri Light"/>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El</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Ancona</a:t>
                      </a:r>
                      <a:r>
                        <a:rPr lang="en-US" sz="1000" kern="1200" dirty="0">
                          <a:solidFill>
                            <a:srgbClr val="333333"/>
                          </a:solidFill>
                          <a:effectLst/>
                          <a:latin typeface="Calibri Light"/>
                          <a:ea typeface="Verdana" panose="020B0604030504040204" pitchFamily="34" charset="0"/>
                          <a:cs typeface="Verdana" panose="020B0604030504040204" pitchFamily="34" charset="0"/>
                        </a:rPr>
                        <a:t>, Marche, Italy - Clouds 4</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3400</Words>
  <Application>Microsoft Office PowerPoint</Application>
  <PresentationFormat>Benutzerdefiniert</PresentationFormat>
  <Paragraphs>432</Paragraphs>
  <Slides>48</Slides>
  <Notes>47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Calibri</vt:lpstr>
      <vt:lpstr>Calibri Light</vt:lpstr>
      <vt:lpstr>Symbol</vt:lpstr>
      <vt:lpstr>Times New Roman</vt:lpstr>
      <vt:lpstr>WingDings</vt:lpstr>
      <vt:lpstr>WingDings</vt:lpstr>
      <vt:lpstr>UKE_PPT-Vorlage_16zu9</vt:lpstr>
      <vt:lpstr>TMC 9 I – Auto-Estima</vt:lpstr>
      <vt:lpstr>Auto-estima: O que é?</vt:lpstr>
      <vt:lpstr>Auto-estima: O que é?</vt:lpstr>
      <vt:lpstr>Auto-estima: O que é?</vt:lpstr>
      <vt:lpstr>Auto-estima: O que é?</vt:lpstr>
      <vt:lpstr>Uma baixa auto-estima pode ter um impacto negativo na nossa saúde mental</vt:lpstr>
      <vt:lpstr>Diferença entre auto-estima exagerada e auto-estima saudável</vt:lpstr>
      <vt:lpstr>Mas…</vt:lpstr>
      <vt:lpstr>Porque é que estamos a ver isto?</vt:lpstr>
      <vt:lpstr>Fontes de auto-estima</vt:lpstr>
      <vt:lpstr>Fontes de auto-estima</vt:lpstr>
      <vt:lpstr>As pessoas com baixa auto-estima...</vt:lpstr>
      <vt:lpstr>As pessoas com baixa auto-estima...</vt:lpstr>
      <vt:lpstr>As pessoas com baixa auto-estima...</vt:lpstr>
      <vt:lpstr>Não esquecer…</vt:lpstr>
      <vt:lpstr>Não esquecer…</vt:lpstr>
      <vt:lpstr>O que identifica pessoas com uma auto-estima elevada?</vt:lpstr>
      <vt:lpstr>O que identifica pessoas com uma auto-estima elevada?</vt:lpstr>
      <vt:lpstr>Características de uma auto-estima elevada que não são diretamente observáveis</vt:lpstr>
      <vt:lpstr>Características de uma auto-estima elevada que não são diretamente observáveis</vt:lpstr>
      <vt:lpstr>Aperceber-se das qualidades ou dos pontos forte</vt:lpstr>
      <vt:lpstr>Aperceber-se das qualidades ou dos pontos forte</vt:lpstr>
      <vt:lpstr>Exercício 1</vt:lpstr>
      <vt:lpstr>Exercício 2</vt:lpstr>
      <vt:lpstr>Exercício 2</vt:lpstr>
      <vt:lpstr>Exercício 2</vt:lpstr>
      <vt:lpstr>Exercício 2</vt:lpstr>
      <vt:lpstr>Exercício 2</vt:lpstr>
      <vt:lpstr>Exercício 2</vt:lpstr>
      <vt:lpstr>Exercício 2</vt:lpstr>
      <vt:lpstr>Ruminar: girar em círculos, mas sem avançar</vt:lpstr>
      <vt:lpstr>Problemas</vt:lpstr>
      <vt:lpstr>O que fazer?</vt:lpstr>
      <vt:lpstr>Exercício Anti-Ruminação 1: Procurar uma separação interna...</vt:lpstr>
      <vt:lpstr>Exercício Anti-Ruminação 2: Distração física</vt:lpstr>
      <vt:lpstr>Exercício Anti-Ruminação 2: Distração física</vt:lpstr>
      <vt:lpstr>Exercício Anti-Ruminação 2: Distração física</vt:lpstr>
      <vt:lpstr>Dicas para ajudar a aumentar a auto-estima pessoal</vt:lpstr>
      <vt:lpstr>Dicas para ajudar a aumentar a auto-estima pessoal</vt:lpstr>
      <vt:lpstr>Dicas para ajudar a aumentar a auto-estima pessoal</vt:lpstr>
      <vt:lpstr>Dicas para ajudar a aumentar a auto-estima pessoal</vt:lpstr>
      <vt:lpstr>Trabalho de casa</vt:lpstr>
      <vt:lpstr>Trabalho de casa</vt:lpstr>
      <vt:lpstr>Aplicação à vida diária</vt:lpstr>
      <vt:lpstr>O que tem isto a ver com a psicose?</vt:lpstr>
      <vt:lpstr>O que tem isto a ver com a psicose?</vt:lpstr>
      <vt:lpstr>Obrigado pela sua atenção!</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342</cp:revision>
  <dcterms:created xsi:type="dcterms:W3CDTF">2015-06-01T16:15:11Z</dcterms:created>
  <dcterms:modified xsi:type="dcterms:W3CDTF">2022-02-04T10:30:59Z</dcterms:modified>
</cp:coreProperties>
</file>