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5" r:id="rId1"/>
    <p:sldMasterId id="2147483893" r:id="rId2"/>
    <p:sldMasterId id="2147483906" r:id="rId3"/>
  </p:sldMasterIdLst>
  <p:notesMasterIdLst>
    <p:notesMasterId r:id="rId51"/>
  </p:notesMasterIdLst>
  <p:handoutMasterIdLst>
    <p:handoutMasterId r:id="rId52"/>
  </p:handoutMasterIdLst>
  <p:sldIdLst>
    <p:sldId id="438" r:id="rId4"/>
    <p:sldId id="403" r:id="rId5"/>
    <p:sldId id="404" r:id="rId6"/>
    <p:sldId id="405" r:id="rId7"/>
    <p:sldId id="406" r:id="rId8"/>
    <p:sldId id="424" r:id="rId9"/>
    <p:sldId id="360" r:id="rId10"/>
    <p:sldId id="458" r:id="rId11"/>
    <p:sldId id="460" r:id="rId12"/>
    <p:sldId id="459" r:id="rId13"/>
    <p:sldId id="444" r:id="rId14"/>
    <p:sldId id="463" r:id="rId15"/>
    <p:sldId id="462" r:id="rId16"/>
    <p:sldId id="461" r:id="rId17"/>
    <p:sldId id="446" r:id="rId18"/>
    <p:sldId id="464" r:id="rId19"/>
    <p:sldId id="465" r:id="rId20"/>
    <p:sldId id="332" r:id="rId21"/>
    <p:sldId id="447" r:id="rId22"/>
    <p:sldId id="466" r:id="rId23"/>
    <p:sldId id="389" r:id="rId24"/>
    <p:sldId id="467" r:id="rId25"/>
    <p:sldId id="468" r:id="rId26"/>
    <p:sldId id="469" r:id="rId27"/>
    <p:sldId id="429" r:id="rId28"/>
    <p:sldId id="339" r:id="rId29"/>
    <p:sldId id="340" r:id="rId30"/>
    <p:sldId id="371" r:id="rId31"/>
    <p:sldId id="473" r:id="rId32"/>
    <p:sldId id="408" r:id="rId33"/>
    <p:sldId id="474" r:id="rId34"/>
    <p:sldId id="409" r:id="rId35"/>
    <p:sldId id="475" r:id="rId36"/>
    <p:sldId id="423" r:id="rId37"/>
    <p:sldId id="476" r:id="rId38"/>
    <p:sldId id="428" r:id="rId39"/>
    <p:sldId id="470" r:id="rId40"/>
    <p:sldId id="477" r:id="rId41"/>
    <p:sldId id="413" r:id="rId42"/>
    <p:sldId id="478" r:id="rId43"/>
    <p:sldId id="456" r:id="rId44"/>
    <p:sldId id="454" r:id="rId45"/>
    <p:sldId id="471" r:id="rId46"/>
    <p:sldId id="472" r:id="rId47"/>
    <p:sldId id="368" r:id="rId48"/>
    <p:sldId id="457" r:id="rId49"/>
    <p:sldId id="422" r:id="rId50"/>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49" autoAdjust="0"/>
    <p:restoredTop sz="96122" autoAdjust="0"/>
  </p:normalViewPr>
  <p:slideViewPr>
    <p:cSldViewPr>
      <p:cViewPr varScale="1">
        <p:scale>
          <a:sx n="92" d="100"/>
          <a:sy n="92" d="100"/>
        </p:scale>
        <p:origin x="126" y="75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D9FBCF2-88AB-45AB-A59F-8F97274B2CE6}" type="slidenum">
              <a:rPr lang="en-US"/>
              <a:pPr>
                <a:defRPr/>
              </a:pPr>
              <a:t>‹Nr.›</a:t>
            </a:fld>
            <a:endParaRPr lang="en-US"/>
          </a:p>
        </p:txBody>
      </p:sp>
    </p:spTree>
    <p:extLst>
      <p:ext uri="{BB962C8B-B14F-4D97-AF65-F5344CB8AC3E}">
        <p14:creationId xmlns:p14="http://schemas.microsoft.com/office/powerpoint/2010/main" val="1123008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CE6B2FA3-7399-4452-B98C-3C4D89E645B5}" type="slidenum">
              <a:rPr lang="en-US"/>
              <a:pPr>
                <a:defRPr/>
              </a:pPr>
              <a:t>‹Nr.›</a:t>
            </a:fld>
            <a:endParaRPr lang="en-US"/>
          </a:p>
        </p:txBody>
      </p:sp>
    </p:spTree>
    <p:extLst>
      <p:ext uri="{BB962C8B-B14F-4D97-AF65-F5344CB8AC3E}">
        <p14:creationId xmlns:p14="http://schemas.microsoft.com/office/powerpoint/2010/main" val="10648246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27FD90-0023-4CE9-A19A-64A1EBFDE066}"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de-DE" dirty="0">
                <a:latin typeface="Arial" panose="020B0604020202020204" pitchFamily="34" charset="0"/>
              </a:rPr>
              <a:t>To Empathize … II</a:t>
            </a:r>
          </a:p>
        </p:txBody>
      </p:sp>
    </p:spTree>
    <p:extLst>
      <p:ext uri="{BB962C8B-B14F-4D97-AF65-F5344CB8AC3E}">
        <p14:creationId xmlns:p14="http://schemas.microsoft.com/office/powerpoint/2010/main" val="2943519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16543-8E70-4ED7-8ECC-64E236F51564}"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7248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2EE67B-8D09-4FD3-8E85-9BFB8AA7AB19}"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0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75688A-F976-449B-837E-F15CEA63C0D0}"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noProof="0" dirty="0">
              <a:latin typeface="Arial" panose="020B0604020202020204" pitchFamily="34" charset="0"/>
            </a:endParaRPr>
          </a:p>
        </p:txBody>
      </p:sp>
    </p:spTree>
    <p:extLst>
      <p:ext uri="{BB962C8B-B14F-4D97-AF65-F5344CB8AC3E}">
        <p14:creationId xmlns:p14="http://schemas.microsoft.com/office/powerpoint/2010/main" val="4211555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C25DFF-775F-4A52-B0EB-AE925E526897}"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4177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569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8263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7789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2898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384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12</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0842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13</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041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14</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2115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476BC-365B-4E2B-93B6-A843ED0841B1}" type="slidenum">
              <a:rPr lang="en-US" altLang="de-DE" sz="1300" smtClean="0"/>
              <a:pPr>
                <a:spcBef>
                  <a:spcPct val="0"/>
                </a:spcBef>
              </a:pPr>
              <a:t>15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624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476BC-365B-4E2B-93B6-A843ED0841B1}"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8090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476BC-365B-4E2B-93B6-A843ED0841B1}"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292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FB8B2B-EBDD-4146-924E-8FBFF6D0CD37}"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8396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0328D-A944-4AE2-9183-BAF3258AA3C9}"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205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0328D-A944-4AE2-9183-BAF3258AA3C9}"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085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0B9C3D-D0C8-454D-BB94-C812BB56171A}"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9700" y="768350"/>
            <a:ext cx="6821488"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560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3C5F09-322D-47C7-9FBE-9C940B3BB0B4}"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9366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AEE826-9180-4BDB-BF73-C41ABE6BF2F4}"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7201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BFD1F8-A5AA-4727-AD6F-0920BE2D77A9}"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8594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3BECB8-886A-4B31-A204-78ED81054C8B}"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5873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E9BE56-940E-4EE8-ABB3-43F04E0CCBCC}"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4051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E9BE56-940E-4EE8-ABB3-43F04E0CCBCC}" type="slidenum">
              <a:rPr lang="en-US" altLang="de-DE" sz="1300" smtClean="0"/>
              <a:pPr>
                <a:spcBef>
                  <a:spcPct val="0"/>
                </a:spcBef>
              </a:pPr>
              <a:t>30</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7001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80300E-291A-4D99-B210-D0A89ADFDF32}" type="slidenum">
              <a:rPr lang="en-US" altLang="de-DE" sz="1300" smtClean="0"/>
              <a:pPr>
                <a:spcBef>
                  <a:spcPct val="0"/>
                </a:spcBef>
              </a:pPr>
              <a:t>31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084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80300E-291A-4D99-B210-D0A89ADFDF32}" type="slidenum">
              <a:rPr lang="en-US" altLang="de-DE" sz="1300" smtClean="0"/>
              <a:pPr>
                <a:spcBef>
                  <a:spcPct val="0"/>
                </a:spcBef>
              </a:pPr>
              <a:t>32</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084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424171-E3D3-4048-BA40-32AA8D93886E}" type="slidenum">
              <a:rPr lang="en-US" altLang="de-DE" sz="1300" smtClean="0"/>
              <a:pPr>
                <a:spcBef>
                  <a:spcPct val="0"/>
                </a:spcBef>
              </a:pPr>
              <a:t>33</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751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424171-E3D3-4048-BA40-32AA8D93886E}" type="slidenum">
              <a:rPr lang="en-US" altLang="de-DE" sz="1300" smtClean="0"/>
              <a:pPr>
                <a:spcBef>
                  <a:spcPct val="0"/>
                </a:spcBef>
              </a:pPr>
              <a:t>34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751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AC29E-7F81-4EE3-93E4-2A784637C789}" type="slidenum">
              <a:rPr lang="en-US" altLang="de-DE" sz="1300" smtClean="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3402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AC29E-7F81-4EE3-93E4-2A784637C789}" type="slidenum">
              <a:rPr lang="en-US" altLang="de-DE" sz="1300" smtClean="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3402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04800" y="587375"/>
            <a:ext cx="5554663" cy="312420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27524555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38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52946-D893-45CF-9CB7-4E64A35F8D67}" type="slidenum">
              <a:rPr lang="en-US" altLang="de-DE" sz="1300" smtClean="0"/>
              <a:pPr>
                <a:spcBef>
                  <a:spcPct val="0"/>
                </a:spcBef>
              </a:pPr>
              <a:t>42</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8401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52946-D893-45CF-9CB7-4E64A35F8D67}"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18683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52946-D893-45CF-9CB7-4E64A35F8D67}" type="slidenum">
              <a:rPr lang="en-US" altLang="de-DE" sz="1300" smtClean="0"/>
              <a:pPr>
                <a:spcBef>
                  <a:spcPct val="0"/>
                </a:spcBef>
              </a:pPr>
              <a:t>44</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76641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81AC8-048B-43BD-94E6-4261E18A8023}"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35805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4800" y="587375"/>
            <a:ext cx="5554663" cy="31242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16718503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57EA70-9AF6-41E1-A9E3-BEA1FA5A07CC}"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7661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6 - To Empathize … II</a:t>
            </a:r>
            <a:endParaRPr lang="de-DE"/>
          </a:p>
        </p:txBody>
      </p:sp>
      <p:sp>
        <p:nvSpPr>
          <p:cNvPr id="4" name="Slide Number Placeholder 3"/>
          <p:cNvSpPr>
            <a:spLocks noGrp="1"/>
          </p:cNvSpPr>
          <p:nvPr>
            <p:ph type="sldNum" sz="quarter" idx="12"/>
          </p:nvPr>
        </p:nvSpPr>
        <p:spPr bwMode="gray"/>
        <p:txBody>
          <a:bodyPr/>
          <a:lstStyle/>
          <a:p>
            <a:pPr>
              <a:defRPr/>
            </a:pPr>
            <a:fld id="{EE70A656-152E-497E-82B9-7ADC6354CE05}"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6 - To Empathize … II</a:t>
            </a:r>
            <a:endParaRPr lang="de-DE"/>
          </a:p>
        </p:txBody>
      </p:sp>
      <p:sp>
        <p:nvSpPr>
          <p:cNvPr id="6" name="Slide Number Placeholder 5"/>
          <p:cNvSpPr>
            <a:spLocks noGrp="1"/>
          </p:cNvSpPr>
          <p:nvPr>
            <p:ph type="sldNum" sz="quarter" idx="12"/>
          </p:nvPr>
        </p:nvSpPr>
        <p:spPr bwMode="gray"/>
        <p:txBody>
          <a:bodyPr>
            <a:noAutofit/>
          </a:bodyPr>
          <a:lstStyle/>
          <a:p>
            <a:pPr>
              <a:defRPr/>
            </a:pPr>
            <a:fld id="{0F0DF825-1D03-41F6-B190-250A43A048D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6 - To Empathize … II</a:t>
            </a:r>
            <a:endParaRPr lang="de-DE"/>
          </a:p>
        </p:txBody>
      </p:sp>
      <p:sp>
        <p:nvSpPr>
          <p:cNvPr id="7" name="Slide Number Placeholder 6"/>
          <p:cNvSpPr>
            <a:spLocks noGrp="1"/>
          </p:cNvSpPr>
          <p:nvPr>
            <p:ph type="sldNum" sz="quarter" idx="12"/>
          </p:nvPr>
        </p:nvSpPr>
        <p:spPr bwMode="gray"/>
        <p:txBody>
          <a:bodyPr/>
          <a:lstStyle/>
          <a:p>
            <a:pPr>
              <a:defRPr/>
            </a:pPr>
            <a:fld id="{BFA0D2B3-AC43-4DC7-BF80-F91ED9AF9C1B}"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6 - To Empathize … II</a:t>
            </a:r>
            <a:endParaRPr lang="de-DE"/>
          </a:p>
        </p:txBody>
      </p:sp>
      <p:sp>
        <p:nvSpPr>
          <p:cNvPr id="7" name="Slide Number Placeholder 6"/>
          <p:cNvSpPr>
            <a:spLocks noGrp="1"/>
          </p:cNvSpPr>
          <p:nvPr>
            <p:ph type="sldNum" sz="quarter" idx="12"/>
          </p:nvPr>
        </p:nvSpPr>
        <p:spPr bwMode="gray"/>
        <p:txBody>
          <a:bodyPr/>
          <a:lstStyle/>
          <a:p>
            <a:pPr>
              <a:defRPr/>
            </a:pPr>
            <a:fld id="{EE70A656-152E-497E-82B9-7ADC6354CE05}"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6 - To Empathize … II</a:t>
            </a:r>
            <a:endParaRPr lang="de-DE"/>
          </a:p>
        </p:txBody>
      </p:sp>
      <p:sp>
        <p:nvSpPr>
          <p:cNvPr id="7" name="Slide Number Placeholder 6"/>
          <p:cNvSpPr>
            <a:spLocks noGrp="1"/>
          </p:cNvSpPr>
          <p:nvPr>
            <p:ph type="sldNum" sz="quarter" idx="12"/>
          </p:nvPr>
        </p:nvSpPr>
        <p:spPr bwMode="gray"/>
        <p:txBody>
          <a:bodyPr/>
          <a:lstStyle/>
          <a:p>
            <a:pPr>
              <a:defRPr/>
            </a:pPr>
            <a:fld id="{EE70A656-152E-497E-82B9-7ADC6354CE05}"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6 - To Empathize … II</a:t>
            </a:r>
            <a:endParaRPr lang="de-DE"/>
          </a:p>
        </p:txBody>
      </p:sp>
      <p:sp>
        <p:nvSpPr>
          <p:cNvPr id="5" name="Slide Number Placeholder 4"/>
          <p:cNvSpPr>
            <a:spLocks noGrp="1"/>
          </p:cNvSpPr>
          <p:nvPr>
            <p:ph type="sldNum" sz="quarter" idx="12"/>
          </p:nvPr>
        </p:nvSpPr>
        <p:spPr bwMode="gray"/>
        <p:txBody>
          <a:bodyPr/>
          <a:lstStyle/>
          <a:p>
            <a:pPr>
              <a:defRPr/>
            </a:pPr>
            <a:fld id="{79DD31F4-3C14-43E1-AFCB-014EA71F7A12}"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6 - To Empathize … II</a:t>
            </a:r>
            <a:endParaRPr lang="de-DE"/>
          </a:p>
        </p:txBody>
      </p:sp>
      <p:sp>
        <p:nvSpPr>
          <p:cNvPr id="4" name="Slide Number Placeholder 3"/>
          <p:cNvSpPr>
            <a:spLocks noGrp="1"/>
          </p:cNvSpPr>
          <p:nvPr>
            <p:ph type="sldNum" sz="quarter" idx="12"/>
          </p:nvPr>
        </p:nvSpPr>
        <p:spPr bwMode="gray"/>
        <p:txBody>
          <a:bodyPr/>
          <a:lstStyle/>
          <a:p>
            <a:pPr>
              <a:defRPr/>
            </a:pPr>
            <a:fld id="{D46495DA-52D5-4B02-9B06-692AC1CC2FA9}"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6 - To Empathize …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EE70A656-152E-497E-82B9-7ADC6354CE05}"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c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hyperlink" Target="http://www.uke.de/mct" TargetMode="External"/><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6 B – Empatizar … II</a:t>
            </a: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733256"/>
            <a:ext cx="7488832" cy="864096"/>
          </a:xfrm>
          <a:prstGeom prst="rect">
            <a:avLst/>
          </a:prstGeom>
          <a:solidFill>
            <a:schemeClr val="bg1"/>
          </a:solidFill>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12|22</a:t>
            </a:r>
          </a:p>
          <a:p>
            <a:pPr>
              <a:lnSpc>
                <a:spcPct val="100000"/>
              </a:lnSpc>
              <a:spcBef>
                <a:spcPts val="0"/>
              </a:spcBef>
            </a:pPr>
            <a:r>
              <a:rPr lang="de-DE" sz="1200" dirty="0">
                <a:solidFill>
                  <a:schemeClr val="tx1"/>
                </a:solidFill>
                <a:latin typeface="+mj-lt"/>
              </a:rPr>
              <a:t>A permissão para utilização de imagens neste módulo foi autorizada pelos artistas e detentores dos direitos de autor. </a:t>
            </a:r>
          </a:p>
          <a:p>
            <a:pPr>
              <a:lnSpc>
                <a:spcPct val="100000"/>
              </a:lnSpc>
              <a:spcBef>
                <a:spcPts val="0"/>
              </a:spcBef>
            </a:pPr>
            <a:r>
              <a:rPr lang="de-DE" sz="1200" dirty="0">
                <a:solidFill>
                  <a:schemeClr val="tx1"/>
                </a:solidFill>
                <a:latin typeface="+mj-lt"/>
              </a:rPr>
              <a:t>Para detalhes (artista, título), por favor verifique no final desta apresentação. </a:t>
            </a:r>
          </a:p>
          <a:p>
            <a:endParaRPr lang="de-DE" dirty="0">
              <a:latin typeface="+mj-lt"/>
            </a:endParaRPr>
          </a:p>
        </p:txBody>
      </p:sp>
      <p:sp>
        <p:nvSpPr>
          <p:cNvPr id="7" name="Title 1"/>
          <p:cNvSpPr txBox="1">
            <a:spLocks/>
          </p:cNvSpPr>
          <p:nvPr/>
        </p:nvSpPr>
        <p:spPr bwMode="gray">
          <a:xfrm>
            <a:off x="192931" y="3717032"/>
            <a:ext cx="3001243" cy="395952"/>
          </a:xfrm>
          <a:prstGeom prst="rect">
            <a:avLst/>
          </a:prstGeom>
          <a:solidFill>
            <a:srgbClr val="E5F0F9"/>
          </a:solidFill>
        </p:spPr>
        <p:txBody>
          <a:bodyPr vert="horz" lIns="0" tIns="0" rIns="0" bIns="0" rtlCol="0" anchor="t">
            <a:noAutofit/>
          </a:bodyPr>
          <a:lstStyle>
            <a:lvl1pPr algn="l" defTabSz="914245" rtl="0" eaLnBrk="1" latinLnBrk="0" hangingPunct="1">
              <a:lnSpc>
                <a:spcPct val="90000"/>
              </a:lnSpc>
              <a:spcBef>
                <a:spcPct val="0"/>
              </a:spcBef>
              <a:buNone/>
              <a:defRPr sz="4800" kern="1200">
                <a:solidFill>
                  <a:schemeClr val="accent1"/>
                </a:solidFill>
                <a:latin typeface="+mj-lt"/>
                <a:ea typeface="+mj-ea"/>
                <a:cs typeface="+mj-cs"/>
              </a:defRPr>
            </a:lvl1pPr>
          </a:lstStyle>
          <a:p>
            <a:pPr algn="ctr" fontAlgn="auto">
              <a:lnSpc>
                <a:spcPct val="100000"/>
              </a:lnSpc>
              <a:spcAft>
                <a:spcPts val="0"/>
              </a:spcAft>
            </a:pPr>
            <a:r>
              <a:rPr lang="de-DE" sz="1800" dirty="0"/>
              <a:t>Treino Metacognitivo (TMC)</a:t>
            </a:r>
            <a:endParaRPr lang="en-US" sz="1800" dirty="0"/>
          </a:p>
        </p:txBody>
      </p:sp>
      <p:pic>
        <p:nvPicPr>
          <p:cNvPr id="4" name="Picture 4" descr="Bandeira nacional da República Portuguesa — desenho">
            <a:extLst>
              <a:ext uri="{FF2B5EF4-FFF2-40B4-BE49-F238E27FC236}">
                <a16:creationId xmlns:a16="http://schemas.microsoft.com/office/drawing/2014/main" id="{43438E60-2EC3-9C6A-8300-8B1FCFD319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587" y="6197234"/>
            <a:ext cx="383929" cy="255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667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408955" y="1813842"/>
            <a:ext cx="1137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2400">
                <a:solidFill>
                  <a:schemeClr val="bg1"/>
                </a:solidFill>
                <a:latin typeface="Calibri Light"/>
              </a:rPr>
              <a:t>When you get to know someone, where do you look first? </a:t>
            </a:r>
            <a:br>
              <a:rPr lang="en-US" altLang="de-DE" sz="2400">
                <a:solidFill>
                  <a:schemeClr val="bg1"/>
                </a:solidFill>
                <a:latin typeface="Calibri Light"/>
              </a:rPr>
            </a:br>
            <a:r>
              <a:rPr lang="en-US" altLang="de-DE" sz="2400">
                <a:solidFill>
                  <a:schemeClr val="bg1"/>
                </a:solidFill>
                <a:latin typeface="Calibri Light"/>
              </a:rPr>
              <a:t>How reliable are these cues for a good evaluation?</a:t>
            </a:r>
          </a:p>
        </p:txBody>
      </p:sp>
      <p:sp>
        <p:nvSpPr>
          <p:cNvPr id="3" name="Footer Placeholder 2"/>
          <p:cNvSpPr>
            <a:spLocks noGrp="1"/>
          </p:cNvSpPr>
          <p:nvPr>
            <p:ph type="ftr" sz="quarter" idx="11"/>
          </p:nvPr>
        </p:nvSpPr>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2</a:t>
            </a:fld>
            <a:endParaRPr 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91331" y="1089914"/>
            <a:ext cx="11376000" cy="720000"/>
          </a:xfrm>
        </p:spPr>
        <p:txBody>
          <a:bodyPr/>
          <a:lstStyle/>
          <a:p>
            <a:r>
              <a:rPr lang="pt-PT" sz="3600" dirty="0"/>
              <a:t>Quando conhece alguém, para onde olha primeiro?</a:t>
            </a:r>
            <a:br>
              <a:rPr lang="pt-PT" sz="3600" dirty="0"/>
            </a:br>
            <a:r>
              <a:rPr lang="pt-PT" sz="3600" dirty="0"/>
              <a:t>Quão fidedignas são essas pistas para uma boa avaliação?</a:t>
            </a:r>
            <a:br>
              <a:rPr lang="pt-PT" sz="3600" dirty="0"/>
            </a:br>
            <a:endParaRPr lang="pt-PT" sz="3600" dirty="0"/>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a:t>
            </a:fld>
            <a:endParaRPr lang="de-DE">
              <a:latin typeface="Calibri Light"/>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dirty="0" err="1">
                <a:latin typeface="Calibri Light"/>
              </a:rPr>
              <a:t>outros</a:t>
            </a:r>
            <a:r>
              <a:rPr lang="de-DE" altLang="de-DE" sz="2000" i="1" dirty="0">
                <a:latin typeface="Calibri Light"/>
              </a:rPr>
              <a:t>? ...</a:t>
            </a:r>
          </a:p>
        </p:txBody>
      </p:sp>
      <p:sp>
        <p:nvSpPr>
          <p:cNvPr id="22" name="Text Box 5"/>
          <p:cNvSpPr txBox="1">
            <a:spLocks noChangeArrowheads="1"/>
          </p:cNvSpPr>
          <p:nvPr/>
        </p:nvSpPr>
        <p:spPr bwMode="auto">
          <a:xfrm>
            <a:off x="1964531" y="4766429"/>
            <a:ext cx="1828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Linguagem corporal </a:t>
            </a:r>
            <a:r>
              <a:rPr lang="de-DE" altLang="de-DE" sz="2000" dirty="0" err="1">
                <a:latin typeface="Calibri Light"/>
              </a:rPr>
              <a:t>ou</a:t>
            </a:r>
            <a:r>
              <a:rPr lang="de-DE" altLang="de-DE" sz="2000" dirty="0">
                <a:latin typeface="Calibri Light"/>
              </a:rPr>
              <a:t> postural?</a:t>
            </a:r>
          </a:p>
        </p:txBody>
      </p:sp>
      <p:sp>
        <p:nvSpPr>
          <p:cNvPr id="23" name="Text Box 7"/>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Olhos?</a:t>
            </a:r>
          </a:p>
        </p:txBody>
      </p:sp>
      <p:sp>
        <p:nvSpPr>
          <p:cNvPr id="24" name="Text Box 11"/>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linguagem?</a:t>
            </a:r>
          </a:p>
        </p:txBody>
      </p:sp>
      <p:sp>
        <p:nvSpPr>
          <p:cNvPr id="25" name="Text Box 13"/>
          <p:cNvSpPr txBox="1">
            <a:spLocks noChangeArrowheads="1"/>
          </p:cNvSpPr>
          <p:nvPr/>
        </p:nvSpPr>
        <p:spPr bwMode="auto">
          <a:xfrm>
            <a:off x="8257827" y="44371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roupa?</a:t>
            </a:r>
          </a:p>
        </p:txBody>
      </p:sp>
      <p:sp>
        <p:nvSpPr>
          <p:cNvPr id="26"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mãos?</a:t>
            </a:r>
          </a:p>
        </p:txBody>
      </p:sp>
      <p:sp>
        <p:nvSpPr>
          <p:cNvPr id="31"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91331" y="1124744"/>
            <a:ext cx="11376000" cy="720000"/>
          </a:xfrm>
        </p:spPr>
        <p:txBody>
          <a:bodyPr/>
          <a:lstStyle/>
          <a:p>
            <a:r>
              <a:rPr lang="pt-PT" sz="3600" dirty="0"/>
              <a:t>Que outras fontes de informação poderiam ser consideradas?</a:t>
            </a:r>
            <a:br>
              <a:rPr lang="pt-PT" sz="3600" dirty="0"/>
            </a:br>
            <a:r>
              <a:rPr lang="pt-PT" sz="3600" dirty="0"/>
              <a:t>Quão fidedignas seriam?</a:t>
            </a: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a:t>
            </a:fld>
            <a:endParaRPr 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dirty="0">
                <a:solidFill>
                  <a:schemeClr val="bg1"/>
                </a:solidFill>
                <a:latin typeface="Calibri Light"/>
              </a:rPr>
              <a:t>Tattoo poser-Lili Vieira de Carvalho</a:t>
            </a:r>
            <a:endParaRPr lang="en-US" altLang="de-DE" sz="1000" dirty="0">
              <a:solidFill>
                <a:schemeClr val="bg1"/>
              </a:solidFill>
              <a:latin typeface="Calibri Light"/>
            </a:endParaRPr>
          </a:p>
        </p:txBody>
      </p:sp>
      <p:sp>
        <p:nvSpPr>
          <p:cNvPr id="6" name="Content Placeholder 5"/>
          <p:cNvSpPr>
            <a:spLocks noGrp="1"/>
          </p:cNvSpPr>
          <p:nvPr>
            <p:ph idx="1"/>
          </p:nvPr>
        </p:nvSpPr>
        <p:spPr>
          <a:xfrm>
            <a:off x="411479" y="2203704"/>
            <a:ext cx="6334179" cy="4248000"/>
          </a:xfrm>
        </p:spPr>
        <p:txBody>
          <a:bodyPr/>
          <a:lstStyle/>
          <a:p>
            <a:pPr marL="342900" lvl="0" indent="-342900" defTabSz="914400" fontAlgn="base">
              <a:buClr>
                <a:srgbClr val="000000"/>
              </a:buClr>
              <a:buFont typeface="WingDings"/>
              <a:buChar char=""/>
              <a:defRPr/>
            </a:pPr>
            <a:r>
              <a:rPr lang="pt-PT" sz="2400" dirty="0">
                <a:solidFill>
                  <a:srgbClr val="333333"/>
                </a:solidFill>
                <a:latin typeface="Calibri Light"/>
              </a:rPr>
              <a:t>Conhecimentos prévios acerca da pessoa (boatos): por exemplo, através de um amigo</a:t>
            </a:r>
          </a:p>
          <a:p>
            <a:pPr marL="342900" lvl="0" indent="-342900" defTabSz="914400" fontAlgn="base">
              <a:buClr>
                <a:srgbClr val="000000"/>
              </a:buClr>
              <a:buFont typeface="WingDings"/>
              <a:buChar char=""/>
              <a:defRPr/>
            </a:pPr>
            <a:r>
              <a:rPr lang="pt-PT" sz="2400" dirty="0">
                <a:solidFill>
                  <a:srgbClr val="333333"/>
                </a:solidFill>
                <a:latin typeface="Calibri Light"/>
              </a:rPr>
              <a:t>Conhecimento prévio acerca de pessoas ou grupos similares: por exemplo, ciclistas</a:t>
            </a:r>
            <a:endParaRPr lang="pt-PT" sz="2400" i="1" dirty="0">
              <a:solidFill>
                <a:srgbClr val="333333"/>
              </a:solidFill>
              <a:latin typeface="Calibri Light"/>
            </a:endParaRPr>
          </a:p>
          <a:p>
            <a:pPr marL="342900" lvl="0" indent="-342900" defTabSz="914400" fontAlgn="base">
              <a:buClr>
                <a:srgbClr val="000000"/>
              </a:buClr>
              <a:buFont typeface="WingDings"/>
              <a:buChar char=""/>
              <a:defRPr/>
            </a:pPr>
            <a:r>
              <a:rPr lang="pt-PT" sz="2400" dirty="0">
                <a:solidFill>
                  <a:srgbClr val="333333"/>
                </a:solidFill>
                <a:latin typeface="Calibri Light"/>
              </a:rPr>
              <a:t>Impressão / Intuição</a:t>
            </a:r>
          </a:p>
          <a:p>
            <a:pPr marL="342900" lvl="0" indent="-342900" defTabSz="914400" fontAlgn="base">
              <a:buClr>
                <a:srgbClr val="000000"/>
              </a:buClr>
              <a:buFont typeface="WingDings"/>
              <a:buChar char=""/>
              <a:defRPr/>
            </a:pPr>
            <a:r>
              <a:rPr lang="pt-PT" sz="2400" dirty="0">
                <a:solidFill>
                  <a:srgbClr val="333333"/>
                </a:solidFill>
                <a:latin typeface="Calibri Light"/>
              </a:rPr>
              <a:t>Algo escrito: por exemplo, através de e-mails ou mensagens</a:t>
            </a:r>
            <a:r>
              <a:rPr lang="en-GB" sz="2400" dirty="0">
                <a:solidFill>
                  <a:srgbClr val="333333"/>
                </a:solidFill>
                <a:latin typeface="Calibri Light"/>
              </a:rPr>
              <a:t>.</a:t>
            </a:r>
            <a:endParaRPr lang="en-US" sz="2400" dirty="0">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5</a:t>
            </a:fld>
            <a:endParaRPr lang="de-DE">
              <a:latin typeface="Calibri Light"/>
            </a:endParaRPr>
          </a:p>
        </p:txBody>
      </p:sp>
      <p:pic>
        <p:nvPicPr>
          <p:cNvPr id="10"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2" name="Title 4"/>
          <p:cNvSpPr>
            <a:spLocks noGrp="1"/>
          </p:cNvSpPr>
          <p:nvPr>
            <p:ph type="title"/>
          </p:nvPr>
        </p:nvSpPr>
        <p:spPr>
          <a:xfrm>
            <a:off x="391331" y="1124744"/>
            <a:ext cx="11376000" cy="720000"/>
          </a:xfrm>
        </p:spPr>
        <p:txBody>
          <a:bodyPr/>
          <a:lstStyle/>
          <a:p>
            <a:r>
              <a:rPr lang="pt-PT" sz="3600" dirty="0"/>
              <a:t>Que outras fontes de informação poderiam ser consideradas?</a:t>
            </a:r>
            <a:br>
              <a:rPr lang="pt-PT" sz="3600" dirty="0"/>
            </a:br>
            <a:r>
              <a:rPr lang="pt-PT" sz="3600" dirty="0"/>
              <a:t>Quão fidedignas seriam?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408955" y="2811038"/>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6" name="Title 5"/>
          <p:cNvSpPr>
            <a:spLocks noGrp="1"/>
          </p:cNvSpPr>
          <p:nvPr>
            <p:ph type="title"/>
          </p:nvPr>
        </p:nvSpPr>
        <p:spPr/>
        <p:txBody>
          <a:bodyPr/>
          <a:lstStyle/>
          <a:p>
            <a:r>
              <a:rPr lang="en-US" sz="3600" dirty="0" err="1"/>
              <a:t>Vantagens</a:t>
            </a:r>
            <a:r>
              <a:rPr lang="en-US" sz="3600" dirty="0"/>
              <a:t> e </a:t>
            </a:r>
            <a:r>
              <a:rPr lang="en-US" sz="3600" dirty="0" err="1"/>
              <a:t>desvantagens</a:t>
            </a:r>
            <a:r>
              <a:rPr lang="en-US" sz="3600" dirty="0"/>
              <a:t> de </a:t>
            </a:r>
            <a:r>
              <a:rPr lang="en-US" sz="3600" dirty="0" err="1"/>
              <a:t>certas</a:t>
            </a:r>
            <a:r>
              <a:rPr lang="en-US" sz="3600" dirty="0"/>
              <a:t> </a:t>
            </a:r>
            <a:r>
              <a:rPr lang="en-US" sz="3600" dirty="0" err="1"/>
              <a:t>pistas</a:t>
            </a:r>
            <a:r>
              <a:rPr lang="en-US" sz="3600" dirty="0"/>
              <a:t> </a:t>
            </a:r>
            <a:r>
              <a:rPr lang="en-US" sz="3600" dirty="0" err="1"/>
              <a:t>sociais</a:t>
            </a:r>
            <a:endParaRPr lang="en-US" sz="3600" dirty="0"/>
          </a:p>
        </p:txBody>
      </p:sp>
      <p:sp>
        <p:nvSpPr>
          <p:cNvPr id="5" name="Content Placeholder 4"/>
          <p:cNvSpPr>
            <a:spLocks noGrp="1"/>
          </p:cNvSpPr>
          <p:nvPr>
            <p:ph idx="1"/>
          </p:nvPr>
        </p:nvSpPr>
        <p:spPr/>
        <p:txBody>
          <a:bodyPr/>
          <a:lstStyle/>
          <a:p>
            <a:pPr lvl="0" defTabSz="914377"/>
            <a:r>
              <a:rPr lang="pt-PT" sz="2400" dirty="0">
                <a:solidFill>
                  <a:srgbClr val="333333"/>
                </a:solidFill>
                <a:latin typeface="Calibri Light"/>
                <a:ea typeface="+mj-ea"/>
                <a:cs typeface="+mj-cs"/>
              </a:rPr>
              <a:t>Agora que discutimos aspetos que podem contribuir para a avaliação de uma pessoa, queremos dar enfoque aos pontos fortes e ponto fracos destas pistas sociais.</a:t>
            </a: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6</a:t>
            </a:fld>
            <a:endParaRPr lang="de-DE">
              <a:latin typeface="Calibri Light"/>
            </a:endParaRPr>
          </a:p>
        </p:txBody>
      </p:sp>
      <p:sp>
        <p:nvSpPr>
          <p:cNvPr id="8"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283819601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Linguagem Corporal</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Exemplo: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Pista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Importante</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Rezar ou estar</a:t>
                      </a:r>
                      <a:r>
                        <a:rPr lang="de-DE" altLang="de-DE" sz="2000" b="0" baseline="0" dirty="0">
                          <a:solidFill>
                            <a:srgbClr val="333333"/>
                          </a:solidFill>
                          <a:latin typeface="Calibri Light"/>
                        </a:rPr>
                        <a:t> com frio</a:t>
                      </a:r>
                      <a:r>
                        <a:rPr lang="de-DE" altLang="de-DE" sz="2000" b="0" dirty="0">
                          <a:solidFill>
                            <a:srgbClr val="333333"/>
                          </a:solidFill>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Atenção</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7</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1"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2543899636"/>
              </p:ext>
            </p:extLst>
          </p:nvPr>
        </p:nvGraphicFramePr>
        <p:xfrm>
          <a:off x="408955" y="2348880"/>
          <a:ext cx="11376001" cy="4248472"/>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40632">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Linguagem Corporal</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Exemplo: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1800" b="0" i="0" u="none" strike="noStrike" cap="none" normalizeH="0" baseline="0" noProof="0" dirty="0">
                          <a:ln>
                            <a:noFill/>
                          </a:ln>
                          <a:solidFill>
                            <a:srgbClr val="333333"/>
                          </a:solidFill>
                          <a:effectLst/>
                          <a:latin typeface="Calibri Light"/>
                        </a:rPr>
                        <a:t>Os gestos ou a postura podem enfatizar palavras (por exemplo, punhos fechados quando nos zangamos, mão no ar quando cumprimentamos alguém, cabeça para baixo quando rezamos).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078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Rezar ou estar</a:t>
                      </a:r>
                      <a:r>
                        <a:rPr lang="de-DE" altLang="de-DE" sz="2000" b="0" baseline="0" dirty="0">
                          <a:solidFill>
                            <a:srgbClr val="333333"/>
                          </a:solidFill>
                          <a:latin typeface="Calibri Light"/>
                        </a:rPr>
                        <a:t> com frio</a:t>
                      </a:r>
                      <a:r>
                        <a:rPr lang="de-DE" altLang="de-DE" sz="2000" b="0" dirty="0">
                          <a:solidFill>
                            <a:srgbClr val="333333"/>
                          </a:solidFill>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8</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8"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565720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205361615"/>
              </p:ext>
            </p:extLst>
          </p:nvPr>
        </p:nvGraphicFramePr>
        <p:xfrm>
          <a:off x="408955" y="2348880"/>
          <a:ext cx="11376001" cy="435480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40632">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Linguagem Corporal</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Exemplo: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1800" b="0" i="0" u="none" strike="noStrike" cap="none" normalizeH="0" baseline="0" noProof="0" dirty="0">
                          <a:ln>
                            <a:noFill/>
                          </a:ln>
                          <a:solidFill>
                            <a:srgbClr val="333333"/>
                          </a:solidFill>
                          <a:effectLst/>
                          <a:latin typeface="Calibri Light"/>
                        </a:rPr>
                        <a:t>Os gestos ou a postura podem enfatizar palavras (por exemplo, punhos fechados quando nos zangamos, mão no ar quando cumprimentamos alguém, cabeça para baixo quando rezamos).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1800" b="0" i="0" u="none" strike="noStrike" cap="none" normalizeH="0" baseline="0" noProof="0" dirty="0">
                          <a:ln>
                            <a:noFill/>
                          </a:ln>
                          <a:solidFill>
                            <a:srgbClr val="333333"/>
                          </a:solidFill>
                          <a:effectLst/>
                          <a:latin typeface="Calibri Light"/>
                        </a:rPr>
                        <a:t>Os sinais indiretos podem muitas vezes ter significado: gestos rápidos podem sugerir nervosismo (contudo, tenha atenção às diferenças culturais!); desleixo pode ser um sinal de baixa </a:t>
                      </a:r>
                      <a:r>
                        <a:rPr kumimoji="0" lang="pt-PT" sz="1800" b="0" i="0" u="none" strike="noStrike" cap="none" normalizeH="0" baseline="0" noProof="0" dirty="0" err="1">
                          <a:ln>
                            <a:noFill/>
                          </a:ln>
                          <a:solidFill>
                            <a:srgbClr val="333333"/>
                          </a:solidFill>
                          <a:effectLst/>
                          <a:latin typeface="Calibri Light"/>
                        </a:rPr>
                        <a:t>auto-estima</a:t>
                      </a:r>
                      <a:r>
                        <a:rPr kumimoji="0" lang="pt-PT" sz="1800" b="0" i="0" u="none" strike="noStrike" cap="none" normalizeH="0" baseline="0" noProof="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078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Rezar ou estar</a:t>
                      </a:r>
                      <a:r>
                        <a:rPr lang="de-DE" altLang="de-DE" sz="2000" b="0" baseline="0" dirty="0">
                          <a:solidFill>
                            <a:srgbClr val="333333"/>
                          </a:solidFill>
                          <a:latin typeface="Calibri Light"/>
                        </a:rPr>
                        <a:t> com frio</a:t>
                      </a:r>
                      <a:r>
                        <a:rPr lang="de-DE" altLang="de-DE" sz="2000" b="0" dirty="0">
                          <a:solidFill>
                            <a:srgbClr val="333333"/>
                          </a:solidFill>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9</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9"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4294302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1395353590"/>
              </p:ext>
            </p:extLst>
          </p:nvPr>
        </p:nvGraphicFramePr>
        <p:xfrm>
          <a:off x="408955" y="2348880"/>
          <a:ext cx="11376001" cy="435480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40632">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Linguagem Corporal</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Exemplo: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1800" b="0" i="0" u="none" strike="noStrike" cap="none" normalizeH="0" baseline="0" noProof="0" dirty="0">
                          <a:ln>
                            <a:noFill/>
                          </a:ln>
                          <a:solidFill>
                            <a:srgbClr val="333333"/>
                          </a:solidFill>
                          <a:effectLst/>
                          <a:latin typeface="Calibri Light"/>
                        </a:rPr>
                        <a:t>Os gestos ou a postura pode enfatizar palavras (por exemplo, punhos fechados quando nos zangamos, mão no ar quando cumprimentamos alguém, cabeça para baixo quando rezamos).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pt-PT" sz="1800" b="0" i="0" u="none" strike="noStrike" cap="none" normalizeH="0" baseline="0" noProof="0" dirty="0">
                          <a:ln>
                            <a:noFill/>
                          </a:ln>
                          <a:solidFill>
                            <a:srgbClr val="333333"/>
                          </a:solidFill>
                          <a:effectLst/>
                          <a:latin typeface="Calibri Light"/>
                        </a:rPr>
                        <a:t>Os sinais indiretos podem muitas vezes ter significado: gestos rápidos podem sugerir nervosismo (contudo, tenha atenção às diferenças culturais!); desleixo pode ser um sinal de baixa autoestima.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078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Rezar ou estar</a:t>
                      </a:r>
                      <a:r>
                        <a:rPr lang="de-DE" altLang="de-DE" sz="2000" b="0" baseline="0" dirty="0">
                          <a:solidFill>
                            <a:srgbClr val="333333"/>
                          </a:solidFill>
                          <a:latin typeface="Calibri Light"/>
                        </a:rPr>
                        <a:t> com frio</a:t>
                      </a:r>
                      <a:r>
                        <a:rPr lang="de-DE" altLang="de-DE" sz="2000" b="0" dirty="0">
                          <a:solidFill>
                            <a:srgbClr val="333333"/>
                          </a:solidFill>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1800" b="0" i="0" u="none" strike="noStrike" cap="none" normalizeH="0" baseline="0" noProof="0" dirty="0">
                          <a:ln>
                            <a:noFill/>
                          </a:ln>
                          <a:solidFill>
                            <a:srgbClr val="333333"/>
                          </a:solidFill>
                          <a:effectLst/>
                          <a:latin typeface="Calibri Light"/>
                        </a:rPr>
                        <a:t>A linguagem corporal pode levar a falsas interpretações</a:t>
                      </a:r>
                      <a:br>
                        <a:rPr kumimoji="0" lang="pt-PT" sz="1800" b="0" i="0" u="none" strike="noStrike" cap="none" normalizeH="0" baseline="0" noProof="0" dirty="0">
                          <a:ln>
                            <a:noFill/>
                          </a:ln>
                          <a:solidFill>
                            <a:srgbClr val="333333"/>
                          </a:solidFill>
                          <a:effectLst/>
                          <a:latin typeface="Calibri Light"/>
                        </a:rPr>
                      </a:br>
                      <a:r>
                        <a:rPr kumimoji="0" lang="pt-PT" sz="1800" b="0" i="0" u="none" strike="noStrike" cap="none" normalizeH="0" baseline="0" noProof="0" dirty="0">
                          <a:ln>
                            <a:noFill/>
                          </a:ln>
                          <a:solidFill>
                            <a:srgbClr val="333333"/>
                          </a:solidFill>
                          <a:effectLst/>
                          <a:latin typeface="Calibri Light"/>
                        </a:rPr>
                        <a:t>Exemplo: Uma pessoa que pareça autoconfiante pode estar a fingir. Ou uma postura corporal cabisbaixa pode dar aa entender que a pessoa tem baixa autoestima.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10</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8"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2853467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11</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263845759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Declarações Escritas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Exemplo: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“Não trabalhes muito!” </a:t>
                      </a:r>
                      <a:r>
                        <a:rPr kumimoji="0" lang="pt-PT" sz="2000" b="0" i="0" u="none" strike="noStrike" cap="none" normalizeH="0" baseline="0" noProof="0" dirty="0">
                          <a:ln>
                            <a:noFill/>
                          </a:ln>
                          <a:solidFill>
                            <a:srgbClr val="333333"/>
                          </a:solidFill>
                          <a:effectLst/>
                          <a:latin typeface="Times New Roman"/>
                          <a:sym typeface="Wingdings" panose="05000000000000000000" pitchFamily="2" charset="2"/>
                        </a:rPr>
                        <a:t>→</a:t>
                      </a:r>
                      <a:r>
                        <a:rPr kumimoji="0" lang="pt-PT" sz="2000" b="0" i="0" u="none" strike="noStrike" cap="none" normalizeH="0" baseline="0" noProof="0" dirty="0">
                          <a:ln>
                            <a:noFill/>
                          </a:ln>
                          <a:solidFill>
                            <a:srgbClr val="333333"/>
                          </a:solidFill>
                          <a:effectLst/>
                          <a:latin typeface="Calibri Light"/>
                        </a:rPr>
                        <a:t> sarcasmo, simpatia, frase vazia?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defRPr/>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endParaRPr kumimoji="0" lang="pt-PT" sz="2000" b="0" i="0" u="none" strike="noStrike" cap="none" normalizeH="0" baseline="0" noProof="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2"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2363130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12</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384878818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Declarações Escritas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Exemplo: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“Não trabalhes muito!” </a:t>
                      </a:r>
                      <a:r>
                        <a:rPr kumimoji="0" lang="pt-PT" sz="2000" b="0" i="0" u="none" strike="noStrike" cap="none" normalizeH="0" baseline="0" noProof="0" dirty="0">
                          <a:ln>
                            <a:noFill/>
                          </a:ln>
                          <a:solidFill>
                            <a:srgbClr val="333333"/>
                          </a:solidFill>
                          <a:effectLst/>
                          <a:latin typeface="Times New Roman"/>
                          <a:sym typeface="Wingdings" panose="05000000000000000000" pitchFamily="2" charset="2"/>
                        </a:rPr>
                        <a:t>→</a:t>
                      </a:r>
                      <a:r>
                        <a:rPr kumimoji="0" lang="pt-PT" sz="2000" b="0" i="0" u="none" strike="noStrike" cap="none" normalizeH="0" baseline="0" noProof="0" dirty="0">
                          <a:ln>
                            <a:noFill/>
                          </a:ln>
                          <a:solidFill>
                            <a:srgbClr val="333333"/>
                          </a:solidFill>
                          <a:effectLst/>
                          <a:latin typeface="Calibri Light"/>
                        </a:rPr>
                        <a:t> sarcasmo, simpatia, frase vazia?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2000" b="0" i="0" u="none" strike="noStrike" cap="none" normalizeH="0" baseline="0" noProof="0" dirty="0">
                          <a:ln>
                            <a:noFill/>
                          </a:ln>
                          <a:solidFill>
                            <a:srgbClr val="333333"/>
                          </a:solidFill>
                          <a:effectLst/>
                          <a:latin typeface="Calibri Light"/>
                        </a:rPr>
                        <a:t>Muitas vezes pensamos mais acerca do que escrevemos do que acerca do que dizemos!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2"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1295716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13</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312910699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Declarações Escritas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Exemplo: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“Não trabalhes muito!” </a:t>
                      </a:r>
                      <a:r>
                        <a:rPr kumimoji="0" lang="pt-PT" sz="2000" b="0" i="0" u="none" strike="noStrike" cap="none" normalizeH="0" baseline="0" noProof="0" dirty="0">
                          <a:ln>
                            <a:noFill/>
                          </a:ln>
                          <a:solidFill>
                            <a:srgbClr val="333333"/>
                          </a:solidFill>
                          <a:effectLst/>
                          <a:latin typeface="Times New Roman"/>
                          <a:sym typeface="Wingdings" panose="05000000000000000000" pitchFamily="2" charset="2"/>
                        </a:rPr>
                        <a:t>→</a:t>
                      </a:r>
                      <a:r>
                        <a:rPr kumimoji="0" lang="pt-PT" sz="2000" b="0" i="0" u="none" strike="noStrike" cap="none" normalizeH="0" baseline="0" noProof="0" dirty="0">
                          <a:ln>
                            <a:noFill/>
                          </a:ln>
                          <a:solidFill>
                            <a:srgbClr val="333333"/>
                          </a:solidFill>
                          <a:effectLst/>
                          <a:latin typeface="Calibri Light"/>
                        </a:rPr>
                        <a:t> sarcasmo, simpatia, frase vazia?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2000" b="0" i="0" u="none" strike="noStrike" cap="none" normalizeH="0" baseline="0" noProof="0" dirty="0">
                          <a:ln>
                            <a:noFill/>
                          </a:ln>
                          <a:solidFill>
                            <a:srgbClr val="333333"/>
                          </a:solidFill>
                          <a:effectLst/>
                          <a:latin typeface="Calibri Light"/>
                        </a:rPr>
                        <a:t>Muitas vezes pensamos mais acerca do que escrevemos do que acerca do que dizemos!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2000" b="0" i="0" u="none" strike="noStrike" cap="none" normalizeH="0" baseline="0" noProof="0" dirty="0">
                          <a:ln>
                            <a:noFill/>
                          </a:ln>
                          <a:solidFill>
                            <a:srgbClr val="333333"/>
                          </a:solidFill>
                          <a:effectLst/>
                          <a:latin typeface="Calibri Light"/>
                        </a:rPr>
                        <a:t>Às vezes, temos que ler “entre linhas” para entender o significado das palavras. Contudo, isto pode levar a falsas conclusões!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2"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2319796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14</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2676622338"/>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Declarações Escritas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pt-PT" sz="2000" b="0" i="0" u="none" strike="noStrike" cap="none" normalizeH="0" baseline="0" noProof="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Exemplo: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“Não trabalhes muito!” </a:t>
                      </a:r>
                      <a:r>
                        <a:rPr kumimoji="0" lang="pt-PT" sz="2000" b="0" i="0" u="none" strike="noStrike" cap="none" normalizeH="0" baseline="0" noProof="0" dirty="0">
                          <a:ln>
                            <a:noFill/>
                          </a:ln>
                          <a:solidFill>
                            <a:srgbClr val="333333"/>
                          </a:solidFill>
                          <a:effectLst/>
                          <a:latin typeface="Times New Roman"/>
                          <a:sym typeface="Wingdings" panose="05000000000000000000" pitchFamily="2" charset="2"/>
                        </a:rPr>
                        <a:t>→</a:t>
                      </a:r>
                      <a:r>
                        <a:rPr kumimoji="0" lang="pt-PT" sz="2000" b="0" i="0" u="none" strike="noStrike" cap="none" normalizeH="0" baseline="0" noProof="0" dirty="0">
                          <a:ln>
                            <a:noFill/>
                          </a:ln>
                          <a:solidFill>
                            <a:srgbClr val="333333"/>
                          </a:solidFill>
                          <a:effectLst/>
                          <a:latin typeface="Calibri Light"/>
                        </a:rPr>
                        <a:t> sarcasmo, simpatia, frase vazia?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2000" b="0" i="0" u="none" strike="noStrike" cap="none" normalizeH="0" baseline="0" noProof="0" dirty="0">
                          <a:ln>
                            <a:noFill/>
                          </a:ln>
                          <a:solidFill>
                            <a:srgbClr val="333333"/>
                          </a:solidFill>
                          <a:effectLst/>
                          <a:latin typeface="Calibri Light"/>
                        </a:rPr>
                        <a:t>Muitas vezes pensamos mais acerca do que escrevemos do que acerca do que dizemos!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2000" b="0" i="0" u="none" strike="noStrike" cap="none" normalizeH="0" baseline="0" noProof="0" dirty="0">
                          <a:ln>
                            <a:noFill/>
                          </a:ln>
                          <a:solidFill>
                            <a:srgbClr val="333333"/>
                          </a:solidFill>
                          <a:effectLst/>
                          <a:latin typeface="Calibri Light"/>
                        </a:rPr>
                        <a:t>Às vezes, temos que ler “entre linhas” para entender o significado das palavras. Contudo, isto pode levar a falsas conclusões!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2000" b="0" i="0" u="none" strike="noStrike" cap="none" normalizeH="0" baseline="0" noProof="0" dirty="0">
                          <a:ln>
                            <a:noFill/>
                          </a:ln>
                          <a:solidFill>
                            <a:srgbClr val="333333"/>
                          </a:solidFill>
                          <a:effectLst/>
                          <a:latin typeface="Calibri Light"/>
                        </a:rPr>
                        <a:t>Um estudo mostrou que tanto as pessoas que escrevem e-mails como as pessoas que os leem se mostraram muito confiantes acerca do “tom” da mensagem. Na realidade, houve uma congruência de cerca de 56%, o que foi pouco mais do que uma escolha ao acaso.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2"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710672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15</a:t>
            </a:fld>
            <a:endParaRPr lang="de-DE">
              <a:latin typeface="Calibri Light"/>
            </a:endParaRPr>
          </a:p>
        </p:txBody>
      </p:sp>
      <p:pic>
        <p:nvPicPr>
          <p:cNvPr id="15"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2"/>
          <p:cNvGraphicFramePr>
            <a:graphicFrameLocks noGrp="1"/>
          </p:cNvGraphicFramePr>
          <p:nvPr>
            <p:extLst>
              <p:ext uri="{D42A27DB-BD31-4B8C-83A1-F6EECF244321}">
                <p14:modId xmlns:p14="http://schemas.microsoft.com/office/powerpoint/2010/main" val="630557618"/>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Conhecimento prévio acerca de pessoas ou culturas (preconceitos)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pt-PT" altLang="de-DE" sz="2000" b="0" noProof="0" dirty="0">
                          <a:solidFill>
                            <a:srgbClr val="333333"/>
                          </a:solidFill>
                          <a:latin typeface="Calibri Light"/>
                        </a:rPr>
                        <a:t>Muçulmano</a:t>
                      </a:r>
                      <a:r>
                        <a:rPr lang="pt-PT" altLang="de-DE" sz="2000" b="0" baseline="0" noProof="0" dirty="0">
                          <a:solidFill>
                            <a:srgbClr val="333333"/>
                          </a:solidFill>
                          <a:latin typeface="Calibri Light"/>
                        </a:rPr>
                        <a:t> típico? Alemão típico?</a:t>
                      </a:r>
                      <a:endParaRPr lang="pt-PT" altLang="de-DE" sz="2000" b="0" noProof="0"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1"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3"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1131616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16</a:t>
            </a:fld>
            <a:endParaRPr lang="de-DE">
              <a:latin typeface="Calibri Light"/>
            </a:endParaRPr>
          </a:p>
        </p:txBody>
      </p:sp>
      <p:pic>
        <p:nvPicPr>
          <p:cNvPr id="15"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2"/>
          <p:cNvGraphicFramePr>
            <a:graphicFrameLocks noGrp="1"/>
          </p:cNvGraphicFramePr>
          <p:nvPr>
            <p:extLst>
              <p:ext uri="{D42A27DB-BD31-4B8C-83A1-F6EECF244321}">
                <p14:modId xmlns:p14="http://schemas.microsoft.com/office/powerpoint/2010/main" val="215269224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Conhecimento prévio acerca de pessoas ou culturas (preconceitos)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2000" b="0" i="0" u="none" strike="noStrike" cap="none" normalizeH="0" baseline="0" noProof="0" dirty="0">
                          <a:ln>
                            <a:noFill/>
                          </a:ln>
                          <a:solidFill>
                            <a:srgbClr val="333333"/>
                          </a:solidFill>
                          <a:effectLst/>
                          <a:latin typeface="Calibri Light"/>
                        </a:rPr>
                        <a:t>Conhecer uma cultura diferente ou um grupo étnico ajuda a compreender as pessoas que pertencem a esses grupos. Todas as culturas têm as suas próprias leis sociais implícitas.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pt-PT" altLang="de-DE" sz="2000" b="0" noProof="0" dirty="0">
                          <a:solidFill>
                            <a:srgbClr val="333333"/>
                          </a:solidFill>
                          <a:latin typeface="Calibri Light"/>
                        </a:rPr>
                        <a:t>Muçulmano</a:t>
                      </a:r>
                      <a:r>
                        <a:rPr lang="pt-PT" altLang="de-DE" sz="2000" b="0" baseline="0" noProof="0" dirty="0">
                          <a:solidFill>
                            <a:srgbClr val="333333"/>
                          </a:solidFill>
                          <a:latin typeface="Calibri Light"/>
                        </a:rPr>
                        <a:t> típico? Alemão típico?</a:t>
                      </a:r>
                      <a:endParaRPr lang="pt-PT" altLang="de-DE" sz="2000" b="0" noProof="0"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1"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3"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7578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17</a:t>
            </a:fld>
            <a:endParaRPr lang="de-DE">
              <a:latin typeface="Calibri Light"/>
            </a:endParaRPr>
          </a:p>
        </p:txBody>
      </p:sp>
      <p:pic>
        <p:nvPicPr>
          <p:cNvPr id="15"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2"/>
          <p:cNvGraphicFramePr>
            <a:graphicFrameLocks noGrp="1"/>
          </p:cNvGraphicFramePr>
          <p:nvPr>
            <p:extLst>
              <p:ext uri="{D42A27DB-BD31-4B8C-83A1-F6EECF244321}">
                <p14:modId xmlns:p14="http://schemas.microsoft.com/office/powerpoint/2010/main" val="42302847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PT" sz="2000" b="0" i="0" u="none" strike="noStrike" cap="none" normalizeH="0" baseline="0" noProof="0" dirty="0">
                          <a:ln>
                            <a:noFill/>
                          </a:ln>
                          <a:solidFill>
                            <a:srgbClr val="333333"/>
                          </a:solidFill>
                          <a:effectLst/>
                          <a:latin typeface="Calibri Light"/>
                        </a:rPr>
                        <a:t>Conhecimento prévio acerca de pessoas ou culturas (preconceitos)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PT" sz="2000" b="0" i="0" u="none" strike="noStrike" cap="none" normalizeH="0" baseline="0" noProof="0" dirty="0">
                          <a:ln>
                            <a:noFill/>
                          </a:ln>
                          <a:solidFill>
                            <a:srgbClr val="333333"/>
                          </a:solidFill>
                          <a:effectLst/>
                          <a:latin typeface="Calibri Light"/>
                        </a:rPr>
                        <a:t>Pista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2000" b="0" i="0" u="none" strike="noStrike" cap="none" normalizeH="0" baseline="0" noProof="0" dirty="0">
                          <a:ln>
                            <a:noFill/>
                          </a:ln>
                          <a:solidFill>
                            <a:srgbClr val="333333"/>
                          </a:solidFill>
                          <a:effectLst/>
                          <a:latin typeface="Calibri Light"/>
                        </a:rPr>
                        <a:t>Conhecer uma cultura diferente ou um grupo étnico ajuda a compreender as pessoas que pertencem a esses grupos. Todas as culturas têm as suas próprias leis sociais implícitas.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pt-PT" altLang="de-DE" sz="2000" b="0" noProof="0" dirty="0">
                          <a:solidFill>
                            <a:srgbClr val="333333"/>
                          </a:solidFill>
                          <a:latin typeface="Calibri Light"/>
                        </a:rPr>
                        <a:t>Muçulmano</a:t>
                      </a:r>
                      <a:r>
                        <a:rPr lang="pt-PT" altLang="de-DE" sz="2000" b="0" baseline="0" noProof="0" dirty="0">
                          <a:solidFill>
                            <a:srgbClr val="333333"/>
                          </a:solidFill>
                          <a:latin typeface="Calibri Light"/>
                        </a:rPr>
                        <a:t> típico? Alemão típico?</a:t>
                      </a:r>
                      <a:endParaRPr lang="pt-PT" altLang="de-DE" sz="2000" b="0" noProof="0"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PT" sz="2000" b="0" i="0" u="none" strike="noStrike" cap="none" normalizeH="0" baseline="0" noProof="0" dirty="0">
                          <a:ln>
                            <a:noFill/>
                          </a:ln>
                          <a:solidFill>
                            <a:srgbClr val="333333"/>
                          </a:solidFill>
                          <a:effectLst/>
                          <a:latin typeface="Calibri Light"/>
                        </a:rPr>
                        <a:t>Atenção: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PT" sz="2000" b="0" i="0" u="none" strike="noStrike" cap="none" normalizeH="0" baseline="0" noProof="0" dirty="0">
                          <a:ln>
                            <a:noFill/>
                          </a:ln>
                          <a:solidFill>
                            <a:srgbClr val="333333"/>
                          </a:solidFill>
                          <a:effectLst/>
                          <a:latin typeface="Calibri Light"/>
                        </a:rPr>
                        <a:t>As pessoas comportam-se muitas vezes de uma forma não estereotipada! As pessoas que partilham uma crença ou com uma determinada nacionalidade são muitas vezes confrontadas com preconceitos (por exemplo, os muçulmanos serem fanáticos religiosos; o norte-americanos serem arrogantes ou só comerem “comida de plástico”).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1"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3" name="Title 4"/>
          <p:cNvSpPr txBox="1">
            <a:spLocks/>
          </p:cNvSpPr>
          <p:nvPr/>
        </p:nvSpPr>
        <p:spPr bwMode="gray">
          <a:xfrm>
            <a:off x="406028" y="1001729"/>
            <a:ext cx="11376000" cy="720000"/>
          </a:xfrm>
          <a:prstGeom prst="rect">
            <a:avLst/>
          </a:prstGeom>
        </p:spPr>
        <p:txBody>
          <a:bodyPr vert="horz" lIns="0" tIns="0" rIns="0" bIns="0" rtlCol="0" anchor="t">
            <a:no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fontAlgn="auto">
              <a:spcAft>
                <a:spcPts val="0"/>
              </a:spcAft>
            </a:pPr>
            <a:r>
              <a:rPr lang="pt-PT" sz="3600" dirty="0"/>
              <a:t>Por favor, discuta as vantagens e desvantagens dos próximos fatores no julgamento acerca de uma pessoa.</a:t>
            </a:r>
            <a:endParaRPr lang="en-US" sz="3600" dirty="0"/>
          </a:p>
        </p:txBody>
      </p:sp>
    </p:spTree>
    <p:extLst>
      <p:ext uri="{BB962C8B-B14F-4D97-AF65-F5344CB8AC3E}">
        <p14:creationId xmlns:p14="http://schemas.microsoft.com/office/powerpoint/2010/main" val="2387454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As </a:t>
            </a:r>
            <a:r>
              <a:rPr lang="en-US" sz="3600" dirty="0" err="1">
                <a:latin typeface="Calibri Light"/>
              </a:rPr>
              <a:t>aparências</a:t>
            </a:r>
            <a:r>
              <a:rPr lang="en-US" sz="3600" dirty="0">
                <a:latin typeface="Calibri Light"/>
              </a:rPr>
              <a:t> e a </a:t>
            </a:r>
            <a:r>
              <a:rPr lang="en-US" sz="3600" dirty="0" err="1">
                <a:latin typeface="Calibri Light"/>
              </a:rPr>
              <a:t>realidade</a:t>
            </a:r>
            <a:r>
              <a:rPr lang="en-US" sz="3600" dirty="0">
                <a:latin typeface="Calibri Light"/>
              </a:rPr>
              <a:t>!</a:t>
            </a:r>
          </a:p>
        </p:txBody>
      </p:sp>
      <p:sp>
        <p:nvSpPr>
          <p:cNvPr id="5" name="Content Placeholder 4"/>
          <p:cNvSpPr>
            <a:spLocks noGrp="1"/>
          </p:cNvSpPr>
          <p:nvPr>
            <p:ph idx="1"/>
          </p:nvPr>
        </p:nvSpPr>
        <p:spPr/>
        <p:txBody>
          <a:bodyPr/>
          <a:lstStyle/>
          <a:p>
            <a:r>
              <a:rPr lang="pt-PT" sz="2400" dirty="0">
                <a:solidFill>
                  <a:srgbClr val="333333"/>
                </a:solidFill>
                <a:latin typeface="Calibri Light"/>
              </a:rPr>
              <a:t>… nenhum dos aspetos anteriormente discutidos (por exemplo, a linguagem corporal) pode ser completamente confiável por si só! </a:t>
            </a:r>
          </a:p>
          <a:p>
            <a:endParaRPr lang="pt-PT" sz="2400" i="1" dirty="0">
              <a:solidFill>
                <a:srgbClr val="333333"/>
              </a:solidFill>
              <a:latin typeface="Calibri Light"/>
            </a:endParaRPr>
          </a:p>
          <a:p>
            <a:r>
              <a:rPr lang="pt-PT" sz="2400" i="1" dirty="0">
                <a:solidFill>
                  <a:srgbClr val="333333"/>
                </a:solidFill>
                <a:latin typeface="Calibri Light"/>
              </a:rPr>
              <a:t>Temos que considerar todos os fatores!</a:t>
            </a:r>
          </a:p>
          <a:p>
            <a:r>
              <a:rPr lang="pt-PT" sz="2400" dirty="0">
                <a:solidFill>
                  <a:srgbClr val="333333"/>
                </a:solidFill>
                <a:latin typeface="Calibri Light"/>
              </a:rPr>
              <a:t>Combinados, todos os fatores ajudam a avaliar uma situação complexa…</a:t>
            </a:r>
          </a:p>
          <a:p>
            <a:endParaRPr lang="pt-PT" sz="2400" dirty="0">
              <a:solidFill>
                <a:srgbClr val="333333"/>
              </a:solidFill>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18</a:t>
            </a:fld>
            <a:endParaRPr lang="de-DE">
              <a:latin typeface="Calibri Light"/>
            </a:endParaRPr>
          </a:p>
        </p:txBody>
      </p:sp>
      <p:sp>
        <p:nvSpPr>
          <p:cNvPr id="6"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latin typeface="Calibri Light"/>
              </a:rPr>
              <a:t>Porque</a:t>
            </a:r>
            <a:r>
              <a:rPr lang="en-US" altLang="de-DE" sz="3600" dirty="0">
                <a:latin typeface="Calibri Light"/>
              </a:rPr>
              <a:t> </a:t>
            </a:r>
            <a:r>
              <a:rPr lang="en-US" altLang="de-DE" sz="3600" dirty="0" err="1">
                <a:latin typeface="Calibri Light"/>
              </a:rPr>
              <a:t>estamos</a:t>
            </a:r>
            <a:r>
              <a:rPr lang="en-US" altLang="de-DE" sz="3600" dirty="0">
                <a:latin typeface="Calibri Light"/>
              </a:rPr>
              <a:t> a </a:t>
            </a:r>
            <a:r>
              <a:rPr lang="en-US" altLang="de-DE" sz="3600" dirty="0" err="1">
                <a:latin typeface="Calibri Light"/>
              </a:rPr>
              <a:t>falar</a:t>
            </a:r>
            <a:r>
              <a:rPr lang="en-US" altLang="de-DE" sz="3600" dirty="0">
                <a:latin typeface="Calibri Light"/>
              </a:rPr>
              <a:t> </a:t>
            </a:r>
            <a:r>
              <a:rPr lang="en-US" altLang="de-DE" sz="3600" dirty="0" err="1">
                <a:latin typeface="Calibri Light"/>
              </a:rPr>
              <a:t>disto</a:t>
            </a:r>
            <a:r>
              <a:rPr lang="en-US" altLang="de-DE" sz="3600" dirty="0">
                <a:latin typeface="Calibri Light"/>
              </a:rPr>
              <a:t>?</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defRPr/>
            </a:pPr>
            <a:r>
              <a:rPr lang="pt-PT" sz="2400" dirty="0">
                <a:solidFill>
                  <a:srgbClr val="333333"/>
                </a:solidFill>
                <a:latin typeface="Calibri Light"/>
                <a:cs typeface="Times New Roman" pitchFamily="18" charset="0"/>
              </a:rPr>
              <a:t>Os estudos mostram que muitas pessoas (mas nem todas!) que sofrem de problemas de saúde mental (especialmente psicose) apresentam problemas nas seguintes áreas: </a:t>
            </a:r>
          </a:p>
          <a:p>
            <a:pPr marL="342900" lvl="0" indent="-342900" defTabSz="914400" fontAlgn="base">
              <a:buClr>
                <a:srgbClr val="004992"/>
              </a:buClr>
              <a:buFont typeface="WingDings"/>
              <a:buChar char=""/>
              <a:defRPr/>
            </a:pPr>
            <a:r>
              <a:rPr lang="pt-PT" sz="2400" dirty="0">
                <a:solidFill>
                  <a:srgbClr val="004992"/>
                </a:solidFill>
                <a:latin typeface="Calibri Light"/>
                <a:cs typeface="Times New Roman" pitchFamily="18" charset="0"/>
              </a:rPr>
              <a:t>Dificuldade na deteção e avaliação das expressões faciais dos outros (por exemplo, alegria, luto);</a:t>
            </a:r>
          </a:p>
        </p:txBody>
      </p:sp>
      <p:sp>
        <p:nvSpPr>
          <p:cNvPr id="3" name="Slide Number Placeholder 2"/>
          <p:cNvSpPr>
            <a:spLocks noGrp="1"/>
          </p:cNvSpPr>
          <p:nvPr>
            <p:ph type="sldNum" sz="quarter" idx="12"/>
          </p:nvPr>
        </p:nvSpPr>
        <p:spPr/>
        <p:txBody>
          <a:bodyPr/>
          <a:lstStyle/>
          <a:p>
            <a:pPr>
              <a:defRPr/>
            </a:pPr>
            <a:fld id="{0F0DF825-1D03-41F6-B190-250A43A048DA}" type="slidenum">
              <a:rPr lang="de-DE" smtClean="0">
                <a:latin typeface="Calibri Light"/>
              </a:rPr>
              <a:pPr>
                <a:defRPr/>
              </a:pPr>
              <a:t>19</a:t>
            </a:fld>
            <a:endParaRPr lang="de-DE">
              <a:latin typeface="Calibri Light"/>
            </a:endParaRPr>
          </a:p>
        </p:txBody>
      </p:sp>
      <p:sp>
        <p:nvSpPr>
          <p:cNvPr id="5632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1915048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fontAlgn="base">
              <a:defRPr/>
            </a:pPr>
            <a:r>
              <a:rPr lang="pt-PT" sz="2400" dirty="0">
                <a:solidFill>
                  <a:srgbClr val="333333"/>
                </a:solidFill>
                <a:latin typeface="Calibri Light"/>
                <a:cs typeface="Times New Roman" pitchFamily="18" charset="0"/>
              </a:rPr>
              <a:t>Os estudos mostram que muitas pessoas (mas nem todas!) que sofrem de problemas de saúde mental (especialmente psicose) apresentam problemas nas seguintes áreas: </a:t>
            </a:r>
          </a:p>
          <a:p>
            <a:pPr marL="342900" lvl="0" indent="-342900" defTabSz="914400" fontAlgn="base">
              <a:buClr>
                <a:srgbClr val="004992"/>
              </a:buClr>
              <a:buFont typeface="WingDings"/>
              <a:buChar char=""/>
              <a:defRPr/>
            </a:pPr>
            <a:r>
              <a:rPr lang="pt-PT" sz="2400" dirty="0">
                <a:solidFill>
                  <a:srgbClr val="004992"/>
                </a:solidFill>
                <a:latin typeface="Calibri Light"/>
                <a:cs typeface="Times New Roman" pitchFamily="18" charset="0"/>
              </a:rPr>
              <a:t>Dificuldade na deteção e avaliação das expressões faciais dos outros (por exemplo, alegria, luto);</a:t>
            </a:r>
          </a:p>
          <a:p>
            <a:pPr marL="342900" lvl="0" indent="-342900" defTabSz="914400" fontAlgn="base">
              <a:buClr>
                <a:srgbClr val="004992"/>
              </a:buClr>
              <a:buFont typeface="WingDings"/>
              <a:buChar char=""/>
              <a:defRPr/>
            </a:pPr>
            <a:r>
              <a:rPr lang="pt-PT" sz="2400" dirty="0">
                <a:solidFill>
                  <a:srgbClr val="004992"/>
                </a:solidFill>
                <a:latin typeface="Calibri Light"/>
                <a:cs typeface="Times New Roman" pitchFamily="18" charset="0"/>
              </a:rPr>
              <a:t>Dificuldade na dedução dos motivos / atividades futuras das outras pessoas a partir dos seus comportamentos atuais.</a:t>
            </a:r>
          </a:p>
        </p:txBody>
      </p:sp>
      <p:sp>
        <p:nvSpPr>
          <p:cNvPr id="3" name="Slide Number Placeholder 2"/>
          <p:cNvSpPr>
            <a:spLocks noGrp="1"/>
          </p:cNvSpPr>
          <p:nvPr>
            <p:ph type="sldNum" sz="quarter" idx="12"/>
          </p:nvPr>
        </p:nvSpPr>
        <p:spPr/>
        <p:txBody>
          <a:bodyPr/>
          <a:lstStyle/>
          <a:p>
            <a:pPr>
              <a:defRPr/>
            </a:pPr>
            <a:fld id="{0F0DF825-1D03-41F6-B190-250A43A048DA}" type="slidenum">
              <a:rPr lang="de-DE" smtClean="0">
                <a:latin typeface="Calibri Light"/>
              </a:rPr>
              <a:pPr>
                <a:defRPr/>
              </a:pPr>
              <a:t>20</a:t>
            </a:fld>
            <a:endParaRPr lang="de-DE">
              <a:latin typeface="Calibri Light"/>
            </a:endParaRPr>
          </a:p>
        </p:txBody>
      </p:sp>
      <p:sp>
        <p:nvSpPr>
          <p:cNvPr id="5632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latin typeface="Calibri Light"/>
              </a:rPr>
              <a:t>Porque</a:t>
            </a:r>
            <a:r>
              <a:rPr lang="en-US" altLang="de-DE" sz="3600" dirty="0">
                <a:latin typeface="Calibri Light"/>
              </a:rPr>
              <a:t> </a:t>
            </a:r>
            <a:r>
              <a:rPr lang="en-US" altLang="de-DE" sz="3600" dirty="0" err="1">
                <a:latin typeface="Calibri Light"/>
              </a:rPr>
              <a:t>estamos</a:t>
            </a:r>
            <a:r>
              <a:rPr lang="en-US" altLang="de-DE" sz="3600" dirty="0">
                <a:latin typeface="Calibri Light"/>
              </a:rPr>
              <a:t> a </a:t>
            </a:r>
            <a:r>
              <a:rPr lang="en-US" altLang="de-DE" sz="3600" dirty="0" err="1">
                <a:latin typeface="Calibri Light"/>
              </a:rPr>
              <a:t>falar</a:t>
            </a:r>
            <a:r>
              <a:rPr lang="en-US" altLang="de-DE" sz="3600" dirty="0">
                <a:latin typeface="Calibri Light"/>
              </a:rPr>
              <a:t> </a:t>
            </a:r>
            <a:r>
              <a:rPr lang="en-US" altLang="de-DE" sz="3600" dirty="0" err="1">
                <a:latin typeface="Calibri Light"/>
              </a:rPr>
              <a:t>disto</a:t>
            </a:r>
            <a:r>
              <a:rPr lang="en-US" altLang="de-DE" sz="3600" dirty="0">
                <a:latin typeface="Calibri Light"/>
              </a:rPr>
              <a:t>?</a:t>
            </a:r>
            <a:endParaRPr lang="de-DE" altLang="de-DE" sz="3600" dirty="0">
              <a:latin typeface="Calibri Light"/>
            </a:endParaRPr>
          </a:p>
        </p:txBody>
      </p:sp>
    </p:spTree>
    <p:extLst>
      <p:ext uri="{BB962C8B-B14F-4D97-AF65-F5344CB8AC3E}">
        <p14:creationId xmlns:p14="http://schemas.microsoft.com/office/powerpoint/2010/main" val="403061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PT" sz="3600" dirty="0">
                <a:latin typeface="Calibri Light"/>
              </a:rPr>
              <a:t>Como a falta de empatia promove erros de interpretação durante a psicose – exemplos</a:t>
            </a:r>
          </a:p>
        </p:txBody>
      </p:sp>
      <p:sp>
        <p:nvSpPr>
          <p:cNvPr id="58394" name="Rechteck 1"/>
          <p:cNvSpPr>
            <a:spLocks noChangeArrowheads="1"/>
          </p:cNvSpPr>
          <p:nvPr/>
        </p:nvSpPr>
        <p:spPr bwMode="auto">
          <a:xfrm>
            <a:off x="408954" y="6159456"/>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t-PT" altLang="de-DE" sz="1800" dirty="0">
                <a:solidFill>
                  <a:srgbClr val="004992"/>
                </a:solidFill>
                <a:latin typeface="Calibri Light"/>
                <a:cs typeface="Times New Roman" panose="02020603050405020304" pitchFamily="18" charset="0"/>
              </a:rPr>
              <a:t>Alguém gostaria de partilhar uma experiência pessoal?</a:t>
            </a: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21</a:t>
            </a:fld>
            <a:endParaRPr lang="de-DE">
              <a:latin typeface="Calibri Light"/>
            </a:endParaRPr>
          </a:p>
        </p:txBody>
      </p:sp>
      <p:graphicFrame>
        <p:nvGraphicFramePr>
          <p:cNvPr id="11" name="Table 10"/>
          <p:cNvGraphicFramePr>
            <a:graphicFrameLocks noGrp="1"/>
          </p:cNvGraphicFramePr>
          <p:nvPr>
            <p:extLst>
              <p:ext uri="{D42A27DB-BD31-4B8C-83A1-F6EECF244321}">
                <p14:modId xmlns:p14="http://schemas.microsoft.com/office/powerpoint/2010/main" val="3781781435"/>
              </p:ext>
            </p:extLst>
          </p:nvPr>
        </p:nvGraphicFramePr>
        <p:xfrm>
          <a:off x="408954" y="2203704"/>
          <a:ext cx="11376000" cy="393189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chemeClr val="tx1"/>
                          </a:solidFill>
                          <a:effectLst/>
                          <a:latin typeface="Calibri Light"/>
                        </a:rPr>
                        <a:t>Evento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chemeClr val="tx1"/>
                          </a:solidFill>
                          <a:effectLst/>
                          <a:latin typeface="Calibri Light"/>
                        </a:rPr>
                        <a:t>Explicação durante a psicose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chemeClr val="tx1"/>
                          </a:solidFill>
                          <a:effectLst/>
                          <a:latin typeface="Calibri Light"/>
                        </a:rPr>
                        <a:t>Outras explicações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rgbClr val="333333"/>
                          </a:solidFill>
                          <a:effectLst/>
                          <a:latin typeface="Calibri Light"/>
                          <a:ea typeface="ＭＳ Ｐゴシック" pitchFamily="34" charset="-128"/>
                        </a:rPr>
                        <a:t>Após o médico ter falado consigo, ele ri-se com a enfermeira</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rgbClr val="333333"/>
                          </a:solidFill>
                          <a:effectLst/>
                          <a:latin typeface="Calibri Light"/>
                          <a:ea typeface="ＭＳ Ｐゴシック" pitchFamily="34" charset="-128"/>
                        </a:rPr>
                        <a:t>“Eles estão a rir-se de mim.”</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rgbClr val="333333"/>
                          </a:solidFill>
                          <a:effectLst/>
                          <a:latin typeface="Calibri Light"/>
                          <a:ea typeface="ＭＳ Ｐゴシック" pitchFamily="34" charset="-128"/>
                        </a:rPr>
                        <a:t>Pura coincidência, o médico e a enfermeira podem estar a falar de outra coisa. </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rgbClr val="333333"/>
                          </a:solidFill>
                          <a:effectLst/>
                          <a:latin typeface="Calibri Light"/>
                          <a:ea typeface="ＭＳ Ｐゴシック" pitchFamily="34" charset="-128"/>
                        </a:rPr>
                        <a:t>Um peão olha para si duas vezes e volta a olhar para trás depois de passar. </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1" u="none" strike="noStrike" cap="none" normalizeH="0" baseline="0" noProof="0" dirty="0">
                          <a:ln>
                            <a:noFill/>
                          </a:ln>
                          <a:solidFill>
                            <a:srgbClr val="333333"/>
                          </a:solidFill>
                          <a:effectLst/>
                          <a:latin typeface="Calibri Light"/>
                          <a:ea typeface="ＭＳ Ｐゴシック" pitchFamily="34" charset="-128"/>
                        </a:rPr>
                        <a:t>“Você fica convencido que o homem o está a perseguir” </a:t>
                      </a:r>
                      <a:endParaRPr kumimoji="0" lang="pt-PT" sz="1800" b="0" i="0" u="none" strike="noStrike" cap="none" normalizeH="0" baseline="0" noProof="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rgbClr val="333333"/>
                          </a:solidFill>
                          <a:effectLst/>
                          <a:latin typeface="Calibri Light"/>
                          <a:ea typeface="ＭＳ Ｐゴシック" pitchFamily="34" charset="-128"/>
                        </a:rPr>
                        <a:t>O </a:t>
                      </a:r>
                      <a:r>
                        <a:rPr kumimoji="0" lang="pt-PT" sz="1800" b="0" i="0" u="none" strike="noStrike" cap="none" normalizeH="0" baseline="0" noProof="0" dirty="0" err="1">
                          <a:ln>
                            <a:noFill/>
                          </a:ln>
                          <a:solidFill>
                            <a:srgbClr val="333333"/>
                          </a:solidFill>
                          <a:effectLst/>
                          <a:latin typeface="Calibri Light"/>
                          <a:ea typeface="ＭＳ Ｐゴシック" pitchFamily="34" charset="-128"/>
                        </a:rPr>
                        <a:t>peãos</a:t>
                      </a:r>
                      <a:r>
                        <a:rPr kumimoji="0" lang="pt-PT" sz="1800" b="0" i="0" u="none" strike="noStrike" cap="none" normalizeH="0" baseline="0" noProof="0" dirty="0">
                          <a:ln>
                            <a:noFill/>
                          </a:ln>
                          <a:solidFill>
                            <a:srgbClr val="333333"/>
                          </a:solidFill>
                          <a:effectLst/>
                          <a:latin typeface="Calibri Light"/>
                          <a:ea typeface="ＭＳ Ｐゴシック" pitchFamily="34" charset="-128"/>
                        </a:rPr>
                        <a:t> está irritado porque você lhe pareceu horrorizado à primeira vista. Ele voltou-se novamente numa tentativa de perceber o que estaria errado! </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rgbClr val="333333"/>
                          </a:solidFill>
                          <a:effectLst/>
                          <a:latin typeface="Calibri Light"/>
                          <a:ea typeface="ＭＳ Ｐゴシック" pitchFamily="34" charset="-128"/>
                        </a:rPr>
                        <a:t>Alguém lhe pisca o olho.</a:t>
                      </a: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rgbClr val="333333"/>
                          </a:solidFill>
                          <a:effectLst/>
                          <a:latin typeface="Calibri Light"/>
                          <a:ea typeface="ＭＳ Ｐゴシック" pitchFamily="34" charset="-128"/>
                        </a:rPr>
                        <a:t>Este código morse é um aviso.</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PT" sz="1800" b="0" i="0" u="none" strike="noStrike" cap="none" normalizeH="0" baseline="0" noProof="0" dirty="0">
                          <a:ln>
                            <a:noFill/>
                          </a:ln>
                          <a:solidFill>
                            <a:srgbClr val="333333"/>
                          </a:solidFill>
                          <a:effectLst/>
                          <a:latin typeface="Calibri Light"/>
                          <a:ea typeface="ＭＳ Ｐゴシック" pitchFamily="34" charset="-128"/>
                        </a:rPr>
                        <a:t>A pessoa ficou encadeada com o sol; coincidência, interesse.</a:t>
                      </a: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8"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Exercício</a:t>
            </a:r>
            <a:endParaRPr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Nos exercícios seguintes, ser-lhe-ão </a:t>
            </a:r>
            <a:r>
              <a:rPr lang="de-DE" altLang="de-DE" sz="2400" dirty="0" err="1">
                <a:solidFill>
                  <a:srgbClr val="333333"/>
                </a:solidFill>
                <a:latin typeface="Calibri Light"/>
                <a:ea typeface="Verdana" panose="020B0604030504040204" pitchFamily="34" charset="0"/>
                <a:cs typeface="Verdana" panose="020B0604030504040204" pitchFamily="34" charset="0"/>
              </a:rPr>
              <a:t>apresentadas</a:t>
            </a:r>
            <a:r>
              <a:rPr lang="de-DE" altLang="de-DE" sz="2400" dirty="0">
                <a:solidFill>
                  <a:srgbClr val="333333"/>
                </a:solidFill>
                <a:latin typeface="Calibri Light"/>
                <a:ea typeface="Verdana" panose="020B0604030504040204" pitchFamily="34" charset="0"/>
                <a:cs typeface="Verdana" panose="020B0604030504040204" pitchFamily="34" charset="0"/>
              </a:rPr>
              <a:t> </a:t>
            </a:r>
            <a:r>
              <a:rPr lang="de-DE" altLang="de-DE" sz="2400" dirty="0" err="1">
                <a:solidFill>
                  <a:srgbClr val="333333"/>
                </a:solidFill>
                <a:latin typeface="Calibri Light"/>
                <a:ea typeface="Verdana" panose="020B0604030504040204" pitchFamily="34" charset="0"/>
                <a:cs typeface="Verdana" panose="020B0604030504040204" pitchFamily="34" charset="0"/>
              </a:rPr>
              <a:t>bandas</a:t>
            </a:r>
            <a:r>
              <a:rPr lang="de-DE" altLang="de-DE" sz="2400" dirty="0">
                <a:solidFill>
                  <a:srgbClr val="333333"/>
                </a:solidFill>
                <a:latin typeface="Calibri Light"/>
                <a:ea typeface="Verdana" panose="020B0604030504040204" pitchFamily="34" charset="0"/>
                <a:cs typeface="Verdana" panose="020B0604030504040204" pitchFamily="34" charset="0"/>
              </a:rPr>
              <a:t> </a:t>
            </a:r>
            <a:r>
              <a:rPr lang="de-DE" altLang="de-DE" sz="2400" dirty="0" err="1">
                <a:solidFill>
                  <a:srgbClr val="333333"/>
                </a:solidFill>
                <a:latin typeface="Calibri Light"/>
                <a:ea typeface="Verdana" panose="020B0604030504040204" pitchFamily="34" charset="0"/>
                <a:cs typeface="Verdana" panose="020B0604030504040204" pitchFamily="34" charset="0"/>
              </a:rPr>
              <a:t>desenhadas</a:t>
            </a:r>
            <a:r>
              <a:rPr lang="de-DE" altLang="de-DE"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Discuta por favor o que os personagens da história poderiam pensar uns dos outros.</a:t>
            </a: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22</a:t>
            </a:fld>
            <a:endParaRPr lang="de-DE" altLang="de-DE">
              <a:solidFill>
                <a:srgbClr val="000000"/>
              </a:solidFill>
              <a:latin typeface="Calibri Light"/>
            </a:endParaRPr>
          </a:p>
        </p:txBody>
      </p:sp>
      <p:sp>
        <p:nvSpPr>
          <p:cNvPr id="6"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2348737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Exercício</a:t>
            </a:r>
            <a:endParaRPr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Nos exercícios seguintes, ser-lhe-ão </a:t>
            </a:r>
            <a:r>
              <a:rPr lang="de-DE" altLang="de-DE" sz="2400" dirty="0" err="1">
                <a:solidFill>
                  <a:srgbClr val="333333"/>
                </a:solidFill>
                <a:latin typeface="Calibri Light"/>
                <a:ea typeface="Verdana" panose="020B0604030504040204" pitchFamily="34" charset="0"/>
                <a:cs typeface="Verdana" panose="020B0604030504040204" pitchFamily="34" charset="0"/>
              </a:rPr>
              <a:t>apresentadas</a:t>
            </a:r>
            <a:r>
              <a:rPr lang="de-DE" altLang="de-DE" sz="2400" dirty="0">
                <a:solidFill>
                  <a:srgbClr val="333333"/>
                </a:solidFill>
                <a:latin typeface="Calibri Light"/>
                <a:ea typeface="Verdana" panose="020B0604030504040204" pitchFamily="34" charset="0"/>
                <a:cs typeface="Verdana" panose="020B0604030504040204" pitchFamily="34" charset="0"/>
              </a:rPr>
              <a:t> </a:t>
            </a:r>
            <a:r>
              <a:rPr lang="de-DE" altLang="de-DE" sz="2400" dirty="0" err="1">
                <a:solidFill>
                  <a:srgbClr val="333333"/>
                </a:solidFill>
                <a:latin typeface="Calibri Light"/>
                <a:ea typeface="Verdana" panose="020B0604030504040204" pitchFamily="34" charset="0"/>
                <a:cs typeface="Verdana" panose="020B0604030504040204" pitchFamily="34" charset="0"/>
              </a:rPr>
              <a:t>bandas</a:t>
            </a:r>
            <a:r>
              <a:rPr lang="de-DE" altLang="de-DE" sz="2400" dirty="0">
                <a:solidFill>
                  <a:srgbClr val="333333"/>
                </a:solidFill>
                <a:latin typeface="Calibri Light"/>
                <a:ea typeface="Verdana" panose="020B0604030504040204" pitchFamily="34" charset="0"/>
                <a:cs typeface="Verdana" panose="020B0604030504040204" pitchFamily="34" charset="0"/>
              </a:rPr>
              <a:t> </a:t>
            </a:r>
            <a:r>
              <a:rPr lang="de-DE" altLang="de-DE" sz="2400" dirty="0" err="1">
                <a:solidFill>
                  <a:srgbClr val="333333"/>
                </a:solidFill>
                <a:latin typeface="Calibri Light"/>
                <a:ea typeface="Verdana" panose="020B0604030504040204" pitchFamily="34" charset="0"/>
                <a:cs typeface="Verdana" panose="020B0604030504040204" pitchFamily="34" charset="0"/>
              </a:rPr>
              <a:t>desenhadas</a:t>
            </a:r>
            <a:r>
              <a:rPr lang="de-DE" altLang="de-DE"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Discuta por favor o que os personagens da história poderiam pensar uns dos outros.</a:t>
            </a:r>
          </a:p>
          <a:p>
            <a:pPr lvl="0" defTabSz="914400" fontAlgn="base">
              <a:buClr>
                <a:srgbClr val="333333"/>
              </a:buClr>
            </a:pPr>
            <a:r>
              <a:rPr lang="de-DE" altLang="de-DE" sz="2400" b="1" dirty="0">
                <a:solidFill>
                  <a:srgbClr val="004992"/>
                </a:solidFill>
                <a:latin typeface="Calibri Light"/>
                <a:ea typeface="Verdana" panose="020B0604030504040204" pitchFamily="34" charset="0"/>
                <a:cs typeface="Verdana" panose="020B0604030504040204" pitchFamily="34" charset="0"/>
              </a:rPr>
              <a:t>Importante</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Terá que distinguir entre a informação que lhe será cedida e a informação que os personagens têm uns dos outros! </a:t>
            </a: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23</a:t>
            </a:fld>
            <a:endParaRPr lang="de-DE" altLang="de-DE">
              <a:solidFill>
                <a:srgbClr val="000000"/>
              </a:solidFill>
              <a:latin typeface="Calibri Light"/>
            </a:endParaRPr>
          </a:p>
        </p:txBody>
      </p:sp>
      <p:sp>
        <p:nvSpPr>
          <p:cNvPr id="6"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2213934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Exercício</a:t>
            </a:r>
            <a:endParaRPr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Nos exercícios seguintes, ser-lhe-ão </a:t>
            </a:r>
            <a:r>
              <a:rPr lang="de-DE" altLang="de-DE" sz="2400" dirty="0" err="1">
                <a:solidFill>
                  <a:srgbClr val="333333"/>
                </a:solidFill>
                <a:latin typeface="Calibri Light"/>
                <a:ea typeface="Verdana" panose="020B0604030504040204" pitchFamily="34" charset="0"/>
                <a:cs typeface="Verdana" panose="020B0604030504040204" pitchFamily="34" charset="0"/>
              </a:rPr>
              <a:t>apresentadas</a:t>
            </a:r>
            <a:r>
              <a:rPr lang="de-DE" altLang="de-DE" sz="2400" dirty="0">
                <a:solidFill>
                  <a:srgbClr val="333333"/>
                </a:solidFill>
                <a:latin typeface="Calibri Light"/>
                <a:ea typeface="Verdana" panose="020B0604030504040204" pitchFamily="34" charset="0"/>
                <a:cs typeface="Verdana" panose="020B0604030504040204" pitchFamily="34" charset="0"/>
              </a:rPr>
              <a:t> </a:t>
            </a:r>
            <a:r>
              <a:rPr lang="de-DE" altLang="de-DE" sz="2400" dirty="0" err="1">
                <a:solidFill>
                  <a:srgbClr val="333333"/>
                </a:solidFill>
                <a:latin typeface="Calibri Light"/>
                <a:ea typeface="Verdana" panose="020B0604030504040204" pitchFamily="34" charset="0"/>
                <a:cs typeface="Verdana" panose="020B0604030504040204" pitchFamily="34" charset="0"/>
              </a:rPr>
              <a:t>bandas</a:t>
            </a:r>
            <a:r>
              <a:rPr lang="de-DE" altLang="de-DE" sz="2400" dirty="0">
                <a:solidFill>
                  <a:srgbClr val="333333"/>
                </a:solidFill>
                <a:latin typeface="Calibri Light"/>
                <a:ea typeface="Verdana" panose="020B0604030504040204" pitchFamily="34" charset="0"/>
                <a:cs typeface="Verdana" panose="020B0604030504040204" pitchFamily="34" charset="0"/>
              </a:rPr>
              <a:t> </a:t>
            </a:r>
            <a:r>
              <a:rPr lang="de-DE" altLang="de-DE" sz="2400" dirty="0" err="1">
                <a:solidFill>
                  <a:srgbClr val="333333"/>
                </a:solidFill>
                <a:latin typeface="Calibri Light"/>
                <a:ea typeface="Verdana" panose="020B0604030504040204" pitchFamily="34" charset="0"/>
                <a:cs typeface="Verdana" panose="020B0604030504040204" pitchFamily="34" charset="0"/>
              </a:rPr>
              <a:t>desenhadas</a:t>
            </a:r>
            <a:r>
              <a:rPr lang="de-DE" altLang="de-DE"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Discuta por favor o que os personagens da história poderiam pensar uns dos outros.</a:t>
            </a:r>
          </a:p>
          <a:p>
            <a:pPr lvl="0" defTabSz="914400" fontAlgn="base">
              <a:buClr>
                <a:srgbClr val="333333"/>
              </a:buClr>
            </a:pPr>
            <a:r>
              <a:rPr lang="de-DE" altLang="de-DE" sz="2400" b="1" dirty="0">
                <a:solidFill>
                  <a:srgbClr val="004992"/>
                </a:solidFill>
                <a:latin typeface="Calibri Light"/>
                <a:ea typeface="Verdana" panose="020B0604030504040204" pitchFamily="34" charset="0"/>
                <a:cs typeface="Verdana" panose="020B0604030504040204" pitchFamily="34" charset="0"/>
              </a:rPr>
              <a:t>Importante</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Terá que distinguir entre a informação que lhe será cedida e a informação que os personagens têm uns dos outros! </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Que informação adicional seria preciso para dar respostas definitivas às questões colocadas no final?</a:t>
            </a:r>
            <a:endParaRPr lang="en-US" sz="2400" dirty="0">
              <a:solidFill>
                <a:srgbClr val="333333"/>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24</a:t>
            </a:fld>
            <a:endParaRPr lang="de-DE" altLang="de-DE">
              <a:solidFill>
                <a:srgbClr val="000000"/>
              </a:solidFill>
              <a:latin typeface="Calibri Light"/>
            </a:endParaRPr>
          </a:p>
        </p:txBody>
      </p:sp>
      <p:sp>
        <p:nvSpPr>
          <p:cNvPr id="6"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1546657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8" name="Oval 11"/>
          <p:cNvSpPr>
            <a:spLocks noChangeArrowheads="1"/>
          </p:cNvSpPr>
          <p:nvPr/>
        </p:nvSpPr>
        <p:spPr bwMode="auto">
          <a:xfrm>
            <a:off x="9976331" y="3802063"/>
            <a:ext cx="190550" cy="457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66570" name="Text Box 13"/>
          <p:cNvSpPr txBox="1">
            <a:spLocks noChangeArrowheads="1"/>
          </p:cNvSpPr>
          <p:nvPr/>
        </p:nvSpPr>
        <p:spPr bwMode="auto">
          <a:xfrm>
            <a:off x="5993845" y="3857625"/>
            <a:ext cx="38321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200" b="1">
                <a:latin typeface="Calibri Light"/>
              </a:rPr>
              <a:t>…</a:t>
            </a:r>
          </a:p>
        </p:txBody>
      </p:sp>
      <p:sp>
        <p:nvSpPr>
          <p:cNvPr id="66573" name="Caption_22"/>
          <p:cNvSpPr txBox="1">
            <a:spLocks noChangeArrowheads="1"/>
          </p:cNvSpPr>
          <p:nvPr/>
        </p:nvSpPr>
        <p:spPr bwMode="auto">
          <a:xfrm>
            <a:off x="2677085" y="757251"/>
            <a:ext cx="68073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400" u="sng" dirty="0">
                <a:latin typeface="Calibri Light"/>
              </a:rPr>
              <a:t>Exemplo:</a:t>
            </a:r>
            <a:r>
              <a:rPr lang="de-DE" altLang="de-DE" sz="2400" dirty="0">
                <a:latin typeface="Calibri Light"/>
              </a:rPr>
              <a:t> Um homem obeso cai da cadeira</a:t>
            </a:r>
          </a:p>
        </p:txBody>
      </p:sp>
      <p:sp>
        <p:nvSpPr>
          <p:cNvPr id="66574" name="Caption_22"/>
          <p:cNvSpPr txBox="1">
            <a:spLocks noChangeArrowheads="1"/>
          </p:cNvSpPr>
          <p:nvPr/>
        </p:nvSpPr>
        <p:spPr bwMode="auto">
          <a:xfrm>
            <a:off x="2677085" y="5956123"/>
            <a:ext cx="680735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a:solidFill>
                  <a:srgbClr val="004992"/>
                </a:solidFill>
                <a:latin typeface="Calibri Light"/>
              </a:rPr>
              <a:t>O que podem as pessoas pensar...? Estarão corretas?</a:t>
            </a:r>
          </a:p>
        </p:txBody>
      </p:sp>
      <p:sp>
        <p:nvSpPr>
          <p:cNvPr id="66575" name="Text Box 18"/>
          <p:cNvSpPr txBox="1">
            <a:spLocks noChangeArrowheads="1"/>
          </p:cNvSpPr>
          <p:nvPr/>
        </p:nvSpPr>
        <p:spPr bwMode="auto">
          <a:xfrm>
            <a:off x="6313611" y="2564904"/>
            <a:ext cx="7200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200" dirty="0">
                <a:latin typeface="Calibri Light"/>
              </a:rPr>
              <a:t>Ele é grande</a:t>
            </a: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25</a:t>
            </a:fld>
            <a:endParaRPr lang="de-DE">
              <a:latin typeface="Calibri Light"/>
            </a:endParaRPr>
          </a:p>
        </p:txBody>
      </p:sp>
      <p:sp>
        <p:nvSpPr>
          <p:cNvPr id="10"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Oval 32"/>
          <p:cNvSpPr>
            <a:spLocks noChangeArrowheads="1"/>
          </p:cNvSpPr>
          <p:nvPr/>
        </p:nvSpPr>
        <p:spPr bwMode="auto">
          <a:xfrm>
            <a:off x="6012899" y="2565401"/>
            <a:ext cx="628814" cy="2635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68615" name="Text Box 6"/>
          <p:cNvSpPr txBox="1">
            <a:spLocks noChangeArrowheads="1"/>
          </p:cNvSpPr>
          <p:nvPr/>
        </p:nvSpPr>
        <p:spPr bwMode="auto">
          <a:xfrm>
            <a:off x="5974789" y="2605088"/>
            <a:ext cx="86594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600">
                <a:latin typeface="Calibri Light"/>
              </a:rPr>
              <a:t>He is big! </a:t>
            </a:r>
          </a:p>
        </p:txBody>
      </p:sp>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Um </a:t>
            </a:r>
            <a:r>
              <a:rPr lang="en-US" sz="3600" dirty="0" err="1">
                <a:latin typeface="Calibri Light"/>
              </a:rPr>
              <a:t>homem</a:t>
            </a:r>
            <a:r>
              <a:rPr lang="en-US" sz="3600" dirty="0">
                <a:latin typeface="Calibri Light"/>
              </a:rPr>
              <a:t> </a:t>
            </a:r>
            <a:r>
              <a:rPr lang="en-US" sz="3600" dirty="0" err="1">
                <a:latin typeface="Calibri Light"/>
              </a:rPr>
              <a:t>obeso</a:t>
            </a:r>
            <a:r>
              <a:rPr lang="en-US" sz="3600" dirty="0">
                <a:latin typeface="Calibri Light"/>
              </a:rPr>
              <a:t> </a:t>
            </a:r>
            <a:r>
              <a:rPr lang="en-US" sz="3600" dirty="0" err="1">
                <a:latin typeface="Calibri Light"/>
              </a:rPr>
              <a:t>cai</a:t>
            </a:r>
            <a:r>
              <a:rPr lang="en-US" sz="3600" dirty="0">
                <a:latin typeface="Calibri Light"/>
              </a:rPr>
              <a:t> da </a:t>
            </a:r>
            <a:r>
              <a:rPr lang="en-US" sz="3600" dirty="0" err="1">
                <a:latin typeface="Calibri Light"/>
              </a:rPr>
              <a:t>cadeira</a:t>
            </a:r>
            <a:br>
              <a:rPr lang="en-US" sz="3600" dirty="0">
                <a:latin typeface="Calibri Light"/>
              </a:rPr>
            </a:br>
            <a:r>
              <a:rPr lang="en-US" dirty="0">
                <a:latin typeface="Calibri Light"/>
              </a:rPr>
              <a:t>O que </a:t>
            </a:r>
            <a:r>
              <a:rPr lang="en-US" dirty="0" err="1">
                <a:latin typeface="Calibri Light"/>
              </a:rPr>
              <a:t>poderá</a:t>
            </a:r>
            <a:r>
              <a:rPr lang="en-US" dirty="0">
                <a:latin typeface="Calibri Light"/>
              </a:rPr>
              <a:t> a </a:t>
            </a:r>
            <a:r>
              <a:rPr lang="en-US" dirty="0" err="1">
                <a:latin typeface="Calibri Light"/>
              </a:rPr>
              <a:t>maior</a:t>
            </a:r>
            <a:r>
              <a:rPr lang="en-US" dirty="0">
                <a:latin typeface="Calibri Light"/>
              </a:rPr>
              <a:t> parte das </a:t>
            </a:r>
            <a:r>
              <a:rPr lang="en-US" dirty="0" err="1">
                <a:latin typeface="Calibri Light"/>
              </a:rPr>
              <a:t>pessoas</a:t>
            </a:r>
            <a:r>
              <a:rPr lang="en-US" dirty="0">
                <a:latin typeface="Calibri Light"/>
              </a:rPr>
              <a:t> </a:t>
            </a:r>
            <a:r>
              <a:rPr lang="en-US" dirty="0" err="1">
                <a:latin typeface="Calibri Light"/>
              </a:rPr>
              <a:t>pensar</a:t>
            </a:r>
            <a:r>
              <a:rPr lang="en-US" dirty="0">
                <a:latin typeface="Calibri Light"/>
              </a:rPr>
              <a:t>?</a:t>
            </a:r>
            <a:endParaRPr lang="en-US" sz="3600" dirty="0">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26</a:t>
            </a:fld>
            <a:endParaRPr lang="de-DE">
              <a:latin typeface="Calibri Light"/>
            </a:endParaRPr>
          </a:p>
        </p:txBody>
      </p:sp>
      <p:pic>
        <p:nvPicPr>
          <p:cNvPr id="14"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2052"/>
          <p:cNvSpPr txBox="1">
            <a:spLocks noChangeArrowheads="1"/>
          </p:cNvSpPr>
          <p:nvPr/>
        </p:nvSpPr>
        <p:spPr bwMode="auto">
          <a:xfrm>
            <a:off x="408955" y="4941168"/>
            <a:ext cx="11376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ts val="1200"/>
              </a:spcBef>
              <a:spcAft>
                <a:spcPts val="0"/>
              </a:spcAft>
              <a:buNone/>
            </a:pPr>
            <a:r>
              <a:rPr lang="pt-PT" altLang="de-DE" sz="1800" dirty="0">
                <a:solidFill>
                  <a:srgbClr val="004992"/>
                </a:solidFill>
                <a:latin typeface="Calibri Light"/>
              </a:rPr>
              <a:t>Provável:</a:t>
            </a:r>
            <a:r>
              <a:rPr lang="pt-PT" altLang="de-DE" sz="1800" dirty="0">
                <a:solidFill>
                  <a:srgbClr val="333333"/>
                </a:solidFill>
                <a:latin typeface="Calibri Light"/>
              </a:rPr>
              <a:t> O homem é muito pesado para aquela cadeira.</a:t>
            </a:r>
          </a:p>
          <a:p>
            <a:pPr eaLnBrk="1" hangingPunct="1">
              <a:spcBef>
                <a:spcPts val="1200"/>
              </a:spcBef>
              <a:spcAft>
                <a:spcPts val="0"/>
              </a:spcAft>
              <a:buNone/>
            </a:pPr>
            <a:r>
              <a:rPr lang="pt-PT" altLang="de-DE" sz="1800" dirty="0">
                <a:solidFill>
                  <a:srgbClr val="004992"/>
                </a:solidFill>
                <a:latin typeface="Calibri Light"/>
              </a:rPr>
              <a:t>Menos provável:</a:t>
            </a:r>
            <a:r>
              <a:rPr lang="pt-PT" altLang="de-DE" sz="1800" dirty="0">
                <a:solidFill>
                  <a:srgbClr val="333333"/>
                </a:solidFill>
                <a:latin typeface="Calibri Light"/>
              </a:rPr>
              <a:t> O homem estava inclinado na cadeira; a cadeira era muito frágil.</a:t>
            </a:r>
          </a:p>
          <a:p>
            <a:pPr eaLnBrk="1" hangingPunct="1">
              <a:spcBef>
                <a:spcPts val="1200"/>
              </a:spcBef>
              <a:spcAft>
                <a:spcPts val="0"/>
              </a:spcAft>
              <a:buNone/>
            </a:pPr>
            <a:r>
              <a:rPr lang="pt-PT" altLang="de-DE" sz="1800" dirty="0">
                <a:solidFill>
                  <a:srgbClr val="004992"/>
                </a:solidFill>
                <a:latin typeface="Calibri Light"/>
              </a:rPr>
              <a:t>Muito pouco provável mas que corresponde à VERDADE: </a:t>
            </a:r>
            <a:r>
              <a:rPr lang="pt-PT" altLang="de-DE" sz="1800" dirty="0">
                <a:solidFill>
                  <a:srgbClr val="333333"/>
                </a:solidFill>
                <a:latin typeface="Calibri Light"/>
              </a:rPr>
              <a:t>A cadeira foi cortada com uma serra! – pouco provável porque ninguém observou o rapaz na primeira fotografia a serrar um dos pés da cadeira!</a:t>
            </a:r>
          </a:p>
        </p:txBody>
      </p:sp>
      <p:sp>
        <p:nvSpPr>
          <p:cNvPr id="9"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Continuemos</a:t>
            </a:r>
            <a:r>
              <a:rPr lang="en-US" sz="3600" dirty="0">
                <a:latin typeface="Calibri Light"/>
              </a:rPr>
              <a:t>!</a:t>
            </a: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27</a:t>
            </a:fld>
            <a:endParaRPr lang="de-DE">
              <a:latin typeface="Calibri Light"/>
            </a:endParaRPr>
          </a:p>
        </p:txBody>
      </p:sp>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Box 3"/>
          <p:cNvSpPr txBox="1">
            <a:spLocks noChangeArrowheads="1"/>
          </p:cNvSpPr>
          <p:nvPr/>
        </p:nvSpPr>
        <p:spPr bwMode="auto">
          <a:xfrm>
            <a:off x="1200464" y="5876926"/>
            <a:ext cx="979425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9" name="Caption_15"/>
          <p:cNvSpPr>
            <a:spLocks noChangeArrowheads="1"/>
          </p:cNvSpPr>
          <p:nvPr/>
        </p:nvSpPr>
        <p:spPr bwMode="auto">
          <a:xfrm>
            <a:off x="3505384" y="5884164"/>
            <a:ext cx="5150769"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a:solidFill>
                  <a:srgbClr val="004992"/>
                </a:solidFill>
                <a:latin typeface="Calibri Light"/>
              </a:rPr>
              <a:t>Como poderá a mulher sentir-se nesta situação?</a:t>
            </a:r>
          </a:p>
        </p:txBody>
      </p:sp>
      <p:sp>
        <p:nvSpPr>
          <p:cNvPr id="72711" name="Rectangle 9"/>
          <p:cNvSpPr>
            <a:spLocks noChangeArrowheads="1"/>
          </p:cNvSpPr>
          <p:nvPr/>
        </p:nvSpPr>
        <p:spPr bwMode="auto">
          <a:xfrm>
            <a:off x="9267063" y="1813842"/>
            <a:ext cx="813012"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2714" name="Text Box 6"/>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b="1" dirty="0">
                <a:latin typeface="Calibri Light"/>
              </a:rPr>
              <a:t>A luz está verde!</a:t>
            </a: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28</a:t>
            </a:fld>
            <a:endParaRPr lang="de-DE">
              <a:latin typeface="Calibri Light"/>
            </a:endParaRPr>
          </a:p>
        </p:txBody>
      </p:sp>
      <p:sp>
        <p:nvSpPr>
          <p:cNvPr id="9"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9" name="Text Box 10"/>
          <p:cNvSpPr txBox="1">
            <a:spLocks noChangeArrowheads="1"/>
          </p:cNvSpPr>
          <p:nvPr/>
        </p:nvSpPr>
        <p:spPr bwMode="auto">
          <a:xfrm>
            <a:off x="1076961" y="1844824"/>
            <a:ext cx="1920240" cy="1341656"/>
          </a:xfrm>
          <a:prstGeom prst="ellipse">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i="1" dirty="0">
                <a:latin typeface="Calibri Light"/>
              </a:rPr>
              <a:t>Have you seen that annoying job satisfaction questionnaire</a:t>
            </a:r>
            <a:r>
              <a:rPr lang="de-DE" altLang="de-DE" sz="1400" dirty="0">
                <a:latin typeface="Calibri Light"/>
              </a:rPr>
              <a:t>?</a:t>
            </a: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29</a:t>
            </a:fld>
            <a:endParaRPr lang="de-DE">
              <a:latin typeface="Calibri Light"/>
            </a:endParaRPr>
          </a:p>
        </p:txBody>
      </p:sp>
      <p:sp>
        <p:nvSpPr>
          <p:cNvPr id="9"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0" name="Text Box 20"/>
          <p:cNvSpPr txBox="1">
            <a:spLocks noChangeArrowheads="1"/>
          </p:cNvSpPr>
          <p:nvPr/>
        </p:nvSpPr>
        <p:spPr bwMode="auto">
          <a:xfrm>
            <a:off x="4456552" y="1772816"/>
            <a:ext cx="1920240" cy="1341656"/>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Poderá dizer-me até quando terei que devolver este livro?</a:t>
            </a:r>
            <a:endParaRPr lang="en-GB" altLang="de-DE" sz="1400" dirty="0">
              <a:latin typeface="Calibri Light"/>
            </a:endParaRPr>
          </a:p>
        </p:txBody>
      </p:sp>
      <p:sp>
        <p:nvSpPr>
          <p:cNvPr id="11" name="Text Box 18"/>
          <p:cNvSpPr txBox="1">
            <a:spLocks noChangeArrowheads="1"/>
          </p:cNvSpPr>
          <p:nvPr/>
        </p:nvSpPr>
        <p:spPr bwMode="auto">
          <a:xfrm>
            <a:off x="8401843" y="1772816"/>
            <a:ext cx="2016224" cy="1080120"/>
          </a:xfrm>
          <a:prstGeom prst="ellipse">
            <a:avLst/>
          </a:prstGeom>
          <a:solidFill>
            <a:schemeClr val="bg1"/>
          </a:solidFill>
          <a:ln>
            <a:noFill/>
          </a:ln>
        </p:spPr>
        <p:txBody>
          <a:bodyPr wrap="square" lIns="0" rIns="0"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Não respondo a questões estúpidas!</a:t>
            </a:r>
            <a:endParaRPr lang="en-GB" altLang="de-DE" sz="1400" dirty="0">
              <a:latin typeface="Calibri Light"/>
            </a:endParaRPr>
          </a:p>
        </p:txBody>
      </p:sp>
      <p:sp>
        <p:nvSpPr>
          <p:cNvPr id="12" name="Caption_18"/>
          <p:cNvSpPr>
            <a:spLocks noChangeArrowheads="1"/>
          </p:cNvSpPr>
          <p:nvPr/>
        </p:nvSpPr>
        <p:spPr bwMode="auto">
          <a:xfrm>
            <a:off x="603505" y="5257800"/>
            <a:ext cx="10988164"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a:solidFill>
                  <a:srgbClr val="004992"/>
                </a:solidFill>
                <a:latin typeface="Calibri Light"/>
              </a:rPr>
              <a:t>O que poderá o rapaz pensar?</a:t>
            </a:r>
          </a:p>
        </p:txBody>
      </p:sp>
      <p:sp>
        <p:nvSpPr>
          <p:cNvPr id="13"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2991877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Caption_18"/>
          <p:cNvSpPr>
            <a:spLocks noChangeArrowheads="1"/>
          </p:cNvSpPr>
          <p:nvPr/>
        </p:nvSpPr>
        <p:spPr bwMode="auto">
          <a:xfrm>
            <a:off x="603505" y="5257800"/>
            <a:ext cx="10988164"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a:solidFill>
                  <a:srgbClr val="004992"/>
                </a:solidFill>
                <a:latin typeface="Calibri Light"/>
              </a:rPr>
              <a:t>O que poderá o rapaz pensar?</a:t>
            </a:r>
          </a:p>
        </p:txBody>
      </p:sp>
      <p:sp>
        <p:nvSpPr>
          <p:cNvPr id="74759" name="Text Box 10"/>
          <p:cNvSpPr txBox="1">
            <a:spLocks noChangeArrowheads="1"/>
          </p:cNvSpPr>
          <p:nvPr/>
        </p:nvSpPr>
        <p:spPr bwMode="auto">
          <a:xfrm>
            <a:off x="1011278" y="1772816"/>
            <a:ext cx="2205989" cy="1644610"/>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i="1" dirty="0">
                <a:latin typeface="Calibri Light"/>
              </a:rPr>
              <a:t>Já viste aquele questionário aborrecido acerca da satisfação no trabalho?</a:t>
            </a:r>
            <a:endParaRPr lang="de-DE" altLang="de-DE" sz="1400" dirty="0">
              <a:latin typeface="Calibri Light"/>
            </a:endParaRPr>
          </a:p>
        </p:txBody>
      </p:sp>
      <p:sp>
        <p:nvSpPr>
          <p:cNvPr id="74761" name="Text Box 20"/>
          <p:cNvSpPr txBox="1">
            <a:spLocks noChangeArrowheads="1"/>
          </p:cNvSpPr>
          <p:nvPr/>
        </p:nvSpPr>
        <p:spPr bwMode="auto">
          <a:xfrm>
            <a:off x="4456552" y="1772816"/>
            <a:ext cx="1920240" cy="1341656"/>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Poderá dizer-me até quando terei que devolver este livro?</a:t>
            </a:r>
            <a:endParaRPr lang="en-GB" altLang="de-DE" sz="1400" dirty="0">
              <a:latin typeface="Calibri Light"/>
            </a:endParaRPr>
          </a:p>
        </p:txBody>
      </p:sp>
      <p:sp>
        <p:nvSpPr>
          <p:cNvPr id="74763" name="Text Box 18"/>
          <p:cNvSpPr txBox="1">
            <a:spLocks noChangeArrowheads="1"/>
          </p:cNvSpPr>
          <p:nvPr/>
        </p:nvSpPr>
        <p:spPr bwMode="auto">
          <a:xfrm>
            <a:off x="8401843" y="1772816"/>
            <a:ext cx="2016224" cy="1080120"/>
          </a:xfrm>
          <a:prstGeom prst="ellipse">
            <a:avLst/>
          </a:prstGeom>
          <a:solidFill>
            <a:schemeClr val="bg1"/>
          </a:solidFill>
          <a:ln>
            <a:noFill/>
          </a:ln>
        </p:spPr>
        <p:txBody>
          <a:bodyPr wrap="square" lIns="0" rIns="0"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Não respondo a questões estúpidas!</a:t>
            </a:r>
            <a:endParaRPr lang="en-GB" altLang="de-DE" sz="1400" dirty="0">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30</a:t>
            </a:fld>
            <a:endParaRPr lang="de-DE">
              <a:latin typeface="Calibri Light"/>
            </a:endParaRPr>
          </a:p>
        </p:txBody>
      </p:sp>
      <p:sp>
        <p:nvSpPr>
          <p:cNvPr id="9"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dirty="0">
                <a:ln w="9525">
                  <a:solidFill>
                    <a:srgbClr val="000000"/>
                  </a:solidFill>
                  <a:round/>
                  <a:headEnd/>
                  <a:tailEnd/>
                </a:ln>
                <a:solidFill>
                  <a:srgbClr val="000000"/>
                </a:solidFill>
                <a:latin typeface="Calibri Light"/>
              </a:rPr>
              <a:t>Language School</a:t>
            </a:r>
          </a:p>
        </p:txBody>
      </p:sp>
      <p:sp>
        <p:nvSpPr>
          <p:cNvPr id="76807" name="Text Box 19"/>
          <p:cNvSpPr txBox="1">
            <a:spLocks noChangeArrowheads="1"/>
          </p:cNvSpPr>
          <p:nvPr/>
        </p:nvSpPr>
        <p:spPr bwMode="auto">
          <a:xfrm>
            <a:off x="7969795" y="1556792"/>
            <a:ext cx="914400" cy="523220"/>
          </a:xfrm>
          <a:prstGeom prst="rect">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Fußball spielen?</a:t>
            </a:r>
          </a:p>
        </p:txBody>
      </p:sp>
      <p:sp>
        <p:nvSpPr>
          <p:cNvPr id="76808" name="Rectangle 20"/>
          <p:cNvSpPr>
            <a:spLocks noChangeArrowheads="1"/>
          </p:cNvSpPr>
          <p:nvPr/>
        </p:nvSpPr>
        <p:spPr bwMode="auto">
          <a:xfrm>
            <a:off x="1033202" y="446722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6810" name="Text Box 27"/>
          <p:cNvSpPr txBox="1">
            <a:spLocks noChangeArrowheads="1"/>
          </p:cNvSpPr>
          <p:nvPr/>
        </p:nvSpPr>
        <p:spPr bwMode="auto">
          <a:xfrm>
            <a:off x="3796739" y="1268760"/>
            <a:ext cx="1508760" cy="314325"/>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English </a:t>
            </a:r>
            <a:r>
              <a:rPr lang="de-DE" altLang="de-DE" sz="1400" dirty="0" err="1">
                <a:latin typeface="Calibri Light"/>
              </a:rPr>
              <a:t>Course</a:t>
            </a:r>
            <a:r>
              <a:rPr lang="de-DE" altLang="de-DE" sz="1400" dirty="0">
                <a:latin typeface="Calibri Light"/>
              </a:rPr>
              <a:t> 1A</a:t>
            </a:r>
          </a:p>
        </p:txBody>
      </p:sp>
      <p:sp>
        <p:nvSpPr>
          <p:cNvPr id="76811" name="Text Box 29"/>
          <p:cNvSpPr txBox="1">
            <a:spLocks noChangeArrowheads="1"/>
          </p:cNvSpPr>
          <p:nvPr/>
        </p:nvSpPr>
        <p:spPr bwMode="auto">
          <a:xfrm>
            <a:off x="4576203" y="1671166"/>
            <a:ext cx="54864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Ich bin</a:t>
            </a:r>
          </a:p>
          <a:p>
            <a:pPr eaLnBrk="1" hangingPunct="1">
              <a:lnSpc>
                <a:spcPct val="40000"/>
              </a:lnSpc>
              <a:spcBef>
                <a:spcPct val="50000"/>
              </a:spcBef>
              <a:buFontTx/>
              <a:buNone/>
            </a:pPr>
            <a:r>
              <a:rPr lang="de-DE" altLang="de-DE" sz="1000" b="1" dirty="0">
                <a:latin typeface="Calibri Light"/>
              </a:rPr>
              <a:t>Du bist</a:t>
            </a: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31</a:t>
            </a:fld>
            <a:endParaRPr lang="de-DE">
              <a:latin typeface="Calibri Light"/>
            </a:endParaRPr>
          </a:p>
        </p:txBody>
      </p:sp>
      <p:sp>
        <p:nvSpPr>
          <p:cNvPr id="22"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000" b="1" dirty="0">
                <a:latin typeface="Calibri Light"/>
                <a:cs typeface="Arial" panose="020B0604020202020204" pitchFamily="34" charset="0"/>
              </a:rPr>
              <a:t>Keep off the grass</a:t>
            </a:r>
          </a:p>
        </p:txBody>
      </p:sp>
      <p:sp>
        <p:nvSpPr>
          <p:cNvPr id="13"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4"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5"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6" name="Caption_21"/>
          <p:cNvSpPr txBox="1">
            <a:spLocks noChangeArrowheads="1"/>
          </p:cNvSpPr>
          <p:nvPr/>
        </p:nvSpPr>
        <p:spPr bwMode="auto">
          <a:xfrm>
            <a:off x="2632463" y="5884164"/>
            <a:ext cx="6896595"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O que poderá o agente do parque pensar...? Estará correto?</a:t>
            </a:r>
          </a:p>
        </p:txBody>
      </p:sp>
      <p:sp>
        <p:nvSpPr>
          <p:cNvPr id="17"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900" b="1" dirty="0">
                <a:latin typeface="Calibri Light"/>
                <a:cs typeface="Arial" panose="020B0604020202020204" pitchFamily="34" charset="0"/>
              </a:rPr>
              <a:t>Não pise a relva!</a:t>
            </a:r>
          </a:p>
        </p:txBody>
      </p:sp>
      <p:sp>
        <p:nvSpPr>
          <p:cNvPr id="18"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Caption_21"/>
          <p:cNvSpPr txBox="1">
            <a:spLocks noChangeArrowheads="1"/>
          </p:cNvSpPr>
          <p:nvPr/>
        </p:nvSpPr>
        <p:spPr bwMode="auto">
          <a:xfrm>
            <a:off x="2632463" y="5884164"/>
            <a:ext cx="6896595"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O que poderá o agente do parque pensar...? Estará correto?</a:t>
            </a:r>
          </a:p>
        </p:txBody>
      </p:sp>
      <p:sp>
        <p:nvSpPr>
          <p:cNvPr id="76805"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dirty="0">
                <a:ln w="9525">
                  <a:solidFill>
                    <a:srgbClr val="000000"/>
                  </a:solidFill>
                  <a:round/>
                  <a:headEnd/>
                  <a:tailEnd/>
                </a:ln>
                <a:solidFill>
                  <a:srgbClr val="000000"/>
                </a:solidFill>
                <a:latin typeface="Calibri Light"/>
              </a:rPr>
              <a:t>Language School</a:t>
            </a:r>
          </a:p>
        </p:txBody>
      </p:sp>
      <p:sp>
        <p:nvSpPr>
          <p:cNvPr id="76807" name="Text Box 19"/>
          <p:cNvSpPr txBox="1">
            <a:spLocks noChangeArrowheads="1"/>
          </p:cNvSpPr>
          <p:nvPr/>
        </p:nvSpPr>
        <p:spPr bwMode="auto">
          <a:xfrm>
            <a:off x="7969795" y="1556792"/>
            <a:ext cx="914400" cy="523220"/>
          </a:xfrm>
          <a:prstGeom prst="rect">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Fußball spielen?</a:t>
            </a:r>
          </a:p>
        </p:txBody>
      </p:sp>
      <p:sp>
        <p:nvSpPr>
          <p:cNvPr id="76808" name="Rectangle 20"/>
          <p:cNvSpPr>
            <a:spLocks noChangeArrowheads="1"/>
          </p:cNvSpPr>
          <p:nvPr/>
        </p:nvSpPr>
        <p:spPr bwMode="auto">
          <a:xfrm>
            <a:off x="1033202" y="446722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6810" name="Text Box 27"/>
          <p:cNvSpPr txBox="1">
            <a:spLocks noChangeArrowheads="1"/>
          </p:cNvSpPr>
          <p:nvPr/>
        </p:nvSpPr>
        <p:spPr bwMode="auto">
          <a:xfrm>
            <a:off x="3701579" y="1296242"/>
            <a:ext cx="1728192" cy="307777"/>
          </a:xfrm>
          <a:prstGeom prst="rect">
            <a:avLst/>
          </a:prstGeom>
          <a:solidFill>
            <a:schemeClr val="bg1"/>
          </a:solidFill>
          <a:ln w="9525">
            <a:solidFill>
              <a:schemeClr val="tx1"/>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Curso de Português</a:t>
            </a:r>
          </a:p>
        </p:txBody>
      </p:sp>
      <p:sp>
        <p:nvSpPr>
          <p:cNvPr id="76811" name="Text Box 29"/>
          <p:cNvSpPr txBox="1">
            <a:spLocks noChangeArrowheads="1"/>
          </p:cNvSpPr>
          <p:nvPr/>
        </p:nvSpPr>
        <p:spPr bwMode="auto">
          <a:xfrm>
            <a:off x="4576203" y="1671165"/>
            <a:ext cx="657288"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Ich bin</a:t>
            </a:r>
          </a:p>
          <a:p>
            <a:pPr eaLnBrk="1" hangingPunct="1">
              <a:lnSpc>
                <a:spcPct val="40000"/>
              </a:lnSpc>
              <a:spcBef>
                <a:spcPct val="50000"/>
              </a:spcBef>
              <a:buFontTx/>
              <a:buNone/>
            </a:pPr>
            <a:r>
              <a:rPr lang="de-DE" altLang="de-DE" sz="1000" b="1" dirty="0">
                <a:latin typeface="Calibri Light"/>
              </a:rPr>
              <a:t>Du bist</a:t>
            </a:r>
          </a:p>
        </p:txBody>
      </p:sp>
      <p:sp>
        <p:nvSpPr>
          <p:cNvPr id="76814"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900" b="1" dirty="0">
                <a:latin typeface="Calibri Light"/>
                <a:cs typeface="Arial" panose="020B0604020202020204" pitchFamily="34" charset="0"/>
              </a:rPr>
              <a:t>Não pise a relva!</a:t>
            </a: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32</a:t>
            </a:fld>
            <a:endParaRPr lang="de-DE">
              <a:latin typeface="Calibri Light"/>
            </a:endParaRPr>
          </a:p>
        </p:txBody>
      </p:sp>
      <p:sp>
        <p:nvSpPr>
          <p:cNvPr id="22"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000" b="1" dirty="0">
                <a:latin typeface="Calibri Light"/>
                <a:cs typeface="Arial" panose="020B0604020202020204" pitchFamily="34" charset="0"/>
              </a:rPr>
              <a:t>Não pise a relva!</a:t>
            </a:r>
          </a:p>
        </p:txBody>
      </p:sp>
      <p:sp>
        <p:nvSpPr>
          <p:cNvPr id="13"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
        <p:nvSpPr>
          <p:cNvPr id="14" name="Text Box 27"/>
          <p:cNvSpPr txBox="1">
            <a:spLocks noChangeArrowheads="1"/>
          </p:cNvSpPr>
          <p:nvPr/>
        </p:nvSpPr>
        <p:spPr bwMode="auto">
          <a:xfrm>
            <a:off x="6103160" y="1249015"/>
            <a:ext cx="1872208" cy="307777"/>
          </a:xfrm>
          <a:prstGeom prst="rect">
            <a:avLst/>
          </a:prstGeom>
          <a:solidFill>
            <a:schemeClr val="bg1"/>
          </a:solidFill>
          <a:ln w="9525">
            <a:solidFill>
              <a:schemeClr val="tx1"/>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b="1" u="sng" dirty="0">
                <a:effectLst>
                  <a:outerShdw blurRad="38100" dist="38100" dir="2700000" algn="tl">
                    <a:srgbClr val="000000">
                      <a:alpha val="43137"/>
                    </a:srgbClr>
                  </a:outerShdw>
                </a:effectLst>
                <a:latin typeface="Calibri Light"/>
              </a:rPr>
              <a:t>ESCOLA DE LINGUAS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33</a:t>
            </a:fld>
            <a:endParaRPr lang="de-DE">
              <a:latin typeface="Calibri Light"/>
            </a:endParaRPr>
          </a:p>
        </p:txBody>
      </p:sp>
      <p:sp>
        <p:nvSpPr>
          <p:cNvPr id="6"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Caption_9"/>
          <p:cNvSpPr txBox="1">
            <a:spLocks noChangeArrowheads="1"/>
          </p:cNvSpPr>
          <p:nvPr/>
        </p:nvSpPr>
        <p:spPr bwMode="auto">
          <a:xfrm>
            <a:off x="385984" y="5029200"/>
            <a:ext cx="114232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a:solidFill>
                  <a:srgbClr val="004992"/>
                </a:solidFill>
                <a:latin typeface="Calibri Light"/>
              </a:rPr>
              <a:t>O que poderá pensar o homem diante da foto...? Estará correto?</a:t>
            </a:r>
          </a:p>
        </p:txBody>
      </p:sp>
      <p:sp>
        <p:nvSpPr>
          <p:cNvPr id="11"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Caption_9"/>
          <p:cNvSpPr txBox="1">
            <a:spLocks noChangeArrowheads="1"/>
          </p:cNvSpPr>
          <p:nvPr/>
        </p:nvSpPr>
        <p:spPr bwMode="auto">
          <a:xfrm>
            <a:off x="385984" y="5029200"/>
            <a:ext cx="114232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a:solidFill>
                  <a:srgbClr val="004992"/>
                </a:solidFill>
                <a:latin typeface="Calibri Light"/>
              </a:rPr>
              <a:t>O que poderá pensar o homem diante da foto...? Estará correto?</a:t>
            </a: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34</a:t>
            </a:fld>
            <a:endParaRPr lang="de-DE">
              <a:latin typeface="Calibri Light"/>
            </a:endParaRPr>
          </a:p>
        </p:txBody>
      </p:sp>
      <p:sp>
        <p:nvSpPr>
          <p:cNvPr id="6"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1"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a:latin typeface="Calibri Light"/>
              </a:rPr>
              <a:t>I am </a:t>
            </a:r>
          </a:p>
          <a:p>
            <a:pPr algn="ctr" eaLnBrk="1" hangingPunct="1">
              <a:spcBef>
                <a:spcPct val="0"/>
              </a:spcBef>
              <a:buFontTx/>
              <a:buNone/>
            </a:pPr>
            <a:r>
              <a:rPr lang="de-DE" altLang="de-DE" sz="1100">
                <a:latin typeface="Calibri Light"/>
              </a:rPr>
              <a:t>feeling quite ill!</a:t>
            </a:r>
          </a:p>
        </p:txBody>
      </p:sp>
      <p:sp>
        <p:nvSpPr>
          <p:cNvPr id="80902"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de-DE" sz="900" dirty="0">
                <a:latin typeface="Calibri Light"/>
              </a:rPr>
              <a:t>Wake up, darling! It is time to go to school!</a:t>
            </a:r>
            <a:endParaRPr lang="de-DE" altLang="de-DE" sz="900" dirty="0">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35</a:t>
            </a:fld>
            <a:endParaRPr lang="de-DE">
              <a:latin typeface="Calibri Light"/>
            </a:endParaRPr>
          </a:p>
        </p:txBody>
      </p:sp>
      <p:sp>
        <p:nvSpPr>
          <p:cNvPr id="7" name="Oval 6"/>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reeform 8"/>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Freeform 22"/>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0907"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00" dirty="0" err="1">
                <a:latin typeface="Calibri Light"/>
              </a:rPr>
              <a:t>Here</a:t>
            </a:r>
            <a:r>
              <a:rPr lang="en-CA" altLang="de-DE" sz="1000" dirty="0">
                <a:latin typeface="Calibri Light"/>
              </a:rPr>
              <a:t>’</a:t>
            </a:r>
            <a:r>
              <a:rPr lang="de-DE" altLang="de-DE" sz="1000" dirty="0">
                <a:latin typeface="Calibri Light"/>
              </a:rPr>
              <a:t>s a </a:t>
            </a:r>
            <a:r>
              <a:rPr lang="de-DE" altLang="de-DE" sz="1000" dirty="0" err="1">
                <a:latin typeface="Calibri Light"/>
              </a:rPr>
              <a:t>thermometer</a:t>
            </a:r>
            <a:r>
              <a:rPr lang="de-DE" altLang="de-DE" sz="1000" dirty="0">
                <a:latin typeface="Calibri Light"/>
              </a:rPr>
              <a:t>, I will </a:t>
            </a:r>
            <a:r>
              <a:rPr lang="de-DE" altLang="de-DE" sz="1000" dirty="0" err="1">
                <a:latin typeface="Calibri Light"/>
              </a:rPr>
              <a:t>be</a:t>
            </a:r>
            <a:r>
              <a:rPr lang="de-DE" altLang="de-DE" sz="1000" dirty="0">
                <a:latin typeface="Calibri Light"/>
              </a:rPr>
              <a:t> </a:t>
            </a:r>
            <a:r>
              <a:rPr lang="de-DE" altLang="de-DE" sz="1000" dirty="0" err="1">
                <a:latin typeface="Calibri Light"/>
              </a:rPr>
              <a:t>right</a:t>
            </a:r>
            <a:r>
              <a:rPr lang="de-DE" altLang="de-DE" sz="1000" dirty="0">
                <a:latin typeface="Calibri Light"/>
              </a:rPr>
              <a:t> back </a:t>
            </a:r>
            <a:r>
              <a:rPr lang="de-DE" altLang="de-DE" sz="1000" dirty="0" err="1">
                <a:latin typeface="Calibri Light"/>
              </a:rPr>
              <a:t>to</a:t>
            </a:r>
            <a:r>
              <a:rPr lang="de-DE" altLang="de-DE" sz="1000" dirty="0">
                <a:latin typeface="Calibri Light"/>
              </a:rPr>
              <a:t> check </a:t>
            </a:r>
            <a:r>
              <a:rPr lang="de-DE" altLang="de-DE" sz="1000" dirty="0" err="1">
                <a:latin typeface="Calibri Light"/>
              </a:rPr>
              <a:t>your</a:t>
            </a:r>
            <a:r>
              <a:rPr lang="de-DE" altLang="de-DE" sz="1000" dirty="0">
                <a:latin typeface="Calibri Light"/>
              </a:rPr>
              <a:t> </a:t>
            </a:r>
            <a:r>
              <a:rPr lang="de-DE" altLang="de-DE" sz="1000" dirty="0" err="1">
                <a:latin typeface="Calibri Light"/>
              </a:rPr>
              <a:t>temperature</a:t>
            </a:r>
            <a:r>
              <a:rPr lang="de-DE" altLang="de-DE" sz="1000" dirty="0">
                <a:latin typeface="Calibri Light"/>
              </a:rPr>
              <a:t>!</a:t>
            </a:r>
          </a:p>
        </p:txBody>
      </p:sp>
      <p:sp>
        <p:nvSpPr>
          <p:cNvPr id="12"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Caption_18"/>
          <p:cNvSpPr txBox="1">
            <a:spLocks noChangeArrowheads="1"/>
          </p:cNvSpPr>
          <p:nvPr/>
        </p:nvSpPr>
        <p:spPr bwMode="auto">
          <a:xfrm>
            <a:off x="2825816" y="5884164"/>
            <a:ext cx="6509889"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O que poderá a mãe pensar? Precisamos de informação adicional para decidir?</a:t>
            </a:r>
          </a:p>
        </p:txBody>
      </p:sp>
      <p:sp>
        <p:nvSpPr>
          <p:cNvPr id="16"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Caption_18"/>
          <p:cNvSpPr txBox="1">
            <a:spLocks noChangeArrowheads="1"/>
          </p:cNvSpPr>
          <p:nvPr/>
        </p:nvSpPr>
        <p:spPr bwMode="auto">
          <a:xfrm>
            <a:off x="2825816" y="5884164"/>
            <a:ext cx="6509889"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O que poderá a mãe pensar? Precisamos de informação adicional para decidir?</a:t>
            </a:r>
          </a:p>
        </p:txBody>
      </p:sp>
      <p:sp>
        <p:nvSpPr>
          <p:cNvPr id="80901"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dirty="0">
                <a:latin typeface="Calibri Light"/>
              </a:rPr>
              <a:t>Estou a sentir-me doente!</a:t>
            </a:r>
          </a:p>
        </p:txBody>
      </p:sp>
      <p:sp>
        <p:nvSpPr>
          <p:cNvPr id="80902"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de-DE" sz="900" dirty="0" err="1">
                <a:latin typeface="Calibri Light"/>
              </a:rPr>
              <a:t>Acorda</a:t>
            </a:r>
            <a:r>
              <a:rPr lang="en-GB" altLang="de-DE" sz="900" dirty="0">
                <a:latin typeface="Calibri Light"/>
              </a:rPr>
              <a:t>, </a:t>
            </a:r>
            <a:r>
              <a:rPr lang="en-GB" altLang="de-DE" sz="900" dirty="0" err="1">
                <a:latin typeface="Calibri Light"/>
              </a:rPr>
              <a:t>querido</a:t>
            </a:r>
            <a:r>
              <a:rPr lang="en-GB" altLang="de-DE" sz="900" dirty="0">
                <a:latin typeface="Calibri Light"/>
              </a:rPr>
              <a:t>! São horas de </a:t>
            </a:r>
            <a:r>
              <a:rPr lang="en-GB" altLang="de-DE" sz="900" dirty="0" err="1">
                <a:latin typeface="Calibri Light"/>
              </a:rPr>
              <a:t>ir</a:t>
            </a:r>
            <a:r>
              <a:rPr lang="en-GB" altLang="de-DE" sz="900" dirty="0">
                <a:latin typeface="Calibri Light"/>
              </a:rPr>
              <a:t> para a </a:t>
            </a:r>
            <a:r>
              <a:rPr lang="en-GB" altLang="de-DE" sz="900" dirty="0" err="1">
                <a:latin typeface="Calibri Light"/>
              </a:rPr>
              <a:t>escola</a:t>
            </a:r>
            <a:r>
              <a:rPr lang="en-GB" altLang="de-DE" sz="900" dirty="0">
                <a:latin typeface="Calibri Light"/>
              </a:rPr>
              <a:t>!</a:t>
            </a:r>
            <a:endParaRPr lang="de-DE" altLang="de-DE" sz="900" dirty="0">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36</a:t>
            </a:fld>
            <a:endParaRPr lang="de-DE">
              <a:latin typeface="Calibri Light"/>
            </a:endParaRPr>
          </a:p>
        </p:txBody>
      </p:sp>
      <p:sp>
        <p:nvSpPr>
          <p:cNvPr id="7" name="Oval 6"/>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reeform 8"/>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Freeform 22"/>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0907"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t-PT" altLang="de-DE" sz="1000" dirty="0">
                <a:latin typeface="Calibri Light"/>
              </a:rPr>
              <a:t>Aqui está um termómetro! Já venho ver-te a temperatura!</a:t>
            </a:r>
            <a:endParaRPr lang="de-DE" altLang="de-DE" sz="1000" dirty="0">
              <a:latin typeface="Calibri Light"/>
            </a:endParaRPr>
          </a:p>
        </p:txBody>
      </p:sp>
      <p:sp>
        <p:nvSpPr>
          <p:cNvPr id="12"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8955" y="2204864"/>
            <a:ext cx="11340000" cy="2261142"/>
          </a:xfrm>
        </p:spPr>
        <p:txBody>
          <a:bodyPr/>
          <a:lstStyle/>
          <a:p>
            <a:pPr lvl="0" defTabSz="914400" eaLnBrk="0" fontAlgn="base" hangingPunct="0">
              <a:spcAft>
                <a:spcPct val="0"/>
              </a:spcAft>
            </a:pPr>
            <a:r>
              <a:rPr lang="pt-PT" sz="2400" dirty="0">
                <a:solidFill>
                  <a:srgbClr val="004992"/>
                </a:solidFill>
                <a:latin typeface="Calibri Light"/>
                <a:ea typeface="ＭＳ Ｐゴシック" panose="020B0600070205080204" pitchFamily="34" charset="-128"/>
              </a:rPr>
              <a:t>Estão disponíveis apresentações em vídeo relacionadas com a presente temática através do seguinte endereço:</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PT" sz="2400" dirty="0">
                <a:solidFill>
                  <a:srgbClr val="333333"/>
                </a:solidFill>
                <a:latin typeface="Calibri Light"/>
                <a:ea typeface="ＭＳ Ｐゴシック" panose="020B0600070205080204" pitchFamily="34" charset="-128"/>
              </a:rPr>
              <a:t>Depois do vídeo, pode discutir qual a relação com o tema em discussão</a:t>
            </a:r>
            <a:r>
              <a:rPr lang="en-US" sz="2400" dirty="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Vídeos</a:t>
            </a:r>
            <a:endParaRPr lang="de-DE" sz="3600" dirty="0"/>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pt-PT" sz="1800" i="1" spc="-5" dirty="0">
                <a:solidFill>
                  <a:srgbClr val="333333"/>
                </a:solidFill>
                <a:latin typeface="Calibri Light"/>
                <a:ea typeface="ＭＳ Ｐゴシック" panose="020B0600070205080204" pitchFamily="34" charset="-128"/>
                <a:cs typeface="Verdana"/>
              </a:rPr>
              <a:t>para os formadores:</a:t>
            </a:r>
            <a:endParaRPr lang="pt-PT"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PT" sz="1800" dirty="0">
                <a:solidFill>
                  <a:srgbClr val="333333"/>
                </a:solidFill>
                <a:latin typeface="Calibri Light"/>
                <a:ea typeface="ＭＳ Ｐゴシック" panose="020B0600070205080204" pitchFamily="34" charset="-128"/>
              </a:rPr>
              <a:t>Alguns vídeos podem conter linguagem inapropriada para certas pessoas e culturas. Por favor visualize os vídeos previamente à sua apresentação</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21" name="Footer Placeholder 4"/>
          <p:cNvSpPr>
            <a:spLocks noGrp="1"/>
          </p:cNvSpPr>
          <p:nvPr>
            <p:ph type="ftr" sz="quarter" idx="11"/>
          </p:nvPr>
        </p:nvSpPr>
        <p:spPr>
          <a:xfrm>
            <a:off x="5429771" y="332656"/>
            <a:ext cx="5184000" cy="216000"/>
          </a:xfrm>
        </p:spPr>
        <p:txBody>
          <a:bodyPr/>
          <a:lstStyle/>
          <a:p>
            <a:pPr>
              <a:defRPr/>
            </a:pPr>
            <a:r>
              <a:rPr lang="de-DE" dirty="0">
                <a:latin typeface="Calibri Light"/>
              </a:rPr>
              <a:t>Treino Metacognitivo 5 - Memória</a:t>
            </a:r>
          </a:p>
        </p:txBody>
      </p:sp>
    </p:spTree>
    <p:extLst>
      <p:ext uri="{BB962C8B-B14F-4D97-AF65-F5344CB8AC3E}">
        <p14:creationId xmlns:p14="http://schemas.microsoft.com/office/powerpoint/2010/main" val="4235780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2" name="Caption_20"/>
          <p:cNvSpPr txBox="1">
            <a:spLocks noChangeArrowheads="1"/>
          </p:cNvSpPr>
          <p:nvPr/>
        </p:nvSpPr>
        <p:spPr bwMode="auto">
          <a:xfrm>
            <a:off x="2624033" y="5884164"/>
            <a:ext cx="6913454"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dirty="0">
                <a:solidFill>
                  <a:srgbClr val="004992"/>
                </a:solidFill>
                <a:latin typeface="Calibri Light"/>
              </a:rPr>
              <a:t>O que </a:t>
            </a:r>
            <a:r>
              <a:rPr lang="en-US" altLang="de-DE" sz="2000" dirty="0" err="1">
                <a:solidFill>
                  <a:srgbClr val="004992"/>
                </a:solidFill>
                <a:latin typeface="Calibri Light"/>
              </a:rPr>
              <a:t>poderá</a:t>
            </a:r>
            <a:r>
              <a:rPr lang="en-US" altLang="de-DE" sz="2000" dirty="0">
                <a:solidFill>
                  <a:srgbClr val="004992"/>
                </a:solidFill>
                <a:latin typeface="Calibri Light"/>
              </a:rPr>
              <a:t> </a:t>
            </a:r>
            <a:r>
              <a:rPr lang="en-US" altLang="de-DE" sz="2000" dirty="0" err="1">
                <a:solidFill>
                  <a:srgbClr val="004992"/>
                </a:solidFill>
                <a:latin typeface="Calibri Light"/>
              </a:rPr>
              <a:t>pensar</a:t>
            </a:r>
            <a:r>
              <a:rPr lang="en-US" altLang="de-DE" sz="2000" dirty="0">
                <a:solidFill>
                  <a:srgbClr val="004992"/>
                </a:solidFill>
                <a:latin typeface="Calibri Light"/>
              </a:rPr>
              <a:t> o </a:t>
            </a:r>
            <a:r>
              <a:rPr lang="en-US" altLang="de-DE" sz="2000" dirty="0" err="1">
                <a:solidFill>
                  <a:srgbClr val="004992"/>
                </a:solidFill>
                <a:latin typeface="Calibri Light"/>
              </a:rPr>
              <a:t>homem</a:t>
            </a:r>
            <a:r>
              <a:rPr lang="en-US" altLang="de-DE" sz="2000" dirty="0">
                <a:solidFill>
                  <a:srgbClr val="004992"/>
                </a:solidFill>
                <a:latin typeface="Calibri Light"/>
              </a:rPr>
              <a:t> que </a:t>
            </a:r>
            <a:r>
              <a:rPr lang="en-US" altLang="de-DE" sz="2000" dirty="0" err="1">
                <a:solidFill>
                  <a:srgbClr val="004992"/>
                </a:solidFill>
                <a:latin typeface="Calibri Light"/>
              </a:rPr>
              <a:t>passeia</a:t>
            </a:r>
            <a:r>
              <a:rPr lang="en-US" altLang="de-DE" sz="2000" dirty="0">
                <a:solidFill>
                  <a:srgbClr val="004992"/>
                </a:solidFill>
                <a:latin typeface="Calibri Light"/>
              </a:rPr>
              <a:t> o </a:t>
            </a:r>
            <a:r>
              <a:rPr lang="en-US" altLang="de-DE" sz="2000" dirty="0" err="1">
                <a:solidFill>
                  <a:srgbClr val="004992"/>
                </a:solidFill>
                <a:latin typeface="Calibri Light"/>
              </a:rPr>
              <a:t>cão</a:t>
            </a:r>
            <a:r>
              <a:rPr lang="en-US" altLang="de-DE" sz="2000" dirty="0">
                <a:solidFill>
                  <a:srgbClr val="004992"/>
                </a:solidFill>
                <a:latin typeface="Calibri Light"/>
              </a:rPr>
              <a:t>?</a:t>
            </a: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38</a:t>
            </a:fld>
            <a:endParaRPr lang="de-DE">
              <a:latin typeface="Calibri Light"/>
            </a:endParaRPr>
          </a:p>
        </p:txBody>
      </p:sp>
      <p:sp>
        <p:nvSpPr>
          <p:cNvPr id="7"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2" name="Caption_20"/>
          <p:cNvSpPr txBox="1">
            <a:spLocks noChangeArrowheads="1"/>
          </p:cNvSpPr>
          <p:nvPr/>
        </p:nvSpPr>
        <p:spPr bwMode="auto">
          <a:xfrm>
            <a:off x="2353171" y="5884164"/>
            <a:ext cx="6913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dirty="0">
                <a:solidFill>
                  <a:srgbClr val="004992"/>
                </a:solidFill>
                <a:latin typeface="Calibri Light"/>
              </a:rPr>
              <a:t>O que </a:t>
            </a:r>
            <a:r>
              <a:rPr lang="en-US" altLang="de-DE" sz="2000" dirty="0" err="1">
                <a:solidFill>
                  <a:srgbClr val="004992"/>
                </a:solidFill>
                <a:latin typeface="Calibri Light"/>
              </a:rPr>
              <a:t>poderá</a:t>
            </a:r>
            <a:r>
              <a:rPr lang="en-US" altLang="de-DE" sz="2000" dirty="0">
                <a:solidFill>
                  <a:srgbClr val="004992"/>
                </a:solidFill>
                <a:latin typeface="Calibri Light"/>
              </a:rPr>
              <a:t> </a:t>
            </a:r>
            <a:r>
              <a:rPr lang="en-US" altLang="de-DE" sz="2000" dirty="0" err="1">
                <a:solidFill>
                  <a:srgbClr val="004992"/>
                </a:solidFill>
                <a:latin typeface="Calibri Light"/>
              </a:rPr>
              <a:t>pensar</a:t>
            </a:r>
            <a:r>
              <a:rPr lang="en-US" altLang="de-DE" sz="2000" dirty="0">
                <a:solidFill>
                  <a:srgbClr val="004992"/>
                </a:solidFill>
                <a:latin typeface="Calibri Light"/>
              </a:rPr>
              <a:t> o </a:t>
            </a:r>
            <a:r>
              <a:rPr lang="en-US" altLang="de-DE" sz="2000" dirty="0" err="1">
                <a:solidFill>
                  <a:srgbClr val="004992"/>
                </a:solidFill>
                <a:latin typeface="Calibri Light"/>
              </a:rPr>
              <a:t>homem</a:t>
            </a:r>
            <a:r>
              <a:rPr lang="en-US" altLang="de-DE" sz="2000" dirty="0">
                <a:solidFill>
                  <a:srgbClr val="004992"/>
                </a:solidFill>
                <a:latin typeface="Calibri Light"/>
              </a:rPr>
              <a:t> que </a:t>
            </a:r>
            <a:r>
              <a:rPr lang="en-US" altLang="de-DE" sz="2000" dirty="0" err="1">
                <a:solidFill>
                  <a:srgbClr val="004992"/>
                </a:solidFill>
                <a:latin typeface="Calibri Light"/>
              </a:rPr>
              <a:t>passeia</a:t>
            </a:r>
            <a:r>
              <a:rPr lang="en-US" altLang="de-DE" sz="2000" dirty="0">
                <a:solidFill>
                  <a:srgbClr val="004992"/>
                </a:solidFill>
                <a:latin typeface="Calibri Light"/>
              </a:rPr>
              <a:t> o </a:t>
            </a:r>
            <a:r>
              <a:rPr lang="en-US" altLang="de-DE" sz="2000" dirty="0" err="1">
                <a:solidFill>
                  <a:srgbClr val="004992"/>
                </a:solidFill>
                <a:latin typeface="Calibri Light"/>
              </a:rPr>
              <a:t>cão</a:t>
            </a:r>
            <a:r>
              <a:rPr lang="en-US" altLang="de-DE" sz="2000" dirty="0">
                <a:solidFill>
                  <a:srgbClr val="004992"/>
                </a:solidFill>
                <a:latin typeface="Calibri Light"/>
              </a:rPr>
              <a:t>?</a:t>
            </a: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39</a:t>
            </a:fld>
            <a:endParaRPr lang="de-DE">
              <a:latin typeface="Calibri Light"/>
            </a:endParaRPr>
          </a:p>
        </p:txBody>
      </p:sp>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40</a:t>
            </a:fld>
            <a:endParaRPr lang="de-DE">
              <a:latin typeface="Calibri Light"/>
            </a:endParaRPr>
          </a:p>
        </p:txBody>
      </p:sp>
      <p:sp>
        <p:nvSpPr>
          <p:cNvPr id="7" name="Freeform 6"/>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3" name="Freeform 12"/>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latin typeface="Calibri Light"/>
              </a:rPr>
              <a:t>Desculpa, mas já tenho outros plano!</a:t>
            </a:r>
          </a:p>
        </p:txBody>
      </p:sp>
      <p:sp>
        <p:nvSpPr>
          <p:cNvPr id="15"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600" b="1" dirty="0">
                <a:latin typeface="Calibri Light"/>
              </a:rPr>
              <a:t>Senhora Mila, posso convidá-la para um café?</a:t>
            </a:r>
          </a:p>
        </p:txBody>
      </p:sp>
      <p:sp>
        <p:nvSpPr>
          <p:cNvPr id="16" name="Caption_18"/>
          <p:cNvSpPr txBox="1">
            <a:spLocks noChangeArrowheads="1"/>
          </p:cNvSpPr>
          <p:nvPr/>
        </p:nvSpPr>
        <p:spPr bwMode="auto">
          <a:xfrm>
            <a:off x="428307" y="5478664"/>
            <a:ext cx="11338560" cy="6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60000"/>
              </a:lnSpc>
              <a:spcBef>
                <a:spcPct val="50000"/>
              </a:spcBef>
              <a:buFontTx/>
              <a:buNone/>
            </a:pPr>
            <a:r>
              <a:rPr lang="de-DE" altLang="de-DE" sz="2000" dirty="0">
                <a:solidFill>
                  <a:srgbClr val="004992"/>
                </a:solidFill>
                <a:latin typeface="Calibri Light"/>
              </a:rPr>
              <a:t>O que poderá pensar o homem da imagem final…? </a:t>
            </a:r>
          </a:p>
          <a:p>
            <a:pPr algn="ctr" eaLnBrk="1" hangingPunct="1">
              <a:lnSpc>
                <a:spcPct val="60000"/>
              </a:lnSpc>
              <a:spcBef>
                <a:spcPct val="50000"/>
              </a:spcBef>
              <a:buFontTx/>
              <a:buNone/>
            </a:pPr>
            <a:r>
              <a:rPr lang="de-DE" altLang="de-DE" sz="2000" dirty="0">
                <a:solidFill>
                  <a:srgbClr val="004992"/>
                </a:solidFill>
                <a:latin typeface="Calibri Light"/>
              </a:rPr>
              <a:t>Está correto?</a:t>
            </a:r>
          </a:p>
        </p:txBody>
      </p:sp>
      <p:sp>
        <p:nvSpPr>
          <p:cNvPr id="1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4147261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2" name="Caption_18"/>
          <p:cNvSpPr txBox="1">
            <a:spLocks noChangeArrowheads="1"/>
          </p:cNvSpPr>
          <p:nvPr/>
        </p:nvSpPr>
        <p:spPr bwMode="auto">
          <a:xfrm>
            <a:off x="428307" y="5478664"/>
            <a:ext cx="11338560" cy="6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60000"/>
              </a:lnSpc>
              <a:spcBef>
                <a:spcPct val="50000"/>
              </a:spcBef>
              <a:buFontTx/>
              <a:buNone/>
            </a:pPr>
            <a:r>
              <a:rPr lang="de-DE" altLang="de-DE" sz="2000" dirty="0">
                <a:solidFill>
                  <a:srgbClr val="004992"/>
                </a:solidFill>
                <a:latin typeface="Calibri Light"/>
              </a:rPr>
              <a:t>O que poderá pensar o homem da imagem final…? </a:t>
            </a:r>
          </a:p>
          <a:p>
            <a:pPr algn="ctr" eaLnBrk="1" hangingPunct="1">
              <a:lnSpc>
                <a:spcPct val="60000"/>
              </a:lnSpc>
              <a:spcBef>
                <a:spcPct val="50000"/>
              </a:spcBef>
              <a:buFontTx/>
              <a:buNone/>
            </a:pPr>
            <a:r>
              <a:rPr lang="de-DE" altLang="de-DE" sz="2000" dirty="0">
                <a:solidFill>
                  <a:srgbClr val="004992"/>
                </a:solidFill>
                <a:latin typeface="Calibri Light"/>
              </a:rPr>
              <a:t>Está correto?</a:t>
            </a: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41</a:t>
            </a:fld>
            <a:endParaRPr lang="de-DE">
              <a:latin typeface="Calibri Light"/>
            </a:endParaRPr>
          </a:p>
        </p:txBody>
      </p:sp>
      <p:sp>
        <p:nvSpPr>
          <p:cNvPr id="7" name="Freeform 6"/>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6027"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latin typeface="Calibri Light"/>
              </a:rPr>
              <a:t>Desculpa, mas já tenho </a:t>
            </a:r>
            <a:r>
              <a:rPr lang="de-DE" altLang="de-DE" sz="1400" b="1" dirty="0" err="1">
                <a:latin typeface="Calibri Light"/>
              </a:rPr>
              <a:t>outros</a:t>
            </a:r>
            <a:r>
              <a:rPr lang="de-DE" altLang="de-DE" sz="1400" b="1" dirty="0">
                <a:latin typeface="Calibri Light"/>
              </a:rPr>
              <a:t> </a:t>
            </a:r>
            <a:r>
              <a:rPr lang="de-DE" altLang="de-DE" sz="1400" b="1" dirty="0" err="1">
                <a:latin typeface="Calibri Light"/>
              </a:rPr>
              <a:t>planos</a:t>
            </a:r>
            <a:r>
              <a:rPr lang="de-DE" altLang="de-DE" sz="1400" b="1" dirty="0">
                <a:latin typeface="Calibri Light"/>
              </a:rPr>
              <a:t>!</a:t>
            </a:r>
          </a:p>
        </p:txBody>
      </p:sp>
      <p:sp>
        <p:nvSpPr>
          <p:cNvPr id="10"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600" b="1" dirty="0">
                <a:latin typeface="Calibri Light"/>
              </a:rPr>
              <a:t>Senhora Mila, posso convidá-la para um café?</a:t>
            </a:r>
          </a:p>
        </p:txBody>
      </p:sp>
      <p:sp>
        <p:nvSpPr>
          <p:cNvPr id="11"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20140501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408955" y="2312440"/>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Aplicação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vida</a:t>
            </a:r>
            <a:r>
              <a:rPr lang="en-US" sz="3600" dirty="0">
                <a:latin typeface="Calibri Light"/>
              </a:rPr>
              <a:t> </a:t>
            </a:r>
            <a:r>
              <a:rPr lang="en-US" sz="3600" dirty="0" err="1">
                <a:latin typeface="Calibri Light"/>
              </a:rPr>
              <a:t>quotidiana</a:t>
            </a:r>
            <a:endParaRPr lang="en-US" sz="3600" dirty="0">
              <a:latin typeface="Calibri Light"/>
            </a:endParaRPr>
          </a:p>
        </p:txBody>
      </p:sp>
      <p:sp>
        <p:nvSpPr>
          <p:cNvPr id="5" name="Content Placeholder 4"/>
          <p:cNvSpPr>
            <a:spLocks noGrp="1"/>
          </p:cNvSpPr>
          <p:nvPr>
            <p:ph idx="1"/>
          </p:nvPr>
        </p:nvSpPr>
        <p:spPr>
          <a:xfrm>
            <a:off x="408955" y="1988840"/>
            <a:ext cx="11340000" cy="4608512"/>
          </a:xfrm>
        </p:spPr>
        <p:txBody>
          <a:bodyPr/>
          <a:lstStyle/>
          <a:p>
            <a:pPr lvl="0" defTabSz="914400" fontAlgn="base">
              <a:buClr>
                <a:srgbClr val="333333"/>
              </a:buClr>
            </a:pPr>
            <a:r>
              <a:rPr lang="de-DE" altLang="de-DE" sz="2400" b="1" dirty="0">
                <a:solidFill>
                  <a:srgbClr val="333333"/>
                </a:solidFill>
                <a:latin typeface="Calibri Light"/>
                <a:cs typeface="Times New Roman" panose="02020603050405020304" pitchFamily="18" charset="0"/>
              </a:rPr>
              <a:t>Objetivos de aprendizagem:</a:t>
            </a:r>
          </a:p>
          <a:p>
            <a:pPr marL="342900" lvl="0" indent="-342900" defTabSz="914400" fontAlgn="base">
              <a:buClr>
                <a:srgbClr val="333333"/>
              </a:buClr>
              <a:buFont typeface="WingDings"/>
              <a:buChar char=""/>
            </a:pPr>
            <a:r>
              <a:rPr lang="pt-PT" altLang="de-DE" sz="2400" dirty="0">
                <a:solidFill>
                  <a:srgbClr val="004992"/>
                </a:solidFill>
                <a:latin typeface="Calibri Light"/>
              </a:rPr>
              <a:t>Muitos mal-entendidos e conflitos surgem porque as pessoas tentam adivinhar incorretamente o que vai na cabeça das outras pessoas </a:t>
            </a:r>
            <a:r>
              <a:rPr lang="pt-PT" altLang="de-DE" sz="2400" dirty="0">
                <a:solidFill>
                  <a:schemeClr val="tx1"/>
                </a:solidFill>
                <a:latin typeface="Calibri Light"/>
              </a:rPr>
              <a:t>(por exemplo, se você não disser aos seus amigos que se sente doente, não pode esperar que eles considerem essa hipótese!)</a:t>
            </a:r>
          </a:p>
          <a:p>
            <a:endParaRPr lang="en-US" sz="2400" dirty="0">
              <a:solidFill>
                <a:srgbClr val="333333"/>
              </a:solidFill>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42</a:t>
            </a:fld>
            <a:endParaRPr lang="de-DE">
              <a:latin typeface="Calibri Light"/>
            </a:endParaRPr>
          </a:p>
        </p:txBody>
      </p:sp>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4115250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408955" y="2312440"/>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Aplicação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vida</a:t>
            </a:r>
            <a:r>
              <a:rPr lang="en-US" sz="3600" dirty="0">
                <a:latin typeface="Calibri Light"/>
              </a:rPr>
              <a:t> </a:t>
            </a:r>
            <a:r>
              <a:rPr lang="en-US" sz="3600" dirty="0" err="1">
                <a:latin typeface="Calibri Light"/>
              </a:rPr>
              <a:t>quotidiana</a:t>
            </a:r>
            <a:endParaRPr lang="en-US" sz="3600" dirty="0">
              <a:latin typeface="Calibri Light"/>
            </a:endParaRPr>
          </a:p>
        </p:txBody>
      </p:sp>
      <p:sp>
        <p:nvSpPr>
          <p:cNvPr id="5" name="Content Placeholder 4"/>
          <p:cNvSpPr>
            <a:spLocks noGrp="1"/>
          </p:cNvSpPr>
          <p:nvPr>
            <p:ph idx="1"/>
          </p:nvPr>
        </p:nvSpPr>
        <p:spPr>
          <a:xfrm>
            <a:off x="408955" y="1988840"/>
            <a:ext cx="11340000" cy="4608512"/>
          </a:xfrm>
        </p:spPr>
        <p:txBody>
          <a:bodyPr/>
          <a:lstStyle/>
          <a:p>
            <a:pPr lvl="0" defTabSz="914400" fontAlgn="base">
              <a:buClr>
                <a:srgbClr val="333333"/>
              </a:buClr>
            </a:pPr>
            <a:r>
              <a:rPr lang="de-DE" altLang="de-DE" sz="2400" b="1" dirty="0">
                <a:solidFill>
                  <a:srgbClr val="333333"/>
                </a:solidFill>
                <a:latin typeface="Calibri Light"/>
                <a:cs typeface="Times New Roman" panose="02020603050405020304" pitchFamily="18" charset="0"/>
              </a:rPr>
              <a:t>Objetivos de aprendizagem:</a:t>
            </a:r>
          </a:p>
          <a:p>
            <a:pPr marL="342900" lvl="0" indent="-342900" defTabSz="914400" fontAlgn="base">
              <a:buClr>
                <a:srgbClr val="333333"/>
              </a:buClr>
              <a:buFont typeface="WingDings"/>
              <a:buChar char=""/>
            </a:pPr>
            <a:r>
              <a:rPr lang="pt-PT" altLang="de-DE" sz="2400" dirty="0">
                <a:solidFill>
                  <a:srgbClr val="004992"/>
                </a:solidFill>
                <a:latin typeface="Calibri Light"/>
              </a:rPr>
              <a:t>Muitos mal-entendidos e conflitos surgem porque as pessoas tentam adivinhar incorretamente o que vai na cabeça das outras pessoas </a:t>
            </a:r>
            <a:r>
              <a:rPr lang="pt-PT" altLang="de-DE" sz="2400" dirty="0">
                <a:solidFill>
                  <a:schemeClr val="tx1"/>
                </a:solidFill>
                <a:latin typeface="Calibri Light"/>
              </a:rPr>
              <a:t>(por exemplo, se você não disser aos seus amigos que se sente doente, não pode esperar que eles considerem essa hipótese!)</a:t>
            </a:r>
          </a:p>
          <a:p>
            <a:pPr marL="342900" lvl="0" indent="-342900" defTabSz="914400" fontAlgn="base">
              <a:buClr>
                <a:srgbClr val="333333"/>
              </a:buClr>
              <a:buFont typeface="WingDings"/>
              <a:buChar char=""/>
            </a:pPr>
            <a:r>
              <a:rPr lang="pt-PT" altLang="de-DE" sz="2400" dirty="0">
                <a:solidFill>
                  <a:srgbClr val="333333"/>
                </a:solidFill>
                <a:latin typeface="Calibri Light"/>
              </a:rPr>
              <a:t>Tente avaliar situações sociais complexas a partir de diferentes perspetivas e considere toda a informação disponível. Quanto mais informação considerar, mais provável é chegar a um julgamento adequado. </a:t>
            </a:r>
          </a:p>
          <a:p>
            <a:endParaRPr lang="en-US" sz="2400" dirty="0">
              <a:solidFill>
                <a:srgbClr val="333333"/>
              </a:solidFill>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43</a:t>
            </a:fld>
            <a:endParaRPr lang="de-DE">
              <a:latin typeface="Calibri Light"/>
            </a:endParaRPr>
          </a:p>
        </p:txBody>
      </p:sp>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1240838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408955" y="2312440"/>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Aplicação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vida</a:t>
            </a:r>
            <a:r>
              <a:rPr lang="en-US" sz="3600" dirty="0">
                <a:latin typeface="Calibri Light"/>
              </a:rPr>
              <a:t> </a:t>
            </a:r>
            <a:r>
              <a:rPr lang="en-US" sz="3600" dirty="0" err="1">
                <a:latin typeface="Calibri Light"/>
              </a:rPr>
              <a:t>quotidiana</a:t>
            </a:r>
            <a:endParaRPr lang="en-US" sz="3600" dirty="0">
              <a:latin typeface="Calibri Light"/>
            </a:endParaRPr>
          </a:p>
        </p:txBody>
      </p:sp>
      <p:sp>
        <p:nvSpPr>
          <p:cNvPr id="5" name="Content Placeholder 4"/>
          <p:cNvSpPr>
            <a:spLocks noGrp="1"/>
          </p:cNvSpPr>
          <p:nvPr>
            <p:ph idx="1"/>
          </p:nvPr>
        </p:nvSpPr>
        <p:spPr>
          <a:xfrm>
            <a:off x="408955" y="1988840"/>
            <a:ext cx="11340000" cy="4608512"/>
          </a:xfrm>
        </p:spPr>
        <p:txBody>
          <a:bodyPr/>
          <a:lstStyle/>
          <a:p>
            <a:pPr lvl="0" defTabSz="914400" fontAlgn="base">
              <a:buClr>
                <a:srgbClr val="333333"/>
              </a:buClr>
            </a:pPr>
            <a:r>
              <a:rPr lang="de-DE" altLang="de-DE" sz="2400" b="1" dirty="0">
                <a:solidFill>
                  <a:srgbClr val="333333"/>
                </a:solidFill>
                <a:latin typeface="Calibri Light"/>
                <a:cs typeface="Times New Roman" panose="02020603050405020304" pitchFamily="18" charset="0"/>
              </a:rPr>
              <a:t>Objetivos de aprendizagem:</a:t>
            </a:r>
          </a:p>
          <a:p>
            <a:pPr marL="342900" lvl="0" indent="-342900" defTabSz="914400" fontAlgn="base">
              <a:buClr>
                <a:srgbClr val="333333"/>
              </a:buClr>
              <a:buFont typeface="WingDings"/>
              <a:buChar char=""/>
            </a:pPr>
            <a:r>
              <a:rPr lang="pt-PT" altLang="de-DE" sz="2400" dirty="0">
                <a:solidFill>
                  <a:srgbClr val="004992"/>
                </a:solidFill>
                <a:latin typeface="Calibri Light"/>
              </a:rPr>
              <a:t>Muitos mal-entendidos e conflitos surgem porque as pessoas tentam adivinhar incorretamente o que vai na cabeça das outras pessoas </a:t>
            </a:r>
            <a:r>
              <a:rPr lang="pt-PT" altLang="de-DE" sz="2400" dirty="0">
                <a:solidFill>
                  <a:schemeClr val="tx1"/>
                </a:solidFill>
                <a:latin typeface="Calibri Light"/>
              </a:rPr>
              <a:t>(por exemplo, se você não disser aos seus amigos que se sente doente, não pode esperar que eles considerem essa hipótese!)</a:t>
            </a:r>
          </a:p>
          <a:p>
            <a:pPr marL="342900" lvl="0" indent="-342900" defTabSz="914400" fontAlgn="base">
              <a:buClr>
                <a:srgbClr val="333333"/>
              </a:buClr>
              <a:buFont typeface="WingDings"/>
              <a:buChar char=""/>
            </a:pPr>
            <a:r>
              <a:rPr lang="pt-PT" altLang="de-DE" sz="2400" dirty="0">
                <a:solidFill>
                  <a:srgbClr val="333333"/>
                </a:solidFill>
                <a:latin typeface="Calibri Light"/>
              </a:rPr>
              <a:t>Tente avaliar situações sociais complexas a partir de diferentes perspetivas e considere toda a informação disponível. Quanto mais informação considerar, mais provável é chegar a um julgamento adequado. </a:t>
            </a:r>
          </a:p>
          <a:p>
            <a:pPr marL="342900" lvl="0" indent="-342900" defTabSz="914400" fontAlgn="base">
              <a:buClr>
                <a:srgbClr val="333333"/>
              </a:buClr>
              <a:buFont typeface="WingDings"/>
              <a:buChar char=""/>
            </a:pPr>
            <a:r>
              <a:rPr lang="pt-PT" altLang="de-DE" sz="2400" dirty="0">
                <a:solidFill>
                  <a:srgbClr val="333333"/>
                </a:solidFill>
                <a:latin typeface="Calibri Light"/>
              </a:rPr>
              <a:t>Cuidado: o nosso estado de humor influencia a forma como percecionamos o mundo (por exemplo, como avaliamos uma pessoa)</a:t>
            </a:r>
            <a:endParaRPr lang="pt-PT"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44</a:t>
            </a:fld>
            <a:endParaRPr lang="de-DE">
              <a:latin typeface="Calibri Light"/>
            </a:endParaRPr>
          </a:p>
        </p:txBody>
      </p:sp>
      <p:sp>
        <p:nvSpPr>
          <p:cNvPr id="7"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4291913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Qual</a:t>
            </a:r>
            <a:r>
              <a:rPr lang="en-US" sz="3600" dirty="0">
                <a:latin typeface="Calibri Light"/>
              </a:rPr>
              <a:t> é a </a:t>
            </a:r>
            <a:r>
              <a:rPr lang="en-US" sz="3600" dirty="0" err="1">
                <a:latin typeface="Calibri Light"/>
              </a:rPr>
              <a:t>relação</a:t>
            </a:r>
            <a:r>
              <a:rPr lang="en-US" sz="3600" dirty="0">
                <a:latin typeface="Calibri Light"/>
              </a:rPr>
              <a:t> </a:t>
            </a:r>
            <a:r>
              <a:rPr lang="en-US" sz="3600" dirty="0" err="1">
                <a:latin typeface="Calibri Light"/>
              </a:rPr>
              <a:t>disto</a:t>
            </a:r>
            <a:r>
              <a:rPr lang="en-US" sz="3600" dirty="0">
                <a:latin typeface="Calibri Light"/>
              </a:rPr>
              <a:t> com a </a:t>
            </a:r>
            <a:r>
              <a:rPr lang="en-US" sz="3600" dirty="0" err="1">
                <a:latin typeface="Calibri Light"/>
              </a:rPr>
              <a:t>psicose</a:t>
            </a:r>
            <a:r>
              <a:rPr lang="en-US" sz="3600" dirty="0">
                <a:latin typeface="Calibri Light"/>
              </a:rPr>
              <a:t>?</a:t>
            </a:r>
          </a:p>
        </p:txBody>
      </p:sp>
      <p:sp>
        <p:nvSpPr>
          <p:cNvPr id="5" name="Content Placeholder 4"/>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Durante a psicose, muitas pessoas (mas não todas!) estão em risco de fazer erros de interpretação ou interpretações excessivas de expressões faciais ou ações dos outros.</a:t>
            </a:r>
          </a:p>
          <a:p>
            <a:pPr lvl="0" defTabSz="914400" fontAlgn="base"/>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O Nelo sente-se observado e fica com a sensação: “Eles vieram para me apanhar”</a:t>
            </a:r>
          </a:p>
          <a:p>
            <a:pPr lvl="0" defTabSz="914400" fontAlgn="base"/>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O Nelo tem estado amedrontado / receoso durante as últimas semanas e tem usado óculos escuros numa tentativa de se disfarçar.</a:t>
            </a:r>
          </a:p>
          <a:p>
            <a:pPr lvl="0" defTabSz="914400" fontAlgn="base"/>
            <a:r>
              <a:rPr lang="pt-PT"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Devido ao seu comportamento peculiar, tende a atrair especial atenção. Os outros olham para ele e tentam perceber porque é que ele se comporta daquela maneira. </a:t>
            </a:r>
          </a:p>
          <a:p>
            <a:pPr lvl="0" defTabSz="914400" fontAlgn="base"/>
            <a:r>
              <a:rPr lang="pt-PT" altLang="de-DE" sz="2400" dirty="0">
                <a:solidFill>
                  <a:srgbClr val="333333"/>
                </a:solidFill>
                <a:latin typeface="Calibri Light"/>
                <a:cs typeface="Times New Roman" panose="02020603050405020304" pitchFamily="18" charset="0"/>
              </a:rPr>
              <a:t>Todos cometemos erros! Tenha sempre em consideração outras perspetivas.</a:t>
            </a:r>
          </a:p>
          <a:p>
            <a:endParaRPr lang="pt-PT" sz="2400" dirty="0">
              <a:solidFill>
                <a:srgbClr val="333333"/>
              </a:solidFill>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45</a:t>
            </a:fld>
            <a:endParaRPr lang="de-DE">
              <a:latin typeface="Calibri Light"/>
            </a:endParaRPr>
          </a:p>
        </p:txBody>
      </p:sp>
      <p:sp>
        <p:nvSpPr>
          <p:cNvPr id="6"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formadores</a:t>
            </a:r>
            <a:r>
              <a:rPr lang="en-US" i="1" dirty="0">
                <a:solidFill>
                  <a:srgbClr val="004992"/>
                </a:solidFill>
                <a:latin typeface="Calibri Light"/>
                <a:cs typeface="Verdana"/>
              </a:rPr>
              <a:t>: </a:t>
            </a:r>
          </a:p>
          <a:p>
            <a:pPr marL="114935" marR="333375" lvl="0" defTabSz="914400">
              <a:lnSpc>
                <a:spcPct val="100000"/>
              </a:lnSpc>
              <a:spcBef>
                <a:spcPts val="800"/>
              </a:spcBef>
            </a:pPr>
            <a:r>
              <a:rPr lang="en-US" dirty="0">
                <a:solidFill>
                  <a:srgbClr val="004992"/>
                </a:solidFill>
                <a:latin typeface="Calibri Light"/>
                <a:cs typeface="Verdana"/>
              </a:rPr>
              <a:t>Por favor, </a:t>
            </a:r>
            <a:r>
              <a:rPr lang="en-US" dirty="0" err="1">
                <a:solidFill>
                  <a:srgbClr val="004992"/>
                </a:solidFill>
                <a:latin typeface="Calibri Light"/>
                <a:cs typeface="Verdana"/>
              </a:rPr>
              <a:t>forneça</a:t>
            </a:r>
            <a:r>
              <a:rPr lang="en-US" dirty="0">
                <a:solidFill>
                  <a:srgbClr val="004992"/>
                </a:solidFill>
                <a:latin typeface="Calibri Light"/>
                <a:cs typeface="Verdana"/>
              </a:rPr>
              <a:t> </a:t>
            </a:r>
            <a:r>
              <a:rPr lang="en-US" dirty="0" err="1">
                <a:solidFill>
                  <a:srgbClr val="004992"/>
                </a:solidFill>
                <a:latin typeface="Calibri Light"/>
                <a:cs typeface="Verdana"/>
              </a:rPr>
              <a:t>os</a:t>
            </a:r>
            <a:r>
              <a:rPr lang="en-US" dirty="0">
                <a:solidFill>
                  <a:srgbClr val="004992"/>
                </a:solidFill>
                <a:latin typeface="Calibri Light"/>
                <a:cs typeface="Verdana"/>
              </a:rPr>
              <a:t> </a:t>
            </a:r>
            <a:r>
              <a:rPr lang="en-US" dirty="0" err="1">
                <a:solidFill>
                  <a:srgbClr val="004992"/>
                </a:solidFill>
                <a:latin typeface="Calibri Light"/>
                <a:cs typeface="Verdana"/>
              </a:rPr>
              <a:t>trabalhos</a:t>
            </a:r>
            <a:r>
              <a:rPr lang="en-US" dirty="0">
                <a:solidFill>
                  <a:srgbClr val="004992"/>
                </a:solidFill>
                <a:latin typeface="Calibri Light"/>
                <a:cs typeface="Verdana"/>
              </a:rPr>
              <a:t> de casa. </a:t>
            </a:r>
            <a:r>
              <a:rPr lang="en-US" dirty="0" err="1">
                <a:solidFill>
                  <a:srgbClr val="004992"/>
                </a:solidFill>
                <a:latin typeface="Calibri Light"/>
                <a:cs typeface="Verdana"/>
              </a:rPr>
              <a:t>Fale</a:t>
            </a:r>
            <a:r>
              <a:rPr lang="en-US" dirty="0">
                <a:solidFill>
                  <a:srgbClr val="004992"/>
                </a:solidFill>
                <a:latin typeface="Calibri Light"/>
                <a:cs typeface="Verdana"/>
              </a:rPr>
              <a:t> </a:t>
            </a:r>
            <a:r>
              <a:rPr lang="en-US" dirty="0" err="1">
                <a:solidFill>
                  <a:srgbClr val="004992"/>
                </a:solidFill>
                <a:latin typeface="Calibri Light"/>
                <a:cs typeface="Verdana"/>
              </a:rPr>
              <a:t>na</a:t>
            </a:r>
            <a:r>
              <a:rPr lang="en-US" dirty="0">
                <a:solidFill>
                  <a:srgbClr val="004992"/>
                </a:solidFill>
                <a:latin typeface="Calibri Light"/>
                <a:cs typeface="Verdana"/>
              </a:rPr>
              <a:t> </a:t>
            </a:r>
            <a:r>
              <a:rPr lang="en-US" dirty="0" err="1">
                <a:solidFill>
                  <a:srgbClr val="004992"/>
                </a:solidFill>
                <a:latin typeface="Calibri Light"/>
                <a:cs typeface="Verdana"/>
              </a:rPr>
              <a:t>nossa</a:t>
            </a:r>
            <a:r>
              <a:rPr lang="en-US" dirty="0">
                <a:solidFill>
                  <a:srgbClr val="004992"/>
                </a:solidFill>
                <a:latin typeface="Calibri Light"/>
                <a:cs typeface="Verdana"/>
              </a:rPr>
              <a:t> app COGITO (download </a:t>
            </a:r>
            <a:r>
              <a:rPr lang="en-US" dirty="0" err="1">
                <a:solidFill>
                  <a:srgbClr val="004992"/>
                </a:solidFill>
                <a:latin typeface="Calibri Light"/>
                <a:cs typeface="Verdana"/>
              </a:rPr>
              <a:t>grátis</a:t>
            </a:r>
            <a:r>
              <a:rPr lang="en-US" dirty="0">
                <a:solidFill>
                  <a:srgbClr val="004992"/>
                </a:solidFill>
                <a:latin typeface="Calibri Light"/>
                <a:cs typeface="Verdana"/>
              </a:rPr>
              <a:t>).</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2"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extLst>
      <p:ext uri="{BB962C8B-B14F-4D97-AF65-F5344CB8AC3E}">
        <p14:creationId xmlns:p14="http://schemas.microsoft.com/office/powerpoint/2010/main" val="9261393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6"/>
          <p:cNvSpPr>
            <a:spLocks noChangeArrowheads="1"/>
          </p:cNvSpPr>
          <p:nvPr/>
        </p:nvSpPr>
        <p:spPr bwMode="auto">
          <a:xfrm>
            <a:off x="408955" y="516679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de-DE" sz="1800">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47</a:t>
            </a:fld>
            <a:endParaRPr lang="de-DE">
              <a:latin typeface="Calibri Light"/>
            </a:endParaRPr>
          </a:p>
        </p:txBody>
      </p:sp>
      <p:graphicFrame>
        <p:nvGraphicFramePr>
          <p:cNvPr id="9" name="Group 2"/>
          <p:cNvGraphicFramePr>
            <a:graphicFrameLocks noGrp="1"/>
          </p:cNvGraphicFramePr>
          <p:nvPr>
            <p:extLst>
              <p:ext uri="{D42A27DB-BD31-4B8C-83A1-F6EECF244321}">
                <p14:modId xmlns:p14="http://schemas.microsoft.com/office/powerpoint/2010/main" val="2163742374"/>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Fotógrafo</a:t>
                      </a:r>
                      <a:r>
                        <a:rPr kumimoji="0" lang="en-GB" sz="1000" b="0" i="0" u="none" strike="noStrike" cap="none" normalizeH="0" baseline="0" dirty="0">
                          <a:ln>
                            <a:noFill/>
                          </a:ln>
                          <a:solidFill>
                            <a:srgbClr val="333333"/>
                          </a:solidFill>
                          <a:effectLst/>
                          <a:latin typeface="Calibri Light"/>
                          <a:cs typeface="Times New Roman" pitchFamily="18" charset="0"/>
                        </a:rPr>
                        <a:t> / </a:t>
                      </a:r>
                      <a:r>
                        <a:rPr kumimoji="0" lang="en-GB" sz="1000" b="0" i="0" u="none" strike="noStrike" cap="none" normalizeH="0" baseline="0" dirty="0" err="1">
                          <a:ln>
                            <a:noFill/>
                          </a:ln>
                          <a:solidFill>
                            <a:srgbClr val="333333"/>
                          </a:solidFill>
                          <a:effectLst/>
                          <a:latin typeface="Calibri Light"/>
                          <a:cs typeface="Times New Roman" pitchFamily="18" charset="0"/>
                        </a:rPr>
                        <a:t>Artista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Fonte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Nome da </a:t>
                      </a:r>
                      <a:r>
                        <a:rPr kumimoji="0" lang="en-GB" sz="1000" b="0" i="0" u="none" strike="noStrike" cap="none" normalizeH="0" baseline="0" dirty="0" err="1">
                          <a:ln>
                            <a:noFill/>
                          </a:ln>
                          <a:solidFill>
                            <a:srgbClr val="333333"/>
                          </a:solidFill>
                          <a:effectLst/>
                          <a:latin typeface="Calibri Light"/>
                          <a:cs typeface="Times New Roman" pitchFamily="18" charset="0"/>
                        </a:rPr>
                        <a:t>imagem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licença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comum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indireta</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PP = </a:t>
                      </a:r>
                      <a:r>
                        <a:rPr kumimoji="0" lang="en-GB" sz="1000" b="0" i="0" u="none" strike="noStrike" cap="none" normalizeH="0" baseline="0" dirty="0" err="1">
                          <a:ln>
                            <a:noFill/>
                          </a:ln>
                          <a:solidFill>
                            <a:srgbClr val="333333"/>
                          </a:solidFill>
                          <a:effectLst/>
                          <a:latin typeface="Calibri Light"/>
                          <a:cs typeface="Times New Roman" pitchFamily="18" charset="0"/>
                        </a:rPr>
                        <a:t>licença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pessoal</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direta</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Descrição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Froehliche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Weihnachten</a:t>
                      </a:r>
                      <a:r>
                        <a:rPr kumimoji="0" lang="en-US" sz="1000" b="0" i="0" u="none" strike="noStrike" cap="none" normalizeH="0" baseline="0" dirty="0">
                          <a:ln>
                            <a:noFill/>
                          </a:ln>
                          <a:solidFill>
                            <a:srgbClr val="333333"/>
                          </a:solidFill>
                          <a:effectLst/>
                          <a:latin typeface="Calibri Light"/>
                          <a:ea typeface="ＭＳ Ｐゴシック" pitchFamily="34" charset="-128"/>
                        </a:rPr>
                        <a:t>!!!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386350" y="864669"/>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de-DE" altLang="de-DE" sz="1200" b="0" dirty="0">
                <a:solidFill>
                  <a:srgbClr val="333333"/>
                </a:solidFill>
                <a:latin typeface="Calibri Light"/>
              </a:rPr>
              <a:t>As imagens utilizadas neste módulo foram reproduzidas com permissão indireta (licença creativa comum) ou direta por parte dos artistas listados abaixo, aos quais gostariamos de expressar a nossa gratidão. </a:t>
            </a:r>
            <a:r>
              <a:rPr lang="de-DE" altLang="de-DE" sz="1200" dirty="0">
                <a:solidFill>
                  <a:srgbClr val="333333"/>
                </a:solidFill>
                <a:latin typeface="Calibri Light"/>
              </a:rPr>
              <a:t>Pode consultar-se uma lista completa via </a:t>
            </a:r>
            <a:r>
              <a:rPr lang="de-DE" altLang="de-DE" sz="1200" dirty="0">
                <a:solidFill>
                  <a:srgbClr val="333333"/>
                </a:solidFill>
                <a:latin typeface="Calibri Light"/>
                <a:hlinkClick r:id="rId3"/>
              </a:rPr>
              <a:t>www.uke.de/mct</a:t>
            </a:r>
            <a:r>
              <a:rPr lang="de-DE" altLang="de-DE" sz="1200" dirty="0">
                <a:solidFill>
                  <a:srgbClr val="333333"/>
                </a:solidFill>
                <a:latin typeface="Calibri Light"/>
              </a:rPr>
              <a:t>. Em casos de infração involuntária dos direitos de autor, pedimos as nossas desculpas. Nesse caso, pedimos gentilmente aos autores a sua permissão para a utilização dos seus trabalhos ao abrigo de uma política de </a:t>
            </a:r>
            <a:r>
              <a:rPr lang="pt-PT" altLang="de-DE" sz="1200" dirty="0">
                <a:solidFill>
                  <a:srgbClr val="333333"/>
                </a:solidFill>
                <a:latin typeface="Calibri Light"/>
              </a:rPr>
              <a:t>“utilização justa”. </a:t>
            </a:r>
            <a:endParaRPr lang="de-DE" altLang="de-DE" sz="1200" b="0" dirty="0">
              <a:solidFill>
                <a:srgbClr val="333333"/>
              </a:solidFill>
              <a:latin typeface="Calibri Light"/>
            </a:endParaRPr>
          </a:p>
        </p:txBody>
      </p:sp>
      <p:sp>
        <p:nvSpPr>
          <p:cNvPr id="10" name="Footer Placeholder 2"/>
          <p:cNvSpPr>
            <a:spLocks noGrp="1"/>
          </p:cNvSpPr>
          <p:nvPr>
            <p:ph type="ftr" sz="quarter" idx="11"/>
          </p:nvPr>
        </p:nvSpPr>
        <p:spPr>
          <a:xfrm>
            <a:off x="5429771" y="332656"/>
            <a:ext cx="5184000" cy="216000"/>
          </a:xfrm>
        </p:spPr>
        <p:txBody>
          <a:bodyPr/>
          <a:lstStyle/>
          <a:p>
            <a:pPr>
              <a:defRPr/>
            </a:pPr>
            <a:r>
              <a:rPr lang="en-US" dirty="0" err="1">
                <a:latin typeface="Calibri Light"/>
              </a:rPr>
              <a:t>Treino</a:t>
            </a:r>
            <a:r>
              <a:rPr lang="en-US" dirty="0">
                <a:latin typeface="Calibri Light"/>
              </a:rPr>
              <a:t> </a:t>
            </a:r>
            <a:r>
              <a:rPr lang="en-US" dirty="0" err="1">
                <a:latin typeface="Calibri Light"/>
              </a:rPr>
              <a:t>Metacognitivo</a:t>
            </a:r>
            <a:r>
              <a:rPr lang="en-US" dirty="0">
                <a:latin typeface="Calibri Light"/>
              </a:rPr>
              <a:t> 6 - </a:t>
            </a:r>
            <a:r>
              <a:rPr lang="en-US" dirty="0" err="1">
                <a:latin typeface="Calibri Light"/>
              </a:rPr>
              <a:t>Empatizar</a:t>
            </a:r>
            <a:r>
              <a:rPr lang="en-US" dirty="0">
                <a:latin typeface="Calibri Light"/>
              </a:rPr>
              <a:t> … II</a:t>
            </a:r>
            <a:endParaRPr lang="de-DE" dirty="0">
              <a:latin typeface="Calibri Ligh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3257</Words>
  <Application>Microsoft Office PowerPoint</Application>
  <PresentationFormat>Benutzerdefiniert</PresentationFormat>
  <Paragraphs>461</Paragraphs>
  <Slides>47</Slides>
  <Notes>44</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47</vt:i4>
      </vt:variant>
    </vt:vector>
  </HeadingPairs>
  <TitlesOfParts>
    <vt:vector size="57"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TMC 6 B – Empatizar … II</vt:lpstr>
      <vt:lpstr>PowerPoint-Präsentation</vt:lpstr>
      <vt:lpstr>Quando conhece alguém, para onde olha primeiro? Quão fidedignas são essas pistas para uma boa avaliação? </vt:lpstr>
      <vt:lpstr>Que outras fontes de informação poderiam ser consideradas? Quão fidedignas seriam?</vt:lpstr>
      <vt:lpstr>Que outras fontes de informação poderiam ser consideradas? Quão fidedignas seriam?</vt:lpstr>
      <vt:lpstr>Vantagens e desvantagens de certas pistas sociais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As aparências e a realidade!</vt:lpstr>
      <vt:lpstr>Porque estamos a falar disto?</vt:lpstr>
      <vt:lpstr>Porque estamos a falar disto?</vt:lpstr>
      <vt:lpstr>Como a falta de empatia promove erros de interpretação durante a psicose – exemplos</vt:lpstr>
      <vt:lpstr>Exercício</vt:lpstr>
      <vt:lpstr>Exercício</vt:lpstr>
      <vt:lpstr>Exercício</vt:lpstr>
      <vt:lpstr>PowerPoint-Präsentation</vt:lpstr>
      <vt:lpstr>Um homem obeso cai da cadeira O que poderá a maior parte das pessoas pensar?</vt:lpstr>
      <vt:lpstr>Continuemos!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Vídeos</vt:lpstr>
      <vt:lpstr>PowerPoint-Präsentation</vt:lpstr>
      <vt:lpstr>PowerPoint-Präsentation</vt:lpstr>
      <vt:lpstr>PowerPoint-Präsentation</vt:lpstr>
      <vt:lpstr>PowerPoint-Präsentation</vt:lpstr>
      <vt:lpstr>Aplicação na vida quotidiana</vt:lpstr>
      <vt:lpstr>Aplicação na vida quotidiana</vt:lpstr>
      <vt:lpstr>Aplicação na vida quotidiana</vt:lpstr>
      <vt:lpstr>Qual é a relação disto com a psicose?</vt:lpstr>
      <vt:lpstr>Obrigado pela sua atenção!</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malin steinbach</cp:lastModifiedBy>
  <cp:revision>296</cp:revision>
  <dcterms:created xsi:type="dcterms:W3CDTF">2004-06-30T16:15:23Z</dcterms:created>
  <dcterms:modified xsi:type="dcterms:W3CDTF">2025-02-21T05:25:52Z</dcterms:modified>
</cp:coreProperties>
</file>