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5" r:id="rId1"/>
    <p:sldMasterId id="2147483958" r:id="rId2"/>
  </p:sldMasterIdLst>
  <p:notesMasterIdLst>
    <p:notesMasterId r:id="rId92"/>
  </p:notesMasterIdLst>
  <p:handoutMasterIdLst>
    <p:handoutMasterId r:id="rId93"/>
  </p:handoutMasterIdLst>
  <p:sldIdLst>
    <p:sldId id="938" r:id="rId3"/>
    <p:sldId id="722" r:id="rId4"/>
    <p:sldId id="916" r:id="rId5"/>
    <p:sldId id="915" r:id="rId6"/>
    <p:sldId id="914" r:id="rId7"/>
    <p:sldId id="913" r:id="rId8"/>
    <p:sldId id="903" r:id="rId9"/>
    <p:sldId id="900" r:id="rId10"/>
    <p:sldId id="922" r:id="rId11"/>
    <p:sldId id="921" r:id="rId12"/>
    <p:sldId id="920" r:id="rId13"/>
    <p:sldId id="919" r:id="rId14"/>
    <p:sldId id="918" r:id="rId15"/>
    <p:sldId id="917" r:id="rId16"/>
    <p:sldId id="780" r:id="rId17"/>
    <p:sldId id="828" r:id="rId18"/>
    <p:sldId id="829" r:id="rId19"/>
    <p:sldId id="830" r:id="rId20"/>
    <p:sldId id="708" r:id="rId21"/>
    <p:sldId id="923" r:id="rId22"/>
    <p:sldId id="709" r:id="rId23"/>
    <p:sldId id="710" r:id="rId24"/>
    <p:sldId id="711" r:id="rId25"/>
    <p:sldId id="712" r:id="rId26"/>
    <p:sldId id="713" r:id="rId27"/>
    <p:sldId id="714" r:id="rId28"/>
    <p:sldId id="895" r:id="rId29"/>
    <p:sldId id="925" r:id="rId30"/>
    <p:sldId id="924" r:id="rId31"/>
    <p:sldId id="817" r:id="rId32"/>
    <p:sldId id="820" r:id="rId33"/>
    <p:sldId id="927" r:id="rId34"/>
    <p:sldId id="926" r:id="rId35"/>
    <p:sldId id="928" r:id="rId36"/>
    <p:sldId id="941" r:id="rId37"/>
    <p:sldId id="940" r:id="rId38"/>
    <p:sldId id="939" r:id="rId39"/>
    <p:sldId id="873" r:id="rId40"/>
    <p:sldId id="932" r:id="rId41"/>
    <p:sldId id="931" r:id="rId42"/>
    <p:sldId id="824" r:id="rId43"/>
    <p:sldId id="822" r:id="rId44"/>
    <p:sldId id="933" r:id="rId45"/>
    <p:sldId id="793" r:id="rId46"/>
    <p:sldId id="794" r:id="rId47"/>
    <p:sldId id="795" r:id="rId48"/>
    <p:sldId id="796" r:id="rId49"/>
    <p:sldId id="797" r:id="rId50"/>
    <p:sldId id="798" r:id="rId51"/>
    <p:sldId id="910" r:id="rId52"/>
    <p:sldId id="813" r:id="rId53"/>
    <p:sldId id="814" r:id="rId54"/>
    <p:sldId id="815" r:id="rId55"/>
    <p:sldId id="816" r:id="rId56"/>
    <p:sldId id="799" r:id="rId57"/>
    <p:sldId id="800" r:id="rId58"/>
    <p:sldId id="801" r:id="rId59"/>
    <p:sldId id="785" r:id="rId60"/>
    <p:sldId id="786" r:id="rId61"/>
    <p:sldId id="787" r:id="rId62"/>
    <p:sldId id="788" r:id="rId63"/>
    <p:sldId id="806" r:id="rId64"/>
    <p:sldId id="807" r:id="rId65"/>
    <p:sldId id="808" r:id="rId66"/>
    <p:sldId id="809" r:id="rId67"/>
    <p:sldId id="810" r:id="rId68"/>
    <p:sldId id="811" r:id="rId69"/>
    <p:sldId id="812" r:id="rId70"/>
    <p:sldId id="760" r:id="rId71"/>
    <p:sldId id="761" r:id="rId72"/>
    <p:sldId id="762" r:id="rId73"/>
    <p:sldId id="766" r:id="rId74"/>
    <p:sldId id="767" r:id="rId75"/>
    <p:sldId id="768" r:id="rId76"/>
    <p:sldId id="887" r:id="rId77"/>
    <p:sldId id="888" r:id="rId78"/>
    <p:sldId id="889" r:id="rId79"/>
    <p:sldId id="890" r:id="rId80"/>
    <p:sldId id="891" r:id="rId81"/>
    <p:sldId id="892" r:id="rId82"/>
    <p:sldId id="893" r:id="rId83"/>
    <p:sldId id="886" r:id="rId84"/>
    <p:sldId id="935" r:id="rId85"/>
    <p:sldId id="934" r:id="rId86"/>
    <p:sldId id="670" r:id="rId87"/>
    <p:sldId id="937" r:id="rId88"/>
    <p:sldId id="936" r:id="rId89"/>
    <p:sldId id="911" r:id="rId90"/>
    <p:sldId id="894" r:id="rId91"/>
  </p:sldIdLst>
  <p:sldSz cx="12195175" cy="6858000"/>
  <p:notesSz cx="7099300" cy="10234613"/>
  <p:defaultTextStyle>
    <a:defPPr>
      <a:defRPr lang="de-DE"/>
    </a:defPPr>
    <a:lvl1pPr algn="l" rtl="0" eaLnBrk="0" fontAlgn="base" hangingPunct="0">
      <a:spcBef>
        <a:spcPct val="0"/>
      </a:spcBef>
      <a:spcAft>
        <a:spcPct val="0"/>
      </a:spcAft>
      <a:defRPr sz="2200" kern="1200">
        <a:solidFill>
          <a:schemeClr val="tx2"/>
        </a:solidFill>
        <a:latin typeface="Verdana" panose="020B060403050404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200" kern="1200">
        <a:solidFill>
          <a:schemeClr val="tx2"/>
        </a:solidFill>
        <a:latin typeface="Verdana" panose="020B060403050404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200" kern="1200">
        <a:solidFill>
          <a:schemeClr val="tx2"/>
        </a:solidFill>
        <a:latin typeface="Verdana" panose="020B060403050404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200" kern="1200">
        <a:solidFill>
          <a:schemeClr val="tx2"/>
        </a:solidFill>
        <a:latin typeface="Verdana" panose="020B060403050404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200" kern="1200">
        <a:solidFill>
          <a:schemeClr val="tx2"/>
        </a:solidFill>
        <a:latin typeface="Verdana" panose="020B0604030504040204" pitchFamily="34" charset="0"/>
        <a:ea typeface="ＭＳ Ｐゴシック" panose="020B0600070205080204" pitchFamily="34" charset="-128"/>
        <a:cs typeface="+mn-cs"/>
      </a:defRPr>
    </a:lvl5pPr>
    <a:lvl6pPr marL="2286000" algn="l" defTabSz="914400" rtl="0" eaLnBrk="1" latinLnBrk="0" hangingPunct="1">
      <a:defRPr sz="2200" kern="1200">
        <a:solidFill>
          <a:schemeClr val="tx2"/>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sz="2200" kern="1200">
        <a:solidFill>
          <a:schemeClr val="tx2"/>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sz="2200" kern="1200">
        <a:solidFill>
          <a:schemeClr val="tx2"/>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sz="2200" kern="1200">
        <a:solidFill>
          <a:schemeClr val="tx2"/>
        </a:solidFill>
        <a:latin typeface="Verdana" panose="020B060403050404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97" autoAdjust="0"/>
    <p:restoredTop sz="94660"/>
  </p:normalViewPr>
  <p:slideViewPr>
    <p:cSldViewPr>
      <p:cViewPr varScale="1">
        <p:scale>
          <a:sx n="67" d="100"/>
          <a:sy n="67" d="100"/>
        </p:scale>
        <p:origin x="876" y="52"/>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0.xml"/><Relationship Id="rId13" Type="http://schemas.openxmlformats.org/officeDocument/2006/relationships/slide" Target="slides/slide79.xml"/><Relationship Id="rId3" Type="http://schemas.openxmlformats.org/officeDocument/2006/relationships/slide" Target="slides/slide45.xml"/><Relationship Id="rId7" Type="http://schemas.openxmlformats.org/officeDocument/2006/relationships/slide" Target="slides/slide59.xml"/><Relationship Id="rId12" Type="http://schemas.openxmlformats.org/officeDocument/2006/relationships/slide" Target="slides/slide76.xml"/><Relationship Id="rId2" Type="http://schemas.openxmlformats.org/officeDocument/2006/relationships/slide" Target="slides/slide27.xml"/><Relationship Id="rId1" Type="http://schemas.openxmlformats.org/officeDocument/2006/relationships/slide" Target="slides/slide25.xml"/><Relationship Id="rId6" Type="http://schemas.openxmlformats.org/officeDocument/2006/relationships/slide" Target="slides/slide53.xml"/><Relationship Id="rId11" Type="http://schemas.openxmlformats.org/officeDocument/2006/relationships/slide" Target="slides/slide70.xml"/><Relationship Id="rId5" Type="http://schemas.openxmlformats.org/officeDocument/2006/relationships/slide" Target="slides/slide52.xml"/><Relationship Id="rId10" Type="http://schemas.openxmlformats.org/officeDocument/2006/relationships/slide" Target="slides/slide64.xml"/><Relationship Id="rId4" Type="http://schemas.openxmlformats.org/officeDocument/2006/relationships/slide" Target="slides/slide48.xml"/><Relationship Id="rId9" Type="http://schemas.openxmlformats.org/officeDocument/2006/relationships/slide" Target="slides/slide63.xml"/><Relationship Id="rId14"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anose="020B0604020202020204" pitchFamily="34" charset="0"/>
              </a:defRPr>
            </a:lvl1pPr>
          </a:lstStyle>
          <a:p>
            <a:pPr>
              <a:defRPr/>
            </a:pPr>
            <a:fld id="{8EC857A4-6EAE-4CC2-9FA1-B3FF159CB40C}" type="slidenum">
              <a:rPr lang="en-GB" altLang="de-DE"/>
              <a:pPr>
                <a:defRPr/>
              </a:pPr>
              <a:t>‹Nr.›</a:t>
            </a:fld>
            <a:endParaRPr lang="en-GB" altLang="de-DE"/>
          </a:p>
        </p:txBody>
      </p:sp>
    </p:spTree>
    <p:extLst>
      <p:ext uri="{BB962C8B-B14F-4D97-AF65-F5344CB8AC3E}">
        <p14:creationId xmlns:p14="http://schemas.microsoft.com/office/powerpoint/2010/main" val="25567823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anose="020B0604020202020204" pitchFamily="34" charset="0"/>
              </a:defRPr>
            </a:lvl1pPr>
          </a:lstStyle>
          <a:p>
            <a:pPr>
              <a:defRPr/>
            </a:pPr>
            <a:fld id="{ED69EEDB-2F2A-4A40-B1FA-C1CDEA21085D}" type="slidenum">
              <a:rPr lang="en-US" altLang="de-DE"/>
              <a:pPr>
                <a:defRPr/>
              </a:pPr>
              <a:t>‹Nr.›</a:t>
            </a:fld>
            <a:endParaRPr lang="en-US" altLang="de-DE"/>
          </a:p>
        </p:txBody>
      </p:sp>
    </p:spTree>
    <p:extLst>
      <p:ext uri="{BB962C8B-B14F-4D97-AF65-F5344CB8AC3E}">
        <p14:creationId xmlns:p14="http://schemas.microsoft.com/office/powerpoint/2010/main" val="29259619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A84D37-4663-430A-B293-A34E7D4783DD}"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7681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A84D37-4663-430A-B293-A34E7D4783DD}"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7681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A84D37-4663-430A-B293-A34E7D4783DD}"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7681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A84D37-4663-430A-B293-A34E7D4783DD}"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7681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A84D37-4663-430A-B293-A34E7D4783DD}"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7681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7AEE88-91BA-4FA2-B78C-3C5046E21A49}"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534469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10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A67B171-0AA9-4B7B-AD91-1F788A143DAE}" type="slidenum">
              <a:rPr lang="en-US" altLang="de-DE" sz="1300" smtClean="0"/>
              <a:pPr>
                <a:spcBef>
                  <a:spcPct val="0"/>
                </a:spcBef>
              </a:pPr>
              <a:t>15</a:t>
            </a:fld>
            <a:endParaRPr lang="en-US" altLang="de-DE" sz="1300"/>
          </a:p>
        </p:txBody>
      </p:sp>
      <p:sp>
        <p:nvSpPr>
          <p:cNvPr id="48131" name="Rectangle 2050"/>
          <p:cNvSpPr>
            <a:spLocks noGrp="1" noRot="1" noChangeAspect="1" noChangeArrowheads="1" noTextEdit="1"/>
          </p:cNvSpPr>
          <p:nvPr>
            <p:ph type="sldImg"/>
          </p:nvPr>
        </p:nvSpPr>
        <p:spPr>
          <a:xfrm>
            <a:off x="138113" y="768350"/>
            <a:ext cx="6823075" cy="3836988"/>
          </a:xfrm>
          <a:ln/>
        </p:spPr>
      </p:sp>
      <p:sp>
        <p:nvSpPr>
          <p:cNvPr id="110596" name="Rectangle 2051"/>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16850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C974D9-272C-48D5-B079-AB05C8861EB3}"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p:txBody>
          <a:bodyPr/>
          <a:lstStyle/>
          <a:p>
            <a:pPr eaLnBrk="1" hangingPunct="1">
              <a:defRPr/>
            </a:pPr>
            <a:endParaRPr lang="de-DE">
              <a:cs typeface="+mn-cs"/>
            </a:endParaRPr>
          </a:p>
        </p:txBody>
      </p:sp>
    </p:spTree>
    <p:extLst>
      <p:ext uri="{BB962C8B-B14F-4D97-AF65-F5344CB8AC3E}">
        <p14:creationId xmlns:p14="http://schemas.microsoft.com/office/powerpoint/2010/main" val="1667965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4ACAF5-D43B-47BA-9B16-F91703004A94}"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112644" name="Rectangle 3"/>
          <p:cNvSpPr>
            <a:spLocks noGrp="1" noChangeArrowheads="1"/>
          </p:cNvSpPr>
          <p:nvPr>
            <p:ph type="body" idx="1"/>
          </p:nvPr>
        </p:nvSpPr>
        <p:spPr/>
        <p:txBody>
          <a:bodyPr/>
          <a:lstStyle/>
          <a:p>
            <a:pPr eaLnBrk="1" hangingPunct="1">
              <a:defRPr/>
            </a:pPr>
            <a:endParaRPr lang="de-DE">
              <a:cs typeface="+mn-cs"/>
            </a:endParaRPr>
          </a:p>
        </p:txBody>
      </p:sp>
    </p:spTree>
    <p:extLst>
      <p:ext uri="{BB962C8B-B14F-4D97-AF65-F5344CB8AC3E}">
        <p14:creationId xmlns:p14="http://schemas.microsoft.com/office/powerpoint/2010/main" val="1124876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29618F-000E-420A-9C35-1B509C5D9816}"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113668" name="Rectangle 3"/>
          <p:cNvSpPr>
            <a:spLocks noGrp="1" noChangeArrowheads="1"/>
          </p:cNvSpPr>
          <p:nvPr>
            <p:ph type="body" idx="1"/>
          </p:nvPr>
        </p:nvSpPr>
        <p:spPr/>
        <p:txBody>
          <a:bodyPr/>
          <a:lstStyle/>
          <a:p>
            <a:pPr eaLnBrk="1" hangingPunct="1">
              <a:defRPr/>
            </a:pPr>
            <a:endParaRPr lang="de-DE">
              <a:cs typeface="+mn-cs"/>
            </a:endParaRPr>
          </a:p>
        </p:txBody>
      </p:sp>
    </p:spTree>
    <p:extLst>
      <p:ext uri="{BB962C8B-B14F-4D97-AF65-F5344CB8AC3E}">
        <p14:creationId xmlns:p14="http://schemas.microsoft.com/office/powerpoint/2010/main" val="409180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D26F49-5F6A-4EEF-82D3-C0954AB5295D}" type="slidenum">
              <a:rPr lang="en-US" altLang="de-DE" sz="1300" smtClean="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96587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D26F49-5F6A-4EEF-82D3-C0954AB5295D}"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96587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8C8721-6A80-4CBF-B1AC-CC3C844C603F}" type="slidenum">
              <a:rPr lang="en-US" altLang="de-DE" sz="1300" smtClean="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72267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B877C10-3110-4298-ABA6-C9CA4C1214E3}" type="slidenum">
              <a:rPr lang="en-US" altLang="de-DE" sz="1300" smtClean="0"/>
              <a:pPr>
                <a:spcBef>
                  <a:spcPct val="0"/>
                </a:spcBef>
              </a:pPr>
              <a:t>22</a:t>
            </a:fld>
            <a:endParaRPr lang="en-US" altLang="de-DE" sz="1300"/>
          </a:p>
        </p:txBody>
      </p:sp>
      <p:sp>
        <p:nvSpPr>
          <p:cNvPr id="62467" name="Rectangle 1026"/>
          <p:cNvSpPr>
            <a:spLocks noGrp="1" noRot="1" noChangeAspect="1" noChangeArrowheads="1" noTextEdit="1"/>
          </p:cNvSpPr>
          <p:nvPr>
            <p:ph type="sldImg"/>
          </p:nvPr>
        </p:nvSpPr>
        <p:spPr>
          <a:xfrm>
            <a:off x="138113" y="768350"/>
            <a:ext cx="6823075" cy="3836988"/>
          </a:xfrm>
          <a:ln/>
        </p:spPr>
      </p:sp>
      <p:sp>
        <p:nvSpPr>
          <p:cNvPr id="118788" name="Rectangle 1027"/>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592172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A9700-A43F-42CF-B90B-40E6D49F45C8}"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49915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6A1136-9B4F-443B-A1A7-E44FB1E32B97}" type="slidenum">
              <a:rPr lang="en-US" altLang="de-DE" sz="1300" smtClean="0"/>
              <a:pPr>
                <a:spcBef>
                  <a:spcPct val="0"/>
                </a:spcBef>
              </a:pPr>
              <a:t>24</a:t>
            </a:fld>
            <a:endParaRPr lang="en-US" altLang="de-DE" sz="1300"/>
          </a:p>
        </p:txBody>
      </p:sp>
      <p:sp>
        <p:nvSpPr>
          <p:cNvPr id="66563" name="Rectangle 1026"/>
          <p:cNvSpPr>
            <a:spLocks noGrp="1" noRot="1" noChangeAspect="1" noChangeArrowheads="1" noTextEdit="1"/>
          </p:cNvSpPr>
          <p:nvPr>
            <p:ph type="sldImg"/>
          </p:nvPr>
        </p:nvSpPr>
        <p:spPr>
          <a:xfrm>
            <a:off x="138113" y="768350"/>
            <a:ext cx="6823075" cy="3836988"/>
          </a:xfrm>
          <a:ln/>
        </p:spPr>
      </p:sp>
      <p:sp>
        <p:nvSpPr>
          <p:cNvPr id="120836" name="Rectangle 1027"/>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353279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EE9CB4-7EB0-4EF2-962A-4FC9F4E02B5E}"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80461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F67AE1-1B61-4E64-A413-176F441607B6}"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32993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C5E893-D57E-4E25-AB88-4D3B32EA090E}" type="slidenum">
              <a:rPr lang="en-US" altLang="de-DE" sz="1300" smtClean="0"/>
              <a:pPr>
                <a:spcBef>
                  <a:spcPct val="0"/>
                </a:spcBef>
              </a:pPr>
              <a:t>27</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3052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C5E893-D57E-4E25-AB88-4D3B32EA090E}" type="slidenum">
              <a:rPr lang="en-US" altLang="de-DE" sz="1300" smtClean="0"/>
              <a:pPr>
                <a:spcBef>
                  <a:spcPct val="0"/>
                </a:spcBef>
              </a:pPr>
              <a:t>28</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30520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C5E893-D57E-4E25-AB88-4D3B32EA090E}" type="slidenum">
              <a:rPr lang="en-US" altLang="de-DE" sz="1300" smtClean="0"/>
              <a:pPr>
                <a:spcBef>
                  <a:spcPct val="0"/>
                </a:spcBef>
              </a:pPr>
              <a:t>29</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3052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FE59EB-DA2B-4F85-8B4F-C2507A1FBF29}"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90349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C5107B-548C-4858-B1CF-A02CF93E8A0E}" type="slidenum">
              <a:rPr lang="en-US" altLang="de-DE" sz="1300" smtClean="0"/>
              <a:pPr>
                <a:spcBef>
                  <a:spcPct val="0"/>
                </a:spcBef>
              </a:pPr>
              <a:t>31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121344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C5107B-548C-4858-B1CF-A02CF93E8A0E}" type="slidenum">
              <a:rPr lang="en-US" altLang="de-DE" sz="1300" smtClean="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12134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C5107B-548C-4858-B1CF-A02CF93E8A0E}" type="slidenum">
              <a:rPr lang="en-US" altLang="de-DE" sz="1300" smtClean="0"/>
              <a:pPr>
                <a:spcBef>
                  <a:spcPct val="0"/>
                </a:spcBef>
              </a:pPr>
              <a:t>33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121344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4A906F-00C8-40FC-9578-420112489FAF}" type="slidenum">
              <a:rPr lang="en-US" altLang="de-DE" sz="1300" smtClean="0"/>
              <a:pPr>
                <a:spcBef>
                  <a:spcPct val="0"/>
                </a:spcBef>
              </a:pPr>
              <a:t>34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561477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4A906F-00C8-40FC-9578-420112489FAF}" type="slidenum">
              <a:rPr lang="en-US" altLang="de-DE" sz="1300" smtClean="0"/>
              <a:pPr>
                <a:spcBef>
                  <a:spcPct val="0"/>
                </a:spcBef>
              </a:pPr>
              <a:t>35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561477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4A906F-00C8-40FC-9578-420112489FAF}" type="slidenum">
              <a:rPr lang="en-US" altLang="de-DE" sz="1300" smtClean="0"/>
              <a:pPr>
                <a:spcBef>
                  <a:spcPct val="0"/>
                </a:spcBef>
              </a:pPr>
              <a:t>36</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561477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4A906F-00C8-40FC-9578-420112489FAF}" type="slidenum">
              <a:rPr lang="en-US" altLang="de-DE" sz="1300" smtClean="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561477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95BD86-34D1-4D27-926C-E3BFBBE026C3}" type="slidenum">
              <a:rPr lang="en-US" altLang="de-DE" sz="1300" smtClean="0"/>
              <a:pPr>
                <a:spcBef>
                  <a:spcPct val="0"/>
                </a:spcBef>
              </a:pPr>
              <a:t>38</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711825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95BD86-34D1-4D27-926C-E3BFBBE026C3}" type="slidenum">
              <a:rPr lang="en-US" altLang="de-DE" sz="1300" smtClean="0"/>
              <a:pPr>
                <a:spcBef>
                  <a:spcPct val="0"/>
                </a:spcBef>
              </a:pPr>
              <a:t>39</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711825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95BD86-34D1-4D27-926C-E3BFBBE026C3}" type="slidenum">
              <a:rPr lang="en-US" altLang="de-DE" sz="1300" smtClean="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711825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AFE32B-C001-46C2-AAA9-F4CF40084E61}"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500792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A19F41-4DE5-45D5-9902-650FA11D5DDA}" type="slidenum">
              <a:rPr lang="en-US" altLang="de-DE" sz="1300" smtClean="0"/>
              <a:pPr>
                <a:spcBef>
                  <a:spcPct val="0"/>
                </a:spcBef>
              </a:pPr>
              <a:t>42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684434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A19F41-4DE5-45D5-9902-650FA11D5DDA}" type="slidenum">
              <a:rPr lang="en-US" altLang="de-DE" sz="1300" smtClean="0"/>
              <a:pPr>
                <a:spcBef>
                  <a:spcPct val="0"/>
                </a:spcBef>
              </a:pPr>
              <a:t>43</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684434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D47BC00-14D6-4198-BB2E-CA3F0BE14824}"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33589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07A5C52-EF17-4560-999B-5EDC1CC0A672}" type="slidenum">
              <a:rPr lang="en-US" altLang="de-DE" sz="1300" smtClean="0"/>
              <a:pPr>
                <a:spcBef>
                  <a:spcPct val="0"/>
                </a:spcBef>
              </a:pPr>
              <a:t>45</a:t>
            </a:fld>
            <a:endParaRPr lang="en-US" altLang="de-DE" sz="1300"/>
          </a:p>
        </p:txBody>
      </p:sp>
      <p:sp>
        <p:nvSpPr>
          <p:cNvPr id="109571" name="Rectangle 3074"/>
          <p:cNvSpPr>
            <a:spLocks noGrp="1" noRot="1" noChangeAspect="1" noChangeArrowheads="1" noTextEdit="1"/>
          </p:cNvSpPr>
          <p:nvPr>
            <p:ph type="sldImg"/>
          </p:nvPr>
        </p:nvSpPr>
        <p:spPr>
          <a:xfrm>
            <a:off x="138113" y="768350"/>
            <a:ext cx="6823075" cy="3836988"/>
          </a:xfrm>
          <a:ln/>
        </p:spPr>
      </p:sp>
      <p:sp>
        <p:nvSpPr>
          <p:cNvPr id="142340" name="Rectangle 3075"/>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3603019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CECDFD-A478-4637-A2B3-C97073C92413}"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410631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C22F20-5BF6-43EA-87EB-F8EA77B3E87D}" type="slidenum">
              <a:rPr lang="en-US" altLang="de-DE" sz="1300" smtClean="0"/>
              <a:pPr>
                <a:spcBef>
                  <a:spcPct val="0"/>
                </a:spcBef>
              </a:pPr>
              <a:t>47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925376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586CB1F-9A2E-4225-AB48-D0D3DA26EB87}" type="slidenum">
              <a:rPr lang="en-US" altLang="de-DE" sz="1300" smtClean="0"/>
              <a:pPr>
                <a:spcBef>
                  <a:spcPct val="0"/>
                </a:spcBef>
              </a:pPr>
              <a:t>48</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0344258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4BA154-15CD-4274-82A7-CA139A2D9BB1}" type="slidenum">
              <a:rPr lang="en-US" altLang="de-DE" sz="1300" smtClean="0"/>
              <a:pPr>
                <a:spcBef>
                  <a:spcPct val="0"/>
                </a:spcBef>
              </a:pPr>
              <a:t>49</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885721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0EB9FD7-C806-4BB1-B5F2-00AD1CCEF058}" type="slidenum">
              <a:rPr lang="en-US" altLang="de-DE" sz="1300" smtClean="0"/>
              <a:pPr>
                <a:spcBef>
                  <a:spcPct val="0"/>
                </a:spcBef>
              </a:pPr>
              <a:t>51</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208600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743182-2B95-41AA-A7FE-995ABBE22BAC}"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380876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27E1D7-EE88-41B7-8E1D-B2B7505CDF0F}"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097852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4ABBB7-818B-419F-B32F-57B7F36D1925}"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816116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0CA37C-FDBD-4F2E-B62D-21DAA02A603B}"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94436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3395D52-64B3-4C64-83FB-03E3690DF9C3}"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0497205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7DF197-77EB-42CC-8B1B-ABACA4080E42}"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5404865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5B98D8-BC2A-426E-8502-B5995F33E229}"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68236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E957CC-1DF2-4792-80AE-82F206EB7687}"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5619676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5ADF1B-23AB-4A16-9A05-CD533F6137A4}"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965542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2951D7-5551-4AEC-B710-72151814688A}"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902471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9723E2-771C-4C5C-8348-499770B1340F}"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317178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EE4FF-4A6E-4C8C-AAB5-95B4056BBEEC}"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4150596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D38046-A9DE-4E3D-823B-B1AF461182A1}"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460390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CCCF4E-1E40-4F45-B489-7FDEC274120A}"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9440808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D91BDC-D741-4C05-8BCC-60E8E8DD40CB}"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1722448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765FC6-43B7-4282-A9B6-F552A16D4DD4}"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7410769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E5EFBC-1F44-4847-AF62-4221E8E076EF}"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597676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294BDC5-382E-41A6-A001-C3F76EF3683F}"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881947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E3755-BA1A-4AF2-9097-758CC5F8C230}"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636528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11A2D0-216F-4F89-942A-891A4BFBFECA}"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0165388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4165F49-0F73-434A-B9B8-4B568077BCEB}"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943117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D589711-D05A-478B-A957-7F77BCEF20D7}"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0982861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F4CE08-9060-47A1-B9BA-F2EAF51DB7E0}"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9995109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A98D69-5710-4480-9A8E-46133CECB90C}" type="slidenum">
              <a:rPr lang="en-US" altLang="de-DE" sz="1300" smtClean="0"/>
              <a:pPr>
                <a:spcBef>
                  <a:spcPct val="0"/>
                </a:spcBef>
              </a:pPr>
              <a:t>75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361792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CD00DE-7A6A-44A9-AB69-7CA52C74AA88}"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7228603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70DE954-E27A-4EBE-8E53-2D7126CC145D}"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615734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B22D492-847D-4121-A956-86D3FF8CCC4B}"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38262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8B52321-6418-4106-AAA8-22E5059F96B6}"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15607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F0913C-D06B-44BD-975A-F13B67AC72A9}"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669769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129728-01E1-4885-BEE7-F956CA16FA26}"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4945949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E98CBE-4934-40D2-AD87-9F2412143703}" type="slidenum">
              <a:rPr lang="en-US" altLang="de-DE" sz="1300" smtClean="0"/>
              <a:pPr>
                <a:spcBef>
                  <a:spcPct val="0"/>
                </a:spcBef>
              </a:pPr>
              <a:t>82</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440506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E98CBE-4934-40D2-AD87-9F2412143703}" type="slidenum">
              <a:rPr lang="en-US" altLang="de-DE" sz="1300" smtClean="0"/>
              <a:pPr>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440506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E98CBE-4934-40D2-AD87-9F2412143703}" type="slidenum">
              <a:rPr lang="en-US" altLang="de-DE" sz="1300" smtClean="0"/>
              <a:pPr>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440506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994034-9654-45E4-B847-A0B5F4C796BF}" type="slidenum">
              <a:rPr lang="en-US" altLang="de-DE" sz="1300" smtClean="0"/>
              <a:pPr>
                <a:spcBef>
                  <a:spcPct val="0"/>
                </a:spcBef>
              </a:pPr>
              <a:t>85</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905246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994034-9654-45E4-B847-A0B5F4C796BF}" type="slidenum">
              <a:rPr lang="en-US" altLang="de-DE" sz="1300" smtClean="0"/>
              <a:pPr>
                <a:spcBef>
                  <a:spcPct val="0"/>
                </a:spcBef>
              </a:pPr>
              <a:t>86</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905246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994034-9654-45E4-B847-A0B5F4C796BF}" type="slidenum">
              <a:rPr lang="en-US" altLang="de-DE" sz="1300" smtClean="0"/>
              <a:pPr>
                <a:spcBef>
                  <a:spcPct val="0"/>
                </a:spcBef>
              </a:pPr>
              <a:t>87</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905246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378732-B477-45A6-ADCF-9C264465DF7F}" type="slidenum">
              <a:rPr lang="en-US" altLang="de-DE" sz="1300" smtClean="0"/>
              <a:pPr>
                <a:spcBef>
                  <a:spcPct val="0"/>
                </a:spcBef>
              </a:pPr>
              <a:t>89</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67096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5142F36B-C5B1-46C6-8EF4-E8EBFDB6DF6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5 – Память</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F2E8B53-402C-4993-A88E-7459113027E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EB92B54-9C1F-4408-B995-198AFCD0519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142F36B-C5B1-46C6-8EF4-E8EBFDB6DF6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142F36B-C5B1-46C6-8EF4-E8EBFDB6DF6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A206B35C-0F6B-4A35-9319-EAC4EFB2093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392CDCFB-78EF-4807-827B-186472BE5AE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5542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6393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04112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477087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02187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701050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95316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778100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016863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116655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090958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7277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5 – Память</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142F36B-C5B1-46C6-8EF4-E8EBFDB6DF6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32739982"/>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5 A – </a:t>
            </a:r>
            <a:r>
              <a:rPr lang="az-Cyrl-AZ" altLang="ko-KR"/>
              <a:t>Память</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83876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t>
            </a:r>
            <a:r>
              <a:rPr lang="de-DE" altLang="de-DE" sz="2400" dirty="0">
                <a:solidFill>
                  <a:srgbClr val="333333"/>
                </a:solidFill>
              </a:rPr>
              <a:t>a.</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t>
            </a:r>
            <a:r>
              <a:rPr lang="de-DE" altLang="de-DE" sz="2400" dirty="0">
                <a:solidFill>
                  <a:srgbClr val="333333"/>
                </a:solidFill>
              </a:rPr>
              <a:t>a.</a:t>
            </a:r>
            <a:br>
              <a:rPr lang="de-DE" altLang="de-DE" sz="2400" dirty="0">
                <a:solidFill>
                  <a:srgbClr val="333333"/>
                </a:solidFill>
              </a:rPr>
            </a:br>
            <a:r>
              <a:rPr lang="ru-RU" altLang="de-DE" sz="2400" dirty="0">
                <a:solidFill>
                  <a:srgbClr val="333333"/>
                </a:solidFill>
              </a:rPr>
              <a:t>Например: Историю, которую мы слышали пол часа назад, нам удаётся воспроизвести всего лишь</a:t>
            </a:r>
            <a:r>
              <a:rPr lang="de-DE" altLang="de-DE" sz="2400" dirty="0">
                <a:solidFill>
                  <a:srgbClr val="333333"/>
                </a:solidFill>
              </a:rPr>
              <a:t> </a:t>
            </a:r>
            <a:r>
              <a:rPr lang="ru-RU" altLang="de-DE" sz="2400" dirty="0">
                <a:solidFill>
                  <a:srgbClr val="333333"/>
                </a:solidFill>
              </a:rPr>
              <a:t>на</a:t>
            </a:r>
            <a:r>
              <a:rPr lang="de-DE" altLang="de-DE" sz="2400" dirty="0">
                <a:solidFill>
                  <a:srgbClr val="333333"/>
                </a:solidFill>
              </a:rPr>
              <a:t> </a:t>
            </a:r>
            <a:r>
              <a:rPr lang="ru-RU" altLang="de-DE" sz="2400" dirty="0">
                <a:solidFill>
                  <a:srgbClr val="333333"/>
                </a:solidFill>
              </a:rPr>
              <a:t>40%</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4292302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t>
            </a:r>
            <a:r>
              <a:rPr lang="de-DE" altLang="de-DE" sz="2400" dirty="0">
                <a:solidFill>
                  <a:srgbClr val="333333"/>
                </a:solidFill>
              </a:rPr>
              <a:t>a.</a:t>
            </a:r>
            <a:br>
              <a:rPr lang="de-DE" altLang="de-DE" sz="2400" dirty="0">
                <a:solidFill>
                  <a:srgbClr val="333333"/>
                </a:solidFill>
              </a:rPr>
            </a:br>
            <a:r>
              <a:rPr lang="ru-RU" altLang="de-DE" sz="2400" dirty="0">
                <a:solidFill>
                  <a:srgbClr val="333333"/>
                </a:solidFill>
              </a:rPr>
              <a:t>Например</a:t>
            </a:r>
            <a:r>
              <a:rPr lang="en-US" altLang="de-DE" sz="2400" dirty="0">
                <a:solidFill>
                  <a:srgbClr val="333333"/>
                </a:solidFill>
              </a:rPr>
              <a:t>:</a:t>
            </a:r>
            <a:r>
              <a:rPr lang="ru-RU" altLang="de-DE" sz="2400" dirty="0">
                <a:solidFill>
                  <a:srgbClr val="333333"/>
                </a:solidFill>
              </a:rPr>
              <a:t> Историю, которую мы слышали пол часа назад, нам удаётся воспроизвести всего лишь</a:t>
            </a:r>
            <a:r>
              <a:rPr lang="de-DE" altLang="de-DE" sz="2400" dirty="0">
                <a:solidFill>
                  <a:srgbClr val="333333"/>
                </a:solidFill>
              </a:rPr>
              <a:t> </a:t>
            </a:r>
            <a:r>
              <a:rPr lang="ru-RU" altLang="de-DE" sz="2400" dirty="0">
                <a:solidFill>
                  <a:srgbClr val="333333"/>
                </a:solidFill>
              </a:rPr>
              <a:t>на</a:t>
            </a:r>
            <a:r>
              <a:rPr lang="de-DE" altLang="de-DE" sz="2400" dirty="0">
                <a:solidFill>
                  <a:srgbClr val="333333"/>
                </a:solidFill>
              </a:rPr>
              <a:t> </a:t>
            </a:r>
            <a:r>
              <a:rPr lang="ru-RU" altLang="de-DE" sz="2400" dirty="0">
                <a:solidFill>
                  <a:srgbClr val="333333"/>
                </a:solidFill>
              </a:rPr>
              <a:t>40%</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Положительные стороны</a:t>
            </a:r>
            <a:r>
              <a:rPr lang="de-DE" altLang="de-DE" sz="2400" dirty="0">
                <a:solidFill>
                  <a:srgbClr val="004992"/>
                </a:solidFill>
              </a:rPr>
              <a:t>: </a:t>
            </a:r>
            <a:r>
              <a:rPr lang="de-DE" altLang="de-DE" sz="2400" dirty="0">
                <a:solidFill>
                  <a:srgbClr val="333333"/>
                </a:solidFill>
              </a:rPr>
              <a:t>???</a:t>
            </a:r>
            <a:r>
              <a:rPr lang="ru-RU" altLang="de-DE" sz="2400" dirty="0">
                <a:solidFill>
                  <a:srgbClr val="333333"/>
                </a:solidFill>
              </a:rPr>
              <a:t> </a:t>
            </a:r>
            <a:r>
              <a:rPr lang="ru-RU" altLang="de-DE" sz="2400" dirty="0">
                <a:solidFill>
                  <a:srgbClr val="FFFFFF"/>
                </a:solidFill>
              </a:rPr>
              <a:t>наш мозг не перегружается</a:t>
            </a:r>
            <a:r>
              <a:rPr lang="de-DE" altLang="de-DE" sz="2400" dirty="0">
                <a:solidFill>
                  <a:srgbClr val="FFFFFF"/>
                </a:solidFill>
              </a:rPr>
              <a:t> </a:t>
            </a:r>
            <a:r>
              <a:rPr lang="ru-RU" altLang="de-DE" sz="2400" dirty="0">
                <a:solidFill>
                  <a:srgbClr val="FFFFFF"/>
                </a:solidFill>
              </a:rPr>
              <a:t>совершенно ненужной ему информацией, но...</a:t>
            </a:r>
            <a:endParaRPr lang="de-DE" altLang="de-DE" sz="2400" dirty="0">
              <a:solidFill>
                <a:srgbClr val="FFFFFF"/>
              </a:solidFill>
            </a:endParaRPr>
          </a:p>
          <a:p>
            <a:pPr marL="342900" lvl="0" indent="-342900" defTabSz="914400" fontAlgn="base">
              <a:buClr>
                <a:srgbClr val="333333"/>
              </a:buClr>
              <a:buFont typeface="WingDings"/>
              <a:buChar char=""/>
            </a:pPr>
            <a:r>
              <a:rPr lang="ru-RU" altLang="de-DE" sz="2400" dirty="0">
                <a:solidFill>
                  <a:srgbClr val="004992"/>
                </a:solidFill>
              </a:rPr>
              <a:t>Отрицательные стороны: </a:t>
            </a:r>
            <a:r>
              <a:rPr lang="ru-RU" altLang="de-DE" sz="2400" dirty="0">
                <a:solidFill>
                  <a:srgbClr val="333333"/>
                </a:solidFill>
              </a:rPr>
              <a:t>???</a:t>
            </a:r>
            <a:r>
              <a:rPr lang="de-DE" altLang="de-DE" sz="2400" dirty="0">
                <a:solidFill>
                  <a:srgbClr val="333333"/>
                </a:solidFill>
              </a:rPr>
              <a:t> </a:t>
            </a:r>
            <a:r>
              <a:rPr lang="de-DE" altLang="de-DE" sz="2400" dirty="0">
                <a:solidFill>
                  <a:srgbClr val="FFFFFF"/>
                </a:solidFill>
              </a:rPr>
              <a:t>...</a:t>
            </a:r>
            <a:r>
              <a:rPr lang="ru-RU" altLang="de-DE" sz="2400" dirty="0">
                <a:solidFill>
                  <a:srgbClr val="FFFFFF"/>
                </a:solidFill>
              </a:rPr>
              <a:t>многие важные воспоминания</a:t>
            </a:r>
            <a:r>
              <a:rPr lang="de-DE" altLang="de-DE" sz="2400" dirty="0">
                <a:solidFill>
                  <a:srgbClr val="FFFFFF"/>
                </a:solidFill>
              </a:rPr>
              <a:t> </a:t>
            </a:r>
            <a:r>
              <a:rPr lang="ru-RU" altLang="de-DE" sz="2400" dirty="0">
                <a:solidFill>
                  <a:srgbClr val="FFFFFF"/>
                </a:solidFill>
              </a:rPr>
              <a:t>также будут потеряны (напр</a:t>
            </a:r>
            <a:r>
              <a:rPr lang="de-DE" altLang="de-DE" sz="2400" dirty="0">
                <a:solidFill>
                  <a:srgbClr val="FFFFFF"/>
                </a:solidFill>
              </a:rPr>
              <a:t>.</a:t>
            </a:r>
            <a:r>
              <a:rPr lang="ru-RU" altLang="de-DE" sz="2400" dirty="0">
                <a:solidFill>
                  <a:srgbClr val="FFFFFF"/>
                </a:solidFill>
              </a:rPr>
              <a:t> важные даты, воспоминания об отпуске, школьные знания...).</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3900911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t>
            </a:r>
            <a:r>
              <a:rPr lang="de-DE" altLang="de-DE" sz="2400" dirty="0">
                <a:solidFill>
                  <a:srgbClr val="333333"/>
                </a:solidFill>
              </a:rPr>
              <a:t>a.</a:t>
            </a:r>
            <a:br>
              <a:rPr lang="de-DE" altLang="de-DE" sz="2400" dirty="0">
                <a:solidFill>
                  <a:srgbClr val="333333"/>
                </a:solidFill>
              </a:rPr>
            </a:br>
            <a:r>
              <a:rPr lang="ru-RU" altLang="de-DE" sz="2400" dirty="0">
                <a:solidFill>
                  <a:srgbClr val="333333"/>
                </a:solidFill>
              </a:rPr>
              <a:t>Например: Историю, которую мы слышали пол часа назад, нам удаётся воспроизвести всего лишь</a:t>
            </a:r>
            <a:r>
              <a:rPr lang="de-DE" altLang="de-DE" sz="2400" dirty="0">
                <a:solidFill>
                  <a:srgbClr val="333333"/>
                </a:solidFill>
              </a:rPr>
              <a:t> </a:t>
            </a:r>
            <a:r>
              <a:rPr lang="ru-RU" altLang="de-DE" sz="2400" dirty="0">
                <a:solidFill>
                  <a:srgbClr val="333333"/>
                </a:solidFill>
              </a:rPr>
              <a:t>на</a:t>
            </a:r>
            <a:r>
              <a:rPr lang="de-DE" altLang="de-DE" sz="2400" dirty="0">
                <a:solidFill>
                  <a:srgbClr val="333333"/>
                </a:solidFill>
              </a:rPr>
              <a:t> </a:t>
            </a:r>
            <a:r>
              <a:rPr lang="ru-RU" altLang="de-DE" sz="2400" dirty="0">
                <a:solidFill>
                  <a:srgbClr val="333333"/>
                </a:solidFill>
              </a:rPr>
              <a:t>40%</a:t>
            </a:r>
            <a:r>
              <a:rPr lang="de-DE" altLang="de-DE" sz="2400" dirty="0">
                <a:solidFill>
                  <a:srgbClr val="333333"/>
                </a:solidFill>
              </a:rPr>
              <a:t>.</a:t>
            </a:r>
          </a:p>
          <a:p>
            <a:pPr marL="342900" lvl="0" indent="-342900" defTabSz="914400" fontAlgn="base">
              <a:buClr>
                <a:srgbClr val="000000"/>
              </a:buClr>
              <a:buFont typeface="WingDings"/>
              <a:buChar char=""/>
            </a:pPr>
            <a:r>
              <a:rPr lang="ru-RU" altLang="de-DE" sz="2400" dirty="0">
                <a:solidFill>
                  <a:srgbClr val="004992"/>
                </a:solidFill>
              </a:rPr>
              <a:t>Положительные стороны</a:t>
            </a:r>
            <a:r>
              <a:rPr lang="de-DE" altLang="de-DE" sz="2400" dirty="0">
                <a:solidFill>
                  <a:srgbClr val="004992"/>
                </a:solidFill>
              </a:rPr>
              <a:t>:</a:t>
            </a:r>
            <a:r>
              <a:rPr lang="ru-RU" altLang="de-DE" sz="2400" dirty="0">
                <a:solidFill>
                  <a:srgbClr val="333333"/>
                </a:solidFill>
              </a:rPr>
              <a:t> наш мозг не перегружается</a:t>
            </a:r>
            <a:r>
              <a:rPr lang="de-DE" altLang="de-DE" sz="2400" dirty="0">
                <a:solidFill>
                  <a:srgbClr val="333333"/>
                </a:solidFill>
              </a:rPr>
              <a:t> </a:t>
            </a:r>
            <a:r>
              <a:rPr lang="ru-RU" altLang="de-DE" sz="2400" dirty="0">
                <a:solidFill>
                  <a:srgbClr val="333333"/>
                </a:solidFill>
              </a:rPr>
              <a:t>совершенно ненужной ему информацией, </a:t>
            </a:r>
            <a:r>
              <a:rPr lang="ru-RU" altLang="de-DE" sz="2400" dirty="0">
                <a:solidFill>
                  <a:srgbClr val="004992"/>
                </a:solidFill>
              </a:rPr>
              <a:t>но...</a:t>
            </a:r>
            <a:endParaRPr lang="de-DE" altLang="de-DE" sz="2400" dirty="0">
              <a:solidFill>
                <a:srgbClr val="004992"/>
              </a:solidFill>
            </a:endParaRPr>
          </a:p>
          <a:p>
            <a:pPr marL="342900" lvl="0" indent="-342900" defTabSz="914400" fontAlgn="base">
              <a:buClr>
                <a:srgbClr val="333333"/>
              </a:buClr>
              <a:buFont typeface="WingDings"/>
              <a:buChar char=""/>
            </a:pPr>
            <a:r>
              <a:rPr lang="ru-RU" altLang="de-DE" sz="2400" dirty="0">
                <a:solidFill>
                  <a:srgbClr val="004992"/>
                </a:solidFill>
              </a:rPr>
              <a:t>Отрицательные стороны: </a:t>
            </a:r>
            <a:r>
              <a:rPr lang="ru-RU" altLang="de-DE" sz="2400" dirty="0">
                <a:solidFill>
                  <a:srgbClr val="333333"/>
                </a:solidFill>
              </a:rPr>
              <a:t>???</a:t>
            </a:r>
            <a:r>
              <a:rPr lang="de-DE" altLang="de-DE" sz="2400" dirty="0">
                <a:solidFill>
                  <a:srgbClr val="333333"/>
                </a:solidFill>
              </a:rPr>
              <a:t> </a:t>
            </a:r>
            <a:r>
              <a:rPr lang="de-DE" altLang="de-DE" sz="2400" dirty="0">
                <a:solidFill>
                  <a:srgbClr val="FFFFFF"/>
                </a:solidFill>
              </a:rPr>
              <a:t>...</a:t>
            </a:r>
            <a:r>
              <a:rPr lang="ru-RU" altLang="de-DE" sz="2400" dirty="0">
                <a:solidFill>
                  <a:srgbClr val="FFFFFF"/>
                </a:solidFill>
              </a:rPr>
              <a:t>многие важные воспоминания</a:t>
            </a:r>
            <a:r>
              <a:rPr lang="de-DE" altLang="de-DE" sz="2400" dirty="0">
                <a:solidFill>
                  <a:srgbClr val="FFFFFF"/>
                </a:solidFill>
              </a:rPr>
              <a:t> </a:t>
            </a:r>
            <a:r>
              <a:rPr lang="ru-RU" altLang="de-DE" sz="2400" dirty="0">
                <a:solidFill>
                  <a:srgbClr val="FFFFFF"/>
                </a:solidFill>
              </a:rPr>
              <a:t>также будут потеряны (напр</a:t>
            </a:r>
            <a:r>
              <a:rPr lang="de-DE" altLang="de-DE" sz="2400" dirty="0">
                <a:solidFill>
                  <a:srgbClr val="FFFFFF"/>
                </a:solidFill>
              </a:rPr>
              <a:t>.</a:t>
            </a:r>
            <a:r>
              <a:rPr lang="ru-RU" altLang="de-DE" sz="2400" dirty="0">
                <a:solidFill>
                  <a:srgbClr val="FFFFFF"/>
                </a:solidFill>
              </a:rPr>
              <a:t> важные даты, воспоминания об отпуске, школьные знания...).</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302625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t>
            </a:r>
            <a:r>
              <a:rPr lang="de-DE" altLang="de-DE" sz="2400" dirty="0">
                <a:solidFill>
                  <a:srgbClr val="333333"/>
                </a:solidFill>
              </a:rPr>
              <a:t>a.</a:t>
            </a:r>
            <a:br>
              <a:rPr lang="de-DE" altLang="de-DE" sz="2400" dirty="0">
                <a:solidFill>
                  <a:srgbClr val="333333"/>
                </a:solidFill>
              </a:rPr>
            </a:br>
            <a:r>
              <a:rPr lang="ru-RU" altLang="de-DE" sz="2400" dirty="0">
                <a:solidFill>
                  <a:srgbClr val="333333"/>
                </a:solidFill>
              </a:rPr>
              <a:t>Например: Историю, которую мы слышали пол часа назад, нам удаётся воспроизвести всего лишь</a:t>
            </a:r>
            <a:r>
              <a:rPr lang="de-DE" altLang="de-DE" sz="2400" dirty="0">
                <a:solidFill>
                  <a:srgbClr val="333333"/>
                </a:solidFill>
              </a:rPr>
              <a:t> </a:t>
            </a:r>
            <a:r>
              <a:rPr lang="ru-RU" altLang="de-DE" sz="2400" dirty="0">
                <a:solidFill>
                  <a:srgbClr val="333333"/>
                </a:solidFill>
              </a:rPr>
              <a:t>на</a:t>
            </a:r>
            <a:r>
              <a:rPr lang="de-DE" altLang="de-DE" sz="2400" dirty="0">
                <a:solidFill>
                  <a:srgbClr val="333333"/>
                </a:solidFill>
              </a:rPr>
              <a:t> </a:t>
            </a:r>
            <a:r>
              <a:rPr lang="ru-RU" altLang="de-DE" sz="2400" dirty="0">
                <a:solidFill>
                  <a:srgbClr val="333333"/>
                </a:solidFill>
              </a:rPr>
              <a:t>40%</a:t>
            </a:r>
            <a:r>
              <a:rPr lang="de-DE" altLang="de-DE" sz="2400" dirty="0">
                <a:solidFill>
                  <a:srgbClr val="333333"/>
                </a:solidFill>
              </a:rPr>
              <a:t>.</a:t>
            </a:r>
          </a:p>
          <a:p>
            <a:pPr marL="342900" lvl="0" indent="-342900" defTabSz="914400" fontAlgn="base">
              <a:buClr>
                <a:srgbClr val="000000"/>
              </a:buClr>
              <a:buFont typeface="WingDings"/>
              <a:buChar char=""/>
            </a:pPr>
            <a:r>
              <a:rPr lang="ru-RU" altLang="de-DE" sz="2400" dirty="0">
                <a:solidFill>
                  <a:srgbClr val="004992"/>
                </a:solidFill>
              </a:rPr>
              <a:t>Положительные стороны</a:t>
            </a:r>
            <a:r>
              <a:rPr lang="de-DE" altLang="de-DE" sz="2400" dirty="0">
                <a:solidFill>
                  <a:srgbClr val="004992"/>
                </a:solidFill>
              </a:rPr>
              <a:t>:</a:t>
            </a:r>
            <a:r>
              <a:rPr lang="ru-RU" altLang="de-DE" sz="2400" dirty="0">
                <a:solidFill>
                  <a:srgbClr val="333333"/>
                </a:solidFill>
              </a:rPr>
              <a:t> наш мозг не перегружается</a:t>
            </a:r>
            <a:r>
              <a:rPr lang="de-DE" altLang="de-DE" sz="2400" dirty="0">
                <a:solidFill>
                  <a:srgbClr val="333333"/>
                </a:solidFill>
              </a:rPr>
              <a:t> </a:t>
            </a:r>
            <a:r>
              <a:rPr lang="ru-RU" altLang="de-DE" sz="2400" dirty="0">
                <a:solidFill>
                  <a:srgbClr val="333333"/>
                </a:solidFill>
              </a:rPr>
              <a:t>совершенно ненужной ему информацией, </a:t>
            </a:r>
            <a:r>
              <a:rPr lang="ru-RU" altLang="de-DE" sz="2400" dirty="0">
                <a:solidFill>
                  <a:srgbClr val="004992"/>
                </a:solidFill>
              </a:rPr>
              <a:t>но...</a:t>
            </a:r>
            <a:endParaRPr lang="de-DE" altLang="de-DE" sz="2400" dirty="0">
              <a:solidFill>
                <a:srgbClr val="004992"/>
              </a:solidFill>
            </a:endParaRPr>
          </a:p>
          <a:p>
            <a:pPr marL="342900" lvl="0" indent="-342900" defTabSz="914400" fontAlgn="base">
              <a:buClr>
                <a:srgbClr val="000000"/>
              </a:buClr>
              <a:buFont typeface="WingDings"/>
              <a:buChar char=""/>
            </a:pPr>
            <a:r>
              <a:rPr lang="ru-RU" altLang="de-DE" sz="2400" dirty="0">
                <a:solidFill>
                  <a:srgbClr val="004992"/>
                </a:solidFill>
              </a:rPr>
              <a:t>Отрицательные стороны:</a:t>
            </a:r>
            <a:r>
              <a:rPr lang="de-DE" altLang="de-DE" sz="2400" dirty="0">
                <a:solidFill>
                  <a:srgbClr val="004992"/>
                </a:solidFill>
              </a:rPr>
              <a:t> </a:t>
            </a:r>
            <a:r>
              <a:rPr lang="de-DE" altLang="de-DE" sz="2400" dirty="0">
                <a:solidFill>
                  <a:srgbClr val="333333"/>
                </a:solidFill>
              </a:rPr>
              <a:t>...</a:t>
            </a:r>
            <a:r>
              <a:rPr lang="ru-RU" altLang="de-DE" sz="2400" dirty="0">
                <a:solidFill>
                  <a:srgbClr val="333333"/>
                </a:solidFill>
              </a:rPr>
              <a:t>многие важные воспоминания</a:t>
            </a:r>
            <a:r>
              <a:rPr lang="de-DE" altLang="de-DE" sz="2400" dirty="0">
                <a:solidFill>
                  <a:srgbClr val="333333"/>
                </a:solidFill>
              </a:rPr>
              <a:t> </a:t>
            </a:r>
            <a:r>
              <a:rPr lang="ru-RU" altLang="de-DE" sz="2400" dirty="0">
                <a:solidFill>
                  <a:srgbClr val="333333"/>
                </a:solidFill>
              </a:rPr>
              <a:t>также будут потеряны (напр</a:t>
            </a:r>
            <a:r>
              <a:rPr lang="de-DE" altLang="de-DE" sz="2400" dirty="0">
                <a:solidFill>
                  <a:srgbClr val="333333"/>
                </a:solidFill>
              </a:rPr>
              <a:t>.</a:t>
            </a:r>
            <a:r>
              <a:rPr lang="ru-RU" altLang="de-DE" sz="2400" dirty="0">
                <a:solidFill>
                  <a:srgbClr val="333333"/>
                </a:solidFill>
              </a:rPr>
              <a:t> важные даты, воспоминания об отпуске, школьные знания...).</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6</a:t>
            </a:fld>
            <a:endParaRPr lang="de-DE" altLang="de-DE">
              <a:latin typeface="+mn-lt"/>
              <a:ea typeface="+mn-ea"/>
            </a:endParaRPr>
          </a:p>
        </p:txBody>
      </p:sp>
    </p:spTree>
    <p:extLst>
      <p:ext uri="{BB962C8B-B14F-4D97-AF65-F5344CB8AC3E}">
        <p14:creationId xmlns:p14="http://schemas.microsoft.com/office/powerpoint/2010/main" val="3082597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Как мне лучше использовать мою память?</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ru-RU"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7</a:t>
            </a:fld>
            <a:endParaRPr lang="de-DE" altLang="de-DE">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a:t>
            </a:fld>
            <a:endParaRPr lang="de-DE" altLang="de-DE">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9</a:t>
            </a:fld>
            <a:endParaRPr lang="de-DE" altLang="de-DE">
              <a:latin typeface="+mn-lt"/>
              <a:ea typeface="+mn-ea"/>
            </a:endParaRPr>
          </a:p>
        </p:txBody>
      </p:sp>
    </p:spTree>
    <p:extLst>
      <p:ext uri="{BB962C8B-B14F-4D97-AF65-F5344CB8AC3E}">
        <p14:creationId xmlns:p14="http://schemas.microsoft.com/office/powerpoint/2010/main" val="1543820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связывать новую информацию с предварительными знаниями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10</a:t>
            </a:fld>
            <a:endParaRPr lang="de-DE" altLang="de-DE">
              <a:latin typeface="+mn-lt"/>
              <a:ea typeface="+mn-ea"/>
            </a:endParaRPr>
          </a:p>
        </p:txBody>
      </p:sp>
    </p:spTree>
    <p:extLst>
      <p:ext uri="{BB962C8B-B14F-4D97-AF65-F5344CB8AC3E}">
        <p14:creationId xmlns:p14="http://schemas.microsoft.com/office/powerpoint/2010/main" val="1550259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связывать новую информацию с предварительными знаниями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не слишком долго учить</a:t>
            </a:r>
            <a:endParaRPr lang="de-DE" altLang="de-DE" sz="2000" b="1" dirty="0">
              <a:solidFill>
                <a:srgbClr val="333333"/>
              </a:solidFill>
            </a:endParaRP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11</a:t>
            </a:fld>
            <a:endParaRPr lang="de-DE" altLang="de-DE">
              <a:latin typeface="+mn-lt"/>
              <a:ea typeface="+mn-ea"/>
            </a:endParaRPr>
          </a:p>
        </p:txBody>
      </p:sp>
    </p:spTree>
    <p:extLst>
      <p:ext uri="{BB962C8B-B14F-4D97-AF65-F5344CB8AC3E}">
        <p14:creationId xmlns:p14="http://schemas.microsoft.com/office/powerpoint/2010/main" val="2946739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связывать новую информацию с предварительными знаниями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не слишком долго учить</a:t>
            </a:r>
            <a:endParaRPr lang="de-DE" altLang="de-DE" sz="20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не злоупотреблять алкогол</a:t>
            </a:r>
            <a:r>
              <a:rPr lang="de-DE" altLang="de-DE" sz="2000" dirty="0">
                <a:solidFill>
                  <a:srgbClr val="333333"/>
                </a:solidFill>
              </a:rPr>
              <a:t>е</a:t>
            </a:r>
            <a:r>
              <a:rPr lang="ru-RU" altLang="de-DE" sz="2000" dirty="0">
                <a:solidFill>
                  <a:srgbClr val="333333"/>
                </a:solidFill>
              </a:rPr>
              <a:t>м во время учёбы</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12</a:t>
            </a:fld>
            <a:endParaRPr lang="de-DE" altLang="de-DE">
              <a:latin typeface="+mn-lt"/>
              <a:ea typeface="+mn-ea"/>
            </a:endParaRPr>
          </a:p>
        </p:txBody>
      </p:sp>
    </p:spTree>
    <p:extLst>
      <p:ext uri="{BB962C8B-B14F-4D97-AF65-F5344CB8AC3E}">
        <p14:creationId xmlns:p14="http://schemas.microsoft.com/office/powerpoint/2010/main" val="3917798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связывать новую информацию с предварительными знаниями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не слишком долго учить</a:t>
            </a:r>
            <a:endParaRPr lang="de-DE" altLang="de-DE" sz="20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не злоупотреблять алкогол</a:t>
            </a:r>
            <a:r>
              <a:rPr lang="de-DE" altLang="de-DE" sz="2000" dirty="0">
                <a:solidFill>
                  <a:srgbClr val="333333"/>
                </a:solidFill>
              </a:rPr>
              <a:t>е</a:t>
            </a:r>
            <a:r>
              <a:rPr lang="ru-RU" altLang="de-DE" sz="2000" dirty="0">
                <a:solidFill>
                  <a:srgbClr val="333333"/>
                </a:solidFill>
              </a:rPr>
              <a:t>м во время учёбы</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после учёбы по возможности ложитесь спать</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13</a:t>
            </a:fld>
            <a:endParaRPr lang="de-DE" altLang="de-DE">
              <a:latin typeface="+mn-lt"/>
              <a:ea typeface="+mn-ea"/>
            </a:endParaRPr>
          </a:p>
        </p:txBody>
      </p:sp>
    </p:spTree>
    <p:extLst>
      <p:ext uri="{BB962C8B-B14F-4D97-AF65-F5344CB8AC3E}">
        <p14:creationId xmlns:p14="http://schemas.microsoft.com/office/powerpoint/2010/main" val="4277155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связывать новую информацию с предварительными знаниями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не слишком долго учить</a:t>
            </a:r>
            <a:endParaRPr lang="de-DE" altLang="de-DE" sz="20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не злоупотреблять алкогол</a:t>
            </a:r>
            <a:r>
              <a:rPr lang="de-DE" altLang="de-DE" sz="2000" dirty="0">
                <a:solidFill>
                  <a:srgbClr val="333333"/>
                </a:solidFill>
              </a:rPr>
              <a:t>е</a:t>
            </a:r>
            <a:r>
              <a:rPr lang="ru-RU" altLang="de-DE" sz="2000" dirty="0">
                <a:solidFill>
                  <a:srgbClr val="333333"/>
                </a:solidFill>
              </a:rPr>
              <a:t>м во время учёбы</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после учёбы по возможности ложитесь спать</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постарайтесь </a:t>
            </a:r>
            <a:r>
              <a:rPr lang="ru-RU" altLang="de-DE" sz="2000" dirty="0">
                <a:solidFill>
                  <a:srgbClr val="333333"/>
                </a:solidFill>
              </a:rPr>
              <a:t>задействовать как можно больше частей сенсорной системы </a:t>
            </a:r>
            <a:r>
              <a:rPr lang="de-DE" altLang="de-DE" sz="2000" dirty="0">
                <a:solidFill>
                  <a:srgbClr val="333333"/>
                </a:solidFill>
              </a:rPr>
              <a:t>(напр. видеть, слышать…)</a:t>
            </a: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14</a:t>
            </a:fld>
            <a:endParaRPr lang="de-DE" altLang="de-DE">
              <a:latin typeface="+mn-lt"/>
              <a:ea typeface="+mn-ea"/>
            </a:endParaRPr>
          </a:p>
        </p:txBody>
      </p:sp>
    </p:spTree>
    <p:extLst>
      <p:ext uri="{BB962C8B-B14F-4D97-AF65-F5344CB8AC3E}">
        <p14:creationId xmlns:p14="http://schemas.microsoft.com/office/powerpoint/2010/main" val="292300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914400" fontAlgn="base"/>
            <a:r>
              <a:rPr lang="ru-RU" altLang="de-DE" sz="2400" dirty="0">
                <a:solidFill>
                  <a:srgbClr val="004992"/>
                </a:solidFill>
              </a:rPr>
              <a:t>Чем больше частей сенсорной системы участвуют в процессе обучения</a:t>
            </a:r>
            <a:r>
              <a:rPr lang="ru-RU" altLang="de-DE" sz="2400">
                <a:solidFill>
                  <a:srgbClr val="004992"/>
                </a:solidFill>
              </a:rPr>
              <a:t>, тем </a:t>
            </a:r>
            <a:r>
              <a:rPr lang="ru-RU" altLang="de-DE" sz="2400" dirty="0">
                <a:solidFill>
                  <a:srgbClr val="004992"/>
                </a:solidFill>
              </a:rPr>
              <a:t>эффективнее сохранение информации!</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15</a:t>
            </a:fld>
            <a:endParaRPr lang="de-DE" altLang="de-DE">
              <a:latin typeface="+mn-lt"/>
              <a:ea typeface="+mn-ea"/>
            </a:endParaRPr>
          </a:p>
        </p:txBody>
      </p:sp>
      <p:sp>
        <p:nvSpPr>
          <p:cNvPr id="2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ea typeface="+mn-ea"/>
              </a:rPr>
              <a:t>C</a:t>
            </a:r>
            <a:r>
              <a:rPr lang="az-Cyrl-AZ" altLang="de-DE" sz="1400" b="1">
                <a:latin typeface="+mn-lt"/>
                <a:ea typeface="+mn-ea"/>
              </a:rPr>
              <a:t>охранение информации %</a:t>
            </a:r>
            <a:endParaRPr lang="en-GB" altLang="de-DE" sz="1400" b="1" dirty="0">
              <a:latin typeface="+mn-lt"/>
              <a:ea typeface="+mn-ea"/>
            </a:endParaRPr>
          </a:p>
        </p:txBody>
      </p:sp>
      <p:sp>
        <p:nvSpPr>
          <p:cNvPr id="28"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слышать </a:t>
            </a:r>
            <a:endParaRPr lang="en-GB" altLang="de-DE" sz="1200" b="1" dirty="0">
              <a:latin typeface="Arial" panose="020B0604020202020204" pitchFamily="34" charset="0"/>
            </a:endParaRPr>
          </a:p>
        </p:txBody>
      </p:sp>
      <p:sp>
        <p:nvSpPr>
          <p:cNvPr id="29"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слышать</a:t>
            </a:r>
            <a:endParaRPr lang="en-GB" altLang="de-DE" sz="1200" b="1" dirty="0">
              <a:latin typeface="Arial" panose="020B0604020202020204" pitchFamily="34" charset="0"/>
            </a:endParaRPr>
          </a:p>
        </p:txBody>
      </p:sp>
      <p:sp>
        <p:nvSpPr>
          <p:cNvPr id="30"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слышать</a:t>
            </a:r>
            <a:endParaRPr lang="en-GB" altLang="de-DE" sz="1200" b="1" dirty="0">
              <a:latin typeface="Arial" panose="020B0604020202020204" pitchFamily="34" charset="0"/>
            </a:endParaRPr>
          </a:p>
        </p:txBody>
      </p:sp>
      <p:sp>
        <p:nvSpPr>
          <p:cNvPr id="31"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слышать</a:t>
            </a:r>
            <a:endParaRPr lang="en-GB" altLang="de-DE" sz="1200" b="1" dirty="0">
              <a:latin typeface="Arial" panose="020B0604020202020204" pitchFamily="34" charset="0"/>
            </a:endParaRPr>
          </a:p>
        </p:txBody>
      </p:sp>
      <p:sp>
        <p:nvSpPr>
          <p:cNvPr id="32"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видеть </a:t>
            </a:r>
            <a:endParaRPr lang="en-GB" altLang="de-DE" sz="1200" b="1" dirty="0">
              <a:latin typeface="Arial" panose="020B0604020202020204" pitchFamily="34" charset="0"/>
            </a:endParaRPr>
          </a:p>
        </p:txBody>
      </p:sp>
      <p:sp>
        <p:nvSpPr>
          <p:cNvPr id="33"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видеть</a:t>
            </a:r>
            <a:endParaRPr lang="en-GB" altLang="de-DE" sz="1200" b="1" dirty="0">
              <a:latin typeface="Arial" panose="020B0604020202020204" pitchFamily="34" charset="0"/>
            </a:endParaRPr>
          </a:p>
        </p:txBody>
      </p:sp>
      <p:sp>
        <p:nvSpPr>
          <p:cNvPr id="34"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видеть</a:t>
            </a:r>
            <a:endParaRPr lang="en-GB" altLang="de-DE" sz="1200" b="1" dirty="0">
              <a:latin typeface="Arial" panose="020B0604020202020204" pitchFamily="34" charset="0"/>
            </a:endParaRPr>
          </a:p>
        </p:txBody>
      </p:sp>
      <p:sp>
        <p:nvSpPr>
          <p:cNvPr id="35"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видеть</a:t>
            </a:r>
            <a:endParaRPr lang="en-GB" altLang="de-DE" sz="1200" b="1" dirty="0">
              <a:latin typeface="Arial" panose="020B0604020202020204" pitchFamily="34" charset="0"/>
            </a:endParaRPr>
          </a:p>
        </p:txBody>
      </p:sp>
      <p:sp>
        <p:nvSpPr>
          <p:cNvPr id="36"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обсуждать </a:t>
            </a:r>
            <a:endParaRPr lang="en-GB" altLang="de-DE" sz="1200" b="1" dirty="0">
              <a:latin typeface="Arial" panose="020B0604020202020204" pitchFamily="34" charset="0"/>
            </a:endParaRPr>
          </a:p>
        </p:txBody>
      </p:sp>
      <p:sp>
        <p:nvSpPr>
          <p:cNvPr id="37"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обсуждать </a:t>
            </a:r>
            <a:endParaRPr lang="en-GB" altLang="de-DE" sz="1200" b="1" dirty="0">
              <a:latin typeface="Arial" panose="020B0604020202020204" pitchFamily="34" charset="0"/>
            </a:endParaRPr>
          </a:p>
        </p:txBody>
      </p:sp>
      <p:sp>
        <p:nvSpPr>
          <p:cNvPr id="38"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применять</a:t>
            </a:r>
            <a:endParaRPr lang="en-GB" altLang="de-DE" sz="1200" b="1"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Видим и вспоминаем ли мы одно и то же?</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16</a:t>
            </a:fld>
            <a:endParaRPr lang="de-DE" altLang="de-DE">
              <a:latin typeface="+mn-lt"/>
              <a:ea typeface="+mn-ea"/>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ru-RU" sz="2400" dirty="0">
                <a:solidFill>
                  <a:srgbClr val="333333"/>
                </a:solidFill>
                <a:ea typeface="+mj-ea"/>
                <a:cs typeface="+mj-cs"/>
              </a:rPr>
              <a:t>Пример: 3 художника рисуют один и тот же пейзаж</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dirty="0">
                <a:solidFill>
                  <a:srgbClr val="004992"/>
                </a:solidFill>
                <a:latin typeface="+mn-lt"/>
                <a:ea typeface="+mn-ea"/>
                <a:cs typeface="+mn-cs"/>
              </a:rPr>
              <a:t>Обратите внимание на оттенки и размеры нарисованных картин! Есть ли что-то, что художники упустили, либо по-другому изобразили?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17</a:t>
            </a:fld>
            <a:endParaRPr lang="de-DE" altLang="de-DE">
              <a:latin typeface="+mn-lt"/>
              <a:ea typeface="+mn-ea"/>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buClrTx/>
              <a:buFontTx/>
              <a:buNone/>
            </a:pPr>
            <a:r>
              <a:rPr lang="de-DE" altLang="de-DE" sz="1800" b="0">
                <a:latin typeface="+mn-lt"/>
                <a:ea typeface="+mn-ea"/>
              </a:rPr>
              <a:t>Bernd Hampel</a:t>
            </a:r>
          </a:p>
          <a:p>
            <a:pPr algn="ctr" eaLnBrk="1" hangingPunct="1">
              <a:spcBef>
                <a:spcPts val="0"/>
              </a:spcBef>
              <a:buClrTx/>
              <a:buFontTx/>
              <a:buNone/>
            </a:pPr>
            <a:r>
              <a:rPr lang="de-DE" altLang="de-DE" sz="1800" b="0">
                <a:latin typeface="+mn-lt"/>
                <a:ea typeface="+mn-ea"/>
              </a:rPr>
              <a:t>(</a:t>
            </a:r>
            <a:r>
              <a:rPr lang="az-Cyrl-AZ" altLang="de-DE" sz="1800" b="0">
                <a:latin typeface="+mn-lt"/>
                <a:ea typeface="+mn-ea"/>
              </a:rPr>
              <a:t>Бернд Хампел)</a:t>
            </a:r>
            <a:endParaRPr lang="de-DE" altLang="de-DE" sz="1800" b="0" dirty="0">
              <a:latin typeface="+mn-lt"/>
              <a:ea typeface="+mn-ea"/>
            </a:endParaRPr>
          </a:p>
        </p:txBody>
      </p:sp>
      <p:sp>
        <p:nvSpPr>
          <p:cNvPr id="18" name="Caption_14"/>
          <p:cNvSpPr txBox="1">
            <a:spLocks noChangeArrowheads="1"/>
          </p:cNvSpPr>
          <p:nvPr/>
        </p:nvSpPr>
        <p:spPr bwMode="auto">
          <a:xfrm>
            <a:off x="8552788" y="5685055"/>
            <a:ext cx="31961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buClrTx/>
              <a:buFontTx/>
              <a:buNone/>
            </a:pPr>
            <a:r>
              <a:rPr lang="de-DE" altLang="de-DE" sz="1800" b="0">
                <a:latin typeface="+mn-lt"/>
                <a:ea typeface="+mn-ea"/>
              </a:rPr>
              <a:t>Helmut Schack</a:t>
            </a:r>
          </a:p>
          <a:p>
            <a:pPr algn="ctr" eaLnBrk="1" hangingPunct="1">
              <a:spcBef>
                <a:spcPts val="0"/>
              </a:spcBef>
              <a:buClrTx/>
              <a:buFontTx/>
              <a:buNone/>
            </a:pPr>
            <a:r>
              <a:rPr lang="de-DE" altLang="de-DE" sz="1800" b="0">
                <a:latin typeface="+mn-lt"/>
                <a:ea typeface="+mn-ea"/>
              </a:rPr>
              <a:t>(</a:t>
            </a:r>
            <a:r>
              <a:rPr lang="az-Cyrl-AZ" altLang="de-DE" sz="1800" b="0">
                <a:latin typeface="+mn-lt"/>
                <a:ea typeface="+mn-ea"/>
              </a:rPr>
              <a:t>Хельмут Шак)</a:t>
            </a:r>
            <a:endParaRPr lang="de-DE" altLang="de-DE" sz="1800" b="0" dirty="0">
              <a:latin typeface="+mn-lt"/>
              <a:ea typeface="+mn-ea"/>
            </a:endParaRPr>
          </a:p>
        </p:txBody>
      </p:sp>
      <p:sp>
        <p:nvSpPr>
          <p:cNvPr id="19" name="Caption_16"/>
          <p:cNvSpPr txBox="1">
            <a:spLocks noChangeArrowheads="1"/>
          </p:cNvSpPr>
          <p:nvPr/>
        </p:nvSpPr>
        <p:spPr bwMode="auto">
          <a:xfrm>
            <a:off x="408954" y="5685055"/>
            <a:ext cx="3594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buClrTx/>
              <a:buFontTx/>
              <a:buNone/>
            </a:pPr>
            <a:r>
              <a:rPr lang="de-DE" altLang="de-DE" sz="1800" b="0" dirty="0">
                <a:latin typeface="+mn-lt"/>
                <a:ea typeface="+mn-ea"/>
              </a:rPr>
              <a:t>Andreas Weißgerber</a:t>
            </a:r>
          </a:p>
          <a:p>
            <a:pPr algn="ctr" eaLnBrk="1" hangingPunct="1">
              <a:spcBef>
                <a:spcPts val="0"/>
              </a:spcBef>
              <a:buClrTx/>
              <a:buFontTx/>
              <a:buNone/>
            </a:pPr>
            <a:r>
              <a:rPr lang="de-DE" altLang="de-DE" sz="1800" b="0" dirty="0">
                <a:latin typeface="+mn-lt"/>
                <a:ea typeface="+mn-ea"/>
              </a:rPr>
              <a:t>(</a:t>
            </a:r>
            <a:r>
              <a:rPr lang="az-Cyrl-AZ" altLang="de-DE" sz="1800" b="0" dirty="0">
                <a:latin typeface="+mn-lt"/>
                <a:ea typeface="+mn-ea"/>
              </a:rPr>
              <a:t>Андреас Вайсбергер)</a:t>
            </a:r>
            <a:endParaRPr lang="de-DE" altLang="de-DE" sz="1800" b="0" dirty="0">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ru-RU" sz="3600" dirty="0">
                <a:solidFill>
                  <a:srgbClr val="004992"/>
                </a:solidFill>
                <a:latin typeface="+mn-lt"/>
                <a:ea typeface="+mn-ea"/>
                <a:cs typeface="+mn-cs"/>
              </a:rPr>
              <a:t>Каждый человек воспринимает вещи по-разному!</a:t>
            </a:r>
            <a:br>
              <a:rPr lang="ru-RU" sz="3600" dirty="0">
                <a:solidFill>
                  <a:srgbClr val="004992"/>
                </a:solidFill>
                <a:latin typeface="+mn-lt"/>
                <a:ea typeface="+mn-ea"/>
                <a:cs typeface="+mn-cs"/>
              </a:rPr>
            </a:br>
            <a:r>
              <a:rPr lang="ru-RU" dirty="0">
                <a:solidFill>
                  <a:srgbClr val="004992"/>
                </a:solidFill>
                <a:latin typeface="+mn-lt"/>
                <a:ea typeface="+mn-ea"/>
                <a:cs typeface="+mn-cs"/>
              </a:rPr>
              <a:t>Как и в этих трех картинах: пейзаж можно рассмотреть и увидеть, но у каждой картины разные акценты!</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18</a:t>
            </a:fld>
            <a:endParaRPr lang="de-DE" altLang="de-DE">
              <a:latin typeface="+mn-lt"/>
              <a:ea typeface="+mn-ea"/>
            </a:endParaRPr>
          </a:p>
        </p:txBody>
      </p:sp>
      <p:sp>
        <p:nvSpPr>
          <p:cNvPr id="23" name="Caption_18"/>
          <p:cNvSpPr txBox="1">
            <a:spLocks noChangeArrowheads="1"/>
          </p:cNvSpPr>
          <p:nvPr/>
        </p:nvSpPr>
        <p:spPr bwMode="auto">
          <a:xfrm>
            <a:off x="4563283" y="5685055"/>
            <a:ext cx="34300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ru-RU" altLang="de-DE" sz="1200" b="0">
                <a:latin typeface="+mn-lt"/>
                <a:ea typeface="+mn-ea"/>
              </a:rPr>
              <a:t>Бернд Хампел: Тон пейзажа изображен по-другому, нежели в других картинах. Дерево на правой стороне дороги отсутствует (красный круг).</a:t>
            </a:r>
            <a:endParaRPr lang="en-US" altLang="de-DE" sz="1200" b="0" dirty="0">
              <a:latin typeface="+mn-lt"/>
              <a:ea typeface="+mn-ea"/>
            </a:endParaRPr>
          </a:p>
        </p:txBody>
      </p:sp>
      <p:sp>
        <p:nvSpPr>
          <p:cNvPr id="24"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ru-RU" altLang="de-DE" sz="1200" b="0">
                <a:latin typeface="+mn-lt"/>
                <a:ea typeface="+mn-ea"/>
              </a:rPr>
              <a:t>Хельмут Шак: В этой картине наиболее четко показаны различные части земли, простирающиеся до самого горизонта. Пейзаж очень красочный. В отличие от двух других картин, деревья частично выставлены на первый план.</a:t>
            </a:r>
            <a:endParaRPr lang="en-US" altLang="de-DE" sz="1200" b="0" dirty="0">
              <a:latin typeface="+mn-lt"/>
              <a:ea typeface="+mn-ea"/>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ru-RU" altLang="de-DE" sz="1200" b="0">
                <a:latin typeface="+mn-lt"/>
                <a:ea typeface="+mn-ea"/>
              </a:rPr>
              <a:t>Андреас Вайсбергер: Холмы в этой картине более плоские, чем у других картин.</a:t>
            </a:r>
            <a:endParaRPr lang="en-US" altLang="de-DE" sz="1200" b="0" dirty="0">
              <a:latin typeface="+mn-lt"/>
              <a:ea typeface="+mn-ea"/>
            </a:endParaRPr>
          </a:p>
        </p:txBody>
      </p:sp>
      <p:sp>
        <p:nvSpPr>
          <p:cNvPr id="27"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8"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9"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a:t>
            </a:r>
            <a:endParaRPr lang="de-DE" altLang="de-DE" sz="3600">
              <a:latin typeface="+mn-lt"/>
              <a:ea typeface="+mn-ea"/>
              <a:cs typeface="+mn-cs"/>
            </a:endParaRPr>
          </a:p>
        </p:txBody>
      </p:sp>
      <p:sp>
        <p:nvSpPr>
          <p:cNvPr id="57347" name="Rectangle 6"/>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Сейчас Вам будут показаны объемные сцены (напр. пляж, железнодорожный вокзал).</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a:t>
            </a:r>
            <a:endParaRPr lang="de-DE" altLang="de-DE" sz="3600">
              <a:latin typeface="+mn-lt"/>
              <a:ea typeface="+mn-ea"/>
              <a:cs typeface="+mn-cs"/>
            </a:endParaRPr>
          </a:p>
        </p:txBody>
      </p:sp>
      <p:sp>
        <p:nvSpPr>
          <p:cNvPr id="57347" name="Rectangle 6"/>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Сейчас Вам будут показаны объемные сцены (напр. пляж, железнодорожный вокзал).</a:t>
            </a:r>
            <a:endParaRPr lang="de-DE" altLang="de-DE" sz="2400" dirty="0">
              <a:solidFill>
                <a:srgbClr val="333333"/>
              </a:solidFill>
            </a:endParaRPr>
          </a:p>
          <a:p>
            <a:pPr marL="342900" indent="-342900" eaLnBrk="1" hangingPunct="1">
              <a:buClr>
                <a:srgbClr val="333333"/>
              </a:buClr>
              <a:buFont typeface="WingDings"/>
              <a:buChar char=""/>
            </a:pPr>
            <a:r>
              <a:rPr lang="ru-RU" altLang="de-DE" sz="2400" dirty="0">
                <a:solidFill>
                  <a:srgbClr val="333333"/>
                </a:solidFill>
              </a:rPr>
              <a:t>Затем Вас спросят, что же было изображено на картинках и насколько Вы уверены в своем ответе.</a:t>
            </a:r>
            <a:endParaRPr lang="de-DE" altLang="de-DE" sz="2400" dirty="0">
              <a:solidFill>
                <a:srgbClr val="333333"/>
              </a:solidFill>
            </a:endParaRPr>
          </a:p>
          <a:p>
            <a:pPr eaLnBrk="1" hangingPunct="1"/>
            <a:r>
              <a:rPr lang="de-DE" altLang="de-DE" sz="2400" dirty="0">
                <a:solidFill>
                  <a:srgbClr val="333333"/>
                </a:solidFill>
              </a:rPr>
              <a:t>	</a:t>
            </a:r>
            <a:r>
              <a:rPr lang="ru-RU" altLang="de-DE" sz="2400" dirty="0">
                <a:solidFill>
                  <a:srgbClr val="004992"/>
                </a:solidFill>
              </a:rPr>
              <a:t>Постарайтесь запомнить как можно больше деталей</a:t>
            </a: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20</a:t>
            </a:fld>
            <a:endParaRPr lang="de-DE" altLang="de-DE">
              <a:latin typeface="+mn-lt"/>
              <a:ea typeface="+mn-ea"/>
            </a:endParaRPr>
          </a:p>
        </p:txBody>
      </p:sp>
    </p:spTree>
    <p:extLst>
      <p:ext uri="{BB962C8B-B14F-4D97-AF65-F5344CB8AC3E}">
        <p14:creationId xmlns:p14="http://schemas.microsoft.com/office/powerpoint/2010/main" val="3539996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21</a:t>
            </a:fld>
            <a:endParaRPr lang="de-DE" altLang="de-DE">
              <a:latin typeface="+mn-lt"/>
              <a:ea typeface="+mn-ea"/>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На пляже</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61443"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зонтик</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спасатель</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собака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мяч</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спасательный пояс</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шляпка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банное полотенце</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На пляже</a:t>
            </a:r>
            <a:endParaRPr lang="de-DE" altLang="de-DE" sz="3600">
              <a:latin typeface="+mn-lt"/>
              <a:ea typeface="+mn-ea"/>
              <a:cs typeface="+mn-cs"/>
            </a:endParaRPr>
          </a:p>
        </p:txBody>
      </p:sp>
      <p:sp>
        <p:nvSpPr>
          <p:cNvPr id="63493" name="Rectangle 10"/>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зонтик</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спасатель</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собака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мяч</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спасательный пояс</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шляпка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банное полотенце</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23</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Calibri Light"/>
              </a:rPr>
              <a:t>= не изображено</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24</a:t>
            </a:fld>
            <a:endParaRPr lang="de-DE" altLang="de-DE">
              <a:latin typeface="+mn-lt"/>
              <a:ea typeface="+mn-ea"/>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Железнодорожный вокзал</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675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рельсы</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вагоны</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локомотив</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здание станции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расписание</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стоп сигнал</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лавочка</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Железнодорожный вокзал</a:t>
            </a:r>
            <a:endParaRPr lang="de-DE" altLang="de-DE" sz="3600">
              <a:latin typeface="+mn-lt"/>
              <a:ea typeface="+mn-ea"/>
              <a:cs typeface="+mn-cs"/>
            </a:endParaRPr>
          </a:p>
        </p:txBody>
      </p:sp>
      <p:sp>
        <p:nvSpPr>
          <p:cNvPr id="69638" name="Rectangle 9"/>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рельсы</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вагоны</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локомотив</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здание станции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расписание</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стоп сигнал</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лавочка</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26</a:t>
            </a:fld>
            <a:endParaRPr lang="de-DE" altLang="de-DE">
              <a:latin typeface="+mn-lt"/>
              <a:ea typeface="+mn-ea"/>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Calibri Light"/>
              </a:rPr>
              <a:t>= не изображено</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Ложные воспоминания!</a:t>
            </a:r>
            <a:endParaRPr lang="de-DE" altLang="de-DE" sz="3600">
              <a:latin typeface="+mn-lt"/>
              <a:ea typeface="+mn-ea"/>
              <a:cs typeface="+mn-cs"/>
            </a:endParaRPr>
          </a:p>
        </p:txBody>
      </p:sp>
      <p:sp>
        <p:nvSpPr>
          <p:cNvPr id="75778"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ru-RU" altLang="de-DE" sz="2400" dirty="0">
                <a:solidFill>
                  <a:srgbClr val="333333"/>
                </a:solidFill>
              </a:rPr>
              <a:t>Не все, что мы помним, произошло на самом деле!</a:t>
            </a:r>
            <a:endParaRPr lang="de-DE" altLang="de-DE" sz="2400" dirty="0">
              <a:solidFill>
                <a:srgbClr val="333333"/>
              </a:solidFill>
            </a:endParaRPr>
          </a:p>
          <a:p>
            <a:pPr marL="342900" indent="-342900" eaLnBrk="1" hangingPunct="1">
              <a:lnSpc>
                <a:spcPct val="90000"/>
              </a:lnSpc>
              <a:buClr>
                <a:srgbClr val="000000"/>
              </a:buClr>
              <a:buFont typeface="WingDings"/>
              <a:buChar char=""/>
            </a:pP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Ложные воспоминания!</a:t>
            </a:r>
            <a:endParaRPr lang="de-DE" altLang="de-DE" sz="3600">
              <a:latin typeface="+mn-lt"/>
              <a:ea typeface="+mn-ea"/>
              <a:cs typeface="+mn-cs"/>
            </a:endParaRPr>
          </a:p>
        </p:txBody>
      </p:sp>
      <p:sp>
        <p:nvSpPr>
          <p:cNvPr id="75778"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ru-RU" altLang="de-DE" sz="2400" dirty="0">
                <a:solidFill>
                  <a:srgbClr val="333333"/>
                </a:solidFill>
              </a:rPr>
              <a:t>Не все, что мы помним, произошло на самом деле!</a:t>
            </a:r>
            <a:endParaRPr lang="de-DE" altLang="de-DE" sz="2400" dirty="0">
              <a:solidFill>
                <a:srgbClr val="333333"/>
              </a:solidFill>
            </a:endParaRPr>
          </a:p>
          <a:p>
            <a:pPr marL="342900" indent="-342900" eaLnBrk="1" hangingPunct="1">
              <a:lnSpc>
                <a:spcPct val="90000"/>
              </a:lnSpc>
              <a:buClr>
                <a:srgbClr val="333333"/>
              </a:buClr>
              <a:buFont typeface="WingDings"/>
              <a:buChar char=""/>
            </a:pPr>
            <a:r>
              <a:rPr lang="ru-RU" altLang="de-DE" sz="2400" dirty="0">
                <a:solidFill>
                  <a:srgbClr val="333333"/>
                </a:solidFill>
              </a:rPr>
              <a:t>Наш мозг смешивает и дополняет информацию из прошлого или из похожих ситуаций (типичная сцена на пляже); многое мы дополняем по логики (в примерах-локомотив, банное полотенце)!</a:t>
            </a:r>
          </a:p>
          <a:p>
            <a:pPr marL="342900" indent="-342900" eaLnBrk="1" hangingPunct="1">
              <a:lnSpc>
                <a:spcPct val="90000"/>
              </a:lnSpc>
              <a:buClr>
                <a:srgbClr val="000000"/>
              </a:buClr>
              <a:buFont typeface="WingDings"/>
              <a:buChar char=""/>
            </a:pP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28</a:t>
            </a:fld>
            <a:endParaRPr lang="de-DE" altLang="de-DE">
              <a:latin typeface="+mn-lt"/>
              <a:ea typeface="+mn-ea"/>
            </a:endParaRPr>
          </a:p>
        </p:txBody>
      </p:sp>
    </p:spTree>
    <p:extLst>
      <p:ext uri="{BB962C8B-B14F-4D97-AF65-F5344CB8AC3E}">
        <p14:creationId xmlns:p14="http://schemas.microsoft.com/office/powerpoint/2010/main" val="3496372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Ложные воспоминания!</a:t>
            </a:r>
            <a:endParaRPr lang="de-DE" altLang="de-DE" sz="3600">
              <a:latin typeface="+mn-lt"/>
              <a:ea typeface="+mn-ea"/>
              <a:cs typeface="+mn-cs"/>
            </a:endParaRPr>
          </a:p>
        </p:txBody>
      </p:sp>
      <p:sp>
        <p:nvSpPr>
          <p:cNvPr id="75778"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ru-RU" altLang="de-DE" sz="2400" dirty="0">
                <a:solidFill>
                  <a:srgbClr val="333333"/>
                </a:solidFill>
              </a:rPr>
              <a:t>Не все, что мы помним, произошло на самом деле!</a:t>
            </a:r>
            <a:endParaRPr lang="de-DE" altLang="de-DE" sz="2400" dirty="0">
              <a:solidFill>
                <a:srgbClr val="333333"/>
              </a:solidFill>
            </a:endParaRPr>
          </a:p>
          <a:p>
            <a:pPr marL="342900" indent="-342900" eaLnBrk="1" hangingPunct="1">
              <a:lnSpc>
                <a:spcPct val="90000"/>
              </a:lnSpc>
              <a:buClr>
                <a:srgbClr val="333333"/>
              </a:buClr>
              <a:buFont typeface="WingDings"/>
              <a:buChar char=""/>
            </a:pPr>
            <a:r>
              <a:rPr lang="ru-RU" altLang="de-DE" sz="2400" dirty="0">
                <a:solidFill>
                  <a:srgbClr val="333333"/>
                </a:solidFill>
              </a:rPr>
              <a:t>Наш мозг смешивает и дополняет информацию из прошлого или из похожих ситуаций (типичная сцена на пляже); многое мы дополняем по логики (в примерах-локомотив, банное полотенце)!</a:t>
            </a:r>
          </a:p>
          <a:p>
            <a:pPr marL="342900" indent="-342900" eaLnBrk="1" hangingPunct="1">
              <a:lnSpc>
                <a:spcPct val="90000"/>
              </a:lnSpc>
              <a:buClr>
                <a:srgbClr val="000000"/>
              </a:buClr>
              <a:buFont typeface="WingDings"/>
              <a:buChar char=""/>
            </a:pPr>
            <a:r>
              <a:rPr lang="ru-RU" altLang="de-DE" sz="2400" dirty="0">
                <a:solidFill>
                  <a:srgbClr val="333333"/>
                </a:solidFill>
              </a:rPr>
              <a:t>Реальные воспоминания, как правило, отличаются от ложных воспоминаний </a:t>
            </a:r>
            <a:r>
              <a:rPr lang="ru-RU" altLang="de-DE" sz="2400">
                <a:solidFill>
                  <a:srgbClr val="333333"/>
                </a:solidFill>
              </a:rPr>
              <a:t>своей </a:t>
            </a:r>
            <a:r>
              <a:rPr lang="ru-RU" altLang="de-DE" sz="2400">
                <a:solidFill>
                  <a:srgbClr val="004992"/>
                </a:solidFill>
              </a:rPr>
              <a:t>“живостью”</a:t>
            </a:r>
            <a:r>
              <a:rPr lang="de-DE" altLang="de-DE" sz="2400">
                <a:solidFill>
                  <a:srgbClr val="004992"/>
                </a:solidFill>
              </a:rPr>
              <a:t>: </a:t>
            </a:r>
            <a:r>
              <a:rPr lang="ru-RU" altLang="de-DE" sz="2400" dirty="0">
                <a:solidFill>
                  <a:srgbClr val="333333"/>
                </a:solidFill>
              </a:rPr>
              <a:t>Ложные </a:t>
            </a:r>
            <a:r>
              <a:rPr lang="ru-RU" altLang="de-DE" sz="2400">
                <a:solidFill>
                  <a:srgbClr val="333333"/>
                </a:solidFill>
              </a:rPr>
              <a:t>воспоминания “тусклые” </a:t>
            </a:r>
            <a:r>
              <a:rPr lang="ru-RU" altLang="de-DE" sz="2400" dirty="0">
                <a:solidFill>
                  <a:srgbClr val="333333"/>
                </a:solidFill>
              </a:rPr>
              <a:t>и не могут быть воспроизведены в деталях</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29</a:t>
            </a:fld>
            <a:endParaRPr lang="de-DE" altLang="de-DE">
              <a:latin typeface="+mn-lt"/>
              <a:ea typeface="+mn-ea"/>
            </a:endParaRPr>
          </a:p>
        </p:txBody>
      </p:sp>
    </p:spTree>
    <p:extLst>
      <p:ext uri="{BB962C8B-B14F-4D97-AF65-F5344CB8AC3E}">
        <p14:creationId xmlns:p14="http://schemas.microsoft.com/office/powerpoint/2010/main" val="3454011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solidFill>
                  <a:srgbClr val="004992"/>
                </a:solidFill>
                <a:latin typeface="+mn-lt"/>
                <a:ea typeface="+mn-ea"/>
                <a:cs typeface="+mn-cs"/>
              </a:rPr>
              <a:t>Типы ошибок памяти</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Типы ошибок памяти</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004992"/>
                </a:solidFill>
              </a:rPr>
              <a:t>Забывчивость</a:t>
            </a:r>
          </a:p>
          <a:p>
            <a:pPr marL="342900" lvl="0" indent="-342900" defTabSz="914400" fontAlgn="base">
              <a:buClr>
                <a:srgbClr val="000000"/>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Типы ошибок памяти</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004992"/>
                </a:solidFill>
              </a:rPr>
              <a:t>Забывчивость</a:t>
            </a:r>
          </a:p>
          <a:p>
            <a:pPr marL="342900" lvl="0" indent="-342900" defTabSz="914400" fontAlgn="base">
              <a:buClr>
                <a:srgbClr val="000000"/>
              </a:buClr>
              <a:buFont typeface="WingDings"/>
              <a:buChar char=""/>
            </a:pPr>
            <a:r>
              <a:rPr lang="de-DE" altLang="de-DE" sz="2400" dirty="0">
                <a:solidFill>
                  <a:srgbClr val="004992"/>
                </a:solidFill>
              </a:rPr>
              <a:t>Искажение памяти:</a:t>
            </a:r>
            <a:br>
              <a:rPr lang="de-DE" altLang="de-DE" sz="2400">
                <a:solidFill>
                  <a:srgbClr val="004992"/>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Вытеснение, т.е</a:t>
            </a:r>
            <a:r>
              <a:rPr lang="de-DE" altLang="de-DE" sz="2400" dirty="0">
                <a:solidFill>
                  <a:srgbClr val="333333"/>
                </a:solidFill>
              </a:rPr>
              <a:t>.</a:t>
            </a:r>
            <a:r>
              <a:rPr lang="ru-RU" altLang="de-DE" sz="2400" dirty="0">
                <a:solidFill>
                  <a:srgbClr val="333333"/>
                </a:solidFill>
              </a:rPr>
              <a:t> негативные события забываются</a:t>
            </a:r>
            <a:br>
              <a:rPr lang="en-US"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ru-RU" altLang="de-DE" sz="2400" dirty="0">
                <a:solidFill>
                  <a:srgbClr val="333333"/>
                </a:solidFill>
              </a:rPr>
              <a:t>Депрессивное настроение: приятные события забываются</a:t>
            </a:r>
            <a:endParaRPr lang="de-DE" altLang="de-DE" sz="2400" dirty="0">
              <a:solidFill>
                <a:srgbClr val="333333"/>
              </a:solidFill>
            </a:endParaRPr>
          </a:p>
          <a:p>
            <a:pPr marL="342900" lvl="0" indent="-342900" defTabSz="914400" fontAlgn="base">
              <a:buClr>
                <a:srgbClr val="000000"/>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32</a:t>
            </a:fld>
            <a:endParaRPr lang="de-DE" altLang="de-DE">
              <a:latin typeface="+mn-lt"/>
              <a:ea typeface="+mn-ea"/>
            </a:endParaRPr>
          </a:p>
        </p:txBody>
      </p:sp>
    </p:spTree>
    <p:extLst>
      <p:ext uri="{BB962C8B-B14F-4D97-AF65-F5344CB8AC3E}">
        <p14:creationId xmlns:p14="http://schemas.microsoft.com/office/powerpoint/2010/main" val="3600280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Типы ошибок памяти</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004992"/>
                </a:solidFill>
              </a:rPr>
              <a:t>Забывчивость</a:t>
            </a:r>
          </a:p>
          <a:p>
            <a:pPr marL="342900" lvl="0" indent="-342900" defTabSz="914400" fontAlgn="base">
              <a:buClr>
                <a:srgbClr val="000000"/>
              </a:buClr>
              <a:buFont typeface="WingDings"/>
              <a:buChar char=""/>
            </a:pPr>
            <a:r>
              <a:rPr lang="de-DE" altLang="de-DE" sz="2400" dirty="0">
                <a:solidFill>
                  <a:srgbClr val="004992"/>
                </a:solidFill>
              </a:rPr>
              <a:t>Искажение памяти:</a:t>
            </a:r>
            <a:br>
              <a:rPr lang="de-DE" altLang="de-DE" sz="2400">
                <a:solidFill>
                  <a:srgbClr val="004992"/>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Вытеснение, т.е</a:t>
            </a:r>
            <a:r>
              <a:rPr lang="de-DE" altLang="de-DE" sz="2400" dirty="0">
                <a:solidFill>
                  <a:srgbClr val="333333"/>
                </a:solidFill>
              </a:rPr>
              <a:t>.</a:t>
            </a:r>
            <a:r>
              <a:rPr lang="ru-RU" altLang="de-DE" sz="2400" dirty="0">
                <a:solidFill>
                  <a:srgbClr val="333333"/>
                </a:solidFill>
              </a:rPr>
              <a:t> негативные события забываются</a:t>
            </a:r>
            <a:br>
              <a:rPr lang="en-US"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ru-RU" altLang="de-DE" sz="2400" dirty="0">
                <a:solidFill>
                  <a:srgbClr val="333333"/>
                </a:solidFill>
              </a:rPr>
              <a:t>Депрессивное настроение: приятные события забываются</a:t>
            </a:r>
            <a:endParaRPr lang="de-DE" altLang="de-DE" sz="2400" dirty="0">
              <a:solidFill>
                <a:srgbClr val="333333"/>
              </a:solidFill>
            </a:endParaRPr>
          </a:p>
          <a:p>
            <a:pPr marL="342900" lvl="0" indent="-342900" defTabSz="914400" fontAlgn="base">
              <a:buClr>
                <a:srgbClr val="000000"/>
              </a:buClr>
              <a:buFont typeface="WingDings"/>
              <a:buChar char=""/>
            </a:pPr>
            <a:r>
              <a:rPr lang="ru-RU" altLang="de-DE" sz="2400" dirty="0">
                <a:solidFill>
                  <a:srgbClr val="004992"/>
                </a:solidFill>
              </a:rPr>
              <a:t>Иллюзии/ложные воспоминания:</a:t>
            </a:r>
            <a:r>
              <a:rPr lang="de-DE" altLang="de-DE" sz="2400" dirty="0">
                <a:solidFill>
                  <a:srgbClr val="004992"/>
                </a:solidFill>
              </a:rPr>
              <a:t> </a:t>
            </a:r>
            <a:r>
              <a:rPr lang="ru-RU" altLang="de-DE" sz="2400" dirty="0">
                <a:solidFill>
                  <a:srgbClr val="333333"/>
                </a:solidFill>
              </a:rPr>
              <a:t>Часто вспоминаются некоторые события, кототрые на самом деле не происходили!</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33</a:t>
            </a:fld>
            <a:endParaRPr lang="de-DE" altLang="de-DE">
              <a:latin typeface="+mn-lt"/>
              <a:ea typeface="+mn-ea"/>
            </a:endParaRPr>
          </a:p>
        </p:txBody>
      </p:sp>
    </p:spTree>
    <p:extLst>
      <p:ext uri="{BB962C8B-B14F-4D97-AF65-F5344CB8AC3E}">
        <p14:creationId xmlns:p14="http://schemas.microsoft.com/office/powerpoint/2010/main" val="3860779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9"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Ложные воспоминания!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34</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879301285"/>
              </p:ext>
            </p:extLst>
          </p:nvPr>
        </p:nvGraphicFramePr>
        <p:xfrm>
          <a:off x="408954" y="2044784"/>
          <a:ext cx="11376000" cy="1143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Эксперимент Николь Монтгомери из колледжа Уильяма и Марии, и Прияли Раджагопал из Южного методистского университета: яркая реклама способна заставить людей вспоминать о вещах, которые с ними не происходили.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32856"/>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044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9"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Ложные воспоминания!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35</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20506945"/>
              </p:ext>
            </p:extLst>
          </p:nvPr>
        </p:nvGraphicFramePr>
        <p:xfrm>
          <a:off x="408954" y="2044784"/>
          <a:ext cx="11376000" cy="2286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Эксперимент Николь Монтгомери из колледжа Уильяма и Марии, и Прияли Раджагопал из Южного методистского университета: яркая реклама способна заставить людей вспоминать о вещах, которые с ними не происходили.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Бомбардировка Дрездена, осуществлённая королевскими военно-воздушными силами Великобритании и США во время Второй Мировой Войны: по словам очевидцев были расстрелны сотни беженцев, но позже ни один из историков это доказать не смог!</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32856"/>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9221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907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9"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Ложные воспоминания!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36</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24001322"/>
              </p:ext>
            </p:extLst>
          </p:nvPr>
        </p:nvGraphicFramePr>
        <p:xfrm>
          <a:off x="408954" y="2044784"/>
          <a:ext cx="11376000" cy="3429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Эксперимент Николь Монтгомери из колледжа Уильяма и Марии, и Прияли Раджагопал из Южного методистского университета: яркая реклама способна заставить людей вспоминать о вещах, которые с ними не происходили.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Бомбардировка Дрездена, осуществлённая королевскими военно-воздушными силами Великобритании и США во время Второй Мировой Войны: по словам очевидцев были расстрелны сотни беженцев, но позже ни один из историков это доказать не смог!</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Жан Пиаже (Jean Piaget) часто вспоминал историю про то, как его в 2 года похитили. Как оказалось позже, никто никогда его не похищал - это была лишь выдумка его няни.</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32856"/>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9221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51582"/>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140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9"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Ложные воспоминания!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37</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002008409"/>
              </p:ext>
            </p:extLst>
          </p:nvPr>
        </p:nvGraphicFramePr>
        <p:xfrm>
          <a:off x="408954" y="2044784"/>
          <a:ext cx="11376000" cy="46177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Эксперимент Николь Монтгомери из колледжа Уильяма и Марии, и Прияли Раджагопал из Южного методистского университета: яркая реклама способна заставить людей вспоминать о вещах, которые с ними не происходили.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Бомбардировка Дрездена, осуществлённая королевскими военно-воздушными силами Великобритании и США во время Второй Мировой Войны: по словам очевидцев были расстрелны сотни беженцев, но позже ни один из историков это доказать не смог!</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Жан Пиаже (Jean Piaget) часто вспоминал историю про то, как его в 2 года похитили. Как оказалось позже, никто никогда его не похищал - это была лишь выдумка его няни.</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4300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Участникам одного эксперимента в США была показана реклама, на которой был изображен Бакс Банни (Bugs Bunny) из компании Disney World. После этого 30% участников эксперимента действительно вспомнинали зайца во время визита в Disney World (хотя заяц является символом Warner Brothers).</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32856"/>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9221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51582"/>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610944"/>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7524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8"/>
          <p:cNvSpPr>
            <a:spLocks noGrp="1" noChangeArrowheads="1"/>
          </p:cNvSpPr>
          <p:nvPr>
            <p:ph type="title"/>
          </p:nvPr>
        </p:nvSpPr>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Исследования показывают, что многие люди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психозами в ложных воспоминаниях более уверены, чем люди без психоза.</a:t>
            </a:r>
            <a:endParaRPr lang="de-DE" altLang="de-DE" sz="2400" dirty="0">
              <a:solidFill>
                <a:srgbClr val="333333"/>
              </a:solidFill>
            </a:endParaRPr>
          </a:p>
          <a:p>
            <a:pPr marL="342900" lvl="0" indent="-342900" defTabSz="914400" fontAlgn="base">
              <a:buClr>
                <a:srgbClr val="333333"/>
              </a:buClr>
              <a:buFont typeface="WingDings"/>
              <a:buChar char=""/>
            </a:pP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8"/>
          <p:cNvSpPr>
            <a:spLocks noGrp="1" noChangeArrowheads="1"/>
          </p:cNvSpPr>
          <p:nvPr>
            <p:ph type="title"/>
          </p:nvPr>
        </p:nvSpPr>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Исследования показывают, что многие люди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психозами в ложных воспоминаниях более уверены, чем люди без психоза.</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В то же время многие люди, страдающие психозом не уверены в тех вещах, которые на самом деле происходили.</a:t>
            </a:r>
          </a:p>
          <a:p>
            <a:pPr marL="342900" lvl="0" indent="-342900" defTabSz="914400" fontAlgn="base">
              <a:buClr>
                <a:srgbClr val="333333"/>
              </a:buClr>
              <a:buFont typeface="WingDings"/>
              <a:buChar char=""/>
            </a:pP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39</a:t>
            </a:fld>
            <a:endParaRPr lang="de-DE" altLang="de-DE">
              <a:latin typeface="+mn-lt"/>
              <a:ea typeface="+mn-ea"/>
            </a:endParaRPr>
          </a:p>
        </p:txBody>
      </p:sp>
    </p:spTree>
    <p:extLst>
      <p:ext uri="{BB962C8B-B14F-4D97-AF65-F5344CB8AC3E}">
        <p14:creationId xmlns:p14="http://schemas.microsoft.com/office/powerpoint/2010/main" val="2256868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8"/>
          <p:cNvSpPr>
            <a:spLocks noGrp="1" noChangeArrowheads="1"/>
          </p:cNvSpPr>
          <p:nvPr>
            <p:ph type="title"/>
          </p:nvPr>
        </p:nvSpPr>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Исследования показывают, что многие люди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психозами в ложных воспоминаниях более уверены, чем люди без психоза.</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В то же время многие люди, страдающие психозом не уверены в тех вещах, которые на самом деле происходили.</a:t>
            </a:r>
          </a:p>
          <a:p>
            <a:pPr marL="342900" lvl="0" indent="-342900" defTabSz="914400" fontAlgn="base">
              <a:buClr>
                <a:srgbClr val="333333"/>
              </a:buClr>
              <a:buFont typeface="WingDings"/>
              <a:buChar char=""/>
            </a:pPr>
            <a:r>
              <a:rPr lang="ru-RU" altLang="de-DE" sz="2400" dirty="0">
                <a:solidFill>
                  <a:srgbClr val="333333"/>
                </a:solidFill>
              </a:rPr>
              <a:t>Это означает, что способность различать между истинными и ложными воспоминаниями нарушена! Это может помешать реалистичному взгляду на окружающую среду.</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40</a:t>
            </a:fld>
            <a:endParaRPr lang="de-DE" altLang="de-DE">
              <a:latin typeface="+mn-lt"/>
              <a:ea typeface="+mn-ea"/>
            </a:endParaRPr>
          </a:p>
        </p:txBody>
      </p:sp>
    </p:spTree>
    <p:extLst>
      <p:ext uri="{BB962C8B-B14F-4D97-AF65-F5344CB8AC3E}">
        <p14:creationId xmlns:p14="http://schemas.microsoft.com/office/powerpoint/2010/main" val="4115946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Проблемы влияния психоза на память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41</a:t>
            </a:fld>
            <a:endParaRPr lang="de-DE" altLang="de-DE">
              <a:latin typeface="+mn-lt"/>
              <a:ea typeface="+mn-ea"/>
            </a:endParaRPr>
          </a:p>
        </p:txBody>
      </p:sp>
      <p:sp>
        <p:nvSpPr>
          <p:cNvPr id="100374" name="Rechteck 1"/>
          <p:cNvSpPr>
            <a:spLocks noChangeArrowheads="1"/>
          </p:cNvSpPr>
          <p:nvPr/>
        </p:nvSpPr>
        <p:spPr bwMode="auto">
          <a:xfrm>
            <a:off x="408955" y="5867425"/>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ru-RU" altLang="de-DE" sz="2400" dirty="0">
                <a:solidFill>
                  <a:srgbClr val="004992"/>
                </a:solidFill>
                <a:latin typeface="+mn-lt"/>
                <a:ea typeface="+mn-ea"/>
              </a:rPr>
              <a:t>Мог бы кто-то из Вас поделиться с нами своим опытом в похожих ситуациях? </a:t>
            </a:r>
            <a:endParaRPr lang="de-DE" altLang="de-DE" sz="24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0042487"/>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Ситуация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Ложная память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Истинная ситуация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Ссора с матерью</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Якобы Ваша собственная мать сказала</a:t>
                      </a:r>
                      <a:r>
                        <a:rPr kumimoji="0" lang="ru-RU" sz="2000" b="0" i="0" u="none" strike="noStrike" cap="none" normalizeH="0" baseline="0">
                          <a:ln>
                            <a:noFill/>
                          </a:ln>
                          <a:solidFill>
                            <a:srgbClr val="333333"/>
                          </a:solidFill>
                          <a:effectLst/>
                          <a:latin typeface="+mn-lt"/>
                          <a:ea typeface="+mn-ea"/>
                          <a:cs typeface="+mn-cs"/>
                        </a:rPr>
                        <a:t>: “Ты </a:t>
                      </a:r>
                      <a:r>
                        <a:rPr kumimoji="0" lang="ru-RU" sz="2000" b="0" i="0" u="none" strike="noStrike" cap="none" normalizeH="0" baseline="0" dirty="0">
                          <a:ln>
                            <a:noFill/>
                          </a:ln>
                          <a:solidFill>
                            <a:srgbClr val="333333"/>
                          </a:solidFill>
                          <a:effectLst/>
                          <a:latin typeface="+mn-lt"/>
                          <a:ea typeface="+mn-ea"/>
                          <a:cs typeface="+mn-cs"/>
                        </a:rPr>
                        <a:t>не моя </a:t>
                      </a:r>
                      <a:r>
                        <a:rPr kumimoji="0" lang="ru-RU" sz="2000" b="0" i="0" u="none" strike="noStrike" cap="none" normalizeH="0" baseline="0">
                          <a:ln>
                            <a:noFill/>
                          </a:ln>
                          <a:solidFill>
                            <a:srgbClr val="333333"/>
                          </a:solidFill>
                          <a:effectLst/>
                          <a:latin typeface="+mn-lt"/>
                          <a:ea typeface="+mn-ea"/>
                          <a:cs typeface="+mn-cs"/>
                        </a:rPr>
                        <a:t>дочь/мой сын”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Мать просто сказала : “Я тебя таким/такой не знаю”. Прошло время и точная формулировка стерлась из памяти</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Групповая психотерапия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Якобы никто не проявлял интерес к своей собственной проблеме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Некоторые участники заинтересованно расспрашивали терапевта, но со временем это было забыто</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 2</a:t>
            </a:r>
            <a:endParaRPr lang="de-DE" altLang="de-DE" sz="3600">
              <a:latin typeface="+mn-lt"/>
              <a:ea typeface="+mn-ea"/>
              <a:cs typeface="+mn-cs"/>
            </a:endParaRPr>
          </a:p>
        </p:txBody>
      </p:sp>
      <p:sp>
        <p:nvSpPr>
          <p:cNvPr id="104451"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a:solidFill>
                  <a:srgbClr val="333333"/>
                </a:solidFill>
              </a:rPr>
              <a:t>Сейчас Вам снова</a:t>
            </a:r>
            <a:r>
              <a:rPr lang="de-DE" altLang="de-DE" sz="2400">
                <a:solidFill>
                  <a:srgbClr val="333333"/>
                </a:solidFill>
              </a:rPr>
              <a:t> </a:t>
            </a:r>
            <a:r>
              <a:rPr lang="ru-RU" altLang="de-DE" sz="2400">
                <a:solidFill>
                  <a:srgbClr val="333333"/>
                </a:solidFill>
              </a:rPr>
              <a:t>будут показаны полные изображения</a:t>
            </a:r>
            <a:r>
              <a:rPr lang="de-DE" altLang="de-DE" sz="2400">
                <a:solidFill>
                  <a:srgbClr val="333333"/>
                </a:solidFill>
              </a:rPr>
              <a:t>.</a:t>
            </a:r>
          </a:p>
          <a:p>
            <a:pPr marL="342900" indent="-342900" eaLnBrk="1" hangingPunct="1">
              <a:buClr>
                <a:srgbClr val="333333"/>
              </a:buClr>
              <a:buFont typeface="WingDings"/>
              <a:buChar char=""/>
            </a:pP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 2</a:t>
            </a:r>
            <a:endParaRPr lang="de-DE" altLang="de-DE" sz="3600">
              <a:latin typeface="+mn-lt"/>
              <a:ea typeface="+mn-ea"/>
              <a:cs typeface="+mn-cs"/>
            </a:endParaRPr>
          </a:p>
        </p:txBody>
      </p:sp>
      <p:sp>
        <p:nvSpPr>
          <p:cNvPr id="104451"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a:solidFill>
                  <a:srgbClr val="333333"/>
                </a:solidFill>
              </a:rPr>
              <a:t>Сейчас Вам снова</a:t>
            </a:r>
            <a:r>
              <a:rPr lang="de-DE" altLang="de-DE" sz="2400">
                <a:solidFill>
                  <a:srgbClr val="333333"/>
                </a:solidFill>
              </a:rPr>
              <a:t> </a:t>
            </a:r>
            <a:r>
              <a:rPr lang="ru-RU" altLang="de-DE" sz="2400">
                <a:solidFill>
                  <a:srgbClr val="333333"/>
                </a:solidFill>
              </a:rPr>
              <a:t>будут показаны полные изображения</a:t>
            </a:r>
            <a:r>
              <a:rPr lang="de-DE" altLang="de-DE" sz="2400">
                <a:solidFill>
                  <a:srgbClr val="333333"/>
                </a:solidFill>
              </a:rPr>
              <a:t>.</a:t>
            </a:r>
          </a:p>
          <a:p>
            <a:pPr marL="342900" indent="-342900" eaLnBrk="1" hangingPunct="1">
              <a:buClr>
                <a:srgbClr val="333333"/>
              </a:buClr>
              <a:buFont typeface="WingDings"/>
              <a:buChar char=""/>
            </a:pPr>
            <a:r>
              <a:rPr lang="ru-RU" altLang="de-DE" sz="2400">
                <a:solidFill>
                  <a:srgbClr val="333333"/>
                </a:solidFill>
              </a:rPr>
              <a:t>Пожалуйста, обратите внимание, что небыло отображено на картине (позже это будет выделено синим цветом).</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43</a:t>
            </a:fld>
            <a:endParaRPr lang="de-DE" altLang="de-DE">
              <a:latin typeface="+mn-lt"/>
              <a:ea typeface="+mn-ea"/>
            </a:endParaRPr>
          </a:p>
        </p:txBody>
      </p:sp>
    </p:spTree>
    <p:extLst>
      <p:ext uri="{BB962C8B-B14F-4D97-AF65-F5344CB8AC3E}">
        <p14:creationId xmlns:p14="http://schemas.microsoft.com/office/powerpoint/2010/main" val="2573022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44</a:t>
            </a:fld>
            <a:endParaRPr lang="de-DE" altLang="de-DE">
              <a:latin typeface="+mn-lt"/>
              <a:ea typeface="+mn-ea"/>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Киоск</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10854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вывеска киоска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колбаса</a:t>
            </a:r>
          </a:p>
          <a:p>
            <a:pPr marL="342900" indent="-342900" eaLnBrk="1" hangingPunct="1">
              <a:lnSpc>
                <a:spcPct val="100000"/>
              </a:lnSpc>
              <a:spcBef>
                <a:spcPts val="1200"/>
              </a:spcBef>
              <a:buFont typeface="Arial" panose="020B0604020202020204" pitchFamily="34" charset="0"/>
              <a:buChar char="•"/>
            </a:pPr>
            <a:r>
              <a:rPr lang="ru-RU" altLang="de-DE" sz="2400" dirty="0">
                <a:solidFill>
                  <a:schemeClr val="tx1"/>
                </a:solidFill>
              </a:rPr>
              <a:t>мусорка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лавочка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флаги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ценники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бутылки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продавец</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Киоск</a:t>
            </a:r>
            <a:endParaRPr lang="de-DE" altLang="de-DE" sz="3600">
              <a:latin typeface="+mn-lt"/>
              <a:ea typeface="+mn-ea"/>
              <a:cs typeface="+mn-cs"/>
            </a:endParaRPr>
          </a:p>
        </p:txBody>
      </p:sp>
      <p:sp>
        <p:nvSpPr>
          <p:cNvPr id="110597" name="Rectangle 9"/>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вывеска киоска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колбаса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мусорка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лавочка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флаги</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ценники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бутылки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продавец</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46</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47</a:t>
            </a:fld>
            <a:endParaRPr lang="de-DE" altLang="de-DE">
              <a:latin typeface="+mn-lt"/>
              <a:ea typeface="+mn-ea"/>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Садоводство</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114691" name="Rectangle 8"/>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лейка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подсолнухи</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грядка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дерево</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лопата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грабли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садовый шланг</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48</a:t>
            </a:fld>
            <a:endParaRPr lang="de-DE" altLang="de-DE">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Садоводство</a:t>
            </a:r>
            <a:endParaRPr lang="de-DE" altLang="de-DE" sz="3600">
              <a:latin typeface="+mn-lt"/>
              <a:ea typeface="+mn-ea"/>
              <a:cs typeface="+mn-cs"/>
            </a:endParaRPr>
          </a:p>
        </p:txBody>
      </p:sp>
      <p:sp>
        <p:nvSpPr>
          <p:cNvPr id="1167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лейка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подсолнухи</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грядка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дерево</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лопата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грабли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садовый шланг</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49</a:t>
            </a:fld>
            <a:endParaRPr lang="de-DE" altLang="de-DE">
              <a:latin typeface="+mn-lt"/>
              <a:ea typeface="+mn-ea"/>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50</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az-Cyrl-AZ" altLang="ko-KR" sz="1800" i="1" spc="-5" dirty="0">
                <a:solidFill>
                  <a:srgbClr val="333333"/>
                </a:solidFill>
                <a:latin typeface="+mn-lt"/>
                <a:ea typeface="+mn-ea"/>
              </a:rPr>
              <a:t>для тренеров</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ru-RU" altLang="ko-KR" sz="180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sz="1800" dirty="0">
                <a:solidFill>
                  <a:srgbClr val="333333"/>
                </a:solidFill>
                <a:latin typeface="+mn-lt"/>
                <a:ea typeface="+mn-ea"/>
              </a:rPr>
              <a:t>]</a:t>
            </a:r>
          </a:p>
        </p:txBody>
      </p:sp>
      <p:sp>
        <p:nvSpPr>
          <p:cNvPr id="16"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1"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0916032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1028"/>
          <p:cNvSpPr>
            <a:spLocks noChangeArrowheads="1"/>
          </p:cNvSpPr>
          <p:nvPr/>
        </p:nvSpPr>
        <p:spPr bwMode="auto">
          <a:xfrm>
            <a:off x="8130117" y="5138738"/>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51</a:t>
            </a:fld>
            <a:endParaRPr lang="de-DE" altLang="de-DE">
              <a:latin typeface="+mn-lt"/>
              <a:ea typeface="+mn-ea"/>
            </a:endParaRPr>
          </a:p>
        </p:txBody>
      </p:sp>
      <p:pic>
        <p:nvPicPr>
          <p:cNvPr id="8"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mn-lt"/>
                <a:ea typeface="+mn-ea"/>
                <a:cs typeface="+mn-cs"/>
              </a:rPr>
              <a:t>“M</a:t>
            </a:r>
            <a:r>
              <a:rPr lang="az-Cyrl-AZ" altLang="de-DE" sz="3600">
                <a:solidFill>
                  <a:srgbClr val="004992"/>
                </a:solidFill>
                <a:latin typeface="+mn-lt"/>
                <a:ea typeface="+mn-ea"/>
                <a:cs typeface="+mn-cs"/>
              </a:rPr>
              <a:t>озговой штурм”</a:t>
            </a:r>
            <a:br>
              <a:rPr lang="az-Cyrl-AZ" altLang="de-DE" sz="3600">
                <a:solidFill>
                  <a:srgbClr val="004992"/>
                </a:solidFill>
                <a:latin typeface="+mn-lt"/>
                <a:ea typeface="+mn-ea"/>
                <a:cs typeface="+mn-cs"/>
              </a:rPr>
            </a:br>
            <a:r>
              <a:rPr lang="az-Cyrl-AZ" altLang="de-DE">
                <a:solidFill>
                  <a:srgbClr val="004992"/>
                </a:solidFill>
                <a:latin typeface="+mn-lt"/>
                <a:ea typeface="+mn-ea"/>
                <a:cs typeface="+mn-cs"/>
              </a:rPr>
              <a:t>(англ. </a:t>
            </a:r>
            <a:r>
              <a:rPr lang="en-US" altLang="de-DE">
                <a:solidFill>
                  <a:srgbClr val="004992"/>
                </a:solidFill>
                <a:latin typeface="+mn-lt"/>
                <a:ea typeface="+mn-ea"/>
                <a:cs typeface="+mn-cs"/>
              </a:rPr>
              <a:t>brainstorming)</a:t>
            </a:r>
            <a:endParaRPr lang="de-DE" altLang="de-DE" dirty="0">
              <a:solidFill>
                <a:srgbClr val="004992"/>
              </a:solidFill>
              <a:latin typeface="+mn-lt"/>
              <a:ea typeface="+mn-ea"/>
              <a:cs typeface="+mn-cs"/>
            </a:endParaRPr>
          </a:p>
        </p:txBody>
      </p:sp>
      <p:sp>
        <p:nvSpPr>
          <p:cNvPr id="121859" name="Rectangle 1027"/>
          <p:cNvSpPr>
            <a:spLocks noGrp="1" noChangeArrowheads="1"/>
          </p:cNvSpPr>
          <p:nvPr>
            <p:ph idx="1"/>
          </p:nvPr>
        </p:nvSpPr>
        <p:spPr/>
        <p:txBody>
          <a:bodyPr>
            <a:noAutofit/>
          </a:bodyPr>
          <a:lstStyle/>
          <a:p>
            <a:pPr marL="0" indent="0" eaLnBrk="1" hangingPunct="1">
              <a:buFont typeface="Wingdings" panose="05000000000000000000" pitchFamily="2" charset="2"/>
              <a:buNone/>
            </a:pPr>
            <a:r>
              <a:rPr lang="ru-RU" altLang="de-DE" sz="2400" dirty="0">
                <a:solidFill>
                  <a:srgbClr val="333333"/>
                </a:solidFill>
              </a:rPr>
              <a:t>Как выглядит тепичный класс (аудитория) в школе</a:t>
            </a:r>
            <a:r>
              <a:rPr lang="de-DE" altLang="de-DE" sz="2400" dirty="0">
                <a:solidFill>
                  <a:srgbClr val="333333"/>
                </a:solidFill>
              </a:rPr>
              <a:t>?</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r>
              <a:rPr lang="de-DE" altLang="de-DE" sz="2400" dirty="0">
                <a:solidFill>
                  <a:srgbClr val="333333"/>
                </a:solidFill>
              </a:rPr>
              <a:t> …</a:t>
            </a:r>
          </a:p>
          <a:p>
            <a:pPr marL="0" indent="0" eaLnBrk="1" hangingPunct="1">
              <a:buFont typeface="Wingdings" panose="05000000000000000000" pitchFamily="2" charset="2"/>
              <a:buNone/>
            </a:pP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Kласс</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53</a:t>
            </a:fld>
            <a:endParaRPr lang="de-DE" altLang="de-DE">
              <a:latin typeface="+mn-lt"/>
              <a:ea typeface="+mn-ea"/>
            </a:endParaRPr>
          </a:p>
        </p:txBody>
      </p:sp>
      <p:sp>
        <p:nvSpPr>
          <p:cNvPr id="7" name="Content Placeholder 4"/>
          <p:cNvSpPr>
            <a:spLocks noGrp="1"/>
          </p:cNvSpPr>
          <p:nvPr>
            <p:ph idx="1"/>
          </p:nvPr>
        </p:nvSpPr>
        <p:spPr>
          <a:xfrm>
            <a:off x="408955" y="2204864"/>
            <a:ext cx="11340000" cy="4248000"/>
          </a:xfrm>
        </p:spPr>
        <p:txBody>
          <a:bodyPr>
            <a:noAutofit/>
          </a:bodyPr>
          <a:lstStyle/>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ранец</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Учитель</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карта Европы</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Книги</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Парты</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учительский стул</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Доска</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сумка учителя</a:t>
            </a:r>
            <a:endParaRPr lang="en-US" sz="2400" dirty="0">
              <a:solidFill>
                <a:srgbClr val="333333"/>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a:t>
            </a:r>
            <a:r>
              <a:rPr lang="az-Cyrl-AZ" sz="3600">
                <a:solidFill>
                  <a:srgbClr val="004992"/>
                </a:solidFill>
                <a:latin typeface="+mn-lt"/>
                <a:ea typeface="+mn-ea"/>
                <a:cs typeface="+mn-cs"/>
              </a:rPr>
              <a:t>ласс</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004992"/>
              </a:buClr>
              <a:buFont typeface="WingDings"/>
              <a:buChar char=""/>
            </a:pPr>
            <a:r>
              <a:rPr lang="ru-RU" altLang="de-DE" sz="2400" dirty="0">
                <a:solidFill>
                  <a:srgbClr val="004992"/>
                </a:solidFill>
              </a:rPr>
              <a:t>ранец</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Учитель</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карта Европы</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Книги</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Парты</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учительский стул</a:t>
            </a:r>
          </a:p>
          <a:p>
            <a:pPr marL="342900" lvl="0" indent="-342900" defTabSz="914377">
              <a:lnSpc>
                <a:spcPct val="100000"/>
              </a:lnSpc>
              <a:spcBef>
                <a:spcPts val="1200"/>
              </a:spcBef>
              <a:buClr>
                <a:srgbClr val="004992"/>
              </a:buClr>
              <a:buFont typeface="WingDings"/>
              <a:buChar char=""/>
            </a:pPr>
            <a:r>
              <a:rPr lang="ru-RU" altLang="de-DE" sz="2400" dirty="0">
                <a:solidFill>
                  <a:srgbClr val="004992"/>
                </a:solidFill>
              </a:rPr>
              <a:t>Доска</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сумка учителя</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54</a:t>
            </a:fld>
            <a:endParaRPr lang="de-DE" altLang="de-DE">
              <a:latin typeface="+mn-lt"/>
              <a:ea typeface="+mn-ea"/>
            </a:endParaRPr>
          </a:p>
        </p:txBody>
      </p:sp>
      <p:pic>
        <p:nvPicPr>
          <p:cNvPr id="12"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55</a:t>
            </a:fld>
            <a:endParaRPr lang="de-DE" altLang="de-DE">
              <a:latin typeface="+mn-lt"/>
              <a:ea typeface="+mn-ea"/>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Pыбaк</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1300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курительная трубка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ведро</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крючки на шляпе</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a:t>
            </a:r>
            <a:r>
              <a:rPr lang="de-DE" altLang="de-DE" sz="2400">
                <a:solidFill>
                  <a:srgbClr val="333333"/>
                </a:solidFill>
              </a:rPr>
              <a:t>SPORT</a:t>
            </a:r>
            <a:r>
              <a:rPr lang="ru-RU" altLang="de-DE" sz="2400">
                <a:solidFill>
                  <a:srgbClr val="333333"/>
                </a:solidFill>
              </a:rPr>
              <a:t>” надпись на лодке</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удочка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красный свитер</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рыба</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56</a:t>
            </a:fld>
            <a:endParaRPr lang="de-DE" altLang="de-DE">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a:t>
            </a:r>
            <a:r>
              <a:rPr lang="az-Cyrl-AZ" altLang="de-DE" sz="3600">
                <a:latin typeface="+mn-lt"/>
                <a:ea typeface="+mn-ea"/>
                <a:cs typeface="+mn-cs"/>
              </a:rPr>
              <a:t>ыб</a:t>
            </a:r>
            <a:r>
              <a:rPr lang="de-DE" altLang="de-DE" sz="3600">
                <a:latin typeface="+mn-lt"/>
                <a:ea typeface="+mn-ea"/>
                <a:cs typeface="+mn-cs"/>
              </a:rPr>
              <a:t>a</a:t>
            </a:r>
            <a:r>
              <a:rPr lang="az-Cyrl-AZ" altLang="de-DE" sz="3600">
                <a:latin typeface="+mn-lt"/>
                <a:ea typeface="+mn-ea"/>
                <a:cs typeface="+mn-cs"/>
              </a:rPr>
              <a:t>к</a:t>
            </a:r>
            <a:endParaRPr lang="de-DE" altLang="de-DE" sz="3600">
              <a:latin typeface="+mn-lt"/>
              <a:ea typeface="+mn-ea"/>
              <a:cs typeface="+mn-cs"/>
            </a:endParaRPr>
          </a:p>
        </p:txBody>
      </p:sp>
      <p:sp>
        <p:nvSpPr>
          <p:cNvPr id="13209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курительная трубка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ведро</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крючки на шляпе</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a:t>
            </a:r>
            <a:r>
              <a:rPr lang="de-DE" altLang="de-DE" sz="2400" dirty="0">
                <a:solidFill>
                  <a:srgbClr val="333333"/>
                </a:solidFill>
              </a:rPr>
              <a:t>SPORT</a:t>
            </a:r>
            <a:r>
              <a:rPr lang="ru-RU" altLang="de-DE" sz="2400" dirty="0">
                <a:solidFill>
                  <a:srgbClr val="333333"/>
                </a:solidFill>
              </a:rPr>
              <a:t>” надпись на лодке</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удочка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красный свитер</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рыба</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57</a:t>
            </a:fld>
            <a:endParaRPr lang="de-DE" altLang="de-DE">
              <a:latin typeface="+mn-lt"/>
              <a:ea typeface="+mn-ea"/>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58</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mn-lt"/>
                <a:ea typeface="+mn-ea"/>
                <a:cs typeface="+mn-cs"/>
              </a:rPr>
              <a:t>“M</a:t>
            </a:r>
            <a:r>
              <a:rPr lang="az-Cyrl-AZ" altLang="de-DE" sz="3600">
                <a:solidFill>
                  <a:srgbClr val="004992"/>
                </a:solidFill>
                <a:latin typeface="+mn-lt"/>
                <a:ea typeface="+mn-ea"/>
                <a:cs typeface="+mn-cs"/>
              </a:rPr>
              <a:t>озговой штурм”</a:t>
            </a:r>
            <a:br>
              <a:rPr lang="az-Cyrl-AZ" altLang="de-DE" sz="3600">
                <a:solidFill>
                  <a:srgbClr val="004992"/>
                </a:solidFill>
                <a:latin typeface="+mn-lt"/>
                <a:ea typeface="+mn-ea"/>
                <a:cs typeface="+mn-cs"/>
              </a:rPr>
            </a:br>
            <a:r>
              <a:rPr lang="az-Cyrl-AZ" altLang="de-DE">
                <a:solidFill>
                  <a:srgbClr val="004992"/>
                </a:solidFill>
                <a:latin typeface="+mn-lt"/>
                <a:ea typeface="+mn-ea"/>
                <a:cs typeface="+mn-cs"/>
              </a:rPr>
              <a:t>(англ. </a:t>
            </a:r>
            <a:r>
              <a:rPr lang="en-US" altLang="de-DE">
                <a:solidFill>
                  <a:srgbClr val="004992"/>
                </a:solidFill>
                <a:latin typeface="+mn-lt"/>
                <a:ea typeface="+mn-ea"/>
                <a:cs typeface="+mn-cs"/>
              </a:rPr>
              <a:t>brainstorming)</a:t>
            </a:r>
            <a:endParaRPr lang="de-DE" altLang="de-DE">
              <a:solidFill>
                <a:srgbClr val="004992"/>
              </a:solidFill>
              <a:latin typeface="+mn-lt"/>
              <a:ea typeface="+mn-ea"/>
              <a:cs typeface="+mn-cs"/>
            </a:endParaRPr>
          </a:p>
        </p:txBody>
      </p:sp>
      <p:sp>
        <p:nvSpPr>
          <p:cNvPr id="136195"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ru-RU" altLang="de-DE" sz="2400" dirty="0">
                <a:solidFill>
                  <a:srgbClr val="333333"/>
                </a:solidFill>
              </a:rPr>
              <a:t>Что обычно находится на</a:t>
            </a:r>
            <a:r>
              <a:rPr lang="de-DE" altLang="de-DE" sz="2400" dirty="0">
                <a:solidFill>
                  <a:srgbClr val="333333"/>
                </a:solidFill>
              </a:rPr>
              <a:t> </a:t>
            </a:r>
            <a:r>
              <a:rPr lang="ru-RU" altLang="de-DE" sz="2400" dirty="0">
                <a:solidFill>
                  <a:srgbClr val="333333"/>
                </a:solidFill>
              </a:rPr>
              <a:t>перекрестке</a:t>
            </a: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Перекресток</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13824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легковые автомобили</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полицейский</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ребенок на велосипеде</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старушка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зеленый свет</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зебра (знак перехода)</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Знак “СТОП”</a:t>
            </a:r>
            <a:br>
              <a:rPr lang="en-US" altLang="de-DE" sz="2000" dirty="0">
                <a:solidFill>
                  <a:srgbClr val="333333"/>
                </a:solidFill>
              </a:rPr>
            </a:br>
            <a:r>
              <a:rPr lang="ru-RU" altLang="de-DE" sz="2000" dirty="0">
                <a:solidFill>
                  <a:srgbClr val="333333"/>
                </a:solidFill>
              </a:rPr>
              <a:t>виднеющийся город</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Перекресток</a:t>
            </a:r>
            <a:endParaRPr lang="de-DE" altLang="de-DE" sz="3600">
              <a:latin typeface="+mn-lt"/>
              <a:ea typeface="+mn-ea"/>
              <a:cs typeface="+mn-cs"/>
            </a:endParaRPr>
          </a:p>
        </p:txBody>
      </p:sp>
      <p:sp>
        <p:nvSpPr>
          <p:cNvPr id="1402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легковые автомобили</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полицейский</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ребенок на</a:t>
            </a:r>
            <a:r>
              <a:rPr lang="en-US" altLang="de-DE" sz="2000" dirty="0">
                <a:solidFill>
                  <a:srgbClr val="333333"/>
                </a:solidFill>
              </a:rPr>
              <a:t> </a:t>
            </a:r>
            <a:r>
              <a:rPr lang="ru-RU" altLang="de-DE" sz="2000" dirty="0">
                <a:solidFill>
                  <a:srgbClr val="333333"/>
                </a:solidFill>
              </a:rPr>
              <a:t>велосипеде</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старушка</a:t>
            </a:r>
          </a:p>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зеленый свет</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зебра (знак перехода)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Знак “СТОП”</a:t>
            </a:r>
            <a:br>
              <a:rPr lang="en-US" altLang="de-DE" sz="2000" dirty="0">
                <a:solidFill>
                  <a:srgbClr val="333333"/>
                </a:solidFill>
              </a:rPr>
            </a:br>
            <a:r>
              <a:rPr lang="ru-RU" altLang="de-DE" sz="2000" dirty="0">
                <a:solidFill>
                  <a:srgbClr val="333333"/>
                </a:solidFill>
              </a:rPr>
              <a:t>виднеющийся город</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61</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62</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mn-lt"/>
                <a:ea typeface="+mn-ea"/>
                <a:cs typeface="+mn-cs"/>
              </a:rPr>
              <a:t>“M</a:t>
            </a:r>
            <a:r>
              <a:rPr lang="az-Cyrl-AZ" altLang="de-DE" sz="3600">
                <a:solidFill>
                  <a:srgbClr val="004992"/>
                </a:solidFill>
                <a:latin typeface="+mn-lt"/>
                <a:ea typeface="+mn-ea"/>
                <a:cs typeface="+mn-cs"/>
              </a:rPr>
              <a:t>озговой штурм”</a:t>
            </a:r>
            <a:br>
              <a:rPr lang="az-Cyrl-AZ" altLang="de-DE" sz="3600">
                <a:solidFill>
                  <a:srgbClr val="004992"/>
                </a:solidFill>
                <a:latin typeface="+mn-lt"/>
                <a:ea typeface="+mn-ea"/>
                <a:cs typeface="+mn-cs"/>
              </a:rPr>
            </a:br>
            <a:r>
              <a:rPr lang="az-Cyrl-AZ" altLang="de-DE">
                <a:solidFill>
                  <a:srgbClr val="004992"/>
                </a:solidFill>
                <a:latin typeface="+mn-lt"/>
                <a:ea typeface="+mn-ea"/>
                <a:cs typeface="+mn-cs"/>
              </a:rPr>
              <a:t>(англ. </a:t>
            </a:r>
            <a:r>
              <a:rPr lang="en-US" altLang="de-DE">
                <a:solidFill>
                  <a:srgbClr val="004992"/>
                </a:solidFill>
                <a:latin typeface="+mn-lt"/>
                <a:ea typeface="+mn-ea"/>
                <a:cs typeface="+mn-cs"/>
              </a:rPr>
              <a:t>brainstorming)</a:t>
            </a:r>
            <a:endParaRPr lang="de-DE" altLang="de-DE">
              <a:solidFill>
                <a:srgbClr val="004992"/>
              </a:solidFill>
              <a:latin typeface="+mn-lt"/>
              <a:ea typeface="+mn-ea"/>
              <a:cs typeface="+mn-cs"/>
            </a:endParaRPr>
          </a:p>
        </p:txBody>
      </p:sp>
      <p:sp>
        <p:nvSpPr>
          <p:cNvPr id="144387"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ru-RU" altLang="de-DE" sz="2400" dirty="0">
                <a:solidFill>
                  <a:srgbClr val="333333"/>
                </a:solidFill>
              </a:rPr>
              <a:t>Как выглядит типичная игровая площадка?</a:t>
            </a:r>
            <a:endParaRPr lang="en-US" altLang="de-DE" sz="2400" dirty="0">
              <a:solidFill>
                <a:srgbClr val="333333"/>
              </a:solidFill>
            </a:endParaRP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63</a:t>
            </a:fld>
            <a:endParaRPr lang="de-DE" altLang="de-DE">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Игровая площадка</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не было показано? Вы уверены в своем ответе?</a:t>
            </a:r>
            <a:endParaRPr lang="de-DE" altLang="de-DE">
              <a:solidFill>
                <a:srgbClr val="004992"/>
              </a:solidFill>
              <a:latin typeface="+mn-lt"/>
              <a:ea typeface="+mn-ea"/>
              <a:cs typeface="+mn-cs"/>
            </a:endParaRPr>
          </a:p>
        </p:txBody>
      </p:sp>
      <p:sp>
        <p:nvSpPr>
          <p:cNvPr id="1464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горка для катания</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карусель</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воздушный змей</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скейтборд</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мяч</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деревья</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качели</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игрушки</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песочница</a:t>
            </a:r>
            <a:endParaRPr lang="de-DE" altLang="de-DE" sz="20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64</a:t>
            </a:fld>
            <a:endParaRPr lang="de-DE" altLang="de-DE">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Игровая площадка</a:t>
            </a:r>
            <a:endParaRPr lang="de-DE" altLang="de-DE" sz="3600">
              <a:latin typeface="+mn-lt"/>
              <a:ea typeface="+mn-ea"/>
              <a:cs typeface="+mn-cs"/>
            </a:endParaRPr>
          </a:p>
        </p:txBody>
      </p:sp>
      <p:sp>
        <p:nvSpPr>
          <p:cNvPr id="148485" name="Rectangle 10"/>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горка для катания</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карусель</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воздушный змей</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скейтборд</a:t>
            </a:r>
          </a:p>
          <a:p>
            <a:pPr marL="342900" indent="-342900" eaLnBrk="1" hangingPunct="1">
              <a:lnSpc>
                <a:spcPct val="100000"/>
              </a:lnSpc>
              <a:spcBef>
                <a:spcPts val="1200"/>
              </a:spcBef>
              <a:buClr>
                <a:srgbClr val="004992"/>
              </a:buClr>
              <a:buFont typeface="WingDings"/>
              <a:buChar char=""/>
            </a:pPr>
            <a:r>
              <a:rPr lang="ru-RU" altLang="de-DE" sz="2000">
                <a:solidFill>
                  <a:srgbClr val="004992"/>
                </a:solidFill>
              </a:rPr>
              <a:t>мяч</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деревья</a:t>
            </a:r>
          </a:p>
          <a:p>
            <a:pPr marL="342900" indent="-342900" eaLnBrk="1" hangingPunct="1">
              <a:lnSpc>
                <a:spcPct val="100000"/>
              </a:lnSpc>
              <a:spcBef>
                <a:spcPts val="1200"/>
              </a:spcBef>
              <a:buClr>
                <a:srgbClr val="004992"/>
              </a:buClr>
              <a:buFont typeface="WingDings"/>
              <a:buChar char=""/>
            </a:pPr>
            <a:r>
              <a:rPr lang="ru-RU" altLang="de-DE" sz="2000">
                <a:solidFill>
                  <a:srgbClr val="004992"/>
                </a:solidFill>
              </a:rPr>
              <a:t>качели</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игрушки</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песочница</a:t>
            </a:r>
            <a:endParaRPr lang="de-DE" altLang="de-DE" sz="20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65</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66</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Cвадьба</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не было показано? Вы уверены в своем ответе?</a:t>
            </a:r>
            <a:endParaRPr lang="de-DE" altLang="de-DE">
              <a:solidFill>
                <a:srgbClr val="004992"/>
              </a:solidFill>
              <a:latin typeface="+mn-lt"/>
              <a:ea typeface="+mn-ea"/>
              <a:cs typeface="+mn-cs"/>
            </a:endParaRPr>
          </a:p>
        </p:txBody>
      </p:sp>
      <p:sp>
        <p:nvSpPr>
          <p:cNvPr id="1525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окно в церкви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шафер</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фата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девочка с цветами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скамьи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дверь</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67</a:t>
            </a:fld>
            <a:endParaRPr lang="de-DE" altLang="de-DE">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a:t>
            </a:r>
            <a:r>
              <a:rPr lang="az-Cyrl-AZ" altLang="de-DE" sz="3600">
                <a:latin typeface="+mn-lt"/>
                <a:ea typeface="+mn-ea"/>
                <a:cs typeface="+mn-cs"/>
              </a:rPr>
              <a:t>вадьба</a:t>
            </a:r>
            <a:endParaRPr lang="de-DE" altLang="de-DE" sz="3600">
              <a:latin typeface="+mn-lt"/>
              <a:ea typeface="+mn-ea"/>
              <a:cs typeface="+mn-cs"/>
            </a:endParaRPr>
          </a:p>
        </p:txBody>
      </p:sp>
      <p:sp>
        <p:nvSpPr>
          <p:cNvPr id="1546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окно в церкви</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шафер</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фата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девочка с цветами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скамьи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дверь</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68</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69</a:t>
            </a:fld>
            <a:endParaRPr lang="de-DE" altLang="de-DE">
              <a:latin typeface="+mn-lt"/>
              <a:ea typeface="+mn-ea"/>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Футбол</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не было показано? Вы уверены в своем ответе?</a:t>
            </a:r>
            <a:endParaRPr lang="de-DE" altLang="de-DE">
              <a:solidFill>
                <a:srgbClr val="004992"/>
              </a:solidFill>
              <a:latin typeface="+mn-lt"/>
              <a:ea typeface="+mn-ea"/>
              <a:cs typeface="+mn-cs"/>
            </a:endParaRPr>
          </a:p>
        </p:txBody>
      </p:sp>
      <p:sp>
        <p:nvSpPr>
          <p:cNvPr id="15872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табло</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ворота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маркировка поля</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игрок</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футбольный мяч</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зрители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головные повязки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флаги</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70</a:t>
            </a:fld>
            <a:endParaRPr lang="de-DE" altLang="de-DE">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Футбол</a:t>
            </a:r>
            <a:endParaRPr lang="de-DE" altLang="de-DE" sz="3600">
              <a:latin typeface="+mn-lt"/>
              <a:ea typeface="+mn-ea"/>
              <a:cs typeface="+mn-cs"/>
            </a:endParaRPr>
          </a:p>
        </p:txBody>
      </p:sp>
      <p:sp>
        <p:nvSpPr>
          <p:cNvPr id="1607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табло</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ворота</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маркировка поля</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игрок</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футбольный мяч</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зрители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головные повязки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флаги</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71</a:t>
            </a:fld>
            <a:endParaRPr lang="de-DE" altLang="de-DE">
              <a:latin typeface="+mn-lt"/>
              <a:ea typeface="+mn-ea"/>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72</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Посадка на Луну</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не было показано? Вы уверены в своем ответе?</a:t>
            </a:r>
            <a:endParaRPr lang="de-DE" altLang="de-DE">
              <a:solidFill>
                <a:srgbClr val="004992"/>
              </a:solidFill>
              <a:latin typeface="+mn-lt"/>
              <a:ea typeface="+mn-ea"/>
              <a:cs typeface="+mn-cs"/>
            </a:endParaRPr>
          </a:p>
        </p:txBody>
      </p:sp>
      <p:sp>
        <p:nvSpPr>
          <p:cNvPr id="1648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подпорка для ракеты</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баллон с кислородом</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шлем</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лунный кратер</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ракета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серп планеты на заднем</a:t>
            </a:r>
            <a:br>
              <a:rPr lang="en-US" altLang="de-DE" sz="2400" dirty="0">
                <a:solidFill>
                  <a:srgbClr val="333333"/>
                </a:solidFill>
              </a:rPr>
            </a:br>
            <a:r>
              <a:rPr lang="ru-RU" altLang="de-DE" sz="2400" dirty="0">
                <a:solidFill>
                  <a:srgbClr val="333333"/>
                </a:solidFill>
              </a:rPr>
              <a:t>фоне</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73</a:t>
            </a:fld>
            <a:endParaRPr lang="de-DE" altLang="de-DE">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Посадка на Луну</a:t>
            </a:r>
            <a:endParaRPr lang="de-DE" altLang="de-DE" sz="3600">
              <a:latin typeface="+mn-lt"/>
              <a:ea typeface="+mn-ea"/>
              <a:cs typeface="+mn-cs"/>
            </a:endParaRPr>
          </a:p>
        </p:txBody>
      </p:sp>
      <p:sp>
        <p:nvSpPr>
          <p:cNvPr id="1669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подпорка для ракеты</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баллон с кислородом</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шлем</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лунный кратер</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ракета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серп планеты на заднем</a:t>
            </a:r>
            <a:br>
              <a:rPr lang="en-US" altLang="de-DE" sz="2400" dirty="0">
                <a:solidFill>
                  <a:srgbClr val="333333"/>
                </a:solidFill>
              </a:rPr>
            </a:br>
            <a:r>
              <a:rPr lang="ru-RU" altLang="de-DE" sz="2400" dirty="0">
                <a:solidFill>
                  <a:srgbClr val="333333"/>
                </a:solidFill>
              </a:rPr>
              <a:t>фоне</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74</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75</a:t>
            </a:fld>
            <a:endParaRPr lang="de-DE" altLang="de-DE">
              <a:latin typeface="+mn-lt"/>
              <a:ea typeface="+mn-ea"/>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Cпасательные работы</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1771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вертолет</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шлюпка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водолаз</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перевернутая лодка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мед. носилки скорой</a:t>
            </a:r>
            <a:br>
              <a:rPr lang="en-US" altLang="de-DE" sz="2000" dirty="0">
                <a:solidFill>
                  <a:srgbClr val="333333"/>
                </a:solidFill>
              </a:rPr>
            </a:br>
            <a:r>
              <a:rPr lang="ru-RU" altLang="de-DE" sz="2000" dirty="0">
                <a:solidFill>
                  <a:srgbClr val="333333"/>
                </a:solidFill>
              </a:rPr>
              <a:t>помощи</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спасательный пояс</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пилот</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76</a:t>
            </a:fld>
            <a:endParaRPr lang="de-DE" altLang="de-DE">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a:t>
            </a:r>
            <a:r>
              <a:rPr lang="az-Cyrl-AZ" altLang="de-DE" sz="3600">
                <a:latin typeface="+mn-lt"/>
                <a:ea typeface="+mn-ea"/>
                <a:cs typeface="+mn-cs"/>
              </a:rPr>
              <a:t>пасательные работы</a:t>
            </a:r>
            <a:endParaRPr lang="de-DE" altLang="de-DE" sz="3600">
              <a:latin typeface="+mn-lt"/>
              <a:ea typeface="+mn-ea"/>
              <a:cs typeface="+mn-cs"/>
            </a:endParaRPr>
          </a:p>
        </p:txBody>
      </p:sp>
      <p:sp>
        <p:nvSpPr>
          <p:cNvPr id="17920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вертолет</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шлюпка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водолаз</a:t>
            </a:r>
          </a:p>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перевернутая лодка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мед. носилки скорой</a:t>
            </a:r>
            <a:br>
              <a:rPr lang="en-US" altLang="de-DE" sz="2000" dirty="0">
                <a:solidFill>
                  <a:srgbClr val="333333"/>
                </a:solidFill>
              </a:rPr>
            </a:br>
            <a:r>
              <a:rPr lang="ru-RU" altLang="de-DE" sz="2000" dirty="0">
                <a:solidFill>
                  <a:srgbClr val="333333"/>
                </a:solidFill>
              </a:rPr>
              <a:t>помощи</a:t>
            </a:r>
          </a:p>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спасательный пояс</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пилот</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77</a:t>
            </a:fld>
            <a:endParaRPr lang="de-DE" altLang="de-DE">
              <a:latin typeface="+mn-lt"/>
              <a:ea typeface="+mn-ea"/>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1030"/>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78</a:t>
            </a:fld>
            <a:endParaRPr lang="de-DE" altLang="de-DE">
              <a:latin typeface="+mn-lt"/>
              <a:ea typeface="+mn-ea"/>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mn-lt"/>
                <a:ea typeface="+mn-ea"/>
                <a:cs typeface="+mn-cs"/>
              </a:rPr>
              <a:t>“M</a:t>
            </a:r>
            <a:r>
              <a:rPr lang="az-Cyrl-AZ" altLang="de-DE" sz="3600">
                <a:solidFill>
                  <a:srgbClr val="004992"/>
                </a:solidFill>
                <a:latin typeface="+mn-lt"/>
                <a:ea typeface="+mn-ea"/>
                <a:cs typeface="+mn-cs"/>
              </a:rPr>
              <a:t>озговой штурм”</a:t>
            </a:r>
            <a:br>
              <a:rPr lang="az-Cyrl-AZ" altLang="de-DE" sz="3600">
                <a:solidFill>
                  <a:srgbClr val="004992"/>
                </a:solidFill>
                <a:latin typeface="+mn-lt"/>
                <a:ea typeface="+mn-ea"/>
                <a:cs typeface="+mn-cs"/>
              </a:rPr>
            </a:br>
            <a:r>
              <a:rPr lang="az-Cyrl-AZ" altLang="de-DE">
                <a:solidFill>
                  <a:srgbClr val="004992"/>
                </a:solidFill>
                <a:latin typeface="+mn-lt"/>
                <a:ea typeface="+mn-ea"/>
                <a:cs typeface="+mn-cs"/>
              </a:rPr>
              <a:t>(англ. </a:t>
            </a:r>
            <a:r>
              <a:rPr lang="en-US" altLang="de-DE">
                <a:solidFill>
                  <a:srgbClr val="004992"/>
                </a:solidFill>
                <a:latin typeface="+mn-lt"/>
                <a:ea typeface="+mn-ea"/>
                <a:cs typeface="+mn-cs"/>
              </a:rPr>
              <a:t>brainstorming)</a:t>
            </a:r>
            <a:endParaRPr lang="de-DE" altLang="de-DE">
              <a:solidFill>
                <a:srgbClr val="004992"/>
              </a:solidFill>
              <a:latin typeface="+mn-lt"/>
              <a:ea typeface="+mn-ea"/>
              <a:cs typeface="+mn-cs"/>
            </a:endParaRPr>
          </a:p>
        </p:txBody>
      </p:sp>
      <p:sp>
        <p:nvSpPr>
          <p:cNvPr id="183299"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de-DE" altLang="de-DE" sz="2400" dirty="0">
                <a:solidFill>
                  <a:srgbClr val="333333"/>
                </a:solidFill>
              </a:rPr>
              <a:t>Как выглядит типичная стройка?</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79</a:t>
            </a:fld>
            <a:endParaRPr lang="de-DE" altLang="de-DE">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11480" y="2203704"/>
            <a:ext cx="11338560" cy="4251960"/>
          </a:xfrm>
        </p:spPr>
        <p:txBody>
          <a:bodyPr>
            <a:noAutofit/>
          </a:bodyPr>
          <a:lstStyle/>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трубы</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тачка</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барьер</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строительственые</a:t>
            </a:r>
            <a:br>
              <a:rPr lang="en-US" altLang="de-DE" sz="2000" dirty="0">
                <a:solidFill>
                  <a:srgbClr val="333333"/>
                </a:solidFill>
              </a:rPr>
            </a:br>
            <a:r>
              <a:rPr lang="ru-RU" altLang="de-DE" sz="2000" dirty="0">
                <a:solidFill>
                  <a:srgbClr val="333333"/>
                </a:solidFill>
              </a:rPr>
              <a:t>транспортные</a:t>
            </a:r>
            <a:br>
              <a:rPr lang="en-US" altLang="de-DE" sz="2000" dirty="0">
                <a:solidFill>
                  <a:srgbClr val="333333"/>
                </a:solidFill>
              </a:rPr>
            </a:br>
            <a:r>
              <a:rPr lang="ru-RU" altLang="de-DE" sz="2000" dirty="0">
                <a:solidFill>
                  <a:srgbClr val="333333"/>
                </a:solidFill>
              </a:rPr>
              <a:t>средства</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отбойный молоток</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лопата</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Знак “СТОП”</a:t>
            </a:r>
            <a:endParaRPr lang="en-US" sz="2000" dirty="0">
              <a:solidFill>
                <a:srgbClr val="333333"/>
              </a:solidFill>
            </a:endParaRPr>
          </a:p>
        </p:txBody>
      </p:sp>
      <p:sp>
        <p:nvSpPr>
          <p:cNvPr id="185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Cтройка</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a:t>
            </a:r>
            <a:r>
              <a:rPr lang="az-Cyrl-AZ" altLang="de-DE" sz="3600">
                <a:latin typeface="+mn-lt"/>
                <a:ea typeface="+mn-ea"/>
                <a:cs typeface="+mn-cs"/>
              </a:rPr>
              <a:t>тройка</a:t>
            </a:r>
            <a:endParaRPr lang="de-DE" altLang="de-DE" sz="3600">
              <a:latin typeface="+mn-lt"/>
              <a:ea typeface="+mn-ea"/>
              <a:cs typeface="+mn-cs"/>
            </a:endParaRPr>
          </a:p>
        </p:txBody>
      </p:sp>
      <p:sp>
        <p:nvSpPr>
          <p:cNvPr id="1873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трубы</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тачка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барьер</a:t>
            </a:r>
          </a:p>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строительственые</a:t>
            </a:r>
            <a:br>
              <a:rPr lang="en-US" altLang="de-DE" sz="2000" dirty="0">
                <a:solidFill>
                  <a:srgbClr val="004992"/>
                </a:solidFill>
              </a:rPr>
            </a:br>
            <a:r>
              <a:rPr lang="ru-RU" altLang="de-DE" sz="2000" dirty="0">
                <a:solidFill>
                  <a:srgbClr val="004992"/>
                </a:solidFill>
              </a:rPr>
              <a:t>транспортные</a:t>
            </a:r>
            <a:br>
              <a:rPr lang="en-US" altLang="de-DE" sz="2000" dirty="0">
                <a:solidFill>
                  <a:srgbClr val="004992"/>
                </a:solidFill>
              </a:rPr>
            </a:br>
            <a:r>
              <a:rPr lang="ru-RU" altLang="de-DE" sz="2000" dirty="0">
                <a:solidFill>
                  <a:srgbClr val="004992"/>
                </a:solidFill>
              </a:rPr>
              <a:t>средства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отбойный молоток</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лопата</a:t>
            </a:r>
          </a:p>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Знак “СТОП”</a:t>
            </a:r>
            <a:endParaRPr lang="de-DE" alt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81</a:t>
            </a:fld>
            <a:endParaRPr lang="de-DE" altLang="de-DE">
              <a:latin typeface="+mn-lt"/>
              <a:ea typeface="+mn-ea"/>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000000"/>
              </a:buClr>
              <a:buFont typeface="WingDings"/>
              <a:buChar char=""/>
            </a:pPr>
            <a:r>
              <a:rPr lang="ru-RU" altLang="de-DE" sz="2000" dirty="0">
                <a:solidFill>
                  <a:srgbClr val="004992"/>
                </a:solidFill>
              </a:rPr>
              <a:t>Наши воспоминания могут быть ложными!</a:t>
            </a:r>
            <a:br>
              <a:rPr lang="en-US" altLang="de-DE" sz="2000" dirty="0">
                <a:solidFill>
                  <a:srgbClr val="004992"/>
                </a:solidFill>
              </a:rPr>
            </a:br>
            <a:r>
              <a:rPr lang="ru-RU" altLang="de-DE" sz="2000" dirty="0">
                <a:solidFill>
                  <a:srgbClr val="333333"/>
                </a:solidFill>
              </a:rPr>
              <a:t>Особенно при важных ситуациях (ссоры, свидетельские показания и т. д.) необходимо</a:t>
            </a:r>
            <a:r>
              <a:rPr lang="de-DE" altLang="de-DE" sz="2000" dirty="0">
                <a:solidFill>
                  <a:srgbClr val="333333"/>
                </a:solidFill>
              </a:rPr>
              <a:t> осознать</a:t>
            </a:r>
            <a:r>
              <a:rPr lang="ru-RU" altLang="de-DE" sz="2000" dirty="0">
                <a:solidFill>
                  <a:srgbClr val="333333"/>
                </a:solidFill>
              </a:rPr>
              <a:t>:</a:t>
            </a:r>
            <a:br>
              <a:rPr lang="en-US" altLang="de-DE" sz="2000" dirty="0">
                <a:solidFill>
                  <a:srgbClr val="333333"/>
                </a:solidFill>
              </a:rPr>
            </a:br>
            <a:r>
              <a:rPr lang="ru-RU" altLang="de-DE" sz="2000" dirty="0">
                <a:solidFill>
                  <a:srgbClr val="333333"/>
                </a:solidFill>
              </a:rPr>
              <a:t>Если вы не очень хорошо (то есть не подробно) помните,</a:t>
            </a:r>
            <a:r>
              <a:rPr lang="de-DE" altLang="de-DE" sz="2000" dirty="0">
                <a:solidFill>
                  <a:srgbClr val="333333"/>
                </a:solidFill>
              </a:rPr>
              <a:t> </a:t>
            </a:r>
            <a:r>
              <a:rPr lang="ru-RU" altLang="de-DE" sz="2000" dirty="0">
                <a:solidFill>
                  <a:srgbClr val="333333"/>
                </a:solidFill>
              </a:rPr>
              <a:t>что произошло:</a:t>
            </a:r>
            <a:endParaRPr lang="de-DE" altLang="de-DE" sz="2000" dirty="0">
              <a:solidFill>
                <a:srgbClr val="333333"/>
              </a:solidFill>
            </a:endParaRPr>
          </a:p>
          <a:p>
            <a:pPr marL="774827" lvl="3" indent="-342900" defTabSz="914400" fontAlgn="base">
              <a:spcBef>
                <a:spcPts val="1999"/>
              </a:spcBef>
              <a:buClr>
                <a:srgbClr val="333333"/>
              </a:buClr>
              <a:buFont typeface="WingDings"/>
              <a:buChar char=""/>
            </a:pPr>
            <a:r>
              <a:rPr lang="ru-RU" altLang="de-DE" sz="2000" dirty="0">
                <a:solidFill>
                  <a:srgbClr val="004992"/>
                </a:solidFill>
                <a:latin typeface="+mn-lt"/>
              </a:rPr>
              <a:t>Рассмотрите возможность того,</a:t>
            </a:r>
            <a:r>
              <a:rPr lang="de-DE" altLang="de-DE" sz="2000" dirty="0">
                <a:solidFill>
                  <a:srgbClr val="004992"/>
                </a:solidFill>
                <a:latin typeface="+mn-lt"/>
              </a:rPr>
              <a:t> </a:t>
            </a:r>
            <a:r>
              <a:rPr lang="ru-RU" altLang="de-DE" sz="2000" dirty="0">
                <a:solidFill>
                  <a:srgbClr val="004992"/>
                </a:solidFill>
                <a:latin typeface="+mn-lt"/>
              </a:rPr>
              <a:t>что Вы не правы и ошибаетесь</a:t>
            </a:r>
            <a:r>
              <a:rPr lang="de-DE" altLang="de-DE" sz="2000" dirty="0">
                <a:solidFill>
                  <a:srgbClr val="004992"/>
                </a:solidFill>
                <a:latin typeface="+mn-lt"/>
              </a:rPr>
              <a:t>.</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82</a:t>
            </a:fld>
            <a:endParaRPr lang="de-DE" altLang="de-DE">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000000"/>
              </a:buClr>
              <a:buFont typeface="WingDings"/>
              <a:buChar char=""/>
            </a:pPr>
            <a:r>
              <a:rPr lang="ru-RU" altLang="de-DE" sz="2000" dirty="0">
                <a:solidFill>
                  <a:srgbClr val="004992"/>
                </a:solidFill>
              </a:rPr>
              <a:t>Наши воспоминания могут быть ложными!</a:t>
            </a:r>
            <a:br>
              <a:rPr lang="en-US" altLang="de-DE" sz="2000" dirty="0">
                <a:solidFill>
                  <a:srgbClr val="004992"/>
                </a:solidFill>
              </a:rPr>
            </a:br>
            <a:r>
              <a:rPr lang="ru-RU" altLang="de-DE" sz="2000" dirty="0">
                <a:solidFill>
                  <a:srgbClr val="333333"/>
                </a:solidFill>
              </a:rPr>
              <a:t>Особенно при важных ситуациях (ссоры, свидетельские показания и т. д.) необходимо</a:t>
            </a:r>
            <a:r>
              <a:rPr lang="de-DE" altLang="de-DE" sz="2000" dirty="0">
                <a:solidFill>
                  <a:srgbClr val="333333"/>
                </a:solidFill>
              </a:rPr>
              <a:t> осознать</a:t>
            </a:r>
            <a:r>
              <a:rPr lang="ru-RU" altLang="de-DE" sz="2000" dirty="0">
                <a:solidFill>
                  <a:srgbClr val="333333"/>
                </a:solidFill>
              </a:rPr>
              <a:t>:</a:t>
            </a:r>
            <a:br>
              <a:rPr lang="en-US" altLang="de-DE" sz="2000" dirty="0">
                <a:solidFill>
                  <a:srgbClr val="333333"/>
                </a:solidFill>
              </a:rPr>
            </a:br>
            <a:r>
              <a:rPr lang="ru-RU" altLang="de-DE" sz="2000" dirty="0">
                <a:solidFill>
                  <a:srgbClr val="333333"/>
                </a:solidFill>
              </a:rPr>
              <a:t>Если вы не очень хорошо (то есть не подробно) помните,</a:t>
            </a:r>
            <a:r>
              <a:rPr lang="de-DE" altLang="de-DE" sz="2000" dirty="0">
                <a:solidFill>
                  <a:srgbClr val="333333"/>
                </a:solidFill>
              </a:rPr>
              <a:t> </a:t>
            </a:r>
            <a:r>
              <a:rPr lang="ru-RU" altLang="de-DE" sz="2000" dirty="0">
                <a:solidFill>
                  <a:srgbClr val="333333"/>
                </a:solidFill>
              </a:rPr>
              <a:t>что произошло:</a:t>
            </a:r>
            <a:endParaRPr lang="de-DE" altLang="de-DE" sz="2000" dirty="0">
              <a:solidFill>
                <a:srgbClr val="333333"/>
              </a:solidFill>
            </a:endParaRPr>
          </a:p>
          <a:p>
            <a:pPr marL="774827" lvl="3" indent="-342900" defTabSz="914400" fontAlgn="base">
              <a:spcBef>
                <a:spcPts val="1999"/>
              </a:spcBef>
              <a:buClr>
                <a:srgbClr val="333333"/>
              </a:buClr>
              <a:buFont typeface="WingDings"/>
              <a:buChar char=""/>
            </a:pPr>
            <a:r>
              <a:rPr lang="ru-RU" altLang="de-DE" sz="2000" dirty="0">
                <a:solidFill>
                  <a:srgbClr val="004992"/>
                </a:solidFill>
                <a:latin typeface="+mn-lt"/>
              </a:rPr>
              <a:t>Рассмотрите возможность того,</a:t>
            </a:r>
            <a:r>
              <a:rPr lang="de-DE" altLang="de-DE" sz="2000" dirty="0">
                <a:solidFill>
                  <a:srgbClr val="004992"/>
                </a:solidFill>
                <a:latin typeface="+mn-lt"/>
              </a:rPr>
              <a:t> </a:t>
            </a:r>
            <a:r>
              <a:rPr lang="ru-RU" altLang="de-DE" sz="2000" dirty="0">
                <a:solidFill>
                  <a:srgbClr val="004992"/>
                </a:solidFill>
                <a:latin typeface="+mn-lt"/>
              </a:rPr>
              <a:t>что Вы не правы и ошибаетесь</a:t>
            </a:r>
            <a:r>
              <a:rPr lang="de-DE" altLang="de-DE" sz="2000" dirty="0">
                <a:solidFill>
                  <a:srgbClr val="004992"/>
                </a:solidFill>
                <a:latin typeface="+mn-lt"/>
              </a:rPr>
              <a:t>.</a:t>
            </a:r>
          </a:p>
          <a:p>
            <a:pPr marL="774827" lvl="3" indent="-342900" defTabSz="914400" fontAlgn="base">
              <a:spcBef>
                <a:spcPts val="1999"/>
              </a:spcBef>
              <a:buClr>
                <a:srgbClr val="000000"/>
              </a:buClr>
              <a:buFont typeface="WingDings"/>
              <a:buChar char=""/>
            </a:pPr>
            <a:r>
              <a:rPr lang="ru-RU" altLang="de-DE" sz="2000" dirty="0">
                <a:solidFill>
                  <a:srgbClr val="004992"/>
                </a:solidFill>
                <a:latin typeface="+mn-lt"/>
              </a:rPr>
              <a:t>Ищете подтверждающие информации (напр. расспросив свидетелей)</a:t>
            </a:r>
            <a:endParaRPr lang="en-US" sz="2000" dirty="0">
              <a:latin typeface="+mn-lt"/>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83</a:t>
            </a:fld>
            <a:endParaRPr lang="de-DE" altLang="de-DE">
              <a:latin typeface="+mn-lt"/>
              <a:ea typeface="+mn-ea"/>
            </a:endParaRPr>
          </a:p>
        </p:txBody>
      </p:sp>
    </p:spTree>
    <p:extLst>
      <p:ext uri="{BB962C8B-B14F-4D97-AF65-F5344CB8AC3E}">
        <p14:creationId xmlns:p14="http://schemas.microsoft.com/office/powerpoint/2010/main" val="12160202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000000"/>
              </a:buClr>
              <a:buFont typeface="WingDings"/>
              <a:buChar char=""/>
            </a:pPr>
            <a:r>
              <a:rPr lang="ru-RU" altLang="de-DE" sz="2000" dirty="0">
                <a:solidFill>
                  <a:srgbClr val="004992"/>
                </a:solidFill>
              </a:rPr>
              <a:t>Наши воспоминания могут быть ложными!</a:t>
            </a:r>
            <a:br>
              <a:rPr lang="en-US" altLang="de-DE" sz="2000" dirty="0">
                <a:solidFill>
                  <a:srgbClr val="004992"/>
                </a:solidFill>
              </a:rPr>
            </a:br>
            <a:r>
              <a:rPr lang="ru-RU" altLang="de-DE" sz="2000" dirty="0">
                <a:solidFill>
                  <a:srgbClr val="333333"/>
                </a:solidFill>
              </a:rPr>
              <a:t>Особенно при важных ситуациях (ссоры, свидетельские показания и т. д.) необходимо</a:t>
            </a:r>
            <a:r>
              <a:rPr lang="de-DE" altLang="de-DE" sz="2000" dirty="0">
                <a:solidFill>
                  <a:srgbClr val="333333"/>
                </a:solidFill>
              </a:rPr>
              <a:t> осознать</a:t>
            </a:r>
            <a:r>
              <a:rPr lang="ru-RU" altLang="de-DE" sz="2000" dirty="0">
                <a:solidFill>
                  <a:srgbClr val="333333"/>
                </a:solidFill>
              </a:rPr>
              <a:t>:</a:t>
            </a:r>
            <a:br>
              <a:rPr lang="en-US" altLang="de-DE" sz="2000" dirty="0">
                <a:solidFill>
                  <a:srgbClr val="333333"/>
                </a:solidFill>
              </a:rPr>
            </a:br>
            <a:r>
              <a:rPr lang="ru-RU" altLang="de-DE" sz="2000" dirty="0">
                <a:solidFill>
                  <a:srgbClr val="333333"/>
                </a:solidFill>
              </a:rPr>
              <a:t>Если вы не очень хорошо (то есть не подробно) помните,</a:t>
            </a:r>
            <a:r>
              <a:rPr lang="de-DE" altLang="de-DE" sz="2000" dirty="0">
                <a:solidFill>
                  <a:srgbClr val="333333"/>
                </a:solidFill>
              </a:rPr>
              <a:t> </a:t>
            </a:r>
            <a:r>
              <a:rPr lang="ru-RU" altLang="de-DE" sz="2000" dirty="0">
                <a:solidFill>
                  <a:srgbClr val="333333"/>
                </a:solidFill>
              </a:rPr>
              <a:t>что произошло:</a:t>
            </a:r>
            <a:endParaRPr lang="de-DE" altLang="de-DE" sz="2000" dirty="0">
              <a:solidFill>
                <a:srgbClr val="333333"/>
              </a:solidFill>
            </a:endParaRPr>
          </a:p>
          <a:p>
            <a:pPr marL="774827" lvl="3" indent="-342900" defTabSz="914400" fontAlgn="base">
              <a:spcBef>
                <a:spcPts val="1999"/>
              </a:spcBef>
              <a:buClr>
                <a:srgbClr val="333333"/>
              </a:buClr>
              <a:buFont typeface="WingDings"/>
              <a:buChar char=""/>
            </a:pPr>
            <a:r>
              <a:rPr lang="ru-RU" altLang="de-DE" sz="2000" dirty="0">
                <a:solidFill>
                  <a:srgbClr val="004992"/>
                </a:solidFill>
                <a:latin typeface="+mn-lt"/>
              </a:rPr>
              <a:t>Рассмотрите возможность того,</a:t>
            </a:r>
            <a:r>
              <a:rPr lang="de-DE" altLang="de-DE" sz="2000" dirty="0">
                <a:solidFill>
                  <a:srgbClr val="004992"/>
                </a:solidFill>
                <a:latin typeface="+mn-lt"/>
              </a:rPr>
              <a:t> </a:t>
            </a:r>
            <a:r>
              <a:rPr lang="ru-RU" altLang="de-DE" sz="2000" dirty="0">
                <a:solidFill>
                  <a:srgbClr val="004992"/>
                </a:solidFill>
                <a:latin typeface="+mn-lt"/>
              </a:rPr>
              <a:t>что Вы не правы и ошибаетесь</a:t>
            </a:r>
            <a:r>
              <a:rPr lang="de-DE" altLang="de-DE" sz="2000" dirty="0">
                <a:solidFill>
                  <a:srgbClr val="004992"/>
                </a:solidFill>
                <a:latin typeface="+mn-lt"/>
              </a:rPr>
              <a:t>.</a:t>
            </a:r>
          </a:p>
          <a:p>
            <a:pPr marL="774827" lvl="3" indent="-342900" defTabSz="914400" fontAlgn="base">
              <a:spcBef>
                <a:spcPts val="1999"/>
              </a:spcBef>
              <a:buClr>
                <a:srgbClr val="000000"/>
              </a:buClr>
              <a:buFont typeface="WingDings"/>
              <a:buChar char=""/>
            </a:pPr>
            <a:r>
              <a:rPr lang="ru-RU" altLang="de-DE" sz="2000" dirty="0">
                <a:solidFill>
                  <a:srgbClr val="004992"/>
                </a:solidFill>
                <a:latin typeface="+mn-lt"/>
              </a:rPr>
              <a:t>Ищете подтверждающие информации (напр. расспросив свидетелей)</a:t>
            </a:r>
            <a:br>
              <a:rPr lang="en-US" altLang="de-DE" sz="2000" dirty="0">
                <a:solidFill>
                  <a:srgbClr val="004992"/>
                </a:solidFill>
                <a:latin typeface="+mn-lt"/>
              </a:rPr>
            </a:br>
            <a:r>
              <a:rPr lang="ru-RU" altLang="de-DE" sz="2000" u="sng" dirty="0">
                <a:solidFill>
                  <a:srgbClr val="333333"/>
                </a:solidFill>
                <a:latin typeface="+mn-lt"/>
              </a:rPr>
              <a:t>Пример:</a:t>
            </a:r>
            <a:r>
              <a:rPr lang="ru-RU" altLang="de-DE" sz="2000" dirty="0">
                <a:solidFill>
                  <a:srgbClr val="333333"/>
                </a:solidFill>
                <a:latin typeface="+mn-lt"/>
              </a:rPr>
              <a:t> Вы спорили с кем-то и помните но смутно, что члены вашей семьи были униженны и оскорблены:</a:t>
            </a:r>
            <a:br>
              <a:rPr lang="en-US" altLang="de-DE" sz="2000" dirty="0">
                <a:solidFill>
                  <a:srgbClr val="333333"/>
                </a:solidFill>
                <a:latin typeface="+mn-lt"/>
              </a:rPr>
            </a:br>
            <a:r>
              <a:rPr lang="ru-RU" altLang="de-DE" sz="2000" dirty="0">
                <a:solidFill>
                  <a:srgbClr val="333333"/>
                </a:solidFill>
                <a:latin typeface="+mn-lt"/>
              </a:rPr>
              <a:t>Рассмотрите возможность того, что память не запоминает все факты или запомнившиеся Вами вещи искажаются! Спрашивайте людей, которые присутствовали при этом событии.</a:t>
            </a:r>
            <a:endParaRPr lang="en-US" sz="2000" dirty="0">
              <a:latin typeface="+mn-lt"/>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84</a:t>
            </a:fld>
            <a:endParaRPr lang="de-DE" altLang="de-DE">
              <a:latin typeface="+mn-lt"/>
              <a:ea typeface="+mn-ea"/>
            </a:endParaRPr>
          </a:p>
        </p:txBody>
      </p:sp>
    </p:spTree>
    <p:extLst>
      <p:ext uri="{BB962C8B-B14F-4D97-AF65-F5344CB8AC3E}">
        <p14:creationId xmlns:p14="http://schemas.microsoft.com/office/powerpoint/2010/main" val="5422711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В состоянии психоза имеется опасность вспоминать те события, которые происходили по-другому, либо не просиходили вообще.</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85</a:t>
            </a:fld>
            <a:endParaRPr lang="de-DE" altLang="de-DE">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В состоянии психоза имеется опасность вспоминать те события, которые происходили по-другому, либо не просиходили вообще.</a:t>
            </a:r>
            <a:endParaRPr lang="de-DE" altLang="de-DE" sz="2000" dirty="0">
              <a:solidFill>
                <a:srgbClr val="333333"/>
              </a:solidFill>
            </a:endParaRPr>
          </a:p>
          <a:p>
            <a:pPr lvl="0" defTabSz="914400" fontAlgn="base"/>
            <a:r>
              <a:rPr lang="de-DE" altLang="de-DE" dirty="0">
                <a:solidFill>
                  <a:srgbClr val="004992"/>
                </a:solidFill>
              </a:rPr>
              <a:t>Пример:</a:t>
            </a:r>
            <a:r>
              <a:rPr lang="de-DE" altLang="de-DE" dirty="0">
                <a:solidFill>
                  <a:srgbClr val="333333"/>
                </a:solidFill>
              </a:rPr>
              <a:t> </a:t>
            </a:r>
            <a:r>
              <a:rPr lang="ru-RU" altLang="de-DE" dirty="0">
                <a:solidFill>
                  <a:srgbClr val="333333"/>
                </a:solidFill>
              </a:rPr>
              <a:t>Алексей убежден, что его велосипед украли.</a:t>
            </a:r>
            <a:endParaRPr lang="de-DE" altLang="de-DE" dirty="0">
              <a:solidFill>
                <a:srgbClr val="333333"/>
              </a:solidFill>
            </a:endParaRPr>
          </a:p>
          <a:p>
            <a:pPr lvl="0" defTabSz="914400" fontAlgn="base">
              <a:lnSpc>
                <a:spcPct val="100000"/>
              </a:lnSpc>
              <a:spcBef>
                <a:spcPts val="1200"/>
              </a:spcBef>
            </a:pPr>
            <a:r>
              <a:rPr lang="de-DE" altLang="de-DE" dirty="0">
                <a:solidFill>
                  <a:srgbClr val="004992"/>
                </a:solidFill>
              </a:rPr>
              <a:t>Предыстория:</a:t>
            </a:r>
            <a:r>
              <a:rPr lang="de-DE" altLang="de-DE" dirty="0">
                <a:solidFill>
                  <a:srgbClr val="333333"/>
                </a:solidFill>
              </a:rPr>
              <a:t> </a:t>
            </a:r>
            <a:r>
              <a:rPr lang="ru-RU" altLang="de-DE" dirty="0">
                <a:solidFill>
                  <a:srgbClr val="333333"/>
                </a:solidFill>
              </a:rPr>
              <a:t>Его велосипед стоит не возле двери как обычно, хотя Алексей на 100% уверен, что видел свой велосипед там еще вчера вечером. Затем он видит свой велосипед перед магазином за углом. Алексей подумывает вызвать милицию, потому что он подозревает, что вор находится в магазине. Для него это еще одно подтверждение заговора против него, т. к. три недели назад украли его бумажник.</a:t>
            </a:r>
            <a:endParaRPr lang="en-US" altLang="de-DE" dirty="0">
              <a:solidFill>
                <a:srgbClr val="333333"/>
              </a:solidFill>
            </a:endParaRPr>
          </a:p>
          <a:p>
            <a:pPr lvl="0" defTabSz="914400" fontAlgn="base">
              <a:lnSpc>
                <a:spcPct val="100000"/>
              </a:lnSpc>
              <a:spcBef>
                <a:spcPts val="1200"/>
              </a:spcBef>
            </a:pPr>
            <a:r>
              <a:rPr lang="de-DE" altLang="de-DE" dirty="0">
                <a:solidFill>
                  <a:srgbClr val="004992"/>
                </a:solidFill>
              </a:rPr>
              <a:t>Но:</a:t>
            </a:r>
            <a:r>
              <a:rPr lang="de-DE" altLang="de-DE" dirty="0">
                <a:solidFill>
                  <a:srgbClr val="333333"/>
                </a:solidFill>
              </a:rPr>
              <a:t> </a:t>
            </a:r>
            <a:r>
              <a:rPr lang="ru-RU" altLang="de-DE" dirty="0">
                <a:solidFill>
                  <a:srgbClr val="333333"/>
                </a:solidFill>
              </a:rPr>
              <a:t>Решаясь все-таки вызвать милицию, Алексей доставая из кармана свой мобильный, обнаруживает ключи от замка велосипеда и сразу же вспоминает, что это все-таки он вчера оставил перед магазином свой велосипед.</a:t>
            </a:r>
            <a:endParaRPr lang="de-DE"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86</a:t>
            </a:fld>
            <a:endParaRPr lang="de-DE" altLang="de-DE">
              <a:latin typeface="+mn-lt"/>
              <a:ea typeface="+mn-ea"/>
            </a:endParaRPr>
          </a:p>
        </p:txBody>
      </p:sp>
    </p:spTree>
    <p:extLst>
      <p:ext uri="{BB962C8B-B14F-4D97-AF65-F5344CB8AC3E}">
        <p14:creationId xmlns:p14="http://schemas.microsoft.com/office/powerpoint/2010/main" val="22966855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В состоянии психоза имеется опасность вспоминать те события, которые происходили по-другому, либо не просиходили вообще.</a:t>
            </a:r>
            <a:endParaRPr lang="de-DE" altLang="de-DE" sz="2000" dirty="0">
              <a:solidFill>
                <a:srgbClr val="333333"/>
              </a:solidFill>
            </a:endParaRPr>
          </a:p>
          <a:p>
            <a:pPr lvl="0" defTabSz="914400" fontAlgn="base"/>
            <a:r>
              <a:rPr lang="de-DE" altLang="de-DE" dirty="0">
                <a:solidFill>
                  <a:srgbClr val="004992"/>
                </a:solidFill>
              </a:rPr>
              <a:t>Пример:</a:t>
            </a:r>
            <a:r>
              <a:rPr lang="de-DE" altLang="de-DE" dirty="0">
                <a:solidFill>
                  <a:srgbClr val="333333"/>
                </a:solidFill>
              </a:rPr>
              <a:t> </a:t>
            </a:r>
            <a:r>
              <a:rPr lang="ru-RU" altLang="de-DE" dirty="0">
                <a:solidFill>
                  <a:srgbClr val="333333"/>
                </a:solidFill>
              </a:rPr>
              <a:t>Алексей убежден, что его велосипед украли.</a:t>
            </a:r>
            <a:endParaRPr lang="de-DE" altLang="de-DE" dirty="0">
              <a:solidFill>
                <a:srgbClr val="333333"/>
              </a:solidFill>
            </a:endParaRPr>
          </a:p>
          <a:p>
            <a:pPr lvl="0" defTabSz="914400" fontAlgn="base">
              <a:lnSpc>
                <a:spcPct val="100000"/>
              </a:lnSpc>
              <a:spcBef>
                <a:spcPts val="1200"/>
              </a:spcBef>
            </a:pPr>
            <a:r>
              <a:rPr lang="de-DE" altLang="de-DE" dirty="0">
                <a:solidFill>
                  <a:srgbClr val="004992"/>
                </a:solidFill>
              </a:rPr>
              <a:t>Предыстория:</a:t>
            </a:r>
            <a:r>
              <a:rPr lang="de-DE" altLang="de-DE" dirty="0">
                <a:solidFill>
                  <a:srgbClr val="333333"/>
                </a:solidFill>
              </a:rPr>
              <a:t> </a:t>
            </a:r>
            <a:r>
              <a:rPr lang="ru-RU" altLang="de-DE" dirty="0">
                <a:solidFill>
                  <a:srgbClr val="333333"/>
                </a:solidFill>
              </a:rPr>
              <a:t>Его велосипед стоит не возле двери как обычно, хотя Алексей на 100% уверен, что видел свой велосипед там еще вчера вечером. Затем он видит свой велосипед перед магазином за углом. Алексей подумывает вызвать милицию, потому что он подозревает, что вор находится в магазине. Для него это еще одно подтверждение заговора против него, т. к. три недели назад украли его бумажник.</a:t>
            </a:r>
            <a:endParaRPr lang="en-US" altLang="de-DE" dirty="0">
              <a:solidFill>
                <a:srgbClr val="333333"/>
              </a:solidFill>
            </a:endParaRPr>
          </a:p>
          <a:p>
            <a:pPr lvl="0" defTabSz="914400" fontAlgn="base">
              <a:lnSpc>
                <a:spcPct val="100000"/>
              </a:lnSpc>
              <a:spcBef>
                <a:spcPts val="1200"/>
              </a:spcBef>
            </a:pPr>
            <a:r>
              <a:rPr lang="de-DE" altLang="de-DE" dirty="0">
                <a:solidFill>
                  <a:srgbClr val="004992"/>
                </a:solidFill>
              </a:rPr>
              <a:t>Но:</a:t>
            </a:r>
            <a:r>
              <a:rPr lang="de-DE" altLang="de-DE" dirty="0">
                <a:solidFill>
                  <a:srgbClr val="333333"/>
                </a:solidFill>
              </a:rPr>
              <a:t> </a:t>
            </a:r>
            <a:r>
              <a:rPr lang="ru-RU" altLang="de-DE" dirty="0">
                <a:solidFill>
                  <a:srgbClr val="333333"/>
                </a:solidFill>
              </a:rPr>
              <a:t>Решаясь все-таки вызвать милицию, Алексей доставая из кармана свой мобильный, обнаруживает ключи от замка велосипеда и сразу же вспоминает, что это все-таки он вчера оставил перед магазином свой велосипед.</a:t>
            </a:r>
            <a:endParaRPr lang="de-DE" altLang="de-DE" dirty="0">
              <a:solidFill>
                <a:srgbClr val="333333"/>
              </a:solidFill>
            </a:endParaRPr>
          </a:p>
          <a:p>
            <a:pPr lvl="0" defTabSz="914400" fontAlgn="base"/>
            <a:r>
              <a:rPr lang="ru-RU" altLang="de-DE" sz="2000" dirty="0">
                <a:solidFill>
                  <a:srgbClr val="333333"/>
                </a:solidFill>
              </a:rPr>
              <a:t>Ложные воспоминания часто возникают при страхе или в условиях стресса. Перед тем, как сделать важные выводы: Подумайте, верны ли Ваши предположения и цели! И помните: Ложные воспоминания чаще всего смутнее, чем истинные</a:t>
            </a:r>
            <a:r>
              <a:rPr lang="de-DE"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87</a:t>
            </a:fld>
            <a:endParaRPr lang="de-DE" altLang="de-DE">
              <a:latin typeface="+mn-lt"/>
              <a:ea typeface="+mn-ea"/>
            </a:endParaRPr>
          </a:p>
        </p:txBody>
      </p:sp>
    </p:spTree>
    <p:extLst>
      <p:ext uri="{BB962C8B-B14F-4D97-AF65-F5344CB8AC3E}">
        <p14:creationId xmlns:p14="http://schemas.microsoft.com/office/powerpoint/2010/main" val="24064729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88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8323182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03841128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4112</Words>
  <Application>Microsoft Office PowerPoint</Application>
  <PresentationFormat>Benutzerdefiniert</PresentationFormat>
  <Paragraphs>765</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89</vt:i4>
      </vt:variant>
    </vt:vector>
  </HeadingPairs>
  <TitlesOfParts>
    <vt:vector size="98" baseType="lpstr">
      <vt:lpstr>Arial</vt:lpstr>
      <vt:lpstr>Calibri Light</vt:lpstr>
      <vt:lpstr>Symbol</vt:lpstr>
      <vt:lpstr>Times New Roman</vt:lpstr>
      <vt:lpstr>Verdana</vt:lpstr>
      <vt:lpstr>Wingdings</vt:lpstr>
      <vt:lpstr>Wingdings</vt:lpstr>
      <vt:lpstr>UKE_PPT-Vorlage_16zu9</vt:lpstr>
      <vt:lpstr>1_UKE_PPT-Vorlage_16zu9</vt:lpstr>
      <vt:lpstr>MKT 5 A – Память</vt:lpstr>
      <vt:lpstr>Память</vt:lpstr>
      <vt:lpstr>Память</vt:lpstr>
      <vt:lpstr>Память</vt:lpstr>
      <vt:lpstr>Память</vt:lpstr>
      <vt:lpstr>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Видим и вспоминаем ли мы одно и то же?</vt:lpstr>
      <vt:lpstr>Обратите внимание на оттенки и размеры нарисованных картин! Есть ли что-то, что художники упустили, либо по-другому изобразили?</vt:lpstr>
      <vt:lpstr>Каждый человек воспринимает вещи по-разному! Как и в этих трех картинах: пейзаж можно рассмотреть и увидеть, но у каждой картины разные акценты!</vt:lpstr>
      <vt:lpstr>Задание</vt:lpstr>
      <vt:lpstr>Задание</vt:lpstr>
      <vt:lpstr>PowerPoint-Präsentation</vt:lpstr>
      <vt:lpstr>На пляже Что было показано? Вы уверены в своем ответе?</vt:lpstr>
      <vt:lpstr>На пляже</vt:lpstr>
      <vt:lpstr>PowerPoint-Präsentation</vt:lpstr>
      <vt:lpstr>Железнодорожный вокзал Что было показано? Вы уверены в своем ответе?</vt:lpstr>
      <vt:lpstr>Железнодорожный вокзал</vt:lpstr>
      <vt:lpstr>Ложные воспоминания!</vt:lpstr>
      <vt:lpstr>Ложные воспоминания!</vt:lpstr>
      <vt:lpstr>Ложные воспоминания!</vt:lpstr>
      <vt:lpstr>Типы ошибок памяти</vt:lpstr>
      <vt:lpstr>Типы ошибок памяти</vt:lpstr>
      <vt:lpstr>Типы ошибок памяти</vt:lpstr>
      <vt:lpstr>Типы ошибок памяти</vt:lpstr>
      <vt:lpstr>Ложные воспоминания!</vt:lpstr>
      <vt:lpstr>Ложные воспоминания!</vt:lpstr>
      <vt:lpstr>Ложные воспоминания!</vt:lpstr>
      <vt:lpstr>Ложные воспоминания!</vt:lpstr>
      <vt:lpstr>Какой в этом смысл?</vt:lpstr>
      <vt:lpstr>Какой в этом смысл?</vt:lpstr>
      <vt:lpstr>Какой в этом смысл?</vt:lpstr>
      <vt:lpstr>Проблемы влияния психоза на память</vt:lpstr>
      <vt:lpstr>Задание 2</vt:lpstr>
      <vt:lpstr>Задание 2</vt:lpstr>
      <vt:lpstr>PowerPoint-Präsentation</vt:lpstr>
      <vt:lpstr>Киоск Что было показано? Вы уверены в своем ответе?</vt:lpstr>
      <vt:lpstr>Киоск</vt:lpstr>
      <vt:lpstr>PowerPoint-Präsentation</vt:lpstr>
      <vt:lpstr>Садоводство Что было показано? Вы уверены в своем ответе?</vt:lpstr>
      <vt:lpstr>Садоводство</vt:lpstr>
      <vt:lpstr>Факультативно: видеоклип</vt:lpstr>
      <vt:lpstr>PowerPoint-Präsentation</vt:lpstr>
      <vt:lpstr>“Mозговой штурм” (англ. brainstorming)</vt:lpstr>
      <vt:lpstr>Kласс Что было показано? Вы уверены в своем ответе?</vt:lpstr>
      <vt:lpstr>Kласс</vt:lpstr>
      <vt:lpstr>PowerPoint-Präsentation</vt:lpstr>
      <vt:lpstr>Pыбaк Что было показано? Вы уверены в своем ответе?</vt:lpstr>
      <vt:lpstr>Pыбaк</vt:lpstr>
      <vt:lpstr>PowerPoint-Präsentation</vt:lpstr>
      <vt:lpstr>“Mозговой штурм” (англ. brainstorming)</vt:lpstr>
      <vt:lpstr>Перекресток Что было показано? Вы уверены в своем ответе?</vt:lpstr>
      <vt:lpstr>Перекресток</vt:lpstr>
      <vt:lpstr>PowerPoint-Präsentation</vt:lpstr>
      <vt:lpstr>“Mозговой штурм” (англ. brainstorming)</vt:lpstr>
      <vt:lpstr>Игровая площадка Что не было показано? Вы уверены в своем ответе?</vt:lpstr>
      <vt:lpstr>Игровая площадка</vt:lpstr>
      <vt:lpstr>PowerPoint-Präsentation</vt:lpstr>
      <vt:lpstr>Cвадьба Что не было показано? Вы уверены в своем ответе?</vt:lpstr>
      <vt:lpstr>Cвадьба</vt:lpstr>
      <vt:lpstr>PowerPoint-Präsentation</vt:lpstr>
      <vt:lpstr>Футбол Что не было показано? Вы уверены в своем ответе?</vt:lpstr>
      <vt:lpstr>Футбол</vt:lpstr>
      <vt:lpstr>PowerPoint-Präsentation</vt:lpstr>
      <vt:lpstr>Посадка на Луну Что не было показано? Вы уверены в своем ответе?</vt:lpstr>
      <vt:lpstr>Посадка на Луну</vt:lpstr>
      <vt:lpstr>PowerPoint-Präsentation</vt:lpstr>
      <vt:lpstr>Cпасательные работы Что было показано? Вы уверены в своем ответе?</vt:lpstr>
      <vt:lpstr>Cпасательные работы</vt:lpstr>
      <vt:lpstr>PowerPoint-Präsentation</vt:lpstr>
      <vt:lpstr>“Mозговой штурм” (англ. brainstorming)</vt:lpstr>
      <vt:lpstr>Cтройка Что было показано? Вы уверены в своем ответе?</vt:lpstr>
      <vt:lpstr>Cтройка</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335</cp:revision>
  <dcterms:created xsi:type="dcterms:W3CDTF">2004-06-30T16:15:23Z</dcterms:created>
  <dcterms:modified xsi:type="dcterms:W3CDTF">2021-11-15T10:20:27Z</dcterms:modified>
</cp:coreProperties>
</file>