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 id="2147484102" r:id="rId2"/>
  </p:sldMasterIdLst>
  <p:notesMasterIdLst>
    <p:notesMasterId r:id="rId50"/>
  </p:notesMasterIdLst>
  <p:handoutMasterIdLst>
    <p:handoutMasterId r:id="rId51"/>
  </p:handoutMasterIdLst>
  <p:sldIdLst>
    <p:sldId id="501" r:id="rId3"/>
    <p:sldId id="416" r:id="rId4"/>
    <p:sldId id="417" r:id="rId5"/>
    <p:sldId id="418" r:id="rId6"/>
    <p:sldId id="419" r:id="rId7"/>
    <p:sldId id="413" r:id="rId8"/>
    <p:sldId id="481" r:id="rId9"/>
    <p:sldId id="484" r:id="rId10"/>
    <p:sldId id="483" r:id="rId11"/>
    <p:sldId id="372" r:id="rId12"/>
    <p:sldId id="486" r:id="rId13"/>
    <p:sldId id="485" r:id="rId14"/>
    <p:sldId id="452" r:id="rId15"/>
    <p:sldId id="455" r:id="rId16"/>
    <p:sldId id="488" r:id="rId17"/>
    <p:sldId id="487" r:id="rId18"/>
    <p:sldId id="376" r:id="rId19"/>
    <p:sldId id="402" r:id="rId20"/>
    <p:sldId id="489" r:id="rId21"/>
    <p:sldId id="411" r:id="rId22"/>
    <p:sldId id="464" r:id="rId23"/>
    <p:sldId id="491" r:id="rId24"/>
    <p:sldId id="490" r:id="rId25"/>
    <p:sldId id="293" r:id="rId26"/>
    <p:sldId id="492" r:id="rId27"/>
    <p:sldId id="307" r:id="rId28"/>
    <p:sldId id="309" r:id="rId29"/>
    <p:sldId id="472" r:id="rId30"/>
    <p:sldId id="494" r:id="rId31"/>
    <p:sldId id="493" r:id="rId32"/>
    <p:sldId id="259" r:id="rId33"/>
    <p:sldId id="497" r:id="rId34"/>
    <p:sldId id="496" r:id="rId35"/>
    <p:sldId id="495" r:id="rId36"/>
    <p:sldId id="475" r:id="rId37"/>
    <p:sldId id="498" r:id="rId38"/>
    <p:sldId id="476" r:id="rId39"/>
    <p:sldId id="499" r:id="rId40"/>
    <p:sldId id="478" r:id="rId41"/>
    <p:sldId id="408" r:id="rId42"/>
    <p:sldId id="304" r:id="rId43"/>
    <p:sldId id="468" r:id="rId44"/>
    <p:sldId id="314" r:id="rId45"/>
    <p:sldId id="500" r:id="rId46"/>
    <p:sldId id="392" r:id="rId47"/>
    <p:sldId id="479" r:id="rId48"/>
    <p:sldId id="437" r:id="rId4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93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60"/>
  </p:normalViewPr>
  <p:slideViewPr>
    <p:cSldViewPr>
      <p:cViewPr varScale="1">
        <p:scale>
          <a:sx n="67" d="100"/>
          <a:sy n="67" d="100"/>
        </p:scale>
        <p:origin x="876" y="52"/>
      </p:cViewPr>
      <p:guideLst>
        <p:guide orient="horz" pos="93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A5C07E4-99ED-4E40-813B-C9F41ACD6E74}" type="slidenum">
              <a:rPr lang="en-US" altLang="de-DE"/>
              <a:pPr>
                <a:defRPr/>
              </a:pPr>
              <a:t>‹Nr.›</a:t>
            </a:fld>
            <a:endParaRPr lang="en-US" altLang="de-DE"/>
          </a:p>
        </p:txBody>
      </p:sp>
    </p:spTree>
    <p:extLst>
      <p:ext uri="{BB962C8B-B14F-4D97-AF65-F5344CB8AC3E}">
        <p14:creationId xmlns:p14="http://schemas.microsoft.com/office/powerpoint/2010/main" val="1526385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523133E-C7E1-4A9F-BF77-CF5D553E285C}" type="slidenum">
              <a:rPr lang="en-US" altLang="de-DE"/>
              <a:pPr>
                <a:defRPr/>
              </a:pPr>
              <a:t>‹Nr.›</a:t>
            </a:fld>
            <a:endParaRPr lang="en-US" altLang="de-DE"/>
          </a:p>
        </p:txBody>
      </p:sp>
    </p:spTree>
    <p:extLst>
      <p:ext uri="{BB962C8B-B14F-4D97-AF65-F5344CB8AC3E}">
        <p14:creationId xmlns:p14="http://schemas.microsoft.com/office/powerpoint/2010/main" val="41054233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B2D1A9-BE5C-4A2F-A6C5-18E98082B928}" type="slidenum">
              <a:rPr lang="en-US" altLang="de-DE" sz="1300" smtClean="0"/>
              <a:pPr>
                <a:spcBef>
                  <a:spcPct val="0"/>
                </a:spcBef>
              </a:pPr>
              <a:t>2</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22936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7B8E46-F56F-4702-845C-2B67FFE99B92}" type="slidenum">
              <a:rPr lang="en-US" altLang="de-DE" sz="1300" smtClean="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33559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AD07A5-21C7-4D66-A085-286E79853D26}" type="slidenum">
              <a:rPr lang="en-US" altLang="de-DE" sz="1300" smtClean="0"/>
              <a:pPr>
                <a:spcBef>
                  <a:spcPct val="0"/>
                </a:spcBef>
              </a:pPr>
              <a:t>4</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58378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4C5176-1969-4499-965D-C417202D2FC0}"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140634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EAB237-1F26-451A-9E31-A4E515235201}" type="slidenum">
              <a:rPr lang="en-US" altLang="de-DE" sz="1300" smtClean="0"/>
              <a:pPr>
                <a:spcBef>
                  <a:spcPct val="0"/>
                </a:spcBef>
              </a:pPr>
              <a:t>6</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94032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FAF1F71-A788-4ACB-A31E-7E3C0146A63D}" type="slidenum">
              <a:rPr lang="en-US" altLang="de-DE" sz="1300" smtClean="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94693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FAF1F71-A788-4ACB-A31E-7E3C0146A63D}" type="slidenum">
              <a:rPr lang="en-US" altLang="de-DE" sz="1300" smtClean="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94693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FAF1F71-A788-4ACB-A31E-7E3C0146A63D}" type="slidenum">
              <a:rPr lang="en-US" altLang="de-DE" sz="1300" smtClean="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94693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D45C29-5A55-43FE-9D7D-51CF09D765B2}" type="slidenum">
              <a:rPr lang="en-US" altLang="de-DE" sz="1300" smtClean="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21646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D45C29-5A55-43FE-9D7D-51CF09D765B2}" type="slidenum">
              <a:rPr lang="en-US" altLang="de-DE" sz="1300" smtClean="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21646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D45C29-5A55-43FE-9D7D-51CF09D765B2}" type="slidenum">
              <a:rPr lang="en-US" altLang="de-DE" sz="1300" smtClean="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21646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571BDB8-D4D8-4EDD-96E5-09BCD1166E6F}" type="slidenum">
              <a:rPr lang="en-US" altLang="de-DE" sz="1300" b="1"/>
              <a:pPr algn="r" eaLnBrk="1" hangingPunct="1">
                <a:spcBef>
                  <a:spcPct val="0"/>
                </a:spcBef>
              </a:pPr>
              <a:t>13</a:t>
            </a:fld>
            <a:endParaRPr lang="en-US" altLang="de-DE" sz="1300" b="1"/>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97050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D2FA61DC-A22E-43C8-B0B6-03C6A4AB7234}" type="slidenum">
              <a:rPr lang="en-US" altLang="de-DE" sz="1300" b="1"/>
              <a:pPr algn="r" eaLnBrk="1" hangingPunct="1">
                <a:spcBef>
                  <a:spcPct val="0"/>
                </a:spcBef>
              </a:pPr>
              <a:t>14</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41826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D2FA61DC-A22E-43C8-B0B6-03C6A4AB7234}" type="slidenum">
              <a:rPr lang="en-US" altLang="de-DE" sz="1300" b="1"/>
              <a:pPr algn="r" eaLnBrk="1" hangingPunct="1">
                <a:spcBef>
                  <a:spcPct val="0"/>
                </a:spcBef>
              </a:pPr>
              <a:t>15</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41826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D2FA61DC-A22E-43C8-B0B6-03C6A4AB7234}" type="slidenum">
              <a:rPr lang="en-US" altLang="de-DE" sz="1300" b="1"/>
              <a:pPr algn="r" eaLnBrk="1" hangingPunct="1">
                <a:spcBef>
                  <a:spcPct val="0"/>
                </a:spcBef>
              </a:pPr>
              <a:t>16</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41826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E3F14A-EA0C-407C-B9D1-B791AEF311F0}" type="slidenum">
              <a:rPr lang="en-US" altLang="de-DE" sz="1300" smtClean="0"/>
              <a:pPr>
                <a:spcBef>
                  <a:spcPct val="0"/>
                </a:spcBef>
              </a:pPr>
              <a:t>17</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10245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F10576-D147-4574-A912-D54F775A410F}" type="slidenum">
              <a:rPr lang="en-US" altLang="de-DE" sz="1300" smtClean="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53554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F10576-D147-4574-A912-D54F775A410F}"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53554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26A140-C15F-4374-84B6-8CF6C357BB69}"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63329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A7C5A8-F981-4F53-9DBE-801E457A1408}" type="slidenum">
              <a:rPr lang="en-US" altLang="de-DE" sz="1300" smtClean="0"/>
              <a:pPr>
                <a:spcBef>
                  <a:spcPct val="0"/>
                </a:spcBef>
              </a:pPr>
              <a:t>21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0963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A7C5A8-F981-4F53-9DBE-801E457A1408}" type="slidenum">
              <a:rPr lang="en-US" altLang="de-DE" sz="1300" smtClean="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0963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A7C5A8-F981-4F53-9DBE-801E457A1408}" type="slidenum">
              <a:rPr lang="en-US" altLang="de-DE" sz="1300" smtClean="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0963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1BE46C-F14A-4291-B473-2C1D5F89AEFA}" type="slidenum">
              <a:rPr lang="en-US" altLang="de-DE" sz="1300" smtClean="0"/>
              <a:pPr>
                <a:spcBef>
                  <a:spcPct val="0"/>
                </a:spcBef>
              </a:pPr>
              <a:t>24</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42086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1BE46C-F14A-4291-B473-2C1D5F89AEFA}" type="slidenum">
              <a:rPr lang="en-US" altLang="de-DE" sz="1300" smtClean="0"/>
              <a:pPr>
                <a:spcBef>
                  <a:spcPct val="0"/>
                </a:spcBef>
              </a:pPr>
              <a:t>25</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42086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C27AED8-26FE-40A8-833B-B528DEBBD35C}" type="slidenum">
              <a:rPr lang="en-US" altLang="de-DE" sz="1300" smtClean="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400460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8AE383-B3A0-4D7D-BD24-C4E9C2B06C7B}" type="slidenum">
              <a:rPr lang="en-US" altLang="de-DE" sz="1300" smtClean="0"/>
              <a:pPr>
                <a:spcBef>
                  <a:spcPct val="0"/>
                </a:spcBef>
              </a:pPr>
              <a:t>27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92610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A73BD53E-6123-4FAA-BADE-87C64864FB37}" type="slidenum">
              <a:rPr lang="en-US" altLang="de-DE" sz="1300" b="1"/>
              <a:pPr algn="r" eaLnBrk="1" hangingPunct="1">
                <a:spcBef>
                  <a:spcPct val="0"/>
                </a:spcBef>
              </a:pPr>
              <a:t>28</a:t>
            </a:fld>
            <a:endParaRPr lang="en-US" altLang="de-DE" sz="1300" b="1"/>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30246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A73BD53E-6123-4FAA-BADE-87C64864FB37}" type="slidenum">
              <a:rPr lang="en-US" altLang="de-DE" sz="1300" b="1"/>
              <a:pPr algn="r" eaLnBrk="1" hangingPunct="1">
                <a:spcBef>
                  <a:spcPct val="0"/>
                </a:spcBef>
              </a:pPr>
              <a:t>29</a:t>
            </a:fld>
            <a:endParaRPr lang="en-US" altLang="de-DE" sz="1300" b="1"/>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302467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A73BD53E-6123-4FAA-BADE-87C64864FB37}" type="slidenum">
              <a:rPr lang="en-US" altLang="de-DE" sz="1300" b="1"/>
              <a:pPr algn="r" eaLnBrk="1" hangingPunct="1">
                <a:spcBef>
                  <a:spcPct val="0"/>
                </a:spcBef>
              </a:pPr>
              <a:t>30</a:t>
            </a:fld>
            <a:endParaRPr lang="en-US" altLang="de-DE" sz="1300" b="1"/>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302467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F4EE24-C27A-41C9-8684-16E002F6F68C}" type="slidenum">
              <a:rPr lang="en-US" altLang="de-DE" sz="1300" smtClean="0"/>
              <a:pPr>
                <a:spcBef>
                  <a:spcPct val="0"/>
                </a:spcBef>
              </a:pPr>
              <a:t>31</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477676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F4EE24-C27A-41C9-8684-16E002F6F68C}" type="slidenum">
              <a:rPr lang="en-US" altLang="de-DE" sz="1300" smtClean="0"/>
              <a:pPr>
                <a:spcBef>
                  <a:spcPct val="0"/>
                </a:spcBef>
              </a:pPr>
              <a:t>32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477676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F4EE24-C27A-41C9-8684-16E002F6F68C}" type="slidenum">
              <a:rPr lang="en-US" altLang="de-DE" sz="1300" smtClean="0"/>
              <a:pPr>
                <a:spcBef>
                  <a:spcPct val="0"/>
                </a:spcBef>
              </a:pPr>
              <a:t>33</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477676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F4EE24-C27A-41C9-8684-16E002F6F68C}" type="slidenum">
              <a:rPr lang="en-US" altLang="de-DE" sz="1300" smtClean="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47767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E5E1D-174C-447F-8691-958985C18D9C}"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938920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E5E1D-174C-447F-8691-958985C18D9C}"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938920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44D9D541-24B7-43D0-BDB1-5D213A5CF44A}" type="slidenum">
              <a:rPr lang="en-US" altLang="de-DE" sz="1300" b="1"/>
              <a:pPr algn="r" eaLnBrk="1" hangingPunct="1">
                <a:spcBef>
                  <a:spcPct val="0"/>
                </a:spcBef>
              </a:pPr>
              <a:t>37</a:t>
            </a:fld>
            <a:endParaRPr lang="en-US" altLang="de-DE" sz="1300" b="1"/>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732049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44D9D541-24B7-43D0-BDB1-5D213A5CF44A}" type="slidenum">
              <a:rPr lang="en-US" altLang="de-DE" sz="1300" b="1"/>
              <a:pPr algn="r" eaLnBrk="1" hangingPunct="1">
                <a:spcBef>
                  <a:spcPct val="0"/>
                </a:spcBef>
              </a:pPr>
              <a:t>38</a:t>
            </a:fld>
            <a:endParaRPr lang="en-US" altLang="de-DE" sz="1300" b="1"/>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732049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E0CD73-FBC7-4384-A0B9-0EBD6332BD49}"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21032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EB9BB9-AC01-4064-AB8E-530FAD723392}" type="slidenum">
              <a:rPr lang="en-US" altLang="de-DE" sz="1300" smtClean="0"/>
              <a:pPr>
                <a:spcBef>
                  <a:spcPct val="0"/>
                </a:spcBef>
              </a:pPr>
              <a:t>41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827469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4F4662-388F-4477-909C-031031DE8888}"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053171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A17A63-D929-4D28-BFA3-35AD7A1B1BF9}" type="slidenum">
              <a:rPr lang="en-US" altLang="de-DE" sz="1300" smtClean="0"/>
              <a:pPr>
                <a:spcBef>
                  <a:spcPct val="0"/>
                </a:spcBef>
              </a:pPr>
              <a:t>43</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606779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A17A63-D929-4D28-BFA3-35AD7A1B1BF9}" type="slidenum">
              <a:rPr lang="en-US" altLang="de-DE" sz="1300" smtClean="0"/>
              <a:pPr>
                <a:spcBef>
                  <a:spcPct val="0"/>
                </a:spcBef>
              </a:pPr>
              <a:t>44</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606779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388D91-247E-45C1-A39F-4A1AB132BDF5}" type="slidenum">
              <a:rPr lang="en-US" altLang="de-DE" sz="1300" smtClean="0"/>
              <a:pPr>
                <a:spcBef>
                  <a:spcPct val="0"/>
                </a:spcBef>
              </a:pPr>
              <a:t>45</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317032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907DB7-08F3-46B4-B91F-8F924064DCB6}" type="slidenum">
              <a:rPr lang="en-US" altLang="de-DE" sz="1300" smtClean="0"/>
              <a:pPr>
                <a:spcBef>
                  <a:spcPct val="0"/>
                </a:spcBef>
              </a:pPr>
              <a:t>47</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87026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pPr>
              <a:defRPr/>
            </a:pPr>
            <a:fld id="{66EBD708-77D9-4B24-A032-846AC1D7633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6 – Сопереживание </a:t>
            </a:r>
            <a:r>
              <a:rPr lang="de-DE"/>
              <a:t>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FBA55EA-8755-4D9B-BA1B-E98D6D25FE6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pPr>
              <a:defRPr/>
            </a:pPr>
            <a:fld id="{C2A4D71F-C74E-42F9-8065-9A840DCDF3F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pPr>
              <a:defRPr/>
            </a:pPr>
            <a:fld id="{66EBD708-77D9-4B24-A032-846AC1D763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pPr>
              <a:defRPr/>
            </a:pPr>
            <a:fld id="{66EBD708-77D9-4B24-A032-846AC1D763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5" name="Slide Number Placeholder 4"/>
          <p:cNvSpPr>
            <a:spLocks noGrp="1"/>
          </p:cNvSpPr>
          <p:nvPr>
            <p:ph type="sldNum" sz="quarter" idx="12"/>
          </p:nvPr>
        </p:nvSpPr>
        <p:spPr bwMode="gray"/>
        <p:txBody>
          <a:bodyPr/>
          <a:lstStyle>
            <a:lvl1pPr>
              <a:defRPr b="0"/>
            </a:lvl1pPr>
          </a:lstStyle>
          <a:p>
            <a:pPr>
              <a:defRPr/>
            </a:pPr>
            <a:fld id="{92CC04A7-C781-4477-BA36-E6C52D6C6DE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pPr>
              <a:defRPr/>
            </a:pPr>
            <a:fld id="{362C4795-BEE1-4719-AF5D-39B7E9557C58}"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62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11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49740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8023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46337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082427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68135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73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90541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330474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29122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863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6 – Сопереживание </a:t>
            </a:r>
            <a:r>
              <a:rPr lang="de-DE"/>
              <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6EBD708-77D9-4B24-A032-846AC1D7633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95510584"/>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6 A BADE – </a:t>
            </a:r>
            <a:r>
              <a:rPr lang="az-Cyrl-AZ" altLang="ko-KR" dirty="0"/>
              <a:t>Сопереживание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16975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На какие особенности внешности Вы обращаете внимание, eсли Вы с кем-то знакомитесь?</a:t>
            </a:r>
            <a:br>
              <a:rPr lang="ru-RU" sz="2400">
                <a:solidFill>
                  <a:srgbClr val="004992"/>
                </a:solidFill>
                <a:latin typeface="+mn-lt"/>
                <a:ea typeface="+mn-ea"/>
                <a:cs typeface="+mn-cs"/>
              </a:rPr>
            </a:br>
            <a:r>
              <a:rPr lang="ru-RU" sz="1800">
                <a:solidFill>
                  <a:srgbClr val="004992"/>
                </a:solidFill>
                <a:latin typeface="+mn-lt"/>
                <a:ea typeface="+mn-ea"/>
                <a:cs typeface="+mn-cs"/>
              </a:rPr>
              <a:t>Насколько эти характеристики надежны?</a:t>
            </a:r>
            <a:endParaRPr lang="en-US" sz="18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На какие особенности внешности Вы обращаете внимание, eсли Вы с кем-то знакомитесь?</a:t>
            </a:r>
            <a:br>
              <a:rPr lang="en-US" sz="3600" dirty="0">
                <a:solidFill>
                  <a:srgbClr val="004992"/>
                </a:solidFill>
                <a:latin typeface="+mn-lt"/>
                <a:ea typeface="+mn-ea"/>
                <a:cs typeface="+mn-cs"/>
              </a:rPr>
            </a:br>
            <a:r>
              <a:rPr lang="ru-RU" sz="1800" dirty="0">
                <a:solidFill>
                  <a:srgbClr val="004992"/>
                </a:solidFill>
                <a:latin typeface="+mn-lt"/>
                <a:ea typeface="+mn-ea"/>
                <a:cs typeface="+mn-cs"/>
              </a:rPr>
              <a:t>Насколько эти характеристики надежны?</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23774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“Положение тела?”</a:t>
            </a:r>
            <a:endParaRPr lang="de-DE" altLang="de-DE" sz="2000" dirty="0">
              <a:latin typeface="+mn-lt"/>
              <a:ea typeface="+mn-ea"/>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az-Cyrl-AZ" i="1" spc="-5">
                <a:latin typeface="+mn-lt"/>
                <a:ea typeface="+mn-ea"/>
              </a:rPr>
              <a:t> что нибудь другое?</a:t>
            </a:r>
            <a:endParaRPr dirty="0">
              <a:latin typeface="+mn-lt"/>
              <a:ea typeface="+mn-ea"/>
            </a:endParaRPr>
          </a:p>
        </p:txBody>
      </p:sp>
      <p:sp>
        <p:nvSpPr>
          <p:cNvPr id="23" name="Caption_17"/>
          <p:cNvSpPr txBox="1">
            <a:spLocks noChangeArrowheads="1"/>
          </p:cNvSpPr>
          <p:nvPr/>
        </p:nvSpPr>
        <p:spPr bwMode="auto">
          <a:xfrm>
            <a:off x="1964531" y="2492896"/>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dirty="0">
                <a:latin typeface="+mn-lt"/>
                <a:ea typeface="+mn-ea"/>
              </a:rPr>
              <a:t>Руки?</a:t>
            </a:r>
            <a:endParaRPr lang="de-DE" altLang="de-DE" sz="2000" dirty="0">
              <a:latin typeface="+mn-lt"/>
              <a:ea typeface="+mn-ea"/>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Глаза?</a:t>
            </a:r>
            <a:endParaRPr lang="de-DE" altLang="de-DE" sz="2000" dirty="0">
              <a:latin typeface="+mn-lt"/>
              <a:ea typeface="+mn-ea"/>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P</a:t>
            </a:r>
            <a:r>
              <a:rPr lang="az-Cyrl-AZ" altLang="de-DE" sz="2000">
                <a:solidFill>
                  <a:srgbClr val="333333"/>
                </a:solidFill>
                <a:latin typeface="+mn-lt"/>
                <a:ea typeface="+mn-ea"/>
              </a:rPr>
              <a:t>ечь?</a:t>
            </a:r>
            <a:endParaRPr lang="de-DE" altLang="de-DE" sz="2000" dirty="0">
              <a:solidFill>
                <a:srgbClr val="333333"/>
              </a:solidFill>
              <a:latin typeface="+mn-lt"/>
              <a:ea typeface="+mn-ea"/>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O</a:t>
            </a:r>
            <a:r>
              <a:rPr lang="az-Cyrl-AZ" altLang="de-DE" sz="2000">
                <a:solidFill>
                  <a:srgbClr val="333333"/>
                </a:solidFill>
                <a:latin typeface="+mn-lt"/>
                <a:ea typeface="+mn-ea"/>
              </a:rPr>
              <a:t>дежда?</a:t>
            </a:r>
            <a:endParaRPr lang="de-DE" altLang="de-DE" sz="2000" dirty="0">
              <a:solidFill>
                <a:srgbClr val="333333"/>
              </a:solidFill>
              <a:latin typeface="+mn-lt"/>
              <a:ea typeface="+mn-ea"/>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768752" cy="4248000"/>
          </a:xfrm>
        </p:spPr>
        <p:txBody>
          <a:bodyPr/>
          <a:lstStyle/>
          <a:p>
            <a:pPr marL="342900" lvl="0" indent="-342900" defTabSz="914400" fontAlgn="base">
              <a:buClr>
                <a:srgbClr val="333333"/>
              </a:buClr>
              <a:buFont typeface="WingDings"/>
              <a:buChar char=""/>
            </a:pPr>
            <a:r>
              <a:rPr lang="ru-RU" altLang="de-DE" sz="2400">
                <a:solidFill>
                  <a:srgbClr val="333333"/>
                </a:solidFill>
              </a:rPr>
              <a:t>Знание о конкретном человеке (слухи): напр. </a:t>
            </a:r>
            <a:r>
              <a:rPr lang="ru-RU" altLang="de-DE" sz="2400" dirty="0">
                <a:solidFill>
                  <a:srgbClr val="333333"/>
                </a:solidFill>
              </a:rPr>
              <a:t>замечание Вашего хорошего друга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Знание о подобных людях, относящих</a:t>
            </a:r>
            <a:r>
              <a:rPr lang="de-DE" altLang="de-DE" sz="2400" dirty="0">
                <a:solidFill>
                  <a:srgbClr val="333333"/>
                </a:solidFill>
              </a:rPr>
              <a:t>c</a:t>
            </a:r>
            <a:r>
              <a:rPr lang="ru-RU" altLang="de-DE" sz="2400" dirty="0">
                <a:solidFill>
                  <a:srgbClr val="333333"/>
                </a:solidFill>
              </a:rPr>
              <a:t>я к одной и той же гр</a:t>
            </a:r>
            <a:r>
              <a:rPr lang="de-DE" altLang="de-DE" sz="2400" dirty="0">
                <a:solidFill>
                  <a:srgbClr val="333333"/>
                </a:solidFill>
              </a:rPr>
              <a:t>y</a:t>
            </a:r>
            <a:r>
              <a:rPr lang="ru-RU" altLang="de-DE" sz="2400" dirty="0">
                <a:solidFill>
                  <a:srgbClr val="333333"/>
                </a:solidFill>
              </a:rPr>
              <a:t>ппе (напр. англ. rapper, рэппер)</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a:solidFill>
                  <a:srgbClr val="333333"/>
                </a:solidFill>
              </a:rPr>
              <a:t>“Шестое чувство</a:t>
            </a:r>
            <a:r>
              <a:rPr lang="de-DE" altLang="ja-JP" sz="2400">
                <a:solidFill>
                  <a:srgbClr val="333333"/>
                </a:solidFill>
              </a:rPr>
              <a:t>”/</a:t>
            </a:r>
            <a:r>
              <a:rPr lang="de-DE" altLang="ja-JP" sz="2400" dirty="0">
                <a:solidFill>
                  <a:srgbClr val="333333"/>
                </a:solidFill>
              </a:rPr>
              <a:t>интуиция</a:t>
            </a:r>
          </a:p>
          <a:p>
            <a:pPr marL="342900" lvl="0" indent="-342900" defTabSz="914400" fontAlgn="base">
              <a:buClr>
                <a:srgbClr val="333333"/>
              </a:buClr>
              <a:buFont typeface="WingDings"/>
              <a:buChar char=""/>
            </a:pPr>
            <a:r>
              <a:rPr lang="ru-RU" altLang="de-DE" sz="2400" dirty="0">
                <a:solidFill>
                  <a:srgbClr val="333333"/>
                </a:solidFill>
              </a:rPr>
              <a:t>Письменные заявления: напр. электронная почта, интернет-чаты</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5</a:t>
            </a:fld>
            <a:endParaRPr lang="de-DE" altLang="de-DE">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“Сильные” и “слабые” стороны оценки</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ru-RU" altLang="de-DE" sz="2400">
                <a:solidFill>
                  <a:srgbClr val="333333"/>
                </a:solidFill>
              </a:rPr>
              <a:t>После того, как мы только что обсудили некоторые аспекты и возможности, которые могут быть использованны для индивидуальной оценки человека, обсуждим их сильные и слабые стороны.</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7</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8849022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Речь/высказывание</a:t>
                      </a:r>
                    </a:p>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Кто и как что сказал</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b="1" dirty="0">
                          <a:solidFill>
                            <a:srgbClr val="333333"/>
                          </a:solidFill>
                          <a:latin typeface="+mn-lt"/>
                          <a:ea typeface="+mn-ea"/>
                        </a:rPr>
                        <a:t>Пример:</a:t>
                      </a: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dirty="0">
                          <a:solidFill>
                            <a:srgbClr val="333333"/>
                          </a:solidFill>
                          <a:latin typeface="+mn-lt"/>
                          <a:ea typeface="+mn-ea"/>
                        </a:rPr>
                        <a:t>принадлежит Марии-Антуанетте(1755-1793); насмешка, глупость, наивность?</a:t>
                      </a:r>
                      <a:endParaRPr lang="en-GB" altLang="de-DE" sz="18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ru-RU" altLang="de-DE" sz="1600" b="1">
                <a:solidFill>
                  <a:srgbClr val="333333"/>
                </a:solidFill>
                <a:latin typeface="+mn-lt"/>
                <a:ea typeface="+mn-ea"/>
              </a:rPr>
              <a:t>Если у них нет хлеба, пусть едят пирожные!</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765373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8</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0577841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Речь/высказывание</a:t>
                      </a:r>
                    </a:p>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Кто и как что сказал</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 наше самое важное и прямое средство связи.</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По тону (ирония, тщеславие) и выбору слов (высокомерный, фактические и т.д.) можно многое понять о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b="1" dirty="0">
                          <a:solidFill>
                            <a:srgbClr val="333333"/>
                          </a:solidFill>
                          <a:latin typeface="+mn-lt"/>
                          <a:ea typeface="+mn-ea"/>
                        </a:rPr>
                        <a:t>Пример:</a:t>
                      </a: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dirty="0">
                          <a:solidFill>
                            <a:srgbClr val="333333"/>
                          </a:solidFill>
                          <a:latin typeface="+mn-lt"/>
                          <a:ea typeface="+mn-ea"/>
                        </a:rPr>
                        <a:t>принадлежит Марии-Антуанетте(1755-1793); насмешка, глупость, наивность?</a:t>
                      </a:r>
                      <a:endParaRPr lang="en-GB" altLang="de-DE" sz="18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ru-RU" altLang="de-DE" sz="1600" b="1">
                <a:solidFill>
                  <a:srgbClr val="333333"/>
                </a:solidFill>
                <a:latin typeface="+mn-lt"/>
                <a:ea typeface="+mn-ea"/>
              </a:rPr>
              <a:t>Если у них нет хлеба, пусть едят пирожные!</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1259636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9</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395123251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Речь/высказывание</a:t>
                      </a:r>
                    </a:p>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Кто и как что сказал</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 наше самое важное и прямое средство связи.</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По тону (ирония, тщеславие) и выбору слов (высокомерный, фактические и т.д.) можно многое понять о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b="1" dirty="0">
                          <a:solidFill>
                            <a:srgbClr val="333333"/>
                          </a:solidFill>
                          <a:latin typeface="+mn-lt"/>
                          <a:ea typeface="+mn-ea"/>
                        </a:rPr>
                        <a:t>Пример:</a:t>
                      </a: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dirty="0">
                          <a:solidFill>
                            <a:srgbClr val="333333"/>
                          </a:solidFill>
                          <a:latin typeface="+mn-lt"/>
                          <a:ea typeface="+mn-ea"/>
                        </a:rPr>
                        <a:t>принадлежит Марии-Антуанетте(1755-1793); насмешка, глупость, наивность?</a:t>
                      </a:r>
                      <a:endParaRPr lang="en-GB" altLang="de-DE" sz="18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1" i="0" u="none" strike="noStrike" cap="none" normalizeH="0" baseline="0" dirty="0">
                          <a:ln>
                            <a:noFill/>
                          </a:ln>
                          <a:solidFill>
                            <a:srgbClr val="333333"/>
                          </a:solidFill>
                          <a:effectLst/>
                          <a:latin typeface="+mn-lt"/>
                          <a:ea typeface="+mn-ea"/>
                          <a:cs typeface="+mn-cs"/>
                        </a:rPr>
                        <a:t>Cодержание:</a:t>
                      </a:r>
                      <a:r>
                        <a:rPr kumimoji="0" lang="ru-RU" sz="2000" b="0" i="0" u="none" strike="noStrike" cap="none" normalizeH="0" baseline="0" dirty="0">
                          <a:ln>
                            <a:noFill/>
                          </a:ln>
                          <a:solidFill>
                            <a:srgbClr val="333333"/>
                          </a:solidFill>
                          <a:effectLst/>
                          <a:latin typeface="+mn-lt"/>
                          <a:ea typeface="+mn-ea"/>
                          <a:cs typeface="+mn-cs"/>
                        </a:rPr>
                        <a:t> Сказанное не всегда является истиной (напр</a:t>
                      </a:r>
                      <a:r>
                        <a:rPr kumimoji="0" lang="ru-RU" sz="2000" b="0" i="0" u="none" strike="noStrike" cap="none" normalizeH="0" baseline="0">
                          <a:ln>
                            <a:noFill/>
                          </a:ln>
                          <a:solidFill>
                            <a:srgbClr val="333333"/>
                          </a:solidFill>
                          <a:effectLst/>
                          <a:latin typeface="+mn-lt"/>
                          <a:ea typeface="+mn-ea"/>
                          <a:cs typeface="+mn-cs"/>
                        </a:rPr>
                        <a:t>. “правила приличия”, </a:t>
                      </a:r>
                      <a:r>
                        <a:rPr kumimoji="0" lang="ru-RU" sz="2000" b="0" i="0" u="none" strike="noStrike" cap="none" normalizeH="0" baseline="0" dirty="0">
                          <a:ln>
                            <a:noFill/>
                          </a:ln>
                          <a:solidFill>
                            <a:srgbClr val="333333"/>
                          </a:solidFill>
                          <a:effectLst/>
                          <a:latin typeface="+mn-lt"/>
                          <a:ea typeface="+mn-ea"/>
                          <a:cs typeface="+mn-cs"/>
                        </a:rPr>
                        <a:t>недоразумения и т.д.). Мы часто говорим вещи быстро, не обдумав их до конца.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1" i="0" u="none" strike="noStrike" cap="none" normalizeH="0" baseline="0" dirty="0">
                          <a:ln>
                            <a:noFill/>
                          </a:ln>
                          <a:solidFill>
                            <a:srgbClr val="333333"/>
                          </a:solidFill>
                          <a:effectLst/>
                          <a:latin typeface="+mn-lt"/>
                          <a:ea typeface="+mn-ea"/>
                          <a:cs typeface="+mn-cs"/>
                        </a:rPr>
                        <a:t>Интонация:</a:t>
                      </a:r>
                      <a:r>
                        <a:rPr kumimoji="0" lang="ru-RU" sz="2000" b="0" i="0" u="none" strike="noStrike" cap="none" normalizeH="0" baseline="0" dirty="0">
                          <a:ln>
                            <a:noFill/>
                          </a:ln>
                          <a:solidFill>
                            <a:srgbClr val="333333"/>
                          </a:solidFill>
                          <a:effectLst/>
                          <a:latin typeface="+mn-lt"/>
                          <a:ea typeface="+mn-ea"/>
                          <a:cs typeface="+mn-cs"/>
                        </a:rPr>
                        <a:t> Некоторые люди несильно выделяют свою речь интонацией - но они все же могут быть </a:t>
                      </a:r>
                      <a:r>
                        <a:rPr kumimoji="0" lang="ru-RU" sz="2000" b="0" i="0" u="none" strike="noStrike" cap="none" normalizeH="0" baseline="0">
                          <a:ln>
                            <a:noFill/>
                          </a:ln>
                          <a:solidFill>
                            <a:srgbClr val="333333"/>
                          </a:solidFill>
                          <a:effectLst/>
                          <a:latin typeface="+mn-lt"/>
                          <a:ea typeface="+mn-ea"/>
                          <a:cs typeface="+mn-cs"/>
                        </a:rPr>
                        <a:t>эмоциональны (“плоский юмор” </a:t>
                      </a:r>
                      <a:r>
                        <a:rPr kumimoji="0" lang="ru-RU" sz="2000" b="0" i="0" u="none" strike="noStrike" cap="none" normalizeH="0" baseline="0" dirty="0">
                          <a:ln>
                            <a:noFill/>
                          </a:ln>
                          <a:solidFill>
                            <a:srgbClr val="333333"/>
                          </a:solidFill>
                          <a:effectLst/>
                          <a:latin typeface="+mn-lt"/>
                          <a:ea typeface="+mn-ea"/>
                          <a:cs typeface="+mn-cs"/>
                        </a:rPr>
                        <a:t>напр. из-за заболевания: болезнь Паркинсона).</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ru-RU" altLang="de-DE" sz="1600" b="1">
                <a:solidFill>
                  <a:srgbClr val="333333"/>
                </a:solidFill>
                <a:latin typeface="+mn-lt"/>
                <a:ea typeface="+mn-ea"/>
              </a:rPr>
              <a:t>Если у них нет хлеба, пусть едят пирожные!</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2722268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10</a:t>
            </a:fld>
            <a:endParaRPr lang="de-DE" alt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71101791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Знания о конкретном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11</a:t>
            </a:fld>
            <a:endParaRPr lang="de-DE" alt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2099634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Знания о конкретном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Человека легче оценить, уже его зная, или уже зная людей, которые находились в подобных ситуациях.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879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12</a:t>
            </a:fld>
            <a:endParaRPr lang="de-DE" alt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426805887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Знания о конкретном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Человека легче оценить, уже его зная, или уже зная людей, которые находились в подобных ситуациях.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Иногда люди ведут себя в зависимости от ситуации и настроения. Вряд ли человек всегда и в любой ситуации дружелюбен. Кто-то может например, в своем тесном кругу друзей чувствовать себя свободно, но при этом быть застенчивым среди чужих - или даже наоборот! Иногда можно действительно удивить даже себя своими поступками и поведением!</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407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поведения</a:t>
            </a:r>
            <a:br>
              <a:rPr lang="ru-RU" sz="3600" dirty="0">
                <a:solidFill>
                  <a:srgbClr val="004992"/>
                </a:solidFill>
                <a:latin typeface="+mn-lt"/>
                <a:ea typeface="+mn-ea"/>
                <a:cs typeface="+mn-cs"/>
              </a:rPr>
            </a:br>
            <a:r>
              <a:rPr lang="ru-RU" dirty="0">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13</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5618455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ru-RU" sz="2000" b="0" i="0" u="none" strike="noStrike" cap="none" normalizeH="0" baseline="0" dirty="0">
                          <a:ln>
                            <a:noFill/>
                          </a:ln>
                          <a:solidFill>
                            <a:srgbClr val="333333"/>
                          </a:solidFill>
                          <a:effectLst/>
                          <a:latin typeface="+mn-lt"/>
                          <a:ea typeface="+mn-ea"/>
                          <a:cs typeface="+mn-cs"/>
                        </a:rPr>
                        <a:t>Считается, что собаки обладают очень </a:t>
                      </a:r>
                      <a:r>
                        <a:rPr kumimoji="0" lang="ru-RU" sz="2000" b="0" i="0" u="none" strike="noStrike" cap="none" normalizeH="0" baseline="0">
                          <a:ln>
                            <a:noFill/>
                          </a:ln>
                          <a:solidFill>
                            <a:srgbClr val="333333"/>
                          </a:solidFill>
                          <a:effectLst/>
                          <a:latin typeface="+mn-lt"/>
                          <a:ea typeface="+mn-ea"/>
                          <a:cs typeface="+mn-cs"/>
                        </a:rPr>
                        <a:t>развитым “шестым чувством”! </a:t>
                      </a:r>
                      <a:endParaRPr kumimoji="0" lang="ru-RU"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en-US" sz="16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933150178"/>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“Шестое чувство” </a:t>
                      </a:r>
                      <a:r>
                        <a:rPr kumimoji="0" lang="ru-RU" sz="1800" b="0" i="0" u="none" strike="noStrike" cap="none" normalizeH="0" baseline="0" dirty="0">
                          <a:ln>
                            <a:noFill/>
                          </a:ln>
                          <a:solidFill>
                            <a:srgbClr val="333333"/>
                          </a:solidFill>
                          <a:effectLst/>
                          <a:latin typeface="+mn-lt"/>
                          <a:ea typeface="+mn-ea"/>
                          <a:cs typeface="+mn-cs"/>
                        </a:rPr>
                        <a:t>часто базируется на основе набранного опыта. Наши инстинкты иногда лучше, чем наш разум!</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en-US" sz="16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14</a:t>
            </a:fld>
            <a:endParaRPr lang="de-DE" alt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80818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200" dirty="0">
                <a:latin typeface="+mn-lt"/>
                <a:ea typeface="+mn-ea"/>
              </a:rPr>
              <a:t>при страхе</a:t>
            </a:r>
            <a:endParaRPr lang="en-US" altLang="de-DE" sz="1200" dirty="0">
              <a:latin typeface="+mn-lt"/>
              <a:ea typeface="+mn-ea"/>
            </a:endParaRPr>
          </a:p>
        </p:txBody>
      </p:sp>
      <p:sp>
        <p:nvSpPr>
          <p:cNvPr id="24" name="Caption_23"/>
          <p:cNvSpPr txBox="1">
            <a:spLocks noChangeArrowheads="1"/>
          </p:cNvSpPr>
          <p:nvPr/>
        </p:nvSpPr>
        <p:spPr bwMode="auto">
          <a:xfrm>
            <a:off x="2289423" y="480818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200" dirty="0">
                <a:latin typeface="+mn-lt"/>
                <a:ea typeface="+mn-ea"/>
              </a:rPr>
              <a:t>при радости</a:t>
            </a:r>
            <a:endParaRPr lang="en-US" altLang="de-DE" sz="1200" dirty="0">
              <a:latin typeface="+mn-lt"/>
              <a:ea typeface="+mn-ea"/>
            </a:endParaRPr>
          </a:p>
        </p:txBody>
      </p:sp>
      <p:sp>
        <p:nvSpPr>
          <p:cNvPr id="25" name="Caption_24"/>
          <p:cNvSpPr txBox="1">
            <a:spLocks noChangeArrowheads="1"/>
          </p:cNvSpPr>
          <p:nvPr/>
        </p:nvSpPr>
        <p:spPr bwMode="auto">
          <a:xfrm>
            <a:off x="552971" y="6272784"/>
            <a:ext cx="159243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50" dirty="0">
                <a:latin typeface="+mn-lt"/>
                <a:ea typeface="+mn-ea"/>
              </a:rPr>
              <a:t>напр. фильм</a:t>
            </a:r>
          </a:p>
          <a:p>
            <a:pPr algn="ctr" eaLnBrk="1" hangingPunct="1">
              <a:spcBef>
                <a:spcPts val="0"/>
              </a:spcBef>
              <a:spcAft>
                <a:spcPts val="0"/>
              </a:spcAft>
              <a:buNone/>
            </a:pPr>
            <a:r>
              <a:rPr lang="az-Cyrl-AZ" altLang="de-DE" sz="1050" dirty="0">
                <a:latin typeface="+mn-lt"/>
                <a:ea typeface="+mn-ea"/>
              </a:rPr>
              <a:t>ужасов</a:t>
            </a:r>
            <a:endParaRPr lang="en-US" altLang="de-DE" sz="1050" dirty="0">
              <a:latin typeface="+mn-lt"/>
              <a:ea typeface="+mn-ea"/>
            </a:endParaRPr>
          </a:p>
        </p:txBody>
      </p:sp>
      <p:sp>
        <p:nvSpPr>
          <p:cNvPr id="26" name="Caption_25"/>
          <p:cNvSpPr txBox="1">
            <a:spLocks noChangeArrowheads="1"/>
          </p:cNvSpPr>
          <p:nvPr/>
        </p:nvSpPr>
        <p:spPr bwMode="auto">
          <a:xfrm>
            <a:off x="2289423" y="6272784"/>
            <a:ext cx="1733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50" dirty="0">
                <a:latin typeface="+mn-lt"/>
                <a:ea typeface="+mn-ea"/>
              </a:rPr>
              <a:t>воспоминания о цирке</a:t>
            </a:r>
            <a:endParaRPr lang="en-US" altLang="de-DE" sz="1050" dirty="0">
              <a:latin typeface="+mn-lt"/>
              <a:ea typeface="+mn-ea"/>
            </a:endParaRPr>
          </a:p>
        </p:txBody>
      </p:sp>
      <p:sp>
        <p:nvSpPr>
          <p:cNvPr id="27" name="Caption_28"/>
          <p:cNvSpPr txBox="1">
            <a:spLocks noChangeArrowheads="1"/>
          </p:cNvSpPr>
          <p:nvPr/>
        </p:nvSpPr>
        <p:spPr bwMode="auto">
          <a:xfrm>
            <a:off x="624980" y="3966637"/>
            <a:ext cx="3240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ru-RU" altLang="de-DE" sz="1200" b="1" dirty="0">
                <a:latin typeface="+mn-lt"/>
                <a:ea typeface="+mn-ea"/>
              </a:rPr>
              <a:t>смешно, красиво, страшно?</a:t>
            </a:r>
          </a:p>
          <a:p>
            <a:pPr lvl="0" algn="ctr" eaLnBrk="1" hangingPunct="1">
              <a:spcBef>
                <a:spcPts val="0"/>
              </a:spcBef>
              <a:spcAft>
                <a:spcPts val="0"/>
              </a:spcAft>
              <a:buNone/>
            </a:pPr>
            <a:r>
              <a:rPr lang="ru-RU" altLang="de-DE" sz="1200" dirty="0">
                <a:latin typeface="+mn-lt"/>
                <a:ea typeface="+mn-ea"/>
              </a:rPr>
              <a:t>В зависимости от настроения/состояния!</a:t>
            </a:r>
            <a:endParaRPr lang="en-GB" altLang="de-DE" sz="1200" dirty="0">
              <a:solidFill>
                <a:srgbClr val="333333"/>
              </a:solidFill>
              <a:latin typeface="+mn-lt"/>
              <a:ea typeface="+mn-ea"/>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364463114"/>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“Шестое чувство” </a:t>
                      </a:r>
                      <a:r>
                        <a:rPr kumimoji="0" lang="ru-RU" sz="1800" b="0" i="0" u="none" strike="noStrike" cap="none" normalizeH="0" baseline="0" dirty="0">
                          <a:ln>
                            <a:noFill/>
                          </a:ln>
                          <a:solidFill>
                            <a:srgbClr val="333333"/>
                          </a:solidFill>
                          <a:effectLst/>
                          <a:latin typeface="+mn-lt"/>
                          <a:ea typeface="+mn-ea"/>
                          <a:cs typeface="+mn-cs"/>
                        </a:rPr>
                        <a:t>часто базируется на основе набранного опыта. Наши инстинкты иногда лучше, чем наш разум!</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Наши эмоции имеют большое влияние на наше текущеe восприятие/мышление. Примеры:</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Гнев/раздражение:</a:t>
                      </a:r>
                      <a:r>
                        <a:rPr kumimoji="0" lang="ru-RU" sz="1800" b="0" i="0" u="none" strike="noStrike" cap="none" normalizeH="0" baseline="0" dirty="0">
                          <a:ln>
                            <a:noFill/>
                          </a:ln>
                          <a:solidFill>
                            <a:srgbClr val="333333"/>
                          </a:solidFill>
                          <a:effectLst/>
                          <a:latin typeface="+mn-lt"/>
                          <a:ea typeface="+mn-ea"/>
                          <a:cs typeface="+mn-cs"/>
                        </a:rPr>
                        <a:t> Стремление чувствовать себя непонятым в обществе и не доверять людям.</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Депрессия</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“серые будни”</a:t>
                      </a:r>
                      <a:endParaRPr kumimoji="0" lang="ru-RU"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15</a:t>
            </a:fld>
            <a:endParaRPr lang="de-DE" alt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80818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200" dirty="0">
                <a:latin typeface="+mn-lt"/>
                <a:ea typeface="+mn-ea"/>
              </a:rPr>
              <a:t>при страхе</a:t>
            </a:r>
            <a:endParaRPr lang="en-US" altLang="de-DE" sz="1200" dirty="0">
              <a:latin typeface="+mn-lt"/>
              <a:ea typeface="+mn-ea"/>
            </a:endParaRPr>
          </a:p>
        </p:txBody>
      </p:sp>
      <p:sp>
        <p:nvSpPr>
          <p:cNvPr id="24" name="Caption_23"/>
          <p:cNvSpPr txBox="1">
            <a:spLocks noChangeArrowheads="1"/>
          </p:cNvSpPr>
          <p:nvPr/>
        </p:nvSpPr>
        <p:spPr bwMode="auto">
          <a:xfrm>
            <a:off x="2289423" y="480818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200" dirty="0">
                <a:latin typeface="+mn-lt"/>
                <a:ea typeface="+mn-ea"/>
              </a:rPr>
              <a:t>при радости</a:t>
            </a:r>
            <a:endParaRPr lang="en-US" altLang="de-DE" sz="1200" dirty="0">
              <a:latin typeface="+mn-lt"/>
              <a:ea typeface="+mn-ea"/>
            </a:endParaRPr>
          </a:p>
        </p:txBody>
      </p:sp>
      <p:sp>
        <p:nvSpPr>
          <p:cNvPr id="25" name="Caption_24"/>
          <p:cNvSpPr txBox="1">
            <a:spLocks noChangeArrowheads="1"/>
          </p:cNvSpPr>
          <p:nvPr/>
        </p:nvSpPr>
        <p:spPr bwMode="auto">
          <a:xfrm>
            <a:off x="552971" y="6272784"/>
            <a:ext cx="159243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50" dirty="0">
                <a:latin typeface="+mn-lt"/>
                <a:ea typeface="+mn-ea"/>
              </a:rPr>
              <a:t>напр. фильм</a:t>
            </a:r>
          </a:p>
          <a:p>
            <a:pPr algn="ctr" eaLnBrk="1" hangingPunct="1">
              <a:spcBef>
                <a:spcPts val="0"/>
              </a:spcBef>
              <a:spcAft>
                <a:spcPts val="0"/>
              </a:spcAft>
              <a:buNone/>
            </a:pPr>
            <a:r>
              <a:rPr lang="az-Cyrl-AZ" altLang="de-DE" sz="1050" dirty="0">
                <a:latin typeface="+mn-lt"/>
                <a:ea typeface="+mn-ea"/>
              </a:rPr>
              <a:t>ужасов</a:t>
            </a:r>
            <a:endParaRPr lang="en-US" altLang="de-DE" sz="1050" dirty="0">
              <a:latin typeface="+mn-lt"/>
              <a:ea typeface="+mn-ea"/>
            </a:endParaRPr>
          </a:p>
        </p:txBody>
      </p:sp>
      <p:sp>
        <p:nvSpPr>
          <p:cNvPr id="26" name="Caption_25"/>
          <p:cNvSpPr txBox="1">
            <a:spLocks noChangeArrowheads="1"/>
          </p:cNvSpPr>
          <p:nvPr/>
        </p:nvSpPr>
        <p:spPr bwMode="auto">
          <a:xfrm>
            <a:off x="2289423" y="6272784"/>
            <a:ext cx="1733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50" dirty="0">
                <a:latin typeface="+mn-lt"/>
                <a:ea typeface="+mn-ea"/>
              </a:rPr>
              <a:t>воспоминания о цирке</a:t>
            </a:r>
            <a:endParaRPr lang="en-US" altLang="de-DE" sz="1050" dirty="0">
              <a:latin typeface="+mn-lt"/>
              <a:ea typeface="+mn-ea"/>
            </a:endParaRPr>
          </a:p>
        </p:txBody>
      </p:sp>
      <p:sp>
        <p:nvSpPr>
          <p:cNvPr id="27" name="Caption_28"/>
          <p:cNvSpPr txBox="1">
            <a:spLocks noChangeArrowheads="1"/>
          </p:cNvSpPr>
          <p:nvPr/>
        </p:nvSpPr>
        <p:spPr bwMode="auto">
          <a:xfrm>
            <a:off x="624980" y="3966637"/>
            <a:ext cx="3240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ru-RU" altLang="de-DE" sz="1200" b="1" dirty="0">
                <a:latin typeface="+mn-lt"/>
                <a:ea typeface="+mn-ea"/>
              </a:rPr>
              <a:t>смешно, красиво, страшно?</a:t>
            </a:r>
          </a:p>
          <a:p>
            <a:pPr lvl="0" algn="ctr" eaLnBrk="1" hangingPunct="1">
              <a:spcBef>
                <a:spcPts val="0"/>
              </a:spcBef>
              <a:spcAft>
                <a:spcPts val="0"/>
              </a:spcAft>
              <a:buNone/>
            </a:pPr>
            <a:r>
              <a:rPr lang="ru-RU" altLang="de-DE" sz="1200" dirty="0">
                <a:latin typeface="+mn-lt"/>
                <a:ea typeface="+mn-ea"/>
              </a:rPr>
              <a:t>В зависимости от настроения/состояния!</a:t>
            </a:r>
            <a:endParaRPr lang="en-GB" altLang="de-DE" sz="1200" dirty="0">
              <a:solidFill>
                <a:srgbClr val="333333"/>
              </a:solidFill>
              <a:latin typeface="+mn-lt"/>
              <a:ea typeface="+mn-ea"/>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760835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458997675"/>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“Шестое чувство” </a:t>
                      </a:r>
                      <a:r>
                        <a:rPr kumimoji="0" lang="ru-RU" sz="1800" b="0" i="0" u="none" strike="noStrike" cap="none" normalizeH="0" baseline="0" dirty="0">
                          <a:ln>
                            <a:noFill/>
                          </a:ln>
                          <a:solidFill>
                            <a:srgbClr val="333333"/>
                          </a:solidFill>
                          <a:effectLst/>
                          <a:latin typeface="+mn-lt"/>
                          <a:ea typeface="+mn-ea"/>
                          <a:cs typeface="+mn-cs"/>
                        </a:rPr>
                        <a:t>часто базируется на основе набранного опыта. Наши инстинкты иногда лучше, чем наш разум!</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Наши эмоции имеют большое влияние на наше текущеe восприятие/мышление. Примеры:</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Гнев/раздражение:</a:t>
                      </a:r>
                      <a:r>
                        <a:rPr kumimoji="0" lang="ru-RU" sz="1800" b="0" i="0" u="none" strike="noStrike" cap="none" normalizeH="0" baseline="0" dirty="0">
                          <a:ln>
                            <a:noFill/>
                          </a:ln>
                          <a:solidFill>
                            <a:srgbClr val="333333"/>
                          </a:solidFill>
                          <a:effectLst/>
                          <a:latin typeface="+mn-lt"/>
                          <a:ea typeface="+mn-ea"/>
                          <a:cs typeface="+mn-cs"/>
                        </a:rPr>
                        <a:t> Стремление чувствовать себя непонятым в обществе и не доверять людям.</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Депрессия</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“серые будни”</a:t>
                      </a:r>
                      <a:endParaRPr kumimoji="0" lang="ru-RU"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Мы должны прислушиваться к своим инстинктам, но не слепо доверять им.</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16</a:t>
            </a:fld>
            <a:endParaRPr lang="de-DE" alt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80818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200" dirty="0">
                <a:latin typeface="+mn-lt"/>
                <a:ea typeface="+mn-ea"/>
              </a:rPr>
              <a:t>при страхе</a:t>
            </a:r>
            <a:endParaRPr lang="en-US" altLang="de-DE" sz="1200" dirty="0">
              <a:latin typeface="+mn-lt"/>
              <a:ea typeface="+mn-ea"/>
            </a:endParaRPr>
          </a:p>
        </p:txBody>
      </p:sp>
      <p:sp>
        <p:nvSpPr>
          <p:cNvPr id="24" name="Caption_23"/>
          <p:cNvSpPr txBox="1">
            <a:spLocks noChangeArrowheads="1"/>
          </p:cNvSpPr>
          <p:nvPr/>
        </p:nvSpPr>
        <p:spPr bwMode="auto">
          <a:xfrm>
            <a:off x="2289423" y="480818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200" dirty="0">
                <a:latin typeface="+mn-lt"/>
                <a:ea typeface="+mn-ea"/>
              </a:rPr>
              <a:t>при радости</a:t>
            </a:r>
            <a:endParaRPr lang="en-US" altLang="de-DE" sz="1200" dirty="0">
              <a:latin typeface="+mn-lt"/>
              <a:ea typeface="+mn-ea"/>
            </a:endParaRPr>
          </a:p>
        </p:txBody>
      </p:sp>
      <p:sp>
        <p:nvSpPr>
          <p:cNvPr id="25" name="Caption_24"/>
          <p:cNvSpPr txBox="1">
            <a:spLocks noChangeArrowheads="1"/>
          </p:cNvSpPr>
          <p:nvPr/>
        </p:nvSpPr>
        <p:spPr bwMode="auto">
          <a:xfrm>
            <a:off x="552971" y="6272784"/>
            <a:ext cx="159243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50" dirty="0">
                <a:latin typeface="+mn-lt"/>
                <a:ea typeface="+mn-ea"/>
              </a:rPr>
              <a:t>напр. фильм</a:t>
            </a:r>
          </a:p>
          <a:p>
            <a:pPr algn="ctr" eaLnBrk="1" hangingPunct="1">
              <a:spcBef>
                <a:spcPts val="0"/>
              </a:spcBef>
              <a:spcAft>
                <a:spcPts val="0"/>
              </a:spcAft>
              <a:buNone/>
            </a:pPr>
            <a:r>
              <a:rPr lang="az-Cyrl-AZ" altLang="de-DE" sz="1050" dirty="0">
                <a:latin typeface="+mn-lt"/>
                <a:ea typeface="+mn-ea"/>
              </a:rPr>
              <a:t>ужасов</a:t>
            </a:r>
            <a:endParaRPr lang="en-US" altLang="de-DE" sz="1050" dirty="0">
              <a:latin typeface="+mn-lt"/>
              <a:ea typeface="+mn-ea"/>
            </a:endParaRPr>
          </a:p>
        </p:txBody>
      </p:sp>
      <p:sp>
        <p:nvSpPr>
          <p:cNvPr id="26" name="Caption_25"/>
          <p:cNvSpPr txBox="1">
            <a:spLocks noChangeArrowheads="1"/>
          </p:cNvSpPr>
          <p:nvPr/>
        </p:nvSpPr>
        <p:spPr bwMode="auto">
          <a:xfrm>
            <a:off x="2289423" y="6272784"/>
            <a:ext cx="1733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50" dirty="0">
                <a:latin typeface="+mn-lt"/>
                <a:ea typeface="+mn-ea"/>
              </a:rPr>
              <a:t>воспоминания о цирке</a:t>
            </a:r>
            <a:endParaRPr lang="en-US" altLang="de-DE" sz="1050" dirty="0">
              <a:latin typeface="+mn-lt"/>
              <a:ea typeface="+mn-ea"/>
            </a:endParaRPr>
          </a:p>
        </p:txBody>
      </p:sp>
      <p:sp>
        <p:nvSpPr>
          <p:cNvPr id="27" name="Caption_28"/>
          <p:cNvSpPr txBox="1">
            <a:spLocks noChangeArrowheads="1"/>
          </p:cNvSpPr>
          <p:nvPr/>
        </p:nvSpPr>
        <p:spPr bwMode="auto">
          <a:xfrm>
            <a:off x="624980" y="3966637"/>
            <a:ext cx="3240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ru-RU" altLang="de-DE" sz="1200" b="1" dirty="0">
                <a:latin typeface="+mn-lt"/>
                <a:ea typeface="+mn-ea"/>
              </a:rPr>
              <a:t>смешно, красиво, страшно?</a:t>
            </a:r>
          </a:p>
          <a:p>
            <a:pPr lvl="0" algn="ctr" eaLnBrk="1" hangingPunct="1">
              <a:spcBef>
                <a:spcPts val="0"/>
              </a:spcBef>
              <a:spcAft>
                <a:spcPts val="0"/>
              </a:spcAft>
              <a:buNone/>
            </a:pPr>
            <a:r>
              <a:rPr lang="ru-RU" altLang="de-DE" sz="1200" dirty="0">
                <a:latin typeface="+mn-lt"/>
                <a:ea typeface="+mn-ea"/>
              </a:rPr>
              <a:t>В зависимости от настроения/состояния!</a:t>
            </a:r>
            <a:endParaRPr lang="en-GB" altLang="de-DE" sz="1200" dirty="0">
              <a:solidFill>
                <a:srgbClr val="333333"/>
              </a:solidFill>
              <a:latin typeface="+mn-lt"/>
              <a:ea typeface="+mn-ea"/>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155244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Иллюзия и действительность</a:t>
            </a:r>
            <a:endParaRPr lang="en-US" sz="3600">
              <a:latin typeface="+mn-lt"/>
              <a:ea typeface="+mn-ea"/>
              <a:cs typeface="+mn-cs"/>
            </a:endParaRPr>
          </a:p>
        </p:txBody>
      </p:sp>
      <p:sp>
        <p:nvSpPr>
          <p:cNvPr id="5" name="Content Placeholder 4"/>
          <p:cNvSpPr>
            <a:spLocks noGrp="1"/>
          </p:cNvSpPr>
          <p:nvPr>
            <p:ph idx="1"/>
          </p:nvPr>
        </p:nvSpPr>
        <p:spPr/>
        <p:txBody>
          <a:bodyPr/>
          <a:lstStyle/>
          <a:p>
            <a:r>
              <a:rPr lang="ru-RU" sz="2400" dirty="0"/>
              <a:t>… ни один из рассмотренных выше аспектов (речь, невербальное общение, интуиция и др.) не является надежным!</a:t>
            </a:r>
          </a:p>
          <a:p>
            <a:r>
              <a:rPr lang="ru-RU" sz="2400" i="1" dirty="0">
                <a:solidFill>
                  <a:srgbClr val="333333"/>
                </a:solidFill>
              </a:rPr>
              <a:t>Вы должны рассмотреть все аспекты!</a:t>
            </a:r>
            <a:br>
              <a:rPr lang="en-US" sz="2400" i="1" dirty="0">
                <a:solidFill>
                  <a:srgbClr val="333333"/>
                </a:solidFill>
              </a:rPr>
            </a:br>
            <a:r>
              <a:rPr lang="ru-RU" sz="2400" dirty="0">
                <a:solidFill>
                  <a:srgbClr val="333333"/>
                </a:solidFill>
              </a:rPr>
              <a:t>Лишь общий спектр информации помогает нам принять правильное решение…</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a:t>
            </a:r>
            <a:r>
              <a:rPr lang="de-DE" altLang="de-DE" sz="2400" dirty="0">
                <a:solidFill>
                  <a:srgbClr val="333333"/>
                </a:solidFill>
              </a:rPr>
              <a:t>у людей страдающих </a:t>
            </a:r>
            <a:r>
              <a:rPr lang="ru-RU" altLang="de-DE" sz="2400" dirty="0">
                <a:solidFill>
                  <a:srgbClr val="333333"/>
                </a:solidFill>
              </a:rPr>
              <a:t>психическими расстройствами (психозом)</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r>
              <a:rPr lang="de-DE"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a:t>
            </a:r>
            <a:r>
              <a:rPr lang="de-DE" altLang="de-DE" sz="2400" dirty="0">
                <a:solidFill>
                  <a:srgbClr val="333333"/>
                </a:solidFill>
              </a:rPr>
              <a:t>у людей страдающих </a:t>
            </a:r>
            <a:r>
              <a:rPr lang="ru-RU" altLang="de-DE" sz="2400" dirty="0">
                <a:solidFill>
                  <a:srgbClr val="333333"/>
                </a:solidFill>
              </a:rPr>
              <a:t>психическими расстройствами (психозом)</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r>
              <a:rPr lang="de-DE" altLang="de-DE" sz="2400" dirty="0">
                <a:solidFill>
                  <a:srgbClr val="004992"/>
                </a:solidFill>
              </a:rPr>
              <a:t>.</a:t>
            </a:r>
          </a:p>
          <a:p>
            <a:pPr marL="342900" lvl="0" indent="-342900" defTabSz="914400" fontAlgn="base">
              <a:buClr>
                <a:srgbClr val="333333"/>
              </a:buClr>
              <a:buFont typeface="WingDings"/>
              <a:buChar char=""/>
            </a:pPr>
            <a:r>
              <a:rPr lang="ru-RU" altLang="de-DE" sz="2400" dirty="0">
                <a:solidFill>
                  <a:srgbClr val="004992"/>
                </a:solidFill>
              </a:rPr>
              <a:t>им</a:t>
            </a:r>
            <a:r>
              <a:rPr lang="de-DE" altLang="de-DE" sz="2400" dirty="0">
                <a:solidFill>
                  <a:srgbClr val="004992"/>
                </a:solidFill>
              </a:rPr>
              <a:t> </a:t>
            </a:r>
            <a:r>
              <a:rPr lang="ru-RU" altLang="de-DE" sz="2400" dirty="0">
                <a:solidFill>
                  <a:srgbClr val="004992"/>
                </a:solidFill>
              </a:rPr>
              <a:t>трудно понять, почему другие люди ведут себя определенным образом.</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4090176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Примеры влияния психоза на принятие решений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20</a:t>
            </a:fld>
            <a:endParaRPr lang="de-DE" altLang="de-DE">
              <a:latin typeface="+mn-lt"/>
              <a:ea typeface="+mn-ea"/>
            </a:endParaRPr>
          </a:p>
        </p:txBody>
      </p:sp>
      <p:sp>
        <p:nvSpPr>
          <p:cNvPr id="59418" name="Rechteck 1"/>
          <p:cNvSpPr>
            <a:spLocks noChangeArrowheads="1"/>
          </p:cNvSpPr>
          <p:nvPr/>
        </p:nvSpPr>
        <p:spPr bwMode="auto">
          <a:xfrm>
            <a:off x="408955" y="615545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ru-RU" altLang="de-DE" sz="2000" dirty="0">
                <a:solidFill>
                  <a:srgbClr val="004992"/>
                </a:solidFill>
                <a:latin typeface="+mn-lt"/>
                <a:ea typeface="+mn-ea"/>
              </a:rPr>
              <a:t>Мог бы кто-то из Вас поделиться с нами своим опытом в похожих ситуациях?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939826688"/>
              </p:ext>
            </p:extLst>
          </p:nvPr>
        </p:nvGraphicFramePr>
        <p:xfrm>
          <a:off x="408954" y="2203705"/>
          <a:ext cx="11376001" cy="3749040"/>
        </p:xfrm>
        <a:graphic>
          <a:graphicData uri="http://schemas.openxmlformats.org/drawingml/2006/table">
            <a:tbl>
              <a:tblPr firstRow="1" bandRow="1">
                <a:tableStyleId>{21E4AEA4-8DFA-4A89-87EB-49C32662AFE0}</a:tableStyleId>
              </a:tblPr>
              <a:tblGrid>
                <a:gridCol w="3348373">
                  <a:extLst>
                    <a:ext uri="{9D8B030D-6E8A-4147-A177-3AD203B41FA5}">
                      <a16:colId xmlns:a16="http://schemas.microsoft.com/office/drawing/2014/main" val="20000"/>
                    </a:ext>
                  </a:extLst>
                </a:gridCol>
                <a:gridCol w="3348373">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dirty="0">
                          <a:ln>
                            <a:noFill/>
                          </a:ln>
                          <a:solidFill>
                            <a:srgbClr val="000000"/>
                          </a:solidFill>
                          <a:effectLst/>
                          <a:latin typeface="+mn-lt"/>
                          <a:ea typeface="+mn-ea"/>
                          <a:cs typeface="+mn-cs"/>
                        </a:rPr>
                        <a:t>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000000"/>
                          </a:solidFill>
                          <a:effectLst/>
                          <a:latin typeface="+mn-lt"/>
                          <a:ea typeface="+mn-ea"/>
                          <a:cs typeface="+mn-cs"/>
                        </a:rPr>
                        <a:t>Во время психоза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000000"/>
                          </a:solidFill>
                          <a:effectLst/>
                          <a:latin typeface="+mn-lt"/>
                          <a:ea typeface="+mn-ea"/>
                          <a:cs typeface="+mn-cs"/>
                        </a:rPr>
                        <a:t>Другие объяснения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В метро на вас пристально смотрит какой-то незнакомец.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Наконец, тот кто меня преследует, дает о себе знать.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Из-за собственного поведения (напр. солнцезащитные очки) были спровоцированы взгляды незнакомца.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Начальник ворчит из-за Ваших ошибок.</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1" u="none" strike="noStrike" cap="none" normalizeH="0" baseline="0">
                          <a:ln>
                            <a:noFill/>
                          </a:ln>
                          <a:solidFill>
                            <a:srgbClr val="333333"/>
                          </a:solidFill>
                          <a:effectLst/>
                          <a:latin typeface="+mn-lt"/>
                          <a:ea typeface="+mn-ea"/>
                          <a:cs typeface="+mn-cs"/>
                        </a:rPr>
                        <a:t>Убеждение, что Вас уволят.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Начальник </a:t>
                      </a:r>
                      <a:r>
                        <a:rPr kumimoji="0" lang="ru-RU" sz="2000" b="0" i="0" u="none" strike="noStrike" cap="none" normalizeH="0" baseline="0">
                          <a:ln>
                            <a:noFill/>
                          </a:ln>
                          <a:solidFill>
                            <a:srgbClr val="333333"/>
                          </a:solidFill>
                          <a:effectLst/>
                          <a:latin typeface="+mn-lt"/>
                          <a:ea typeface="+mn-ea"/>
                          <a:cs typeface="+mn-cs"/>
                        </a:rPr>
                        <a:t>слегка “перегнул палку”, </a:t>
                      </a:r>
                      <a:r>
                        <a:rPr kumimoji="0" lang="ru-RU" sz="2000" b="0" i="0" u="none" strike="noStrike" cap="none" normalizeH="0" baseline="0" dirty="0">
                          <a:ln>
                            <a:noFill/>
                          </a:ln>
                          <a:solidFill>
                            <a:srgbClr val="333333"/>
                          </a:solidFill>
                          <a:effectLst/>
                          <a:latin typeface="+mn-lt"/>
                          <a:ea typeface="+mn-ea"/>
                          <a:cs typeface="+mn-cs"/>
                        </a:rPr>
                        <a:t>но не преследует никаких суровых планов.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Ваш знакомый читает статью в газете, в которой идет речь о плохой успеваемости в школе.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Упоминание о том, что и у Вас в школе были плохие оценки.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Просто совпадение - Ваш знакомый нашел интересные новости и может он совершенно не знает о ваших бывалых проблемах в школе.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Сейчас Вам будут представлены истории в картинках.</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Попробуйте обсудит в группе, что думают люди о</a:t>
            </a:r>
            <a:r>
              <a:rPr lang="de-DE" altLang="de-DE" sz="2400" dirty="0">
                <a:solidFill>
                  <a:srgbClr val="333333"/>
                </a:solidFill>
              </a:rPr>
              <a:t> </a:t>
            </a:r>
            <a:r>
              <a:rPr lang="ru-RU" altLang="de-DE" sz="2400" dirty="0">
                <a:solidFill>
                  <a:srgbClr val="333333"/>
                </a:solidFill>
              </a:rPr>
              <a:t>других.</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21</a:t>
            </a:fld>
            <a:endParaRPr lang="de-DE" alt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Сейчас Вам будут представлены истории в картинках.</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Попробуйте обсудит в группе, что думают люди о</a:t>
            </a:r>
            <a:r>
              <a:rPr lang="de-DE" altLang="de-DE" sz="2400" dirty="0">
                <a:solidFill>
                  <a:srgbClr val="333333"/>
                </a:solidFill>
              </a:rPr>
              <a:t> </a:t>
            </a:r>
            <a:r>
              <a:rPr lang="ru-RU" altLang="de-DE" sz="2400" dirty="0">
                <a:solidFill>
                  <a:srgbClr val="333333"/>
                </a:solidFill>
              </a:rPr>
              <a:t>других.</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buClr>
                <a:srgbClr val="336699"/>
              </a:buClr>
            </a:pPr>
            <a:r>
              <a:rPr lang="de-DE" altLang="de-DE" sz="2400" b="1" dirty="0">
                <a:solidFill>
                  <a:srgbClr val="004992"/>
                </a:solidFill>
              </a:rPr>
              <a:t>Важно для оценки:</a:t>
            </a:r>
          </a:p>
          <a:p>
            <a:pPr marL="342900" lvl="0" indent="-342900" defTabSz="914400" fontAlgn="base">
              <a:buClr>
                <a:srgbClr val="333333"/>
              </a:buClr>
              <a:buFont typeface="WingDings"/>
              <a:buChar char=""/>
            </a:pPr>
            <a:r>
              <a:rPr lang="ru-RU" altLang="de-DE" sz="2400" dirty="0">
                <a:solidFill>
                  <a:srgbClr val="333333"/>
                </a:solidFill>
              </a:rPr>
              <a:t>Имейте в виду, что люди не обладают теми же знаниями и не знают всего происходящего.</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22</a:t>
            </a:fld>
            <a:endParaRPr lang="de-DE" altLang="de-DE">
              <a:latin typeface="+mn-lt"/>
              <a:ea typeface="+mn-ea"/>
            </a:endParaRPr>
          </a:p>
        </p:txBody>
      </p:sp>
    </p:spTree>
    <p:extLst>
      <p:ext uri="{BB962C8B-B14F-4D97-AF65-F5344CB8AC3E}">
        <p14:creationId xmlns:p14="http://schemas.microsoft.com/office/powerpoint/2010/main" val="2593747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Сейчас Вам будут представлены истории в картинках.</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Попробуйте обсудит в группе, что думают люди о</a:t>
            </a:r>
            <a:r>
              <a:rPr lang="de-DE" altLang="de-DE" sz="2400" dirty="0">
                <a:solidFill>
                  <a:srgbClr val="333333"/>
                </a:solidFill>
              </a:rPr>
              <a:t> </a:t>
            </a:r>
            <a:r>
              <a:rPr lang="ru-RU" altLang="de-DE" sz="2400" dirty="0">
                <a:solidFill>
                  <a:srgbClr val="333333"/>
                </a:solidFill>
              </a:rPr>
              <a:t>других.</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buClr>
                <a:srgbClr val="336699"/>
              </a:buClr>
            </a:pPr>
            <a:r>
              <a:rPr lang="de-DE" altLang="de-DE" sz="2400" b="1" dirty="0">
                <a:solidFill>
                  <a:srgbClr val="004992"/>
                </a:solidFill>
              </a:rPr>
              <a:t>Важно для оценки:</a:t>
            </a:r>
          </a:p>
          <a:p>
            <a:pPr marL="342900" lvl="0" indent="-342900" defTabSz="914400" fontAlgn="base">
              <a:buClr>
                <a:srgbClr val="333333"/>
              </a:buClr>
              <a:buFont typeface="WingDings"/>
              <a:buChar char=""/>
            </a:pPr>
            <a:r>
              <a:rPr lang="ru-RU" altLang="de-DE" sz="2400" dirty="0">
                <a:solidFill>
                  <a:srgbClr val="333333"/>
                </a:solidFill>
              </a:rPr>
              <a:t>Имейте в виду, что люди не обладают теми же знаниями и не знают всего происходящего.</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Кроме того, подумайте, какая дополнительная</a:t>
            </a:r>
            <a:r>
              <a:rPr lang="de-DE" altLang="de-DE" sz="2400" dirty="0">
                <a:solidFill>
                  <a:srgbClr val="333333"/>
                </a:solidFill>
              </a:rPr>
              <a:t> </a:t>
            </a:r>
            <a:r>
              <a:rPr lang="ru-RU" altLang="de-DE" sz="2400" dirty="0">
                <a:solidFill>
                  <a:srgbClr val="333333"/>
                </a:solidFill>
              </a:rPr>
              <a:t>информация необходима для окончательной правильной оценки!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506242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24</a:t>
            </a:fld>
            <a:endParaRPr lang="de-DE" altLang="de-DE">
              <a:latin typeface="+mn-lt"/>
              <a:ea typeface="+mn-ea"/>
            </a:endParaRPr>
          </a:p>
        </p:txBody>
      </p:sp>
      <p:sp>
        <p:nvSpPr>
          <p:cNvPr id="17"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Что вероятно подарит девочка своей бабушке на следующий день рождения? Бабушка обрадуется этому подарку?</a:t>
            </a:r>
            <a:endParaRPr lang="de-DE" altLang="de-DE" sz="2400" dirty="0">
              <a:solidFill>
                <a:srgbClr val="004992"/>
              </a:solidFill>
              <a:latin typeface="+mn-lt"/>
              <a:ea typeface="+mn-ea"/>
            </a:endParaRPr>
          </a:p>
        </p:txBody>
      </p:sp>
      <p:pic>
        <p:nvPicPr>
          <p:cNvPr id="2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az-Cyrl-AZ" altLang="de-DE" sz="1400" b="1">
                <a:solidFill>
                  <a:srgbClr val="000000"/>
                </a:solidFill>
                <a:latin typeface="+mn-lt"/>
                <a:ea typeface="+mn-ea"/>
              </a:rPr>
              <a:t>Ой! Конфетки!</a:t>
            </a:r>
            <a:endParaRPr lang="de-DE" altLang="de-DE" sz="1400" b="1" dirty="0">
              <a:solidFill>
                <a:srgbClr val="000000"/>
              </a:solidFill>
              <a:latin typeface="+mn-lt"/>
              <a:ea typeface="+mn-ea"/>
            </a:endParaRPr>
          </a:p>
        </p:txBody>
      </p:sp>
      <p:pic>
        <p:nvPicPr>
          <p:cNvPr id="2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400" b="1">
                <a:solidFill>
                  <a:srgbClr val="000000"/>
                </a:solidFill>
                <a:latin typeface="+mn-lt"/>
                <a:ea typeface="+mn-ea"/>
              </a:rPr>
              <a:t>Я жe их </a:t>
            </a:r>
          </a:p>
          <a:p>
            <a:pPr algn="ctr" eaLnBrk="1" hangingPunct="1">
              <a:spcBef>
                <a:spcPct val="0"/>
              </a:spcBef>
              <a:buFontTx/>
              <a:buNone/>
            </a:pPr>
            <a:r>
              <a:rPr lang="ru-RU" altLang="de-DE" sz="1400" b="1">
                <a:solidFill>
                  <a:srgbClr val="000000"/>
                </a:solidFill>
                <a:latin typeface="+mn-lt"/>
                <a:ea typeface="+mn-ea"/>
              </a:rPr>
              <a:t>не люблю</a:t>
            </a:r>
            <a:endParaRPr lang="de-DE" altLang="de-DE" sz="1400" b="1" dirty="0">
              <a:solidFill>
                <a:srgbClr val="000000"/>
              </a:solidFill>
              <a:latin typeface="+mn-lt"/>
              <a:ea typeface="+mn-ea"/>
            </a:endParaRPr>
          </a:p>
        </p:txBody>
      </p:sp>
      <p:sp>
        <p:nvSpPr>
          <p:cNvPr id="29"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latin typeface="+mn-lt"/>
                <a:ea typeface="+mn-ea"/>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25</a:t>
            </a:fld>
            <a:endParaRPr lang="de-DE" altLang="de-DE">
              <a:latin typeface="+mn-lt"/>
              <a:ea typeface="+mn-ea"/>
            </a:endParaRPr>
          </a:p>
        </p:txBody>
      </p:sp>
      <p:sp>
        <p:nvSpPr>
          <p:cNvPr id="17"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Что вероятно подарит девочка своей бабушке на следующий день рождения? Бабушка обрадуется этому подарку?</a:t>
            </a:r>
            <a:endParaRPr lang="de-DE" altLang="de-DE" sz="2400" dirty="0">
              <a:solidFill>
                <a:srgbClr val="004992"/>
              </a:solidFill>
              <a:latin typeface="+mn-lt"/>
              <a:ea typeface="+mn-ea"/>
            </a:endParaRPr>
          </a:p>
        </p:txBody>
      </p:sp>
      <p:pic>
        <p:nvPicPr>
          <p:cNvPr id="2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az-Cyrl-AZ" altLang="de-DE" sz="1400" b="1">
                <a:solidFill>
                  <a:srgbClr val="000000"/>
                </a:solidFill>
                <a:latin typeface="+mn-lt"/>
                <a:ea typeface="+mn-ea"/>
              </a:rPr>
              <a:t>Ой! Конфетки!</a:t>
            </a:r>
            <a:endParaRPr lang="de-DE" altLang="de-DE" sz="1400" b="1" dirty="0">
              <a:solidFill>
                <a:srgbClr val="000000"/>
              </a:solidFill>
              <a:latin typeface="+mn-lt"/>
              <a:ea typeface="+mn-ea"/>
            </a:endParaRPr>
          </a:p>
        </p:txBody>
      </p:sp>
      <p:pic>
        <p:nvPicPr>
          <p:cNvPr id="2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400" b="1">
                <a:solidFill>
                  <a:srgbClr val="000000"/>
                </a:solidFill>
                <a:latin typeface="+mn-lt"/>
                <a:ea typeface="+mn-ea"/>
              </a:rPr>
              <a:t>Я жe их </a:t>
            </a:r>
          </a:p>
          <a:p>
            <a:pPr algn="ctr" eaLnBrk="1" hangingPunct="1">
              <a:spcBef>
                <a:spcPct val="0"/>
              </a:spcBef>
              <a:buFontTx/>
              <a:buNone/>
            </a:pPr>
            <a:r>
              <a:rPr lang="ru-RU" altLang="de-DE" sz="1400" b="1">
                <a:solidFill>
                  <a:srgbClr val="000000"/>
                </a:solidFill>
                <a:latin typeface="+mn-lt"/>
                <a:ea typeface="+mn-ea"/>
              </a:rPr>
              <a:t>не люблю</a:t>
            </a:r>
            <a:endParaRPr lang="de-DE" altLang="de-DE" sz="1400" b="1" dirty="0">
              <a:solidFill>
                <a:srgbClr val="000000"/>
              </a:solidFill>
              <a:latin typeface="+mn-lt"/>
              <a:ea typeface="+mn-ea"/>
            </a:endParaRPr>
          </a:p>
        </p:txBody>
      </p:sp>
    </p:spTree>
    <p:extLst>
      <p:ext uri="{BB962C8B-B14F-4D97-AF65-F5344CB8AC3E}">
        <p14:creationId xmlns:p14="http://schemas.microsoft.com/office/powerpoint/2010/main" val="3385218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День рождения бабушки</a:t>
            </a:r>
            <a:br>
              <a:rPr lang="ru-RU" sz="3600" dirty="0">
                <a:solidFill>
                  <a:srgbClr val="004992"/>
                </a:solidFill>
                <a:latin typeface="+mn-lt"/>
                <a:ea typeface="+mn-ea"/>
                <a:cs typeface="+mn-cs"/>
              </a:rPr>
            </a:br>
            <a:r>
              <a:rPr lang="ru-RU" dirty="0">
                <a:solidFill>
                  <a:srgbClr val="004992"/>
                </a:solidFill>
                <a:latin typeface="+mn-lt"/>
                <a:ea typeface="+mn-ea"/>
                <a:cs typeface="+mn-cs"/>
              </a:rPr>
              <a:t>Что подарит девочка своей бабушке в следующий день рождения?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26</a:t>
            </a:fld>
            <a:endParaRPr lang="de-DE" altLang="de-DE">
              <a:latin typeface="+mn-lt"/>
              <a:ea typeface="+mn-ea"/>
            </a:endParaRPr>
          </a:p>
        </p:txBody>
      </p:sp>
      <p:pic>
        <p:nvPicPr>
          <p:cNvPr id="15"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ru-RU" altLang="de-DE" sz="2000" b="1" dirty="0">
                <a:solidFill>
                  <a:srgbClr val="004992"/>
                </a:solidFill>
                <a:latin typeface="+mn-lt"/>
                <a:ea typeface="+mn-ea"/>
              </a:rPr>
              <a:t>Bероятно: </a:t>
            </a:r>
            <a:r>
              <a:rPr lang="ru-RU" altLang="de-DE" sz="2000" dirty="0">
                <a:solidFill>
                  <a:srgbClr val="333333"/>
                </a:solidFill>
                <a:latin typeface="+mn-lt"/>
                <a:ea typeface="+mn-ea"/>
              </a:rPr>
              <a:t>Еще раз коробку конфет, потому что бабушка была так счастлива.</a:t>
            </a:r>
          </a:p>
          <a:p>
            <a:pPr eaLnBrk="1" hangingPunct="1">
              <a:spcBef>
                <a:spcPts val="1200"/>
              </a:spcBef>
              <a:spcAft>
                <a:spcPts val="0"/>
              </a:spcAft>
              <a:buNone/>
            </a:pPr>
            <a:r>
              <a:rPr lang="ru-RU" altLang="de-DE" sz="2000" b="1" dirty="0">
                <a:solidFill>
                  <a:srgbClr val="004992"/>
                </a:solidFill>
                <a:latin typeface="+mn-lt"/>
                <a:ea typeface="+mn-ea"/>
              </a:rPr>
              <a:t>Мало вероятно: </a:t>
            </a:r>
            <a:r>
              <a:rPr lang="ru-RU" altLang="de-DE" sz="2000" dirty="0">
                <a:solidFill>
                  <a:srgbClr val="333333"/>
                </a:solidFill>
                <a:latin typeface="+mn-lt"/>
                <a:ea typeface="+mn-ea"/>
              </a:rPr>
              <a:t>Девочка заметила, что бабушка не любит шоколад и подарит ей в следующий день рождения что-нибудь другое. </a:t>
            </a:r>
            <a:endParaRPr lang="de-DE" altLang="de-DE" sz="2000" dirty="0">
              <a:solidFill>
                <a:srgbClr val="333333"/>
              </a:solidFill>
              <a:latin typeface="+mn-lt"/>
              <a:ea typeface="+mn-ea"/>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az-Cyrl-AZ" altLang="de-DE" sz="1400" b="1">
                <a:solidFill>
                  <a:srgbClr val="000000"/>
                </a:solidFill>
                <a:latin typeface="+mn-lt"/>
                <a:ea typeface="+mn-ea"/>
              </a:rPr>
              <a:t>Ой! Конфетки!</a:t>
            </a:r>
            <a:endParaRPr lang="de-DE" altLang="de-DE" sz="1400" b="1" dirty="0">
              <a:solidFill>
                <a:srgbClr val="000000"/>
              </a:solidFill>
              <a:latin typeface="+mn-lt"/>
              <a:ea typeface="+mn-ea"/>
            </a:endParaRPr>
          </a:p>
        </p:txBody>
      </p:sp>
      <p:pic>
        <p:nvPicPr>
          <p:cNvPr id="20"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400" b="1">
                <a:solidFill>
                  <a:srgbClr val="000000"/>
                </a:solidFill>
                <a:latin typeface="+mn-lt"/>
                <a:ea typeface="+mn-ea"/>
              </a:rPr>
              <a:t>Я жe их </a:t>
            </a:r>
          </a:p>
          <a:p>
            <a:pPr algn="ctr" eaLnBrk="1" hangingPunct="1">
              <a:spcBef>
                <a:spcPct val="0"/>
              </a:spcBef>
              <a:buFontTx/>
              <a:buNone/>
            </a:pPr>
            <a:r>
              <a:rPr lang="ru-RU" altLang="de-DE" sz="1400" b="1">
                <a:solidFill>
                  <a:srgbClr val="000000"/>
                </a:solidFill>
                <a:latin typeface="+mn-lt"/>
                <a:ea typeface="+mn-ea"/>
              </a:rPr>
              <a:t>не люблю</a:t>
            </a:r>
            <a:endParaRPr lang="de-DE" altLang="de-DE" sz="1400" b="1" dirty="0">
              <a:solidFill>
                <a:srgbClr val="000000"/>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02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Начинаем!</a:t>
            </a:r>
            <a:endParaRPr lang="en-US"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28</a:t>
            </a:fld>
            <a:endParaRPr lang="de-DE" altLang="de-DE">
              <a:latin typeface="+mn-lt"/>
              <a:ea typeface="+mn-ea"/>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ru-RU" sz="2400" spc="-10">
                <a:solidFill>
                  <a:srgbClr val="004992"/>
                </a:solidFill>
                <a:latin typeface="+mn-lt"/>
                <a:ea typeface="+mn-ea"/>
              </a:rPr>
              <a:t>Слишком жестокий начальник? Нужно ли нам больше информации, чтобы правильно оценить ситуацию?</a:t>
            </a:r>
            <a:endParaRPr sz="2400" dirty="0">
              <a:solidFill>
                <a:srgbClr val="004992"/>
              </a:solidFill>
              <a:latin typeface="+mn-lt"/>
              <a:ea typeface="+mn-ea"/>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az-Cyrl-AZ" sz="1050" dirty="0">
                <a:latin typeface="+mn-lt"/>
                <a:ea typeface="+mn-ea"/>
              </a:rPr>
              <a:t>...мне очень   </a:t>
            </a:r>
          </a:p>
          <a:p>
            <a:pPr algn="ctr" eaLnBrk="1" fontAlgn="auto" hangingPunct="1">
              <a:spcBef>
                <a:spcPts val="105"/>
              </a:spcBef>
              <a:spcAft>
                <a:spcPts val="0"/>
              </a:spcAft>
              <a:defRPr/>
            </a:pPr>
            <a:r>
              <a:rPr lang="az-Cyrl-AZ" sz="1050" dirty="0">
                <a:latin typeface="+mn-lt"/>
                <a:ea typeface="+mn-ea"/>
              </a:rPr>
              <a:t>жаль!</a:t>
            </a:r>
            <a:endParaRPr sz="1050" dirty="0">
              <a:latin typeface="+mn-lt"/>
              <a:ea typeface="+mn-ea"/>
            </a:endParaRPr>
          </a:p>
        </p:txBody>
      </p:sp>
      <p:sp>
        <p:nvSpPr>
          <p:cNvPr id="16" name="Caption_15"/>
          <p:cNvSpPr txBox="1">
            <a:spLocks noChangeArrowheads="1"/>
          </p:cNvSpPr>
          <p:nvPr/>
        </p:nvSpPr>
        <p:spPr bwMode="auto">
          <a:xfrm>
            <a:off x="7681763" y="2209797"/>
            <a:ext cx="1463040"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ru-RU" altLang="de-DE" sz="1200" dirty="0">
                <a:latin typeface="+mn-lt"/>
                <a:ea typeface="+mn-ea"/>
              </a:rPr>
              <a:t>…как же мне сейчас концентрироваться на работе?</a:t>
            </a:r>
            <a:endParaRPr lang="de-DE" altLang="de-DE" sz="1200" dirty="0">
              <a:latin typeface="+mn-lt"/>
              <a:ea typeface="+mn-ea"/>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az-Cyrl-AZ" altLang="de-DE" sz="1200">
                <a:latin typeface="+mn-lt"/>
                <a:ea typeface="+mn-ea"/>
              </a:rPr>
              <a:t>Что за неогранизован-ность!?</a:t>
            </a:r>
            <a:endParaRPr lang="de-DE" altLang="de-DE" sz="1200" dirty="0">
              <a:latin typeface="+mn-lt"/>
              <a:ea typeface="+mn-ea"/>
            </a:endParaRPr>
          </a:p>
        </p:txBody>
      </p:sp>
      <p:sp>
        <p:nvSpPr>
          <p:cNvPr id="18"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29</a:t>
            </a:fld>
            <a:endParaRPr lang="de-DE" altLang="de-DE">
              <a:latin typeface="+mn-lt"/>
              <a:ea typeface="+mn-ea"/>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ru-RU" sz="2400" spc="-10">
                <a:solidFill>
                  <a:srgbClr val="004992"/>
                </a:solidFill>
                <a:latin typeface="+mn-lt"/>
                <a:ea typeface="+mn-ea"/>
              </a:rPr>
              <a:t>Слишком жестокий начальник? Нужно ли нам больше информации, чтобы правильно оценить ситуацию?</a:t>
            </a:r>
            <a:endParaRPr sz="2400" dirty="0">
              <a:solidFill>
                <a:srgbClr val="004992"/>
              </a:solidFill>
              <a:latin typeface="+mn-lt"/>
              <a:ea typeface="+mn-ea"/>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az-Cyrl-AZ" sz="1050" dirty="0">
                <a:latin typeface="+mn-lt"/>
                <a:ea typeface="+mn-ea"/>
              </a:rPr>
              <a:t>...мне очень   </a:t>
            </a:r>
          </a:p>
          <a:p>
            <a:pPr algn="ctr" eaLnBrk="1" fontAlgn="auto" hangingPunct="1">
              <a:spcBef>
                <a:spcPts val="105"/>
              </a:spcBef>
              <a:spcAft>
                <a:spcPts val="0"/>
              </a:spcAft>
              <a:defRPr/>
            </a:pPr>
            <a:r>
              <a:rPr lang="az-Cyrl-AZ" sz="1050" dirty="0">
                <a:latin typeface="+mn-lt"/>
                <a:ea typeface="+mn-ea"/>
              </a:rPr>
              <a:t>жаль!</a:t>
            </a:r>
            <a:endParaRPr sz="1050" dirty="0">
              <a:latin typeface="+mn-lt"/>
              <a:ea typeface="+mn-ea"/>
            </a:endParaRPr>
          </a:p>
        </p:txBody>
      </p:sp>
      <p:sp>
        <p:nvSpPr>
          <p:cNvPr id="16" name="Caption_15"/>
          <p:cNvSpPr txBox="1">
            <a:spLocks noChangeArrowheads="1"/>
          </p:cNvSpPr>
          <p:nvPr/>
        </p:nvSpPr>
        <p:spPr bwMode="auto">
          <a:xfrm>
            <a:off x="7681763" y="2209797"/>
            <a:ext cx="1463040"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ru-RU" altLang="de-DE" sz="1200" dirty="0">
                <a:latin typeface="+mn-lt"/>
                <a:ea typeface="+mn-ea"/>
              </a:rPr>
              <a:t>…как же мне сейчас концентрироваться на работе?</a:t>
            </a:r>
            <a:endParaRPr lang="de-DE" altLang="de-DE" sz="1200" dirty="0">
              <a:latin typeface="+mn-lt"/>
              <a:ea typeface="+mn-ea"/>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az-Cyrl-AZ" altLang="de-DE" sz="1200">
                <a:latin typeface="+mn-lt"/>
                <a:ea typeface="+mn-ea"/>
              </a:rPr>
              <a:t>Что за неогранизован-ность!?</a:t>
            </a:r>
            <a:endParaRPr lang="de-DE" altLang="de-DE" sz="1200" dirty="0">
              <a:latin typeface="+mn-lt"/>
              <a:ea typeface="+mn-ea"/>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31244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30</a:t>
            </a:fld>
            <a:endParaRPr lang="de-DE" altLang="de-DE">
              <a:latin typeface="+mn-lt"/>
              <a:ea typeface="+mn-ea"/>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ru-RU" sz="2400" spc="-10">
                <a:solidFill>
                  <a:srgbClr val="004992"/>
                </a:solidFill>
                <a:latin typeface="+mn-lt"/>
                <a:ea typeface="+mn-ea"/>
              </a:rPr>
              <a:t>Слишком жестокий начальник? Нужно ли нам больше информации, чтобы правильно оценить ситуацию?</a:t>
            </a:r>
            <a:endParaRPr sz="2400" dirty="0">
              <a:solidFill>
                <a:srgbClr val="004992"/>
              </a:solidFill>
              <a:latin typeface="+mn-lt"/>
              <a:ea typeface="+mn-ea"/>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az-Cyrl-AZ" sz="1050" dirty="0">
                <a:latin typeface="+mn-lt"/>
                <a:ea typeface="+mn-ea"/>
              </a:rPr>
              <a:t>...мне очень   </a:t>
            </a:r>
          </a:p>
          <a:p>
            <a:pPr algn="ctr" eaLnBrk="1" fontAlgn="auto" hangingPunct="1">
              <a:spcBef>
                <a:spcPts val="105"/>
              </a:spcBef>
              <a:spcAft>
                <a:spcPts val="0"/>
              </a:spcAft>
              <a:defRPr/>
            </a:pPr>
            <a:r>
              <a:rPr lang="az-Cyrl-AZ" sz="1050" dirty="0">
                <a:latin typeface="+mn-lt"/>
                <a:ea typeface="+mn-ea"/>
              </a:rPr>
              <a:t>жаль!</a:t>
            </a:r>
            <a:endParaRPr sz="1050" dirty="0">
              <a:latin typeface="+mn-lt"/>
              <a:ea typeface="+mn-ea"/>
            </a:endParaRPr>
          </a:p>
        </p:txBody>
      </p:sp>
      <p:sp>
        <p:nvSpPr>
          <p:cNvPr id="16" name="Caption_15"/>
          <p:cNvSpPr txBox="1">
            <a:spLocks noChangeArrowheads="1"/>
          </p:cNvSpPr>
          <p:nvPr/>
        </p:nvSpPr>
        <p:spPr bwMode="auto">
          <a:xfrm>
            <a:off x="7681763" y="2209797"/>
            <a:ext cx="1463040"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ru-RU" altLang="de-DE" sz="1200" dirty="0">
                <a:latin typeface="+mn-lt"/>
                <a:ea typeface="+mn-ea"/>
              </a:rPr>
              <a:t>…как же мне сейчас концентрироваться на работе?</a:t>
            </a:r>
            <a:endParaRPr lang="de-DE" altLang="de-DE" sz="1200" dirty="0">
              <a:latin typeface="+mn-lt"/>
              <a:ea typeface="+mn-ea"/>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az-Cyrl-AZ" altLang="de-DE" sz="1200">
                <a:latin typeface="+mn-lt"/>
                <a:ea typeface="+mn-ea"/>
              </a:rPr>
              <a:t>Что за неогранизован-ность!?</a:t>
            </a:r>
            <a:endParaRPr lang="de-DE" altLang="de-DE" sz="1200" dirty="0">
              <a:latin typeface="+mn-lt"/>
              <a:ea typeface="+mn-ea"/>
            </a:endParaRPr>
          </a:p>
        </p:txBody>
      </p:sp>
    </p:spTree>
    <p:extLst>
      <p:ext uri="{BB962C8B-B14F-4D97-AF65-F5344CB8AC3E}">
        <p14:creationId xmlns:p14="http://schemas.microsoft.com/office/powerpoint/2010/main" val="2209822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31</a:t>
            </a:fld>
            <a:endParaRPr lang="de-DE" alt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О чем думает вероятнее всего полицейским...он прав?</a:t>
            </a:r>
            <a:endParaRPr lang="de-DE" altLang="de-DE" sz="2400" dirty="0">
              <a:solidFill>
                <a:srgbClr val="004992"/>
              </a:solidFill>
              <a:latin typeface="+mn-lt"/>
              <a:ea typeface="+mn-ea"/>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32</a:t>
            </a:fld>
            <a:endParaRPr lang="de-DE" alt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О чем думает вероятнее всего полицейским...он прав?</a:t>
            </a:r>
            <a:endParaRPr lang="de-DE" altLang="de-DE" sz="2400" dirty="0">
              <a:solidFill>
                <a:srgbClr val="004992"/>
              </a:solidFill>
              <a:latin typeface="+mn-lt"/>
              <a:ea typeface="+mn-ea"/>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609496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33</a:t>
            </a:fld>
            <a:endParaRPr lang="de-DE" alt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О чем думает вероятнее всего полицейским...он прав?</a:t>
            </a:r>
            <a:endParaRPr lang="de-DE" altLang="de-DE" sz="2400" dirty="0">
              <a:solidFill>
                <a:srgbClr val="004992"/>
              </a:solidFill>
              <a:latin typeface="+mn-lt"/>
              <a:ea typeface="+mn-ea"/>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833395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34</a:t>
            </a:fld>
            <a:endParaRPr lang="de-DE" alt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О чем думает вероятнее всего полицейским...он прав?</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287873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35</a:t>
            </a:fld>
            <a:endParaRPr lang="de-DE" altLang="de-DE">
              <a:latin typeface="+mn-lt"/>
              <a:ea typeface="+mn-ea"/>
            </a:endParaRPr>
          </a:p>
        </p:txBody>
      </p:sp>
      <p:pic>
        <p:nvPicPr>
          <p:cNvPr id="1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ru-RU" sz="2400" spc="-10">
                <a:solidFill>
                  <a:srgbClr val="004992"/>
                </a:solidFill>
                <a:latin typeface="+mn-lt"/>
                <a:ea typeface="+mn-ea"/>
              </a:rPr>
              <a:t>Переживает ли сотрудница банка страх?</a:t>
            </a:r>
            <a:endParaRPr sz="2400" dirty="0">
              <a:solidFill>
                <a:srgbClr val="004992"/>
              </a:solidFill>
              <a:latin typeface="+mn-lt"/>
              <a:ea typeface="+mn-ea"/>
            </a:endParaRPr>
          </a:p>
        </p:txBody>
      </p:sp>
      <p:sp>
        <p:nvSpPr>
          <p:cNvPr id="2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az-Cyrl-AZ" altLang="de-DE" sz="1000" b="1" dirty="0">
                <a:latin typeface="+mn-lt"/>
                <a:ea typeface="+mn-ea"/>
              </a:rPr>
              <a:t>Б</a:t>
            </a:r>
          </a:p>
          <a:p>
            <a:pPr algn="ctr" eaLnBrk="1" hangingPunct="1">
              <a:spcBef>
                <a:spcPct val="0"/>
              </a:spcBef>
              <a:buFontTx/>
              <a:buNone/>
            </a:pPr>
            <a:r>
              <a:rPr lang="az-Cyrl-AZ" altLang="de-DE" sz="1000" b="1" dirty="0">
                <a:latin typeface="+mn-lt"/>
                <a:ea typeface="+mn-ea"/>
              </a:rPr>
              <a:t>а</a:t>
            </a:r>
          </a:p>
          <a:p>
            <a:pPr algn="ctr" eaLnBrk="1" hangingPunct="1">
              <a:spcBef>
                <a:spcPct val="0"/>
              </a:spcBef>
              <a:buFontTx/>
              <a:buNone/>
            </a:pPr>
            <a:r>
              <a:rPr lang="az-Cyrl-AZ" altLang="de-DE" sz="1000" b="1" dirty="0">
                <a:latin typeface="+mn-lt"/>
                <a:ea typeface="+mn-ea"/>
              </a:rPr>
              <a:t>н</a:t>
            </a:r>
          </a:p>
          <a:p>
            <a:pPr algn="ctr" eaLnBrk="1" hangingPunct="1">
              <a:spcBef>
                <a:spcPct val="0"/>
              </a:spcBef>
              <a:buFontTx/>
              <a:buNone/>
            </a:pPr>
            <a:r>
              <a:rPr lang="az-Cyrl-AZ" altLang="de-DE" sz="1000" b="1" dirty="0">
                <a:latin typeface="+mn-lt"/>
                <a:ea typeface="+mn-ea"/>
              </a:rPr>
              <a:t>к </a:t>
            </a:r>
            <a:endParaRPr lang="en-US" altLang="de-DE" sz="3600" b="1" dirty="0">
              <a:latin typeface="+mn-lt"/>
              <a:ea typeface="+mn-ea"/>
            </a:endParaRPr>
          </a:p>
        </p:txBody>
      </p:sp>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az-Cyrl-AZ" altLang="de-DE" sz="1050" b="1" dirty="0">
                <a:latin typeface="+mn-lt"/>
                <a:ea typeface="+mn-ea"/>
              </a:rPr>
              <a:t>Деньги,а то</a:t>
            </a:r>
          </a:p>
          <a:p>
            <a:pPr algn="ctr"/>
            <a:r>
              <a:rPr lang="az-Cyrl-AZ" altLang="de-DE" sz="1050" b="1" dirty="0">
                <a:latin typeface="+mn-lt"/>
                <a:ea typeface="+mn-ea"/>
              </a:rPr>
              <a:t>застрелю!</a:t>
            </a:r>
            <a:endParaRPr lang="de-DE" altLang="de-DE" sz="1050" dirty="0">
              <a:latin typeface="+mn-lt"/>
              <a:ea typeface="+mn-ea"/>
            </a:endParaRPr>
          </a:p>
        </p:txBody>
      </p:sp>
      <p:sp>
        <p:nvSpPr>
          <p:cNvPr id="26"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az-Cyrl-AZ" altLang="de-DE" sz="1000" b="1" dirty="0">
                <a:solidFill>
                  <a:sysClr val="windowText" lastClr="000000"/>
                </a:solidFill>
              </a:rPr>
              <a:t>Повеселись, малыш</a:t>
            </a:r>
            <a:endParaRPr lang="en-GB" altLang="de-DE" sz="1000" b="1" dirty="0">
              <a:solidFill>
                <a:sysClr val="windowText" lastClr="000000"/>
              </a:solidFill>
            </a:endParaRPr>
          </a:p>
        </p:txBody>
      </p:sp>
      <p:pic>
        <p:nvPicPr>
          <p:cNvPr id="2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az-Cyrl-AZ" b="1" spc="600">
                <a:ln w="19050">
                  <a:solidFill>
                    <a:srgbClr val="000000"/>
                  </a:solidFill>
                </a:ln>
                <a:solidFill>
                  <a:schemeClr val="tx1"/>
                </a:solidFill>
              </a:rPr>
              <a:t>ИГРУШКИ</a:t>
            </a:r>
            <a:endParaRPr lang="en-US" sz="1600" b="1" spc="600" dirty="0">
              <a:ln w="19050">
                <a:solidFill>
                  <a:srgbClr val="000000"/>
                </a:solidFill>
              </a:ln>
              <a:solidFill>
                <a:schemeClr val="tx1"/>
              </a:solidFill>
            </a:endParaRPr>
          </a:p>
        </p:txBody>
      </p:sp>
      <p:sp>
        <p:nvSpPr>
          <p:cNvPr id="17" name="Caption_28"/>
          <p:cNvSpPr/>
          <p:nvPr/>
        </p:nvSpPr>
        <p:spPr>
          <a:xfrm>
            <a:off x="5449515" y="1700808"/>
            <a:ext cx="411480" cy="169277"/>
          </a:xfrm>
          <a:prstGeom prst="rect">
            <a:avLst/>
          </a:prstGeom>
          <a:solidFill>
            <a:schemeClr val="bg1"/>
          </a:solidFill>
        </p:spPr>
        <p:txBody>
          <a:bodyPr wrap="none" lIns="0" tIns="0" rIns="0" bIns="0">
            <a:noAutofit/>
          </a:bodyPr>
          <a:lstStyle/>
          <a:p>
            <a:pPr algn="ctr"/>
            <a:r>
              <a:rPr lang="az-Cyrl-AZ" sz="900" b="1" dirty="0">
                <a:latin typeface="+mn-lt"/>
                <a:ea typeface="+mn-ea"/>
              </a:rPr>
              <a:t>денег </a:t>
            </a:r>
            <a:endParaRPr lang="en-US" sz="900" b="1" dirty="0">
              <a:latin typeface="+mn-lt"/>
              <a:ea typeface="+mn-ea"/>
            </a:endParaRPr>
          </a:p>
          <a:p>
            <a:pPr algn="ctr"/>
            <a:r>
              <a:rPr lang="az-Cyrl-AZ" sz="900" b="1" dirty="0">
                <a:latin typeface="+mn-lt"/>
                <a:ea typeface="+mn-ea"/>
              </a:rPr>
              <a:t>хватает</a:t>
            </a:r>
            <a:endParaRPr lang="en-US" sz="900" b="1" dirty="0">
              <a:latin typeface="+mn-lt"/>
              <a:ea typeface="+mn-ea"/>
            </a:endParaRPr>
          </a:p>
        </p:txBody>
      </p:sp>
      <p:sp>
        <p:nvSpPr>
          <p:cNvPr id="30"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2"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36</a:t>
            </a:fld>
            <a:endParaRPr lang="de-DE" altLang="de-DE">
              <a:latin typeface="+mn-lt"/>
              <a:ea typeface="+mn-ea"/>
            </a:endParaRPr>
          </a:p>
        </p:txBody>
      </p:sp>
      <p:pic>
        <p:nvPicPr>
          <p:cNvPr id="1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ru-RU" sz="2400" spc="-10">
                <a:solidFill>
                  <a:srgbClr val="004992"/>
                </a:solidFill>
                <a:latin typeface="+mn-lt"/>
                <a:ea typeface="+mn-ea"/>
              </a:rPr>
              <a:t>Переживает ли сотрудница банка страх?</a:t>
            </a:r>
            <a:endParaRPr sz="2400" dirty="0">
              <a:solidFill>
                <a:srgbClr val="004992"/>
              </a:solidFill>
              <a:latin typeface="+mn-lt"/>
              <a:ea typeface="+mn-ea"/>
            </a:endParaRPr>
          </a:p>
        </p:txBody>
      </p:sp>
      <p:sp>
        <p:nvSpPr>
          <p:cNvPr id="2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az-Cyrl-AZ" altLang="de-DE" sz="1000" b="1" dirty="0">
                <a:latin typeface="+mn-lt"/>
                <a:ea typeface="+mn-ea"/>
              </a:rPr>
              <a:t>Б</a:t>
            </a:r>
          </a:p>
          <a:p>
            <a:pPr algn="ctr" eaLnBrk="1" hangingPunct="1">
              <a:spcBef>
                <a:spcPct val="0"/>
              </a:spcBef>
              <a:buFontTx/>
              <a:buNone/>
            </a:pPr>
            <a:r>
              <a:rPr lang="az-Cyrl-AZ" altLang="de-DE" sz="1000" b="1" dirty="0">
                <a:latin typeface="+mn-lt"/>
                <a:ea typeface="+mn-ea"/>
              </a:rPr>
              <a:t>а</a:t>
            </a:r>
          </a:p>
          <a:p>
            <a:pPr algn="ctr" eaLnBrk="1" hangingPunct="1">
              <a:spcBef>
                <a:spcPct val="0"/>
              </a:spcBef>
              <a:buFontTx/>
              <a:buNone/>
            </a:pPr>
            <a:r>
              <a:rPr lang="az-Cyrl-AZ" altLang="de-DE" sz="1000" b="1" dirty="0">
                <a:latin typeface="+mn-lt"/>
                <a:ea typeface="+mn-ea"/>
              </a:rPr>
              <a:t>н</a:t>
            </a:r>
          </a:p>
          <a:p>
            <a:pPr algn="ctr" eaLnBrk="1" hangingPunct="1">
              <a:spcBef>
                <a:spcPct val="0"/>
              </a:spcBef>
              <a:buFontTx/>
              <a:buNone/>
            </a:pPr>
            <a:r>
              <a:rPr lang="az-Cyrl-AZ" altLang="de-DE" sz="1000" b="1" dirty="0">
                <a:latin typeface="+mn-lt"/>
                <a:ea typeface="+mn-ea"/>
              </a:rPr>
              <a:t>к </a:t>
            </a:r>
            <a:endParaRPr lang="en-US" altLang="de-DE" sz="3600" b="1" dirty="0">
              <a:latin typeface="+mn-lt"/>
              <a:ea typeface="+mn-ea"/>
            </a:endParaRPr>
          </a:p>
        </p:txBody>
      </p:sp>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az-Cyrl-AZ" altLang="de-DE" sz="1050" b="1" dirty="0">
                <a:latin typeface="+mn-lt"/>
                <a:ea typeface="+mn-ea"/>
              </a:rPr>
              <a:t>Деньги,а то</a:t>
            </a:r>
          </a:p>
          <a:p>
            <a:pPr algn="ctr"/>
            <a:r>
              <a:rPr lang="az-Cyrl-AZ" altLang="de-DE" sz="1050" b="1" dirty="0">
                <a:latin typeface="+mn-lt"/>
                <a:ea typeface="+mn-ea"/>
              </a:rPr>
              <a:t>застрелю!</a:t>
            </a:r>
            <a:endParaRPr lang="de-DE" altLang="de-DE" sz="1050" dirty="0">
              <a:latin typeface="+mn-lt"/>
              <a:ea typeface="+mn-ea"/>
            </a:endParaRPr>
          </a:p>
        </p:txBody>
      </p:sp>
      <p:sp>
        <p:nvSpPr>
          <p:cNvPr id="26"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az-Cyrl-AZ" altLang="de-DE" sz="1000" b="1" dirty="0">
                <a:solidFill>
                  <a:sysClr val="windowText" lastClr="000000"/>
                </a:solidFill>
              </a:rPr>
              <a:t>Повеселись, малыш</a:t>
            </a:r>
            <a:endParaRPr lang="en-GB" altLang="de-DE" sz="1000" b="1" dirty="0">
              <a:solidFill>
                <a:sysClr val="windowText" lastClr="000000"/>
              </a:solidFill>
            </a:endParaRPr>
          </a:p>
        </p:txBody>
      </p:sp>
      <p:pic>
        <p:nvPicPr>
          <p:cNvPr id="2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az-Cyrl-AZ" b="1" spc="600">
                <a:ln w="19050">
                  <a:solidFill>
                    <a:srgbClr val="000000"/>
                  </a:solidFill>
                </a:ln>
                <a:solidFill>
                  <a:schemeClr val="tx1"/>
                </a:solidFill>
              </a:rPr>
              <a:t>ИГРУШКИ</a:t>
            </a:r>
            <a:endParaRPr lang="en-US" sz="1600" b="1" spc="600" dirty="0">
              <a:ln w="19050">
                <a:solidFill>
                  <a:srgbClr val="000000"/>
                </a:solidFill>
              </a:ln>
              <a:solidFill>
                <a:schemeClr val="tx1"/>
              </a:solidFill>
            </a:endParaRPr>
          </a:p>
        </p:txBody>
      </p:sp>
      <p:sp>
        <p:nvSpPr>
          <p:cNvPr id="17" name="Caption_28"/>
          <p:cNvSpPr/>
          <p:nvPr/>
        </p:nvSpPr>
        <p:spPr>
          <a:xfrm>
            <a:off x="5449515" y="1700808"/>
            <a:ext cx="411480" cy="169277"/>
          </a:xfrm>
          <a:prstGeom prst="rect">
            <a:avLst/>
          </a:prstGeom>
          <a:solidFill>
            <a:schemeClr val="bg1"/>
          </a:solidFill>
        </p:spPr>
        <p:txBody>
          <a:bodyPr wrap="none" lIns="0" tIns="0" rIns="0" bIns="0">
            <a:noAutofit/>
          </a:bodyPr>
          <a:lstStyle/>
          <a:p>
            <a:pPr algn="ctr"/>
            <a:r>
              <a:rPr lang="az-Cyrl-AZ" sz="900" b="1" dirty="0">
                <a:latin typeface="+mn-lt"/>
                <a:ea typeface="+mn-ea"/>
              </a:rPr>
              <a:t>денег </a:t>
            </a:r>
            <a:endParaRPr lang="en-US" sz="900" b="1" dirty="0">
              <a:latin typeface="+mn-lt"/>
              <a:ea typeface="+mn-ea"/>
            </a:endParaRPr>
          </a:p>
          <a:p>
            <a:pPr algn="ctr"/>
            <a:r>
              <a:rPr lang="az-Cyrl-AZ" sz="900" b="1" dirty="0">
                <a:latin typeface="+mn-lt"/>
                <a:ea typeface="+mn-ea"/>
              </a:rPr>
              <a:t>хватает</a:t>
            </a:r>
            <a:endParaRPr lang="en-US" sz="900" b="1" dirty="0">
              <a:latin typeface="+mn-lt"/>
              <a:ea typeface="+mn-ea"/>
            </a:endParaRPr>
          </a:p>
        </p:txBody>
      </p:sp>
    </p:spTree>
    <p:extLst>
      <p:ext uri="{BB962C8B-B14F-4D97-AF65-F5344CB8AC3E}">
        <p14:creationId xmlns:p14="http://schemas.microsoft.com/office/powerpoint/2010/main" val="3381217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37</a:t>
            </a:fld>
            <a:endParaRPr lang="de-DE" altLang="de-DE">
              <a:latin typeface="+mn-lt"/>
              <a:ea typeface="+mn-ea"/>
            </a:endParaRP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ru-RU" sz="2400" spc="-5">
                <a:solidFill>
                  <a:srgbClr val="004992"/>
                </a:solidFill>
                <a:latin typeface="+mn-lt"/>
                <a:ea typeface="+mn-ea"/>
              </a:rPr>
              <a:t>Будут ли отец с сыном плавать на лодке?</a:t>
            </a:r>
            <a:endParaRPr sz="2400" dirty="0">
              <a:solidFill>
                <a:srgbClr val="004992"/>
              </a:solidFill>
              <a:latin typeface="+mn-lt"/>
              <a:ea typeface="+mn-ea"/>
            </a:endParaRPr>
          </a:p>
        </p:txBody>
      </p:sp>
      <p:sp>
        <p:nvSpPr>
          <p:cNvPr id="11"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2"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9"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ru-RU" sz="1100" b="1" spc="-5">
                <a:solidFill>
                  <a:srgbClr val="333333"/>
                </a:solidFill>
                <a:latin typeface="+mn-lt"/>
                <a:ea typeface="+mn-ea"/>
              </a:rPr>
              <a:t>Внимание! Отдыхающие, покиньте пляж в связи с погодными условиями!</a:t>
            </a:r>
            <a:endParaRPr lang="en-US" sz="1100" b="1" spc="-5" dirty="0">
              <a:solidFill>
                <a:srgbClr val="333333"/>
              </a:solidFill>
              <a:latin typeface="+mn-lt"/>
              <a:ea typeface="+mn-ea"/>
            </a:endParaRPr>
          </a:p>
        </p:txBody>
      </p:sp>
      <p:sp>
        <p:nvSpPr>
          <p:cNvPr id="13"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38</a:t>
            </a:fld>
            <a:endParaRPr lang="de-DE" altLang="de-DE">
              <a:latin typeface="+mn-lt"/>
              <a:ea typeface="+mn-ea"/>
            </a:endParaRP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ru-RU" sz="2400" spc="-5">
                <a:solidFill>
                  <a:srgbClr val="004992"/>
                </a:solidFill>
                <a:latin typeface="+mn-lt"/>
                <a:ea typeface="+mn-ea"/>
              </a:rPr>
              <a:t>Будут ли отец с сыном плавать на лодке?</a:t>
            </a:r>
            <a:endParaRPr sz="2400" dirty="0">
              <a:solidFill>
                <a:srgbClr val="004992"/>
              </a:solidFill>
              <a:latin typeface="+mn-lt"/>
              <a:ea typeface="+mn-ea"/>
            </a:endParaRPr>
          </a:p>
        </p:txBody>
      </p:sp>
      <p:sp>
        <p:nvSpPr>
          <p:cNvPr id="11"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2"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9"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ru-RU" sz="1100" b="1" spc="-5">
                <a:solidFill>
                  <a:srgbClr val="333333"/>
                </a:solidFill>
                <a:latin typeface="+mn-lt"/>
                <a:ea typeface="+mn-ea"/>
              </a:rPr>
              <a:t>Внимание! Отдыхающие, покиньте пляж в связи с погодными условиями!</a:t>
            </a:r>
            <a:endParaRPr lang="en-US" sz="1100" b="1" spc="-5" dirty="0">
              <a:solidFill>
                <a:srgbClr val="333333"/>
              </a:solidFill>
              <a:latin typeface="+mn-lt"/>
              <a:ea typeface="+mn-ea"/>
            </a:endParaRPr>
          </a:p>
        </p:txBody>
      </p:sp>
    </p:spTree>
    <p:extLst>
      <p:ext uri="{BB962C8B-B14F-4D97-AF65-F5344CB8AC3E}">
        <p14:creationId xmlns:p14="http://schemas.microsoft.com/office/powerpoint/2010/main" val="1748729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39</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087918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40</a:t>
            </a:fld>
            <a:endParaRPr lang="de-DE" altLang="de-DE">
              <a:latin typeface="+mn-lt"/>
              <a:ea typeface="+mn-ea"/>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1982787" y="5918513"/>
            <a:ext cx="822960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ru-RU" sz="2400" spc="-5" dirty="0">
                <a:solidFill>
                  <a:srgbClr val="004992"/>
                </a:solidFill>
                <a:latin typeface="+mn-lt"/>
                <a:ea typeface="+mn-ea"/>
              </a:rPr>
              <a:t>Где, спрашивает себя Петя, видела Мария в последний раз машину с мороженым? У детской площадки или у церкви?</a:t>
            </a:r>
            <a:endParaRPr sz="24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41</a:t>
            </a:fld>
            <a:endParaRPr lang="de-DE" altLang="de-DE">
              <a:latin typeface="+mn-lt"/>
              <a:ea typeface="+mn-ea"/>
            </a:endParaRPr>
          </a:p>
        </p:txBody>
      </p:sp>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az-Cyrl-AZ" altLang="de-DE" sz="2400">
                <a:solidFill>
                  <a:srgbClr val="004992"/>
                </a:solidFill>
                <a:latin typeface="+mn-lt"/>
                <a:ea typeface="+mn-ea"/>
              </a:rPr>
              <a:t>Что думает мать…Она права?</a:t>
            </a:r>
            <a:endParaRPr lang="de-DE" altLang="de-DE" sz="2400" dirty="0">
              <a:solidFill>
                <a:srgbClr val="004992"/>
              </a:solidFill>
              <a:latin typeface="+mn-lt"/>
              <a:ea typeface="+mn-ea"/>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ru-RU" altLang="de-DE" sz="1200" b="1">
                <a:latin typeface="+mn-lt"/>
                <a:ea typeface="+mn-ea"/>
              </a:rPr>
              <a:t>Мы уже можем начинать, мама? Я очень голоден!</a:t>
            </a:r>
            <a:endParaRPr lang="de-DE" altLang="de-DE" sz="1200" dirty="0">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42</a:t>
            </a:fld>
            <a:endParaRPr lang="de-DE" altLang="de-DE">
              <a:latin typeface="+mn-lt"/>
              <a:ea typeface="+mn-ea"/>
            </a:endParaRPr>
          </a:p>
        </p:txBody>
      </p:sp>
      <p:sp>
        <p:nvSpPr>
          <p:cNvPr id="20"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ea typeface="+mn-ea"/>
              </a:rPr>
              <a:t> </a:t>
            </a:r>
            <a:endParaRPr sz="1000" dirty="0">
              <a:latin typeface="+mn-lt"/>
              <a:ea typeface="+mn-ea"/>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ru-RU" altLang="de-DE" sz="2400">
                <a:solidFill>
                  <a:srgbClr val="004992"/>
                </a:solidFill>
                <a:latin typeface="+mn-lt"/>
                <a:ea typeface="+mn-ea"/>
              </a:rPr>
              <a:t>По какой причине разредился аккамулатор машины в первом и во втором случае? Как мог бы объяснить водитель эту ситуацию?</a:t>
            </a:r>
            <a:endParaRPr lang="de-DE" altLang="de-DE" sz="2400" dirty="0">
              <a:solidFill>
                <a:srgbClr val="004992"/>
              </a:solidFill>
              <a:latin typeface="+mn-lt"/>
              <a:ea typeface="+mn-ea"/>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az-Cyrl-AZ" sz="1000" b="1" spc="-5">
                <a:latin typeface="+mn-lt"/>
                <a:ea typeface="+mn-ea"/>
              </a:rPr>
              <a:t>аккумулятор</a:t>
            </a:r>
            <a:endParaRPr sz="1000" dirty="0">
              <a:latin typeface="+mn-lt"/>
              <a:ea typeface="+mn-ea"/>
            </a:endParaRPr>
          </a:p>
        </p:txBody>
      </p:sp>
      <p:sp>
        <p:nvSpPr>
          <p:cNvPr id="23"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az-Cyrl-AZ" sz="1000" b="1" spc="-5">
                <a:latin typeface="+mn-lt"/>
                <a:ea typeface="+mn-ea"/>
              </a:rPr>
              <a:t>аккумулятор</a:t>
            </a:r>
            <a:endParaRPr sz="1000" dirty="0">
              <a:latin typeface="+mn-lt"/>
              <a:ea typeface="+mn-ea"/>
            </a:endParaRPr>
          </a:p>
        </p:txBody>
      </p:sp>
      <p:sp>
        <p:nvSpPr>
          <p:cNvPr id="24"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az-Cyrl-AZ" altLang="de-DE" sz="1000" b="1">
                <a:solidFill>
                  <a:srgbClr val="333333"/>
                </a:solidFill>
                <a:latin typeface="+mn-lt"/>
                <a:ea typeface="+mn-ea"/>
              </a:rPr>
              <a:t>жалоба</a:t>
            </a:r>
            <a:br>
              <a:rPr lang="az-Cyrl-AZ" altLang="de-DE" sz="1000" b="1">
                <a:solidFill>
                  <a:srgbClr val="333333"/>
                </a:solidFill>
                <a:latin typeface="+mn-lt"/>
                <a:ea typeface="+mn-ea"/>
              </a:rPr>
            </a:br>
            <a:r>
              <a:rPr lang="az-Cyrl-AZ" altLang="de-DE" sz="1000" b="1">
                <a:solidFill>
                  <a:srgbClr val="333333"/>
                </a:solidFill>
                <a:latin typeface="+mn-lt"/>
                <a:ea typeface="+mn-ea"/>
              </a:rPr>
              <a:t>Мой сосед сверху</a:t>
            </a:r>
            <a:endParaRPr lang="en-US" sz="1000" b="1" dirty="0">
              <a:solidFill>
                <a:srgbClr val="333333"/>
              </a:solidFill>
              <a:latin typeface="+mn-lt"/>
              <a:ea typeface="+mn-ea"/>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az-Cyrl-AZ" altLang="de-DE" sz="1100" b="1" spc="-30">
                <a:solidFill>
                  <a:srgbClr val="333333"/>
                </a:solidFill>
                <a:latin typeface="+mn-lt"/>
                <a:ea typeface="+mn-ea"/>
              </a:rPr>
              <a:t>В Доме-хранитель</a:t>
            </a:r>
            <a:endParaRPr lang="en-US" sz="1100" b="1" spc="-30" dirty="0">
              <a:solidFill>
                <a:srgbClr val="333333"/>
              </a:solidFill>
              <a:latin typeface="+mn-lt"/>
              <a:ea typeface="+mn-ea"/>
            </a:endParaRPr>
          </a:p>
        </p:txBody>
      </p:sp>
      <p:sp>
        <p:nvSpPr>
          <p:cNvPr id="19" name="Caption_23"/>
          <p:cNvSpPr txBox="1"/>
          <p:nvPr/>
        </p:nvSpPr>
        <p:spPr>
          <a:xfrm rot="-60000">
            <a:off x="6097608" y="3503402"/>
            <a:ext cx="30175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ru-RU" sz="900" b="1">
                <a:latin typeface="+mn-lt"/>
                <a:ea typeface="+mn-ea"/>
              </a:rPr>
              <a:t>Две недели спустя, после переезда в другую квартиру ...</a:t>
            </a:r>
            <a:endParaRPr sz="900" b="1" dirty="0">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004992"/>
                </a:solidFill>
              </a:rPr>
              <a:t>Многие недоразумения и даже конфликты возникают потому, что не у всех есть одна и та же информация о происходящем</a:t>
            </a:r>
            <a:r>
              <a:rPr lang="de-DE" altLang="de-DE" sz="2400" dirty="0">
                <a:solidFill>
                  <a:srgbClr val="004992"/>
                </a:solidFill>
              </a:rPr>
              <a:t> </a:t>
            </a:r>
            <a:r>
              <a:rPr lang="de-DE" altLang="de-DE" sz="2400" dirty="0">
                <a:solidFill>
                  <a:srgbClr val="333333"/>
                </a:solidFill>
              </a:rPr>
              <a:t>(напр. </a:t>
            </a:r>
            <a:r>
              <a:rPr lang="ru-RU" altLang="de-DE" sz="2400" dirty="0">
                <a:solidFill>
                  <a:srgbClr val="333333"/>
                </a:solidFill>
              </a:rPr>
              <a:t>если я себя плохо чувствую, но не сообщаю об этом своим друзьям, то мне не следует ожидать от них особого внимания ко мне</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43</a:t>
            </a:fld>
            <a:endParaRPr lang="de-DE" alt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004992"/>
                </a:solidFill>
              </a:rPr>
              <a:t>Многие недоразумения и даже конфликты возникают потому, что не у всех есть одна и та же информация о происходящем</a:t>
            </a:r>
            <a:r>
              <a:rPr lang="de-DE" altLang="de-DE" sz="2400" dirty="0">
                <a:solidFill>
                  <a:srgbClr val="004992"/>
                </a:solidFill>
              </a:rPr>
              <a:t> </a:t>
            </a:r>
            <a:r>
              <a:rPr lang="de-DE" altLang="de-DE" sz="2400" dirty="0">
                <a:solidFill>
                  <a:srgbClr val="333333"/>
                </a:solidFill>
              </a:rPr>
              <a:t>(напр. </a:t>
            </a:r>
            <a:r>
              <a:rPr lang="ru-RU" altLang="de-DE" sz="2400" dirty="0">
                <a:solidFill>
                  <a:srgbClr val="333333"/>
                </a:solidFill>
              </a:rPr>
              <a:t>если я себя плохо чувствую, но не сообщаю об этом своим друзьям, то мне не следует ожидать от них особого внимания ко мне</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Для правильной оценки сложных ситуаций важно четко рассмотреть все аспекты, учитывая при этом весь спектр информации.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44</a:t>
            </a:fld>
            <a:endParaRPr lang="de-DE" altLang="de-DE">
              <a:latin typeface="+mn-lt"/>
              <a:ea typeface="+mn-ea"/>
            </a:endParaRPr>
          </a:p>
        </p:txBody>
      </p:sp>
    </p:spTree>
    <p:extLst>
      <p:ext uri="{BB962C8B-B14F-4D97-AF65-F5344CB8AC3E}">
        <p14:creationId xmlns:p14="http://schemas.microsoft.com/office/powerpoint/2010/main" val="3627796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Люди страдающие психозом часто интерпретируют выражения лиц и действия других людей неверно.</a:t>
            </a:r>
            <a:endParaRPr lang="de-DE" altLang="de-DE" sz="2000" dirty="0">
              <a:solidFill>
                <a:srgbClr val="333333"/>
              </a:solidFill>
            </a:endParaRPr>
          </a:p>
          <a:p>
            <a:pPr lvl="0" defTabSz="914400" fontAlgn="base"/>
            <a:r>
              <a:rPr lang="de-DE" altLang="de-DE" sz="2000" dirty="0">
                <a:solidFill>
                  <a:srgbClr val="004992"/>
                </a:solidFill>
              </a:rPr>
              <a:t>Пример: </a:t>
            </a:r>
            <a:r>
              <a:rPr lang="ru-RU" altLang="de-DE" sz="2000" dirty="0">
                <a:solidFill>
                  <a:srgbClr val="333333"/>
                </a:solidFill>
              </a:rPr>
              <a:t>Никита думает, что над ним постоянно смеются.</a:t>
            </a:r>
            <a:endParaRPr lang="de-DE" altLang="de-DE" sz="2000" dirty="0">
              <a:solidFill>
                <a:srgbClr val="333333"/>
              </a:solidFill>
            </a:endParaRPr>
          </a:p>
          <a:p>
            <a:pPr lvl="0" defTabSz="914400" fontAlgn="base"/>
            <a:r>
              <a:rPr lang="ru-RU" altLang="de-DE" sz="2000" dirty="0">
                <a:solidFill>
                  <a:srgbClr val="004992"/>
                </a:solidFill>
              </a:rPr>
              <a:t>Предыстория</a:t>
            </a:r>
            <a:r>
              <a:rPr lang="de-DE" altLang="de-DE" sz="2000" dirty="0">
                <a:solidFill>
                  <a:srgbClr val="004992"/>
                </a:solidFill>
              </a:rPr>
              <a:t>: </a:t>
            </a:r>
            <a:r>
              <a:rPr lang="ru-RU" altLang="de-DE" sz="2000" dirty="0">
                <a:solidFill>
                  <a:srgbClr val="333333"/>
                </a:solidFill>
              </a:rPr>
              <a:t>Никита пройдя контроль в аэропорту, проходил в зал ожидания. Встречающие смотрели на него, а двое из толпы смеялись</a:t>
            </a:r>
            <a:r>
              <a:rPr lang="de-DE" altLang="de-DE" sz="2000" dirty="0">
                <a:solidFill>
                  <a:srgbClr val="333333"/>
                </a:solidFill>
              </a:rPr>
              <a:t>.</a:t>
            </a:r>
          </a:p>
          <a:p>
            <a:pPr lvl="0" defTabSz="914400" fontAlgn="base"/>
            <a:r>
              <a:rPr lang="ru-RU" altLang="de-DE" sz="2000" dirty="0">
                <a:solidFill>
                  <a:srgbClr val="004992"/>
                </a:solidFill>
              </a:rPr>
              <a:t>Н</a:t>
            </a:r>
            <a:r>
              <a:rPr lang="de-DE" altLang="de-DE" sz="2000" dirty="0">
                <a:solidFill>
                  <a:srgbClr val="004992"/>
                </a:solidFill>
              </a:rPr>
              <a:t>o: </a:t>
            </a:r>
            <a:r>
              <a:rPr lang="ru-RU" altLang="de-DE" sz="2000" dirty="0">
                <a:solidFill>
                  <a:srgbClr val="333333"/>
                </a:solidFill>
              </a:rPr>
              <a:t>Естественно встречающие смотрят на Никиту, т.к. ждут и своих прилетевших знакомых или друзей</a:t>
            </a:r>
            <a:r>
              <a:rPr lang="de-DE" altLang="de-DE" sz="2000" dirty="0">
                <a:solidFill>
                  <a:srgbClr val="333333"/>
                </a:solidFill>
              </a:rPr>
              <a:t>. </a:t>
            </a:r>
            <a:r>
              <a:rPr lang="ru-RU" altLang="de-DE" sz="2000" dirty="0">
                <a:solidFill>
                  <a:srgbClr val="333333"/>
                </a:solidFill>
              </a:rPr>
              <a:t>Возможно те двое людей,которые смеялись, давно не виделись и просто рады встрече</a:t>
            </a:r>
            <a:r>
              <a:rPr lang="de-DE" altLang="de-DE" sz="2000" dirty="0">
                <a:solidFill>
                  <a:srgbClr val="333333"/>
                </a:solidFill>
              </a:rPr>
              <a:t>. </a:t>
            </a:r>
            <a:r>
              <a:rPr lang="ru-RU" altLang="de-DE" sz="2000" dirty="0">
                <a:solidFill>
                  <a:srgbClr val="333333"/>
                </a:solidFill>
              </a:rPr>
              <a:t>Возможно они просто обсуждают хорошо проведенное время в отпуске и вспоминают веселые моменты и свои приключения!</a:t>
            </a:r>
            <a:endParaRPr lang="de-DE" altLang="de-DE" sz="2000" dirty="0">
              <a:solidFill>
                <a:srgbClr val="333333"/>
              </a:solidFill>
            </a:endParaRPr>
          </a:p>
          <a:p>
            <a:pPr lvl="0" defTabSz="914400" fontAlgn="base"/>
            <a:r>
              <a:rPr lang="de-DE" altLang="de-DE" sz="2000" dirty="0">
                <a:solidFill>
                  <a:srgbClr val="333333"/>
                </a:solidFill>
              </a:rPr>
              <a:t>Человеку свойственно ошибаться! – </a:t>
            </a:r>
            <a:r>
              <a:rPr lang="ru-RU" altLang="de-DE" sz="2000" dirty="0">
                <a:solidFill>
                  <a:srgbClr val="333333"/>
                </a:solidFill>
              </a:rPr>
              <a:t>обдумайте и другие возможные варианты!</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46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569490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65142904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2863</Words>
  <Application>Microsoft Office PowerPoint</Application>
  <PresentationFormat>Benutzerdefiniert</PresentationFormat>
  <Paragraphs>490</Paragraphs>
  <Slides>47</Slides>
  <Notes>47</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47</vt:i4>
      </vt:variant>
    </vt:vector>
  </HeadingPairs>
  <TitlesOfParts>
    <vt:vector size="53" baseType="lpstr">
      <vt:lpstr>Arial</vt:lpstr>
      <vt:lpstr>Calibri Light</vt:lpstr>
      <vt:lpstr>Symbol</vt:lpstr>
      <vt:lpstr>WingDings</vt:lpstr>
      <vt:lpstr>UKE_PPT-Vorlage_16zu9</vt:lpstr>
      <vt:lpstr>1_UKE_PPT-Vorlage_16zu9</vt:lpstr>
      <vt:lpstr>MKT 6 A BADE – Сопереживание II</vt:lpstr>
      <vt:lpstr>На какие особенности внешности Вы обращаете внимание, eсли Вы с кем-то знакомитесь? Насколько эти характеристики надежны?</vt:lpstr>
      <vt:lpstr>На какие особенности внешности Вы обращаете внимание, eсли Вы с кем-то знакомитесь? Насколько эти характеристики надежны?</vt:lpstr>
      <vt:lpstr>Какие существуют другие источники информации? Насколько надежными они являются?</vt:lpstr>
      <vt:lpstr>Какие существуют другие источники информации? Насколько надежными они являются?</vt:lpstr>
      <vt:lpstr>“Сильные” и “слабые” стороны оценки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Иллюзия и действительность</vt:lpstr>
      <vt:lpstr>Какой в этом смысл?</vt:lpstr>
      <vt:lpstr>Какой в этом смысл?</vt:lpstr>
      <vt:lpstr>Примеры влияния психоза на принятие решений</vt:lpstr>
      <vt:lpstr>Задание</vt:lpstr>
      <vt:lpstr>Задание</vt:lpstr>
      <vt:lpstr>Задание</vt:lpstr>
      <vt:lpstr>PowerPoint-Präsentation</vt:lpstr>
      <vt:lpstr>PowerPoint-Präsentation</vt:lpstr>
      <vt:lpstr>День рождения бабушки Что подарит девочка своей бабушке в следующий день рождения?</vt:lpstr>
      <vt:lpstr>Начинаем!</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Факультативно: видеоклип</vt:lpstr>
      <vt:lpstr>PowerPoint-Präsentation</vt:lpstr>
      <vt:lpstr>PowerPoint-Präsentation</vt:lpstr>
      <vt:lpstr>PowerPoint-Präsentation</vt:lpstr>
      <vt:lpstr>Перенесение целей на повседневную жизнь</vt:lpstr>
      <vt:lpstr>Перенесение целей на повседневную жизнь</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330</cp:revision>
  <dcterms:created xsi:type="dcterms:W3CDTF">2004-06-30T16:15:23Z</dcterms:created>
  <dcterms:modified xsi:type="dcterms:W3CDTF">2021-11-30T15:00:38Z</dcterms:modified>
</cp:coreProperties>
</file>