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 id="2147483699" r:id="rId2"/>
  </p:sldMasterIdLst>
  <p:notesMasterIdLst>
    <p:notesMasterId r:id="rId47"/>
  </p:notesMasterIdLst>
  <p:handoutMasterIdLst>
    <p:handoutMasterId r:id="rId48"/>
  </p:handoutMasterIdLst>
  <p:sldIdLst>
    <p:sldId id="524" r:id="rId3"/>
    <p:sldId id="451" r:id="rId4"/>
    <p:sldId id="452" r:id="rId5"/>
    <p:sldId id="454" r:id="rId6"/>
    <p:sldId id="453" r:id="rId7"/>
    <p:sldId id="450" r:id="rId8"/>
    <p:sldId id="496" r:id="rId9"/>
    <p:sldId id="509" r:id="rId10"/>
    <p:sldId id="508" r:id="rId11"/>
    <p:sldId id="507" r:id="rId12"/>
    <p:sldId id="471" r:id="rId13"/>
    <p:sldId id="512" r:id="rId14"/>
    <p:sldId id="511" r:id="rId15"/>
    <p:sldId id="510" r:id="rId16"/>
    <p:sldId id="472" r:id="rId17"/>
    <p:sldId id="514" r:id="rId18"/>
    <p:sldId id="513" r:id="rId19"/>
    <p:sldId id="455" r:id="rId20"/>
    <p:sldId id="476" r:id="rId21"/>
    <p:sldId id="515" r:id="rId22"/>
    <p:sldId id="438" r:id="rId23"/>
    <p:sldId id="474" r:id="rId24"/>
    <p:sldId id="517" r:id="rId25"/>
    <p:sldId id="516" r:id="rId26"/>
    <p:sldId id="461" r:id="rId27"/>
    <p:sldId id="419" r:id="rId28"/>
    <p:sldId id="309" r:id="rId29"/>
    <p:sldId id="433" r:id="rId30"/>
    <p:sldId id="499" r:id="rId31"/>
    <p:sldId id="518" r:id="rId32"/>
    <p:sldId id="500" r:id="rId33"/>
    <p:sldId id="519" r:id="rId34"/>
    <p:sldId id="501" r:id="rId35"/>
    <p:sldId id="520" r:id="rId36"/>
    <p:sldId id="502" r:id="rId37"/>
    <p:sldId id="521" r:id="rId38"/>
    <p:sldId id="505" r:id="rId39"/>
    <p:sldId id="503" r:id="rId40"/>
    <p:sldId id="522" r:id="rId41"/>
    <p:sldId id="314" r:id="rId42"/>
    <p:sldId id="523" r:id="rId43"/>
    <p:sldId id="392" r:id="rId44"/>
    <p:sldId id="506" r:id="rId45"/>
    <p:sldId id="437" r:id="rId46"/>
  </p:sldIdLst>
  <p:sldSz cx="12195175" cy="6858000"/>
  <p:notesSz cx="7099300" cy="10234613"/>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79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0070C0"/>
    <a:srgbClr val="3333CC"/>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18" autoAdjust="0"/>
    <p:restoredTop sz="94660"/>
  </p:normalViewPr>
  <p:slideViewPr>
    <p:cSldViewPr>
      <p:cViewPr varScale="1">
        <p:scale>
          <a:sx n="67" d="100"/>
          <a:sy n="67" d="100"/>
        </p:scale>
        <p:origin x="868" y="44"/>
      </p:cViewPr>
      <p:guideLst>
        <p:guide orient="horz" pos="279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0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b="1">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b="1">
                <a:latin typeface="Arial" charset="0"/>
                <a:ea typeface="ＭＳ Ｐゴシック"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b="1">
                <a:latin typeface="Arial" charset="0"/>
                <a:ea typeface="ＭＳ Ｐゴシック"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b="1"/>
            </a:lvl1pPr>
          </a:lstStyle>
          <a:p>
            <a:fld id="{343FC6F9-0161-4959-8181-12E86D40A5E6}" type="slidenum">
              <a:rPr lang="en-US" altLang="de-DE"/>
              <a:pPr/>
              <a:t>‹Nr.›</a:t>
            </a:fld>
            <a:endParaRPr lang="en-US" altLang="de-DE"/>
          </a:p>
        </p:txBody>
      </p:sp>
    </p:spTree>
    <p:extLst>
      <p:ext uri="{BB962C8B-B14F-4D97-AF65-F5344CB8AC3E}">
        <p14:creationId xmlns:p14="http://schemas.microsoft.com/office/powerpoint/2010/main" val="3875504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b="1">
                <a:latin typeface="Arial" charset="0"/>
                <a:ea typeface="ＭＳ Ｐゴシック"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b="1">
                <a:latin typeface="Arial" charset="0"/>
                <a:ea typeface="ＭＳ Ｐゴシック" charset="0"/>
                <a:cs typeface="+mn-cs"/>
              </a:defRPr>
            </a:lvl1pPr>
          </a:lstStyle>
          <a:p>
            <a:pPr>
              <a:defRPr/>
            </a:pPr>
            <a:endParaRPr lang="en-US"/>
          </a:p>
        </p:txBody>
      </p:sp>
      <p:sp>
        <p:nvSpPr>
          <p:cNvPr id="4813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b="1">
                <a:latin typeface="Arial" charset="0"/>
                <a:ea typeface="ＭＳ Ｐゴシック"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b="1"/>
            </a:lvl1pPr>
          </a:lstStyle>
          <a:p>
            <a:fld id="{B875EE9D-2328-4936-9865-2A2EDC2C314F}" type="slidenum">
              <a:rPr lang="en-US" altLang="de-DE"/>
              <a:pPr/>
              <a:t>‹Nr.›</a:t>
            </a:fld>
            <a:endParaRPr lang="en-US" altLang="de-DE"/>
          </a:p>
        </p:txBody>
      </p:sp>
    </p:spTree>
    <p:extLst>
      <p:ext uri="{BB962C8B-B14F-4D97-AF65-F5344CB8AC3E}">
        <p14:creationId xmlns:p14="http://schemas.microsoft.com/office/powerpoint/2010/main" val="26630183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59E9B35-3AC5-4070-9666-A71B0A7C107C}" type="slidenum">
              <a:rPr lang="en-US" altLang="de-DE" sz="1300"/>
              <a:pPr eaLnBrk="1" hangingPunct="1">
                <a:spcBef>
                  <a:spcPct val="0"/>
                </a:spcBef>
              </a:pPr>
              <a:t>2</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46930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FFC354C-6801-4F50-A2FA-25F736A87E58}" type="slidenum">
              <a:rPr lang="en-US" altLang="de-DE" sz="1300"/>
              <a:pPr eaLnBrk="1" hangingPunct="1">
                <a:spcBef>
                  <a:spcPct val="0"/>
                </a:spcBef>
              </a:pPr>
              <a:t>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457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556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45E1AE3-B8DC-4E26-8761-8A0C1FED28F8}" type="slidenum">
              <a:rPr lang="en-US" altLang="de-DE" sz="1300"/>
              <a:pPr eaLnBrk="1" hangingPunct="1">
                <a:spcBef>
                  <a:spcPct val="0"/>
                </a:spcBef>
              </a:pPr>
              <a:t>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4618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99730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881DC55-0C27-41D3-BE1C-F1B40551F0AD}" type="slidenum">
              <a:rPr lang="en-US" altLang="de-DE" sz="1300"/>
              <a:pPr eaLnBrk="1" hangingPunct="1">
                <a:spcBef>
                  <a:spcPct val="0"/>
                </a:spcBef>
              </a:pPr>
              <a:t>5</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459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8475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B983B06-CBE1-42A1-BBB8-0FC5317A9283}" type="slidenum">
              <a:rPr lang="en-US" altLang="de-DE" sz="1300"/>
              <a:pPr eaLnBrk="1" hangingPunct="1">
                <a:spcBef>
                  <a:spcPct val="0"/>
                </a:spcBef>
              </a:pPr>
              <a:t>6</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68525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78A620-9D23-4497-83B0-C87DF5057D9D}" type="slidenum">
              <a:rPr lang="en-US" altLang="de-DE" sz="1300"/>
              <a:pPr eaLnBrk="1" hangingPunct="1">
                <a:spcBef>
                  <a:spcPct val="0"/>
                </a:spcBef>
              </a:pPr>
              <a:t>7</a:t>
            </a:fld>
            <a:endParaRPr lang="en-US" altLang="de-DE" sz="1300"/>
          </a:p>
        </p:txBody>
      </p:sp>
      <p:sp>
        <p:nvSpPr>
          <p:cNvPr id="58371" name="Rectangle 1026"/>
          <p:cNvSpPr>
            <a:spLocks noGrp="1" noRot="1" noChangeAspect="1" noChangeArrowheads="1" noTextEdit="1"/>
          </p:cNvSpPr>
          <p:nvPr>
            <p:ph type="sldImg"/>
          </p:nvPr>
        </p:nvSpPr>
        <p:spPr>
          <a:xfrm>
            <a:off x="138113" y="768350"/>
            <a:ext cx="6823075" cy="3836988"/>
          </a:xfrm>
          <a:ln/>
        </p:spPr>
      </p:sp>
      <p:sp>
        <p:nvSpPr>
          <p:cNvPr id="283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7411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78A620-9D23-4497-83B0-C87DF5057D9D}" type="slidenum">
              <a:rPr lang="en-US" altLang="de-DE" sz="1300"/>
              <a:pPr eaLnBrk="1" hangingPunct="1">
                <a:spcBef>
                  <a:spcPct val="0"/>
                </a:spcBef>
              </a:pPr>
              <a:t>8</a:t>
            </a:fld>
            <a:endParaRPr lang="en-US" altLang="de-DE" sz="1300"/>
          </a:p>
        </p:txBody>
      </p:sp>
      <p:sp>
        <p:nvSpPr>
          <p:cNvPr id="58371" name="Rectangle 1026"/>
          <p:cNvSpPr>
            <a:spLocks noGrp="1" noRot="1" noChangeAspect="1" noChangeArrowheads="1" noTextEdit="1"/>
          </p:cNvSpPr>
          <p:nvPr>
            <p:ph type="sldImg"/>
          </p:nvPr>
        </p:nvSpPr>
        <p:spPr>
          <a:xfrm>
            <a:off x="138113" y="768350"/>
            <a:ext cx="6823075" cy="3836988"/>
          </a:xfrm>
          <a:ln/>
        </p:spPr>
      </p:sp>
      <p:sp>
        <p:nvSpPr>
          <p:cNvPr id="283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7411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78A620-9D23-4497-83B0-C87DF5057D9D}" type="slidenum">
              <a:rPr lang="en-US" altLang="de-DE" sz="1300"/>
              <a:pPr eaLnBrk="1" hangingPunct="1">
                <a:spcBef>
                  <a:spcPct val="0"/>
                </a:spcBef>
              </a:pPr>
              <a:t>9</a:t>
            </a:fld>
            <a:endParaRPr lang="en-US" altLang="de-DE" sz="1300"/>
          </a:p>
        </p:txBody>
      </p:sp>
      <p:sp>
        <p:nvSpPr>
          <p:cNvPr id="58371" name="Rectangle 1026"/>
          <p:cNvSpPr>
            <a:spLocks noGrp="1" noRot="1" noChangeAspect="1" noChangeArrowheads="1" noTextEdit="1"/>
          </p:cNvSpPr>
          <p:nvPr>
            <p:ph type="sldImg"/>
          </p:nvPr>
        </p:nvSpPr>
        <p:spPr>
          <a:xfrm>
            <a:off x="138113" y="768350"/>
            <a:ext cx="6823075" cy="3836988"/>
          </a:xfrm>
          <a:ln/>
        </p:spPr>
      </p:sp>
      <p:sp>
        <p:nvSpPr>
          <p:cNvPr id="283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7411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78A620-9D23-4497-83B0-C87DF5057D9D}" type="slidenum">
              <a:rPr lang="en-US" altLang="de-DE" sz="1300"/>
              <a:pPr eaLnBrk="1" hangingPunct="1">
                <a:spcBef>
                  <a:spcPct val="0"/>
                </a:spcBef>
              </a:pPr>
              <a:t>10</a:t>
            </a:fld>
            <a:endParaRPr lang="en-US" altLang="de-DE" sz="1300"/>
          </a:p>
        </p:txBody>
      </p:sp>
      <p:sp>
        <p:nvSpPr>
          <p:cNvPr id="58371" name="Rectangle 1026"/>
          <p:cNvSpPr>
            <a:spLocks noGrp="1" noRot="1" noChangeAspect="1" noChangeArrowheads="1" noTextEdit="1"/>
          </p:cNvSpPr>
          <p:nvPr>
            <p:ph type="sldImg"/>
          </p:nvPr>
        </p:nvSpPr>
        <p:spPr>
          <a:xfrm>
            <a:off x="138113" y="768350"/>
            <a:ext cx="6823075" cy="3836988"/>
          </a:xfrm>
          <a:ln/>
        </p:spPr>
      </p:sp>
      <p:sp>
        <p:nvSpPr>
          <p:cNvPr id="283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7411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7C849-7890-4574-9CF7-551A85C803C6}" type="slidenum">
              <a:rPr lang="en-US" altLang="de-DE" sz="1300"/>
              <a:pPr eaLnBrk="1" hangingPunct="1">
                <a:spcBef>
                  <a:spcPct val="0"/>
                </a:spcBef>
              </a:pPr>
              <a:t>11</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28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259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7C849-7890-4574-9CF7-551A85C803C6}" type="slidenum">
              <a:rPr lang="en-US" altLang="de-DE" sz="1300"/>
              <a:pPr eaLnBrk="1" hangingPunct="1">
                <a:spcBef>
                  <a:spcPct val="0"/>
                </a:spcBef>
              </a:pPr>
              <a:t>12</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28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259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7C849-7890-4574-9CF7-551A85C803C6}" type="slidenum">
              <a:rPr lang="en-US" altLang="de-DE" sz="1300"/>
              <a:pPr eaLnBrk="1" hangingPunct="1">
                <a:spcBef>
                  <a:spcPct val="0"/>
                </a:spcBef>
              </a:pPr>
              <a:t>13</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28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259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967C849-7890-4574-9CF7-551A85C803C6}" type="slidenum">
              <a:rPr lang="en-US" altLang="de-DE" sz="1300"/>
              <a:pPr eaLnBrk="1" hangingPunct="1">
                <a:spcBef>
                  <a:spcPct val="0"/>
                </a:spcBef>
              </a:pPr>
              <a:t>14</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287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259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2686B2-2858-4F2F-ADD8-BE5322B49252}" type="slidenum">
              <a:rPr lang="en-US" altLang="de-DE" sz="1300"/>
              <a:pPr eaLnBrk="1" hangingPunct="1">
                <a:spcBef>
                  <a:spcPct val="0"/>
                </a:spcBef>
              </a:pPr>
              <a:t>15</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29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75669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2686B2-2858-4F2F-ADD8-BE5322B49252}" type="slidenum">
              <a:rPr lang="en-US" altLang="de-DE" sz="1300"/>
              <a:pPr eaLnBrk="1" hangingPunct="1">
                <a:spcBef>
                  <a:spcPct val="0"/>
                </a:spcBef>
              </a:pPr>
              <a:t>16</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29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75669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2686B2-2858-4F2F-ADD8-BE5322B49252}" type="slidenum">
              <a:rPr lang="en-US" altLang="de-DE" sz="1300"/>
              <a:pPr eaLnBrk="1" hangingPunct="1">
                <a:spcBef>
                  <a:spcPct val="0"/>
                </a:spcBef>
              </a:pPr>
              <a:t>17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290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75669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A30BBE9-56FB-4D43-BEDE-9BBBA53C7449}" type="slidenum">
              <a:rPr lang="en-US" altLang="de-DE" sz="1300"/>
              <a:pPr eaLnBrk="1" hangingPunct="1">
                <a:spcBef>
                  <a:spcPct val="0"/>
                </a:spcBef>
              </a:pPr>
              <a:t>18</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659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3331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B9412B-BC03-4307-B16A-E7F409CC258F}" type="slidenum">
              <a:rPr lang="en-US" altLang="de-DE" sz="1300"/>
              <a:pPr eaLnBrk="1" hangingPunct="1">
                <a:spcBef>
                  <a:spcPct val="0"/>
                </a:spcBef>
              </a:pPr>
              <a:t>19</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470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36480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B9412B-BC03-4307-B16A-E7F409CC258F}" type="slidenum">
              <a:rPr lang="en-US" altLang="de-DE" sz="1300"/>
              <a:pPr eaLnBrk="1" hangingPunct="1">
                <a:spcBef>
                  <a:spcPct val="0"/>
                </a:spcBef>
              </a:pPr>
              <a:t>20</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470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36480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49424FC-E3A7-4FE3-A2C6-8D773A4FEC61}" type="slidenum">
              <a:rPr lang="en-US" altLang="de-DE" sz="1300"/>
              <a:pPr eaLnBrk="1" hangingPunct="1">
                <a:spcBef>
                  <a:spcPct val="0"/>
                </a:spcBef>
              </a:pPr>
              <a:t>21</a:t>
            </a:fld>
            <a:endParaRPr lang="en-US" altLang="de-DE" sz="1300"/>
          </a:p>
        </p:txBody>
      </p:sp>
      <p:sp>
        <p:nvSpPr>
          <p:cNvPr id="69635" name="Rectangle 2"/>
          <p:cNvSpPr>
            <a:spLocks noGrp="1" noRot="1" noChangeAspect="1" noChangeArrowheads="1" noTextEdit="1"/>
          </p:cNvSpPr>
          <p:nvPr>
            <p:ph type="sldImg"/>
          </p:nvPr>
        </p:nvSpPr>
        <p:spPr>
          <a:xfrm>
            <a:off x="139700" y="768350"/>
            <a:ext cx="6821488" cy="3836988"/>
          </a:xfrm>
          <a:ln/>
        </p:spPr>
      </p:sp>
      <p:sp>
        <p:nvSpPr>
          <p:cNvPr id="350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1255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B734A9-62A6-4AF7-9DF8-15264436D179}" type="slidenum">
              <a:rPr lang="en-US" altLang="de-DE" sz="1300"/>
              <a:pPr eaLnBrk="1" hangingPunct="1">
                <a:spcBef>
                  <a:spcPct val="0"/>
                </a:spcBef>
              </a:pPr>
              <a:t>22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8731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B734A9-62A6-4AF7-9DF8-15264436D179}" type="slidenum">
              <a:rPr lang="en-US" altLang="de-DE" sz="1300"/>
              <a:pPr eaLnBrk="1" hangingPunct="1">
                <a:spcBef>
                  <a:spcPct val="0"/>
                </a:spcBef>
              </a:pPr>
              <a:t>23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8731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B734A9-62A6-4AF7-9DF8-15264436D179}" type="slidenum">
              <a:rPr lang="en-US" altLang="de-DE" sz="1300"/>
              <a:pPr eaLnBrk="1" hangingPunct="1">
                <a:spcBef>
                  <a:spcPct val="0"/>
                </a:spcBef>
              </a:pPr>
              <a:t>24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87317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44AA4D8-3718-4782-8613-6D8894202269}" type="slidenum">
              <a:rPr lang="en-US" altLang="de-DE" sz="1300"/>
              <a:pPr eaLnBrk="1" hangingPunct="1">
                <a:spcBef>
                  <a:spcPct val="0"/>
                </a:spcBef>
              </a:pPr>
              <a:t>25</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4782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9167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18A8C0F-AE2E-465A-94F0-8A9BE226ED68}" type="slidenum">
              <a:rPr lang="en-US" altLang="de-DE" sz="1300"/>
              <a:pPr eaLnBrk="1" hangingPunct="1">
                <a:spcBef>
                  <a:spcPct val="0"/>
                </a:spcBef>
              </a:pPr>
              <a:t>26</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300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71205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DE5FA7E-99A9-47C7-B248-D7F888DD4984}" type="slidenum">
              <a:rPr lang="en-US" altLang="de-DE" sz="1300"/>
              <a:pPr eaLnBrk="1" hangingPunct="1">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30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63438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5200EA-DB3B-4781-8B71-A82E02F981D3}" type="slidenum">
              <a:rPr lang="en-US" altLang="de-DE" sz="1300"/>
              <a:pPr eaLnBrk="1" hangingPunct="1">
                <a:spcBef>
                  <a:spcPct val="0"/>
                </a:spcBef>
              </a:pPr>
              <a:t>28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25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47335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243D70-DCAE-4F68-ABCB-A22DF2727911}" type="slidenum">
              <a:rPr lang="en-US" altLang="de-DE" sz="1300"/>
              <a:pPr eaLnBrk="1" hangingPunct="1">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0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89392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243D70-DCAE-4F68-ABCB-A22DF2727911}" type="slidenum">
              <a:rPr lang="en-US" altLang="de-DE" sz="1300"/>
              <a:pPr eaLnBrk="1" hangingPunct="1">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0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89392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CB1A94D-2CD8-404A-828A-EFB4FDDAE7FA}" type="slidenum">
              <a:rPr lang="en-US" altLang="de-DE" sz="1300"/>
              <a:pPr eaLnBrk="1" hangingPunct="1">
                <a:spcBef>
                  <a:spcPct val="0"/>
                </a:spcBef>
              </a:pPr>
              <a:t>31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29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0915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CB1A94D-2CD8-404A-828A-EFB4FDDAE7FA}" type="slidenum">
              <a:rPr lang="en-US" altLang="de-DE" sz="1300"/>
              <a:pPr eaLnBrk="1" hangingPunct="1">
                <a:spcBef>
                  <a:spcPct val="0"/>
                </a:spcBef>
              </a:pPr>
              <a:t>32</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297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0915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E4F0391-C6E6-438A-9A6B-5735D67DFAF8}" type="slidenum">
              <a:rPr lang="en-US" altLang="de-DE" sz="1300"/>
              <a:pPr eaLnBrk="1" hangingPunct="1">
                <a:spcBef>
                  <a:spcPct val="0"/>
                </a:spcBef>
              </a:pPr>
              <a:t>33</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31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94215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E4F0391-C6E6-438A-9A6B-5735D67DFAF8}" type="slidenum">
              <a:rPr lang="en-US" altLang="de-DE" sz="1300"/>
              <a:pPr eaLnBrk="1" hangingPunct="1">
                <a:spcBef>
                  <a:spcPct val="0"/>
                </a:spcBef>
              </a:pPr>
              <a:t>34</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317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942150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80CEC16-8D00-4C53-92B8-086B1FBAB71E}" type="slidenum">
              <a:rPr lang="en-US" altLang="de-DE" sz="1300"/>
              <a:pPr eaLnBrk="1" hangingPunct="1">
                <a:spcBef>
                  <a:spcPct val="0"/>
                </a:spcBef>
              </a:pPr>
              <a:t>35</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306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021966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80CEC16-8D00-4C53-92B8-086B1FBAB71E}" type="slidenum">
              <a:rPr lang="en-US" altLang="de-DE" sz="1300"/>
              <a:pPr eaLnBrk="1" hangingPunct="1">
                <a:spcBef>
                  <a:spcPct val="0"/>
                </a:spcBef>
              </a:pPr>
              <a:t>36</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306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021966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039F402-1934-4D6E-98C1-5650C1EFD122}" type="slidenum">
              <a:rPr lang="en-US" altLang="de-DE" sz="1300"/>
              <a:pPr eaLnBrk="1" hangingPunct="1">
                <a:spcBef>
                  <a:spcPct val="0"/>
                </a:spcBef>
              </a:pPr>
              <a:t>38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215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03712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039F402-1934-4D6E-98C1-5650C1EFD122}" type="slidenum">
              <a:rPr lang="en-US" altLang="de-DE" sz="1300"/>
              <a:pPr eaLnBrk="1" hangingPunct="1">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215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303712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2B588B-E483-4D0D-AB68-DA386E9F0918}" type="slidenum">
              <a:rPr lang="en-US" altLang="de-DE" sz="1300"/>
              <a:pPr eaLnBrk="1" hangingPunct="1">
                <a:spcBef>
                  <a:spcPct val="0"/>
                </a:spcBef>
              </a:pPr>
              <a:t>40</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11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05770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2B588B-E483-4D0D-AB68-DA386E9F0918}" type="slidenum">
              <a:rPr lang="en-US" altLang="de-DE" sz="1300"/>
              <a:pPr eaLnBrk="1" hangingPunct="1">
                <a:spcBef>
                  <a:spcPct val="0"/>
                </a:spcBef>
              </a:pPr>
              <a:t>41</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112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05770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55AC52E-0DFB-4E95-A3FE-0C38C7693218}" type="slidenum">
              <a:rPr lang="en-US" altLang="de-DE" sz="1300"/>
              <a:pPr eaLnBrk="1" hangingPunct="1">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3123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67015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ADCB533-9B4B-4219-B96F-799CC70F0EEB}" type="slidenum">
              <a:rPr lang="en-US" altLang="de-DE" sz="1300"/>
              <a:pPr eaLnBrk="1" hangingPunct="1">
                <a:spcBef>
                  <a:spcPct val="0"/>
                </a:spcBef>
              </a:pPr>
              <a:t>44</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347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017683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4" name="Slide Number Placeholder 3"/>
          <p:cNvSpPr>
            <a:spLocks noGrp="1"/>
          </p:cNvSpPr>
          <p:nvPr>
            <p:ph type="sldNum" sz="quarter" idx="12"/>
          </p:nvPr>
        </p:nvSpPr>
        <p:spPr bwMode="gray"/>
        <p:txBody>
          <a:bodyPr/>
          <a:lstStyle>
            <a:lvl1pPr>
              <a:defRPr b="0"/>
            </a:lvl1pPr>
          </a:lstStyle>
          <a:p>
            <a:fld id="{3D077884-D26F-47C1-B113-F3886DA1D48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6 – Сопереживание </a:t>
            </a:r>
            <a:r>
              <a:rPr lang="de-DE"/>
              <a:t>II</a:t>
            </a:r>
          </a:p>
        </p:txBody>
      </p:sp>
      <p:sp>
        <p:nvSpPr>
          <p:cNvPr id="6" name="Slide Number Placeholder 5"/>
          <p:cNvSpPr>
            <a:spLocks noGrp="1"/>
          </p:cNvSpPr>
          <p:nvPr>
            <p:ph type="sldNum" sz="quarter" idx="12"/>
          </p:nvPr>
        </p:nvSpPr>
        <p:spPr bwMode="gray"/>
        <p:txBody>
          <a:bodyPr>
            <a:noAutofit/>
          </a:bodyPr>
          <a:lstStyle>
            <a:lvl1pPr>
              <a:defRPr b="0"/>
            </a:lvl1pPr>
          </a:lstStyle>
          <a:p>
            <a:fld id="{9B820087-B0BA-4772-82E6-7863F5D1D7E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fld id="{374E4BAF-A08B-41DD-9026-A4C6105E8E0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fld id="{3D077884-D26F-47C1-B113-F3886DA1D48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7" name="Slide Number Placeholder 6"/>
          <p:cNvSpPr>
            <a:spLocks noGrp="1"/>
          </p:cNvSpPr>
          <p:nvPr>
            <p:ph type="sldNum" sz="quarter" idx="12"/>
          </p:nvPr>
        </p:nvSpPr>
        <p:spPr bwMode="gray"/>
        <p:txBody>
          <a:bodyPr/>
          <a:lstStyle>
            <a:lvl1pPr>
              <a:defRPr b="0"/>
            </a:lvl1pPr>
          </a:lstStyle>
          <a:p>
            <a:fld id="{3D077884-D26F-47C1-B113-F3886DA1D48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5" name="Slide Number Placeholder 4"/>
          <p:cNvSpPr>
            <a:spLocks noGrp="1"/>
          </p:cNvSpPr>
          <p:nvPr>
            <p:ph type="sldNum" sz="quarter" idx="12"/>
          </p:nvPr>
        </p:nvSpPr>
        <p:spPr bwMode="gray"/>
        <p:txBody>
          <a:bodyPr/>
          <a:lstStyle>
            <a:lvl1pPr>
              <a:defRPr b="0"/>
            </a:lvl1pPr>
          </a:lstStyle>
          <a:p>
            <a:fld id="{8ACD082A-07E8-49A7-8A99-CD03A2B6320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6 – Сопереживание </a:t>
            </a:r>
            <a:r>
              <a:rPr lang="de-DE"/>
              <a:t>II</a:t>
            </a:r>
          </a:p>
        </p:txBody>
      </p:sp>
      <p:sp>
        <p:nvSpPr>
          <p:cNvPr id="4" name="Slide Number Placeholder 3"/>
          <p:cNvSpPr>
            <a:spLocks noGrp="1"/>
          </p:cNvSpPr>
          <p:nvPr>
            <p:ph type="sldNum" sz="quarter" idx="12"/>
          </p:nvPr>
        </p:nvSpPr>
        <p:spPr bwMode="gray"/>
        <p:txBody>
          <a:bodyPr/>
          <a:lstStyle>
            <a:lvl1pPr>
              <a:defRPr b="0"/>
            </a:lvl1pPr>
          </a:lstStyle>
          <a:p>
            <a:fld id="{5D02A9F7-E3B9-45B4-A4B2-DB49977DC11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8749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8081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973434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67158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3763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747218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2512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19855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10077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91764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13084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737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6 – Сопереживание </a:t>
            </a:r>
            <a:r>
              <a:rPr lang="de-DE"/>
              <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D077884-D26F-47C1-B113-F3886DA1D48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9902334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a:t>
            </a:r>
            <a:r>
              <a:rPr lang="en-US" altLang="ja-JP">
                <a:latin typeface="Calibri Light"/>
              </a:rPr>
              <a:t>6 B BADE </a:t>
            </a:r>
            <a:r>
              <a:rPr lang="en-US" altLang="ja-JP" dirty="0">
                <a:latin typeface="Calibri Light"/>
              </a:rPr>
              <a:t>– </a:t>
            </a:r>
            <a:r>
              <a:rPr lang="az-Cyrl-AZ" altLang="ko-KR" dirty="0"/>
              <a:t>Сопереживание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80409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На какие особенности внешности Вы обращаете внимание в первую очередь, eсли с кем-то знакомитесь?</a:t>
            </a:r>
            <a:br>
              <a:rPr lang="ru-RU" sz="3600" dirty="0">
                <a:solidFill>
                  <a:srgbClr val="004992"/>
                </a:solidFill>
                <a:latin typeface="+mn-lt"/>
                <a:ea typeface="+mn-ea"/>
                <a:cs typeface="+mn-cs"/>
              </a:rPr>
            </a:br>
            <a:r>
              <a:rPr lang="ru-RU" sz="1800" dirty="0">
                <a:solidFill>
                  <a:srgbClr val="004992"/>
                </a:solidFill>
                <a:latin typeface="+mn-lt"/>
                <a:ea typeface="+mn-ea"/>
                <a:cs typeface="+mn-cs"/>
              </a:rPr>
              <a:t>Насколько этихарактеристики надежны?</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ru-RU" sz="3600" dirty="0">
                <a:solidFill>
                  <a:srgbClr val="004992"/>
                </a:solidFill>
                <a:latin typeface="+mn-lt"/>
                <a:ea typeface="+mn-ea"/>
                <a:cs typeface="+mn-cs"/>
              </a:rPr>
              <a:t>На какие особенности внешности Вы обращаете внимание в первую очередь, eсли с кем-то знакомитесь?</a:t>
            </a:r>
            <a:br>
              <a:rPr lang="en-US" sz="3600" dirty="0">
                <a:solidFill>
                  <a:srgbClr val="004992"/>
                </a:solidFill>
                <a:latin typeface="+mn-lt"/>
                <a:ea typeface="+mn-ea"/>
                <a:cs typeface="+mn-cs"/>
              </a:rPr>
            </a:br>
            <a:r>
              <a:rPr lang="ru-RU" sz="1800" dirty="0">
                <a:solidFill>
                  <a:srgbClr val="004992"/>
                </a:solidFill>
                <a:latin typeface="+mn-lt"/>
                <a:ea typeface="+mn-ea"/>
                <a:cs typeface="+mn-cs"/>
              </a:rPr>
              <a:t>Насколько этихарактеристики надежны?</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a:t>
            </a:fld>
            <a:endParaRPr lang="de-DE" altLang="de-DE">
              <a:latin typeface="+mn-lt"/>
              <a:ea typeface="+mn-ea"/>
            </a:endParaRPr>
          </a:p>
        </p:txBody>
      </p:sp>
      <p:sp>
        <p:nvSpPr>
          <p:cNvPr id="19" name="Caption_24"/>
          <p:cNvSpPr txBox="1">
            <a:spLocks noChangeArrowheads="1"/>
          </p:cNvSpPr>
          <p:nvPr/>
        </p:nvSpPr>
        <p:spPr bwMode="auto">
          <a:xfrm>
            <a:off x="2331277"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a:latin typeface="+mn-lt"/>
                <a:ea typeface="+mn-ea"/>
              </a:rPr>
              <a:t>язык тела/</a:t>
            </a:r>
            <a:br>
              <a:rPr lang="az-Cyrl-AZ" altLang="de-DE" sz="2000">
                <a:latin typeface="+mn-lt"/>
                <a:ea typeface="+mn-ea"/>
              </a:rPr>
            </a:br>
            <a:r>
              <a:rPr lang="az-Cyrl-AZ" altLang="de-DE" sz="2000">
                <a:latin typeface="+mn-lt"/>
                <a:ea typeface="+mn-ea"/>
              </a:rPr>
              <a:t>поза?</a:t>
            </a:r>
            <a:endParaRPr lang="de-DE" altLang="de-DE" sz="2000" dirty="0">
              <a:latin typeface="+mn-lt"/>
              <a:ea typeface="+mn-ea"/>
            </a:endParaRPr>
          </a:p>
        </p:txBody>
      </p:sp>
      <p:sp>
        <p:nvSpPr>
          <p:cNvPr id="20" name="Caption_25"/>
          <p:cNvSpPr txBox="1">
            <a:spLocks noChangeArrowheads="1"/>
          </p:cNvSpPr>
          <p:nvPr/>
        </p:nvSpPr>
        <p:spPr bwMode="auto">
          <a:xfrm>
            <a:off x="2331277"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az-Cyrl-AZ" altLang="de-DE" sz="2000">
                <a:latin typeface="+mn-lt"/>
                <a:ea typeface="+mn-ea"/>
              </a:rPr>
              <a:t>Глаза?</a:t>
            </a:r>
            <a:endParaRPr lang="de-DE" altLang="de-DE" sz="2000" dirty="0">
              <a:latin typeface="+mn-lt"/>
              <a:ea typeface="+mn-ea"/>
            </a:endParaRPr>
          </a:p>
        </p:txBody>
      </p:sp>
      <p:sp>
        <p:nvSpPr>
          <p:cNvPr id="21" name="Caption_26"/>
          <p:cNvSpPr txBox="1">
            <a:spLocks noChangeArrowheads="1"/>
          </p:cNvSpPr>
          <p:nvPr/>
        </p:nvSpPr>
        <p:spPr bwMode="auto">
          <a:xfrm>
            <a:off x="8624573"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az-Cyrl-AZ" altLang="de-DE" sz="2000">
                <a:solidFill>
                  <a:srgbClr val="333333"/>
                </a:solidFill>
                <a:latin typeface="+mn-lt"/>
                <a:ea typeface="+mn-ea"/>
              </a:rPr>
              <a:t>Речь?</a:t>
            </a:r>
            <a:endParaRPr lang="de-DE" altLang="de-DE" sz="2000" dirty="0">
              <a:solidFill>
                <a:srgbClr val="333333"/>
              </a:solidFill>
              <a:latin typeface="+mn-lt"/>
              <a:ea typeface="+mn-ea"/>
            </a:endParaRPr>
          </a:p>
        </p:txBody>
      </p:sp>
      <p:sp>
        <p:nvSpPr>
          <p:cNvPr id="22" name="Caption_27"/>
          <p:cNvSpPr txBox="1">
            <a:spLocks noChangeArrowheads="1"/>
          </p:cNvSpPr>
          <p:nvPr/>
        </p:nvSpPr>
        <p:spPr bwMode="auto">
          <a:xfrm>
            <a:off x="8438245"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az-Cyrl-AZ" altLang="de-DE" sz="2000">
                <a:solidFill>
                  <a:srgbClr val="333333"/>
                </a:solidFill>
                <a:latin typeface="+mn-lt"/>
                <a:ea typeface="+mn-ea"/>
              </a:rPr>
              <a:t>Одежда?</a:t>
            </a:r>
            <a:endParaRPr lang="de-DE" altLang="de-DE" sz="2000" dirty="0">
              <a:solidFill>
                <a:srgbClr val="333333"/>
              </a:solidFill>
              <a:latin typeface="+mn-lt"/>
              <a:ea typeface="+mn-ea"/>
            </a:endParaRPr>
          </a:p>
        </p:txBody>
      </p:sp>
      <p:sp>
        <p:nvSpPr>
          <p:cNvPr id="23" name="Caption_28"/>
          <p:cNvSpPr>
            <a:spLocks noChangeShapeType="1"/>
          </p:cNvSpPr>
          <p:nvPr/>
        </p:nvSpPr>
        <p:spPr bwMode="auto">
          <a:xfrm>
            <a:off x="2359877"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6248309"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464333"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830213"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624573"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az-Cyrl-AZ" altLang="de-DE" sz="2000">
                <a:solidFill>
                  <a:srgbClr val="333333"/>
                </a:solidFill>
                <a:latin typeface="+mn-lt"/>
                <a:ea typeface="+mn-ea"/>
              </a:rPr>
              <a:t>Руки?</a:t>
            </a:r>
            <a:endParaRPr lang="de-DE" altLang="de-DE" sz="2000" dirty="0">
              <a:solidFill>
                <a:srgbClr val="333333"/>
              </a:solidFill>
              <a:latin typeface="+mn-lt"/>
              <a:ea typeface="+mn-ea"/>
            </a:endParaRPr>
          </a:p>
        </p:txBody>
      </p:sp>
      <p:sp>
        <p:nvSpPr>
          <p:cNvPr id="28" name="Caption_33"/>
          <p:cNvSpPr>
            <a:spLocks noChangeShapeType="1"/>
          </p:cNvSpPr>
          <p:nvPr/>
        </p:nvSpPr>
        <p:spPr bwMode="auto">
          <a:xfrm flipV="1">
            <a:off x="2359877"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645592"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az-Cyrl-AZ" altLang="de-DE" sz="2000" i="1">
                <a:latin typeface="+mn-lt"/>
                <a:ea typeface="+mn-ea"/>
              </a:rPr>
              <a:t>что нибудь другое?...</a:t>
            </a:r>
            <a:endParaRPr lang="de-DE" altLang="de-DE" sz="2000" i="1" dirty="0">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Какие существуют другие источники информации?</a:t>
            </a:r>
            <a:br>
              <a:rPr lang="ru-RU" sz="3600">
                <a:solidFill>
                  <a:srgbClr val="004992"/>
                </a:solidFill>
                <a:latin typeface="+mn-lt"/>
                <a:ea typeface="+mn-ea"/>
                <a:cs typeface="+mn-cs"/>
              </a:rPr>
            </a:br>
            <a:r>
              <a:rPr lang="ru-RU">
                <a:solidFill>
                  <a:srgbClr val="004992"/>
                </a:solidFill>
                <a:latin typeface="+mn-lt"/>
                <a:ea typeface="+mn-ea"/>
                <a:cs typeface="+mn-cs"/>
              </a:rPr>
              <a:t>Насколько надежными они являются?</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4</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Какие существуют другие источники информации?</a:t>
            </a:r>
            <a:br>
              <a:rPr lang="ru-RU" sz="3600">
                <a:solidFill>
                  <a:srgbClr val="004992"/>
                </a:solidFill>
                <a:latin typeface="+mn-lt"/>
                <a:ea typeface="+mn-ea"/>
                <a:cs typeface="+mn-cs"/>
              </a:rPr>
            </a:br>
            <a:r>
              <a:rPr lang="ru-RU">
                <a:solidFill>
                  <a:srgbClr val="004992"/>
                </a:solidFill>
                <a:latin typeface="+mn-lt"/>
                <a:ea typeface="+mn-ea"/>
                <a:cs typeface="+mn-cs"/>
              </a:rPr>
              <a:t>Насколько надежными они являются?</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6583680" cy="4248000"/>
          </a:xfrm>
        </p:spPr>
        <p:txBody>
          <a:bodyPr/>
          <a:lstStyle/>
          <a:p>
            <a:pPr marL="342900" lvl="0" indent="-342900" defTabSz="914400" fontAlgn="base">
              <a:buClr>
                <a:srgbClr val="333333"/>
              </a:buClr>
              <a:buFont typeface="WingDings"/>
              <a:buChar char=""/>
            </a:pPr>
            <a:r>
              <a:rPr lang="ru-RU" altLang="de-DE" sz="2400">
                <a:solidFill>
                  <a:srgbClr val="333333"/>
                </a:solidFill>
              </a:rPr>
              <a:t>Знание о конкретном человеке (слухи): напр.</a:t>
            </a:r>
            <a:r>
              <a:rPr lang="de-DE" altLang="de-DE" sz="2400" dirty="0">
                <a:solidFill>
                  <a:srgbClr val="333333"/>
                </a:solidFill>
              </a:rPr>
              <a:t>,</a:t>
            </a:r>
            <a:r>
              <a:rPr lang="ru-RU" altLang="de-DE" sz="2400" dirty="0">
                <a:solidFill>
                  <a:srgbClr val="333333"/>
                </a:solidFill>
              </a:rPr>
              <a:t> замечание Вашего хорошего друга</a:t>
            </a:r>
          </a:p>
          <a:p>
            <a:pPr marL="342900" lvl="0" indent="-342900" defTabSz="914400" fontAlgn="base">
              <a:buClr>
                <a:srgbClr val="333333"/>
              </a:buClr>
              <a:buFont typeface="WingDings"/>
              <a:buChar char=""/>
            </a:pPr>
            <a:r>
              <a:rPr lang="ru-RU" altLang="de-DE" sz="2400" dirty="0">
                <a:solidFill>
                  <a:srgbClr val="333333"/>
                </a:solidFill>
              </a:rPr>
              <a:t>Знание о подобных людях, относящихcя к одной и той же грyппе</a:t>
            </a:r>
            <a:r>
              <a:rPr lang="de-DE" altLang="de-DE" sz="2400" dirty="0">
                <a:solidFill>
                  <a:srgbClr val="333333"/>
                </a:solidFill>
              </a:rPr>
              <a:t>:</a:t>
            </a:r>
            <a:r>
              <a:rPr lang="ru-RU" altLang="de-DE" sz="2400" dirty="0">
                <a:solidFill>
                  <a:srgbClr val="333333"/>
                </a:solidFill>
              </a:rPr>
              <a:t> напр., </a:t>
            </a:r>
            <a:r>
              <a:rPr lang="ru-RU" altLang="de-DE" sz="2400" i="1" dirty="0">
                <a:solidFill>
                  <a:srgbClr val="333333"/>
                </a:solidFill>
              </a:rPr>
              <a:t>рокер</a:t>
            </a:r>
            <a:r>
              <a:rPr lang="ru-RU" altLang="de-DE" sz="2400" dirty="0">
                <a:solidFill>
                  <a:srgbClr val="333333"/>
                </a:solidFill>
              </a:rPr>
              <a:t>)</a:t>
            </a:r>
          </a:p>
          <a:p>
            <a:pPr marL="342900" lvl="0" indent="-342900" defTabSz="914400" fontAlgn="base">
              <a:buClr>
                <a:srgbClr val="333333"/>
              </a:buClr>
              <a:buFont typeface="WingDings"/>
              <a:buChar char=""/>
            </a:pPr>
            <a:r>
              <a:rPr lang="ru-RU" altLang="de-DE" sz="2400">
                <a:solidFill>
                  <a:srgbClr val="333333"/>
                </a:solidFill>
              </a:rPr>
              <a:t>“Шестое чувство”/</a:t>
            </a:r>
            <a:r>
              <a:rPr lang="ru-RU" altLang="de-DE" sz="2400" dirty="0">
                <a:solidFill>
                  <a:srgbClr val="333333"/>
                </a:solidFill>
              </a:rPr>
              <a:t>интуиция</a:t>
            </a:r>
          </a:p>
          <a:p>
            <a:pPr marL="342900" lvl="0" indent="-342900" defTabSz="914400" fontAlgn="base">
              <a:buClr>
                <a:srgbClr val="333333"/>
              </a:buClr>
              <a:buFont typeface="WingDings"/>
              <a:buChar char=""/>
            </a:pPr>
            <a:r>
              <a:rPr lang="ru-RU" altLang="de-DE" sz="2400" dirty="0">
                <a:solidFill>
                  <a:srgbClr val="333333"/>
                </a:solidFill>
              </a:rPr>
              <a:t>Высказывания в письменной форме: напр., электронная почта, интернет-чаты</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5</a:t>
            </a:fld>
            <a:endParaRPr lang="de-DE" altLang="de-DE">
              <a:latin typeface="+mn-lt"/>
              <a:ea typeface="+mn-ea"/>
            </a:endParaRPr>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a:solidFill>
                  <a:srgbClr val="004992"/>
                </a:solidFill>
                <a:latin typeface="+mn-lt"/>
                <a:ea typeface="+mn-ea"/>
                <a:cs typeface="+mn-cs"/>
              </a:rPr>
              <a:t>“Сильные” и “слабые” стороны оценки</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ru-RU" altLang="de-DE" sz="2400">
                <a:solidFill>
                  <a:srgbClr val="333333"/>
                </a:solidFill>
              </a:rPr>
              <a:t>После того, как мы обсудили некоторые аспекты и возможности, которые могут быть использованны для индивидуальной оценки человека, обсуждим их сильные и слабые стороны.</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fld id="{9B820087-B0BA-4772-82E6-7863F5D1D7E9}" type="slidenum">
              <a:rPr lang="de-DE" altLang="de-DE" smtClean="0">
                <a:latin typeface="+mn-lt"/>
                <a:ea typeface="+mn-ea"/>
              </a: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7</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354915665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Жесты/язык тела/поза</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Пример</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mn-lt"/>
                          <a:ea typeface="+mn-ea"/>
                          <a:cs typeface="+mn-cs"/>
                        </a:rPr>
                        <a:t>???</a:t>
                      </a:r>
                      <a:endParaRPr kumimoji="0" lang="ru-RU"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lang="az-Cyrl-AZ" altLang="de-DE" sz="2000" b="0" dirty="0">
                          <a:solidFill>
                            <a:srgbClr val="333333"/>
                          </a:solidFill>
                          <a:latin typeface="+mn-lt"/>
                          <a:ea typeface="+mn-ea"/>
                          <a:cs typeface="+mn-cs"/>
                        </a:rPr>
                        <a:t>молиться или замерзнуть?</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19"/>
          <p:cNvSpPr txBox="1">
            <a:spLocks noChangeArrowheads="1"/>
          </p:cNvSpPr>
          <p:nvPr/>
        </p:nvSpPr>
        <p:spPr bwMode="auto">
          <a:xfrm>
            <a:off x="6673651" y="2349500"/>
            <a:ext cx="388933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dirty="0">
              <a:solidFill>
                <a:srgbClr val="333333"/>
              </a:solidFill>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8</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408494668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Жесты/язык тела/поза</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Пример</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Жесты и позы могут подчеркнуть слова, напр., сжать кулак при угрозе, поднять руки в знак приветствия, приклонить голову во время молитвы.</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lang="az-Cyrl-AZ" altLang="de-DE" sz="2000" b="0" dirty="0">
                          <a:solidFill>
                            <a:srgbClr val="333333"/>
                          </a:solidFill>
                          <a:latin typeface="+mn-lt"/>
                          <a:ea typeface="+mn-ea"/>
                          <a:cs typeface="+mn-cs"/>
                        </a:rPr>
                        <a:t>молиться или замерзнуть?</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19"/>
          <p:cNvSpPr txBox="1">
            <a:spLocks noChangeArrowheads="1"/>
          </p:cNvSpPr>
          <p:nvPr/>
        </p:nvSpPr>
        <p:spPr bwMode="auto">
          <a:xfrm>
            <a:off x="6673651" y="2349500"/>
            <a:ext cx="388933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dirty="0">
              <a:solidFill>
                <a:srgbClr val="333333"/>
              </a:solidFill>
              <a:latin typeface="+mn-lt"/>
              <a:ea typeface="+mn-ea"/>
            </a:endParaRPr>
          </a:p>
        </p:txBody>
      </p:sp>
    </p:spTree>
    <p:extLst>
      <p:ext uri="{BB962C8B-B14F-4D97-AF65-F5344CB8AC3E}">
        <p14:creationId xmlns:p14="http://schemas.microsoft.com/office/powerpoint/2010/main" val="1715346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9</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48548595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Жесты/язык тела/поза</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Пример</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Жесты и позы могут подчеркнуть слова, напр., сжать кулак при угрозе, поднять руки в знак приветствия, приклонить голову во время молитвы.</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Косвенные признаки часто придают смысл: бурное жестикулирование может указать на нервозность человека (но: обратите внимание на культурные различия), сутулиться на неуверенность в себе.</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lang="az-Cyrl-AZ" altLang="de-DE" sz="2000" b="0" dirty="0">
                          <a:solidFill>
                            <a:srgbClr val="333333"/>
                          </a:solidFill>
                          <a:latin typeface="+mn-lt"/>
                          <a:ea typeface="+mn-ea"/>
                          <a:cs typeface="+mn-cs"/>
                        </a:rPr>
                        <a:t>молиться или замерзнуть?</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19"/>
          <p:cNvSpPr txBox="1">
            <a:spLocks noChangeArrowheads="1"/>
          </p:cNvSpPr>
          <p:nvPr/>
        </p:nvSpPr>
        <p:spPr bwMode="auto">
          <a:xfrm>
            <a:off x="6673651" y="2349500"/>
            <a:ext cx="388933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dirty="0">
              <a:solidFill>
                <a:srgbClr val="333333"/>
              </a:solidFill>
              <a:latin typeface="+mn-lt"/>
              <a:ea typeface="+mn-ea"/>
            </a:endParaRPr>
          </a:p>
        </p:txBody>
      </p:sp>
    </p:spTree>
    <p:extLst>
      <p:ext uri="{BB962C8B-B14F-4D97-AF65-F5344CB8AC3E}">
        <p14:creationId xmlns:p14="http://schemas.microsoft.com/office/powerpoint/2010/main" val="1397372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10</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5861561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Жесты/язык тела/поза</a:t>
                      </a:r>
                      <a:endParaRPr kumimoji="0" lang="en-U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Пример</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Жесты и позы могут подчеркнуть слова, напр., сжать кулак при угрозе, поднять руки в знак приветствия, приклонить голову во время молитвы.</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Косвенные признаки часто придают смысл: бурное жестикулирование может указать на нервозность человека (но: обратите внимание на культурные различия), сутулиться на неуверенность в себе.</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lang="az-Cyrl-AZ" altLang="de-DE" sz="2000" b="0" dirty="0">
                          <a:solidFill>
                            <a:srgbClr val="333333"/>
                          </a:solidFill>
                          <a:latin typeface="+mn-lt"/>
                          <a:ea typeface="+mn-ea"/>
                          <a:cs typeface="+mn-cs"/>
                        </a:rPr>
                        <a:t>молиться или замерзнуть?</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Язык тела может быть обманчивым.</a:t>
                      </a:r>
                      <a:br>
                        <a:rPr kumimoji="0" lang="ru-RU" sz="2000" b="0" i="0" u="none" strike="noStrike" cap="none" normalizeH="0" baseline="0" dirty="0">
                          <a:ln>
                            <a:noFill/>
                          </a:ln>
                          <a:solidFill>
                            <a:srgbClr val="333333"/>
                          </a:solidFill>
                          <a:effectLst/>
                          <a:latin typeface="+mn-lt"/>
                          <a:ea typeface="+mn-ea"/>
                          <a:cs typeface="+mn-cs"/>
                        </a:rPr>
                      </a:br>
                      <a:r>
                        <a:rPr kumimoji="0" lang="ru-RU" sz="2000" b="0" i="0" u="none" strike="noStrike" cap="none" normalizeH="0" baseline="0" dirty="0">
                          <a:ln>
                            <a:noFill/>
                          </a:ln>
                          <a:solidFill>
                            <a:srgbClr val="333333"/>
                          </a:solidFill>
                          <a:effectLst/>
                          <a:latin typeface="+mn-lt"/>
                          <a:ea typeface="+mn-ea"/>
                          <a:cs typeface="+mn-cs"/>
                        </a:rPr>
                        <a:t>Пример: Также можно </a:t>
                      </a:r>
                      <a:r>
                        <a:rPr kumimoji="0" lang="ru-RU" sz="2000" b="0" i="0" u="none" strike="noStrike" cap="none" normalizeH="0" baseline="0">
                          <a:ln>
                            <a:noFill/>
                          </a:ln>
                          <a:solidFill>
                            <a:srgbClr val="333333"/>
                          </a:solidFill>
                          <a:effectLst/>
                          <a:latin typeface="+mn-lt"/>
                          <a:ea typeface="+mn-ea"/>
                          <a:cs typeface="+mn-cs"/>
                        </a:rPr>
                        <a:t>выроботать “уверенную фасаду” </a:t>
                      </a:r>
                      <a:r>
                        <a:rPr kumimoji="0" lang="ru-RU" sz="2000" b="0" i="0" u="none" strike="noStrike" cap="none" normalizeH="0" baseline="0" dirty="0">
                          <a:ln>
                            <a:noFill/>
                          </a:ln>
                          <a:solidFill>
                            <a:srgbClr val="333333"/>
                          </a:solidFill>
                          <a:effectLst/>
                          <a:latin typeface="+mn-lt"/>
                          <a:ea typeface="+mn-ea"/>
                          <a:cs typeface="+mn-cs"/>
                        </a:rPr>
                        <a:t>приучив себя к этому. Уверенный в себе человек с проблемной осанкой может произвести впечаление неуверенной в себе личности.</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28498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 Box 19"/>
          <p:cNvSpPr txBox="1">
            <a:spLocks noChangeArrowheads="1"/>
          </p:cNvSpPr>
          <p:nvPr/>
        </p:nvSpPr>
        <p:spPr bwMode="auto">
          <a:xfrm>
            <a:off x="6673651" y="2349500"/>
            <a:ext cx="388933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dirty="0">
              <a:solidFill>
                <a:srgbClr val="333333"/>
              </a:solidFill>
              <a:latin typeface="+mn-lt"/>
              <a:ea typeface="+mn-ea"/>
            </a:endParaRPr>
          </a:p>
        </p:txBody>
      </p:sp>
    </p:spTree>
    <p:extLst>
      <p:ext uri="{BB962C8B-B14F-4D97-AF65-F5344CB8AC3E}">
        <p14:creationId xmlns:p14="http://schemas.microsoft.com/office/powerpoint/2010/main" val="320941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11</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70256341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Высказывания в письменной форме: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endParaRPr kumimoji="0" lang="ru-RU"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ru-RU" altLang="de-DE" sz="2000" b="1" dirty="0">
                          <a:solidFill>
                            <a:srgbClr val="333333"/>
                          </a:solidFill>
                          <a:latin typeface="+mn-lt"/>
                          <a:ea typeface="+mn-ea"/>
                        </a:rPr>
                        <a:t>Пример</a:t>
                      </a:r>
                      <a:r>
                        <a:rPr lang="de-DE" altLang="de-DE" sz="2000" b="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mn-lt"/>
                          <a:ea typeface="+mn-ea"/>
                        </a:rPr>
                        <a:t>“</a:t>
                      </a:r>
                      <a:r>
                        <a:rPr lang="ru-RU" altLang="de-DE" sz="2000" i="1" dirty="0">
                          <a:solidFill>
                            <a:srgbClr val="333333"/>
                          </a:solidFill>
                          <a:latin typeface="+mn-lt"/>
                          <a:ea typeface="+mn-ea"/>
                        </a:rPr>
                        <a:t>Не работай слишком </a:t>
                      </a:r>
                    </a:p>
                    <a:p>
                      <a:pPr eaLnBrk="1" hangingPunct="1">
                        <a:spcBef>
                          <a:spcPct val="0"/>
                        </a:spcBef>
                        <a:buFontTx/>
                        <a:buNone/>
                        <a:defRPr/>
                      </a:pPr>
                      <a:r>
                        <a:rPr lang="ru-RU" altLang="de-DE" sz="2000" i="1" dirty="0">
                          <a:solidFill>
                            <a:srgbClr val="333333"/>
                          </a:solidFill>
                          <a:latin typeface="+mn-lt"/>
                          <a:ea typeface="+mn-ea"/>
                        </a:rPr>
                        <a:t>много</a:t>
                      </a:r>
                      <a:r>
                        <a:rPr lang="de-DE" altLang="de-DE" sz="2000" i="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Times New Roman"/>
                          <a:ea typeface="+mn-ea"/>
                          <a:sym typeface="Wingdings" panose="05000000000000000000" pitchFamily="2" charset="2"/>
                        </a:rPr>
                        <a:t>→</a:t>
                      </a:r>
                      <a:r>
                        <a:rPr lang="de-DE" altLang="de-DE" sz="2000" i="1" dirty="0">
                          <a:solidFill>
                            <a:srgbClr val="333333"/>
                          </a:solidFill>
                          <a:latin typeface="+mn-lt"/>
                          <a:ea typeface="+mn-ea"/>
                          <a:sym typeface="Wingdings" panose="05000000000000000000" pitchFamily="2" charset="2"/>
                        </a:rPr>
                        <a:t> </a:t>
                      </a:r>
                      <a:r>
                        <a:rPr lang="ru-RU" altLang="de-DE" sz="2000" dirty="0">
                          <a:solidFill>
                            <a:srgbClr val="333333"/>
                          </a:solidFill>
                          <a:latin typeface="+mn-lt"/>
                          <a:ea typeface="+mn-ea"/>
                        </a:rPr>
                        <a:t>Насмешка, </a:t>
                      </a:r>
                    </a:p>
                    <a:p>
                      <a:pPr eaLnBrk="1" hangingPunct="1">
                        <a:spcBef>
                          <a:spcPct val="0"/>
                        </a:spcBef>
                        <a:buFontTx/>
                        <a:buNone/>
                        <a:defRPr/>
                      </a:pPr>
                      <a:r>
                        <a:rPr lang="ru-RU" altLang="de-DE" sz="2000" dirty="0">
                          <a:solidFill>
                            <a:srgbClr val="333333"/>
                          </a:solidFill>
                          <a:latin typeface="+mn-lt"/>
                          <a:ea typeface="+mn-ea"/>
                        </a:rPr>
                        <a:t>сочувствие, пустая </a:t>
                      </a:r>
                    </a:p>
                    <a:p>
                      <a:pPr eaLnBrk="1" hangingPunct="1">
                        <a:spcBef>
                          <a:spcPct val="0"/>
                        </a:spcBef>
                        <a:buFontTx/>
                        <a:buNone/>
                        <a:defRPr/>
                      </a:pPr>
                      <a:r>
                        <a:rPr lang="ru-RU" altLang="de-DE" sz="2000" dirty="0">
                          <a:solidFill>
                            <a:srgbClr val="333333"/>
                          </a:solidFill>
                          <a:latin typeface="+mn-lt"/>
                          <a:ea typeface="+mn-ea"/>
                        </a:rPr>
                        <a:t>фраза</a:t>
                      </a:r>
                      <a:r>
                        <a:rPr lang="de-DE" altLang="de-DE" sz="2000" dirty="0">
                          <a:solidFill>
                            <a:srgbClr val="333333"/>
                          </a:solidFill>
                          <a:latin typeface="+mn-lt"/>
                          <a:ea typeface="+mn-ea"/>
                        </a:rPr>
                        <a:t>?</a:t>
                      </a:r>
                      <a:endParaRPr lang="en-GB" altLang="de-DE" sz="20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068960"/>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12</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291918431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Высказывания в письменной форме: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Очень часто высказывания в письменной форме содержат больше размышлений чем сказанные слова!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ru-RU" altLang="de-DE" sz="2000" b="1" dirty="0">
                          <a:solidFill>
                            <a:srgbClr val="333333"/>
                          </a:solidFill>
                          <a:latin typeface="+mn-lt"/>
                          <a:ea typeface="+mn-ea"/>
                        </a:rPr>
                        <a:t>Пример</a:t>
                      </a:r>
                      <a:r>
                        <a:rPr lang="de-DE" altLang="de-DE" sz="2000" b="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mn-lt"/>
                          <a:ea typeface="+mn-ea"/>
                        </a:rPr>
                        <a:t>“</a:t>
                      </a:r>
                      <a:r>
                        <a:rPr lang="ru-RU" altLang="de-DE" sz="2000" i="1" dirty="0">
                          <a:solidFill>
                            <a:srgbClr val="333333"/>
                          </a:solidFill>
                          <a:latin typeface="+mn-lt"/>
                          <a:ea typeface="+mn-ea"/>
                        </a:rPr>
                        <a:t>Не работай слишком </a:t>
                      </a:r>
                    </a:p>
                    <a:p>
                      <a:pPr eaLnBrk="1" hangingPunct="1">
                        <a:spcBef>
                          <a:spcPct val="0"/>
                        </a:spcBef>
                        <a:buFontTx/>
                        <a:buNone/>
                        <a:defRPr/>
                      </a:pPr>
                      <a:r>
                        <a:rPr lang="ru-RU" altLang="de-DE" sz="2000" i="1" dirty="0">
                          <a:solidFill>
                            <a:srgbClr val="333333"/>
                          </a:solidFill>
                          <a:latin typeface="+mn-lt"/>
                          <a:ea typeface="+mn-ea"/>
                        </a:rPr>
                        <a:t>много</a:t>
                      </a:r>
                      <a:r>
                        <a:rPr lang="de-DE" altLang="de-DE" sz="2000" i="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Times New Roman"/>
                          <a:ea typeface="+mn-ea"/>
                          <a:sym typeface="Wingdings" panose="05000000000000000000" pitchFamily="2" charset="2"/>
                        </a:rPr>
                        <a:t>→</a:t>
                      </a:r>
                      <a:r>
                        <a:rPr lang="de-DE" altLang="de-DE" sz="2000" i="1" dirty="0">
                          <a:solidFill>
                            <a:srgbClr val="333333"/>
                          </a:solidFill>
                          <a:latin typeface="+mn-lt"/>
                          <a:ea typeface="+mn-ea"/>
                          <a:sym typeface="Wingdings" panose="05000000000000000000" pitchFamily="2" charset="2"/>
                        </a:rPr>
                        <a:t> </a:t>
                      </a:r>
                      <a:r>
                        <a:rPr lang="ru-RU" altLang="de-DE" sz="2000" dirty="0">
                          <a:solidFill>
                            <a:srgbClr val="333333"/>
                          </a:solidFill>
                          <a:latin typeface="+mn-lt"/>
                          <a:ea typeface="+mn-ea"/>
                        </a:rPr>
                        <a:t>Насмешка, </a:t>
                      </a:r>
                    </a:p>
                    <a:p>
                      <a:pPr eaLnBrk="1" hangingPunct="1">
                        <a:spcBef>
                          <a:spcPct val="0"/>
                        </a:spcBef>
                        <a:buFontTx/>
                        <a:buNone/>
                        <a:defRPr/>
                      </a:pPr>
                      <a:r>
                        <a:rPr lang="ru-RU" altLang="de-DE" sz="2000" dirty="0">
                          <a:solidFill>
                            <a:srgbClr val="333333"/>
                          </a:solidFill>
                          <a:latin typeface="+mn-lt"/>
                          <a:ea typeface="+mn-ea"/>
                        </a:rPr>
                        <a:t>сочувствие, пустая </a:t>
                      </a:r>
                    </a:p>
                    <a:p>
                      <a:pPr eaLnBrk="1" hangingPunct="1">
                        <a:spcBef>
                          <a:spcPct val="0"/>
                        </a:spcBef>
                        <a:buFontTx/>
                        <a:buNone/>
                        <a:defRPr/>
                      </a:pPr>
                      <a:r>
                        <a:rPr lang="ru-RU" altLang="de-DE" sz="2000" dirty="0">
                          <a:solidFill>
                            <a:srgbClr val="333333"/>
                          </a:solidFill>
                          <a:latin typeface="+mn-lt"/>
                          <a:ea typeface="+mn-ea"/>
                        </a:rPr>
                        <a:t>фраза</a:t>
                      </a:r>
                      <a:r>
                        <a:rPr lang="de-DE" altLang="de-DE" sz="2000" dirty="0">
                          <a:solidFill>
                            <a:srgbClr val="333333"/>
                          </a:solidFill>
                          <a:latin typeface="+mn-lt"/>
                          <a:ea typeface="+mn-ea"/>
                        </a:rPr>
                        <a:t>?</a:t>
                      </a:r>
                      <a:endParaRPr lang="en-GB" altLang="de-DE" sz="20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068960"/>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028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13</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259622464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Высказывания в письменной форме: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Очень часто высказывания в письменной форме содержат больше размышлений чем сказанные слова!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ru-RU" altLang="de-DE" sz="2000" b="1" dirty="0">
                          <a:solidFill>
                            <a:srgbClr val="333333"/>
                          </a:solidFill>
                          <a:latin typeface="+mn-lt"/>
                          <a:ea typeface="+mn-ea"/>
                        </a:rPr>
                        <a:t>Пример</a:t>
                      </a:r>
                      <a:r>
                        <a:rPr lang="de-DE" altLang="de-DE" sz="2000" b="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mn-lt"/>
                          <a:ea typeface="+mn-ea"/>
                        </a:rPr>
                        <a:t>“</a:t>
                      </a:r>
                      <a:r>
                        <a:rPr lang="ru-RU" altLang="de-DE" sz="2000" i="1" dirty="0">
                          <a:solidFill>
                            <a:srgbClr val="333333"/>
                          </a:solidFill>
                          <a:latin typeface="+mn-lt"/>
                          <a:ea typeface="+mn-ea"/>
                        </a:rPr>
                        <a:t>Не работай слишком </a:t>
                      </a:r>
                    </a:p>
                    <a:p>
                      <a:pPr eaLnBrk="1" hangingPunct="1">
                        <a:spcBef>
                          <a:spcPct val="0"/>
                        </a:spcBef>
                        <a:buFontTx/>
                        <a:buNone/>
                        <a:defRPr/>
                      </a:pPr>
                      <a:r>
                        <a:rPr lang="ru-RU" altLang="de-DE" sz="2000" i="1" dirty="0">
                          <a:solidFill>
                            <a:srgbClr val="333333"/>
                          </a:solidFill>
                          <a:latin typeface="+mn-lt"/>
                          <a:ea typeface="+mn-ea"/>
                        </a:rPr>
                        <a:t>много</a:t>
                      </a:r>
                      <a:r>
                        <a:rPr lang="de-DE" altLang="de-DE" sz="2000" i="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Times New Roman"/>
                          <a:ea typeface="+mn-ea"/>
                          <a:sym typeface="Wingdings" panose="05000000000000000000" pitchFamily="2" charset="2"/>
                        </a:rPr>
                        <a:t>→</a:t>
                      </a:r>
                      <a:r>
                        <a:rPr lang="de-DE" altLang="de-DE" sz="2000" i="1" dirty="0">
                          <a:solidFill>
                            <a:srgbClr val="333333"/>
                          </a:solidFill>
                          <a:latin typeface="+mn-lt"/>
                          <a:ea typeface="+mn-ea"/>
                          <a:sym typeface="Wingdings" panose="05000000000000000000" pitchFamily="2" charset="2"/>
                        </a:rPr>
                        <a:t> </a:t>
                      </a:r>
                      <a:r>
                        <a:rPr lang="ru-RU" altLang="de-DE" sz="2000" dirty="0">
                          <a:solidFill>
                            <a:srgbClr val="333333"/>
                          </a:solidFill>
                          <a:latin typeface="+mn-lt"/>
                          <a:ea typeface="+mn-ea"/>
                        </a:rPr>
                        <a:t>Насмешка, </a:t>
                      </a:r>
                    </a:p>
                    <a:p>
                      <a:pPr eaLnBrk="1" hangingPunct="1">
                        <a:spcBef>
                          <a:spcPct val="0"/>
                        </a:spcBef>
                        <a:buFontTx/>
                        <a:buNone/>
                        <a:defRPr/>
                      </a:pPr>
                      <a:r>
                        <a:rPr lang="ru-RU" altLang="de-DE" sz="2000" dirty="0">
                          <a:solidFill>
                            <a:srgbClr val="333333"/>
                          </a:solidFill>
                          <a:latin typeface="+mn-lt"/>
                          <a:ea typeface="+mn-ea"/>
                        </a:rPr>
                        <a:t>сочувствие, пустая </a:t>
                      </a:r>
                    </a:p>
                    <a:p>
                      <a:pPr eaLnBrk="1" hangingPunct="1">
                        <a:spcBef>
                          <a:spcPct val="0"/>
                        </a:spcBef>
                        <a:buFontTx/>
                        <a:buNone/>
                        <a:defRPr/>
                      </a:pPr>
                      <a:r>
                        <a:rPr lang="ru-RU" altLang="de-DE" sz="2000" dirty="0">
                          <a:solidFill>
                            <a:srgbClr val="333333"/>
                          </a:solidFill>
                          <a:latin typeface="+mn-lt"/>
                          <a:ea typeface="+mn-ea"/>
                        </a:rPr>
                        <a:t>фраза</a:t>
                      </a:r>
                      <a:r>
                        <a:rPr lang="de-DE" altLang="de-DE" sz="2000" dirty="0">
                          <a:solidFill>
                            <a:srgbClr val="333333"/>
                          </a:solidFill>
                          <a:latin typeface="+mn-lt"/>
                          <a:ea typeface="+mn-ea"/>
                        </a:rPr>
                        <a:t>?</a:t>
                      </a:r>
                      <a:endParaRPr lang="en-GB" altLang="de-DE" sz="20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Иногда </a:t>
                      </a:r>
                      <a:r>
                        <a:rPr kumimoji="0" lang="ru-RU" sz="2000" b="0" i="0" u="none" strike="noStrike" cap="none" normalizeH="0" baseline="0">
                          <a:ln>
                            <a:noFill/>
                          </a:ln>
                          <a:solidFill>
                            <a:srgbClr val="333333"/>
                          </a:solidFill>
                          <a:effectLst/>
                          <a:latin typeface="+mn-lt"/>
                          <a:ea typeface="+mn-ea"/>
                          <a:cs typeface="+mn-cs"/>
                        </a:rPr>
                        <a:t>читая письменные формы </a:t>
                      </a:r>
                      <a:r>
                        <a:rPr kumimoji="0" lang="ru-RU" sz="2000" b="0" i="0" u="none" strike="noStrike" cap="none" normalizeH="0" baseline="0" dirty="0">
                          <a:ln>
                            <a:noFill/>
                          </a:ln>
                          <a:solidFill>
                            <a:srgbClr val="333333"/>
                          </a:solidFill>
                          <a:effectLst/>
                          <a:latin typeface="+mn-lt"/>
                          <a:ea typeface="+mn-ea"/>
                          <a:cs typeface="+mn-cs"/>
                        </a:rPr>
                        <a:t>нужно </a:t>
                      </a:r>
                      <a:r>
                        <a:rPr kumimoji="0" lang="ru-RU" sz="2000" b="0" i="0" u="none" strike="noStrike" cap="none" normalizeH="0" baseline="0">
                          <a:ln>
                            <a:noFill/>
                          </a:ln>
                          <a:solidFill>
                            <a:srgbClr val="333333"/>
                          </a:solidFill>
                          <a:effectLst/>
                          <a:latin typeface="+mn-lt"/>
                          <a:ea typeface="+mn-ea"/>
                          <a:cs typeface="+mn-cs"/>
                        </a:rPr>
                        <a:t>читать “между строк”, </a:t>
                      </a:r>
                      <a:r>
                        <a:rPr kumimoji="0" lang="ru-RU" sz="2000" b="0" i="0" u="none" strike="noStrike" cap="none" normalizeH="0" baseline="0" dirty="0">
                          <a:ln>
                            <a:noFill/>
                          </a:ln>
                          <a:solidFill>
                            <a:srgbClr val="333333"/>
                          </a:solidFill>
                          <a:effectLst/>
                          <a:latin typeface="+mn-lt"/>
                          <a:ea typeface="+mn-ea"/>
                          <a:cs typeface="+mn-cs"/>
                        </a:rPr>
                        <a:t>но также и тут могут возникнуть ошибки!</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068960"/>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483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Обсудите сильные и слабые стороны критерий/поведения при оценки личности</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14</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389206460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5544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Высказывания в письменной форме: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Очень часто высказывания в письменной форме содержат больше размышлений чем сказанные слова!</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ru-RU" altLang="de-DE" sz="2000" b="1" dirty="0">
                          <a:solidFill>
                            <a:srgbClr val="333333"/>
                          </a:solidFill>
                          <a:latin typeface="+mn-lt"/>
                          <a:ea typeface="+mn-ea"/>
                        </a:rPr>
                        <a:t>Пример</a:t>
                      </a:r>
                      <a:r>
                        <a:rPr lang="de-DE" altLang="de-DE" sz="2000" b="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mn-lt"/>
                          <a:ea typeface="+mn-ea"/>
                        </a:rPr>
                        <a:t>“</a:t>
                      </a:r>
                      <a:r>
                        <a:rPr lang="ru-RU" altLang="de-DE" sz="2000" i="1" dirty="0">
                          <a:solidFill>
                            <a:srgbClr val="333333"/>
                          </a:solidFill>
                          <a:latin typeface="+mn-lt"/>
                          <a:ea typeface="+mn-ea"/>
                        </a:rPr>
                        <a:t>Не работай слишком </a:t>
                      </a:r>
                    </a:p>
                    <a:p>
                      <a:pPr eaLnBrk="1" hangingPunct="1">
                        <a:spcBef>
                          <a:spcPct val="0"/>
                        </a:spcBef>
                        <a:buFontTx/>
                        <a:buNone/>
                        <a:defRPr/>
                      </a:pPr>
                      <a:r>
                        <a:rPr lang="ru-RU" altLang="de-DE" sz="2000" i="1" dirty="0">
                          <a:solidFill>
                            <a:srgbClr val="333333"/>
                          </a:solidFill>
                          <a:latin typeface="+mn-lt"/>
                          <a:ea typeface="+mn-ea"/>
                        </a:rPr>
                        <a:t>много</a:t>
                      </a:r>
                      <a:r>
                        <a:rPr lang="de-DE" altLang="de-DE" sz="2000" i="1" dirty="0">
                          <a:solidFill>
                            <a:srgbClr val="333333"/>
                          </a:solidFill>
                          <a:latin typeface="+mn-lt"/>
                          <a:ea typeface="+mn-ea"/>
                        </a:rPr>
                        <a:t>!”</a:t>
                      </a:r>
                    </a:p>
                    <a:p>
                      <a:pPr eaLnBrk="1" hangingPunct="1">
                        <a:spcBef>
                          <a:spcPct val="0"/>
                        </a:spcBef>
                        <a:buFontTx/>
                        <a:buNone/>
                        <a:defRPr/>
                      </a:pPr>
                      <a:r>
                        <a:rPr lang="de-DE" altLang="de-DE" sz="2000" i="1" dirty="0">
                          <a:solidFill>
                            <a:srgbClr val="333333"/>
                          </a:solidFill>
                          <a:latin typeface="Times New Roman"/>
                          <a:ea typeface="+mn-ea"/>
                          <a:sym typeface="Wingdings" panose="05000000000000000000" pitchFamily="2" charset="2"/>
                        </a:rPr>
                        <a:t>→</a:t>
                      </a:r>
                      <a:r>
                        <a:rPr lang="de-DE" altLang="de-DE" sz="2000" i="1" dirty="0">
                          <a:solidFill>
                            <a:srgbClr val="333333"/>
                          </a:solidFill>
                          <a:latin typeface="+mn-lt"/>
                          <a:ea typeface="+mn-ea"/>
                          <a:sym typeface="Wingdings" panose="05000000000000000000" pitchFamily="2" charset="2"/>
                        </a:rPr>
                        <a:t> </a:t>
                      </a:r>
                      <a:r>
                        <a:rPr lang="ru-RU" altLang="de-DE" sz="2000" dirty="0">
                          <a:solidFill>
                            <a:srgbClr val="333333"/>
                          </a:solidFill>
                          <a:latin typeface="+mn-lt"/>
                          <a:ea typeface="+mn-ea"/>
                        </a:rPr>
                        <a:t>Насмешка, </a:t>
                      </a:r>
                    </a:p>
                    <a:p>
                      <a:pPr eaLnBrk="1" hangingPunct="1">
                        <a:spcBef>
                          <a:spcPct val="0"/>
                        </a:spcBef>
                        <a:buFontTx/>
                        <a:buNone/>
                        <a:defRPr/>
                      </a:pPr>
                      <a:r>
                        <a:rPr lang="ru-RU" altLang="de-DE" sz="2000" dirty="0">
                          <a:solidFill>
                            <a:srgbClr val="333333"/>
                          </a:solidFill>
                          <a:latin typeface="+mn-lt"/>
                          <a:ea typeface="+mn-ea"/>
                        </a:rPr>
                        <a:t>сочувствие, пустая </a:t>
                      </a:r>
                    </a:p>
                    <a:p>
                      <a:pPr eaLnBrk="1" hangingPunct="1">
                        <a:spcBef>
                          <a:spcPct val="0"/>
                        </a:spcBef>
                        <a:buFontTx/>
                        <a:buNone/>
                        <a:defRPr/>
                      </a:pPr>
                      <a:r>
                        <a:rPr lang="ru-RU" altLang="de-DE" sz="2000" dirty="0">
                          <a:solidFill>
                            <a:srgbClr val="333333"/>
                          </a:solidFill>
                          <a:latin typeface="+mn-lt"/>
                          <a:ea typeface="+mn-ea"/>
                        </a:rPr>
                        <a:t>фраза</a:t>
                      </a:r>
                      <a:r>
                        <a:rPr lang="de-DE" altLang="de-DE" sz="2000" dirty="0">
                          <a:solidFill>
                            <a:srgbClr val="333333"/>
                          </a:solidFill>
                          <a:latin typeface="+mn-lt"/>
                          <a:ea typeface="+mn-ea"/>
                        </a:rPr>
                        <a:t>?</a:t>
                      </a:r>
                      <a:endParaRPr lang="en-GB" altLang="de-DE" sz="2000" dirty="0">
                        <a:solidFill>
                          <a:srgbClr val="333333"/>
                        </a:solidFill>
                        <a:latin typeface="+mn-lt"/>
                        <a:ea typeface="+mn-ea"/>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Иногда </a:t>
                      </a:r>
                      <a:r>
                        <a:rPr kumimoji="0" lang="ru-RU" sz="2000" b="0" i="0" u="none" strike="noStrike" cap="none" normalizeH="0" baseline="0">
                          <a:ln>
                            <a:noFill/>
                          </a:ln>
                          <a:solidFill>
                            <a:srgbClr val="333333"/>
                          </a:solidFill>
                          <a:effectLst/>
                          <a:latin typeface="+mn-lt"/>
                          <a:ea typeface="+mn-ea"/>
                          <a:cs typeface="+mn-cs"/>
                        </a:rPr>
                        <a:t>читая письменные формы </a:t>
                      </a:r>
                      <a:r>
                        <a:rPr kumimoji="0" lang="ru-RU" sz="2000" b="0" i="0" u="none" strike="noStrike" cap="none" normalizeH="0" baseline="0" dirty="0">
                          <a:ln>
                            <a:noFill/>
                          </a:ln>
                          <a:solidFill>
                            <a:srgbClr val="333333"/>
                          </a:solidFill>
                          <a:effectLst/>
                          <a:latin typeface="+mn-lt"/>
                          <a:ea typeface="+mn-ea"/>
                          <a:cs typeface="+mn-cs"/>
                        </a:rPr>
                        <a:t>нужно </a:t>
                      </a:r>
                      <a:r>
                        <a:rPr kumimoji="0" lang="ru-RU" sz="2000" b="0" i="0" u="none" strike="noStrike" cap="none" normalizeH="0" baseline="0">
                          <a:ln>
                            <a:noFill/>
                          </a:ln>
                          <a:solidFill>
                            <a:srgbClr val="333333"/>
                          </a:solidFill>
                          <a:effectLst/>
                          <a:latin typeface="+mn-lt"/>
                          <a:ea typeface="+mn-ea"/>
                          <a:cs typeface="+mn-cs"/>
                        </a:rPr>
                        <a:t>читать “между строк”, </a:t>
                      </a:r>
                      <a:r>
                        <a:rPr kumimoji="0" lang="ru-RU" sz="2000" b="0" i="0" u="none" strike="noStrike" cap="none" normalizeH="0" baseline="0" dirty="0">
                          <a:ln>
                            <a:noFill/>
                          </a:ln>
                          <a:solidFill>
                            <a:srgbClr val="333333"/>
                          </a:solidFill>
                          <a:effectLst/>
                          <a:latin typeface="+mn-lt"/>
                          <a:ea typeface="+mn-ea"/>
                          <a:cs typeface="+mn-cs"/>
                        </a:rPr>
                        <a:t>но также и тут могут возникнуть ошибки!</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Новое исследование показало, что при переписке с помощью электронной почты отправители и адресанты очень уверены в правильности </a:t>
                      </a:r>
                      <a:r>
                        <a:rPr kumimoji="0" lang="ru-RU" sz="2000" b="0" i="0" u="none" strike="noStrike" cap="none" normalizeH="0" baseline="0">
                          <a:ln>
                            <a:noFill/>
                          </a:ln>
                          <a:solidFill>
                            <a:srgbClr val="333333"/>
                          </a:solidFill>
                          <a:effectLst/>
                          <a:latin typeface="+mn-lt"/>
                          <a:ea typeface="+mn-ea"/>
                          <a:cs typeface="+mn-cs"/>
                        </a:rPr>
                        <a:t>интерпретации “тона” </a:t>
                      </a:r>
                      <a:r>
                        <a:rPr kumimoji="0" lang="ru-RU" sz="2000" b="0" i="0" u="none" strike="noStrike" cap="none" normalizeH="0" baseline="0" dirty="0">
                          <a:ln>
                            <a:noFill/>
                          </a:ln>
                          <a:solidFill>
                            <a:srgbClr val="333333"/>
                          </a:solidFill>
                          <a:effectLst/>
                          <a:latin typeface="+mn-lt"/>
                          <a:ea typeface="+mn-ea"/>
                          <a:cs typeface="+mn-cs"/>
                        </a:rPr>
                        <a:t>(напр., ирония) письма. Однако, в действительности, соотвествие было найдено только у 56% - результат не намного лучше, чем случайность!</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068960"/>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967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критерий/поведения при оценки личности</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15</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373946274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Знания о похожих людях/</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культурах (предубеждения)</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az-Cyrl-AZ" altLang="de-DE" sz="1800" b="0" dirty="0">
                          <a:solidFill>
                            <a:srgbClr val="333333"/>
                          </a:solidFill>
                          <a:latin typeface="+mn-lt"/>
                          <a:ea typeface="+mn-ea"/>
                          <a:cs typeface="+mn-cs"/>
                        </a:rPr>
                        <a:t>Типичный турецкий, типичный немецкий?</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критерий/поведения при оценки личности</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16</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396540532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Знания о похожих людях/</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культурах (предубеждения)</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Знание культуры или этнической группы помогает легче понять представителей этой группы. Каждая культура имеет свои ценности и свои понятия о морали.</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az-Cyrl-AZ" altLang="de-DE" sz="1800" b="0" dirty="0">
                          <a:solidFill>
                            <a:srgbClr val="333333"/>
                          </a:solidFill>
                          <a:latin typeface="+mn-lt"/>
                          <a:ea typeface="+mn-ea"/>
                          <a:cs typeface="+mn-cs"/>
                        </a:rPr>
                        <a:t>Типичный турецкий, типичный немецкий?</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67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Обсудите сильные и слабые стороны критерий/поведения при оценки личности</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17</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398521548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ru-RU" sz="1800" b="0" i="0" u="none" strike="noStrike" cap="none" normalizeH="0" baseline="0" dirty="0">
                          <a:ln>
                            <a:noFill/>
                          </a:ln>
                          <a:solidFill>
                            <a:srgbClr val="333333"/>
                          </a:solidFill>
                          <a:effectLst/>
                          <a:latin typeface="+mn-lt"/>
                          <a:ea typeface="+mn-ea"/>
                          <a:cs typeface="+mn-cs"/>
                        </a:rPr>
                        <a:t>Знания о похожих людях/</a:t>
                      </a:r>
                      <a:r>
                        <a:rPr kumimoji="0" lang="en-US" sz="1800" b="0" i="0" u="none" strike="noStrike" cap="none" normalizeH="0" baseline="0" dirty="0">
                          <a:ln>
                            <a:noFill/>
                          </a:ln>
                          <a:solidFill>
                            <a:srgbClr val="333333"/>
                          </a:solidFill>
                          <a:effectLst/>
                          <a:latin typeface="+mn-lt"/>
                          <a:ea typeface="+mn-ea"/>
                          <a:cs typeface="+mn-cs"/>
                        </a:rPr>
                        <a:t> </a:t>
                      </a:r>
                      <a:r>
                        <a:rPr kumimoji="0" lang="ru-RU" sz="1800" b="0" i="0" u="none" strike="noStrike" cap="none" normalizeH="0" baseline="0" dirty="0">
                          <a:ln>
                            <a:noFill/>
                          </a:ln>
                          <a:solidFill>
                            <a:srgbClr val="333333"/>
                          </a:solidFill>
                          <a:effectLst/>
                          <a:latin typeface="+mn-lt"/>
                          <a:ea typeface="+mn-ea"/>
                          <a:cs typeface="+mn-cs"/>
                        </a:rPr>
                        <a:t>культурах (предубеждения)</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ru-RU" sz="2000" b="0" i="0" u="none" strike="noStrike" cap="none" normalizeH="0" baseline="0" dirty="0">
                          <a:ln>
                            <a:noFill/>
                          </a:ln>
                          <a:solidFill>
                            <a:srgbClr val="004992"/>
                          </a:solidFill>
                          <a:effectLst/>
                          <a:latin typeface="+mn-lt"/>
                          <a:ea typeface="+mn-ea"/>
                          <a:cs typeface="+mn-cs"/>
                        </a:rPr>
                        <a:t>Важная опорная точка: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Знание культуры или этнической группы помогает легче понять представителей этой группы. Каждая культура имеет свои ценности и свои понятия о морали.</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az-Cyrl-AZ" altLang="de-DE" sz="1800" b="0" dirty="0">
                          <a:solidFill>
                            <a:srgbClr val="333333"/>
                          </a:solidFill>
                          <a:latin typeface="+mn-lt"/>
                          <a:ea typeface="+mn-ea"/>
                          <a:cs typeface="+mn-cs"/>
                        </a:rPr>
                        <a:t>Типичный турецкий, типичный немецкий?</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ru-RU" sz="2000" b="0" i="0" u="none" strike="noStrike" cap="none" normalizeH="0" baseline="0" dirty="0">
                          <a:ln>
                            <a:noFill/>
                          </a:ln>
                          <a:solidFill>
                            <a:srgbClr val="004992"/>
                          </a:solidFill>
                          <a:effectLst/>
                          <a:latin typeface="+mn-lt"/>
                          <a:ea typeface="+mn-ea"/>
                          <a:cs typeface="+mn-cs"/>
                        </a:rPr>
                        <a:t>Осторожно: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2000" b="0" i="0" u="none" strike="noStrike" cap="none" normalizeH="0" baseline="0" dirty="0">
                          <a:ln>
                            <a:noFill/>
                          </a:ln>
                          <a:solidFill>
                            <a:srgbClr val="333333"/>
                          </a:solidFill>
                          <a:effectLst/>
                          <a:latin typeface="+mn-lt"/>
                          <a:ea typeface="+mn-ea"/>
                          <a:cs typeface="+mn-cs"/>
                        </a:rPr>
                        <a:t>Люди часто отличаются от представлений (клише) и в среднем от стереотипов своих групп! В Германии иностранцам порой приходится сталкиваться с </a:t>
                      </a:r>
                      <a:r>
                        <a:rPr kumimoji="0" lang="ru-RU" sz="2000" b="0" i="0" u="none" strike="noStrike" cap="none" normalizeH="0" baseline="0">
                          <a:ln>
                            <a:noFill/>
                          </a:ln>
                          <a:solidFill>
                            <a:srgbClr val="333333"/>
                          </a:solidFill>
                          <a:effectLst/>
                          <a:latin typeface="+mn-lt"/>
                          <a:ea typeface="+mn-ea"/>
                          <a:cs typeface="+mn-cs"/>
                        </a:rPr>
                        <a:t>предрассудками (“Поляки крадут”), </a:t>
                      </a:r>
                      <a:r>
                        <a:rPr kumimoji="0" lang="ru-RU" sz="2000" b="0" i="0" u="none" strike="noStrike" cap="none" normalizeH="0" baseline="0" dirty="0">
                          <a:ln>
                            <a:noFill/>
                          </a:ln>
                          <a:solidFill>
                            <a:srgbClr val="333333"/>
                          </a:solidFill>
                          <a:effectLst/>
                          <a:latin typeface="+mn-lt"/>
                          <a:ea typeface="+mn-ea"/>
                          <a:cs typeface="+mn-cs"/>
                        </a:rPr>
                        <a:t>также как иногда и немецы </a:t>
                      </a:r>
                      <a:r>
                        <a:rPr kumimoji="0" lang="ru-RU" sz="2000" b="0" i="0" u="none" strike="noStrike" cap="none" normalizeH="0" baseline="0">
                          <a:ln>
                            <a:noFill/>
                          </a:ln>
                          <a:solidFill>
                            <a:srgbClr val="333333"/>
                          </a:solidFill>
                          <a:effectLst/>
                          <a:latin typeface="+mn-lt"/>
                          <a:ea typeface="+mn-ea"/>
                          <a:cs typeface="+mn-cs"/>
                        </a:rPr>
                        <a:t>сталкиваются с предубеждениями </a:t>
                      </a:r>
                      <a:r>
                        <a:rPr kumimoji="0" lang="ru-RU" sz="2000" b="0" i="0" u="none" strike="noStrike" cap="none" normalizeH="0" baseline="0" dirty="0">
                          <a:ln>
                            <a:noFill/>
                          </a:ln>
                          <a:solidFill>
                            <a:srgbClr val="333333"/>
                          </a:solidFill>
                          <a:effectLst/>
                          <a:latin typeface="+mn-lt"/>
                          <a:ea typeface="+mn-ea"/>
                          <a:cs typeface="+mn-cs"/>
                        </a:rPr>
                        <a:t>других за рубежом (у немцев нет чувства юмора, они жесткие, упрямые, нацисты и т.д.).</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087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Иллюзия и действительность!</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ct val="20000"/>
              </a:spcBef>
              <a:spcAft>
                <a:spcPct val="0"/>
              </a:spcAft>
            </a:pPr>
            <a:r>
              <a:rPr lang="ru-RU" sz="2400" dirty="0">
                <a:solidFill>
                  <a:srgbClr val="004992"/>
                </a:solidFill>
              </a:rPr>
              <a:t>…ни один из рассмотренных выше аспектов (жесты/язык тела/поза, высказывания в письменной форме, предубеждения и др.) не является надежным!</a:t>
            </a:r>
            <a:endParaRPr lang="de-DE" sz="2400" dirty="0">
              <a:solidFill>
                <a:srgbClr val="004992"/>
              </a:solidFill>
            </a:endParaRPr>
          </a:p>
          <a:p>
            <a:pPr lvl="0" defTabSz="914400" fontAlgn="base">
              <a:lnSpc>
                <a:spcPct val="130000"/>
              </a:lnSpc>
              <a:spcBef>
                <a:spcPts val="3000"/>
              </a:spcBef>
              <a:spcAft>
                <a:spcPct val="0"/>
              </a:spcAft>
            </a:pPr>
            <a:r>
              <a:rPr lang="en-US" sz="2400" dirty="0">
                <a:solidFill>
                  <a:srgbClr val="333333"/>
                </a:solidFill>
              </a:rPr>
              <a:t> </a:t>
            </a:r>
            <a:r>
              <a:rPr lang="ru-RU" sz="2400" i="1" dirty="0">
                <a:solidFill>
                  <a:srgbClr val="333333"/>
                </a:solidFill>
              </a:rPr>
              <a:t>Вы должны рассмотреть все аспекты!</a:t>
            </a:r>
            <a:br>
              <a:rPr lang="en-US" sz="2400" i="1" dirty="0">
                <a:solidFill>
                  <a:srgbClr val="333333"/>
                </a:solidFill>
              </a:rPr>
            </a:br>
            <a:r>
              <a:rPr lang="ru-RU" sz="2400" dirty="0">
                <a:solidFill>
                  <a:srgbClr val="333333"/>
                </a:solidFill>
              </a:rPr>
              <a:t>Лишь общий спектр информации помогает нам принять правильное решение…</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у многих </a:t>
            </a:r>
            <a:r>
              <a:rPr lang="de-DE" altLang="de-DE" sz="2400" dirty="0">
                <a:solidFill>
                  <a:srgbClr val="333333"/>
                </a:solidFill>
              </a:rPr>
              <a:t>(</a:t>
            </a:r>
            <a:r>
              <a:rPr lang="ru-RU" altLang="de-DE" sz="2400" dirty="0">
                <a:solidFill>
                  <a:srgbClr val="333333"/>
                </a:solidFill>
              </a:rPr>
              <a:t>но не всех</a:t>
            </a:r>
            <a:r>
              <a:rPr lang="de-DE" altLang="de-DE" sz="2400" dirty="0">
                <a:solidFill>
                  <a:srgbClr val="333333"/>
                </a:solidFill>
              </a:rPr>
              <a:t>!) </a:t>
            </a:r>
            <a:r>
              <a:rPr lang="ru-RU" altLang="de-DE" sz="2400" dirty="0">
                <a:solidFill>
                  <a:srgbClr val="333333"/>
                </a:solidFill>
              </a:rPr>
              <a:t>людей страдающих психическими расстройствами (психозом):</a:t>
            </a:r>
          </a:p>
          <a:p>
            <a:pPr marL="342900" lvl="0" indent="-342900" defTabSz="914400" fontAlgn="base">
              <a:buClr>
                <a:srgbClr val="333333"/>
              </a:buClr>
              <a:buFont typeface="WingDings"/>
              <a:buChar char=""/>
            </a:pPr>
            <a:r>
              <a:rPr lang="ru-RU" altLang="de-DE" sz="2400" dirty="0">
                <a:solidFill>
                  <a:srgbClr val="004992"/>
                </a:solidFill>
              </a:rPr>
              <a:t>Возникают проблемы при оценки выражения чувств других людей (напр., радость, грусть).</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fld id="{9B820087-B0BA-4772-82E6-7863F5D1D7E9}"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у многих </a:t>
            </a:r>
            <a:r>
              <a:rPr lang="de-DE" altLang="de-DE" sz="2400" dirty="0">
                <a:solidFill>
                  <a:srgbClr val="333333"/>
                </a:solidFill>
              </a:rPr>
              <a:t>(</a:t>
            </a:r>
            <a:r>
              <a:rPr lang="ru-RU" altLang="de-DE" sz="2400" dirty="0">
                <a:solidFill>
                  <a:srgbClr val="333333"/>
                </a:solidFill>
              </a:rPr>
              <a:t>но не всех</a:t>
            </a:r>
            <a:r>
              <a:rPr lang="de-DE" altLang="de-DE" sz="2400" dirty="0">
                <a:solidFill>
                  <a:srgbClr val="333333"/>
                </a:solidFill>
              </a:rPr>
              <a:t>!) </a:t>
            </a:r>
            <a:r>
              <a:rPr lang="ru-RU" altLang="de-DE" sz="2400" dirty="0">
                <a:solidFill>
                  <a:srgbClr val="333333"/>
                </a:solidFill>
              </a:rPr>
              <a:t>людей страдающих психическими расстройствами (психозом):</a:t>
            </a:r>
          </a:p>
          <a:p>
            <a:pPr marL="342900" lvl="0" indent="-342900" defTabSz="914400" fontAlgn="base">
              <a:buClr>
                <a:srgbClr val="333333"/>
              </a:buClr>
              <a:buFont typeface="WingDings"/>
              <a:buChar char=""/>
            </a:pPr>
            <a:r>
              <a:rPr lang="ru-RU" altLang="de-DE" sz="2400" dirty="0">
                <a:solidFill>
                  <a:srgbClr val="004992"/>
                </a:solidFill>
              </a:rPr>
              <a:t>Возникают проблемы при оценки выражения чувств других людей (напр., радость, грусть).</a:t>
            </a:r>
          </a:p>
          <a:p>
            <a:pPr marL="342900" lvl="0" indent="-342900" defTabSz="914400" fontAlgn="base">
              <a:buClr>
                <a:srgbClr val="333333"/>
              </a:buClr>
              <a:buFont typeface="WingDings"/>
              <a:buChar char=""/>
            </a:pPr>
            <a:r>
              <a:rPr lang="ru-RU" altLang="de-DE" sz="2400" dirty="0">
                <a:solidFill>
                  <a:srgbClr val="004992"/>
                </a:solidFill>
              </a:rPr>
              <a:t>Им трудно понять, почему другие люди ведут себя определенным образом.</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fld id="{9B820087-B0BA-4772-82E6-7863F5D1D7E9}" type="slidenum">
              <a:rPr lang="de-DE" altLang="de-DE" smtClean="0">
                <a:latin typeface="+mn-lt"/>
                <a:ea typeface="+mn-ea"/>
              </a:rPr>
              <a:pPr/>
              <a:t>20</a:t>
            </a:fld>
            <a:endParaRPr lang="de-DE" altLang="de-DE">
              <a:latin typeface="+mn-lt"/>
              <a:ea typeface="+mn-ea"/>
            </a:endParaRPr>
          </a:p>
        </p:txBody>
      </p:sp>
    </p:spTree>
    <p:extLst>
      <p:ext uri="{BB962C8B-B14F-4D97-AF65-F5344CB8AC3E}">
        <p14:creationId xmlns:p14="http://schemas.microsoft.com/office/powerpoint/2010/main" val="14627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 проблемы в процессах сопереживания способствуют неверной оценки во время психоза - Примеры</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21</a:t>
            </a:fld>
            <a:endParaRPr lang="de-DE" altLang="de-DE">
              <a:latin typeface="+mn-lt"/>
              <a:ea typeface="+mn-ea"/>
            </a:endParaRPr>
          </a:p>
        </p:txBody>
      </p:sp>
      <p:sp>
        <p:nvSpPr>
          <p:cNvPr id="23578"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buClr>
                <a:srgbClr val="336699"/>
              </a:buClr>
              <a:buFontTx/>
              <a:buNone/>
            </a:pPr>
            <a:r>
              <a:rPr lang="ru-RU" altLang="de-DE" sz="2000" dirty="0">
                <a:solidFill>
                  <a:srgbClr val="004992"/>
                </a:solidFill>
                <a:latin typeface="+mn-lt"/>
                <a:ea typeface="+mn-ea"/>
              </a:rPr>
              <a:t>Хочет может кто-нибудь поделиться своим личным опытом?</a:t>
            </a:r>
          </a:p>
        </p:txBody>
      </p:sp>
      <p:graphicFrame>
        <p:nvGraphicFramePr>
          <p:cNvPr id="7" name="Table 6"/>
          <p:cNvGraphicFramePr>
            <a:graphicFrameLocks noGrp="1"/>
          </p:cNvGraphicFramePr>
          <p:nvPr>
            <p:extLst>
              <p:ext uri="{D42A27DB-BD31-4B8C-83A1-F6EECF244321}">
                <p14:modId xmlns:p14="http://schemas.microsoft.com/office/powerpoint/2010/main" val="2655917137"/>
              </p:ext>
            </p:extLst>
          </p:nvPr>
        </p:nvGraphicFramePr>
        <p:xfrm>
          <a:off x="408954" y="2203704"/>
          <a:ext cx="11376001"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384377">
                  <a:extLst>
                    <a:ext uri="{9D8B030D-6E8A-4147-A177-3AD203B41FA5}">
                      <a16:colId xmlns:a16="http://schemas.microsoft.com/office/drawing/2014/main" val="20001"/>
                    </a:ext>
                  </a:extLst>
                </a:gridCol>
                <a:gridCol w="4607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chemeClr val="tx1"/>
                          </a:solidFill>
                          <a:effectLst/>
                          <a:latin typeface="+mn-lt"/>
                          <a:ea typeface="+mn-ea"/>
                          <a:cs typeface="+mn-cs"/>
                        </a:rPr>
                        <a:t>Ситуация</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chemeClr val="tx1"/>
                          </a:solidFill>
                          <a:effectLst/>
                          <a:latin typeface="+mn-lt"/>
                          <a:ea typeface="+mn-ea"/>
                          <a:cs typeface="+mn-cs"/>
                        </a:rPr>
                        <a:t>Оценка во время психоза</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chemeClr val="tx1"/>
                          </a:solidFill>
                          <a:effectLst/>
                          <a:latin typeface="+mn-lt"/>
                          <a:ea typeface="+mn-ea"/>
                          <a:cs typeface="+mn-cs"/>
                        </a:rPr>
                        <a:t>Другие объяснения</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После разговора врач смеется с медсестрой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“Они </a:t>
                      </a:r>
                      <a:r>
                        <a:rPr kumimoji="0" lang="az-Cyrl-AZ" sz="2000" b="0" i="0" u="none" strike="noStrike" cap="none" normalizeH="0" baseline="0" dirty="0">
                          <a:ln>
                            <a:noFill/>
                          </a:ln>
                          <a:solidFill>
                            <a:srgbClr val="333333"/>
                          </a:solidFill>
                          <a:effectLst/>
                          <a:latin typeface="+mn-lt"/>
                          <a:ea typeface="+mn-ea"/>
                          <a:cs typeface="+mn-cs"/>
                        </a:rPr>
                        <a:t>смеются </a:t>
                      </a:r>
                      <a:r>
                        <a:rPr kumimoji="0" lang="az-Cyrl-AZ" sz="2000" b="0" i="0" u="none" strike="noStrike" cap="none" normalizeH="0" baseline="0">
                          <a:ln>
                            <a:noFill/>
                          </a:ln>
                          <a:solidFill>
                            <a:srgbClr val="333333"/>
                          </a:solidFill>
                          <a:effectLst/>
                          <a:latin typeface="+mn-lt"/>
                          <a:ea typeface="+mn-ea"/>
                          <a:cs typeface="+mn-cs"/>
                        </a:rPr>
                        <a:t>надо 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a:ln>
                            <a:noFill/>
                          </a:ln>
                          <a:solidFill>
                            <a:srgbClr val="333333"/>
                          </a:solidFill>
                          <a:effectLst/>
                          <a:latin typeface="+mn-lt"/>
                          <a:ea typeface="+mn-ea"/>
                          <a:cs typeface="+mn-cs"/>
                        </a:rPr>
                        <a:t>Чистая случайность,в разговоре с медсестрой шла речь о чем-то совершенно другом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Прохожий обсмотрел два раза и пройдя мимо обернулся посмотреть еще раз</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1" u="none" strike="noStrike" cap="none" normalizeH="0" baseline="0">
                          <a:ln>
                            <a:noFill/>
                          </a:ln>
                          <a:solidFill>
                            <a:srgbClr val="333333"/>
                          </a:solidFill>
                          <a:effectLst/>
                          <a:latin typeface="+mn-lt"/>
                          <a:ea typeface="+mn-ea"/>
                          <a:cs typeface="+mn-cs"/>
                        </a:rPr>
                        <a:t>Убеждение, что он следует по пятам</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Прохожий сбит с толку, потому что на его первый взгляд было отреагированно с ужасом и он хочет со вторым взглядом понять, что происходит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a:ln>
                            <a:noFill/>
                          </a:ln>
                          <a:solidFill>
                            <a:srgbClr val="333333"/>
                          </a:solidFill>
                          <a:effectLst/>
                          <a:latin typeface="+mn-lt"/>
                          <a:ea typeface="+mn-ea"/>
                          <a:cs typeface="+mn-cs"/>
                        </a:rPr>
                        <a:t>Несколько раз мигал незнакомый человек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a:ln>
                            <a:noFill/>
                          </a:ln>
                          <a:solidFill>
                            <a:srgbClr val="333333"/>
                          </a:solidFill>
                          <a:effectLst/>
                          <a:latin typeface="+mn-lt"/>
                          <a:ea typeface="+mn-ea"/>
                          <a:cs typeface="+mn-cs"/>
                        </a:rPr>
                        <a:t>Азбука Морза как предупреждение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az-Cyrl-AZ" sz="2000" b="0" i="0" u="none" strike="noStrike" cap="none" normalizeH="0" baseline="0" dirty="0">
                          <a:ln>
                            <a:noFill/>
                          </a:ln>
                          <a:solidFill>
                            <a:srgbClr val="333333"/>
                          </a:solidFill>
                          <a:effectLst/>
                          <a:latin typeface="+mn-lt"/>
                          <a:ea typeface="+mn-ea"/>
                          <a:cs typeface="+mn-cs"/>
                        </a:rPr>
                        <a:t>Ослепило солнце, интерес, случайность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ru-RU" sz="2400" dirty="0">
                <a:solidFill>
                  <a:srgbClr val="333333"/>
                </a:solidFill>
              </a:rPr>
              <a:t>Сейчас Вам будут представлены истории в картинках.</a:t>
            </a:r>
          </a:p>
          <a:p>
            <a:pPr marL="342900" lvl="0" indent="-342900" defTabSz="914400" fontAlgn="base">
              <a:buClr>
                <a:srgbClr val="333333"/>
              </a:buClr>
              <a:buFont typeface="WingDings"/>
              <a:buChar char=""/>
              <a:tabLst>
                <a:tab pos="358775" algn="l"/>
              </a:tabLst>
              <a:defRPr/>
            </a:pPr>
            <a:r>
              <a:rPr lang="ru-RU" sz="2400" dirty="0">
                <a:solidFill>
                  <a:srgbClr val="333333"/>
                </a:solidFill>
              </a:rPr>
              <a:t>Попробуйте обсудит в группе, что вероятно думают люди о других.</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ru-RU" sz="2400" dirty="0">
                <a:solidFill>
                  <a:srgbClr val="333333"/>
                </a:solidFill>
              </a:rPr>
              <a:t>Сейчас Вам будут представлены истории в картинках.</a:t>
            </a:r>
          </a:p>
          <a:p>
            <a:pPr marL="342900" lvl="0" indent="-342900" defTabSz="914400" fontAlgn="base">
              <a:buClr>
                <a:srgbClr val="333333"/>
              </a:buClr>
              <a:buFont typeface="WingDings"/>
              <a:buChar char=""/>
              <a:tabLst>
                <a:tab pos="358775" algn="l"/>
              </a:tabLst>
              <a:defRPr/>
            </a:pPr>
            <a:r>
              <a:rPr lang="ru-RU" sz="2400" dirty="0">
                <a:solidFill>
                  <a:srgbClr val="333333"/>
                </a:solidFill>
              </a:rPr>
              <a:t>Попробуйте обсудит в группе, что вероятно думают люди о других.</a:t>
            </a:r>
            <a:endParaRPr lang="en-US" sz="2400" dirty="0">
              <a:solidFill>
                <a:srgbClr val="333333"/>
              </a:solidFill>
            </a:endParaRPr>
          </a:p>
          <a:p>
            <a:pPr lvl="0" defTabSz="914400" fontAlgn="base">
              <a:buClr>
                <a:srgbClr val="336699"/>
              </a:buClr>
              <a:tabLst>
                <a:tab pos="358775" algn="l"/>
              </a:tabLst>
              <a:defRPr/>
            </a:pPr>
            <a:endParaRPr lang="ru-RU" sz="2400" dirty="0">
              <a:solidFill>
                <a:srgbClr val="333333"/>
              </a:solidFill>
            </a:endParaRPr>
          </a:p>
          <a:p>
            <a:pPr lvl="0" defTabSz="914400" fontAlgn="base">
              <a:buClr>
                <a:srgbClr val="336699"/>
              </a:buClr>
              <a:tabLst>
                <a:tab pos="358775" algn="l"/>
              </a:tabLst>
              <a:defRPr/>
            </a:pPr>
            <a:r>
              <a:rPr lang="ru-RU" sz="2400" b="1" dirty="0">
                <a:solidFill>
                  <a:srgbClr val="004992"/>
                </a:solidFill>
              </a:rPr>
              <a:t>Важно для оценки:</a:t>
            </a:r>
          </a:p>
          <a:p>
            <a:pPr marL="342900" lvl="0" indent="-342900" defTabSz="914400" fontAlgn="base">
              <a:buClr>
                <a:srgbClr val="333333"/>
              </a:buClr>
              <a:buFont typeface="WingDings"/>
              <a:buChar char=""/>
              <a:tabLst>
                <a:tab pos="358775" algn="l"/>
              </a:tabLst>
              <a:defRPr/>
            </a:pPr>
            <a:r>
              <a:rPr lang="ru-RU" sz="2400" dirty="0">
                <a:solidFill>
                  <a:srgbClr val="333333"/>
                </a:solidFill>
              </a:rPr>
              <a:t>Имейте в виду, что показанные Вам люди не обладают теми же знаниями, какими распологаете Вы, как наблюдатель.</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23</a:t>
            </a:fld>
            <a:endParaRPr lang="de-DE" altLang="de-DE">
              <a:latin typeface="+mn-lt"/>
              <a:ea typeface="+mn-ea"/>
            </a:endParaRPr>
          </a:p>
        </p:txBody>
      </p:sp>
    </p:spTree>
    <p:extLst>
      <p:ext uri="{BB962C8B-B14F-4D97-AF65-F5344CB8AC3E}">
        <p14:creationId xmlns:p14="http://schemas.microsoft.com/office/powerpoint/2010/main" val="3102447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ru-RU" sz="2400" dirty="0">
                <a:solidFill>
                  <a:srgbClr val="333333"/>
                </a:solidFill>
              </a:rPr>
              <a:t>Сейчас Вам будут представлены истории в картинках.</a:t>
            </a:r>
          </a:p>
          <a:p>
            <a:pPr marL="342900" lvl="0" indent="-342900" defTabSz="914400" fontAlgn="base">
              <a:buClr>
                <a:srgbClr val="333333"/>
              </a:buClr>
              <a:buFont typeface="WingDings"/>
              <a:buChar char=""/>
              <a:tabLst>
                <a:tab pos="358775" algn="l"/>
              </a:tabLst>
              <a:defRPr/>
            </a:pPr>
            <a:r>
              <a:rPr lang="ru-RU" sz="2400" dirty="0">
                <a:solidFill>
                  <a:srgbClr val="333333"/>
                </a:solidFill>
              </a:rPr>
              <a:t>Попробуйте обсудит в группе, что вероятно думают люди о других.</a:t>
            </a:r>
            <a:endParaRPr lang="en-US" sz="2400" dirty="0">
              <a:solidFill>
                <a:srgbClr val="333333"/>
              </a:solidFill>
            </a:endParaRPr>
          </a:p>
          <a:p>
            <a:pPr lvl="0" defTabSz="914400" fontAlgn="base">
              <a:buClr>
                <a:srgbClr val="336699"/>
              </a:buClr>
              <a:tabLst>
                <a:tab pos="358775" algn="l"/>
              </a:tabLst>
              <a:defRPr/>
            </a:pPr>
            <a:endParaRPr lang="ru-RU" sz="2400" dirty="0">
              <a:solidFill>
                <a:srgbClr val="333333"/>
              </a:solidFill>
            </a:endParaRPr>
          </a:p>
          <a:p>
            <a:pPr lvl="0" defTabSz="914400" fontAlgn="base">
              <a:buClr>
                <a:srgbClr val="336699"/>
              </a:buClr>
              <a:tabLst>
                <a:tab pos="358775" algn="l"/>
              </a:tabLst>
              <a:defRPr/>
            </a:pPr>
            <a:r>
              <a:rPr lang="ru-RU" sz="2400" b="1" dirty="0">
                <a:solidFill>
                  <a:srgbClr val="004992"/>
                </a:solidFill>
              </a:rPr>
              <a:t>Важно для оценки:</a:t>
            </a:r>
          </a:p>
          <a:p>
            <a:pPr marL="342900" lvl="0" indent="-342900" defTabSz="914400" fontAlgn="base">
              <a:buClr>
                <a:srgbClr val="333333"/>
              </a:buClr>
              <a:buFont typeface="WingDings"/>
              <a:buChar char=""/>
              <a:tabLst>
                <a:tab pos="358775" algn="l"/>
              </a:tabLst>
              <a:defRPr/>
            </a:pPr>
            <a:r>
              <a:rPr lang="ru-RU" sz="2400" dirty="0">
                <a:solidFill>
                  <a:srgbClr val="333333"/>
                </a:solidFill>
              </a:rPr>
              <a:t>Имейте в виду, что показанные Вам люди не обладают теми же знаниями, какими распологаете Вы, как наблюдатель.</a:t>
            </a:r>
          </a:p>
          <a:p>
            <a:pPr marL="342900" lvl="0" indent="-342900" defTabSz="914400" fontAlgn="base">
              <a:buClr>
                <a:srgbClr val="333333"/>
              </a:buClr>
              <a:buFont typeface="WingDings"/>
              <a:buChar char=""/>
              <a:tabLst>
                <a:tab pos="358775" algn="l"/>
              </a:tabLst>
              <a:defRPr/>
            </a:pPr>
            <a:r>
              <a:rPr lang="ru-RU" sz="2400" dirty="0">
                <a:solidFill>
                  <a:srgbClr val="333333"/>
                </a:solidFill>
              </a:rPr>
              <a:t>Кроме того, подумайте, какая дополнительная информация необходима для окончательной правильной оценки!</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1904843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25</a:t>
            </a:fld>
            <a:endParaRPr lang="de-DE" altLang="de-DE">
              <a:latin typeface="+mn-lt"/>
              <a:ea typeface="+mn-ea"/>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ru-RU" altLang="de-DE" sz="2000">
                <a:solidFill>
                  <a:srgbClr val="004992"/>
                </a:solidFill>
                <a:latin typeface="+mn-lt"/>
                <a:ea typeface="+mn-ea"/>
              </a:rPr>
              <a:t>Что подумают большинство людей...и на самом деле это так?</a:t>
            </a:r>
            <a:endParaRPr lang="de-DE" altLang="de-DE" sz="2000" dirty="0">
              <a:solidFill>
                <a:srgbClr val="004992"/>
              </a:solidFill>
              <a:latin typeface="+mn-lt"/>
              <a:ea typeface="+mn-ea"/>
            </a:endParaRPr>
          </a:p>
        </p:txBody>
      </p:sp>
      <p:sp>
        <p:nvSpPr>
          <p:cNvPr id="15" name="Caption_22"/>
          <p:cNvSpPr txBox="1">
            <a:spLocks noChangeArrowheads="1"/>
          </p:cNvSpPr>
          <p:nvPr/>
        </p:nvSpPr>
        <p:spPr bwMode="auto">
          <a:xfrm>
            <a:off x="1891347" y="757251"/>
            <a:ext cx="8412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ru-RU" altLang="de-DE" sz="2400" u="sng" dirty="0">
                <a:latin typeface="+mn-lt"/>
                <a:ea typeface="+mn-ea"/>
              </a:rPr>
              <a:t>Пример:</a:t>
            </a:r>
            <a:r>
              <a:rPr lang="ru-RU" altLang="de-DE" sz="2400" dirty="0">
                <a:latin typeface="+mn-lt"/>
                <a:ea typeface="+mn-ea"/>
              </a:rPr>
              <a:t> мужчина, имеющий избыточный вес, падает со стула</a:t>
            </a:r>
            <a:endParaRPr lang="de-DE" altLang="de-DE" sz="2400" dirty="0">
              <a:latin typeface="+mn-lt"/>
              <a:ea typeface="+mn-ea"/>
            </a:endParaRPr>
          </a:p>
        </p:txBody>
      </p:sp>
      <p:sp>
        <p:nvSpPr>
          <p:cNvPr id="16" name="Caption_54287"/>
          <p:cNvSpPr txBox="1">
            <a:spLocks noChangeArrowheads="1"/>
          </p:cNvSpPr>
          <p:nvPr/>
        </p:nvSpPr>
        <p:spPr bwMode="auto">
          <a:xfrm>
            <a:off x="6265286" y="2564904"/>
            <a:ext cx="82296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az-Cyrl-AZ" altLang="de-DE" sz="1100">
                <a:solidFill>
                  <a:srgbClr val="333333"/>
                </a:solidFill>
                <a:latin typeface="+mn-lt"/>
                <a:ea typeface="+mn-ea"/>
              </a:rPr>
              <a:t>Ого, он </a:t>
            </a:r>
          </a:p>
          <a:p>
            <a:pPr algn="ctr" eaLnBrk="1" hangingPunct="1">
              <a:spcBef>
                <a:spcPts val="0"/>
              </a:spcBef>
              <a:buFontTx/>
              <a:buNone/>
            </a:pPr>
            <a:r>
              <a:rPr lang="az-Cyrl-AZ" altLang="de-DE" sz="1100">
                <a:solidFill>
                  <a:srgbClr val="333333"/>
                </a:solidFill>
                <a:latin typeface="+mn-lt"/>
                <a:ea typeface="+mn-ea"/>
              </a:rPr>
              <a:t>толстый!</a:t>
            </a:r>
            <a:endParaRPr lang="de-DE" altLang="de-DE" sz="1100" dirty="0">
              <a:solidFill>
                <a:srgbClr val="333333"/>
              </a:solidFill>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8"/>
          <p:cNvSpPr>
            <a:spLocks noChangeArrowheads="1"/>
          </p:cNvSpPr>
          <p:nvPr/>
        </p:nvSpPr>
        <p:spPr bwMode="auto">
          <a:xfrm>
            <a:off x="5982232" y="2375671"/>
            <a:ext cx="787605" cy="274637"/>
          </a:xfrm>
          <a:prstGeom prst="rect">
            <a:avLst/>
          </a:prstGeom>
          <a:solidFill>
            <a:schemeClr val="bg1"/>
          </a:solidFill>
          <a:ln>
            <a:noFill/>
          </a:ln>
          <a:effectLst>
            <a:softEdge rad="63500"/>
          </a:effectLst>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eaLnBrk="0" hangingPunct="0">
              <a:spcBef>
                <a:spcPct val="20000"/>
              </a:spcBef>
              <a:buChar char="•"/>
              <a:defRPr sz="3200">
                <a:solidFill>
                  <a:schemeClr val="tx1"/>
                </a:solidFill>
                <a:latin typeface="Arial" charset="0"/>
                <a:ea typeface="ＭＳ Ｐゴシック" pitchFamily="34" charset="-128"/>
              </a:defRPr>
            </a:lvl1pPr>
            <a:lvl2pPr marL="742950" indent="-285750" eaLnBrk="0" hangingPunct="0">
              <a:spcBef>
                <a:spcPct val="20000"/>
              </a:spcBef>
              <a:buChar char="–"/>
              <a:defRPr sz="28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defRPr/>
            </a:pPr>
            <a:r>
              <a:rPr lang="ru-RU" altLang="de-DE" sz="700" dirty="0">
                <a:solidFill>
                  <a:srgbClr val="333333"/>
                </a:solidFill>
                <a:latin typeface="+mn-lt"/>
                <a:ea typeface="+mn-ea"/>
              </a:rPr>
              <a:t>Ого, он </a:t>
            </a:r>
          </a:p>
          <a:p>
            <a:pPr eaLnBrk="1" hangingPunct="1">
              <a:spcBef>
                <a:spcPct val="0"/>
              </a:spcBef>
              <a:buFontTx/>
              <a:buNone/>
              <a:defRPr/>
            </a:pPr>
            <a:r>
              <a:rPr lang="ru-RU" altLang="de-DE" sz="700" dirty="0">
                <a:solidFill>
                  <a:srgbClr val="333333"/>
                </a:solidFill>
                <a:latin typeface="+mn-lt"/>
                <a:ea typeface="+mn-ea"/>
              </a:rPr>
              <a:t>толстый</a:t>
            </a:r>
            <a:r>
              <a:rPr lang="de-DE" altLang="de-DE" sz="700" dirty="0">
                <a:solidFill>
                  <a:srgbClr val="333333"/>
                </a:solidFill>
                <a:latin typeface="+mn-lt"/>
                <a:ea typeface="+mn-ea"/>
              </a:rPr>
              <a:t>!</a:t>
            </a:r>
          </a:p>
        </p:txBody>
      </p:sp>
      <p:sp>
        <p:nvSpPr>
          <p:cNvPr id="2" name="Title 1"/>
          <p:cNvSpPr>
            <a:spLocks noGrp="1"/>
          </p:cNvSpPr>
          <p:nvPr>
            <p:ph type="title"/>
          </p:nvPr>
        </p:nvSpPr>
        <p:spPr/>
        <p:txBody>
          <a:bodyPr/>
          <a:lstStyle/>
          <a:p>
            <a:r>
              <a:rPr lang="ru-RU" sz="3600">
                <a:solidFill>
                  <a:srgbClr val="004992"/>
                </a:solidFill>
                <a:latin typeface="+mn-lt"/>
                <a:ea typeface="+mn-ea"/>
                <a:cs typeface="+mn-cs"/>
              </a:rPr>
              <a:t>Мужчина, имеющий избыточный вес, падает со стула</a:t>
            </a:r>
            <a:br>
              <a:rPr lang="ru-RU" sz="3600">
                <a:solidFill>
                  <a:srgbClr val="004992"/>
                </a:solidFill>
                <a:latin typeface="+mn-lt"/>
                <a:ea typeface="+mn-ea"/>
                <a:cs typeface="+mn-cs"/>
              </a:rPr>
            </a:br>
            <a:r>
              <a:rPr lang="ru-RU">
                <a:solidFill>
                  <a:srgbClr val="004992"/>
                </a:solidFill>
                <a:latin typeface="+mn-lt"/>
                <a:ea typeface="+mn-ea"/>
                <a:cs typeface="+mn-cs"/>
              </a:rPr>
              <a:t>Что подумают большинство людей?</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26</a:t>
            </a:fld>
            <a:endParaRPr lang="de-DE" altLang="de-DE">
              <a:latin typeface="+mn-lt"/>
              <a:ea typeface="+mn-ea"/>
            </a:endParaRPr>
          </a:p>
        </p:txBody>
      </p:sp>
      <p:pic>
        <p:nvPicPr>
          <p:cNvPr id="10"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ru-RU" altLang="de-DE" sz="2000" dirty="0">
                <a:solidFill>
                  <a:srgbClr val="004992"/>
                </a:solidFill>
                <a:latin typeface="+mn-lt"/>
                <a:ea typeface="+mn-ea"/>
              </a:rPr>
              <a:t>Вероятно:</a:t>
            </a:r>
            <a:r>
              <a:rPr lang="ru-RU" altLang="de-DE" sz="2000" dirty="0">
                <a:solidFill>
                  <a:srgbClr val="333333"/>
                </a:solidFill>
                <a:latin typeface="+mn-lt"/>
                <a:ea typeface="+mn-ea"/>
              </a:rPr>
              <a:t> Мужчина был слишком тяжелый для этого стула</a:t>
            </a:r>
          </a:p>
          <a:p>
            <a:pPr eaLnBrk="1" hangingPunct="1">
              <a:spcBef>
                <a:spcPts val="1200"/>
              </a:spcBef>
              <a:buFontTx/>
              <a:buNone/>
            </a:pPr>
            <a:r>
              <a:rPr lang="ru-RU" altLang="de-DE" sz="2000" dirty="0">
                <a:solidFill>
                  <a:srgbClr val="004992"/>
                </a:solidFill>
                <a:latin typeface="+mn-lt"/>
                <a:ea typeface="+mn-ea"/>
              </a:rPr>
              <a:t>Менее вероятно:</a:t>
            </a:r>
            <a:r>
              <a:rPr lang="ru-RU" altLang="de-DE" sz="2000" dirty="0">
                <a:solidFill>
                  <a:srgbClr val="333333"/>
                </a:solidFill>
                <a:latin typeface="+mn-lt"/>
                <a:ea typeface="+mn-ea"/>
              </a:rPr>
              <a:t> Человек качался; стул был вообщем неустойчив</a:t>
            </a:r>
          </a:p>
          <a:p>
            <a:pPr eaLnBrk="1" hangingPunct="1">
              <a:spcBef>
                <a:spcPts val="1200"/>
              </a:spcBef>
              <a:buFontTx/>
              <a:buNone/>
            </a:pPr>
            <a:r>
              <a:rPr lang="ru-RU" altLang="de-DE" sz="2000" b="1" dirty="0">
                <a:solidFill>
                  <a:srgbClr val="004992"/>
                </a:solidFill>
                <a:latin typeface="+mn-lt"/>
                <a:ea typeface="+mn-ea"/>
              </a:rPr>
              <a:t>Неправдаподобные предположения людей:</a:t>
            </a:r>
            <a:r>
              <a:rPr lang="ru-RU" altLang="de-DE" sz="2000" dirty="0">
                <a:solidFill>
                  <a:srgbClr val="333333"/>
                </a:solidFill>
                <a:latin typeface="+mn-lt"/>
                <a:ea typeface="+mn-ea"/>
              </a:rPr>
              <a:t> стул был подпилин - но </a:t>
            </a:r>
            <a:r>
              <a:rPr lang="ru-RU" altLang="de-DE" sz="2000" b="1" dirty="0">
                <a:solidFill>
                  <a:srgbClr val="004992"/>
                </a:solidFill>
                <a:latin typeface="+mn-lt"/>
                <a:ea typeface="+mn-ea"/>
              </a:rPr>
              <a:t>ВЕРНО</a:t>
            </a:r>
            <a:r>
              <a:rPr lang="ru-RU" altLang="de-DE" sz="2000" dirty="0">
                <a:solidFill>
                  <a:srgbClr val="004992"/>
                </a:solidFill>
                <a:latin typeface="+mn-lt"/>
                <a:ea typeface="+mn-ea"/>
              </a:rPr>
              <a:t>: </a:t>
            </a:r>
            <a:r>
              <a:rPr lang="ru-RU" altLang="de-DE" sz="2000" dirty="0">
                <a:solidFill>
                  <a:srgbClr val="333333"/>
                </a:solidFill>
                <a:latin typeface="+mn-lt"/>
                <a:ea typeface="+mn-ea"/>
              </a:rPr>
              <a:t>Никто не видел, что парень на первой картинке подпилил стул!</a:t>
            </a:r>
            <a:endParaRPr lang="de-DE" altLang="de-DE" sz="2000" dirty="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Начинаем!</a:t>
            </a:r>
            <a:endParaRPr lang="en-US"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3" name="Slide Number Placeholder 2"/>
          <p:cNvSpPr>
            <a:spLocks noGrp="1"/>
          </p:cNvSpPr>
          <p:nvPr>
            <p:ph type="sldNum" sz="quarter" idx="12"/>
          </p:nvPr>
        </p:nvSpPr>
        <p:spPr/>
        <p:txBody>
          <a:bodyPr/>
          <a:lstStyle/>
          <a:p>
            <a:fld id="{8ACD082A-07E8-49A7-8A99-CD03A2B6320A}" type="slidenum">
              <a:rPr lang="de-DE"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28</a:t>
            </a:fld>
            <a:endParaRPr lang="de-DE" altLang="de-DE">
              <a:latin typeface="+mn-lt"/>
              <a:ea typeface="+mn-ea"/>
            </a:endParaRPr>
          </a:p>
        </p:txBody>
      </p:sp>
      <p:sp>
        <p:nvSpPr>
          <p:cNvPr id="9" name="Caption_8"/>
          <p:cNvSpPr>
            <a:spLocks noChangeArrowheads="1"/>
          </p:cNvSpPr>
          <p:nvPr/>
        </p:nvSpPr>
        <p:spPr bwMode="auto">
          <a:xfrm>
            <a:off x="2605199" y="5884164"/>
            <a:ext cx="6984776"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ru-RU" altLang="de-DE" sz="2400" dirty="0">
                <a:solidFill>
                  <a:srgbClr val="004992"/>
                </a:solidFill>
                <a:latin typeface="+mn-lt"/>
                <a:ea typeface="+mn-ea"/>
              </a:rPr>
              <a:t>Что, вероятно, чувствует женщина</a:t>
            </a:r>
            <a:r>
              <a:rPr lang="en-US" altLang="de-DE" sz="2400" dirty="0">
                <a:solidFill>
                  <a:srgbClr val="004992"/>
                </a:solidFill>
                <a:latin typeface="+mn-lt"/>
                <a:ea typeface="+mn-ea"/>
              </a:rPr>
              <a:t> </a:t>
            </a:r>
            <a:r>
              <a:rPr lang="ru-RU" altLang="de-DE" sz="2400" dirty="0">
                <a:solidFill>
                  <a:srgbClr val="004992"/>
                </a:solidFill>
                <a:latin typeface="+mn-lt"/>
                <a:ea typeface="+mn-ea"/>
              </a:rPr>
              <a:t>в этой ситуации?</a:t>
            </a:r>
            <a:endParaRPr lang="de-DE" altLang="de-DE" sz="2400" dirty="0">
              <a:solidFill>
                <a:srgbClr val="004992"/>
              </a:solidFill>
              <a:latin typeface="+mn-lt"/>
              <a:ea typeface="+mn-ea"/>
            </a:endParaRPr>
          </a:p>
        </p:txBody>
      </p:sp>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800" b="1">
                <a:latin typeface="+mn-lt"/>
                <a:ea typeface="+mn-ea"/>
              </a:rPr>
              <a:t>Зеленый свет!</a:t>
            </a:r>
            <a:endParaRPr lang="de-DE" altLang="de-DE" sz="1800" b="1" dirty="0">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11" name="Slide Number Placeholder 10"/>
          <p:cNvSpPr>
            <a:spLocks noGrp="1"/>
          </p:cNvSpPr>
          <p:nvPr>
            <p:ph type="sldNum" sz="quarter" idx="12"/>
          </p:nvPr>
        </p:nvSpPr>
        <p:spPr/>
        <p:txBody>
          <a:bodyPr/>
          <a:lstStyle/>
          <a:p>
            <a:fld id="{8ACD082A-07E8-49A7-8A99-CD03A2B6320A}" type="slidenum">
              <a:rPr lang="de-DE" altLang="de-DE" smtClean="0">
                <a:latin typeface="+mn-lt"/>
                <a:ea typeface="+mn-ea"/>
              </a:rPr>
              <a:pPr/>
              <a:t>29</a:t>
            </a:fld>
            <a:endParaRPr lang="de-DE" altLang="de-DE">
              <a:latin typeface="+mn-lt"/>
              <a:ea typeface="+mn-ea"/>
            </a:endParaRPr>
          </a:p>
        </p:txBody>
      </p:sp>
      <p:sp>
        <p:nvSpPr>
          <p:cNvPr id="14"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az-Cyrl-AZ" altLang="de-DE" sz="2400">
                <a:solidFill>
                  <a:srgbClr val="004992"/>
                </a:solidFill>
                <a:latin typeface="+mn-lt"/>
                <a:ea typeface="+mn-ea"/>
              </a:rPr>
              <a:t>Что думает мужчина?</a:t>
            </a:r>
            <a:endParaRPr lang="de-DE" altLang="de-DE" sz="2400" dirty="0">
              <a:solidFill>
                <a:srgbClr val="004992"/>
              </a:solidFill>
              <a:latin typeface="+mn-lt"/>
              <a:ea typeface="+mn-ea"/>
            </a:endParaRPr>
          </a:p>
        </p:txBody>
      </p:sp>
      <p:sp>
        <p:nvSpPr>
          <p:cNvPr id="15"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ru-RU" altLang="de-DE" sz="1200" dirty="0">
                <a:latin typeface="+mn-lt"/>
                <a:ea typeface="+mn-ea"/>
              </a:rPr>
              <a:t>Ты уже участвовал в новом опросе сотрудников?</a:t>
            </a:r>
            <a:endParaRPr lang="de-DE" altLang="de-DE" sz="1200" dirty="0">
              <a:latin typeface="+mn-lt"/>
              <a:ea typeface="+mn-ea"/>
            </a:endParaRPr>
          </a:p>
        </p:txBody>
      </p:sp>
      <p:sp>
        <p:nvSpPr>
          <p:cNvPr id="16" name="Caption_21"/>
          <p:cNvSpPr txBox="1">
            <a:spLocks noChangeArrowheads="1"/>
          </p:cNvSpPr>
          <p:nvPr/>
        </p:nvSpPr>
        <p:spPr bwMode="auto">
          <a:xfrm>
            <a:off x="4369395" y="1855071"/>
            <a:ext cx="2160240" cy="1038701"/>
          </a:xfrm>
          <a:prstGeom prst="ellipse">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ru-RU" altLang="de-DE" sz="1200" dirty="0">
                <a:latin typeface="+mn-lt"/>
                <a:ea typeface="+mn-ea"/>
              </a:rPr>
              <a:t>Можете мне</a:t>
            </a:r>
            <a:r>
              <a:rPr lang="en-US" altLang="de-DE" sz="1200" dirty="0">
                <a:latin typeface="+mn-lt"/>
                <a:ea typeface="+mn-ea"/>
              </a:rPr>
              <a:t> </a:t>
            </a:r>
            <a:r>
              <a:rPr lang="ru-RU" altLang="de-DE" sz="1200" dirty="0">
                <a:latin typeface="+mn-lt"/>
                <a:ea typeface="+mn-ea"/>
              </a:rPr>
              <a:t>пожалуйста сказать</a:t>
            </a:r>
            <a:r>
              <a:rPr lang="en-US" altLang="de-DE" sz="1200" dirty="0">
                <a:latin typeface="+mn-lt"/>
                <a:ea typeface="+mn-ea"/>
              </a:rPr>
              <a:t> </a:t>
            </a:r>
            <a:r>
              <a:rPr lang="ru-RU" altLang="de-DE" sz="1200" dirty="0">
                <a:latin typeface="+mn-lt"/>
                <a:ea typeface="+mn-ea"/>
              </a:rPr>
              <a:t>на какой срок я могу взять эту книгу?</a:t>
            </a:r>
            <a:endParaRPr lang="en-GB" altLang="de-DE" sz="1200" dirty="0">
              <a:latin typeface="+mn-lt"/>
              <a:ea typeface="+mn-ea"/>
            </a:endParaRPr>
          </a:p>
        </p:txBody>
      </p:sp>
      <p:sp>
        <p:nvSpPr>
          <p:cNvPr id="17" name="Caption_22"/>
          <p:cNvSpPr txBox="1">
            <a:spLocks noChangeArrowheads="1"/>
          </p:cNvSpPr>
          <p:nvPr/>
        </p:nvSpPr>
        <p:spPr bwMode="auto">
          <a:xfrm>
            <a:off x="8257827" y="1772816"/>
            <a:ext cx="2194560" cy="1038701"/>
          </a:xfrm>
          <a:prstGeom prst="ellipse">
            <a:avLst/>
          </a:prstGeom>
          <a:solidFill>
            <a:schemeClr val="bg1"/>
          </a:solidFill>
          <a:ln>
            <a:noFill/>
          </a:ln>
        </p:spPr>
        <p:txBody>
          <a:bodyPr wrap="square"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1100" dirty="0">
                <a:latin typeface="+mn-lt"/>
                <a:ea typeface="+mn-ea"/>
              </a:rPr>
              <a:t>О, прекрати.</a:t>
            </a:r>
          </a:p>
          <a:p>
            <a:pPr algn="ctr" eaLnBrk="1" hangingPunct="1">
              <a:spcBef>
                <a:spcPts val="0"/>
              </a:spcBef>
              <a:spcAft>
                <a:spcPts val="0"/>
              </a:spcAft>
              <a:buNone/>
            </a:pPr>
            <a:r>
              <a:rPr lang="ru-RU" altLang="de-DE" sz="1100" dirty="0">
                <a:latin typeface="+mn-lt"/>
                <a:ea typeface="+mn-ea"/>
              </a:rPr>
              <a:t>Всегда одни и те же</a:t>
            </a:r>
          </a:p>
          <a:p>
            <a:pPr algn="ctr" eaLnBrk="1" hangingPunct="1">
              <a:spcBef>
                <a:spcPts val="0"/>
              </a:spcBef>
              <a:spcAft>
                <a:spcPts val="0"/>
              </a:spcAft>
              <a:buNone/>
            </a:pPr>
            <a:r>
              <a:rPr lang="ru-RU" altLang="de-DE" sz="1100" dirty="0">
                <a:latin typeface="+mn-lt"/>
                <a:ea typeface="+mn-ea"/>
              </a:rPr>
              <a:t>глупые вопросы. Я не отвечу тебе из принципа</a:t>
            </a:r>
          </a:p>
          <a:p>
            <a:pPr algn="ctr" eaLnBrk="1" hangingPunct="1">
              <a:spcBef>
                <a:spcPts val="0"/>
              </a:spcBef>
              <a:spcAft>
                <a:spcPts val="0"/>
              </a:spcAft>
              <a:buNone/>
            </a:pPr>
            <a:r>
              <a:rPr lang="ru-RU" altLang="de-DE" sz="1100" dirty="0">
                <a:latin typeface="+mn-lt"/>
                <a:ea typeface="+mn-ea"/>
              </a:rPr>
              <a:t>на них.</a:t>
            </a:r>
            <a:endParaRPr lang="en-GB" altLang="de-DE" sz="1100" dirty="0">
              <a:latin typeface="+mn-lt"/>
              <a:ea typeface="+mn-ea"/>
            </a:endParaRPr>
          </a:p>
        </p:txBody>
      </p:sp>
      <p:sp>
        <p:nvSpPr>
          <p:cNvPr id="18"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11" name="Slide Number Placeholder 10"/>
          <p:cNvSpPr>
            <a:spLocks noGrp="1"/>
          </p:cNvSpPr>
          <p:nvPr>
            <p:ph type="sldNum" sz="quarter" idx="12"/>
          </p:nvPr>
        </p:nvSpPr>
        <p:spPr/>
        <p:txBody>
          <a:bodyPr/>
          <a:lstStyle/>
          <a:p>
            <a:fld id="{8ACD082A-07E8-49A7-8A99-CD03A2B6320A}" type="slidenum">
              <a:rPr lang="de-DE" altLang="de-DE" smtClean="0">
                <a:latin typeface="+mn-lt"/>
                <a:ea typeface="+mn-ea"/>
              </a:rPr>
              <a:pPr/>
              <a:t>30</a:t>
            </a:fld>
            <a:endParaRPr lang="de-DE" altLang="de-DE">
              <a:latin typeface="+mn-lt"/>
              <a:ea typeface="+mn-ea"/>
            </a:endParaRPr>
          </a:p>
        </p:txBody>
      </p:sp>
      <p:sp>
        <p:nvSpPr>
          <p:cNvPr id="14"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az-Cyrl-AZ" altLang="de-DE" sz="2400">
                <a:solidFill>
                  <a:srgbClr val="004992"/>
                </a:solidFill>
                <a:latin typeface="+mn-lt"/>
                <a:ea typeface="+mn-ea"/>
              </a:rPr>
              <a:t>Что думает мужчина?</a:t>
            </a:r>
            <a:endParaRPr lang="de-DE" altLang="de-DE" sz="2400" dirty="0">
              <a:solidFill>
                <a:srgbClr val="004992"/>
              </a:solidFill>
              <a:latin typeface="+mn-lt"/>
              <a:ea typeface="+mn-ea"/>
            </a:endParaRPr>
          </a:p>
        </p:txBody>
      </p:sp>
      <p:sp>
        <p:nvSpPr>
          <p:cNvPr id="15"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ru-RU" altLang="de-DE" sz="1200" dirty="0">
                <a:latin typeface="+mn-lt"/>
                <a:ea typeface="+mn-ea"/>
              </a:rPr>
              <a:t>Ты уже участвовал в новом опросе сотрудников?</a:t>
            </a:r>
            <a:endParaRPr lang="de-DE" altLang="de-DE" sz="1200" dirty="0">
              <a:latin typeface="+mn-lt"/>
              <a:ea typeface="+mn-ea"/>
            </a:endParaRPr>
          </a:p>
        </p:txBody>
      </p:sp>
      <p:sp>
        <p:nvSpPr>
          <p:cNvPr id="16" name="Caption_21"/>
          <p:cNvSpPr txBox="1">
            <a:spLocks noChangeArrowheads="1"/>
          </p:cNvSpPr>
          <p:nvPr/>
        </p:nvSpPr>
        <p:spPr bwMode="auto">
          <a:xfrm>
            <a:off x="4369395" y="1855071"/>
            <a:ext cx="2160240" cy="1038701"/>
          </a:xfrm>
          <a:prstGeom prst="ellipse">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ru-RU" altLang="de-DE" sz="1200" dirty="0">
                <a:latin typeface="+mn-lt"/>
                <a:ea typeface="+mn-ea"/>
              </a:rPr>
              <a:t>Можете мне</a:t>
            </a:r>
            <a:r>
              <a:rPr lang="en-US" altLang="de-DE" sz="1200" dirty="0">
                <a:latin typeface="+mn-lt"/>
                <a:ea typeface="+mn-ea"/>
              </a:rPr>
              <a:t> </a:t>
            </a:r>
            <a:r>
              <a:rPr lang="ru-RU" altLang="de-DE" sz="1200" dirty="0">
                <a:latin typeface="+mn-lt"/>
                <a:ea typeface="+mn-ea"/>
              </a:rPr>
              <a:t>пожалуйста сказать</a:t>
            </a:r>
            <a:r>
              <a:rPr lang="en-US" altLang="de-DE" sz="1200" dirty="0">
                <a:latin typeface="+mn-lt"/>
                <a:ea typeface="+mn-ea"/>
              </a:rPr>
              <a:t> </a:t>
            </a:r>
            <a:r>
              <a:rPr lang="ru-RU" altLang="de-DE" sz="1200" dirty="0">
                <a:latin typeface="+mn-lt"/>
                <a:ea typeface="+mn-ea"/>
              </a:rPr>
              <a:t>на какой срок я могу взять эту книгу?</a:t>
            </a:r>
            <a:endParaRPr lang="en-GB" altLang="de-DE" sz="1200" dirty="0">
              <a:latin typeface="+mn-lt"/>
              <a:ea typeface="+mn-ea"/>
            </a:endParaRPr>
          </a:p>
        </p:txBody>
      </p:sp>
      <p:sp>
        <p:nvSpPr>
          <p:cNvPr id="17" name="Caption_22"/>
          <p:cNvSpPr txBox="1">
            <a:spLocks noChangeArrowheads="1"/>
          </p:cNvSpPr>
          <p:nvPr/>
        </p:nvSpPr>
        <p:spPr bwMode="auto">
          <a:xfrm>
            <a:off x="8257827" y="1772816"/>
            <a:ext cx="2194560" cy="1038701"/>
          </a:xfrm>
          <a:prstGeom prst="ellipse">
            <a:avLst/>
          </a:prstGeom>
          <a:solidFill>
            <a:schemeClr val="bg1"/>
          </a:solidFill>
          <a:ln>
            <a:noFill/>
          </a:ln>
        </p:spPr>
        <p:txBody>
          <a:bodyPr wrap="square"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1100" dirty="0">
                <a:latin typeface="+mn-lt"/>
                <a:ea typeface="+mn-ea"/>
              </a:rPr>
              <a:t>О, прекрати.</a:t>
            </a:r>
          </a:p>
          <a:p>
            <a:pPr algn="ctr" eaLnBrk="1" hangingPunct="1">
              <a:spcBef>
                <a:spcPts val="0"/>
              </a:spcBef>
              <a:spcAft>
                <a:spcPts val="0"/>
              </a:spcAft>
              <a:buNone/>
            </a:pPr>
            <a:r>
              <a:rPr lang="ru-RU" altLang="de-DE" sz="1100" dirty="0">
                <a:latin typeface="+mn-lt"/>
                <a:ea typeface="+mn-ea"/>
              </a:rPr>
              <a:t>Всегда одни и те же</a:t>
            </a:r>
          </a:p>
          <a:p>
            <a:pPr algn="ctr" eaLnBrk="1" hangingPunct="1">
              <a:spcBef>
                <a:spcPts val="0"/>
              </a:spcBef>
              <a:spcAft>
                <a:spcPts val="0"/>
              </a:spcAft>
              <a:buNone/>
            </a:pPr>
            <a:r>
              <a:rPr lang="ru-RU" altLang="de-DE" sz="1100" dirty="0">
                <a:latin typeface="+mn-lt"/>
                <a:ea typeface="+mn-ea"/>
              </a:rPr>
              <a:t>глупые вопросы. Я не отвечу тебе из принципа</a:t>
            </a:r>
          </a:p>
          <a:p>
            <a:pPr algn="ctr" eaLnBrk="1" hangingPunct="1">
              <a:spcBef>
                <a:spcPts val="0"/>
              </a:spcBef>
              <a:spcAft>
                <a:spcPts val="0"/>
              </a:spcAft>
              <a:buNone/>
            </a:pPr>
            <a:r>
              <a:rPr lang="ru-RU" altLang="de-DE" sz="1100" dirty="0">
                <a:latin typeface="+mn-lt"/>
                <a:ea typeface="+mn-ea"/>
              </a:rPr>
              <a:t>на них.</a:t>
            </a:r>
            <a:endParaRPr lang="en-GB" altLang="de-DE" sz="1100" dirty="0">
              <a:latin typeface="+mn-lt"/>
              <a:ea typeface="+mn-ea"/>
            </a:endParaRPr>
          </a:p>
        </p:txBody>
      </p:sp>
    </p:spTree>
    <p:extLst>
      <p:ext uri="{BB962C8B-B14F-4D97-AF65-F5344CB8AC3E}">
        <p14:creationId xmlns:p14="http://schemas.microsoft.com/office/powerpoint/2010/main" val="3773159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5" name="Slide Number Placeholder 4"/>
          <p:cNvSpPr>
            <a:spLocks noGrp="1"/>
          </p:cNvSpPr>
          <p:nvPr>
            <p:ph type="sldNum" sz="quarter" idx="12"/>
          </p:nvPr>
        </p:nvSpPr>
        <p:spPr/>
        <p:txBody>
          <a:bodyPr/>
          <a:lstStyle/>
          <a:p>
            <a:fld id="{8ACD082A-07E8-49A7-8A99-CD03A2B6320A}" type="slidenum">
              <a:rPr lang="de-DE" altLang="de-DE" smtClean="0">
                <a:latin typeface="+mn-lt"/>
                <a:ea typeface="+mn-ea"/>
              </a:rPr>
              <a:pPr/>
              <a:t>31</a:t>
            </a:fld>
            <a:endParaRPr lang="de-DE" altLang="de-DE">
              <a:latin typeface="+mn-lt"/>
              <a:ea typeface="+mn-ea"/>
            </a:endParaRPr>
          </a:p>
        </p:txBody>
      </p:sp>
      <p:sp>
        <p:nvSpPr>
          <p:cNvPr id="15"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az-Cyrl-AZ" altLang="de-DE" sz="1200" b="1">
                <a:latin typeface="+mn-lt"/>
                <a:ea typeface="+mn-ea"/>
              </a:rPr>
              <a:t>Пошли играть </a:t>
            </a:r>
          </a:p>
          <a:p>
            <a:pPr algn="ctr" eaLnBrk="1" hangingPunct="1">
              <a:spcBef>
                <a:spcPts val="0"/>
              </a:spcBef>
              <a:buFontTx/>
              <a:buNone/>
            </a:pPr>
            <a:r>
              <a:rPr lang="az-Cyrl-AZ" altLang="de-DE" sz="1200" b="1">
                <a:latin typeface="+mn-lt"/>
                <a:ea typeface="+mn-ea"/>
              </a:rPr>
              <a:t>в футбол</a:t>
            </a:r>
            <a:endParaRPr lang="en-GB" altLang="de-DE" sz="1200" b="1" dirty="0">
              <a:latin typeface="+mn-lt"/>
              <a:ea typeface="+mn-ea"/>
            </a:endParaRPr>
          </a:p>
        </p:txBody>
      </p:sp>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вероятно, думает охранник парка...он прав?</a:t>
            </a:r>
            <a:endParaRPr lang="de-DE" altLang="de-DE" sz="2400" dirty="0">
              <a:solidFill>
                <a:srgbClr val="004992"/>
              </a:solidFill>
              <a:latin typeface="+mn-lt"/>
              <a:ea typeface="+mn-ea"/>
            </a:endParaRPr>
          </a:p>
        </p:txBody>
      </p:sp>
      <p:sp>
        <p:nvSpPr>
          <p:cNvPr id="17"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az-Cyrl-AZ" sz="2400" kern="10">
                <a:ln w="9525">
                  <a:solidFill>
                    <a:srgbClr val="000000"/>
                  </a:solidFill>
                  <a:round/>
                  <a:headEnd/>
                  <a:tailEnd/>
                </a:ln>
                <a:solidFill>
                  <a:srgbClr val="000000"/>
                </a:solidFill>
                <a:latin typeface="+mn-lt"/>
                <a:ea typeface="+mn-ea"/>
              </a:rPr>
              <a:t>Языковая школа</a:t>
            </a:r>
            <a:endParaRPr lang="de-DE" sz="2400" kern="10" dirty="0">
              <a:ln w="9525">
                <a:solidFill>
                  <a:srgbClr val="000000"/>
                </a:solidFill>
                <a:round/>
                <a:headEnd/>
                <a:tailEnd/>
              </a:ln>
              <a:solidFill>
                <a:srgbClr val="000000"/>
              </a:solidFill>
              <a:latin typeface="+mn-lt"/>
              <a:ea typeface="+mn-ea"/>
            </a:endParaRPr>
          </a:p>
        </p:txBody>
      </p:sp>
      <p:sp>
        <p:nvSpPr>
          <p:cNvPr id="18"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az-Cyrl-AZ" altLang="de-DE" sz="1000" b="1">
                <a:latin typeface="+mn-lt"/>
                <a:ea typeface="+mn-ea"/>
              </a:rPr>
              <a:t>Я иду</a:t>
            </a:r>
          </a:p>
          <a:p>
            <a:pPr eaLnBrk="1" hangingPunct="1">
              <a:lnSpc>
                <a:spcPct val="40000"/>
              </a:lnSpc>
              <a:spcBef>
                <a:spcPct val="50000"/>
              </a:spcBef>
              <a:buFontTx/>
              <a:buNone/>
            </a:pPr>
            <a:r>
              <a:rPr lang="az-Cyrl-AZ" altLang="de-DE" sz="1000" b="1">
                <a:latin typeface="+mn-lt"/>
                <a:ea typeface="+mn-ea"/>
              </a:rPr>
              <a:t>Он идет</a:t>
            </a:r>
            <a:endParaRPr lang="de-DE" altLang="de-DE" sz="1000" b="1" dirty="0">
              <a:latin typeface="+mn-lt"/>
              <a:ea typeface="+mn-ea"/>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700" b="1">
                <a:latin typeface="+mn-lt"/>
                <a:ea typeface="+mn-ea"/>
              </a:rPr>
              <a:t>Заходить на газон запрещено</a:t>
            </a:r>
            <a:endParaRPr lang="de-DE" altLang="de-DE" sz="700" b="1" dirty="0">
              <a:latin typeface="+mn-lt"/>
              <a:ea typeface="+mn-ea"/>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az-Cyrl-AZ" altLang="de-DE" sz="800" b="1">
                <a:latin typeface="+mn-lt"/>
                <a:ea typeface="+mn-ea"/>
              </a:rPr>
              <a:t>Заходить на газон запрещено</a:t>
            </a:r>
            <a:endParaRPr lang="de-DE" altLang="de-DE" sz="800" b="1" dirty="0">
              <a:latin typeface="+mn-lt"/>
              <a:ea typeface="+mn-ea"/>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00">
                <a:latin typeface="+mn-lt"/>
                <a:ea typeface="+mn-ea"/>
              </a:rPr>
              <a:t>Курс русского языка 1</a:t>
            </a:r>
            <a:r>
              <a:rPr lang="es-ES" altLang="de-DE" sz="1000">
                <a:latin typeface="+mn-lt"/>
                <a:ea typeface="+mn-ea"/>
              </a:rPr>
              <a:t>A</a:t>
            </a:r>
            <a:endParaRPr lang="de-DE" altLang="de-DE" sz="1000" dirty="0">
              <a:latin typeface="+mn-lt"/>
              <a:ea typeface="+mn-ea"/>
            </a:endParaRPr>
          </a:p>
        </p:txBody>
      </p:sp>
      <p:sp>
        <p:nvSpPr>
          <p:cNvPr id="22"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3"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4"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5" name="Slide Number Placeholder 4"/>
          <p:cNvSpPr>
            <a:spLocks noGrp="1"/>
          </p:cNvSpPr>
          <p:nvPr>
            <p:ph type="sldNum" sz="quarter" idx="12"/>
          </p:nvPr>
        </p:nvSpPr>
        <p:spPr/>
        <p:txBody>
          <a:bodyPr/>
          <a:lstStyle/>
          <a:p>
            <a:fld id="{8ACD082A-07E8-49A7-8A99-CD03A2B6320A}" type="slidenum">
              <a:rPr lang="de-DE" altLang="de-DE" smtClean="0">
                <a:latin typeface="+mn-lt"/>
                <a:ea typeface="+mn-ea"/>
              </a:rPr>
              <a:pPr/>
              <a:t>32</a:t>
            </a:fld>
            <a:endParaRPr lang="de-DE" altLang="de-DE">
              <a:latin typeface="+mn-lt"/>
              <a:ea typeface="+mn-ea"/>
            </a:endParaRPr>
          </a:p>
        </p:txBody>
      </p:sp>
      <p:sp>
        <p:nvSpPr>
          <p:cNvPr id="15"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az-Cyrl-AZ" altLang="de-DE" sz="1200" b="1">
                <a:latin typeface="+mn-lt"/>
                <a:ea typeface="+mn-ea"/>
              </a:rPr>
              <a:t>Пошли играть </a:t>
            </a:r>
          </a:p>
          <a:p>
            <a:pPr algn="ctr" eaLnBrk="1" hangingPunct="1">
              <a:spcBef>
                <a:spcPts val="0"/>
              </a:spcBef>
              <a:buFontTx/>
              <a:buNone/>
            </a:pPr>
            <a:r>
              <a:rPr lang="az-Cyrl-AZ" altLang="de-DE" sz="1200" b="1">
                <a:latin typeface="+mn-lt"/>
                <a:ea typeface="+mn-ea"/>
              </a:rPr>
              <a:t>в футбол</a:t>
            </a:r>
            <a:endParaRPr lang="en-GB" altLang="de-DE" sz="1200" b="1" dirty="0">
              <a:latin typeface="+mn-lt"/>
              <a:ea typeface="+mn-ea"/>
            </a:endParaRPr>
          </a:p>
        </p:txBody>
      </p:sp>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вероятно, думает охранник парка...он прав?</a:t>
            </a:r>
            <a:endParaRPr lang="de-DE" altLang="de-DE" sz="2400" dirty="0">
              <a:solidFill>
                <a:srgbClr val="004992"/>
              </a:solidFill>
              <a:latin typeface="+mn-lt"/>
              <a:ea typeface="+mn-ea"/>
            </a:endParaRPr>
          </a:p>
        </p:txBody>
      </p:sp>
      <p:sp>
        <p:nvSpPr>
          <p:cNvPr id="17"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az-Cyrl-AZ" sz="2400" kern="10">
                <a:ln w="9525">
                  <a:solidFill>
                    <a:srgbClr val="000000"/>
                  </a:solidFill>
                  <a:round/>
                  <a:headEnd/>
                  <a:tailEnd/>
                </a:ln>
                <a:solidFill>
                  <a:srgbClr val="000000"/>
                </a:solidFill>
                <a:latin typeface="+mn-lt"/>
                <a:ea typeface="+mn-ea"/>
              </a:rPr>
              <a:t>Языковая школа</a:t>
            </a:r>
            <a:endParaRPr lang="de-DE" sz="2400" kern="10" dirty="0">
              <a:ln w="9525">
                <a:solidFill>
                  <a:srgbClr val="000000"/>
                </a:solidFill>
                <a:round/>
                <a:headEnd/>
                <a:tailEnd/>
              </a:ln>
              <a:solidFill>
                <a:srgbClr val="000000"/>
              </a:solidFill>
              <a:latin typeface="+mn-lt"/>
              <a:ea typeface="+mn-ea"/>
            </a:endParaRPr>
          </a:p>
        </p:txBody>
      </p:sp>
      <p:sp>
        <p:nvSpPr>
          <p:cNvPr id="18"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az-Cyrl-AZ" altLang="de-DE" sz="1000" b="1">
                <a:latin typeface="+mn-lt"/>
                <a:ea typeface="+mn-ea"/>
              </a:rPr>
              <a:t>Я иду</a:t>
            </a:r>
          </a:p>
          <a:p>
            <a:pPr eaLnBrk="1" hangingPunct="1">
              <a:lnSpc>
                <a:spcPct val="40000"/>
              </a:lnSpc>
              <a:spcBef>
                <a:spcPct val="50000"/>
              </a:spcBef>
              <a:buFontTx/>
              <a:buNone/>
            </a:pPr>
            <a:r>
              <a:rPr lang="az-Cyrl-AZ" altLang="de-DE" sz="1000" b="1">
                <a:latin typeface="+mn-lt"/>
                <a:ea typeface="+mn-ea"/>
              </a:rPr>
              <a:t>Он идет</a:t>
            </a:r>
            <a:endParaRPr lang="de-DE" altLang="de-DE" sz="1000" b="1" dirty="0">
              <a:latin typeface="+mn-lt"/>
              <a:ea typeface="+mn-ea"/>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700" b="1">
                <a:latin typeface="+mn-lt"/>
                <a:ea typeface="+mn-ea"/>
              </a:rPr>
              <a:t>Заходить на газон запрещено</a:t>
            </a:r>
            <a:endParaRPr lang="de-DE" altLang="de-DE" sz="700" b="1" dirty="0">
              <a:latin typeface="+mn-lt"/>
              <a:ea typeface="+mn-ea"/>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az-Cyrl-AZ" altLang="de-DE" sz="800" b="1">
                <a:latin typeface="+mn-lt"/>
                <a:ea typeface="+mn-ea"/>
              </a:rPr>
              <a:t>Заходить на газон запрещено</a:t>
            </a:r>
            <a:endParaRPr lang="de-DE" altLang="de-DE" sz="800" b="1" dirty="0">
              <a:latin typeface="+mn-lt"/>
              <a:ea typeface="+mn-ea"/>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az-Cyrl-AZ" altLang="de-DE" sz="1000">
                <a:latin typeface="+mn-lt"/>
                <a:ea typeface="+mn-ea"/>
              </a:rPr>
              <a:t>Курс русского языка 1</a:t>
            </a:r>
            <a:r>
              <a:rPr lang="es-ES" altLang="de-DE" sz="1000">
                <a:latin typeface="+mn-lt"/>
                <a:ea typeface="+mn-ea"/>
              </a:rPr>
              <a:t>A</a:t>
            </a:r>
            <a:endParaRPr lang="de-DE" altLang="de-DE" sz="1000" dirty="0">
              <a:latin typeface="+mn-lt"/>
              <a:ea typeface="+mn-ea"/>
            </a:endParaRPr>
          </a:p>
        </p:txBody>
      </p:sp>
    </p:spTree>
    <p:extLst>
      <p:ext uri="{BB962C8B-B14F-4D97-AF65-F5344CB8AC3E}">
        <p14:creationId xmlns:p14="http://schemas.microsoft.com/office/powerpoint/2010/main" val="18420507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33</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вероятно, думает мужчина, стоящий перед картиной...он прав?</a:t>
            </a:r>
            <a:endParaRPr lang="de-DE" altLang="de-DE" sz="2400" dirty="0">
              <a:solidFill>
                <a:srgbClr val="004992"/>
              </a:solidFill>
              <a:latin typeface="+mn-lt"/>
              <a:ea typeface="+mn-ea"/>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34</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вероятно, думает мужчина, стоящий перед картиной...он прав?</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4004420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7" name="Slide Number Placeholder 6"/>
          <p:cNvSpPr>
            <a:spLocks noGrp="1"/>
          </p:cNvSpPr>
          <p:nvPr>
            <p:ph type="sldNum" sz="quarter" idx="12"/>
          </p:nvPr>
        </p:nvSpPr>
        <p:spPr/>
        <p:txBody>
          <a:bodyPr/>
          <a:lstStyle/>
          <a:p>
            <a:fld id="{8ACD082A-07E8-49A7-8A99-CD03A2B6320A}" type="slidenum">
              <a:rPr lang="de-DE" altLang="de-DE" smtClean="0">
                <a:latin typeface="+mn-lt"/>
                <a:ea typeface="+mn-ea"/>
              </a:rPr>
              <a:pPr/>
              <a:t>35</a:t>
            </a:fld>
            <a:endParaRPr lang="de-DE" altLang="de-DE">
              <a:latin typeface="+mn-lt"/>
              <a:ea typeface="+mn-ea"/>
            </a:endParaRPr>
          </a:p>
        </p:txBody>
      </p:sp>
      <p:sp>
        <p:nvSpPr>
          <p:cNvPr id="27" name="Caption_23"/>
          <p:cNvSpPr txBox="1">
            <a:spLocks noChangeArrowheads="1"/>
          </p:cNvSpPr>
          <p:nvPr/>
        </p:nvSpPr>
        <p:spPr bwMode="auto">
          <a:xfrm>
            <a:off x="2449075" y="5884164"/>
            <a:ext cx="7680960" cy="8229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думает мама? Необходимо ли нам больше информации для принятия окончательного решения?</a:t>
            </a:r>
            <a:endParaRPr lang="de-DE" altLang="de-DE" sz="2400" dirty="0">
              <a:solidFill>
                <a:srgbClr val="004992"/>
              </a:solidFill>
              <a:latin typeface="+mn-lt"/>
              <a:ea typeface="+mn-ea"/>
            </a:endParaRPr>
          </a:p>
        </p:txBody>
      </p:sp>
      <p:sp>
        <p:nvSpPr>
          <p:cNvPr id="28"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00">
                <a:latin typeface="+mn-lt"/>
                <a:ea typeface="+mn-ea"/>
              </a:rPr>
              <a:t>Я плохо себя чувствую.</a:t>
            </a:r>
            <a:endParaRPr lang="de-DE" altLang="de-DE" sz="1000" dirty="0">
              <a:latin typeface="+mn-lt"/>
              <a:ea typeface="+mn-ea"/>
            </a:endParaRPr>
          </a:p>
        </p:txBody>
      </p:sp>
      <p:sp>
        <p:nvSpPr>
          <p:cNvPr id="29"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900">
                <a:latin typeface="+mn-lt"/>
                <a:ea typeface="+mn-ea"/>
              </a:rPr>
              <a:t>Давай, вставай! Тебе пора в школу!</a:t>
            </a:r>
            <a:endParaRPr lang="de-DE" altLang="de-DE" sz="900" dirty="0">
              <a:latin typeface="+mn-lt"/>
              <a:ea typeface="+mn-ea"/>
            </a:endParaRPr>
          </a:p>
        </p:txBody>
      </p:sp>
      <p:sp>
        <p:nvSpPr>
          <p:cNvPr id="30"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000">
                <a:latin typeface="+mn-lt"/>
                <a:ea typeface="+mn-ea"/>
              </a:rPr>
              <a:t>Держи, тут чашка чая и градусник. </a:t>
            </a:r>
          </a:p>
          <a:p>
            <a:pPr algn="ctr" eaLnBrk="1" hangingPunct="1">
              <a:spcBef>
                <a:spcPct val="0"/>
              </a:spcBef>
              <a:buFontTx/>
              <a:buNone/>
            </a:pPr>
            <a:r>
              <a:rPr lang="ru-RU" altLang="de-DE" sz="1000">
                <a:latin typeface="+mn-lt"/>
                <a:ea typeface="+mn-ea"/>
              </a:rPr>
              <a:t>Я сейчас приду и посмотрю температуру.</a:t>
            </a:r>
            <a:endParaRPr lang="de-DE" altLang="de-DE" sz="1000" dirty="0">
              <a:latin typeface="+mn-lt"/>
              <a:ea typeface="+mn-ea"/>
            </a:endParaRPr>
          </a:p>
        </p:txBody>
      </p:sp>
      <p:sp>
        <p:nvSpPr>
          <p:cNvPr id="32"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3"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7" name="Slide Number Placeholder 6"/>
          <p:cNvSpPr>
            <a:spLocks noGrp="1"/>
          </p:cNvSpPr>
          <p:nvPr>
            <p:ph type="sldNum" sz="quarter" idx="12"/>
          </p:nvPr>
        </p:nvSpPr>
        <p:spPr/>
        <p:txBody>
          <a:bodyPr/>
          <a:lstStyle/>
          <a:p>
            <a:fld id="{8ACD082A-07E8-49A7-8A99-CD03A2B6320A}" type="slidenum">
              <a:rPr lang="de-DE" altLang="de-DE" smtClean="0">
                <a:latin typeface="+mn-lt"/>
                <a:ea typeface="+mn-ea"/>
              </a:rPr>
              <a:pPr/>
              <a:t>36</a:t>
            </a:fld>
            <a:endParaRPr lang="de-DE" altLang="de-DE">
              <a:latin typeface="+mn-lt"/>
              <a:ea typeface="+mn-ea"/>
            </a:endParaRPr>
          </a:p>
        </p:txBody>
      </p:sp>
      <p:sp>
        <p:nvSpPr>
          <p:cNvPr id="27" name="Caption_23"/>
          <p:cNvSpPr txBox="1">
            <a:spLocks noChangeArrowheads="1"/>
          </p:cNvSpPr>
          <p:nvPr/>
        </p:nvSpPr>
        <p:spPr bwMode="auto">
          <a:xfrm>
            <a:off x="2449075" y="5884164"/>
            <a:ext cx="7680960" cy="8229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ru-RU" altLang="de-DE" sz="2400">
                <a:solidFill>
                  <a:srgbClr val="004992"/>
                </a:solidFill>
                <a:latin typeface="+mn-lt"/>
                <a:ea typeface="+mn-ea"/>
              </a:rPr>
              <a:t>Что думает мама? Необходимо ли нам больше информации для принятия окончательного решения?</a:t>
            </a:r>
            <a:endParaRPr lang="de-DE" altLang="de-DE" sz="2400" dirty="0">
              <a:solidFill>
                <a:srgbClr val="004992"/>
              </a:solidFill>
              <a:latin typeface="+mn-lt"/>
              <a:ea typeface="+mn-ea"/>
            </a:endParaRPr>
          </a:p>
        </p:txBody>
      </p:sp>
      <p:sp>
        <p:nvSpPr>
          <p:cNvPr id="28"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az-Cyrl-AZ" altLang="de-DE" sz="1000">
                <a:latin typeface="+mn-lt"/>
                <a:ea typeface="+mn-ea"/>
              </a:rPr>
              <a:t>Я плохо себя чувствую.</a:t>
            </a:r>
            <a:endParaRPr lang="de-DE" altLang="de-DE" sz="1000" dirty="0">
              <a:latin typeface="+mn-lt"/>
              <a:ea typeface="+mn-ea"/>
            </a:endParaRPr>
          </a:p>
        </p:txBody>
      </p:sp>
      <p:sp>
        <p:nvSpPr>
          <p:cNvPr id="29"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ru-RU" altLang="de-DE" sz="900">
                <a:latin typeface="+mn-lt"/>
                <a:ea typeface="+mn-ea"/>
              </a:rPr>
              <a:t>Давай, вставай! Тебе пора в школу!</a:t>
            </a:r>
            <a:endParaRPr lang="de-DE" altLang="de-DE" sz="900" dirty="0">
              <a:latin typeface="+mn-lt"/>
              <a:ea typeface="+mn-ea"/>
            </a:endParaRPr>
          </a:p>
        </p:txBody>
      </p:sp>
      <p:sp>
        <p:nvSpPr>
          <p:cNvPr id="30"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000">
                <a:latin typeface="+mn-lt"/>
                <a:ea typeface="+mn-ea"/>
              </a:rPr>
              <a:t>Держи, тут чашка чая и градусник. </a:t>
            </a:r>
          </a:p>
          <a:p>
            <a:pPr algn="ctr" eaLnBrk="1" hangingPunct="1">
              <a:spcBef>
                <a:spcPct val="0"/>
              </a:spcBef>
              <a:buFontTx/>
              <a:buNone/>
            </a:pPr>
            <a:r>
              <a:rPr lang="ru-RU" altLang="de-DE" sz="1000">
                <a:latin typeface="+mn-lt"/>
                <a:ea typeface="+mn-ea"/>
              </a:rPr>
              <a:t>Я сейчас приду и посмотрю температуру.</a:t>
            </a:r>
            <a:endParaRPr lang="de-DE" altLang="de-DE" sz="1000" dirty="0">
              <a:latin typeface="+mn-lt"/>
              <a:ea typeface="+mn-ea"/>
            </a:endParaRPr>
          </a:p>
        </p:txBody>
      </p:sp>
    </p:spTree>
    <p:extLst>
      <p:ext uri="{BB962C8B-B14F-4D97-AF65-F5344CB8AC3E}">
        <p14:creationId xmlns:p14="http://schemas.microsoft.com/office/powerpoint/2010/main" val="3166569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9B820087-B0BA-4772-82E6-7863F5D1D7E9}"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ea typeface="+mn-ea"/>
              </a:rPr>
              <a:t>[</a:t>
            </a:r>
            <a:r>
              <a:rPr lang="az-Cyrl-AZ" altLang="ko-KR" i="1" spc="-5" dirty="0">
                <a:solidFill>
                  <a:srgbClr val="333333"/>
                </a:solidFill>
                <a:latin typeface="+mn-lt"/>
                <a:ea typeface="+mn-ea"/>
              </a:rPr>
              <a:t>для тренеров</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ru-RU" altLang="ko-KR"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823551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38</a:t>
            </a:fld>
            <a:endParaRPr lang="de-DE" altLang="de-DE">
              <a:latin typeface="+mn-lt"/>
              <a:ea typeface="+mn-ea"/>
            </a:endParaRPr>
          </a:p>
        </p:txBody>
      </p:sp>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200" b="1">
                <a:latin typeface="+mn-lt"/>
                <a:ea typeface="+mn-ea"/>
              </a:rPr>
              <a:t>Фрау Мюллер,</a:t>
            </a:r>
          </a:p>
          <a:p>
            <a:pPr algn="ctr" eaLnBrk="1" hangingPunct="1">
              <a:spcBef>
                <a:spcPct val="0"/>
              </a:spcBef>
              <a:buFontTx/>
              <a:buNone/>
            </a:pPr>
            <a:r>
              <a:rPr lang="ru-RU" altLang="de-DE" sz="1200" b="1">
                <a:latin typeface="+mn-lt"/>
                <a:ea typeface="+mn-ea"/>
              </a:rPr>
              <a:t> давайте встретимся в кафе?</a:t>
            </a:r>
            <a:endParaRPr lang="de-DE" altLang="de-DE" sz="1200" b="1" dirty="0">
              <a:latin typeface="+mn-lt"/>
              <a:ea typeface="+mn-ea"/>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ru-RU" altLang="de-DE" sz="2400">
                <a:solidFill>
                  <a:srgbClr val="004992"/>
                </a:solidFill>
                <a:latin typeface="+mn-lt"/>
                <a:ea typeface="+mn-ea"/>
              </a:rPr>
              <a:t>Что, вероятно, думает мужчина, на третьей картинке...он прав?</a:t>
            </a:r>
            <a:endParaRPr lang="de-DE" altLang="de-DE" sz="2400" dirty="0">
              <a:solidFill>
                <a:srgbClr val="004992"/>
              </a:solidFill>
              <a:latin typeface="+mn-lt"/>
              <a:ea typeface="+mn-ea"/>
            </a:endParaRPr>
          </a:p>
        </p:txBody>
      </p:sp>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200" b="1" dirty="0">
                <a:latin typeface="+mn-lt"/>
                <a:ea typeface="+mn-ea"/>
              </a:rPr>
              <a:t>Нет, у меня уже есть другие планы на сегодня.</a:t>
            </a:r>
            <a:endParaRPr lang="de-DE" altLang="de-DE" sz="1200" b="1" dirty="0">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39</a:t>
            </a:fld>
            <a:endParaRPr lang="de-DE" altLang="de-DE">
              <a:latin typeface="+mn-lt"/>
              <a:ea typeface="+mn-ea"/>
            </a:endParaRPr>
          </a:p>
        </p:txBody>
      </p:sp>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200" b="1">
                <a:latin typeface="+mn-lt"/>
                <a:ea typeface="+mn-ea"/>
              </a:rPr>
              <a:t>Фрау Мюллер,</a:t>
            </a:r>
          </a:p>
          <a:p>
            <a:pPr algn="ctr" eaLnBrk="1" hangingPunct="1">
              <a:spcBef>
                <a:spcPct val="0"/>
              </a:spcBef>
              <a:buFontTx/>
              <a:buNone/>
            </a:pPr>
            <a:r>
              <a:rPr lang="ru-RU" altLang="de-DE" sz="1200" b="1">
                <a:latin typeface="+mn-lt"/>
                <a:ea typeface="+mn-ea"/>
              </a:rPr>
              <a:t> давайте встретимся в кафе?</a:t>
            </a:r>
            <a:endParaRPr lang="de-DE" altLang="de-DE" sz="1200" b="1" dirty="0">
              <a:latin typeface="+mn-lt"/>
              <a:ea typeface="+mn-ea"/>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ru-RU" altLang="de-DE" sz="2400">
                <a:solidFill>
                  <a:srgbClr val="004992"/>
                </a:solidFill>
                <a:latin typeface="+mn-lt"/>
                <a:ea typeface="+mn-ea"/>
              </a:rPr>
              <a:t>Что, вероятно, думает мужчина, на третьей картинке...он прав?</a:t>
            </a:r>
            <a:endParaRPr lang="de-DE" altLang="de-DE" sz="2400" dirty="0">
              <a:solidFill>
                <a:srgbClr val="004992"/>
              </a:solidFill>
              <a:latin typeface="+mn-lt"/>
              <a:ea typeface="+mn-ea"/>
            </a:endParaRPr>
          </a:p>
        </p:txBody>
      </p:sp>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de-DE" sz="1200" b="1" dirty="0">
                <a:latin typeface="+mn-lt"/>
                <a:ea typeface="+mn-ea"/>
              </a:rPr>
              <a:t>Нет, у меня уже есть другие планы на сегодня.</a:t>
            </a:r>
            <a:endParaRPr lang="de-DE" altLang="de-DE" sz="1200" b="1" dirty="0">
              <a:latin typeface="+mn-lt"/>
              <a:ea typeface="+mn-ea"/>
            </a:endParaRPr>
          </a:p>
        </p:txBody>
      </p:sp>
    </p:spTree>
    <p:extLst>
      <p:ext uri="{BB962C8B-B14F-4D97-AF65-F5344CB8AC3E}">
        <p14:creationId xmlns:p14="http://schemas.microsoft.com/office/powerpoint/2010/main" val="4225732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000000"/>
              </a:buClr>
              <a:buFont typeface="WingDings"/>
              <a:buChar char=""/>
            </a:pPr>
            <a:r>
              <a:rPr lang="ru-RU" altLang="de-DE" sz="2400" dirty="0">
                <a:solidFill>
                  <a:srgbClr val="004992"/>
                </a:solidFill>
              </a:rPr>
              <a:t>Многие недоразумения и даже конфликты возникают потому, что не все располагают одной и той же информацией о происходящем </a:t>
            </a:r>
            <a:r>
              <a:rPr lang="ru-RU" altLang="de-DE" sz="2400" i="1" dirty="0">
                <a:solidFill>
                  <a:srgbClr val="333333"/>
                </a:solidFill>
              </a:rPr>
              <a:t>(напр., если я себя плохо чувствую, но не сообщаю об этом своим друзьям, то мне не следует ожидать от них особого внимания ко мне!).</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40</a:t>
            </a:fld>
            <a:endParaRPr lang="de-DE" altLang="de-DE">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000000"/>
              </a:buClr>
              <a:buFont typeface="WingDings"/>
              <a:buChar char=""/>
            </a:pPr>
            <a:r>
              <a:rPr lang="ru-RU" altLang="de-DE" sz="2400" dirty="0">
                <a:solidFill>
                  <a:srgbClr val="004992"/>
                </a:solidFill>
              </a:rPr>
              <a:t>Многие недоразумения и даже конфликты возникают потому, что не все располагают одной и той же информацией о происходящем </a:t>
            </a:r>
            <a:r>
              <a:rPr lang="ru-RU" altLang="de-DE" sz="2400" i="1" dirty="0">
                <a:solidFill>
                  <a:srgbClr val="333333"/>
                </a:solidFill>
              </a:rPr>
              <a:t>(напр., если я себя плохо чувствую, но не сообщаю об этом своим друзьям, то мне не следует ожидать от них особого внимания ко мне!).</a:t>
            </a:r>
            <a:endParaRPr lang="de-DE" altLang="de-DE" sz="2400" i="1"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Для правильной оценки сложных ситуаций важно четко рассмотреть все аспекты, учитывая при этом весь спектр информации.</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41</a:t>
            </a:fld>
            <a:endParaRPr lang="de-DE" altLang="de-DE">
              <a:latin typeface="+mn-lt"/>
              <a:ea typeface="+mn-ea"/>
            </a:endParaRPr>
          </a:p>
        </p:txBody>
      </p:sp>
    </p:spTree>
    <p:extLst>
      <p:ext uri="{BB962C8B-B14F-4D97-AF65-F5344CB8AC3E}">
        <p14:creationId xmlns:p14="http://schemas.microsoft.com/office/powerpoint/2010/main" val="527456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Люди страдающие психозом часто интерпретируют выражения лиц и действия других людей неверно.</a:t>
            </a:r>
          </a:p>
          <a:p>
            <a:pPr lvl="0" defTabSz="914400" fontAlgn="base"/>
            <a:r>
              <a:rPr lang="ru-RU" altLang="de-DE" sz="2400" dirty="0">
                <a:solidFill>
                  <a:srgbClr val="004992"/>
                </a:solidFill>
              </a:rPr>
              <a:t>Пример</a:t>
            </a:r>
            <a:r>
              <a:rPr lang="de-DE" altLang="de-DE" sz="2400" dirty="0">
                <a:solidFill>
                  <a:srgbClr val="004992"/>
                </a:solidFill>
              </a:rPr>
              <a:t>: </a:t>
            </a:r>
            <a:r>
              <a:rPr lang="ru-RU" altLang="de-DE" sz="2400" dirty="0">
                <a:solidFill>
                  <a:srgbClr val="333333"/>
                </a:solidFill>
              </a:rPr>
              <a:t>Надин чувствует на себе пристальные взгляды и у нее есть ощущение, что люди ходят по ее пятам.</a:t>
            </a:r>
            <a:endParaRPr lang="de-DE" altLang="de-DE" sz="2400" dirty="0">
              <a:solidFill>
                <a:srgbClr val="333333"/>
              </a:solidFill>
            </a:endParaRPr>
          </a:p>
          <a:p>
            <a:pPr lvl="0" defTabSz="914400" fontAlgn="base"/>
            <a:r>
              <a:rPr lang="ru-RU" altLang="de-DE" sz="2400" dirty="0">
                <a:solidFill>
                  <a:srgbClr val="004992"/>
                </a:solidFill>
              </a:rPr>
              <a:t>Предыстория</a:t>
            </a:r>
            <a:r>
              <a:rPr lang="de-DE" altLang="de-DE" sz="2400" dirty="0">
                <a:solidFill>
                  <a:srgbClr val="004992"/>
                </a:solidFill>
              </a:rPr>
              <a:t>: </a:t>
            </a:r>
            <a:r>
              <a:rPr lang="ru-RU" altLang="de-DE" sz="2400" dirty="0">
                <a:solidFill>
                  <a:srgbClr val="333333"/>
                </a:solidFill>
              </a:rPr>
              <a:t>Надин уже несколько недель живет в постоянном страхе и носит темные очки, чтобы оставаться незамеченной. Из-за ее необычного поведения она привлекает внимание других людей, а их поведение в свою очередь она интерпретирует неправильно.</a:t>
            </a:r>
            <a:endParaRPr lang="de-DE" altLang="de-DE" sz="2400" dirty="0">
              <a:solidFill>
                <a:srgbClr val="333333"/>
              </a:solidFill>
            </a:endParaRPr>
          </a:p>
          <a:p>
            <a:pPr lvl="0" defTabSz="914400" fontAlgn="base"/>
            <a:r>
              <a:rPr lang="ru-RU" altLang="de-DE" sz="2400" dirty="0">
                <a:solidFill>
                  <a:srgbClr val="333333"/>
                </a:solidFill>
              </a:rPr>
              <a:t>Человеку свойственно ошибаться! – обдумайте и другие возможные варианты!</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9B820087-B0BA-4772-82E6-7863F5D1D7E9}" type="slidenum">
              <a:rPr lang="de-DE" altLang="de-DE" smtClean="0">
                <a:latin typeface="+mn-lt"/>
                <a:ea typeface="+mn-ea"/>
              </a:rPr>
              <a:pPr/>
              <a:t>43</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97678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6 – Сопереживание </a:t>
            </a:r>
            <a:r>
              <a:rPr lang="de-DE">
                <a:latin typeface="+mn-lt"/>
                <a:ea typeface="+mn-ea"/>
              </a:rPr>
              <a:t>II</a:t>
            </a:r>
          </a:p>
        </p:txBody>
      </p:sp>
      <p:sp>
        <p:nvSpPr>
          <p:cNvPr id="4" name="Slide Number Placeholder 3"/>
          <p:cNvSpPr>
            <a:spLocks noGrp="1"/>
          </p:cNvSpPr>
          <p:nvPr>
            <p:ph type="sldNum" sz="quarter" idx="12"/>
          </p:nvPr>
        </p:nvSpPr>
        <p:spPr/>
        <p:txBody>
          <a:bodyPr/>
          <a:lstStyle/>
          <a:p>
            <a:fld id="{8ACD082A-07E8-49A7-8A99-CD03A2B6320A}" type="slidenum">
              <a:rPr lang="de-DE" altLang="de-DE" smtClean="0">
                <a:latin typeface="+mn-lt"/>
                <a:ea typeface="+mn-ea"/>
              </a:rPr>
              <a:pPr/>
              <a:t>44</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620375283"/>
              </p:ext>
            </p:extLst>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Verena Jung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Britta Block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2896</Words>
  <Application>Microsoft Office PowerPoint</Application>
  <PresentationFormat>Benutzerdefiniert</PresentationFormat>
  <Paragraphs>457</Paragraphs>
  <Slides>44</Slides>
  <Notes>44</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44</vt:i4>
      </vt:variant>
    </vt:vector>
  </HeadingPairs>
  <TitlesOfParts>
    <vt:vector size="51" baseType="lpstr">
      <vt:lpstr>Arial</vt:lpstr>
      <vt:lpstr>Calibri Light</vt:lpstr>
      <vt:lpstr>Symbol</vt:lpstr>
      <vt:lpstr>Times New Roman</vt:lpstr>
      <vt:lpstr>WingDings</vt:lpstr>
      <vt:lpstr>UKE_PPT-Vorlage_16zu9</vt:lpstr>
      <vt:lpstr>1_UKE_PPT-Vorlage_16zu9</vt:lpstr>
      <vt:lpstr>MKT 6 B BADE – Сопереживание II</vt:lpstr>
      <vt:lpstr>На какие особенности внешности Вы обращаете внимание в первую очередь, eсли с кем-то знакомитесь? Насколько этихарактеристики надежны?</vt:lpstr>
      <vt:lpstr>На какие особенности внешности Вы обращаете внимание в первую очередь, eсли с кем-то знакомитесь? Насколько этихарактеристики надежны?</vt:lpstr>
      <vt:lpstr>Какие существуют другие источники информации? Насколько надежными они являются?</vt:lpstr>
      <vt:lpstr>Какие существуют другие источники информации? Насколько надежными они являются?</vt:lpstr>
      <vt:lpstr>“Сильные” и “слабые” стороны оценки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Обсудите сильные и слабые стороны критерий/поведения при оценки личности</vt:lpstr>
      <vt:lpstr>Иллюзия и действительность!</vt:lpstr>
      <vt:lpstr>Какой в этом смысл?</vt:lpstr>
      <vt:lpstr>Какой в этом смысл?</vt:lpstr>
      <vt:lpstr>Как проблемы в процессах сопереживания способствуют неверной оценки во время психоза - Примеры</vt:lpstr>
      <vt:lpstr>Задание</vt:lpstr>
      <vt:lpstr>Задание</vt:lpstr>
      <vt:lpstr>Задание</vt:lpstr>
      <vt:lpstr>PowerPoint-Präsentation</vt:lpstr>
      <vt:lpstr>Мужчина, имеющий избыточный вес, падает со стула Что подумают большинство людей?</vt:lpstr>
      <vt:lpstr>Начинаем!</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Факультативно: видеоклип</vt:lpstr>
      <vt:lpstr>PowerPoint-Präsentation</vt:lpstr>
      <vt:lpstr>PowerPoint-Präsentation</vt:lpstr>
      <vt:lpstr>Перенесение целей на повседневную жизнь</vt:lpstr>
      <vt:lpstr>Перенесение целей на повседневную жизнь</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297</cp:revision>
  <dcterms:created xsi:type="dcterms:W3CDTF">2004-06-30T16:15:23Z</dcterms:created>
  <dcterms:modified xsi:type="dcterms:W3CDTF">2021-11-13T17:11:44Z</dcterms:modified>
</cp:coreProperties>
</file>