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Lst>
  <p:notesMasterIdLst>
    <p:notesMasterId r:id="rId156"/>
  </p:notesMasterIdLst>
  <p:handoutMasterIdLst>
    <p:handoutMasterId r:id="rId157"/>
  </p:handoutMasterIdLst>
  <p:sldIdLst>
    <p:sldId id="833" r:id="rId2"/>
    <p:sldId id="581" r:id="rId3"/>
    <p:sldId id="818" r:id="rId4"/>
    <p:sldId id="817" r:id="rId5"/>
    <p:sldId id="816" r:id="rId6"/>
    <p:sldId id="815" r:id="rId7"/>
    <p:sldId id="784" r:id="rId8"/>
    <p:sldId id="690" r:id="rId9"/>
    <p:sldId id="691" r:id="rId10"/>
    <p:sldId id="834" r:id="rId11"/>
    <p:sldId id="837" r:id="rId12"/>
    <p:sldId id="836" r:id="rId13"/>
    <p:sldId id="821" r:id="rId14"/>
    <p:sldId id="650" r:id="rId15"/>
    <p:sldId id="822" r:id="rId16"/>
    <p:sldId id="699" r:id="rId17"/>
    <p:sldId id="724" r:id="rId18"/>
    <p:sldId id="723" r:id="rId19"/>
    <p:sldId id="780" r:id="rId20"/>
    <p:sldId id="590" r:id="rId21"/>
    <p:sldId id="823" r:id="rId22"/>
    <p:sldId id="769" r:id="rId23"/>
    <p:sldId id="591" r:id="rId24"/>
    <p:sldId id="825" r:id="rId25"/>
    <p:sldId id="824" r:id="rId26"/>
    <p:sldId id="594" r:id="rId27"/>
    <p:sldId id="425" r:id="rId28"/>
    <p:sldId id="426" r:id="rId29"/>
    <p:sldId id="427" r:id="rId30"/>
    <p:sldId id="428" r:id="rId31"/>
    <p:sldId id="429" r:id="rId32"/>
    <p:sldId id="430" r:id="rId33"/>
    <p:sldId id="431" r:id="rId34"/>
    <p:sldId id="432" r:id="rId35"/>
    <p:sldId id="790" r:id="rId36"/>
    <p:sldId id="595" r:id="rId37"/>
    <p:sldId id="596" r:id="rId38"/>
    <p:sldId id="597" r:id="rId39"/>
    <p:sldId id="598" r:id="rId40"/>
    <p:sldId id="599" r:id="rId41"/>
    <p:sldId id="600" r:id="rId42"/>
    <p:sldId id="601" r:id="rId43"/>
    <p:sldId id="602" r:id="rId44"/>
    <p:sldId id="776" r:id="rId45"/>
    <p:sldId id="805" r:id="rId46"/>
    <p:sldId id="806" r:id="rId47"/>
    <p:sldId id="807" r:id="rId48"/>
    <p:sldId id="808" r:id="rId49"/>
    <p:sldId id="809" r:id="rId50"/>
    <p:sldId id="810" r:id="rId51"/>
    <p:sldId id="811" r:id="rId52"/>
    <p:sldId id="812" r:id="rId53"/>
    <p:sldId id="81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03"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788" r:id="rId122"/>
    <p:sldId id="826"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01" r:id="rId138"/>
    <p:sldId id="830" r:id="rId139"/>
    <p:sldId id="829" r:id="rId140"/>
    <p:sldId id="828" r:id="rId141"/>
    <p:sldId id="827" r:id="rId142"/>
    <p:sldId id="646" r:id="rId143"/>
    <p:sldId id="832" r:id="rId144"/>
    <p:sldId id="831" r:id="rId145"/>
    <p:sldId id="804" r:id="rId146"/>
    <p:sldId id="789" r:id="rId147"/>
    <p:sldId id="792" r:id="rId148"/>
    <p:sldId id="793" r:id="rId149"/>
    <p:sldId id="794" r:id="rId150"/>
    <p:sldId id="795" r:id="rId151"/>
    <p:sldId id="796" r:id="rId152"/>
    <p:sldId id="797" r:id="rId153"/>
    <p:sldId id="798" r:id="rId154"/>
    <p:sldId id="799" r:id="rId155"/>
  </p:sldIdLst>
  <p:sldSz cx="12195175" cy="6858000"/>
  <p:notesSz cx="6781800" cy="9926638"/>
  <p:embeddedFontLst>
    <p:embeddedFont>
      <p:font typeface="Calibri" panose="020F0502020204030204" pitchFamily="34" charset="0"/>
      <p:regular r:id="rId158"/>
      <p:bold r:id="rId159"/>
      <p:italic r:id="rId160"/>
      <p:boldItalic r:id="rId161"/>
    </p:embeddedFont>
    <p:embeddedFont>
      <p:font typeface="Calibri Light" panose="020F0302020204030204" pitchFamily="34" charset="0"/>
      <p:regular r:id="rId162"/>
      <p:italic r:id="rId163"/>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9">
          <p15:clr>
            <a:srgbClr val="A4A3A4"/>
          </p15:clr>
        </p15:guide>
        <p15:guide id="3" pos="332">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3" autoAdjust="0"/>
    <p:restoredTop sz="60836" autoAdjust="0"/>
  </p:normalViewPr>
  <p:slideViewPr>
    <p:cSldViewPr>
      <p:cViewPr varScale="1">
        <p:scale>
          <a:sx n="67" d="100"/>
          <a:sy n="67" d="100"/>
        </p:scale>
        <p:origin x="788" y="52"/>
      </p:cViewPr>
      <p:guideLst>
        <p:guide orient="horz" pos="3339"/>
        <p:guide pos="249"/>
        <p:guide pos="33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2.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3.fntdata"/><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4.fntdata"/><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7B7E486-B020-478C-81BE-B84CDFCAEDCC}" type="slidenum">
              <a:rPr lang="en-GB" altLang="de-DE"/>
              <a:pPr/>
              <a:t>‹Nr.›</a:t>
            </a:fld>
            <a:endParaRPr lang="en-GB" altLang="de-DE"/>
          </a:p>
        </p:txBody>
      </p:sp>
    </p:spTree>
    <p:extLst>
      <p:ext uri="{BB962C8B-B14F-4D97-AF65-F5344CB8AC3E}">
        <p14:creationId xmlns:p14="http://schemas.microsoft.com/office/powerpoint/2010/main" val="225104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A5628D06-CFC1-49DC-A7F4-668E6E83476E}" type="slidenum">
              <a:rPr lang="de-DE" altLang="de-DE"/>
              <a:pPr/>
              <a:t>‹Nr.›</a:t>
            </a:fld>
            <a:endParaRPr lang="de-DE" altLang="de-DE"/>
          </a:p>
        </p:txBody>
      </p:sp>
    </p:spTree>
    <p:extLst>
      <p:ext uri="{BB962C8B-B14F-4D97-AF65-F5344CB8AC3E}">
        <p14:creationId xmlns:p14="http://schemas.microsoft.com/office/powerpoint/2010/main" val="1925355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ADBC36-B8CA-44B3-BCC1-170FFF9033DF}" type="slidenum">
              <a:rPr lang="de-DE" altLang="de-DE" sz="1300"/>
              <a:pPr eaLnBrk="1" hangingPunct="1">
                <a:spcBef>
                  <a:spcPct val="0"/>
                </a:spcBef>
              </a:pPr>
              <a:t>7</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10977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DE9637-BBA6-480A-93BD-2B124FD5AB15}" type="slidenum">
              <a:rPr lang="de-DE" altLang="de-DE" sz="1300"/>
              <a:pP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11215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5B30D8-6590-4BBD-9043-38B38594EB77}"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03136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071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7705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9746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EE058B-FD63-40F1-91DB-3624BD618CAD}"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9108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C84C4A-6497-40CA-B5EF-2527D435857E}"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419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1FC331-E688-438E-91EB-BD83584292B2}"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980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322196-0EA8-4C8A-B609-ED59B50AC2AF}"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4010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D752C-8BAE-4933-B3FC-15A9A1C7EC59}"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881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D752C-8BAE-4933-B3FC-15A9A1C7EC59}"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881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ECB6C3-2F0B-4C93-9E45-2CA077F8285A}"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42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17095F-97E6-449F-8EFB-85F195CEB2E8}"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410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351BEF-F061-4135-8142-69785C358DC6}"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7170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3C4564-FE33-41A8-BE44-494807281329}"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2942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35A9A-1241-44DA-9F18-3579AC0C5B69}"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599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38E28-CA69-4061-97C7-BCA3EA670F8D}"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0162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E40FCD-F696-45E9-BB14-84DFEA938D64}"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1179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43F4A-B75F-4070-9936-F7635FB8713F}"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3245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3126D-25A7-43CA-8196-2691850E244F}"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907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07DFC-000F-4673-B5EC-E92DC2C1DA3E}"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7180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562330-B0C4-485E-9926-8BA2F283A2AF}" type="slidenum">
              <a:rPr lang="de-DE" altLang="de-DE" sz="1300"/>
              <a:pPr algn="r" eaLnBrk="1" hangingPunct="1">
                <a:spcBef>
                  <a:spcPct val="0"/>
                </a:spcBef>
              </a:pPr>
              <a:t>35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2961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4F3FF-03D9-4552-B36D-5D78FAB2805A}" type="slidenum">
              <a:rPr lang="de-DE" altLang="de-DE" sz="1300"/>
              <a:pPr eaLnBrk="1" hangingPunct="1">
                <a:spcBef>
                  <a:spcPct val="0"/>
                </a:spcBef>
              </a:pPr>
              <a:t>36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7173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77F361-1175-425D-98BF-32C359C43B08}" type="slidenum">
              <a:rPr lang="de-DE" altLang="de-DE" sz="1300"/>
              <a:pPr eaLnBrk="1" hangingPunct="1">
                <a:spcBef>
                  <a:spcPct val="0"/>
                </a:spcBef>
              </a:pPr>
              <a:t>37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830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C22E5-AA8F-4B88-9F6D-956D28142127}" type="slidenum">
              <a:rPr lang="de-DE" altLang="de-DE" sz="1300"/>
              <a:pPr eaLnBrk="1" hangingPunct="1">
                <a:spcBef>
                  <a:spcPct val="0"/>
                </a:spcBef>
              </a:pPr>
              <a:t>38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956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0A0BD-47D6-4F5C-BD4F-5C446CCD4EC6}" type="slidenum">
              <a:rPr lang="de-DE" altLang="de-DE" sz="1300"/>
              <a:pPr eaLnBrk="1" hangingPunct="1">
                <a:spcBef>
                  <a:spcPct val="0"/>
                </a:spcBef>
              </a:pPr>
              <a:t>39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67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338EE-5E60-4881-BC17-CBD6060516DD}" type="slidenum">
              <a:rPr lang="de-DE" altLang="de-DE" sz="1300"/>
              <a:pPr eaLnBrk="1" hangingPunct="1">
                <a:spcBef>
                  <a:spcPct val="0"/>
                </a:spcBef>
              </a:pPr>
              <a:t>40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3633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E230E-314B-4FE4-918B-ED6E431B1C53}" type="slidenum">
              <a:rPr lang="de-DE" altLang="de-DE" sz="1300"/>
              <a:pPr eaLnBrk="1" hangingPunct="1">
                <a:spcBef>
                  <a:spcPct val="0"/>
                </a:spcBef>
              </a:pPr>
              <a:t>41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0426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011AA-C68C-4FB2-AA01-2CB1B48FCE12}"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201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43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0970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C756E-6A46-484C-A069-5919A2746DA1}" type="slidenum">
              <a:rPr lang="de-DE" altLang="de-DE" sz="1300"/>
              <a:pPr eaLnBrk="1" hangingPunct="1">
                <a:spcBef>
                  <a:spcPct val="0"/>
                </a:spcBef>
              </a:pPr>
              <a:t>44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350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4F3FF-03D9-4552-B36D-5D78FAB2805A}" type="slidenum">
              <a:rPr lang="de-DE" altLang="de-DE" sz="1300"/>
              <a:pPr eaLnBrk="1" hangingPunct="1">
                <a:spcBef>
                  <a:spcPct val="0"/>
                </a:spcBef>
              </a:pPr>
              <a:t>45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71738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77F361-1175-425D-98BF-32C359C43B08}"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8306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C22E5-AA8F-4B88-9F6D-956D28142127}"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9561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0A0BD-47D6-4F5C-BD4F-5C446CCD4EC6}"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678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338EE-5E60-4881-BC17-CBD6060516DD}" type="slidenum">
              <a:rPr lang="de-DE" altLang="de-DE" sz="1300"/>
              <a:pPr eaLnBrk="1" hangingPunct="1">
                <a:spcBef>
                  <a:spcPct val="0"/>
                </a:spcBef>
              </a:pPr>
              <a:t>49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3633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E230E-314B-4FE4-918B-ED6E431B1C53}" type="slidenum">
              <a:rPr lang="de-DE" altLang="de-DE" sz="1300"/>
              <a:pPr eaLnBrk="1" hangingPunct="1">
                <a:spcBef>
                  <a:spcPct val="0"/>
                </a:spcBef>
              </a:pPr>
              <a:t>50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0426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011AA-C68C-4FB2-AA01-2CB1B48FCE12}" type="slidenum">
              <a:rPr lang="de-DE" altLang="de-DE" sz="1300"/>
              <a:pPr eaLnBrk="1" hangingPunct="1">
                <a:spcBef>
                  <a:spcPct val="0"/>
                </a:spcBef>
              </a:pPr>
              <a:t>51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201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52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0970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C756E-6A46-484C-A069-5919A2746DA1}" type="slidenum">
              <a:rPr lang="de-DE" altLang="de-DE" sz="1300"/>
              <a:pPr eaLnBrk="1" hangingPunct="1">
                <a:spcBef>
                  <a:spcPct val="0"/>
                </a:spcBef>
              </a:pPr>
              <a:t>53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3500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9050B-FB6D-4015-BFF3-F7D088FE6958}" type="slidenum">
              <a:rPr lang="de-DE" altLang="de-DE" sz="1300"/>
              <a:pPr eaLnBrk="1" hangingPunct="1">
                <a:spcBef>
                  <a:spcPct val="0"/>
                </a:spcBef>
              </a:pPr>
              <a:t>54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72963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768D85-F24E-40B8-BB40-4C19F3E9B8BF}" type="slidenum">
              <a:rPr lang="de-DE" altLang="de-DE" sz="1300"/>
              <a:pPr eaLnBrk="1" hangingPunct="1">
                <a:spcBef>
                  <a:spcPct val="0"/>
                </a:spcBef>
              </a:pPr>
              <a:t>55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2325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03370F-3AF9-4BFB-B5CE-5DA2925D7DD7}"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3180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AB2FB-AEAB-4954-A4F7-C8CF3C416069}"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96646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8B2B2-06EA-43E9-89E4-FA17EF4A4192}"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79970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575BE5-07CB-4E8E-AE9B-35893C9A0FAC}"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23211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A88714-EFCC-48A0-9F27-D499E402C4AE}"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869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0975F-6DA8-48D8-A9E4-6169EB62CA67}"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23126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642760-CDC0-470F-822A-0B1F180E1135}"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19616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18B883-4820-44F5-BDF2-F7AA8DFDB444}"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1665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9A0DFC-C77F-4257-8FCE-0091924817DA}" type="slidenum">
              <a:rPr lang="de-DE" altLang="de-DE" sz="1300"/>
              <a:pPr eaLnBrk="1" hangingPunct="1">
                <a:spcBef>
                  <a:spcPct val="0"/>
                </a:spcBef>
              </a:pPr>
              <a:t>64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59664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18966E-4AC9-4C4B-9963-99444C7E8302}" type="slidenum">
              <a:rPr lang="de-DE" altLang="de-DE" sz="1300"/>
              <a:pPr eaLnBrk="1" hangingPunct="1">
                <a:spcBef>
                  <a:spcPct val="0"/>
                </a:spcBef>
              </a:pPr>
              <a:t>65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9250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28350-5416-4457-8EF3-BF8DFD42D39F}" type="slidenum">
              <a:rPr lang="de-DE" altLang="de-DE" sz="1300"/>
              <a:pPr eaLnBrk="1" hangingPunct="1">
                <a:spcBef>
                  <a:spcPct val="0"/>
                </a:spcBef>
              </a:pPr>
              <a:t>66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59326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74C4F-B907-4259-B438-E375B25D0890}" type="slidenum">
              <a:rPr lang="de-DE" altLang="de-DE" sz="1300"/>
              <a:pPr eaLnBrk="1" hangingPunct="1">
                <a:spcBef>
                  <a:spcPct val="0"/>
                </a:spcBef>
              </a:pPr>
              <a:t>67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7934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AC424F-0DB2-4032-A2FF-D4F4E393EE76}" type="slidenum">
              <a:rPr lang="de-DE" altLang="de-DE" sz="1300"/>
              <a:pPr eaLnBrk="1" hangingPunct="1">
                <a:spcBef>
                  <a:spcPct val="0"/>
                </a:spcBef>
              </a:pPr>
              <a:t>68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33922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23C76A-F343-4681-80E0-F9DA8A59D5BF}" type="slidenum">
              <a:rPr lang="de-DE" altLang="de-DE" sz="1300"/>
              <a:pPr eaLnBrk="1" hangingPunct="1">
                <a:spcBef>
                  <a:spcPct val="0"/>
                </a:spcBef>
              </a:pPr>
              <a:t>69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7128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1C60BA-EB2A-4C4D-A837-CF3BC6CB20D2}" type="slidenum">
              <a:rPr lang="de-DE" altLang="de-DE" sz="1300"/>
              <a:pPr eaLnBrk="1" hangingPunct="1">
                <a:spcBef>
                  <a:spcPct val="0"/>
                </a:spcBef>
              </a:pPr>
              <a:t>70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49130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630B76-9AC7-409D-B47C-3F3E51458B9B}"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61009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4FE3E2-7255-40B6-845F-247E465EC64D}"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2980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5BBDE4-B5FB-4403-A648-28655FCE9CFA}"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6240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6E01F2-4332-411D-A467-D3425C427795}"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782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5AA087-C61C-4E6E-8E8D-C1396AA35568}"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3946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228832-F331-4F13-A57D-7352B800C9FF}"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89185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2B243-9D44-46DB-BC4B-015FA9438EE7}"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9418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3F887F-3273-4B70-8FE2-EFFA1153524D}"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0213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7595F-FE0A-4EA8-AB9C-441706FBC8F3}"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75438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263FF6-1B64-4626-AD1B-D144EED208BF}" type="slidenum">
              <a:rPr lang="de-DE" altLang="de-DE" sz="1300"/>
              <a:pPr eaLnBrk="1" hangingPunct="1">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9613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7C3AB3-4CA8-4994-ADD9-636748210FA2}" type="slidenum">
              <a:rPr lang="de-DE" altLang="de-DE" sz="1300"/>
              <a:pPr eaLnBrk="1" hangingPunct="1">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73522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C5EEF7-9EB7-4E85-8404-4734509D7DB6}" type="slidenum">
              <a:rPr lang="de-DE" altLang="de-DE" sz="1300"/>
              <a:pPr eaLnBrk="1" hangingPunct="1">
                <a:spcBef>
                  <a:spcPct val="0"/>
                </a:spcBef>
              </a:pPr>
              <a:t>83</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05173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FB1C72-D53A-4551-80A8-7EFFD9973271}" type="slidenum">
              <a:rPr lang="de-DE" altLang="de-DE" sz="1300"/>
              <a:pPr eaLnBrk="1" hangingPunct="1">
                <a:spcBef>
                  <a:spcPct val="0"/>
                </a:spcBef>
              </a:pPr>
              <a:t>84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1747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096A8E-856C-4922-B898-C3DBF96C1DD8}" type="slidenum">
              <a:rPr lang="de-DE" altLang="de-DE" sz="1300"/>
              <a:pPr eaLnBrk="1" hangingPunct="1">
                <a:spcBef>
                  <a:spcPct val="0"/>
                </a:spcBef>
              </a:pPr>
              <a:t>85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78776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7AD086-8F6A-4604-86E1-5807ABCB9E27}" type="slidenum">
              <a:rPr lang="de-DE" altLang="de-DE" sz="1300"/>
              <a:pPr eaLnBrk="1" hangingPunct="1">
                <a:spcBef>
                  <a:spcPct val="0"/>
                </a:spcBef>
              </a:pPr>
              <a:t>86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97050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751CAB-F297-4E2E-AF4C-E5942A561C89}" type="slidenum">
              <a:rPr lang="de-DE" altLang="de-DE" sz="1300"/>
              <a:pPr eaLnBrk="1" hangingPunct="1">
                <a:spcBef>
                  <a:spcPct val="0"/>
                </a:spcBef>
              </a:pPr>
              <a:t>87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48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4A2CCD-EAF9-4D68-A424-1C26086D80B9}" type="slidenum">
              <a:rPr lang="de-DE" altLang="de-DE" sz="1300"/>
              <a:pPr eaLnBrk="1" hangingPunct="1">
                <a:spcBef>
                  <a:spcPct val="0"/>
                </a:spcBef>
              </a:pPr>
              <a:t>88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018867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0CC9C9-A833-4CBB-BDCC-7865284F4F80}" type="slidenum">
              <a:rPr lang="de-DE" altLang="de-DE" sz="1300"/>
              <a:pPr eaLnBrk="1" hangingPunct="1">
                <a:spcBef>
                  <a:spcPct val="0"/>
                </a:spcBef>
              </a:pPr>
              <a:t>89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99579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FB8453-8C57-4E92-85A2-220D6DCA214C}" type="slidenum">
              <a:rPr lang="de-DE" altLang="de-DE" sz="1300"/>
              <a:pPr eaLnBrk="1" hangingPunct="1">
                <a:spcBef>
                  <a:spcPct val="0"/>
                </a:spcBef>
              </a:pPr>
              <a:t>90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921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791129-A3B8-4A01-B357-A025CF33CB74}" type="slidenum">
              <a:rPr lang="de-DE" altLang="de-DE" sz="1300"/>
              <a:pPr eaLnBrk="1" hangingPunct="1">
                <a:spcBef>
                  <a:spcPct val="0"/>
                </a:spcBef>
              </a:pPr>
              <a:t>91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42548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90916D-C558-4D19-BF22-6CAA33C53475}" type="slidenum">
              <a:rPr lang="de-DE" altLang="de-DE" sz="1300"/>
              <a:pPr eaLnBrk="1" hangingPunct="1">
                <a:spcBef>
                  <a:spcPct val="0"/>
                </a:spcBef>
              </a:pPr>
              <a:t>92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8456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CC7A0-B29B-4F2D-943B-1016B5B894C4}" type="slidenum">
              <a:rPr lang="de-DE" altLang="de-DE" sz="1300"/>
              <a:pPr eaLnBrk="1" hangingPunct="1">
                <a:spcBef>
                  <a:spcPct val="0"/>
                </a:spcBef>
              </a:pPr>
              <a:t>93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9883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35D4D8-B72C-4DDF-B91B-D3437ABA86B8}" type="slidenum">
              <a:rPr lang="de-DE" altLang="de-DE" sz="1300"/>
              <a:pPr eaLnBrk="1" hangingPunct="1">
                <a:spcBef>
                  <a:spcPct val="0"/>
                </a:spcBef>
              </a:pPr>
              <a:t>94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67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C5706A-F74C-4AB6-AFB7-02823CAB1267}" type="slidenum">
              <a:rPr lang="de-DE" altLang="de-DE" sz="1300"/>
              <a:pPr eaLnBrk="1" hangingPunct="1">
                <a:spcBef>
                  <a:spcPct val="0"/>
                </a:spcBef>
              </a:pPr>
              <a:t>95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9632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23775F-D7CA-49A2-B551-AB1DA4457C13}" type="slidenum">
              <a:rPr lang="de-DE" altLang="de-DE" sz="1300"/>
              <a:pPr eaLnBrk="1" hangingPunct="1">
                <a:spcBef>
                  <a:spcPct val="0"/>
                </a:spcBef>
              </a:pPr>
              <a:t>96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26902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50C243-D51D-4A52-8C12-19BB3AB5F664}" type="slidenum">
              <a:rPr lang="de-DE" altLang="de-DE" sz="1300"/>
              <a:pPr eaLnBrk="1" hangingPunct="1">
                <a:spcBef>
                  <a:spcPct val="0"/>
                </a:spcBef>
              </a:pPr>
              <a:t>97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80541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C2E89-6DCA-42F5-87C2-FB9883408B65}" type="slidenum">
              <a:rPr lang="de-DE" altLang="de-DE" sz="1300"/>
              <a:pPr eaLnBrk="1" hangingPunct="1">
                <a:spcBef>
                  <a:spcPct val="0"/>
                </a:spcBef>
              </a:pPr>
              <a:t>98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05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2A5D40-003F-4EDB-B80B-1345BD731BFD}" type="slidenum">
              <a:rPr lang="de-DE" altLang="de-DE" sz="1300"/>
              <a:pPr eaLnBrk="1" hangingPunct="1">
                <a:spcBef>
                  <a:spcPct val="0"/>
                </a:spcBef>
              </a:pPr>
              <a:t>99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7633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66B543-44B9-4C11-A8EC-3AC9262EF457}" type="slidenum">
              <a:rPr lang="de-DE" altLang="de-DE" sz="1300"/>
              <a:pPr eaLnBrk="1" hangingPunct="1">
                <a:spcBef>
                  <a:spcPct val="0"/>
                </a:spcBef>
              </a:pPr>
              <a:t>100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8620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91E95D-88BA-46A1-976E-F41384CA5D5A}" type="slidenum">
              <a:rPr lang="de-DE" altLang="de-DE" sz="1300"/>
              <a:pPr eaLnBrk="1" hangingPunct="1">
                <a:spcBef>
                  <a:spcPct val="0"/>
                </a:spcBef>
              </a:pPr>
              <a:t>101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61494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80DD81-EB00-4261-A16F-738B8E239EE5}" type="slidenum">
              <a:rPr lang="de-DE" altLang="de-DE" sz="1300"/>
              <a:pPr eaLnBrk="1" hangingPunct="1">
                <a:spcBef>
                  <a:spcPct val="0"/>
                </a:spcBef>
              </a:pPr>
              <a:t>102</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2955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FA411-B4F3-4192-809D-5D8B660DCB67}" type="slidenum">
              <a:rPr lang="de-DE" altLang="de-DE" sz="1300"/>
              <a:pPr eaLnBrk="1" hangingPunct="1">
                <a:spcBef>
                  <a:spcPct val="0"/>
                </a:spcBef>
              </a:pPr>
              <a:t>103</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20049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E2AAF5-B9D1-46A9-925F-E0D00C4A150A}" type="slidenum">
              <a:rPr lang="de-DE" altLang="de-DE" sz="1300"/>
              <a:pPr eaLnBrk="1" hangingPunct="1">
                <a:spcBef>
                  <a:spcPct val="0"/>
                </a:spcBef>
              </a:pPr>
              <a:t>104</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077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FDD370-D221-4537-A73A-9825361FE145}" type="slidenum">
              <a:rPr lang="de-DE" altLang="de-DE" sz="1300"/>
              <a:pPr eaLnBrk="1" hangingPunct="1">
                <a:spcBef>
                  <a:spcPct val="0"/>
                </a:spcBef>
              </a:pPr>
              <a:t>105</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48530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DCA545-2508-4CE4-878A-79F16C3C758F}" type="slidenum">
              <a:rPr lang="de-DE" altLang="de-DE" sz="1300"/>
              <a:pPr eaLnBrk="1" hangingPunct="1">
                <a:spcBef>
                  <a:spcPct val="0"/>
                </a:spcBef>
              </a:pPr>
              <a:t>106</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2583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CCB0B4-7E18-45DC-9C8F-5EFC8DA50EF7}" type="slidenum">
              <a:rPr lang="de-DE" altLang="de-DE" sz="1300"/>
              <a:pPr eaLnBrk="1" hangingPunct="1">
                <a:spcBef>
                  <a:spcPct val="0"/>
                </a:spcBef>
              </a:pPr>
              <a:t>107</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9832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902C5-580D-4909-8697-D31D0F6F139F}" type="slidenum">
              <a:rPr lang="de-DE" altLang="de-DE" sz="1300"/>
              <a:pPr eaLnBrk="1" hangingPunct="1">
                <a:spcBef>
                  <a:spcPct val="0"/>
                </a:spcBef>
              </a:pPr>
              <a:t>108</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9463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6B3C9-9118-46B7-A5F0-ABB1A41C4FF8}" type="slidenum">
              <a:rPr lang="de-DE" altLang="de-DE" sz="1300"/>
              <a:pPr eaLnBrk="1" hangingPunct="1">
                <a:spcBef>
                  <a:spcPct val="0"/>
                </a:spcBef>
              </a:pPr>
              <a:t>109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355937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4E4F26-914F-43B0-A8E8-843E48EED7B0}" type="slidenum">
              <a:rPr lang="de-DE" altLang="de-DE" sz="1300"/>
              <a:pPr eaLnBrk="1" hangingPunct="1">
                <a:spcBef>
                  <a:spcPct val="0"/>
                </a:spcBef>
              </a:pPr>
              <a:t>110</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8205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0C6B53-445F-4D6C-BEE5-C1D385E2BE79}" type="slidenum">
              <a:rPr lang="de-DE" altLang="de-DE" sz="1300"/>
              <a:pPr eaLnBrk="1" hangingPunct="1">
                <a:spcBef>
                  <a:spcPct val="0"/>
                </a:spcBef>
              </a:pPr>
              <a:t>111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68007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DC6A35-8097-4786-8373-6F00149E92A0}" type="slidenum">
              <a:rPr lang="de-DE" altLang="de-DE" sz="1300"/>
              <a:pPr eaLnBrk="1" hangingPunct="1">
                <a:spcBef>
                  <a:spcPct val="0"/>
                </a:spcBef>
              </a:pPr>
              <a:t>112</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21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B2DB5-AD0F-4AED-A307-481393F620D5}" type="slidenum">
              <a:rPr lang="de-DE" altLang="de-DE" sz="1300"/>
              <a:pPr eaLnBrk="1" hangingPunct="1">
                <a:spcBef>
                  <a:spcPct val="0"/>
                </a:spcBef>
              </a:pPr>
              <a:t>113</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1688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876599-AD23-4038-8913-09DA18ECB555}" type="slidenum">
              <a:rPr lang="de-DE" altLang="de-DE" sz="1300"/>
              <a:pPr eaLnBrk="1" hangingPunct="1">
                <a:spcBef>
                  <a:spcPct val="0"/>
                </a:spcBef>
              </a:pPr>
              <a:t>114</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84439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FC1E2-2DD7-4652-AC92-7FE8A43873F4}" type="slidenum">
              <a:rPr lang="de-DE" altLang="de-DE" sz="1300"/>
              <a:pPr eaLnBrk="1" hangingPunct="1">
                <a:spcBef>
                  <a:spcPct val="0"/>
                </a:spcBef>
              </a:pPr>
              <a:t>115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61758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2E07E-968B-44BD-AAA3-19C04645193B}" type="slidenum">
              <a:rPr lang="de-DE" altLang="de-DE" sz="1300"/>
              <a:pPr eaLnBrk="1" hangingPunct="1">
                <a:spcBef>
                  <a:spcPct val="0"/>
                </a:spcBef>
              </a:pPr>
              <a:t>116</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4605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172DA7-CAE9-489C-9F61-C63CFB036776}" type="slidenum">
              <a:rPr lang="de-DE" altLang="de-DE" sz="1300"/>
              <a:pPr eaLnBrk="1" hangingPunct="1">
                <a:spcBef>
                  <a:spcPct val="0"/>
                </a:spcBef>
              </a:pPr>
              <a:t>117</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47854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367858-0786-443C-A49A-2A3FFD770816}" type="slidenum">
              <a:rPr lang="de-DE" altLang="de-DE" sz="1300"/>
              <a:pPr eaLnBrk="1" hangingPunct="1">
                <a:spcBef>
                  <a:spcPct val="0"/>
                </a:spcBef>
              </a:pPr>
              <a:t>118</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32648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277DF9-6BA8-42C2-A735-78553C36D08D}" type="slidenum">
              <a:rPr lang="de-DE" altLang="de-DE" sz="1300"/>
              <a:pPr eaLnBrk="1" hangingPunct="1">
                <a:spcBef>
                  <a:spcPct val="0"/>
                </a:spcBef>
              </a:pPr>
              <a:t>119</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2091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72CDF0-4C60-4BE4-B512-1879EADC1DC7}" type="slidenum">
              <a:rPr lang="de-DE" altLang="de-DE" sz="1300"/>
              <a:pPr eaLnBrk="1" hangingPunct="1">
                <a:spcBef>
                  <a:spcPct val="0"/>
                </a:spcBef>
              </a:pPr>
              <a:t>120</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16458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AAE7F-C6E2-4C4C-905D-C44E76EC6544}" type="slidenum">
              <a:rPr lang="de-DE" altLang="de-DE" sz="1300"/>
              <a:pPr eaLnBrk="1" hangingPunct="1">
                <a:spcBef>
                  <a:spcPct val="0"/>
                </a:spcBef>
              </a:pPr>
              <a:t>121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42566823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AAE7F-C6E2-4C4C-905D-C44E76EC6544}" type="slidenum">
              <a:rPr lang="de-DE" altLang="de-DE" sz="1300"/>
              <a:pPr eaLnBrk="1" hangingPunct="1">
                <a:spcBef>
                  <a:spcPct val="0"/>
                </a:spcBef>
              </a:pPr>
              <a:t>122</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4256682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AE112A-1005-47AF-93FE-77D2338374BA}" type="slidenum">
              <a:rPr lang="de-DE" altLang="de-DE" sz="1300"/>
              <a:pPr eaLnBrk="1" hangingPunct="1">
                <a:spcBef>
                  <a:spcPct val="0"/>
                </a:spcBef>
              </a:pPr>
              <a:t>123</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080113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C66613-E8BD-44FE-95EA-DF3BDC875120}" type="slidenum">
              <a:rPr lang="de-DE" altLang="de-DE" sz="1300"/>
              <a:pPr eaLnBrk="1" hangingPunct="1">
                <a:spcBef>
                  <a:spcPct val="0"/>
                </a:spcBef>
              </a:pPr>
              <a:t>124</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5237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52D85F-A00A-452E-83D7-CAEE73D1DA47}" type="slidenum">
              <a:rPr lang="de-DE" altLang="de-DE" sz="1300"/>
              <a:pPr eaLnBrk="1" hangingPunct="1">
                <a:spcBef>
                  <a:spcPct val="0"/>
                </a:spcBef>
              </a:pPr>
              <a:t>125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177815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92C11-2C5C-463C-9AD2-5D082585369E}" type="slidenum">
              <a:rPr lang="de-DE" altLang="de-DE" sz="1300"/>
              <a:pPr eaLnBrk="1" hangingPunct="1">
                <a:spcBef>
                  <a:spcPct val="0"/>
                </a:spcBef>
              </a:pPr>
              <a:t>126</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228861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74441C-C81D-476B-AAF5-412CE86297B6}" type="slidenum">
              <a:rPr lang="de-DE" altLang="de-DE" sz="1300"/>
              <a:pPr eaLnBrk="1" hangingPunct="1">
                <a:spcBef>
                  <a:spcPct val="0"/>
                </a:spcBef>
              </a:pPr>
              <a:t>127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150157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0BEB5B-5283-4FA7-9B29-468E9812D545}" type="slidenum">
              <a:rPr lang="de-DE" altLang="de-DE" sz="1300"/>
              <a:pPr eaLnBrk="1" hangingPunct="1">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560920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D61F6A-B2AB-4113-B23A-4E80B4EC7745}" type="slidenum">
              <a:rPr lang="de-DE" altLang="de-DE" sz="1300"/>
              <a:pPr eaLnBrk="1" hangingPunct="1">
                <a:spcBef>
                  <a:spcPct val="0"/>
                </a:spcBef>
              </a:pPr>
              <a:t>129</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7770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B107D-D247-4119-92FE-B3DBB5E68ADB}" type="slidenum">
              <a:rPr lang="de-DE" altLang="de-DE" sz="1300"/>
              <a:pPr eaLnBrk="1" hangingPunct="1">
                <a:spcBef>
                  <a:spcPct val="0"/>
                </a:spcBef>
              </a:pPr>
              <a:t>130</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37705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C1F89C-E907-4A47-9FCF-FDD4CB816FD3}" type="slidenum">
              <a:rPr lang="de-DE" altLang="de-DE" sz="1300"/>
              <a:pPr eaLnBrk="1" hangingPunct="1">
                <a:spcBef>
                  <a:spcPct val="0"/>
                </a:spcBef>
              </a:pPr>
              <a:t>131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31265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AC55D-8DB2-40C4-9649-EF4F13E4FA68}" type="slidenum">
              <a:rPr lang="de-DE" altLang="de-DE" sz="1300"/>
              <a:pPr eaLnBrk="1" hangingPunct="1">
                <a:spcBef>
                  <a:spcPct val="0"/>
                </a:spcBef>
              </a:pPr>
              <a:t>132</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97961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9228E6-668E-4797-9747-E0659D0A9D9C}" type="slidenum">
              <a:rPr lang="de-DE" altLang="de-DE" sz="1300"/>
              <a:pPr eaLnBrk="1" hangingPunct="1">
                <a:spcBef>
                  <a:spcPct val="0"/>
                </a:spcBef>
              </a:pPr>
              <a:t>133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110708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3E166C-BCB6-4E19-BFAF-93F0981C5257}" type="slidenum">
              <a:rPr lang="de-DE" altLang="de-DE" sz="1300"/>
              <a:pPr eaLnBrk="1" hangingPunct="1">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62380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404A72-0947-428F-8269-46C9A97968CF}" type="slidenum">
              <a:rPr lang="de-DE" altLang="de-DE" sz="1300"/>
              <a:pPr eaLnBrk="1" hangingPunct="1">
                <a:spcBef>
                  <a:spcPct val="0"/>
                </a:spcBef>
              </a:pPr>
              <a:t>135</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00356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A34637-B1F6-4941-8C57-62ADA0793800}" type="slidenum">
              <a:rPr lang="de-DE" altLang="de-DE" sz="1300"/>
              <a:pPr eaLnBrk="1" hangingPunct="1">
                <a:spcBef>
                  <a:spcPct val="0"/>
                </a:spcBef>
              </a:pPr>
              <a:t>136</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16829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137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138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139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140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141</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142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143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144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B4A0AAE-B1A2-417D-957F-731BDF0F754C}" type="slidenum">
              <a:rPr lang="de-DE" altLang="de-DE" sz="1300"/>
              <a:pPr algn="r" eaLnBrk="1" hangingPunct="1">
                <a:spcBef>
                  <a:spcPct val="0"/>
                </a:spcBef>
              </a:pPr>
              <a:t>146</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42776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C1D7B-C4FE-4CE1-BB0B-10CAA6FC2ED8}"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41192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298F1A-4A37-4C7C-A2CA-7B4F929C6AB9}"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752807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28CA81-1472-4127-8E2A-97DDB3334BAA}"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4159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2FBF8D3-F7AF-42F9-86FD-2AB28AB1F22E}" type="slidenum">
              <a:rPr lang="de-DE" altLang="de-DE" sz="1300">
                <a:solidFill>
                  <a:srgbClr val="000000"/>
                </a:solidFill>
              </a:rPr>
              <a:pPr algn="r" eaLnBrk="1" hangingPunct="1">
                <a:spcBef>
                  <a:spcPct val="0"/>
                </a:spcBef>
              </a:pPr>
              <a:t>150</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82761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D63478-F768-4060-ACAB-9033B96FCD3A}" type="slidenum">
              <a:rPr lang="de-DE" altLang="de-DE" sz="1300">
                <a:solidFill>
                  <a:srgbClr val="000000"/>
                </a:solidFill>
              </a:rPr>
              <a:pPr algn="r" eaLnBrk="1" hangingPunct="1">
                <a:spcBef>
                  <a:spcPct val="0"/>
                </a:spcBef>
              </a:pPr>
              <a:t>151</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9943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D3226B-D0FA-448C-A11C-313EFAAC283B}"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70234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153</a:t>
            </a:fld>
            <a:endParaRPr lang="de-DE" altLang="de-DE"/>
          </a:p>
        </p:txBody>
      </p:sp>
    </p:spTree>
    <p:extLst>
      <p:ext uri="{BB962C8B-B14F-4D97-AF65-F5344CB8AC3E}">
        <p14:creationId xmlns:p14="http://schemas.microsoft.com/office/powerpoint/2010/main" val="24175563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154</a:t>
            </a:fld>
            <a:endParaRPr lang="de-DE" altLang="de-DE"/>
          </a:p>
        </p:txBody>
      </p:sp>
    </p:spTree>
    <p:extLst>
      <p:ext uri="{BB962C8B-B14F-4D97-AF65-F5344CB8AC3E}">
        <p14:creationId xmlns:p14="http://schemas.microsoft.com/office/powerpoint/2010/main" val="689890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4" name="Slide Number Placeholder 3"/>
          <p:cNvSpPr>
            <a:spLocks noGrp="1"/>
          </p:cNvSpPr>
          <p:nvPr>
            <p:ph type="sldNum" sz="quarter" idx="12"/>
          </p:nvPr>
        </p:nvSpPr>
        <p:spPr bwMode="gray"/>
        <p:txBody>
          <a:bodyPr/>
          <a:lstStyle>
            <a:lvl1pPr>
              <a:defRPr b="0"/>
            </a:lvl1pPr>
          </a:lstStyle>
          <a:p>
            <a:fld id="{8143D537-EA65-4DF0-B8F5-378BA2F9577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2 – Unáhlené závery I</a:t>
            </a:r>
          </a:p>
        </p:txBody>
      </p:sp>
      <p:sp>
        <p:nvSpPr>
          <p:cNvPr id="6" name="Slide Number Placeholder 5"/>
          <p:cNvSpPr>
            <a:spLocks noGrp="1"/>
          </p:cNvSpPr>
          <p:nvPr>
            <p:ph type="sldNum" sz="quarter" idx="12"/>
          </p:nvPr>
        </p:nvSpPr>
        <p:spPr bwMode="gray"/>
        <p:txBody>
          <a:bodyPr>
            <a:noAutofit/>
          </a:bodyPr>
          <a:lstStyle>
            <a:lvl1pPr>
              <a:defRPr b="0"/>
            </a:lvl1pPr>
          </a:lstStyle>
          <a:p>
            <a:fld id="{197E5CCE-5497-4291-A755-B200098B9BC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1B2DD0FA-50EB-4B8B-A59D-DD94CF8D525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8143D537-EA65-4DF0-B8F5-378BA2F9577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8143D537-EA65-4DF0-B8F5-378BA2F9577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5" name="Slide Number Placeholder 4"/>
          <p:cNvSpPr>
            <a:spLocks noGrp="1"/>
          </p:cNvSpPr>
          <p:nvPr>
            <p:ph type="sldNum" sz="quarter" idx="12"/>
          </p:nvPr>
        </p:nvSpPr>
        <p:spPr bwMode="gray"/>
        <p:txBody>
          <a:bodyPr/>
          <a:lstStyle>
            <a:lvl1pPr>
              <a:defRPr b="0"/>
            </a:lvl1pPr>
          </a:lstStyle>
          <a:p>
            <a:fld id="{14F26221-8E4F-4805-AAF8-DF9A3F28FD73}"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4" name="Slide Number Placeholder 3"/>
          <p:cNvSpPr>
            <a:spLocks noGrp="1"/>
          </p:cNvSpPr>
          <p:nvPr>
            <p:ph type="sldNum" sz="quarter" idx="12"/>
          </p:nvPr>
        </p:nvSpPr>
        <p:spPr bwMode="gray"/>
        <p:txBody>
          <a:bodyPr/>
          <a:lstStyle>
            <a:lvl1pPr>
              <a:defRPr b="0"/>
            </a:lvl1pPr>
          </a:lstStyle>
          <a:p>
            <a:fld id="{6C831139-9F81-4D9E-91E5-ADB2612B532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2 – Unáhlené závery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143D537-EA65-4DF0-B8F5-378BA2F9577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Unáhlené závery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0470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a:t>
            </a:r>
            <a:r>
              <a:rPr lang="sk-SK" sz="2400">
                <a:solidFill>
                  <a:srgbClr val="333333"/>
                </a:solidFill>
              </a:rPr>
              <a:t>istý</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82364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a:t>
            </a:r>
            <a:r>
              <a:rPr lang="sk-SK" sz="2400">
                <a:solidFill>
                  <a:srgbClr val="333333"/>
                </a:solidFill>
              </a:rPr>
              <a:t>medzi</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22509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medzi</a:t>
            </a:r>
            <a:r>
              <a:rPr lang="en-US" sz="2400" dirty="0">
                <a:solidFill>
                  <a:srgbClr val="333333"/>
                </a:solidFill>
              </a:rPr>
              <a:t>:</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vytvorením si unáhleného rozhodnutia </a:t>
            </a:r>
            <a:r>
              <a:rPr lang="en-US" sz="2400" dirty="0">
                <a:solidFill>
                  <a:srgbClr val="333333"/>
                </a:solidFill>
              </a:rPr>
              <a:t>(</a:t>
            </a:r>
            <a:r>
              <a:rPr lang="en-US" sz="2400" dirty="0" err="1">
                <a:solidFill>
                  <a:srgbClr val="004992"/>
                </a:solidFill>
              </a:rPr>
              <a:t>ri</a:t>
            </a:r>
            <a:r>
              <a:rPr lang="sk-SK" sz="2400" dirty="0">
                <a:solidFill>
                  <a:srgbClr val="004992"/>
                </a:solidFill>
              </a:rPr>
              <a:t>zi</a:t>
            </a:r>
            <a:r>
              <a:rPr lang="en-US" sz="2400" dirty="0">
                <a:solidFill>
                  <a:srgbClr val="004992"/>
                </a:solidFill>
              </a:rPr>
              <a:t>k</a:t>
            </a:r>
            <a:r>
              <a:rPr lang="sk-SK" sz="2400" dirty="0">
                <a:solidFill>
                  <a:srgbClr val="004992"/>
                </a:solidFill>
              </a:rPr>
              <a:t>o</a:t>
            </a:r>
            <a:r>
              <a:rPr lang="en-US" sz="2400" dirty="0">
                <a:solidFill>
                  <a:srgbClr val="004992"/>
                </a:solidFill>
              </a:rPr>
              <a:t>:</a:t>
            </a:r>
            <a:r>
              <a:rPr lang="en-US" sz="2400" dirty="0">
                <a:solidFill>
                  <a:srgbClr val="333333"/>
                </a:solidFill>
              </a:rPr>
              <a:t> </a:t>
            </a:r>
            <a:r>
              <a:rPr lang="sk-SK" sz="2400" dirty="0">
                <a:solidFill>
                  <a:srgbClr val="333333"/>
                </a:solidFill>
              </a:rPr>
              <a:t>zlé rozhodnutie</a:t>
            </a:r>
            <a:r>
              <a:rPr lang="en-US" sz="2400" dirty="0">
                <a:solidFill>
                  <a:srgbClr val="333333"/>
                </a:solidFill>
              </a:rPr>
              <a:t>)</a:t>
            </a:r>
            <a:br>
              <a:rPr lang="en-US" sz="2400">
                <a:solidFill>
                  <a:srgbClr val="333333"/>
                </a:solidFill>
              </a:rPr>
            </a:br>
            <a:r>
              <a:rPr lang="en-US" sz="2400" i="1">
                <a:solidFill>
                  <a:srgbClr val="333333"/>
                </a:solidFill>
              </a:rPr>
              <a:t>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017280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medzi</a:t>
            </a:r>
            <a:r>
              <a:rPr lang="en-US" sz="2400" dirty="0">
                <a:solidFill>
                  <a:srgbClr val="333333"/>
                </a:solidFill>
              </a:rPr>
              <a:t>:</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vytvorením si unáhleného rozhodnutia </a:t>
            </a:r>
            <a:r>
              <a:rPr lang="en-US" sz="2400" dirty="0">
                <a:solidFill>
                  <a:srgbClr val="333333"/>
                </a:solidFill>
              </a:rPr>
              <a:t>(</a:t>
            </a:r>
            <a:r>
              <a:rPr lang="en-US" sz="2400" dirty="0" err="1">
                <a:solidFill>
                  <a:srgbClr val="004992"/>
                </a:solidFill>
              </a:rPr>
              <a:t>ri</a:t>
            </a:r>
            <a:r>
              <a:rPr lang="sk-SK" sz="2400" dirty="0">
                <a:solidFill>
                  <a:srgbClr val="004992"/>
                </a:solidFill>
              </a:rPr>
              <a:t>zi</a:t>
            </a:r>
            <a:r>
              <a:rPr lang="en-US" sz="2400" dirty="0">
                <a:solidFill>
                  <a:srgbClr val="004992"/>
                </a:solidFill>
              </a:rPr>
              <a:t>k</a:t>
            </a:r>
            <a:r>
              <a:rPr lang="sk-SK" sz="2400" dirty="0">
                <a:solidFill>
                  <a:srgbClr val="004992"/>
                </a:solidFill>
              </a:rPr>
              <a:t>o</a:t>
            </a:r>
            <a:r>
              <a:rPr lang="en-US" sz="2400" dirty="0">
                <a:solidFill>
                  <a:srgbClr val="004992"/>
                </a:solidFill>
              </a:rPr>
              <a:t>:</a:t>
            </a:r>
            <a:r>
              <a:rPr lang="en-US" sz="2400" dirty="0">
                <a:solidFill>
                  <a:srgbClr val="333333"/>
                </a:solidFill>
              </a:rPr>
              <a:t> </a:t>
            </a:r>
            <a:r>
              <a:rPr lang="sk-SK" sz="2400" dirty="0">
                <a:solidFill>
                  <a:srgbClr val="333333"/>
                </a:solidFill>
              </a:rPr>
              <a:t>zlé rozhodnutie</a:t>
            </a:r>
            <a:r>
              <a:rPr lang="en-US" sz="2400" dirty="0">
                <a:solidFill>
                  <a:srgbClr val="333333"/>
                </a:solidFill>
              </a:rPr>
              <a:t>)</a:t>
            </a:r>
            <a:br>
              <a:rPr lang="en-US" sz="2400" dirty="0">
                <a:solidFill>
                  <a:srgbClr val="333333"/>
                </a:solidFill>
              </a:rPr>
            </a:br>
            <a:r>
              <a:rPr lang="en-US" sz="2400" i="1" dirty="0">
                <a:solidFill>
                  <a:srgbClr val="333333"/>
                </a:solidFill>
              </a:rPr>
              <a:t>a</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prílišnou pedantnosťou </a:t>
            </a:r>
            <a:r>
              <a:rPr lang="en-US" sz="2400" dirty="0">
                <a:solidFill>
                  <a:srgbClr val="333333"/>
                </a:solidFill>
              </a:rPr>
              <a:t>(</a:t>
            </a:r>
            <a:r>
              <a:rPr lang="en-US" sz="2400" dirty="0">
                <a:solidFill>
                  <a:srgbClr val="004992"/>
                </a:solidFill>
              </a:rPr>
              <a:t>n</a:t>
            </a:r>
            <a:r>
              <a:rPr lang="sk-SK" sz="2400" dirty="0">
                <a:solidFill>
                  <a:srgbClr val="004992"/>
                </a:solidFill>
              </a:rPr>
              <a:t>evýhoda</a:t>
            </a:r>
            <a:r>
              <a:rPr lang="en-US" sz="2400" dirty="0">
                <a:solidFill>
                  <a:srgbClr val="004992"/>
                </a:solidFill>
              </a:rPr>
              <a:t>:</a:t>
            </a:r>
            <a:r>
              <a:rPr lang="en-US" sz="2400" dirty="0">
                <a:solidFill>
                  <a:srgbClr val="333333"/>
                </a:solidFill>
              </a:rPr>
              <a:t> t</a:t>
            </a:r>
            <a:r>
              <a:rPr lang="sk-SK" sz="2400" dirty="0">
                <a:solidFill>
                  <a:srgbClr val="333333"/>
                </a:solidFill>
              </a:rPr>
              <a:t>rvá pridlho</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206654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27005742"/>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Spoza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prichádza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l-PL" sz="2400" b="1" i="0" u="none" strike="noStrike" cap="none" normalizeH="0" baseline="0" dirty="0">
                          <a:ln>
                            <a:noFill/>
                          </a:ln>
                          <a:solidFill>
                            <a:srgbClr val="004992"/>
                          </a:solidFill>
                          <a:effectLst/>
                          <a:latin typeface="Calibri Light"/>
                        </a:rPr>
                        <a:t>???</a:t>
                      </a:r>
                      <a:r>
                        <a:rPr kumimoji="0" lang="pl-PL" sz="2400" b="0" i="0" u="none" strike="noStrike" cap="none" normalizeH="0" baseline="0" dirty="0">
                          <a:ln>
                            <a:noFill/>
                          </a:ln>
                          <a:solidFill>
                            <a:srgbClr val="333333"/>
                          </a:solidFill>
                          <a:effectLst/>
                          <a:latin typeface="Calibri Light"/>
                        </a:rPr>
                        <a:t> </a:t>
                      </a:r>
                      <a:r>
                        <a:rPr kumimoji="0" lang="pl-PL" sz="2400" b="1" i="0" u="none" strike="noStrike" cap="none" normalizeH="0" baseline="0" dirty="0">
                          <a:ln>
                            <a:noFill/>
                          </a:ln>
                          <a:solidFill>
                            <a:srgbClr val="333333"/>
                          </a:solidFill>
                          <a:effectLst/>
                          <a:latin typeface="Calibri Light"/>
                        </a:rPr>
                        <a:t>Čo by ste mohli urobiť?</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dirty="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86195341"/>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Spoza okna prichádza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pravdepodobne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povieme</a:t>
                      </a:r>
                      <a:r>
                        <a:rPr kumimoji="0" lang="en-US" sz="2400" b="0" i="0" u="none" strike="noStrike" cap="none" normalizeH="0" baseline="0">
                          <a:ln>
                            <a:noFill/>
                          </a:ln>
                          <a:solidFill>
                            <a:srgbClr val="333333"/>
                          </a:solidFill>
                          <a:effectLst/>
                          <a:latin typeface="Calibri Light"/>
                        </a:rPr>
                        <a:t>: “Bez </a:t>
                      </a:r>
                      <a:r>
                        <a:rPr kumimoji="0" lang="en-US" sz="2400" b="0" i="0" u="none" strike="noStrike" cap="none" normalizeH="0" baseline="0" dirty="0" err="1">
                          <a:ln>
                            <a:noFill/>
                          </a:ln>
                          <a:solidFill>
                            <a:srgbClr val="333333"/>
                          </a:solidFill>
                          <a:effectLst/>
                          <a:latin typeface="Calibri Light"/>
                        </a:rPr>
                        <a:t>ohňa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err="1">
                          <a:ln>
                            <a:noFill/>
                          </a:ln>
                          <a:solidFill>
                            <a:srgbClr val="333333"/>
                          </a:solidFill>
                          <a:effectLst/>
                          <a:latin typeface="Calibri Light"/>
                        </a:rPr>
                        <a:t>dym</a:t>
                      </a:r>
                      <a:r>
                        <a:rPr kumimoji="0" lang="en-US" sz="2400" b="0" i="0" u="none" strike="noStrike" cap="none" normalizeH="0" baseline="0">
                          <a:ln>
                            <a:noFill/>
                          </a:ln>
                          <a:solidFill>
                            <a:srgbClr val="333333"/>
                          </a:solidFill>
                          <a:effectLst/>
                          <a:latin typeface="Calibri Light"/>
                        </a:rPr>
                        <a:t>!”</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Zavolajte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hasičov</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Nevšímavosť</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byť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falošný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214735675"/>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Spoza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prichádza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pravdepodobne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povieme</a:t>
                      </a:r>
                      <a:r>
                        <a:rPr kumimoji="0" lang="en-US" sz="2400" b="0" i="0" u="none" strike="noStrike" cap="none" normalizeH="0" baseline="0">
                          <a:ln>
                            <a:noFill/>
                          </a:ln>
                          <a:solidFill>
                            <a:srgbClr val="333333"/>
                          </a:solidFill>
                          <a:effectLst/>
                          <a:latin typeface="Calibri Light"/>
                        </a:rPr>
                        <a:t>: “Bez </a:t>
                      </a:r>
                      <a:r>
                        <a:rPr kumimoji="0" lang="en-US" sz="2400" b="0" i="0" u="none" strike="noStrike" cap="none" normalizeH="0" baseline="0" dirty="0" err="1">
                          <a:ln>
                            <a:noFill/>
                          </a:ln>
                          <a:solidFill>
                            <a:srgbClr val="333333"/>
                          </a:solidFill>
                          <a:effectLst/>
                          <a:latin typeface="Calibri Light"/>
                        </a:rPr>
                        <a:t>ohňa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err="1">
                          <a:ln>
                            <a:noFill/>
                          </a:ln>
                          <a:solidFill>
                            <a:srgbClr val="333333"/>
                          </a:solidFill>
                          <a:effectLst/>
                          <a:latin typeface="Calibri Light"/>
                        </a:rPr>
                        <a:t>dym</a:t>
                      </a:r>
                      <a:r>
                        <a:rPr kumimoji="0" lang="en-US" sz="2400" b="0" i="0" u="none" strike="noStrike" cap="none" normalizeH="0" baseline="0">
                          <a:ln>
                            <a:noFill/>
                          </a:ln>
                          <a:solidFill>
                            <a:srgbClr val="333333"/>
                          </a:solidFill>
                          <a:effectLst/>
                          <a:latin typeface="Calibri Light"/>
                        </a:rPr>
                        <a:t>!”</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Zavolajte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hasičov</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Nevšímavosť</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byť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falošný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môže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byť</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ale </a:t>
                      </a:r>
                      <a:r>
                        <a:rPr kumimoji="0" lang="en-US" sz="2400" b="0" i="0" u="none" strike="noStrike" cap="none" normalizeH="0" baseline="0" dirty="0" err="1">
                          <a:ln>
                            <a:noFill/>
                          </a:ln>
                          <a:solidFill>
                            <a:srgbClr val="333333"/>
                          </a:solidFill>
                          <a:effectLst/>
                          <a:latin typeface="Calibri Light"/>
                        </a:rPr>
                        <a:t>existuje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veľa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vysvetlení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úraz</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nebudete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brať</a:t>
                      </a:r>
                      <a:r>
                        <a:rPr kumimoji="0" lang="en-US" sz="2400" b="0" i="0" u="none" strike="noStrike" cap="none" normalizeH="0" baseline="0" dirty="0">
                          <a:ln>
                            <a:noFill/>
                          </a:ln>
                          <a:solidFill>
                            <a:srgbClr val="333333"/>
                          </a:solidFill>
                          <a:effectLst/>
                          <a:latin typeface="Calibri Light"/>
                        </a:rPr>
                        <a:t> do </a:t>
                      </a:r>
                      <a:r>
                        <a:rPr kumimoji="0" lang="en-US" sz="2400" b="0" i="0" u="none" strike="noStrike" cap="none" normalizeH="0" baseline="0" dirty="0" err="1">
                          <a:ln>
                            <a:noFill/>
                          </a:ln>
                          <a:solidFill>
                            <a:srgbClr val="333333"/>
                          </a:solidFill>
                          <a:effectLst/>
                          <a:latin typeface="Calibri Light"/>
                        </a:rPr>
                        <a:t>úvahy</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iné</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vysvetlenia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môžete</a:t>
                      </a:r>
                      <a:r>
                        <a:rPr kumimoji="0" lang="en-US" sz="2400" b="0" i="0" u="none" strike="noStrike" cap="none" normalizeH="0" baseline="0" dirty="0">
                          <a:ln>
                            <a:noFill/>
                          </a:ln>
                          <a:solidFill>
                            <a:srgbClr val="333333"/>
                          </a:solidFill>
                          <a:effectLst/>
                          <a:latin typeface="Calibri Light"/>
                        </a:rPr>
                        <a:t> ho </a:t>
                      </a:r>
                      <a:r>
                        <a:rPr kumimoji="0" lang="en-US" sz="2400" b="0" i="0" u="none" strike="noStrike" cap="none" normalizeH="0" baseline="0" dirty="0" err="1">
                          <a:ln>
                            <a:noFill/>
                          </a:ln>
                          <a:solidFill>
                            <a:srgbClr val="333333"/>
                          </a:solidFill>
                          <a:effectLst/>
                          <a:latin typeface="Calibri Light"/>
                        </a:rPr>
                        <a:t>uraziť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prejavom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zhnusenia</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9836570"/>
              </p:ext>
            </p:extLst>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87612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Ľudia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robia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unáhlené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závery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keď</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počujú</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médiách</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nejakom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zločine</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závislosti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svojho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postoja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pripísať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útočníkovi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nejaké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motívy</a:t>
                      </a:r>
                      <a:r>
                        <a:rPr kumimoji="0" lang="de-DE" sz="1800" b="0" i="0" u="none" strike="noStrike" kern="1200" cap="none" normalizeH="0" baseline="0" dirty="0">
                          <a:ln>
                            <a:noFill/>
                          </a:ln>
                          <a:solidFill>
                            <a:srgbClr val="333333"/>
                          </a:solidFill>
                          <a:effectLst/>
                          <a:latin typeface="Calibri Light"/>
                          <a:ea typeface="+mn-ea"/>
                          <a:cs typeface="+mn-cs"/>
                        </a:rPr>
                        <a:t>.</a:t>
                      </a:r>
                    </a:p>
                    <a:p>
                      <a:pPr rtl="0"/>
                      <a:r>
                        <a:rPr kumimoji="0" lang="de-DE" sz="1800" b="0" i="0" u="none" strike="noStrike" kern="1200" cap="none" normalizeH="0" baseline="0" dirty="0" err="1">
                          <a:ln>
                            <a:noFill/>
                          </a:ln>
                          <a:solidFill>
                            <a:srgbClr val="333333"/>
                          </a:solidFill>
                          <a:effectLst/>
                          <a:latin typeface="Calibri Light"/>
                          <a:ea typeface="+mn-ea"/>
                          <a:cs typeface="+mn-cs"/>
                        </a:rPr>
                        <a:t>Napríklad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Páchateľ</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obeť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vierovyznanie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ľudí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extrémizmus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hlavným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Niekedy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ukázať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pravdivé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verejnej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takéto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domnienky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vyslovujú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naproti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tomu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alternatívne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názory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zvážené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iba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zriedka</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3418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Ľudia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robia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unáhlené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závery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keď</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počujú</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médiách</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nejakom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zločine</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závislosti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svojho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postoja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pripísať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útočníkovi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nejaké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motívy</a:t>
                      </a:r>
                      <a:r>
                        <a:rPr kumimoji="0" lang="de-DE" sz="1800" b="0" i="0" u="none" strike="noStrike" kern="1200" cap="none" normalizeH="0" baseline="0" dirty="0">
                          <a:ln>
                            <a:noFill/>
                          </a:ln>
                          <a:solidFill>
                            <a:srgbClr val="333333"/>
                          </a:solidFill>
                          <a:effectLst/>
                          <a:latin typeface="Calibri Light"/>
                          <a:ea typeface="+mn-ea"/>
                          <a:cs typeface="+mn-cs"/>
                        </a:rPr>
                        <a:t>.</a:t>
                      </a:r>
                    </a:p>
                    <a:p>
                      <a:pPr rtl="0"/>
                      <a:r>
                        <a:rPr kumimoji="0" lang="de-DE" sz="1800" b="0" i="0" u="none" strike="noStrike" kern="1200" cap="none" normalizeH="0" baseline="0" dirty="0" err="1">
                          <a:ln>
                            <a:noFill/>
                          </a:ln>
                          <a:solidFill>
                            <a:srgbClr val="333333"/>
                          </a:solidFill>
                          <a:effectLst/>
                          <a:latin typeface="Calibri Light"/>
                          <a:ea typeface="+mn-ea"/>
                          <a:cs typeface="+mn-cs"/>
                        </a:rPr>
                        <a:t>Napríklad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Páchateľ</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obeť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vierovyznanie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ľudí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extrémizmus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hlavným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Niekedy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ukázať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pravdivé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verejnej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takéto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domnienky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vyslovujú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naproti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tomu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alternatívne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názory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zvážené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iba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zriedka</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osamotený</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symptóm</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diagnóza</a:t>
                      </a:r>
                      <a:r>
                        <a:rPr kumimoji="0" lang="en-US"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Ojedinelý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niekedy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chybne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považovaný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môžu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vyskytnúť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abstinencii</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alkoholu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alebo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vysokej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horúčke</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Na </a:t>
                      </a:r>
                      <a:r>
                        <a:rPr kumimoji="0" lang="en-US" sz="1800" b="0" i="0" u="none" strike="noStrike" cap="none" normalizeH="0" baseline="0" dirty="0" err="1">
                          <a:ln>
                            <a:noFill/>
                          </a:ln>
                          <a:solidFill>
                            <a:srgbClr val="333333"/>
                          </a:solidFill>
                          <a:effectLst/>
                          <a:latin typeface="Calibri Light"/>
                        </a:rPr>
                        <a:t>druhej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môžu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diagnózy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prehliadnuté</a:t>
                      </a:r>
                      <a:r>
                        <a:rPr kumimoji="0" lang="en-US" sz="1800" b="0" i="0" u="none" strike="noStrike" cap="none" normalizeH="0" baseline="0" dirty="0">
                          <a:ln>
                            <a:noFill/>
                          </a:ln>
                          <a:solidFill>
                            <a:srgbClr val="333333"/>
                          </a:solidFill>
                          <a:effectLst/>
                          <a:latin typeface="Calibri Light"/>
                        </a:rPr>
                        <a:t> pre </a:t>
                      </a:r>
                      <a:r>
                        <a:rPr kumimoji="0" lang="en-US" sz="1800" b="0" i="0" u="none" strike="noStrike" cap="none" normalizeH="0" baseline="0" dirty="0" err="1">
                          <a:ln>
                            <a:noFill/>
                          </a:ln>
                          <a:solidFill>
                            <a:srgbClr val="333333"/>
                          </a:solidFill>
                          <a:effectLst/>
                          <a:latin typeface="Calibri Light"/>
                        </a:rPr>
                        <a:t>chýbajúcu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dôkladnú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rakovina</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07346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a:t>
            </a:r>
            <a:r>
              <a:rPr lang="en-US" dirty="0" err="1">
                <a:solidFill>
                  <a:srgbClr val="004992"/>
                </a:solidFill>
                <a:latin typeface="+mn-lt"/>
                <a:ea typeface="+mn-ea"/>
                <a:cs typeface="+mn-cs"/>
              </a:rPr>
              <a:t>legendy</a:t>
            </a:r>
            <a:r>
              <a:rPr lang="en-US" dirty="0">
                <a:solidFill>
                  <a:srgbClr val="004992"/>
                </a:solidFill>
                <a:latin typeface="+mn-lt"/>
                <a:ea typeface="+mn-ea"/>
                <a:cs typeface="+mn-cs"/>
              </a:rPr>
              <a:t>-</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kvôli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alternatívnemu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cvičeniu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si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pozrite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koniec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prezentácie</a:t>
            </a:r>
            <a:r>
              <a:rPr lang="en-US" sz="18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645152961"/>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zomrel v roku 1966 pri nehode a bol nahradený 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mn-lt"/>
                        </a:rPr>
                        <a:t>Pre: </a:t>
                      </a:r>
                      <a:r>
                        <a:rPr kumimoji="0" lang="en-US" sz="1800" b="1" i="0" u="none" strike="noStrike" cap="none" normalizeH="0" baseline="0" dirty="0">
                          <a:ln>
                            <a:noFill/>
                          </a:ln>
                          <a:solidFill>
                            <a:srgbClr val="004992"/>
                          </a:solidFill>
                          <a:effectLst/>
                          <a:latin typeface="+mn-lt"/>
                        </a:rPr>
                        <a:t>???</a:t>
                      </a:r>
                      <a:r>
                        <a:rPr kumimoji="0" lang="en-US" sz="1800" b="1"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FFFFFF"/>
                          </a:solidFill>
                          <a:effectLst/>
                          <a:latin typeface="+mn-lt"/>
                        </a:rPr>
                        <a:t>údajných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viac</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ako</a:t>
                      </a:r>
                      <a:r>
                        <a:rPr kumimoji="0" lang="en-US" sz="1800" b="0" i="0" u="none" strike="noStrike" cap="none" normalizeH="0" baseline="0" dirty="0">
                          <a:ln>
                            <a:noFill/>
                          </a:ln>
                          <a:solidFill>
                            <a:srgbClr val="FFFFFF"/>
                          </a:solidFill>
                          <a:effectLst/>
                          <a:latin typeface="+mn-lt"/>
                        </a:rPr>
                        <a:t> 70 </a:t>
                      </a:r>
                      <a:r>
                        <a:rPr kumimoji="0" lang="en-US" sz="1800" b="0" i="0" u="none" strike="noStrike" cap="none" normalizeH="0" baseline="0" dirty="0" err="1">
                          <a:ln>
                            <a:noFill/>
                          </a:ln>
                          <a:solidFill>
                            <a:srgbClr val="FFFFFF"/>
                          </a:solidFill>
                          <a:effectLst/>
                          <a:latin typeface="+mn-lt"/>
                        </a:rPr>
                        <a:t>skrytých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príznakov</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niektoré</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sú</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obale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albumu</a:t>
                      </a:r>
                      <a:r>
                        <a:rPr kumimoji="0" lang="en-US" sz="1800" b="0" i="0" u="none" strike="noStrike" cap="none" normalizeH="0" baseline="0">
                          <a:ln>
                            <a:noFill/>
                          </a:ln>
                          <a:solidFill>
                            <a:srgbClr val="FFFFFF"/>
                          </a:solidFill>
                          <a:effectLst/>
                          <a:latin typeface="+mn-lt"/>
                        </a:rPr>
                        <a:t> “Abbey Road-Cover” </a:t>
                      </a:r>
                      <a:r>
                        <a:rPr kumimoji="0" lang="en-US" sz="1800" b="0" i="0" u="none" strike="noStrike" cap="none" normalizeH="0" baseline="0" dirty="0">
                          <a:ln>
                            <a:noFill/>
                          </a:ln>
                          <a:solidFill>
                            <a:srgbClr val="FFFFFF"/>
                          </a:solidFill>
                          <a:effectLst/>
                          <a:latin typeface="+mn-lt"/>
                        </a:rPr>
                        <a:t>(</a:t>
                      </a:r>
                      <a:r>
                        <a:rPr kumimoji="0" lang="en-US" sz="1800" b="0" i="0" u="none" strike="noStrike" cap="none" normalizeH="0" baseline="0" dirty="0" err="1">
                          <a:ln>
                            <a:noFill/>
                          </a:ln>
                          <a:solidFill>
                            <a:srgbClr val="FFFFFF"/>
                          </a:solidFill>
                          <a:effectLst/>
                          <a:latin typeface="+mn-lt"/>
                        </a:rPr>
                        <a:t>vpravo</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Paul je </a:t>
                      </a:r>
                      <a:r>
                        <a:rPr kumimoji="0" lang="en-US" sz="1800" b="0" i="0" u="none" strike="noStrike" cap="none" normalizeH="0" baseline="0" dirty="0" err="1">
                          <a:ln>
                            <a:noFill/>
                          </a:ln>
                          <a:solidFill>
                            <a:srgbClr val="FFFFFF"/>
                          </a:solidFill>
                          <a:effectLst/>
                          <a:latin typeface="+mn-lt"/>
                        </a:rPr>
                        <a:t>bosý</a:t>
                      </a:r>
                      <a:r>
                        <a:rPr kumimoji="0" lang="en-US" sz="1800" b="0" i="0" u="none" strike="noStrike" cap="none" normalizeH="0" baseline="0" dirty="0">
                          <a:ln>
                            <a:noFill/>
                          </a:ln>
                          <a:solidFill>
                            <a:srgbClr val="FFFFFF"/>
                          </a:solidFill>
                          <a:effectLst/>
                          <a:latin typeface="+mn-lt"/>
                        </a:rPr>
                        <a:t> a </a:t>
                      </a:r>
                      <a:r>
                        <a:rPr kumimoji="0" lang="en-US" sz="1800" b="0" i="0" u="none" strike="noStrike" cap="none" normalizeH="0" baseline="0" dirty="0" err="1">
                          <a:ln>
                            <a:noFill/>
                          </a:ln>
                          <a:solidFill>
                            <a:srgbClr val="FFFFFF"/>
                          </a:solidFill>
                          <a:effectLst/>
                          <a:latin typeface="+mn-lt"/>
                        </a:rPr>
                        <a:t>smrteľne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bledý</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Paul je </a:t>
                      </a:r>
                      <a:r>
                        <a:rPr kumimoji="0" lang="en-US" sz="1800" b="0" i="0" u="none" strike="noStrike" cap="none" normalizeH="0" baseline="0" dirty="0" err="1">
                          <a:ln>
                            <a:noFill/>
                          </a:ln>
                          <a:solidFill>
                            <a:srgbClr val="FFFFFF"/>
                          </a:solidFill>
                          <a:effectLst/>
                          <a:latin typeface="+mn-lt"/>
                        </a:rPr>
                        <a:t>ľavák</a:t>
                      </a:r>
                      <a:r>
                        <a:rPr kumimoji="0" lang="en-US" sz="1800" b="0" i="0" u="none" strike="noStrike" cap="none" normalizeH="0" baseline="0" dirty="0">
                          <a:ln>
                            <a:noFill/>
                          </a:ln>
                          <a:solidFill>
                            <a:srgbClr val="FFFFFF"/>
                          </a:solidFill>
                          <a:effectLst/>
                          <a:latin typeface="+mn-lt"/>
                        </a:rPr>
                        <a:t>, no </a:t>
                      </a:r>
                      <a:r>
                        <a:rPr kumimoji="0" lang="en-US" sz="1800" b="0" i="0" u="none" strike="noStrike" cap="none" normalizeH="0" baseline="0" dirty="0" err="1">
                          <a:ln>
                            <a:noFill/>
                          </a:ln>
                          <a:solidFill>
                            <a:srgbClr val="FFFFFF"/>
                          </a:solidFill>
                          <a:effectLst/>
                          <a:latin typeface="+mn-lt"/>
                        </a:rPr>
                        <a:t>cigaretu</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drží</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pravej</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ruke</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Štátna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poznávacia</a:t>
                      </a:r>
                      <a:r>
                        <a:rPr kumimoji="0" lang="en-US" sz="1800" b="0" i="0" u="none" strike="noStrike" cap="none" normalizeH="0" baseline="0">
                          <a:ln>
                            <a:noFill/>
                          </a:ln>
                          <a:solidFill>
                            <a:srgbClr val="FFFFFF"/>
                          </a:solidFill>
                          <a:effectLst/>
                          <a:latin typeface="+mn-lt"/>
                        </a:rPr>
                        <a:t> značka“LMW” </a:t>
                      </a:r>
                      <a:r>
                        <a:rPr kumimoji="0" lang="en-US" sz="1800" b="0" i="0" u="none" strike="noStrike" cap="none" normalizeH="0" baseline="0" dirty="0">
                          <a:ln>
                            <a:noFill/>
                          </a:ln>
                          <a:solidFill>
                            <a:srgbClr val="FFFFFF"/>
                          </a:solidFill>
                          <a:effectLst/>
                          <a:latin typeface="+mn-lt"/>
                        </a:rPr>
                        <a:t>(</a:t>
                      </a:r>
                      <a:r>
                        <a:rPr kumimoji="0" lang="en-US" sz="1800" b="0" i="0" u="none" strike="noStrike" cap="none" normalizeH="0" baseline="0" dirty="0" err="1">
                          <a:ln>
                            <a:noFill/>
                          </a:ln>
                          <a:solidFill>
                            <a:srgbClr val="FFFFFF"/>
                          </a:solidFill>
                          <a:effectLst/>
                          <a:latin typeface="+mn-lt"/>
                        </a:rPr>
                        <a:t>pozrite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šípkou</a:t>
                      </a:r>
                      <a:r>
                        <a:rPr kumimoji="0" lang="en-US" sz="1800" b="0" i="0" u="none" strike="noStrike" cap="none" normalizeH="0" baseline="0">
                          <a:ln>
                            <a:noFill/>
                          </a:ln>
                          <a:solidFill>
                            <a:srgbClr val="FFFFFF"/>
                          </a:solidFill>
                          <a:effectLst/>
                          <a:latin typeface="+mn-lt"/>
                        </a:rPr>
                        <a:t>): “Linda McCartney Weeping” (“Linda McCartney plače”).</a:t>
                      </a:r>
                      <a:endParaRPr kumimoji="0" lang="en-US" sz="1800" b="0" i="0" u="none" strike="noStrike" cap="none" normalizeH="0" baseline="0" dirty="0">
                        <a:ln>
                          <a:noFill/>
                        </a:ln>
                        <a:solidFill>
                          <a:srgbClr val="FFFFFF"/>
                        </a:solidFill>
                        <a:effectLst/>
                        <a:latin typeface="+mn-lt"/>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Ďalej</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zmenila</a:t>
                      </a:r>
                      <a:r>
                        <a:rPr kumimoji="0" lang="en-US" sz="1800" b="0" i="0" u="none" strike="noStrike" cap="none" normalizeH="0" baseline="0" dirty="0">
                          <a:ln>
                            <a:noFill/>
                          </a:ln>
                          <a:solidFill>
                            <a:srgbClr val="FFFFFF"/>
                          </a:solidFill>
                          <a:effectLst/>
                          <a:latin typeface="+mn-lt"/>
                        </a:rPr>
                        <a:t> od </a:t>
                      </a:r>
                      <a:r>
                        <a:rPr kumimoji="0" lang="en-US" sz="1800" b="0" i="0" u="none" strike="noStrike" cap="none" normalizeH="0" baseline="0" dirty="0" err="1">
                          <a:ln>
                            <a:noFill/>
                          </a:ln>
                          <a:solidFill>
                            <a:srgbClr val="FFFFFF"/>
                          </a:solidFill>
                          <a:effectLst/>
                          <a:latin typeface="+mn-lt"/>
                        </a:rPr>
                        <a:t>roku</a:t>
                      </a:r>
                      <a:r>
                        <a:rPr kumimoji="0" lang="en-US" sz="1800" b="0" i="0" u="none" strike="noStrike" cap="none" normalizeH="0" baseline="0" dirty="0">
                          <a:ln>
                            <a:noFill/>
                          </a:ln>
                          <a:solidFill>
                            <a:srgbClr val="FFFFFF"/>
                          </a:solidFill>
                          <a:effectLst/>
                          <a:latin typeface="+mn-lt"/>
                        </a:rPr>
                        <a:t> 1966 </a:t>
                      </a:r>
                      <a:r>
                        <a:rPr kumimoji="0" lang="en-US" sz="1800" b="0" i="0" u="none" strike="noStrike" cap="none" normalizeH="0" baseline="0" dirty="0" err="1">
                          <a:ln>
                            <a:noFill/>
                          </a:ln>
                          <a:solidFill>
                            <a:srgbClr val="FFFFFF"/>
                          </a:solidFill>
                          <a:effectLst/>
                          <a:latin typeface="+mn-lt"/>
                        </a:rPr>
                        <a:t>jeho</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hra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basovú</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gitaru</a:t>
                      </a:r>
                      <a:r>
                        <a:rPr kumimoji="0" lang="en-US" sz="1800" b="0" i="0" u="none" strike="noStrike" cap="none" normalizeH="0" baseline="0" dirty="0">
                          <a:ln>
                            <a:noFill/>
                          </a:ln>
                          <a:solidFill>
                            <a:srgbClr val="FFFFFF"/>
                          </a:solidFill>
                          <a:effectLst/>
                          <a:latin typeface="+mn-l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rPr>
                        <a:t>Proti</a:t>
                      </a:r>
                      <a:r>
                        <a:rPr kumimoji="0" lang="en-US" sz="1800" b="1" i="0" u="none" strike="noStrike" cap="none" normalizeH="0" baseline="0" dirty="0">
                          <a:ln>
                            <a:noFill/>
                          </a:ln>
                          <a:solidFill>
                            <a:srgbClr val="333333"/>
                          </a:solidFill>
                          <a:effectLst/>
                          <a:latin typeface="+mn-lt"/>
                        </a:rPr>
                        <a:t>: </a:t>
                      </a:r>
                      <a:r>
                        <a:rPr kumimoji="0" lang="en-US" sz="1800" b="1" i="0" u="none" strike="noStrike" cap="none" normalizeH="0" baseline="0" dirty="0">
                          <a:ln>
                            <a:noFill/>
                          </a:ln>
                          <a:solidFill>
                            <a:srgbClr val="004992"/>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Vyzerá</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rovnako</a:t>
                      </a:r>
                      <a:r>
                        <a:rPr kumimoji="0" lang="en-US" sz="1800" b="0" i="0" u="none" strike="noStrike" cap="none" normalizeH="0" baseline="0" dirty="0">
                          <a:ln>
                            <a:noFill/>
                          </a:ln>
                          <a:solidFill>
                            <a:srgbClr val="FFFFFF"/>
                          </a:solidFill>
                          <a:effectLst/>
                          <a:latin typeface="+mn-lt"/>
                        </a:rPr>
                        <a:t> a </a:t>
                      </a:r>
                      <a:r>
                        <a:rPr kumimoji="0" lang="en-US" sz="1800" b="0" i="0" u="none" strike="noStrike" cap="none" normalizeH="0" baseline="0" dirty="0" err="1">
                          <a:ln>
                            <a:noFill/>
                          </a:ln>
                          <a:solidFill>
                            <a:srgbClr val="FFFFFF"/>
                          </a:solidFill>
                          <a:effectLst/>
                          <a:latin typeface="+mn-lt"/>
                        </a:rPr>
                        <a:t>má</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rovnaký</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hlas</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Dôkazy</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javia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byť</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vymyslené</a:t>
                      </a:r>
                      <a:r>
                        <a:rPr kumimoji="0" lang="en-US" sz="1800" b="0" i="0" u="none" strike="noStrike" cap="none" normalizeH="0" baseline="0" dirty="0">
                          <a:ln>
                            <a:noFill/>
                          </a:ln>
                          <a:solidFill>
                            <a:srgbClr val="FFFFFF"/>
                          </a:solidFill>
                          <a:effectLst/>
                          <a:latin typeface="+mn-lt"/>
                        </a:rPr>
                        <a:t>, LMW </a:t>
                      </a:r>
                      <a:r>
                        <a:rPr kumimoji="0" lang="en-US" sz="1800" b="0" i="0" u="none" strike="noStrike" cap="none" normalizeH="0" baseline="0" dirty="0" err="1">
                          <a:ln>
                            <a:noFill/>
                          </a:ln>
                          <a:solidFill>
                            <a:srgbClr val="FFFFFF"/>
                          </a:solidFill>
                          <a:effectLst/>
                          <a:latin typeface="+mn-lt"/>
                        </a:rPr>
                        <a:t>môže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znamenať</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hocičo</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Pôvod</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legenda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objavila</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roku</a:t>
                      </a:r>
                      <a:r>
                        <a:rPr kumimoji="0" lang="en-US" sz="1800" b="0" i="0" u="none" strike="noStrike" cap="none" normalizeH="0" baseline="0" dirty="0">
                          <a:ln>
                            <a:noFill/>
                          </a:ln>
                          <a:solidFill>
                            <a:srgbClr val="FFFFFF"/>
                          </a:solidFill>
                          <a:effectLst/>
                          <a:latin typeface="+mn-lt"/>
                        </a:rPr>
                        <a:t> 1969 </a:t>
                      </a:r>
                      <a:r>
                        <a:rPr kumimoji="0" lang="en-US" sz="1800" b="0" i="0" u="none" strike="noStrike" cap="none" normalizeH="0" baseline="0" dirty="0" err="1">
                          <a:ln>
                            <a:noFill/>
                          </a:ln>
                          <a:solidFill>
                            <a:srgbClr val="FFFFFF"/>
                          </a:solidFill>
                          <a:effectLst/>
                          <a:latin typeface="+mn-lt"/>
                        </a:rPr>
                        <a:t>ako</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vtip</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jedných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novinách</a:t>
                      </a:r>
                      <a:r>
                        <a:rPr kumimoji="0" lang="en-US" sz="1800" b="0" i="0" u="none" strike="noStrike" cap="none" normalizeH="0" baseline="0" dirty="0">
                          <a:ln>
                            <a:noFill/>
                          </a:ln>
                          <a:solidFill>
                            <a:srgbClr val="FFFFFF"/>
                          </a:solidFill>
                          <a:effectLst/>
                          <a:latin typeface="+mn-lt"/>
                        </a:rPr>
                        <a:t>.</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171198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26160555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Pre a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a:t>
                      </a:r>
                      <a:r>
                        <a:rPr kumimoji="0" lang="en-US" sz="1800" b="0" i="0" u="none" strike="noStrike" cap="none" normalizeH="0" baseline="0" dirty="0" err="1">
                          <a:ln>
                            <a:noFill/>
                          </a:ln>
                          <a:solidFill>
                            <a:srgbClr val="333333"/>
                          </a:solidFill>
                          <a:effectLst/>
                          <a:latin typeface="Calibri Light"/>
                        </a:rPr>
                        <a:t>zomrel</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nehode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bol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nahradený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Pre: </a:t>
                      </a:r>
                      <a:r>
                        <a:rPr kumimoji="0" lang="en-US" sz="1800" b="0" i="0" u="none" strike="noStrike" cap="none" normalizeH="0" baseline="0" dirty="0" err="1">
                          <a:ln>
                            <a:noFill/>
                          </a:ln>
                          <a:solidFill>
                            <a:srgbClr val="333333"/>
                          </a:solidFill>
                          <a:effectLst/>
                          <a:latin typeface="Calibri Light"/>
                        </a:rPr>
                        <a:t>údajných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viac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skrytých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príznakov</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obale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albumu</a:t>
                      </a:r>
                      <a:r>
                        <a:rPr kumimoji="0" lang="en-US" sz="1800" b="0" i="0" u="none" strike="noStrike" cap="none" normalizeH="0" baseline="0">
                          <a:ln>
                            <a:noFill/>
                          </a:ln>
                          <a:solidFill>
                            <a:srgbClr val="333333"/>
                          </a:solidFill>
                          <a:effectLst/>
                          <a:latin typeface="Calibri Light"/>
                        </a:rPr>
                        <a:t> “Abbey Road-Cover”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vpravo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bosý</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smrteľne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bledý</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ľavák</a:t>
                      </a:r>
                      <a:r>
                        <a:rPr kumimoji="0" lang="en-US" sz="1800" b="0" i="0" u="none" strike="noStrike" cap="none" normalizeH="0" baseline="0" dirty="0">
                          <a:ln>
                            <a:noFill/>
                          </a:ln>
                          <a:solidFill>
                            <a:srgbClr val="333333"/>
                          </a:solidFill>
                          <a:effectLst/>
                          <a:latin typeface="Calibri Light"/>
                        </a:rPr>
                        <a:t>, no </a:t>
                      </a:r>
                      <a:r>
                        <a:rPr kumimoji="0" lang="en-US" sz="1800" b="0" i="0" u="none" strike="noStrike" cap="none" normalizeH="0" baseline="0" dirty="0" err="1">
                          <a:ln>
                            <a:noFill/>
                          </a:ln>
                          <a:solidFill>
                            <a:srgbClr val="333333"/>
                          </a:solidFill>
                          <a:effectLst/>
                          <a:latin typeface="Calibri Light"/>
                        </a:rPr>
                        <a:t>cigaretu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drží</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pravej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ruke</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Štátna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poznávacia</a:t>
                      </a:r>
                      <a:r>
                        <a:rPr kumimoji="0" lang="en-US" sz="1800" b="0" i="0" u="none" strike="noStrike" cap="none" normalizeH="0" baseline="0">
                          <a:ln>
                            <a:noFill/>
                          </a:ln>
                          <a:solidFill>
                            <a:srgbClr val="333333"/>
                          </a:solidFill>
                          <a:effectLst/>
                          <a:latin typeface="Calibri Light"/>
                        </a:rPr>
                        <a:t> značka“LMW”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pozrite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šípkou</a:t>
                      </a:r>
                      <a:r>
                        <a:rPr kumimoji="0" lang="en-US" sz="1800" b="0" i="0" u="none" strike="noStrike" cap="none" normalizeH="0" baseline="0">
                          <a:ln>
                            <a:noFill/>
                          </a:ln>
                          <a:solidFill>
                            <a:srgbClr val="333333"/>
                          </a:solidFill>
                          <a:effectLst/>
                          <a:latin typeface="Calibri Light"/>
                        </a:rPr>
                        <a:t>): “Linda McCartney Weeping” (“Linda McCartney plače”).</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Ďalej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zmenila</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jeho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basovú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gitaru</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Proti</a:t>
                      </a:r>
                      <a:r>
                        <a:rPr kumimoji="0" lang="en-US" sz="1800" b="1" i="0" u="none" strike="noStrike" cap="none" normalizeH="0" baseline="0" dirty="0">
                          <a:ln>
                            <a:noFill/>
                          </a:ln>
                          <a:solidFill>
                            <a:srgbClr val="333333"/>
                          </a:solidFill>
                          <a:effectLst/>
                          <a:latin typeface="Calibri Light"/>
                        </a:rPr>
                        <a:t>: </a:t>
                      </a:r>
                      <a:r>
                        <a:rPr kumimoji="0" lang="en-US" sz="18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Vyzerá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rovnako</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má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rovnaký</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hlas</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Dôkazy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javia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byť</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vymyslené</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môže</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znamenať</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hocičo</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Pôvod</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objavila</a:t>
                      </a:r>
                      <a:r>
                        <a:rPr kumimoji="0" lang="en-US" sz="1800" b="0" i="0" u="none" strike="noStrike" cap="none" normalizeH="0" baseline="0" dirty="0">
                          <a:ln>
                            <a:noFill/>
                          </a:ln>
                          <a:solidFill>
                            <a:srgbClr val="FFFFFF"/>
                          </a:solidFill>
                          <a:effectLst/>
                          <a:latin typeface="Calibri Light"/>
                        </a:rPr>
                        <a:t> v </a:t>
                      </a:r>
                      <a:r>
                        <a:rPr kumimoji="0" lang="en-US" sz="1800" b="0" i="0" u="none" strike="noStrike" cap="none" normalizeH="0" baseline="0" dirty="0" err="1">
                          <a:ln>
                            <a:noFill/>
                          </a:ln>
                          <a:solidFill>
                            <a:srgbClr val="FFFFFF"/>
                          </a:solidFill>
                          <a:effectLst/>
                          <a:latin typeface="Calibri Light"/>
                        </a:rPr>
                        <a:t>roku</a:t>
                      </a:r>
                      <a:r>
                        <a:rPr kumimoji="0" lang="en-US" sz="1800" b="0" i="0" u="none" strike="noStrike" cap="none" normalizeH="0" baseline="0" dirty="0">
                          <a:ln>
                            <a:noFill/>
                          </a:ln>
                          <a:solidFill>
                            <a:srgbClr val="FFFFFF"/>
                          </a:solidFill>
                          <a:effectLst/>
                          <a:latin typeface="Calibri Light"/>
                        </a:rPr>
                        <a:t> 1969 </a:t>
                      </a:r>
                      <a:r>
                        <a:rPr kumimoji="0" lang="en-US" sz="1800" b="0" i="0" u="none" strike="noStrike" cap="none" normalizeH="0" baseline="0" dirty="0" err="1">
                          <a:ln>
                            <a:noFill/>
                          </a:ln>
                          <a:solidFill>
                            <a:srgbClr val="FFFFFF"/>
                          </a:solidFill>
                          <a:effectLst/>
                          <a:latin typeface="Calibri Light"/>
                        </a:rPr>
                        <a:t>ako</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vtip</a:t>
                      </a:r>
                      <a:r>
                        <a:rPr kumimoji="0" lang="en-US" sz="1800" b="0" i="0" u="none" strike="noStrike" cap="none" normalizeH="0" baseline="0" dirty="0">
                          <a:ln>
                            <a:noFill/>
                          </a:ln>
                          <a:solidFill>
                            <a:srgbClr val="FFFFFF"/>
                          </a:solidFill>
                          <a:effectLst/>
                          <a:latin typeface="Calibri Light"/>
                        </a:rPr>
                        <a:t> v </a:t>
                      </a:r>
                      <a:r>
                        <a:rPr kumimoji="0" lang="en-US" sz="1800" b="0" i="0" u="none" strike="noStrike" cap="none" normalizeH="0" baseline="0" dirty="0" err="1">
                          <a:ln>
                            <a:noFill/>
                          </a:ln>
                          <a:solidFill>
                            <a:srgbClr val="FFFFFF"/>
                          </a:solidFill>
                          <a:effectLst/>
                          <a:latin typeface="Calibri Light"/>
                        </a:rPr>
                        <a:t>jedných</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novinách</a:t>
                      </a:r>
                      <a:r>
                        <a:rPr kumimoji="0" lang="en-US" sz="18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86270085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Pre a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a:t>
                      </a:r>
                      <a:r>
                        <a:rPr kumimoji="0" lang="en-US" sz="1800" b="0" i="0" u="none" strike="noStrike" cap="none" normalizeH="0" baseline="0" dirty="0" err="1">
                          <a:ln>
                            <a:noFill/>
                          </a:ln>
                          <a:solidFill>
                            <a:srgbClr val="333333"/>
                          </a:solidFill>
                          <a:effectLst/>
                          <a:latin typeface="Calibri Light"/>
                        </a:rPr>
                        <a:t>zomrel</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nehode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bol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nahradený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Pre: </a:t>
                      </a:r>
                      <a:r>
                        <a:rPr kumimoji="0" lang="en-US" sz="1800" b="0" i="0" u="none" strike="noStrike" cap="none" normalizeH="0" baseline="0" dirty="0" err="1">
                          <a:ln>
                            <a:noFill/>
                          </a:ln>
                          <a:solidFill>
                            <a:srgbClr val="333333"/>
                          </a:solidFill>
                          <a:effectLst/>
                          <a:latin typeface="Calibri Light"/>
                        </a:rPr>
                        <a:t>údajných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viac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skrytých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príznakov</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obale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albumu</a:t>
                      </a:r>
                      <a:r>
                        <a:rPr kumimoji="0" lang="en-US" sz="1800" b="0" i="0" u="none" strike="noStrike" cap="none" normalizeH="0" baseline="0">
                          <a:ln>
                            <a:noFill/>
                          </a:ln>
                          <a:solidFill>
                            <a:srgbClr val="333333"/>
                          </a:solidFill>
                          <a:effectLst/>
                          <a:latin typeface="Calibri Light"/>
                        </a:rPr>
                        <a:t> “Abbey Road-Cover”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vpravo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bosý</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smrteľne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bledý</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ľavák</a:t>
                      </a:r>
                      <a:r>
                        <a:rPr kumimoji="0" lang="en-US" sz="1800" b="0" i="0" u="none" strike="noStrike" cap="none" normalizeH="0" baseline="0" dirty="0">
                          <a:ln>
                            <a:noFill/>
                          </a:ln>
                          <a:solidFill>
                            <a:srgbClr val="333333"/>
                          </a:solidFill>
                          <a:effectLst/>
                          <a:latin typeface="Calibri Light"/>
                        </a:rPr>
                        <a:t>, no </a:t>
                      </a:r>
                      <a:r>
                        <a:rPr kumimoji="0" lang="en-US" sz="1800" b="0" i="0" u="none" strike="noStrike" cap="none" normalizeH="0" baseline="0" dirty="0" err="1">
                          <a:ln>
                            <a:noFill/>
                          </a:ln>
                          <a:solidFill>
                            <a:srgbClr val="333333"/>
                          </a:solidFill>
                          <a:effectLst/>
                          <a:latin typeface="Calibri Light"/>
                        </a:rPr>
                        <a:t>cigaretu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drží</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pravej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ruke</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Štátna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poznávacia</a:t>
                      </a:r>
                      <a:r>
                        <a:rPr kumimoji="0" lang="en-US" sz="1800" b="0" i="0" u="none" strike="noStrike" cap="none" normalizeH="0" baseline="0">
                          <a:ln>
                            <a:noFill/>
                          </a:ln>
                          <a:solidFill>
                            <a:srgbClr val="333333"/>
                          </a:solidFill>
                          <a:effectLst/>
                          <a:latin typeface="Calibri Light"/>
                        </a:rPr>
                        <a:t> značka“LMW”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pozrite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šípkou</a:t>
                      </a:r>
                      <a:r>
                        <a:rPr kumimoji="0" lang="en-US" sz="1800" b="0" i="0" u="none" strike="noStrike" cap="none" normalizeH="0" baseline="0">
                          <a:ln>
                            <a:noFill/>
                          </a:ln>
                          <a:solidFill>
                            <a:srgbClr val="333333"/>
                          </a:solidFill>
                          <a:effectLst/>
                          <a:latin typeface="Calibri Light"/>
                        </a:rPr>
                        <a:t>): “Linda McCartney Weeping” (“Linda McCartney plače”).</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Ďalej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zmenila</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jeho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basovú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gitaru</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Proti</a:t>
                      </a:r>
                      <a:r>
                        <a:rPr kumimoji="0" lang="en-US" sz="18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Vyzerá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rovnako</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rovnaký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hlas</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Dôkazy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javia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vymyslené</a:t>
                      </a:r>
                      <a:r>
                        <a:rPr kumimoji="0" lang="en-US" sz="1800" b="0" i="0" u="none" strike="noStrike" cap="none" normalizeH="0" baseline="0" dirty="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môže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znamenať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hocičo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Pôvod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legenda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objavila</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vtip</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jedných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novinách</a:t>
                      </a:r>
                      <a:r>
                        <a:rPr kumimoji="0" lang="en-US" sz="18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291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Nie!</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Bol Paul McCartney nahradený dvojníkom?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Vtipná reakcia McCartneyho na povesť týkajúcu sa jeho smrti: sólový album s názvom “Paul žije”. Všimnite si, že je obálka albumu podobná s obálkou na albume Abbey road, ktoré sme ukázali predtým.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Sú často oveľa vzrušujúcejšie než je realita sama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založené na tvrdeniach, ktoré sú iba ťažko overiteľné alebo dokázateľné</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a:t>
            </a:r>
            <a:r>
              <a:rPr lang="en-US" altLang="de-DE" sz="2400" dirty="0">
                <a:solidFill>
                  <a:srgbClr val="333333"/>
                </a:solidFill>
              </a:rPr>
              <a:t>Paul McCartney</a:t>
            </a:r>
            <a:r>
              <a:rPr lang="sk-SK" altLang="de-DE" sz="2400" dirty="0">
                <a:solidFill>
                  <a:srgbClr val="333333"/>
                </a:solidFill>
              </a:rPr>
              <a:t> zmenil štýl hrania na basovej gitare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Zatajujú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a:t>
            </a:r>
            <a:r>
              <a:rPr lang="en-US" altLang="de-DE" sz="2400" dirty="0">
                <a:solidFill>
                  <a:srgbClr val="333333"/>
                </a:solidFill>
              </a:rPr>
              <a:t>LMW </a:t>
            </a:r>
            <a:r>
              <a:rPr lang="sk-SK" altLang="de-DE" sz="2400" dirty="0">
                <a:solidFill>
                  <a:srgbClr val="333333"/>
                </a:solidFill>
              </a:rPr>
              <a:t>môže znamenať čokoľvek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Legend</a:t>
            </a:r>
            <a:r>
              <a:rPr lang="sk-SK" altLang="de-DE" sz="2400" dirty="0">
                <a:solidFill>
                  <a:srgbClr val="333333"/>
                </a:solidFill>
              </a:rPr>
              <a:t>y</a:t>
            </a:r>
            <a:r>
              <a:rPr lang="en-US" altLang="de-DE" sz="2400" dirty="0">
                <a:solidFill>
                  <a:srgbClr val="333333"/>
                </a:solidFill>
              </a:rPr>
              <a:t> </a:t>
            </a:r>
            <a:r>
              <a:rPr lang="sk-SK" altLang="de-DE" sz="2400" dirty="0">
                <a:solidFill>
                  <a:srgbClr val="333333"/>
                </a:solidFill>
              </a:rPr>
              <a:t>sú niekedy postavené na faktoch vytrhnutých z kontextu</a:t>
            </a:r>
            <a:r>
              <a:rPr lang="en-US" altLang="de-DE" sz="2400" dirty="0">
                <a:solidFill>
                  <a:srgbClr val="333333"/>
                </a:solidFill>
              </a:rPr>
              <a:t>. </a:t>
            </a:r>
            <a:r>
              <a:rPr lang="sk-SK" altLang="de-DE" sz="2400" dirty="0">
                <a:solidFill>
                  <a:srgbClr val="333333"/>
                </a:solidFill>
              </a:rPr>
              <a:t>Význam týchto detailov sa výrazne zveličuje</a:t>
            </a:r>
            <a:r>
              <a:rPr lang="en-US" altLang="de-DE" sz="2400" dirty="0">
                <a:solidFill>
                  <a:srgbClr val="333333"/>
                </a:solidFill>
              </a:rPr>
              <a:t> (McCartney </a:t>
            </a:r>
            <a:r>
              <a:rPr lang="sk-SK" altLang="de-DE" sz="2400" dirty="0">
                <a:solidFill>
                  <a:srgbClr val="333333"/>
                </a:solidFill>
              </a:rPr>
              <a:t>je skutočne ľavák</a:t>
            </a:r>
            <a:r>
              <a:rPr lang="en-US" altLang="de-DE" sz="2400" dirty="0">
                <a:solidFill>
                  <a:srgbClr val="333333"/>
                </a:solidFill>
              </a:rPr>
              <a:t>, </a:t>
            </a:r>
            <a:r>
              <a:rPr lang="sk-SK" altLang="de-DE" sz="2400" dirty="0">
                <a:solidFill>
                  <a:srgbClr val="333333"/>
                </a:solidFill>
              </a:rPr>
              <a:t>čo však nevylučuje možnosť držať cigaretu v jeho pravej ruke</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preto, lebo ho o to požiadal fotograf</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Existuje množstvo príkladov z histórie, keď príslušníci minorít alebo ľudia na okraji spoločnosti boli falošne obvinení z neoveriteľných, katastrofických udalostí</a:t>
            </a:r>
            <a:r>
              <a:rPr lang="de-DE" altLang="de-DE" sz="2400" dirty="0">
                <a:solidFill>
                  <a:srgbClr val="333333"/>
                </a:solidFill>
              </a:rPr>
              <a:t>. </a:t>
            </a:r>
            <a:r>
              <a:rPr lang="sk-SK" altLang="de-DE" sz="2400" dirty="0">
                <a:solidFill>
                  <a:srgbClr val="333333"/>
                </a:solidFill>
              </a:rPr>
              <a:t>Napríklad v stredoveku boli často obvinení za chudobnú úrodu čarodejnice alebo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T</a:t>
            </a:r>
            <a:r>
              <a:rPr lang="sk-SK" altLang="de-DE" sz="2400" dirty="0">
                <a:solidFill>
                  <a:srgbClr val="333333"/>
                </a:solidFill>
              </a:rPr>
              <a:t>ieto jednoduché vysvetlenia znižovali napätie a strach</a:t>
            </a:r>
            <a:r>
              <a:rPr lang="de-DE" altLang="de-DE" sz="2400" dirty="0">
                <a:solidFill>
                  <a:srgbClr val="333333"/>
                </a:solidFill>
              </a:rPr>
              <a:t> a p</a:t>
            </a:r>
            <a:r>
              <a:rPr lang="sk-SK" altLang="de-DE" sz="2400" dirty="0">
                <a:solidFill>
                  <a:srgbClr val="333333"/>
                </a:solidFill>
              </a:rPr>
              <a:t>oskytovali falošnú ilúziu kontroly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Prečo toto robíme?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k-SK" altLang="de-DE" sz="2400" dirty="0">
                <a:solidFill>
                  <a:srgbClr val="333333"/>
                </a:solidFill>
              </a:rPr>
              <a:t>Štúdie ukazujú, že veľa ľudí s psychózami (ale nie všetci!) </a:t>
            </a:r>
            <a:r>
              <a:rPr lang="sk-SK" altLang="de-DE" sz="2400" dirty="0">
                <a:solidFill>
                  <a:srgbClr val="004992"/>
                </a:solidFill>
              </a:rPr>
              <a:t>si utvára unáhlené závery na základe niekoľkých málo </a:t>
            </a:r>
            <a:r>
              <a:rPr lang="sk-SK" altLang="de-DE" sz="2400">
                <a:solidFill>
                  <a:srgbClr val="004992"/>
                </a:solidFill>
              </a:rPr>
              <a:t>informácií</a:t>
            </a:r>
            <a:r>
              <a:rPr lang="sk-SK"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Prečo toto robíme?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k-SK" altLang="de-DE" sz="2400" dirty="0">
                <a:solidFill>
                  <a:srgbClr val="333333"/>
                </a:solidFill>
              </a:rPr>
              <a:t>Štúdie ukazujú, že veľa ľudí s psychózami (ale nie všetci!) </a:t>
            </a:r>
            <a:r>
              <a:rPr lang="sk-SK" altLang="de-DE" sz="2400" dirty="0">
                <a:solidFill>
                  <a:srgbClr val="004992"/>
                </a:solidFill>
              </a:rPr>
              <a:t>si utvára unáhlené závery na základe niekoľkých málo informácií</a:t>
            </a:r>
            <a:r>
              <a:rPr lang="sk-SK" altLang="de-DE" sz="2400" dirty="0">
                <a:solidFill>
                  <a:srgbClr val="333333"/>
                </a:solidFill>
              </a:rPr>
              <a:t>.</a:t>
            </a:r>
          </a:p>
          <a:p>
            <a:pPr marL="342900" lvl="0" indent="-342900" defTabSz="914377">
              <a:buClr>
                <a:srgbClr val="000000"/>
              </a:buClr>
              <a:buFont typeface="WingDings"/>
              <a:buChar char=""/>
            </a:pPr>
            <a:r>
              <a:rPr lang="sk-SK" altLang="de-DE" sz="2400" dirty="0">
                <a:solidFill>
                  <a:srgbClr val="333333"/>
                </a:solidFill>
              </a:rPr>
              <a:t>Tento ich štýl uvažovania môže ľahko viesť k chybám.</a:t>
            </a:r>
            <a:r>
              <a:rPr lang="en-US" altLang="de-DE" sz="2400" dirty="0">
                <a:solidFill>
                  <a:srgbClr val="333333"/>
                </a:solidFill>
              </a:rPr>
              <a:t> </a:t>
            </a:r>
            <a:r>
              <a:rPr lang="sk-SK" altLang="de-DE" sz="2400" dirty="0">
                <a:solidFill>
                  <a:srgbClr val="333333"/>
                </a:solidFill>
              </a:rPr>
              <a:t>Preto je lepšie, ak uvažujeme tak, že </a:t>
            </a:r>
            <a:r>
              <a:rPr lang="sk-SK" altLang="de-DE" sz="2400" dirty="0">
                <a:solidFill>
                  <a:srgbClr val="004992"/>
                </a:solidFill>
              </a:rPr>
              <a:t>vezmeme do úvahy všetky dostupné informácie</a:t>
            </a:r>
            <a:r>
              <a:rPr lang="sk-SK"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059503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unáhlené</a:t>
            </a:r>
            <a:r>
              <a:rPr lang="en-US" sz="3600" dirty="0">
                <a:latin typeface="+mn-lt"/>
                <a:ea typeface="+mn-ea"/>
                <a:cs typeface="+mn-cs"/>
              </a:rPr>
              <a:t> </a:t>
            </a:r>
            <a:r>
              <a:rPr lang="en-US" sz="3600" dirty="0" err="1">
                <a:latin typeface="+mn-lt"/>
                <a:ea typeface="+mn-ea"/>
                <a:cs typeface="+mn-cs"/>
              </a:rPr>
              <a:t>závery</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podporujú</a:t>
            </a:r>
            <a:r>
              <a:rPr lang="en-US" sz="3600" dirty="0">
                <a:latin typeface="+mn-lt"/>
                <a:ea typeface="+mn-ea"/>
                <a:cs typeface="+mn-cs"/>
              </a:rPr>
              <a:t> </a:t>
            </a:r>
            <a:r>
              <a:rPr lang="en-US" sz="3600" dirty="0" err="1">
                <a:latin typeface="+mn-lt"/>
                <a:ea typeface="+mn-ea"/>
                <a:cs typeface="+mn-cs"/>
              </a:rPr>
              <a:t>chybné</a:t>
            </a:r>
            <a:r>
              <a:rPr lang="en-US" sz="3600" dirty="0">
                <a:latin typeface="+mn-lt"/>
                <a:ea typeface="+mn-ea"/>
                <a:cs typeface="+mn-cs"/>
              </a:rPr>
              <a:t> </a:t>
            </a:r>
            <a:r>
              <a:rPr lang="en-US" sz="3600" dirty="0" err="1">
                <a:latin typeface="+mn-lt"/>
                <a:ea typeface="+mn-ea"/>
                <a:cs typeface="+mn-cs"/>
              </a:rPr>
              <a:t>interpretácie</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6021288"/>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k-SK" altLang="de-DE" sz="2000" dirty="0">
                <a:solidFill>
                  <a:srgbClr val="004992"/>
                </a:solidFill>
                <a:latin typeface="+mn-lt"/>
              </a:rPr>
              <a:t>Môže niekto prispieť nejakou krátkou osobnou skúsenosťou</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79044722"/>
              </p:ext>
            </p:extLst>
          </p:nvPr>
        </p:nvGraphicFramePr>
        <p:xfrm>
          <a:off x="408954" y="2295017"/>
          <a:ext cx="11376000" cy="3505086"/>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388716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Vysvetlenie v psychóze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Iné vysvetlenia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Počujete praskanie v telefóne.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Odpočúva vás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Poškodenie telefónnych káblov; typické zvuky diaľkových hovorov; krátke prerušenie spojenia.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rádiu hrajú pesničku “Toxický”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Tajné znamenie upozorňujúce na prichádzajúci toxický chemický útok.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Rádiostanica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zameriava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populárnu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hudbu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Biely prášok na kuchynskom stole, ktorý tam predtým nebol.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Niekto vás chce otráviť antraxom; polícia vám podstrčila drogy, aby vás mohli falošne obviniť.</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Niekto len piekol; nikto neutrel práve prach.</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Pokúste sa nerozhodovať ukvapene, ale ani príliš </a:t>
            </a:r>
            <a:r>
              <a:rPr lang="sk-SK" altLang="de-DE" sz="2400">
                <a:solidFill>
                  <a:srgbClr val="333333"/>
                </a:solidFill>
              </a:rPr>
              <a:t>pomaly</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11354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Pokúste sa nerozhodovať ukvapene, ale ani príliš pomaly</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Hovorte o dôkazoch pre a proti každej alternatívy</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57662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Obrázok 1</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Bude poskytnutých niekoľko možných interpretácií</a:t>
            </a:r>
            <a:r>
              <a:rPr lang="de-DE" altLang="de-DE" sz="2400" dirty="0">
                <a:solidFill>
                  <a:srgbClr val="333333"/>
                </a:solidFill>
              </a:rPr>
              <a:t>.</a:t>
            </a:r>
          </a:p>
          <a:p>
            <a:pPr lvl="0" defTabSz="914400" fontAlgn="base"/>
            <a:r>
              <a:rPr lang="sk-SK" altLang="ko-KR" sz="2400" dirty="0">
                <a:solidFill>
                  <a:srgbClr val="333333"/>
                </a:solidFill>
              </a:rPr>
              <a:t>Diskutujte v skupine prosím o tom, ako vidíte každú možnosť</a:t>
            </a:r>
            <a:r>
              <a:rPr lang="en-GB" altLang="ko-KR" sz="2400" dirty="0">
                <a:solidFill>
                  <a:srgbClr val="333333"/>
                </a:solidFill>
              </a:rPr>
              <a:t> a</a:t>
            </a:r>
            <a:r>
              <a:rPr lang="sk-SK" altLang="ko-KR" sz="2400" dirty="0">
                <a:solidFill>
                  <a:srgbClr val="333333"/>
                </a:solidFill>
              </a:rPr>
              <a:t> či ste si dosť istý</a:t>
            </a:r>
            <a:r>
              <a:rPr lang="en-GB" altLang="ko-KR" sz="2400" dirty="0">
                <a:solidFill>
                  <a:srgbClr val="333333"/>
                </a:solidFill>
              </a:rPr>
              <a:t> </a:t>
            </a:r>
            <a:r>
              <a:rPr lang="sk-SK" altLang="ko-KR" sz="2400" dirty="0">
                <a:solidFill>
                  <a:srgbClr val="333333"/>
                </a:solidFill>
              </a:rPr>
              <a:t>na to, aby ste sa rozhodli</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Obrázok 2</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Teraz vám nebudú ponúknuté nejaké možnosti</a:t>
            </a:r>
            <a:r>
              <a:rPr lang="de-DE" altLang="de-DE" sz="2400" dirty="0">
                <a:solidFill>
                  <a:srgbClr val="333333"/>
                </a:solidFill>
              </a:rPr>
              <a:t>. </a:t>
            </a:r>
            <a:r>
              <a:rPr lang="sk-SK" altLang="de-DE" sz="2400" dirty="0">
                <a:solidFill>
                  <a:srgbClr val="333333"/>
                </a:solidFill>
              </a:rPr>
              <a:t>Vašou úlohou je prísť s vlastnými nápadmi, čo je na obrázku</a:t>
            </a:r>
            <a:r>
              <a:rPr lang="de-DE" altLang="de-DE" sz="2400" dirty="0">
                <a:solidFill>
                  <a:srgbClr val="333333"/>
                </a:solidFill>
              </a:rPr>
              <a:t>. </a:t>
            </a:r>
            <a:r>
              <a:rPr lang="sk-SK" altLang="de-DE" sz="2400" dirty="0">
                <a:solidFill>
                  <a:srgbClr val="333333"/>
                </a:solidFill>
              </a:rPr>
              <a:t>Kľudne ponúknite viaceré možnosti</a:t>
            </a:r>
            <a:r>
              <a:rPr lang="de-DE" altLang="de-DE" sz="2400" dirty="0">
                <a:solidFill>
                  <a:srgbClr val="333333"/>
                </a:solidFill>
              </a:rPr>
              <a:t>. </a:t>
            </a:r>
            <a:r>
              <a:rPr lang="sk-SK" altLang="ko-KR" sz="2400" dirty="0">
                <a:solidFill>
                  <a:srgbClr val="333333"/>
                </a:solidFill>
              </a:rPr>
              <a:t>Diskutujte prosím v skupine o vašich hodnoteniach návrhov za seba i iných.</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37</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38</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Obrázok 3</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4168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65357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3607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365786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2000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552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8509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2874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648585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2 – Unáhlené závery I</a:t>
            </a:r>
          </a:p>
        </p:txBody>
      </p:sp>
      <p:sp>
        <p:nvSpPr>
          <p:cNvPr id="5" name="Slide Number Placeholder 4"/>
          <p:cNvSpPr>
            <a:spLocks noGrp="1"/>
          </p:cNvSpPr>
          <p:nvPr>
            <p:ph type="sldNum" sz="quarter" idx="12"/>
          </p:nvPr>
        </p:nvSpPr>
        <p:spPr/>
        <p:txBody>
          <a:bodyPr/>
          <a:lstStyle/>
          <a:p>
            <a:fld id="{197E5CCE-5497-4291-A755-B200098B9BCD}"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pre </a:t>
            </a:r>
            <a:r>
              <a:rPr lang="en-US" altLang="ko-KR" sz="1800" i="1" spc="-5" dirty="0" err="1">
                <a:solidFill>
                  <a:srgbClr val="333333"/>
                </a:solidFill>
              </a:rPr>
              <a:t>trénerov</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Niektoré</a:t>
            </a:r>
            <a:r>
              <a:rPr lang="en-US" altLang="ko-KR" sz="1800" dirty="0">
                <a:solidFill>
                  <a:srgbClr val="333333"/>
                </a:solidFill>
              </a:rPr>
              <a:t> </a:t>
            </a:r>
            <a:r>
              <a:rPr lang="en-US" altLang="ko-KR" sz="1800" dirty="0" err="1">
                <a:solidFill>
                  <a:srgbClr val="333333"/>
                </a:solidFill>
              </a:rPr>
              <a:t>klipy</a:t>
            </a:r>
            <a:r>
              <a:rPr lang="en-US" altLang="ko-KR" sz="1800" dirty="0">
                <a:solidFill>
                  <a:srgbClr val="333333"/>
                </a:solidFill>
              </a:rPr>
              <a:t> </a:t>
            </a:r>
            <a:r>
              <a:rPr lang="en-US" altLang="ko-KR" sz="1800" dirty="0" err="1">
                <a:solidFill>
                  <a:srgbClr val="333333"/>
                </a:solidFill>
              </a:rPr>
              <a:t>obsahujú</a:t>
            </a:r>
            <a:r>
              <a:rPr lang="en-US" altLang="ko-KR" sz="1800" dirty="0">
                <a:solidFill>
                  <a:srgbClr val="333333"/>
                </a:solidFill>
              </a:rPr>
              <a:t> </a:t>
            </a:r>
            <a:r>
              <a:rPr lang="en-US" altLang="ko-KR" sz="1800" dirty="0" err="1">
                <a:solidFill>
                  <a:srgbClr val="333333"/>
                </a:solidFill>
              </a:rPr>
              <a:t>jazyk</a:t>
            </a:r>
            <a:r>
              <a:rPr lang="en-US" altLang="ko-KR" sz="1800" dirty="0">
                <a:solidFill>
                  <a:srgbClr val="333333"/>
                </a:solidFill>
              </a:rPr>
              <a:t>, </a:t>
            </a:r>
            <a:r>
              <a:rPr lang="en-US" altLang="ko-KR" sz="1800" dirty="0" err="1">
                <a:solidFill>
                  <a:srgbClr val="333333"/>
                </a:solidFill>
              </a:rPr>
              <a:t>ktorý</a:t>
            </a:r>
            <a:r>
              <a:rPr lang="en-US" altLang="ko-KR" sz="1800" dirty="0">
                <a:solidFill>
                  <a:srgbClr val="333333"/>
                </a:solidFill>
              </a:rPr>
              <a:t> </a:t>
            </a:r>
            <a:r>
              <a:rPr lang="en-US" altLang="ko-KR" sz="1800" dirty="0" err="1">
                <a:solidFill>
                  <a:srgbClr val="333333"/>
                </a:solidFill>
              </a:rPr>
              <a:t>nie</a:t>
            </a:r>
            <a:r>
              <a:rPr lang="en-US" altLang="ko-KR" sz="1800" dirty="0">
                <a:solidFill>
                  <a:srgbClr val="333333"/>
                </a:solidFill>
              </a:rPr>
              <a:t> je </a:t>
            </a:r>
            <a:r>
              <a:rPr lang="en-US" altLang="ko-KR" sz="1800" dirty="0" err="1">
                <a:solidFill>
                  <a:srgbClr val="333333"/>
                </a:solidFill>
              </a:rPr>
              <a:t>vhodný</a:t>
            </a:r>
            <a:r>
              <a:rPr lang="en-US" altLang="ko-KR" sz="1800" dirty="0">
                <a:solidFill>
                  <a:srgbClr val="333333"/>
                </a:solidFill>
              </a:rPr>
              <a:t> pre </a:t>
            </a:r>
            <a:r>
              <a:rPr lang="en-US" altLang="ko-KR" sz="1800" dirty="0" err="1">
                <a:solidFill>
                  <a:srgbClr val="333333"/>
                </a:solidFill>
              </a:rPr>
              <a:t>všetkých</a:t>
            </a:r>
            <a:r>
              <a:rPr lang="en-US" altLang="ko-KR" sz="1800" dirty="0">
                <a:solidFill>
                  <a:srgbClr val="333333"/>
                </a:solidFill>
              </a:rPr>
              <a:t> </a:t>
            </a:r>
            <a:r>
              <a:rPr lang="en-US" altLang="ko-KR" sz="1800" dirty="0" err="1">
                <a:solidFill>
                  <a:srgbClr val="333333"/>
                </a:solidFill>
              </a:rPr>
              <a:t>poslucháčov</a:t>
            </a:r>
            <a:r>
              <a:rPr lang="en-US" altLang="ko-KR" sz="1800" dirty="0">
                <a:solidFill>
                  <a:srgbClr val="333333"/>
                </a:solidFill>
              </a:rPr>
              <a:t> a pre </a:t>
            </a:r>
            <a:r>
              <a:rPr lang="en-US" altLang="ko-KR" sz="1800" dirty="0" err="1">
                <a:solidFill>
                  <a:srgbClr val="333333"/>
                </a:solidFill>
              </a:rPr>
              <a:t>všetky</a:t>
            </a:r>
            <a:r>
              <a:rPr lang="en-US" altLang="ko-KR" sz="1800" dirty="0">
                <a:solidFill>
                  <a:srgbClr val="333333"/>
                </a:solidFill>
              </a:rPr>
              <a:t> </a:t>
            </a:r>
            <a:r>
              <a:rPr lang="en-US" altLang="ko-KR" sz="1800" dirty="0" err="1">
                <a:solidFill>
                  <a:srgbClr val="333333"/>
                </a:solidFill>
              </a:rPr>
              <a:t>kultúry</a:t>
            </a:r>
            <a:r>
              <a:rPr lang="en-US" altLang="ko-KR" sz="1800" dirty="0">
                <a:solidFill>
                  <a:srgbClr val="333333"/>
                </a:solidFill>
              </a:rPr>
              <a:t>. </a:t>
            </a:r>
            <a:r>
              <a:rPr lang="en-US" altLang="ko-KR" sz="1800" dirty="0" err="1">
                <a:solidFill>
                  <a:srgbClr val="333333"/>
                </a:solidFill>
              </a:rPr>
              <a:t>Starostlivo</a:t>
            </a:r>
            <a:r>
              <a:rPr lang="en-US" altLang="ko-KR" sz="1800" dirty="0">
                <a:solidFill>
                  <a:srgbClr val="333333"/>
                </a:solidFill>
              </a:rPr>
              <a:t> </a:t>
            </a:r>
            <a:r>
              <a:rPr lang="en-US" altLang="ko-KR" sz="1800" dirty="0" err="1">
                <a:solidFill>
                  <a:srgbClr val="333333"/>
                </a:solidFill>
              </a:rPr>
              <a:t>si</a:t>
            </a:r>
            <a:r>
              <a:rPr lang="en-US" altLang="ko-KR" sz="1800" dirty="0">
                <a:solidFill>
                  <a:srgbClr val="333333"/>
                </a:solidFill>
              </a:rPr>
              <a:t> </a:t>
            </a:r>
            <a:r>
              <a:rPr lang="en-US" altLang="ko-KR" sz="1800" dirty="0" err="1">
                <a:solidFill>
                  <a:srgbClr val="333333"/>
                </a:solidFill>
              </a:rPr>
              <a:t>pozrite</a:t>
            </a:r>
            <a:r>
              <a:rPr lang="en-US" altLang="ko-KR" sz="1800" dirty="0">
                <a:solidFill>
                  <a:srgbClr val="333333"/>
                </a:solidFill>
              </a:rPr>
              <a:t> </a:t>
            </a:r>
            <a:r>
              <a:rPr lang="en-US" altLang="ko-KR" sz="1800" dirty="0" err="1">
                <a:solidFill>
                  <a:srgbClr val="333333"/>
                </a:solidFill>
              </a:rPr>
              <a:t>videá</a:t>
            </a:r>
            <a:r>
              <a:rPr lang="en-US" altLang="ko-KR" sz="1800" dirty="0">
                <a:solidFill>
                  <a:srgbClr val="333333"/>
                </a:solidFill>
              </a:rPr>
              <a:t> </a:t>
            </a:r>
            <a:r>
              <a:rPr lang="en-US" altLang="ko-KR" sz="1800" dirty="0" err="1">
                <a:solidFill>
                  <a:srgbClr val="333333"/>
                </a:solidFill>
              </a:rPr>
              <a:t>pred</a:t>
            </a:r>
            <a:r>
              <a:rPr lang="en-US" altLang="ko-KR" sz="1800" dirty="0">
                <a:solidFill>
                  <a:srgbClr val="333333"/>
                </a:solidFill>
              </a:rPr>
              <a:t> </a:t>
            </a:r>
            <a:r>
              <a:rPr lang="en-US" altLang="ko-KR" sz="1800" dirty="0" err="1">
                <a:solidFill>
                  <a:srgbClr val="333333"/>
                </a:solidFill>
              </a:rPr>
              <a:t>ich</a:t>
            </a:r>
            <a:r>
              <a:rPr lang="en-US" altLang="ko-KR" sz="1800" dirty="0">
                <a:solidFill>
                  <a:srgbClr val="333333"/>
                </a:solidFill>
              </a:rPr>
              <a:t> </a:t>
            </a:r>
            <a:r>
              <a:rPr lang="en-US" altLang="ko-KR" sz="1800" dirty="0" err="1">
                <a:solidFill>
                  <a:srgbClr val="333333"/>
                </a:solidFill>
              </a:rPr>
              <a:t>premietaním</a:t>
            </a:r>
            <a:r>
              <a:rPr lang="en-US" altLang="ko-KR" sz="1800" dirty="0">
                <a:solidFill>
                  <a:srgbClr val="333333"/>
                </a:solidFill>
              </a:rPr>
              <a:t> </a:t>
            </a:r>
            <a:r>
              <a:rPr lang="en-US" altLang="ko-KR" sz="1800" dirty="0" err="1">
                <a:solidFill>
                  <a:srgbClr val="333333"/>
                </a:solidFill>
              </a:rPr>
              <a:t>prosím</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628723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73</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2:</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Starší pár, čašu alebo...?</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k-SK" altLang="de-DE" sz="2400" dirty="0">
                <a:solidFill>
                  <a:srgbClr val="333333"/>
                </a:solidFill>
              </a:rPr>
              <a:t>Unáhlené rozhodnutia nevedú vždy k chybám, ale povedia niekedy iba polovicu príbehu</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k-SK" altLang="de-DE" sz="2400">
                <a:solidFill>
                  <a:srgbClr val="333333"/>
                </a:solidFill>
              </a:rPr>
              <a:t>Unáhlené rozhodnutia nevedú vždy k chybám, ale povedia niekedy iba polovicu príbehu</a:t>
            </a:r>
            <a:r>
              <a:rPr lang="de-DE" altLang="de-DE" sz="2400" dirty="0">
                <a:solidFill>
                  <a:srgbClr val="333333"/>
                </a:solidFill>
              </a:rPr>
              <a:t>!</a:t>
            </a:r>
          </a:p>
          <a:p>
            <a:pPr lvl="0" algn="ctr" defTabSz="914400" fontAlgn="base"/>
            <a:r>
              <a:rPr lang="sk-SK" altLang="de-DE" sz="2400" dirty="0">
                <a:solidFill>
                  <a:srgbClr val="004992"/>
                </a:solidFill>
              </a:rPr>
              <a:t>Pokúste sa v nasledovných obrázkoch nájsť všetky detaily</a:t>
            </a:r>
            <a:r>
              <a:rPr lang="de-DE" altLang="de-DE" sz="2400" dirty="0">
                <a:solidFill>
                  <a:srgbClr val="004992"/>
                </a:solidFill>
              </a:rPr>
              <a:t>/</a:t>
            </a:r>
            <a:r>
              <a:rPr lang="sk-SK" altLang="de-DE" sz="2400" dirty="0">
                <a:solidFill>
                  <a:srgbClr val="004992"/>
                </a:solidFill>
              </a:rPr>
              <a:t>postavy</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797924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Stará žena, mladá žena, muž s fúzmi?</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Starý muž alebo jazdec?</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Kačka alebo zajac?</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Čo môžete uvidieť, keby ste obrátili tento obrázok hore nohami?</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Kôň alebo jazdec?</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Lebka alebo pekáreň?</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Pokúste sa nájsť všetky detaily!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a:solidFill>
                  <a:srgbClr val="333333"/>
                </a:solidFill>
              </a:rPr>
              <a:t>!</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314091334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a:t>
            </a:r>
            <a:r>
              <a:rPr lang="sk-SK" altLang="de-DE" sz="2000">
                <a:solidFill>
                  <a:srgbClr val="333333"/>
                </a:solidFill>
              </a:rPr>
              <a:t>lotérie</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31121005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lotérie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Mýliť sa je ľudské </a:t>
            </a:r>
            <a:r>
              <a:rPr lang="en-US" altLang="de-DE" sz="2000" dirty="0">
                <a:solidFill>
                  <a:srgbClr val="333333"/>
                </a:solidFill>
              </a:rPr>
              <a:t>– </a:t>
            </a:r>
            <a:r>
              <a:rPr lang="sk-SK" altLang="de-DE" sz="2000" dirty="0">
                <a:solidFill>
                  <a:srgbClr val="333333"/>
                </a:solidFill>
              </a:rPr>
              <a:t>buďte pripravený na možnosť, že sa </a:t>
            </a:r>
            <a:r>
              <a:rPr lang="sk-SK" altLang="de-DE" sz="2000">
                <a:solidFill>
                  <a:srgbClr val="333333"/>
                </a:solidFill>
              </a:rPr>
              <a:t>pomýlite</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26324911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lotérie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Mýliť sa je ľudské </a:t>
            </a:r>
            <a:r>
              <a:rPr lang="en-US" altLang="de-DE" sz="2000" dirty="0">
                <a:solidFill>
                  <a:srgbClr val="333333"/>
                </a:solidFill>
              </a:rPr>
              <a:t>– </a:t>
            </a:r>
            <a:r>
              <a:rPr lang="sk-SK" altLang="de-DE" sz="2000" dirty="0">
                <a:solidFill>
                  <a:srgbClr val="333333"/>
                </a:solidFill>
              </a:rPr>
              <a:t>buďte pripravený na možnosť, že sa pomýlite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Postavte</a:t>
            </a:r>
            <a:r>
              <a:rPr lang="en-US" altLang="de-DE" sz="2000" dirty="0">
                <a:solidFill>
                  <a:srgbClr val="333333"/>
                </a:solidFill>
              </a:rPr>
              <a:t> </a:t>
            </a:r>
            <a:r>
              <a:rPr lang="en-US" altLang="de-DE" sz="2000" dirty="0" err="1">
                <a:solidFill>
                  <a:srgbClr val="333333"/>
                </a:solidFill>
              </a:rPr>
              <a:t>dôležité</a:t>
            </a:r>
            <a:r>
              <a:rPr lang="en-US" altLang="de-DE" sz="2000" dirty="0">
                <a:solidFill>
                  <a:srgbClr val="333333"/>
                </a:solidFill>
              </a:rPr>
              <a:t> </a:t>
            </a:r>
            <a:r>
              <a:rPr lang="en-US" altLang="de-DE" sz="2000" dirty="0" err="1">
                <a:solidFill>
                  <a:srgbClr val="333333"/>
                </a:solidFill>
              </a:rPr>
              <a:t>rozhodnutia</a:t>
            </a:r>
            <a:r>
              <a:rPr lang="en-US" altLang="de-DE" sz="2000" dirty="0">
                <a:solidFill>
                  <a:srgbClr val="333333"/>
                </a:solidFill>
              </a:rPr>
              <a:t> </a:t>
            </a:r>
            <a:r>
              <a:rPr lang="en-US" altLang="de-DE" sz="2000" dirty="0" err="1">
                <a:solidFill>
                  <a:srgbClr val="333333"/>
                </a:solidFill>
              </a:rPr>
              <a:t>na</a:t>
            </a:r>
            <a:r>
              <a:rPr lang="en-US" altLang="de-DE" sz="2000" dirty="0">
                <a:solidFill>
                  <a:srgbClr val="333333"/>
                </a:solidFill>
              </a:rPr>
              <a:t> </a:t>
            </a:r>
            <a:r>
              <a:rPr lang="en-US" altLang="de-DE" sz="2000" dirty="0" err="1">
                <a:solidFill>
                  <a:srgbClr val="333333"/>
                </a:solidFill>
              </a:rPr>
              <a:t>pevných</a:t>
            </a:r>
            <a:r>
              <a:rPr lang="en-US" altLang="de-DE" sz="2000" dirty="0">
                <a:solidFill>
                  <a:srgbClr val="333333"/>
                </a:solidFill>
              </a:rPr>
              <a:t> </a:t>
            </a:r>
            <a:r>
              <a:rPr lang="en-US" altLang="de-DE" sz="2000" dirty="0" err="1">
                <a:solidFill>
                  <a:srgbClr val="333333"/>
                </a:solidFill>
              </a:rPr>
              <a:t>faktoch</a:t>
            </a:r>
            <a:r>
              <a:rPr lang="en-US" altLang="de-DE" sz="2000" dirty="0">
                <a:solidFill>
                  <a:srgbClr val="333333"/>
                </a:solidFill>
              </a:rPr>
              <a:t>. </a:t>
            </a:r>
            <a:r>
              <a:rPr lang="en-US" altLang="de-DE" sz="2000" dirty="0" err="1">
                <a:solidFill>
                  <a:srgbClr val="333333"/>
                </a:solidFill>
              </a:rPr>
              <a:t>Hádanie</a:t>
            </a:r>
            <a:r>
              <a:rPr lang="en-US" altLang="de-DE" sz="2000" dirty="0">
                <a:solidFill>
                  <a:srgbClr val="333333"/>
                </a:solidFill>
              </a:rPr>
              <a:t> </a:t>
            </a:r>
            <a:r>
              <a:rPr lang="en-US" altLang="de-DE" sz="2000" dirty="0" err="1">
                <a:solidFill>
                  <a:srgbClr val="333333"/>
                </a:solidFill>
              </a:rPr>
              <a:t>naslepo</a:t>
            </a:r>
            <a:r>
              <a:rPr lang="en-US" altLang="de-DE" sz="2000" dirty="0">
                <a:solidFill>
                  <a:srgbClr val="333333"/>
                </a:solidFill>
              </a:rPr>
              <a:t> </a:t>
            </a:r>
            <a:r>
              <a:rPr lang="en-US" altLang="de-DE" sz="2000">
                <a:solidFill>
                  <a:srgbClr val="333333"/>
                </a:solidFill>
              </a:rPr>
              <a:t>je “zlým </a:t>
            </a:r>
            <a:r>
              <a:rPr lang="en-US" altLang="de-DE" sz="2000" err="1">
                <a:solidFill>
                  <a:srgbClr val="333333"/>
                </a:solidFill>
              </a:rPr>
              <a:t>radcom</a:t>
            </a:r>
            <a:r>
              <a:rPr lang="en-US" altLang="de-DE" sz="2000">
                <a:solidFill>
                  <a:srgbClr val="333333"/>
                </a:solidFill>
              </a:rPr>
              <a:t>.” </a:t>
            </a:r>
            <a:r>
              <a:rPr lang="en-US" altLang="de-DE" sz="2000" dirty="0" err="1">
                <a:solidFill>
                  <a:srgbClr val="333333"/>
                </a:solidFill>
              </a:rPr>
              <a:t>Odčleňte</a:t>
            </a:r>
            <a:r>
              <a:rPr lang="en-US" altLang="de-DE" sz="2000" dirty="0">
                <a:solidFill>
                  <a:srgbClr val="333333"/>
                </a:solidFill>
              </a:rPr>
              <a:t>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dôležité</a:t>
            </a:r>
            <a:r>
              <a:rPr lang="en-US" altLang="de-DE" sz="2000" dirty="0">
                <a:solidFill>
                  <a:srgbClr val="333333"/>
                </a:solidFill>
              </a:rPr>
              <a:t> od </a:t>
            </a:r>
            <a:r>
              <a:rPr lang="en-US" altLang="de-DE" sz="2000" dirty="0" err="1">
                <a:solidFill>
                  <a:srgbClr val="333333"/>
                </a:solidFill>
              </a:rPr>
              <a:t>zlých</a:t>
            </a:r>
            <a:r>
              <a:rPr lang="en-US" altLang="de-DE" sz="2000" dirty="0">
                <a:solidFill>
                  <a:srgbClr val="333333"/>
                </a:solidFill>
              </a:rPr>
              <a:t> </a:t>
            </a:r>
            <a:r>
              <a:rPr lang="en-US" altLang="de-DE" sz="2000" dirty="0" err="1">
                <a:solidFill>
                  <a:srgbClr val="333333"/>
                </a:solidFill>
              </a:rPr>
              <a:t>záverov</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4979846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a:p>
            <a:pPr lvl="0" defTabSz="914400" fontAlgn="base"/>
            <a:r>
              <a:rPr lang="sk-SK" altLang="de-DE" sz="2400" dirty="0">
                <a:solidFill>
                  <a:srgbClr val="004992"/>
                </a:solidFill>
              </a:rPr>
              <a:t>Príklad</a:t>
            </a:r>
            <a:r>
              <a:rPr lang="en-AU" altLang="de-DE" sz="2400" dirty="0">
                <a:solidFill>
                  <a:srgbClr val="004992"/>
                </a:solidFill>
              </a:rPr>
              <a:t>: </a:t>
            </a:r>
            <a:r>
              <a:rPr lang="sk-SK" altLang="de-DE" sz="2400" dirty="0">
                <a:solidFill>
                  <a:srgbClr val="333333"/>
                </a:solidFill>
              </a:rPr>
              <a:t>Po príchode na verejné zasadnutie Karol tvrdil, že bude ďalším kráľom Slovenska</a:t>
            </a:r>
            <a:r>
              <a:rPr lang="en-AU" altLang="de-DE" sz="2400" dirty="0">
                <a:solidFill>
                  <a:srgbClr val="333333"/>
                </a:solidFill>
              </a:rPr>
              <a:t>.</a:t>
            </a:r>
          </a:p>
          <a:p>
            <a:pPr lvl="0" defTabSz="914400" fontAlgn="base"/>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Karol našiel figúrku kráľa vo vajíčku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a:t>
            </a:r>
          </a:p>
          <a:p>
            <a:pPr lvl="0" defTabSz="914400" fontAlgn="base"/>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Nemá kráľovskú krv</a:t>
            </a:r>
            <a:r>
              <a:rPr lang="en-AU" altLang="de-DE" sz="2400" dirty="0">
                <a:solidFill>
                  <a:srgbClr val="333333"/>
                </a:solidFill>
              </a:rPr>
              <a:t>, monarch</a:t>
            </a:r>
            <a:r>
              <a:rPr lang="sk-SK" altLang="de-DE" sz="2400" dirty="0">
                <a:solidFill>
                  <a:srgbClr val="333333"/>
                </a:solidFill>
              </a:rPr>
              <a:t>ia bola na Slovensku zrušená už dávno</a:t>
            </a:r>
            <a:r>
              <a:rPr lang="en-AU" altLang="de-DE" sz="2400" dirty="0">
                <a:solidFill>
                  <a:srgbClr val="333333"/>
                </a:solidFill>
              </a:rPr>
              <a:t>; </a:t>
            </a:r>
            <a:r>
              <a:rPr lang="sk-SK" altLang="de-DE" sz="2400" dirty="0">
                <a:solidFill>
                  <a:srgbClr val="333333"/>
                </a:solidFill>
              </a:rPr>
              <a:t>ale najmä</a:t>
            </a:r>
            <a:r>
              <a:rPr lang="en-AU" altLang="de-DE" sz="2400" dirty="0">
                <a:solidFill>
                  <a:srgbClr val="333333"/>
                </a:solidFill>
              </a:rPr>
              <a:t>: </a:t>
            </a:r>
            <a:r>
              <a:rPr lang="sk-SK" altLang="de-DE" sz="2400" dirty="0">
                <a:solidFill>
                  <a:srgbClr val="333333"/>
                </a:solidFill>
              </a:rPr>
              <a:t>Obsah vajíčka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 </a:t>
            </a:r>
            <a:r>
              <a:rPr lang="sk-SK" altLang="de-DE" sz="2400" dirty="0">
                <a:solidFill>
                  <a:srgbClr val="333333"/>
                </a:solidFill>
              </a:rPr>
              <a:t>nemôže byť dôkazom vedúcim k takémuto záveru</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1058439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a:p>
            <a:pPr lvl="0" defTabSz="914400" fontAlgn="base"/>
            <a:r>
              <a:rPr lang="sk-SK" altLang="de-DE" sz="2400" dirty="0">
                <a:solidFill>
                  <a:srgbClr val="004992"/>
                </a:solidFill>
              </a:rPr>
              <a:t>Príklad</a:t>
            </a:r>
            <a:r>
              <a:rPr lang="en-AU" altLang="de-DE" sz="2400" dirty="0">
                <a:solidFill>
                  <a:srgbClr val="004992"/>
                </a:solidFill>
              </a:rPr>
              <a:t>: </a:t>
            </a:r>
            <a:r>
              <a:rPr lang="sk-SK" altLang="de-DE" sz="2400" dirty="0">
                <a:solidFill>
                  <a:srgbClr val="333333"/>
                </a:solidFill>
              </a:rPr>
              <a:t>Po príchode na verejné zasadnutie Karol tvrdil, že bude ďalším kráľom Slovenska</a:t>
            </a:r>
            <a:r>
              <a:rPr lang="en-AU" altLang="de-DE" sz="2400" dirty="0">
                <a:solidFill>
                  <a:srgbClr val="333333"/>
                </a:solidFill>
              </a:rPr>
              <a:t>.</a:t>
            </a:r>
          </a:p>
          <a:p>
            <a:pPr lvl="0" defTabSz="914400" fontAlgn="base"/>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Karol našiel figúrku kráľa vo vajíčku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a:t>
            </a:r>
          </a:p>
          <a:p>
            <a:pPr lvl="0" defTabSz="914400" fontAlgn="base"/>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Nemá kráľovskú krv</a:t>
            </a:r>
            <a:r>
              <a:rPr lang="en-AU" altLang="de-DE" sz="2400" dirty="0">
                <a:solidFill>
                  <a:srgbClr val="333333"/>
                </a:solidFill>
              </a:rPr>
              <a:t>, monarch</a:t>
            </a:r>
            <a:r>
              <a:rPr lang="sk-SK" altLang="de-DE" sz="2400" dirty="0">
                <a:solidFill>
                  <a:srgbClr val="333333"/>
                </a:solidFill>
              </a:rPr>
              <a:t>ia bola na Slovensku zrušená už dávno</a:t>
            </a:r>
            <a:r>
              <a:rPr lang="en-AU" altLang="de-DE" sz="2400" dirty="0">
                <a:solidFill>
                  <a:srgbClr val="333333"/>
                </a:solidFill>
              </a:rPr>
              <a:t>; </a:t>
            </a:r>
            <a:r>
              <a:rPr lang="sk-SK" altLang="de-DE" sz="2400" dirty="0">
                <a:solidFill>
                  <a:srgbClr val="333333"/>
                </a:solidFill>
              </a:rPr>
              <a:t>ale najmä</a:t>
            </a:r>
            <a:r>
              <a:rPr lang="en-AU" altLang="de-DE" sz="2400" dirty="0">
                <a:solidFill>
                  <a:srgbClr val="333333"/>
                </a:solidFill>
              </a:rPr>
              <a:t>: </a:t>
            </a:r>
            <a:r>
              <a:rPr lang="sk-SK" altLang="de-DE" sz="2400" dirty="0">
                <a:solidFill>
                  <a:srgbClr val="333333"/>
                </a:solidFill>
              </a:rPr>
              <a:t>Obsah vajíčka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 </a:t>
            </a:r>
            <a:r>
              <a:rPr lang="sk-SK" altLang="de-DE" sz="2400" dirty="0">
                <a:solidFill>
                  <a:srgbClr val="333333"/>
                </a:solidFill>
              </a:rPr>
              <a:t>nemôže byť dôkazom vedúcim k takémuto záveru</a:t>
            </a:r>
            <a:r>
              <a:rPr lang="en-AU" altLang="de-DE" sz="2400" dirty="0">
                <a:solidFill>
                  <a:srgbClr val="333333"/>
                </a:solidFill>
              </a:rPr>
              <a:t>!</a:t>
            </a:r>
          </a:p>
          <a:p>
            <a:pPr lvl="0" defTabSz="914400" fontAlgn="base"/>
            <a:r>
              <a:rPr lang="en-AU" altLang="de-DE" sz="2400" dirty="0">
                <a:solidFill>
                  <a:srgbClr val="333333"/>
                </a:solidFill>
              </a:rPr>
              <a:t>Ma</a:t>
            </a:r>
            <a:r>
              <a:rPr lang="sk-SK" altLang="de-DE" sz="2400" dirty="0">
                <a:solidFill>
                  <a:srgbClr val="333333"/>
                </a:solidFill>
              </a:rPr>
              <a:t>li by sme brať do úvahy viacero informácií</a:t>
            </a:r>
            <a:r>
              <a:rPr lang="en-AU" altLang="de-DE" sz="2400" dirty="0">
                <a:solidFill>
                  <a:srgbClr val="333333"/>
                </a:solidFill>
              </a:rPr>
              <a:t>. Dis</a:t>
            </a:r>
            <a:r>
              <a:rPr lang="sk-SK" altLang="de-DE" sz="2400" dirty="0">
                <a:solidFill>
                  <a:srgbClr val="333333"/>
                </a:solidFill>
              </a:rPr>
              <a:t>kutujte o možných rôznych vysvetleniach</a:t>
            </a:r>
            <a:r>
              <a:rPr lang="en-AU" altLang="de-DE" sz="2400" dirty="0">
                <a:solidFill>
                  <a:srgbClr val="333333"/>
                </a:solidFill>
              </a:rPr>
              <a:t> a </a:t>
            </a:r>
            <a:r>
              <a:rPr lang="sk-SK" altLang="de-DE" sz="2400" dirty="0">
                <a:solidFill>
                  <a:srgbClr val="333333"/>
                </a:solidFill>
              </a:rPr>
              <a:t>názoroch s ľuďmi, ktorým dôverujete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42656785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97E5CCE-5497-4291-A755-B200098B9BCD}"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4087118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477473300"/>
              </p:ext>
            </p:extLst>
          </p:nvPr>
        </p:nvGraphicFramePr>
        <p:xfrm>
          <a:off x="408954" y="2011680"/>
          <a:ext cx="11375999" cy="445000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147</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476534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Konšpirační teoretici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motívy</a:t>
                      </a:r>
                      <a:r>
                        <a:rPr lang="en-US" sz="18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1800" b="0" i="0" u="none">
                          <a:solidFill>
                            <a:srgbClr val="333333"/>
                          </a:solidFill>
                          <a:latin typeface="Calibri Light"/>
                        </a:rPr>
                        <a:t>“Technologické víťazstvo” </a:t>
                      </a:r>
                      <a:r>
                        <a:rPr lang="en-US" sz="1800" b="0" i="0" u="none" dirty="0">
                          <a:solidFill>
                            <a:srgbClr val="333333"/>
                          </a:solidFill>
                          <a:latin typeface="Calibri Light"/>
                        </a:rPr>
                        <a:t>v </a:t>
                      </a:r>
                      <a:r>
                        <a:rPr lang="en-US" sz="1800" b="0" i="0" u="none" dirty="0" err="1">
                          <a:solidFill>
                            <a:srgbClr val="333333"/>
                          </a:solidFill>
                          <a:latin typeface="Calibri Light"/>
                        </a:rPr>
                        <a:t>závode</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vesmírnom</a:t>
                      </a:r>
                      <a:r>
                        <a:rPr lang="en-US" sz="1800" b="0" i="0" u="none" dirty="0">
                          <a:solidFill>
                            <a:srgbClr val="333333"/>
                          </a:solidFill>
                          <a:latin typeface="Calibri Light"/>
                        </a:rPr>
                        <a:t> </a:t>
                      </a:r>
                      <a:r>
                        <a:rPr lang="en-US" sz="1800" b="0" i="0" u="none" dirty="0" err="1">
                          <a:solidFill>
                            <a:srgbClr val="333333"/>
                          </a:solidFill>
                          <a:latin typeface="Calibri Light"/>
                        </a:rPr>
                        <a:t>cestovaní</a:t>
                      </a:r>
                      <a:r>
                        <a:rPr lang="en-US" sz="1800" b="0" i="0" u="none" dirty="0">
                          <a:solidFill>
                            <a:srgbClr val="333333"/>
                          </a:solidFill>
                          <a:latin typeface="Calibri Light"/>
                        </a:rPr>
                        <a:t> so </a:t>
                      </a:r>
                      <a:r>
                        <a:rPr lang="en-US" sz="1800" b="0" i="0" u="none" dirty="0" err="1">
                          <a:solidFill>
                            <a:srgbClr val="333333"/>
                          </a:solidFill>
                          <a:latin typeface="Calibri Light"/>
                        </a:rPr>
                        <a:t>Sovietskym</a:t>
                      </a:r>
                      <a:r>
                        <a:rPr lang="en-US" sz="1800" b="0" i="0" u="none" dirty="0">
                          <a:solidFill>
                            <a:srgbClr val="333333"/>
                          </a:solidFill>
                          <a:latin typeface="Calibri Light"/>
                        </a:rPr>
                        <a:t> </a:t>
                      </a:r>
                      <a:r>
                        <a:rPr lang="en-US" sz="1800" b="0" i="0" u="none" dirty="0" err="1">
                          <a:solidFill>
                            <a:srgbClr val="333333"/>
                          </a:solidFill>
                          <a:latin typeface="Calibri Light"/>
                        </a:rPr>
                        <a:t>zväzom</a:t>
                      </a:r>
                      <a:r>
                        <a:rPr lang="en-US" sz="1800" b="0" i="0" u="none" dirty="0">
                          <a:solidFill>
                            <a:srgbClr val="333333"/>
                          </a:solidFill>
                          <a:latin typeface="Calibri Light"/>
                        </a:rPr>
                        <a:t>, </a:t>
                      </a:r>
                      <a:r>
                        <a:rPr lang="en-US" sz="1800" b="0" i="0" u="none" dirty="0" err="1">
                          <a:solidFill>
                            <a:srgbClr val="333333"/>
                          </a:solidFill>
                          <a:latin typeface="Calibri Light"/>
                        </a:rPr>
                        <a:t>ktorý</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a:t>
                      </a:r>
                      <a:r>
                        <a:rPr lang="en-US" sz="1800" b="0" i="0" u="none" dirty="0" err="1">
                          <a:solidFill>
                            <a:srgbClr val="333333"/>
                          </a:solidFill>
                          <a:latin typeface="Calibri Light"/>
                        </a:rPr>
                        <a:t>tým</a:t>
                      </a:r>
                      <a:r>
                        <a:rPr lang="en-US" sz="1800" b="0" i="0" u="none" dirty="0">
                          <a:solidFill>
                            <a:srgbClr val="333333"/>
                          </a:solidFill>
                          <a:latin typeface="Calibri Light"/>
                        </a:rPr>
                        <a:t> </a:t>
                      </a:r>
                      <a:r>
                        <a:rPr lang="en-US" sz="1800" b="0" i="0" u="none" dirty="0" err="1">
                          <a:solidFill>
                            <a:srgbClr val="333333"/>
                          </a:solidFill>
                          <a:latin typeface="Calibri Light"/>
                        </a:rPr>
                        <a:t>úspešne</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do </a:t>
                      </a:r>
                      <a:r>
                        <a:rPr lang="en-US" sz="1800" b="0" i="0" u="none" dirty="0" err="1">
                          <a:solidFill>
                            <a:srgbClr val="333333"/>
                          </a:solidFill>
                          <a:latin typeface="Calibri Light"/>
                        </a:rPr>
                        <a:t>vesmíru</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Odvedenie</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vojny</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Vietname</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sfalšovala</a:t>
                      </a:r>
                      <a:r>
                        <a:rPr lang="en-US" sz="1800" b="0" i="0" u="none" dirty="0">
                          <a:solidFill>
                            <a:srgbClr val="333333"/>
                          </a:solidFill>
                          <a:latin typeface="Calibri Light"/>
                        </a:rPr>
                        <a:t> </a:t>
                      </a:r>
                      <a:r>
                        <a:rPr lang="en-US" sz="1800" b="0" i="0" u="none" dirty="0" err="1">
                          <a:solidFill>
                            <a:srgbClr val="333333"/>
                          </a:solidFill>
                          <a:latin typeface="Calibri Light"/>
                        </a:rPr>
                        <a:t>pristátie</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mesiaci</a:t>
                      </a:r>
                      <a:r>
                        <a:rPr lang="en-US" sz="1800" b="0" i="0" u="none" dirty="0">
                          <a:solidFill>
                            <a:srgbClr val="333333"/>
                          </a:solidFill>
                          <a:latin typeface="Calibri Light"/>
                        </a:rPr>
                        <a:t> </a:t>
                      </a:r>
                      <a:r>
                        <a:rPr lang="en-US" sz="1800" b="0" i="0" u="none" dirty="0" err="1">
                          <a:solidFill>
                            <a:srgbClr val="333333"/>
                          </a:solidFill>
                          <a:latin typeface="Calibri Light"/>
                        </a:rPr>
                        <a:t>kvôli</a:t>
                      </a:r>
                      <a:r>
                        <a:rPr lang="en-US" sz="1800" b="0" i="0" u="none" dirty="0">
                          <a:solidFill>
                            <a:srgbClr val="333333"/>
                          </a:solidFill>
                          <a:latin typeface="Calibri Light"/>
                        </a:rPr>
                        <a:t> </a:t>
                      </a:r>
                      <a:r>
                        <a:rPr lang="en-US" sz="1800" b="0" i="0" u="none" dirty="0" err="1">
                          <a:solidFill>
                            <a:srgbClr val="333333"/>
                          </a:solidFill>
                          <a:latin typeface="Calibri Light"/>
                        </a:rPr>
                        <a:t>strachu</a:t>
                      </a:r>
                      <a:r>
                        <a:rPr lang="en-US" sz="1800" b="0" i="0" u="none" dirty="0">
                          <a:solidFill>
                            <a:srgbClr val="333333"/>
                          </a:solidFill>
                          <a:latin typeface="Calibri Light"/>
                        </a:rPr>
                        <a:t> zo </a:t>
                      </a:r>
                      <a:r>
                        <a:rPr lang="en-US" sz="1800" b="0" i="0" u="none" dirty="0" err="1">
                          <a:solidFill>
                            <a:srgbClr val="333333"/>
                          </a:solidFill>
                          <a:latin typeface="Calibri Light"/>
                        </a:rPr>
                        <a:t>zníženia</a:t>
                      </a:r>
                      <a:r>
                        <a:rPr lang="en-US" sz="1800" b="0" i="0" u="none" dirty="0">
                          <a:solidFill>
                            <a:srgbClr val="333333"/>
                          </a:solidFill>
                          <a:latin typeface="Calibri Light"/>
                        </a:rPr>
                        <a:t> </a:t>
                      </a:r>
                      <a:r>
                        <a:rPr lang="en-US" sz="1800" b="0" i="0" u="none" dirty="0" err="1">
                          <a:solidFill>
                            <a:srgbClr val="333333"/>
                          </a:solidFill>
                          <a:latin typeface="Calibri Light"/>
                        </a:rPr>
                        <a:t>vládneho</a:t>
                      </a:r>
                      <a:r>
                        <a:rPr lang="en-US" sz="1800" b="0" i="0" u="none" dirty="0">
                          <a:solidFill>
                            <a:srgbClr val="333333"/>
                          </a:solidFill>
                          <a:latin typeface="Calibri Light"/>
                        </a:rPr>
                        <a:t> </a:t>
                      </a:r>
                      <a:r>
                        <a:rPr lang="en-US" sz="1800" b="0" i="0" u="none" dirty="0" err="1">
                          <a:solidFill>
                            <a:srgbClr val="333333"/>
                          </a:solidFill>
                          <a:latin typeface="Calibri Light"/>
                        </a:rPr>
                        <a:t>rozpočtu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148</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016248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5773498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“Vejúca vlajka”: </a:t>
                      </a:r>
                      <a:r>
                        <a:rPr kumimoji="0" lang="en-US" sz="1800" b="0" i="0" u="none" strike="noStrike" cap="none" normalizeH="0" baseline="0" dirty="0" err="1">
                          <a:ln>
                            <a:noFill/>
                          </a:ln>
                          <a:solidFill>
                            <a:srgbClr val="333333"/>
                          </a:solidFill>
                          <a:effectLst/>
                          <a:latin typeface="Calibri Light"/>
                          <a:cs typeface="Times New Roman" pitchFamily="18" charset="0"/>
                        </a:rPr>
                        <a:t>nemožné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mesiaci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žiadna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vietor</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Fotky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oblohy</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hviezd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odlišných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tieňov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naznačujú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výtvor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filmového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štúdia</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Rádiová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kozmonauta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rýchlo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prezidenta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Rádiové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viac</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to, aby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dostali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oproti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koľko</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trvalo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Armstrongovi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150</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1335425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2387827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Viatie</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bolo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vrazením</a:t>
                      </a:r>
                      <a:r>
                        <a:rPr lang="en-US" sz="1800" b="0" i="0" u="none" dirty="0">
                          <a:solidFill>
                            <a:srgbClr val="333333"/>
                          </a:solidFill>
                          <a:latin typeface="Calibri Light"/>
                        </a:rPr>
                        <a:t> </a:t>
                      </a:r>
                      <a:r>
                        <a:rPr lang="en-US" sz="1800" b="0" i="0" u="none" dirty="0" err="1">
                          <a:solidFill>
                            <a:srgbClr val="333333"/>
                          </a:solidFill>
                          <a:latin typeface="Calibri Light"/>
                        </a:rPr>
                        <a:t>jej</a:t>
                      </a:r>
                      <a:r>
                        <a:rPr lang="en-US" sz="1800" b="0" i="0" u="none" dirty="0">
                          <a:solidFill>
                            <a:srgbClr val="333333"/>
                          </a:solidFill>
                          <a:latin typeface="Calibri Light"/>
                        </a:rPr>
                        <a:t> </a:t>
                      </a:r>
                      <a:r>
                        <a:rPr lang="en-US" sz="1800" b="0" i="0" u="none" dirty="0" err="1">
                          <a:solidFill>
                            <a:srgbClr val="333333"/>
                          </a:solidFill>
                          <a:latin typeface="Calibri Light"/>
                        </a:rPr>
                        <a:t>tyče</a:t>
                      </a:r>
                      <a:r>
                        <a:rPr lang="en-US" sz="1800" b="0" i="0" u="none" dirty="0">
                          <a:solidFill>
                            <a:srgbClr val="333333"/>
                          </a:solidFill>
                          <a:latin typeface="Calibri Light"/>
                        </a:rPr>
                        <a:t> do </a:t>
                      </a:r>
                      <a:r>
                        <a:rPr lang="en-US" sz="1800" b="0" i="0" u="none" dirty="0" err="1">
                          <a:solidFill>
                            <a:srgbClr val="333333"/>
                          </a:solidFill>
                          <a:latin typeface="Calibri Light"/>
                        </a:rPr>
                        <a:t>mesačného</a:t>
                      </a:r>
                      <a:r>
                        <a:rPr lang="en-US" sz="1800" b="0" i="0" u="none" dirty="0">
                          <a:solidFill>
                            <a:srgbClr val="333333"/>
                          </a:solidFill>
                          <a:latin typeface="Calibri Light"/>
                        </a:rPr>
                        <a:t> </a:t>
                      </a:r>
                      <a:r>
                        <a:rPr lang="en-US" sz="1800" b="0" i="0" u="none" dirty="0" err="1">
                          <a:solidFill>
                            <a:srgbClr val="333333"/>
                          </a:solidFill>
                          <a:latin typeface="Calibri Light"/>
                        </a:rPr>
                        <a:t>povrchu</a:t>
                      </a:r>
                      <a:r>
                        <a:rPr lang="en-US" sz="1800" b="0" i="0" u="none" dirty="0">
                          <a:solidFill>
                            <a:srgbClr val="333333"/>
                          </a:solidFill>
                          <a:latin typeface="Calibri Light"/>
                        </a:rPr>
                        <a:t> a </a:t>
                      </a:r>
                      <a:r>
                        <a:rPr lang="en-US" sz="1800" b="0" i="0" u="none" dirty="0" err="1">
                          <a:solidFill>
                            <a:srgbClr val="333333"/>
                          </a:solidFill>
                          <a:latin typeface="Calibri Light"/>
                        </a:rPr>
                        <a:t>podporené</a:t>
                      </a:r>
                      <a:r>
                        <a:rPr lang="en-US" sz="1800" b="0" i="0" u="none" dirty="0">
                          <a:solidFill>
                            <a:srgbClr val="333333"/>
                          </a:solidFill>
                          <a:latin typeface="Calibri Light"/>
                        </a:rPr>
                        <a:t> </a:t>
                      </a:r>
                      <a:r>
                        <a:rPr lang="en-US" sz="1800" b="0" i="0" u="none" dirty="0" err="1">
                          <a:solidFill>
                            <a:srgbClr val="333333"/>
                          </a:solidFill>
                          <a:latin typeface="Calibri Light"/>
                        </a:rPr>
                        <a:t>pripevnenou</a:t>
                      </a:r>
                      <a:r>
                        <a:rPr lang="en-US" sz="1800" b="0" i="0" u="none" dirty="0">
                          <a:solidFill>
                            <a:srgbClr val="333333"/>
                          </a:solidFill>
                          <a:latin typeface="Calibri Light"/>
                        </a:rPr>
                        <a:t> </a:t>
                      </a:r>
                      <a:r>
                        <a:rPr lang="en-US" sz="1800" b="0" i="0" u="none" dirty="0" err="1">
                          <a:solidFill>
                            <a:srgbClr val="333333"/>
                          </a:solidFill>
                          <a:latin typeface="Calibri Light"/>
                        </a:rPr>
                        <a:t>podperou</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Nočné</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nemôžu</a:t>
                      </a:r>
                      <a:r>
                        <a:rPr lang="en-US" sz="1800" b="0" i="0" u="none" dirty="0">
                          <a:solidFill>
                            <a:srgbClr val="333333"/>
                          </a:solidFill>
                          <a:latin typeface="Calibri Light"/>
                        </a:rPr>
                        <a:t> </a:t>
                      </a:r>
                      <a:r>
                        <a:rPr lang="en-US" sz="1800" b="0" i="0" u="none" dirty="0" err="1">
                          <a:solidFill>
                            <a:srgbClr val="333333"/>
                          </a:solidFill>
                          <a:latin typeface="Calibri Light"/>
                        </a:rPr>
                        <a:t>zachytiť</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svetelné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vzhľadom</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dobu</a:t>
                      </a:r>
                      <a:r>
                        <a:rPr lang="en-US" sz="1800" b="0" i="0" u="none" dirty="0">
                          <a:solidFill>
                            <a:srgbClr val="333333"/>
                          </a:solidFill>
                          <a:latin typeface="Calibri Light"/>
                        </a:rPr>
                        <a:t> </a:t>
                      </a:r>
                      <a:r>
                        <a:rPr lang="en-US" sz="1800" b="0" i="0" u="none" err="1">
                          <a:solidFill>
                            <a:srgbClr val="333333"/>
                          </a:solidFill>
                          <a:latin typeface="Calibri Light"/>
                        </a:rPr>
                        <a:t>expozície</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err="1">
                          <a:solidFill>
                            <a:srgbClr val="333333"/>
                          </a:solidFill>
                          <a:latin typeface="Calibri Light"/>
                        </a:rPr>
                        <a:t>žiadne</a:t>
                      </a:r>
                      <a:r>
                        <a:rPr lang="en-US" sz="1800" b="0" i="0" u="none" dirty="0">
                          <a:solidFill>
                            <a:srgbClr val="333333"/>
                          </a:solidFill>
                          <a:latin typeface="Calibri Light"/>
                        </a:rPr>
                        <a:t> </a:t>
                      </a:r>
                      <a:r>
                        <a:rPr lang="en-US" sz="1800" b="0" i="0" u="none" dirty="0" err="1">
                          <a:solidFill>
                            <a:srgbClr val="333333"/>
                          </a:solidFill>
                          <a:latin typeface="Calibri Light"/>
                        </a:rPr>
                        <a:t>hviezdy</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Meniace</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tiene</a:t>
                      </a:r>
                      <a:r>
                        <a:rPr lang="en-US" sz="1800" b="0" i="0" u="none" dirty="0">
                          <a:solidFill>
                            <a:srgbClr val="333333"/>
                          </a:solidFill>
                          <a:latin typeface="Calibri Light"/>
                        </a:rPr>
                        <a:t> </a:t>
                      </a:r>
                      <a:r>
                        <a:rPr lang="en-US" sz="1800" b="0" i="0" u="none" dirty="0" err="1">
                          <a:solidFill>
                            <a:srgbClr val="333333"/>
                          </a:solidFill>
                          <a:latin typeface="Calibri Light"/>
                        </a:rPr>
                        <a:t>boli</a:t>
                      </a:r>
                      <a:r>
                        <a:rPr lang="en-US" sz="1800" b="0" i="0" u="none" dirty="0">
                          <a:solidFill>
                            <a:srgbClr val="333333"/>
                          </a:solidFill>
                          <a:latin typeface="Calibri Light"/>
                        </a:rPr>
                        <a:t>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povrchom</a:t>
                      </a:r>
                      <a:r>
                        <a:rPr lang="en-US" sz="1800" b="0" i="0" u="none" dirty="0">
                          <a:solidFill>
                            <a:srgbClr val="333333"/>
                          </a:solidFill>
                          <a:latin typeface="Calibri Light"/>
                        </a:rPr>
                        <a:t> </a:t>
                      </a:r>
                      <a:r>
                        <a:rPr lang="en-US" sz="1800" b="0" i="0" u="none" dirty="0" err="1">
                          <a:solidFill>
                            <a:srgbClr val="333333"/>
                          </a:solidFill>
                          <a:latin typeface="Calibri Light"/>
                        </a:rPr>
                        <a:t>Mesiaca</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bol</a:t>
                      </a:r>
                      <a:r>
                        <a:rPr lang="en-US" sz="1800" b="0" i="0" u="none" dirty="0">
                          <a:solidFill>
                            <a:srgbClr val="333333"/>
                          </a:solidFill>
                          <a:latin typeface="Calibri Light"/>
                        </a:rPr>
                        <a:t> </a:t>
                      </a:r>
                      <a:r>
                        <a:rPr lang="en-US" sz="1800" b="0" i="0" u="none" dirty="0" err="1">
                          <a:solidFill>
                            <a:srgbClr val="333333"/>
                          </a:solidFill>
                          <a:latin typeface="Calibri Light"/>
                        </a:rPr>
                        <a:t>upravený</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 </a:t>
                      </a:r>
                      <a:r>
                        <a:rPr lang="en-US" sz="1800" b="0" i="0" u="none" dirty="0" err="1">
                          <a:solidFill>
                            <a:srgbClr val="333333"/>
                          </a:solidFill>
                          <a:latin typeface="Calibri Light"/>
                        </a:rPr>
                        <a:t>účelom</a:t>
                      </a:r>
                      <a:r>
                        <a:rPr lang="en-US" sz="1800" b="0" i="0" u="none" dirty="0">
                          <a:solidFill>
                            <a:srgbClr val="333333"/>
                          </a:solidFill>
                          <a:latin typeface="Calibri Light"/>
                        </a:rPr>
                        <a:t> </a:t>
                      </a:r>
                      <a:r>
                        <a:rPr lang="en-US" sz="1800" b="0" i="0" u="none" dirty="0" err="1">
                          <a:solidFill>
                            <a:srgbClr val="333333"/>
                          </a:solidFill>
                          <a:latin typeface="Calibri Light"/>
                        </a:rPr>
                        <a:t>odstránenia</a:t>
                      </a:r>
                      <a:r>
                        <a:rPr lang="en-US" sz="1800" b="0" i="0" u="none" dirty="0">
                          <a:solidFill>
                            <a:srgbClr val="333333"/>
                          </a:solidFill>
                          <a:latin typeface="Calibri Light"/>
                        </a:rPr>
                        <a:t> </a:t>
                      </a:r>
                      <a:r>
                        <a:rPr lang="en-US" sz="1800" b="0" i="0" u="none" dirty="0" err="1">
                          <a:solidFill>
                            <a:srgbClr val="333333"/>
                          </a:solidFill>
                          <a:latin typeface="Calibri Light"/>
                        </a:rPr>
                        <a:t>pôvodnej</a:t>
                      </a:r>
                      <a:r>
                        <a:rPr lang="en-US" sz="1800" b="0" i="0" u="none" dirty="0">
                          <a:solidFill>
                            <a:srgbClr val="333333"/>
                          </a:solidFill>
                          <a:latin typeface="Calibri Light"/>
                        </a:rPr>
                        <a:t> </a:t>
                      </a:r>
                      <a:r>
                        <a:rPr lang="en-US" sz="1800" b="0" i="0" u="none" dirty="0" err="1">
                          <a:solidFill>
                            <a:srgbClr val="333333"/>
                          </a:solidFill>
                          <a:latin typeface="Calibri Light"/>
                        </a:rPr>
                        <a:t>odmlky</a:t>
                      </a:r>
                      <a:r>
                        <a:rPr lang="en-US" sz="1800" b="0" i="0" u="none" dirty="0">
                          <a:solidFill>
                            <a:srgbClr val="333333"/>
                          </a:solidFill>
                          <a:latin typeface="Calibri Light"/>
                        </a:rPr>
                        <a:t> v </a:t>
                      </a:r>
                      <a:r>
                        <a:rPr lang="en-US" sz="1800" b="0" i="0" u="none" dirty="0" err="1">
                          <a:solidFill>
                            <a:srgbClr val="333333"/>
                          </a:solidFill>
                          <a:latin typeface="Calibri Light"/>
                        </a:rPr>
                        <a:t>Nixonovom</a:t>
                      </a:r>
                      <a:r>
                        <a:rPr lang="en-US" sz="1800" b="0" i="0" u="none" dirty="0">
                          <a:solidFill>
                            <a:srgbClr val="333333"/>
                          </a:solidFill>
                          <a:latin typeface="Calibri Light"/>
                        </a:rPr>
                        <a:t> a </a:t>
                      </a:r>
                      <a:r>
                        <a:rPr lang="en-US" sz="1800" b="0" i="0" u="none" dirty="0" err="1">
                          <a:solidFill>
                            <a:srgbClr val="333333"/>
                          </a:solidFill>
                          <a:latin typeface="Calibri Light"/>
                        </a:rPr>
                        <a:t>Armstrongovom</a:t>
                      </a:r>
                      <a:r>
                        <a:rPr lang="en-US" sz="1800" b="0" i="0" u="none" dirty="0">
                          <a:solidFill>
                            <a:srgbClr val="333333"/>
                          </a:solidFill>
                          <a:latin typeface="Calibri Light"/>
                        </a:rPr>
                        <a:t> </a:t>
                      </a:r>
                      <a:r>
                        <a:rPr lang="en-US" sz="1800" b="0" i="0" u="none" dirty="0" err="1">
                          <a:solidFill>
                            <a:srgbClr val="333333"/>
                          </a:solidFill>
                          <a:latin typeface="Calibri Light"/>
                        </a:rPr>
                        <a:t>dialógu</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152</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Bolo pristátie na mesiaci sfalšované vládou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nemecká televízna stanica ZDF: “Vorsicht Verschwörung” (Pozor na konšpirácie)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(Deň nezávislosti):</a:t>
            </a:r>
            <a:br>
              <a:rPr lang="en-US" altLang="de-DE" sz="2400">
                <a:latin typeface="Calibri Light"/>
              </a:rPr>
            </a:br>
            <a:r>
              <a:rPr lang="en-US" altLang="de-DE" sz="2400">
                <a:latin typeface="Calibri Light"/>
              </a:rPr>
              <a:t>“Pristátie na Mesiaci (…) bolo až príliš dobré. Nebolo možné zinscenovať takúto vec v 60-tych rokoch 20. storočia. Aj s dnešným vybavením by to predstavovalo problémy.”</a:t>
            </a:r>
            <a:endParaRPr lang="de-DE" altLang="de-DE" sz="2400" i="1" dirty="0">
              <a:latin typeface="Calibri Light"/>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153</a:t>
            </a:fld>
            <a:endParaRPr lang="de-DE" altLang="de-DE">
              <a:latin typeface="+mn-l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Často sú zaujímavejšie ako realita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postavené na faktoch, ktoré sú len ťažko overiteľné a ľudia im tak ľahko uveria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vejúca vlajka naznačuje, že fotky boli vyrobené na Zemi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Zamlčujú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obloha bez hviezd by mohla byť vysvetlená technickými obmedzeniami nočného fotografovania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Legendy argumentujú faktami bez zohľadnenia kontextu a zatláčajú ich do vlastných obmedzení</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154</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6752</Words>
  <Application>Microsoft Office PowerPoint</Application>
  <PresentationFormat>Benutzerdefiniert</PresentationFormat>
  <Paragraphs>1302</Paragraphs>
  <Slides>154</Slides>
  <Notes>154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154</vt:i4>
      </vt:variant>
    </vt:vector>
  </HeadingPairs>
  <TitlesOfParts>
    <vt:vector size="161" baseType="lpstr">
      <vt:lpstr>Calibri</vt:lpstr>
      <vt:lpstr>Arial</vt:lpstr>
      <vt:lpstr>Calibri Light</vt:lpstr>
      <vt:lpstr>Symbol</vt:lpstr>
      <vt:lpstr>WingDings</vt:lpstr>
      <vt:lpstr>Times New Roman</vt:lpstr>
      <vt:lpstr>UKE_PPT-Vorlage_16zu9</vt:lpstr>
      <vt:lpstr>MCT 2 A – Unáhlené závery I</vt:lpstr>
      <vt:lpstr>Unáhlené závery</vt:lpstr>
      <vt:lpstr>Unáhlené závery</vt:lpstr>
      <vt:lpstr>Unáhlené závery</vt:lpstr>
      <vt:lpstr>Unáhlené závery</vt:lpstr>
      <vt:lpstr>Unáhlené závery</vt:lpstr>
      <vt:lpstr>Závery bez 100%-nej istoty</vt:lpstr>
      <vt:lpstr>Závery bez 100%-nej istoty</vt:lpstr>
      <vt:lpstr>Závery bez 100%-nej istoty</vt:lpstr>
      <vt:lpstr>Unáhlené závery “v praxi”</vt:lpstr>
      <vt:lpstr>Unáhlené závery “v praxi”</vt:lpstr>
      <vt:lpstr>Unáhlené závery “v praxi”</vt:lpstr>
      <vt:lpstr>Unáhlené závery “v praxi” -legendy- (kvôli alternatívnemu cvičeniu si pozrite koniec prezentácie)</vt:lpstr>
      <vt:lpstr>Unáhlené závery “v praxi” -legendy-</vt:lpstr>
      <vt:lpstr>Unáhlené závery “v praxi” -legendy-</vt:lpstr>
      <vt:lpstr>Unáhlené závery “v praxi” -legendy-</vt:lpstr>
      <vt:lpstr>Ako vznikajú takéto legendy a iné konšpiračné teórie?</vt:lpstr>
      <vt:lpstr>Ako vznikajú takéto legendy a iné konšpiračné teórie?</vt:lpstr>
      <vt:lpstr>Ako vznikajú takéto legendy a iné konšpiračné teórie?</vt:lpstr>
      <vt:lpstr>Prečo toto robíme?</vt:lpstr>
      <vt:lpstr>Prečo toto robíme?</vt:lpstr>
      <vt:lpstr>Ako unáhlené závery počas psychózy podporujú chybné interpretácie – príklady</vt:lpstr>
      <vt:lpstr>Úloha (1)</vt:lpstr>
      <vt:lpstr>Úloha (1)</vt:lpstr>
      <vt:lpstr>Úloha (1)</vt:lpstr>
      <vt:lpstr>Obrázok 1</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2</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3</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4</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5</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voliteľné: Videoklip</vt:lpstr>
      <vt:lpstr>Obrázok 6</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7</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8</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9</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10</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Úloha 2:</vt:lpstr>
      <vt:lpstr>Čo vidíte?</vt:lpstr>
      <vt:lpstr>Čo vidíte?</vt:lpstr>
      <vt:lpstr>Čo vidíte?</vt:lpstr>
      <vt:lpstr>Čo vidíte?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Čo vidíte?</vt:lpstr>
      <vt:lpstr>Pokúste sa nájsť všetky detaily!</vt:lpstr>
      <vt:lpstr>PowerPoint-Präsentation</vt:lpstr>
      <vt:lpstr>Prenos do každodenného života</vt:lpstr>
      <vt:lpstr>Prenos do každodenného života</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PowerPoint-Präsentation</vt:lpstr>
      <vt:lpstr>Unáhlené závery “v praxi” - legendy -</vt:lpstr>
      <vt:lpstr>Unáhlené závery “v praxi” - legendy -</vt:lpstr>
      <vt:lpstr>Unáhlené závery “v praxi” - legendy -</vt:lpstr>
      <vt:lpstr>Unáhlené závery “v praxi” - legendy -</vt:lpstr>
      <vt:lpstr>Unáhlené závery “v praxi” - legendy -</vt:lpstr>
      <vt:lpstr>Unáhlené závery “v praxi” - legendy -</vt:lpstr>
      <vt:lpstr>Ako vznikajú takéto legendy a iné konšpiračné teórie?</vt:lpstr>
      <vt:lpstr>Ako vznikajú takéto legendy a iné konšpiračné teórie?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367</cp:revision>
  <dcterms:created xsi:type="dcterms:W3CDTF">2002-10-15T10:55:06Z</dcterms:created>
  <dcterms:modified xsi:type="dcterms:W3CDTF">2022-09-12T08:48:27Z</dcterms:modified>
</cp:coreProperties>
</file>