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93"/>
  </p:notesMasterIdLst>
  <p:handoutMasterIdLst>
    <p:handoutMasterId r:id="rId94"/>
  </p:handoutMasterIdLst>
  <p:sldIdLst>
    <p:sldId id="881" r:id="rId3"/>
    <p:sldId id="731" r:id="rId4"/>
    <p:sldId id="858" r:id="rId5"/>
    <p:sldId id="857" r:id="rId6"/>
    <p:sldId id="856" r:id="rId7"/>
    <p:sldId id="855" r:id="rId8"/>
    <p:sldId id="444" r:id="rId9"/>
    <p:sldId id="551" r:id="rId10"/>
    <p:sldId id="864" r:id="rId11"/>
    <p:sldId id="863" r:id="rId12"/>
    <p:sldId id="862" r:id="rId13"/>
    <p:sldId id="861" r:id="rId14"/>
    <p:sldId id="860" r:id="rId15"/>
    <p:sldId id="859" r:id="rId16"/>
    <p:sldId id="446" r:id="rId17"/>
    <p:sldId id="823" r:id="rId18"/>
    <p:sldId id="824" r:id="rId19"/>
    <p:sldId id="825" r:id="rId20"/>
    <p:sldId id="557" r:id="rId21"/>
    <p:sldId id="866" r:id="rId22"/>
    <p:sldId id="865" r:id="rId23"/>
    <p:sldId id="458" r:id="rId24"/>
    <p:sldId id="459" r:id="rId25"/>
    <p:sldId id="460" r:id="rId26"/>
    <p:sldId id="728" r:id="rId27"/>
    <p:sldId id="729" r:id="rId28"/>
    <p:sldId id="730" r:id="rId29"/>
    <p:sldId id="734" r:id="rId30"/>
    <p:sldId id="868" r:id="rId31"/>
    <p:sldId id="867" r:id="rId32"/>
    <p:sldId id="811" r:id="rId33"/>
    <p:sldId id="828" r:id="rId34"/>
    <p:sldId id="870" r:id="rId35"/>
    <p:sldId id="869" r:id="rId36"/>
    <p:sldId id="738" r:id="rId37"/>
    <p:sldId id="873" r:id="rId38"/>
    <p:sldId id="872" r:id="rId39"/>
    <p:sldId id="871" r:id="rId40"/>
    <p:sldId id="822" r:id="rId41"/>
    <p:sldId id="875" r:id="rId42"/>
    <p:sldId id="874" r:id="rId43"/>
    <p:sldId id="819" r:id="rId44"/>
    <p:sldId id="813" r:id="rId45"/>
    <p:sldId id="876" r:id="rId46"/>
    <p:sldId id="804" r:id="rId47"/>
    <p:sldId id="805" r:id="rId48"/>
    <p:sldId id="806" r:id="rId49"/>
    <p:sldId id="801" r:id="rId50"/>
    <p:sldId id="802" r:id="rId51"/>
    <p:sldId id="803" r:id="rId52"/>
    <p:sldId id="853"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831" r:id="rId76"/>
    <p:sldId id="774" r:id="rId77"/>
    <p:sldId id="841" r:id="rId78"/>
    <p:sldId id="842" r:id="rId79"/>
    <p:sldId id="843" r:id="rId80"/>
    <p:sldId id="844" r:id="rId81"/>
    <p:sldId id="845" r:id="rId82"/>
    <p:sldId id="846" r:id="rId83"/>
    <p:sldId id="847" r:id="rId84"/>
    <p:sldId id="790" r:id="rId85"/>
    <p:sldId id="878" r:id="rId86"/>
    <p:sldId id="877" r:id="rId87"/>
    <p:sldId id="792" r:id="rId88"/>
    <p:sldId id="880" r:id="rId89"/>
    <p:sldId id="879" r:id="rId90"/>
    <p:sldId id="854" r:id="rId91"/>
    <p:sldId id="848" r:id="rId92"/>
  </p:sldIdLst>
  <p:sldSz cx="12195175" cy="6858000"/>
  <p:notesSz cx="7099300" cy="10234613"/>
  <p:defaultTextStyle>
    <a:defPPr>
      <a:defRPr lang="de-DE"/>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mn-cs"/>
      </a:defRPr>
    </a:lvl5pPr>
    <a:lvl6pPr marL="2286000" algn="l" defTabSz="914400" rtl="0" eaLnBrk="1" latinLnBrk="0" hangingPunct="1">
      <a:defRPr sz="2400" kern="1200">
        <a:solidFill>
          <a:schemeClr val="tx1"/>
        </a:solidFill>
        <a:latin typeface="Verdana" panose="020B0604030504040204" pitchFamily="34" charset="0"/>
        <a:ea typeface="+mn-ea"/>
        <a:cs typeface="+mn-cs"/>
      </a:defRPr>
    </a:lvl6pPr>
    <a:lvl7pPr marL="2743200" algn="l" defTabSz="914400" rtl="0" eaLnBrk="1" latinLnBrk="0" hangingPunct="1">
      <a:defRPr sz="2400" kern="1200">
        <a:solidFill>
          <a:schemeClr val="tx1"/>
        </a:solidFill>
        <a:latin typeface="Verdana" panose="020B0604030504040204" pitchFamily="34" charset="0"/>
        <a:ea typeface="+mn-ea"/>
        <a:cs typeface="+mn-cs"/>
      </a:defRPr>
    </a:lvl7pPr>
    <a:lvl8pPr marL="3200400" algn="l" defTabSz="914400" rtl="0" eaLnBrk="1" latinLnBrk="0" hangingPunct="1">
      <a:defRPr sz="2400" kern="1200">
        <a:solidFill>
          <a:schemeClr val="tx1"/>
        </a:solidFill>
        <a:latin typeface="Verdana" panose="020B0604030504040204" pitchFamily="34" charset="0"/>
        <a:ea typeface="+mn-ea"/>
        <a:cs typeface="+mn-cs"/>
      </a:defRPr>
    </a:lvl8pPr>
    <a:lvl9pPr marL="3657600" algn="l" defTabSz="914400" rtl="0" eaLnBrk="1" latinLnBrk="0" hangingPunct="1">
      <a:defRPr sz="24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24" autoAdjust="0"/>
    <p:restoredTop sz="94681" autoAdjust="0"/>
  </p:normalViewPr>
  <p:slideViewPr>
    <p:cSldViewPr>
      <p:cViewPr varScale="1">
        <p:scale>
          <a:sx n="59" d="100"/>
          <a:sy n="59" d="100"/>
        </p:scale>
        <p:origin x="1200"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4345AFC3-6FD2-4E5E-BD5A-4B9320CB58C6}" type="slidenum">
              <a:rPr lang="en-GB" altLang="de-DE"/>
              <a:pPr>
                <a:defRPr/>
              </a:pPr>
              <a:t>‹Nr.›</a:t>
            </a:fld>
            <a:endParaRPr lang="en-GB" altLang="de-DE"/>
          </a:p>
        </p:txBody>
      </p:sp>
    </p:spTree>
    <p:extLst>
      <p:ext uri="{BB962C8B-B14F-4D97-AF65-F5344CB8AC3E}">
        <p14:creationId xmlns:p14="http://schemas.microsoft.com/office/powerpoint/2010/main" val="3563291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D30B6E8F-21D5-4699-BA16-7021C0B67EF7}" type="slidenum">
              <a:rPr lang="en-US" altLang="de-DE"/>
              <a:pPr>
                <a:defRPr/>
              </a:pPr>
              <a:t>‹Nr.›</a:t>
            </a:fld>
            <a:endParaRPr lang="en-US" altLang="de-DE"/>
          </a:p>
        </p:txBody>
      </p:sp>
    </p:spTree>
    <p:extLst>
      <p:ext uri="{BB962C8B-B14F-4D97-AF65-F5344CB8AC3E}">
        <p14:creationId xmlns:p14="http://schemas.microsoft.com/office/powerpoint/2010/main" val="118167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9E2C9-FE13-4766-8509-AE1FA1D80EED}"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43344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9E2C9-FE13-4766-8509-AE1FA1D80EED}"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43344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9E2C9-FE13-4766-8509-AE1FA1D80EED}"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43344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9E2C9-FE13-4766-8509-AE1FA1D80EED}"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43344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9E2C9-FE13-4766-8509-AE1FA1D80EED}"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43344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EED70F-A61D-4572-9E12-F8E55158961A}"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781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3EB59-6360-44F1-A261-4CEB164B0F98}"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5605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B3A0B0-F2A3-47B8-8813-74FFAD8FFB6C}"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3387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434A04-E407-4EEB-85CC-34130462EDF0}"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de-DE"/>
          </a:p>
        </p:txBody>
      </p:sp>
    </p:spTree>
    <p:extLst>
      <p:ext uri="{BB962C8B-B14F-4D97-AF65-F5344CB8AC3E}">
        <p14:creationId xmlns:p14="http://schemas.microsoft.com/office/powerpoint/2010/main" val="1362701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5A7F4B-4F58-4F8B-AF7F-82BBDCD84AB0}"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de-DE"/>
          </a:p>
        </p:txBody>
      </p:sp>
    </p:spTree>
    <p:extLst>
      <p:ext uri="{BB962C8B-B14F-4D97-AF65-F5344CB8AC3E}">
        <p14:creationId xmlns:p14="http://schemas.microsoft.com/office/powerpoint/2010/main" val="2283720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476F7A-0939-4C5F-9F85-4E55555E6A2B}"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de-DE"/>
          </a:p>
        </p:txBody>
      </p:sp>
    </p:spTree>
    <p:extLst>
      <p:ext uri="{BB962C8B-B14F-4D97-AF65-F5344CB8AC3E}">
        <p14:creationId xmlns:p14="http://schemas.microsoft.com/office/powerpoint/2010/main" val="1664457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B533DB-D062-47C5-8BDC-FFEA046BE936}" type="slidenum">
              <a:rPr lang="en-US" altLang="de-DE" sz="1300" smtClean="0"/>
              <a:pPr>
                <a:spcBef>
                  <a:spcPct val="0"/>
                </a:spcBef>
              </a:pPr>
              <a:t>19</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394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B533DB-D062-47C5-8BDC-FFEA046BE936}" type="slidenum">
              <a:rPr lang="en-US" altLang="de-DE" sz="1300" smtClean="0"/>
              <a:pPr>
                <a:spcBef>
                  <a:spcPct val="0"/>
                </a:spcBef>
              </a:pPr>
              <a:t>20</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394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B533DB-D062-47C5-8BDC-FFEA046BE936}"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394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0783D0-911A-44E5-AD5E-AAA3FECFE477}"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8233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B893B6-D8D5-4766-9B5D-58308AA8B29A}"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7359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F680C7-3DF2-45D8-B9A4-C559370E24EC}"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00476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006563-7D2E-4E3D-87F1-FF656B637164}"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5971524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C848B8-FBF3-45D9-B912-AA08A6C14412}"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282078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D0148-DFFF-4993-9FF1-2C7300A8FEF1}"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7672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565EB4-E0AD-4333-B6BD-F5D21A3F86D8}" type="slidenum">
              <a:rPr lang="en-US" altLang="de-DE" sz="1300" smtClean="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00621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565EB4-E0AD-4333-B6BD-F5D21A3F86D8}" type="slidenum">
              <a:rPr lang="en-US" altLang="de-DE" sz="1300" smtClean="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006215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565EB4-E0AD-4333-B6BD-F5D21A3F86D8}"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006215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B731F8-5242-4119-97C6-DC73110E854A}" type="slidenum">
              <a:rPr lang="en-US" altLang="de-DE" sz="1300" smtClean="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80146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11D44D-2612-4117-A5E1-8EC1334EE7ED}" type="slidenum">
              <a:rPr lang="en-US" altLang="de-DE" sz="1300" smtClean="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89471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11D44D-2612-4117-A5E1-8EC1334EE7ED}" type="slidenum">
              <a:rPr lang="en-US" altLang="de-DE" sz="1300" smtClean="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89471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11D44D-2612-4117-A5E1-8EC1334EE7ED}"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89471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BC9AB-A72E-405C-920E-7F7DD00468E4}" type="slidenum">
              <a:rPr lang="en-US" altLang="de-DE" sz="1300" smtClean="0"/>
              <a:pPr>
                <a:spcBef>
                  <a:spcPct val="0"/>
                </a:spcBef>
              </a:pPr>
              <a:t>35</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440811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BC9AB-A72E-405C-920E-7F7DD00468E4}" type="slidenum">
              <a:rPr lang="en-US" altLang="de-DE" sz="1300" smtClean="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440811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BC9AB-A72E-405C-920E-7F7DD00468E4}"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440811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BC9AB-A72E-405C-920E-7F7DD00468E4}"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440811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B1E2AA-63CF-43ED-9DD8-CE64070E97CC}" type="slidenum">
              <a:rPr lang="en-US" altLang="de-DE" sz="1300" smtClean="0"/>
              <a:pPr>
                <a:spcBef>
                  <a:spcPct val="0"/>
                </a:spcBef>
              </a:pPr>
              <a:t>39</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4972279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B1E2AA-63CF-43ED-9DD8-CE64070E97CC}" type="slidenum">
              <a:rPr lang="en-US" altLang="de-DE" sz="1300" smtClean="0"/>
              <a:pPr>
                <a:spcBef>
                  <a:spcPct val="0"/>
                </a:spcBef>
              </a:pPr>
              <a:t>40</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4972279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B1E2AA-63CF-43ED-9DD8-CE64070E97CC}"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4972279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A8F059-CB02-4CAE-BCDC-A34315BE30F1}" type="slidenum">
              <a:rPr lang="en-US" altLang="de-DE" sz="1300" smtClean="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80159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ECFCEA-1605-4A29-A140-DD475519535C}" type="slidenum">
              <a:rPr lang="en-US" altLang="de-DE" sz="1300" smtClean="0"/>
              <a:pPr>
                <a:spcBef>
                  <a:spcPct val="0"/>
                </a:spcBef>
              </a:pPr>
              <a:t>43</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0138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ECFCEA-1605-4A29-A140-DD475519535C}"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0138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F77484-DE8C-47B7-A6E1-F2B2C2516F8D}"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31725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3DD2FF-63A4-4D59-8608-BEFBC13A35EF}" type="slidenum">
              <a:rPr lang="en-US" altLang="de-DE" sz="1300" smtClean="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54912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B18A0D-132F-4896-BEE2-192AA47A548F}" type="slidenum">
              <a:rPr lang="en-US" altLang="de-DE" sz="1300" smtClean="0"/>
              <a:pPr>
                <a:spcBef>
                  <a:spcPct val="0"/>
                </a:spcBef>
              </a:pPr>
              <a:t>47</a:t>
            </a:fld>
            <a:endParaRPr lang="en-US" altLang="de-DE" sz="1300"/>
          </a:p>
        </p:txBody>
      </p:sp>
      <p:sp>
        <p:nvSpPr>
          <p:cNvPr id="100355" name="Rectangle 2050"/>
          <p:cNvSpPr>
            <a:spLocks noGrp="1" noRot="1" noChangeAspect="1" noChangeArrowheads="1" noTextEdit="1"/>
          </p:cNvSpPr>
          <p:nvPr>
            <p:ph type="sldImg"/>
          </p:nvPr>
        </p:nvSpPr>
        <p:spPr>
          <a:xfrm>
            <a:off x="138113" y="768350"/>
            <a:ext cx="6823075" cy="3836988"/>
          </a:xfrm>
          <a:ln/>
        </p:spPr>
      </p:sp>
      <p:sp>
        <p:nvSpPr>
          <p:cNvPr id="100356"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71446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38F0AC-0765-4C0B-9D1A-5653D4964E98}"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53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2908C5-8087-4ECE-B034-75DF26DEC379}" type="slidenum">
              <a:rPr lang="en-US" altLang="de-DE" sz="1300" smtClean="0"/>
              <a:pPr>
                <a:spcBef>
                  <a:spcPct val="0"/>
                </a:spcBef>
              </a:pPr>
              <a:t>49</a:t>
            </a:fld>
            <a:endParaRPr lang="en-US" altLang="de-DE" sz="1300"/>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10445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66366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850656-9B7B-4FFB-BF13-03D2C4D34804}" type="slidenum">
              <a:rPr lang="en-US" altLang="de-DE" sz="1300" smtClean="0"/>
              <a:pPr>
                <a:spcBef>
                  <a:spcPct val="0"/>
                </a:spcBef>
              </a:pPr>
              <a:t>50</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3804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93C523-40B2-4C24-8860-4C88A051F44E}"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2274383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B97F89-D60A-4B9C-8092-B1526E7507F8}"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35768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05FEDB-3D10-4EC4-833A-64C463615279}"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9416023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04EB4E-3CA0-4E95-96BF-CB995A5606CF}"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0408289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8C999-03A3-4A02-8806-5AAA0A5131C2}"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1145044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0156F0-9193-4F34-BE8C-E8D22C641C33}"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5743379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BB3DD1-3DD8-4D0F-AC05-995EE9B8EDC1}"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2245602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C35C81-9638-49DC-A297-A7FBC805DC72}"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8124849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9580C3-83B2-4553-BB6E-54576B23AB2E}"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03108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93278-92AB-4714-A634-513E0283F04B}"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8594481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107B68-0866-4DA5-A312-6726E2DBEBD1}"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9713565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04822F-22B7-4F33-BB1D-00963B78716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8649457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8F967E-4BCA-4D8F-A41A-4091CC8A1951}"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92791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FC0079-2D07-40ED-9FD0-7EA2BE8C3C61}"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6469724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D75550-D135-455B-A46E-C75B1523B966}"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7756386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127AAD-F629-4D17-9B59-5402C5FAF383}"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1229222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6F63C0-C4CA-4A68-8DA8-5CD23C0722EF}"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5185950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0F1D6E-C7FA-4853-89BB-62C7AFB63958}"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3715430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5A5BD3-AED5-4C1C-85AE-51906045975D}"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578082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74B7F3-D444-468D-B240-0C5ACEB27E20}"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1424024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68B8D7-FD2D-4044-B66C-2D740986D703}"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5639363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7C855C-89FA-4937-B6C5-8904B49E781C}"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0378199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61C504-46C5-4980-94C0-369EF2B1CFDE}"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67426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9373D2-F187-4175-BDA0-C799C6A2EAA1}" type="slidenum">
              <a:rPr lang="en-US" altLang="de-DE" sz="1300" smtClean="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5813527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1089B4-2B99-4FCD-AD7F-AB33C3CFA1AC}"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25815254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95943D-8A9F-4301-89B6-7B7A8396F767}"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7217913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C93DA5-85E0-4384-8360-8A106E051FE4}"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5291252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453BC8-3165-44A8-96D6-A65360F6442A}"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14255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2A2EE3-F322-4EC5-9741-678E4CA75E8C}"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74344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783A0-7174-45D7-9870-8044420ACBD7}"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581241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53EB8C-6CEB-4917-BB09-5457B34E8334}" type="slidenum">
              <a:rPr lang="en-US" altLang="de-DE" sz="1300" smtClean="0"/>
              <a:pPr>
                <a:spcBef>
                  <a:spcPct val="0"/>
                </a:spcBef>
              </a:pPr>
              <a:t>82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18301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365FCB-D37F-44FA-B88B-1E7C031D62F7}" type="slidenum">
              <a:rPr lang="en-US" altLang="de-DE" sz="1300" smtClean="0"/>
              <a:pPr>
                <a:spcBef>
                  <a:spcPct val="0"/>
                </a:spcBef>
              </a:pPr>
              <a:t>83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619589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365FCB-D37F-44FA-B88B-1E7C031D62F7}" type="slidenum">
              <a:rPr lang="en-US" altLang="de-DE" sz="1300" smtClean="0"/>
              <a:pPr>
                <a:spcBef>
                  <a:spcPct val="0"/>
                </a:spcBef>
              </a:pPr>
              <a:t>84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619589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365FCB-D37F-44FA-B88B-1E7C031D62F7}" type="slidenum">
              <a:rPr lang="en-US" altLang="de-DE" sz="1300" smtClean="0"/>
              <a:pPr>
                <a:spcBef>
                  <a:spcPct val="0"/>
                </a:spcBef>
              </a:pPr>
              <a:t>85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619589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51A23-4CB0-4A91-9E94-A6DCC69B5BE5}" type="slidenum">
              <a:rPr lang="en-US" altLang="de-DE" sz="1300" smtClean="0"/>
              <a:pPr>
                <a:spcBef>
                  <a:spcPct val="0"/>
                </a:spcBef>
              </a:pPr>
              <a:t>86</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9686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51A23-4CB0-4A91-9E94-A6DCC69B5BE5}" type="slidenum">
              <a:rPr lang="en-US" altLang="de-DE" sz="1300" smtClean="0"/>
              <a:pPr>
                <a:spcBef>
                  <a:spcPct val="0"/>
                </a:spcBef>
              </a:pPr>
              <a:t>87</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9686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51A23-4CB0-4A91-9E94-A6DCC69B5BE5}" type="slidenum">
              <a:rPr lang="en-US" altLang="de-DE" sz="1300" smtClean="0"/>
              <a:pPr>
                <a:spcBef>
                  <a:spcPct val="0"/>
                </a:spcBef>
              </a:pPr>
              <a:t>88</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96866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8A00E-A913-4F96-BCE5-C4454B894280}" type="slidenum">
              <a:rPr lang="en-US" altLang="de-DE" sz="1300" smtClean="0"/>
              <a:pPr>
                <a:spcBef>
                  <a:spcPct val="0"/>
                </a:spcBef>
              </a:pPr>
              <a:t>90</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15127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Träningsmodul 5 – Minne</a:t>
            </a:r>
          </a:p>
        </p:txBody>
      </p:sp>
      <p:sp>
        <p:nvSpPr>
          <p:cNvPr id="4" name="Slide Number Placeholder 3"/>
          <p:cNvSpPr>
            <a:spLocks noGrp="1"/>
          </p:cNvSpPr>
          <p:nvPr>
            <p:ph type="sldNum" sz="quarter" idx="12"/>
          </p:nvPr>
        </p:nvSpPr>
        <p:spPr bwMode="gray"/>
        <p:txBody>
          <a:bodyPr/>
          <a:lstStyle>
            <a:lvl1pPr>
              <a:defRPr b="0"/>
            </a:lvl1pPr>
          </a:lstStyle>
          <a:p>
            <a:pPr>
              <a:defRPr/>
            </a:pPr>
            <a:fld id="{812C5160-F1F6-4925-B0B2-7D5A768AB03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Träningsmodul 5 – Minne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B3A65499-C236-4E3C-915A-C9E4B6355F5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Träningsmodul 5 – Minne</a:t>
            </a:r>
          </a:p>
        </p:txBody>
      </p:sp>
      <p:sp>
        <p:nvSpPr>
          <p:cNvPr id="7" name="Slide Number Placeholder 6"/>
          <p:cNvSpPr>
            <a:spLocks noGrp="1"/>
          </p:cNvSpPr>
          <p:nvPr>
            <p:ph type="sldNum" sz="quarter" idx="12"/>
          </p:nvPr>
        </p:nvSpPr>
        <p:spPr bwMode="gray"/>
        <p:txBody>
          <a:bodyPr/>
          <a:lstStyle>
            <a:lvl1pPr>
              <a:defRPr b="0"/>
            </a:lvl1pPr>
          </a:lstStyle>
          <a:p>
            <a:pPr>
              <a:defRPr/>
            </a:pPr>
            <a:fld id="{C5B1C77E-A0F8-4227-92E3-3BFA7FE6F6E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Träningsmodul 5 – Minne</a:t>
            </a:r>
          </a:p>
        </p:txBody>
      </p:sp>
      <p:sp>
        <p:nvSpPr>
          <p:cNvPr id="7" name="Slide Number Placeholder 6"/>
          <p:cNvSpPr>
            <a:spLocks noGrp="1"/>
          </p:cNvSpPr>
          <p:nvPr>
            <p:ph type="sldNum" sz="quarter" idx="12"/>
          </p:nvPr>
        </p:nvSpPr>
        <p:spPr bwMode="gray"/>
        <p:txBody>
          <a:bodyPr/>
          <a:lstStyle>
            <a:lvl1pPr>
              <a:defRPr b="0"/>
            </a:lvl1pPr>
          </a:lstStyle>
          <a:p>
            <a:pPr>
              <a:defRPr/>
            </a:pPr>
            <a:fld id="{812C5160-F1F6-4925-B0B2-7D5A768AB03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Träningsmodul 5 – Minne</a:t>
            </a:r>
          </a:p>
        </p:txBody>
      </p:sp>
      <p:sp>
        <p:nvSpPr>
          <p:cNvPr id="7" name="Slide Number Placeholder 6"/>
          <p:cNvSpPr>
            <a:spLocks noGrp="1"/>
          </p:cNvSpPr>
          <p:nvPr>
            <p:ph type="sldNum" sz="quarter" idx="12"/>
          </p:nvPr>
        </p:nvSpPr>
        <p:spPr bwMode="gray"/>
        <p:txBody>
          <a:bodyPr/>
          <a:lstStyle>
            <a:lvl1pPr>
              <a:defRPr b="0"/>
            </a:lvl1pPr>
          </a:lstStyle>
          <a:p>
            <a:pPr>
              <a:defRPr/>
            </a:pPr>
            <a:fld id="{812C5160-F1F6-4925-B0B2-7D5A768AB03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Träningsmodul 5 – Minne</a:t>
            </a:r>
          </a:p>
        </p:txBody>
      </p:sp>
      <p:sp>
        <p:nvSpPr>
          <p:cNvPr id="5" name="Slide Number Placeholder 4"/>
          <p:cNvSpPr>
            <a:spLocks noGrp="1"/>
          </p:cNvSpPr>
          <p:nvPr>
            <p:ph type="sldNum" sz="quarter" idx="12"/>
          </p:nvPr>
        </p:nvSpPr>
        <p:spPr bwMode="gray"/>
        <p:txBody>
          <a:bodyPr/>
          <a:lstStyle>
            <a:lvl1pPr>
              <a:defRPr b="0"/>
            </a:lvl1pPr>
          </a:lstStyle>
          <a:p>
            <a:pPr>
              <a:defRPr/>
            </a:pPr>
            <a:fld id="{7C080E23-1041-4A28-8E7D-688D3558EC0C}"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Träningsmodul 5 – Minne</a:t>
            </a:r>
          </a:p>
        </p:txBody>
      </p:sp>
      <p:sp>
        <p:nvSpPr>
          <p:cNvPr id="4" name="Slide Number Placeholder 3"/>
          <p:cNvSpPr>
            <a:spLocks noGrp="1"/>
          </p:cNvSpPr>
          <p:nvPr>
            <p:ph type="sldNum" sz="quarter" idx="12"/>
          </p:nvPr>
        </p:nvSpPr>
        <p:spPr bwMode="gray"/>
        <p:txBody>
          <a:bodyPr/>
          <a:lstStyle>
            <a:lvl1pPr>
              <a:defRPr b="0"/>
            </a:lvl1pPr>
          </a:lstStyle>
          <a:p>
            <a:pPr>
              <a:defRPr/>
            </a:pPr>
            <a:fld id="{774D6190-D1CB-431F-97EA-E087DEC3D52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66782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5166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31279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87549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31130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038623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60105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38608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870074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00891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257635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215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Träningsmodul 5 – Minne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12C5160-F1F6-4925-B0B2-7D5A768AB03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28565601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sv-SE" altLang="ko-KR" dirty="0"/>
              <a:t>Minne</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a:solidFill>
                  <a:srgbClr val="004992"/>
                </a:solidFill>
              </a:rPr>
              <a:t>© Moritz, </a:t>
            </a:r>
            <a:r>
              <a:rPr lang="pt-BR" sz="1600" dirty="0">
                <a:solidFill>
                  <a:srgbClr val="004992"/>
                </a:solidFill>
              </a:rPr>
              <a:t>Woodward, Dahlin &amp; Bergman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99073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Minne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förmåga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memorera</a:t>
            </a:r>
            <a:r>
              <a:rPr lang="en-US" altLang="de-DE" sz="2400" dirty="0">
                <a:solidFill>
                  <a:srgbClr val="333333"/>
                </a:solidFill>
              </a:rPr>
              <a:t> information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begränsad</a:t>
            </a:r>
            <a:r>
              <a:rPr lang="en-US" altLang="de-DE" sz="2400" dirty="0">
                <a:solidFill>
                  <a:srgbClr val="333333"/>
                </a:solidFill>
              </a:rPr>
              <a:t>.</a:t>
            </a:r>
            <a:br>
              <a:rPr lang="en-US" altLang="de-DE" sz="2400" dirty="0">
                <a:solidFill>
                  <a:srgbClr val="333333"/>
                </a:solidFill>
              </a:rPr>
            </a:b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Minne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förmåga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memorera</a:t>
            </a:r>
            <a:r>
              <a:rPr lang="en-US" altLang="de-DE" sz="2400" dirty="0">
                <a:solidFill>
                  <a:srgbClr val="333333"/>
                </a:solidFill>
              </a:rPr>
              <a:t> information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begränsad</a:t>
            </a:r>
            <a:r>
              <a:rPr lang="en-US" altLang="de-DE" sz="2400" dirty="0">
                <a:solidFill>
                  <a:srgbClr val="333333"/>
                </a:solidFill>
              </a:rPr>
              <a:t>.</a:t>
            </a:r>
            <a:br>
              <a:rPr lang="en-US" altLang="de-DE" sz="2400" dirty="0">
                <a:solidFill>
                  <a:srgbClr val="333333"/>
                </a:solidFill>
              </a:rPr>
            </a:br>
            <a:br>
              <a:rPr lang="en-US" altLang="de-DE" sz="2400" dirty="0">
                <a:solidFill>
                  <a:srgbClr val="333333"/>
                </a:solidFill>
              </a:rPr>
            </a:br>
            <a:r>
              <a:rPr lang="en-US" altLang="de-DE" sz="2400" u="sng" dirty="0" err="1">
                <a:solidFill>
                  <a:srgbClr val="333333"/>
                </a:solidFill>
              </a:rPr>
              <a:t>Exempel</a:t>
            </a:r>
            <a:r>
              <a:rPr lang="en-US" altLang="de-DE" sz="2400" dirty="0">
                <a:solidFill>
                  <a:srgbClr val="333333"/>
                </a:solidFill>
              </a:rPr>
              <a:t>: </a:t>
            </a:r>
            <a:r>
              <a:rPr lang="en-US" altLang="de-DE" sz="2400" dirty="0" err="1">
                <a:solidFill>
                  <a:srgbClr val="333333"/>
                </a:solidFill>
              </a:rPr>
              <a:t>ungefär</a:t>
            </a:r>
            <a:r>
              <a:rPr lang="en-US" altLang="de-DE" sz="2400" dirty="0">
                <a:solidFill>
                  <a:srgbClr val="333333"/>
                </a:solidFill>
              </a:rPr>
              <a:t> 40% av </a:t>
            </a:r>
            <a:r>
              <a:rPr lang="en-US" altLang="de-DE" sz="2400" dirty="0" err="1">
                <a:solidFill>
                  <a:srgbClr val="333333"/>
                </a:solidFill>
              </a:rPr>
              <a:t>detaljerna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berättelse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aktivt</a:t>
            </a:r>
            <a:r>
              <a:rPr lang="en-US" altLang="de-DE" sz="2400" dirty="0">
                <a:solidFill>
                  <a:srgbClr val="333333"/>
                </a:solidFill>
              </a:rPr>
              <a:t> </a:t>
            </a:r>
            <a:r>
              <a:rPr lang="en-US" altLang="de-DE" sz="2400" dirty="0" err="1">
                <a:solidFill>
                  <a:srgbClr val="333333"/>
                </a:solidFill>
              </a:rPr>
              <a:t>återkallas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halvtimme</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man </a:t>
            </a:r>
            <a:r>
              <a:rPr lang="en-US" altLang="de-DE" sz="2400" dirty="0" err="1">
                <a:solidFill>
                  <a:srgbClr val="333333"/>
                </a:solidFill>
              </a:rPr>
              <a:t>hört</a:t>
            </a:r>
            <a:r>
              <a:rPr lang="en-US" altLang="de-DE" sz="2400" dirty="0">
                <a:solidFill>
                  <a:srgbClr val="333333"/>
                </a:solidFill>
              </a:rPr>
              <a:t> den.</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1993872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Minne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förmåga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memorera</a:t>
            </a:r>
            <a:r>
              <a:rPr lang="en-US" altLang="de-DE" sz="2400" dirty="0">
                <a:solidFill>
                  <a:srgbClr val="333333"/>
                </a:solidFill>
              </a:rPr>
              <a:t> information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begränsad</a:t>
            </a:r>
            <a:r>
              <a:rPr lang="en-US" altLang="de-DE" sz="2400" dirty="0">
                <a:solidFill>
                  <a:srgbClr val="333333"/>
                </a:solidFill>
              </a:rPr>
              <a:t>.</a:t>
            </a:r>
            <a:br>
              <a:rPr lang="en-US" altLang="de-DE" sz="2400" dirty="0">
                <a:solidFill>
                  <a:srgbClr val="333333"/>
                </a:solidFill>
              </a:rPr>
            </a:br>
            <a:br>
              <a:rPr lang="en-US" altLang="de-DE" sz="2400" dirty="0">
                <a:solidFill>
                  <a:srgbClr val="333333"/>
                </a:solidFill>
              </a:rPr>
            </a:br>
            <a:r>
              <a:rPr lang="en-US" altLang="de-DE" sz="2400" u="sng" dirty="0" err="1">
                <a:solidFill>
                  <a:srgbClr val="333333"/>
                </a:solidFill>
              </a:rPr>
              <a:t>Exempel</a:t>
            </a:r>
            <a:r>
              <a:rPr lang="en-US" altLang="de-DE" sz="2400" dirty="0">
                <a:solidFill>
                  <a:srgbClr val="333333"/>
                </a:solidFill>
              </a:rPr>
              <a:t>: </a:t>
            </a:r>
            <a:r>
              <a:rPr lang="en-US" altLang="de-DE" sz="2400" dirty="0" err="1">
                <a:solidFill>
                  <a:srgbClr val="333333"/>
                </a:solidFill>
              </a:rPr>
              <a:t>ungefär</a:t>
            </a:r>
            <a:r>
              <a:rPr lang="en-US" altLang="de-DE" sz="2400" dirty="0">
                <a:solidFill>
                  <a:srgbClr val="333333"/>
                </a:solidFill>
              </a:rPr>
              <a:t> 40% av </a:t>
            </a:r>
            <a:r>
              <a:rPr lang="en-US" altLang="de-DE" sz="2400" dirty="0" err="1">
                <a:solidFill>
                  <a:srgbClr val="333333"/>
                </a:solidFill>
              </a:rPr>
              <a:t>detaljerna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berättelse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aktivt</a:t>
            </a:r>
            <a:r>
              <a:rPr lang="en-US" altLang="de-DE" sz="2400" dirty="0">
                <a:solidFill>
                  <a:srgbClr val="333333"/>
                </a:solidFill>
              </a:rPr>
              <a:t> </a:t>
            </a:r>
            <a:r>
              <a:rPr lang="en-US" altLang="de-DE" sz="2400" dirty="0" err="1">
                <a:solidFill>
                  <a:srgbClr val="333333"/>
                </a:solidFill>
              </a:rPr>
              <a:t>återkallas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halvtimme</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man </a:t>
            </a:r>
            <a:r>
              <a:rPr lang="en-US" altLang="de-DE" sz="2400" dirty="0" err="1">
                <a:solidFill>
                  <a:srgbClr val="333333"/>
                </a:solidFill>
              </a:rPr>
              <a:t>hört</a:t>
            </a:r>
            <a:r>
              <a:rPr lang="en-US" altLang="de-DE" sz="2400" dirty="0">
                <a:solidFill>
                  <a:srgbClr val="333333"/>
                </a:solidFill>
              </a:rPr>
              <a:t> den.</a:t>
            </a:r>
          </a:p>
          <a:p>
            <a:pPr marL="342900" lvl="0" indent="-342900" defTabSz="914400" fontAlgn="base">
              <a:buClr>
                <a:srgbClr val="333333"/>
              </a:buClr>
              <a:buFont typeface="WingDings"/>
              <a:buChar char=""/>
            </a:pPr>
            <a:r>
              <a:rPr lang="en-US" altLang="de-DE" sz="2400" dirty="0" err="1">
                <a:solidFill>
                  <a:srgbClr val="004992"/>
                </a:solidFill>
              </a:rPr>
              <a:t>Fördel</a:t>
            </a:r>
            <a:r>
              <a:rPr lang="en-US" altLang="de-DE" sz="2400" dirty="0">
                <a:solidFill>
                  <a:srgbClr val="004992"/>
                </a:solidFill>
              </a:rPr>
              <a:t>:</a:t>
            </a:r>
            <a:r>
              <a:rPr lang="en-US" altLang="de-DE" sz="2400" dirty="0">
                <a:solidFill>
                  <a:srgbClr val="333333"/>
                </a:solidFill>
              </a:rPr>
              <a:t> ??? </a:t>
            </a:r>
            <a:r>
              <a:rPr lang="en-US" altLang="de-DE" sz="2400" dirty="0" err="1">
                <a:solidFill>
                  <a:srgbClr val="FFFFFF"/>
                </a:solidFill>
              </a:rPr>
              <a:t>Hjärnan</a:t>
            </a:r>
            <a:r>
              <a:rPr lang="en-US" altLang="de-DE" sz="2400" dirty="0">
                <a:solidFill>
                  <a:srgbClr val="FFFFFF"/>
                </a:solidFill>
              </a:rPr>
              <a:t> </a:t>
            </a:r>
            <a:r>
              <a:rPr lang="en-US" altLang="de-DE" sz="2400" dirty="0" err="1">
                <a:solidFill>
                  <a:srgbClr val="FFFFFF"/>
                </a:solidFill>
              </a:rPr>
              <a:t>blir</a:t>
            </a:r>
            <a:r>
              <a:rPr lang="en-US" altLang="de-DE" sz="2400" dirty="0">
                <a:solidFill>
                  <a:srgbClr val="FFFFFF"/>
                </a:solidFill>
              </a:rPr>
              <a:t> </a:t>
            </a:r>
            <a:r>
              <a:rPr lang="en-US" altLang="de-DE" sz="2400" dirty="0" err="1">
                <a:solidFill>
                  <a:srgbClr val="FFFFFF"/>
                </a:solidFill>
              </a:rPr>
              <a:t>inte</a:t>
            </a:r>
            <a:r>
              <a:rPr lang="en-US" altLang="de-DE" sz="2400" dirty="0">
                <a:solidFill>
                  <a:srgbClr val="FFFFFF"/>
                </a:solidFill>
              </a:rPr>
              <a:t> </a:t>
            </a:r>
            <a:r>
              <a:rPr lang="en-US" altLang="de-DE" sz="2400" dirty="0" err="1">
                <a:solidFill>
                  <a:srgbClr val="FFFFFF"/>
                </a:solidFill>
              </a:rPr>
              <a:t>överbelastad</a:t>
            </a:r>
            <a:r>
              <a:rPr lang="en-US" altLang="de-DE" sz="2400" dirty="0">
                <a:solidFill>
                  <a:srgbClr val="FFFFFF"/>
                </a:solidFill>
              </a:rPr>
              <a:t> med </a:t>
            </a:r>
            <a:r>
              <a:rPr lang="en-US" altLang="de-DE" sz="2400" dirty="0" err="1">
                <a:solidFill>
                  <a:srgbClr val="FFFFFF"/>
                </a:solidFill>
              </a:rPr>
              <a:t>meningslös</a:t>
            </a:r>
            <a:r>
              <a:rPr lang="en-US" altLang="de-DE" sz="2400" dirty="0">
                <a:solidFill>
                  <a:srgbClr val="FFFFFF"/>
                </a:solidFill>
              </a:rPr>
              <a:t> information. </a:t>
            </a:r>
            <a:r>
              <a:rPr lang="en-US" altLang="de-DE" sz="2400" dirty="0" err="1">
                <a:solidFill>
                  <a:srgbClr val="FFFFFF"/>
                </a:solidFill>
              </a:rPr>
              <a:t>För</a:t>
            </a:r>
            <a:r>
              <a:rPr lang="en-US" altLang="de-DE" sz="2400" dirty="0">
                <a:solidFill>
                  <a:srgbClr val="FFFFFF"/>
                </a:solidFill>
              </a:rPr>
              <a:t> </a:t>
            </a:r>
            <a:r>
              <a:rPr lang="en-US" altLang="de-DE" sz="2400" dirty="0" err="1">
                <a:solidFill>
                  <a:srgbClr val="FFFFFF"/>
                </a:solidFill>
              </a:rPr>
              <a:t>det</a:t>
            </a:r>
            <a:r>
              <a:rPr lang="en-US" altLang="de-DE" sz="2400" dirty="0">
                <a:solidFill>
                  <a:srgbClr val="FFFFFF"/>
                </a:solidFill>
              </a:rPr>
              <a:t> </a:t>
            </a:r>
            <a:r>
              <a:rPr lang="en-US" altLang="de-DE" sz="2400" dirty="0" err="1">
                <a:solidFill>
                  <a:srgbClr val="FFFFFF"/>
                </a:solidFill>
              </a:rPr>
              <a:t>mesta</a:t>
            </a:r>
            <a:r>
              <a:rPr lang="en-US" altLang="de-DE" sz="2400" dirty="0">
                <a:solidFill>
                  <a:srgbClr val="FFFFFF"/>
                </a:solidFill>
              </a:rPr>
              <a:t> </a:t>
            </a:r>
            <a:r>
              <a:rPr lang="en-US" altLang="de-DE" sz="2400" dirty="0" err="1">
                <a:solidFill>
                  <a:srgbClr val="FFFFFF"/>
                </a:solidFill>
              </a:rPr>
              <a:t>förlorar</a:t>
            </a:r>
            <a:r>
              <a:rPr lang="en-US" altLang="de-DE" sz="2400" dirty="0">
                <a:solidFill>
                  <a:srgbClr val="FFFFFF"/>
                </a:solidFill>
              </a:rPr>
              <a:t> vi irrelevant information...</a:t>
            </a:r>
            <a:r>
              <a:rPr lang="en-US" altLang="de-DE" sz="2400" i="1" dirty="0">
                <a:solidFill>
                  <a:srgbClr val="FFFFFF"/>
                </a:solidFill>
              </a:rPr>
              <a:t>men</a:t>
            </a:r>
          </a:p>
          <a:p>
            <a:pPr marL="342900" lvl="0" indent="-342900" defTabSz="914400" fontAlgn="base">
              <a:buClr>
                <a:srgbClr val="333333"/>
              </a:buClr>
              <a:buFont typeface="WingDings"/>
              <a:buChar char=""/>
            </a:pPr>
            <a:r>
              <a:rPr lang="en-US" altLang="de-DE" sz="2400" dirty="0" err="1">
                <a:solidFill>
                  <a:srgbClr val="004992"/>
                </a:solidFill>
              </a:rPr>
              <a:t>Nackdel</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a:t>
            </a:r>
            <a:r>
              <a:rPr lang="en-US" altLang="de-DE" sz="2400" dirty="0" err="1">
                <a:solidFill>
                  <a:srgbClr val="FFFFFF"/>
                </a:solidFill>
              </a:rPr>
              <a:t>flera</a:t>
            </a:r>
            <a:r>
              <a:rPr lang="en-US" altLang="de-DE" sz="2400" dirty="0">
                <a:solidFill>
                  <a:srgbClr val="FFFFFF"/>
                </a:solidFill>
              </a:rPr>
              <a:t> </a:t>
            </a:r>
            <a:r>
              <a:rPr lang="en-US" altLang="de-DE" sz="2400" dirty="0" err="1">
                <a:solidFill>
                  <a:srgbClr val="FFFFFF"/>
                </a:solidFill>
              </a:rPr>
              <a:t>viktiga</a:t>
            </a:r>
            <a:r>
              <a:rPr lang="en-US" altLang="de-DE" sz="2400" dirty="0">
                <a:solidFill>
                  <a:srgbClr val="FFFFFF"/>
                </a:solidFill>
              </a:rPr>
              <a:t> </a:t>
            </a:r>
            <a:r>
              <a:rPr lang="en-US" altLang="de-DE" sz="2400" dirty="0" err="1">
                <a:solidFill>
                  <a:srgbClr val="FFFFFF"/>
                </a:solidFill>
              </a:rPr>
              <a:t>minnen</a:t>
            </a:r>
            <a:r>
              <a:rPr lang="en-US" altLang="de-DE" sz="2400" dirty="0">
                <a:solidFill>
                  <a:srgbClr val="FFFFFF"/>
                </a:solidFill>
              </a:rPr>
              <a:t> </a:t>
            </a:r>
            <a:r>
              <a:rPr lang="en-US" altLang="de-DE" sz="2400" dirty="0" err="1">
                <a:solidFill>
                  <a:srgbClr val="FFFFFF"/>
                </a:solidFill>
              </a:rPr>
              <a:t>försvinner</a:t>
            </a:r>
            <a:r>
              <a:rPr lang="en-US" altLang="de-DE" sz="2400" dirty="0">
                <a:solidFill>
                  <a:srgbClr val="FFFFFF"/>
                </a:solidFill>
              </a:rPr>
              <a:t> </a:t>
            </a:r>
            <a:r>
              <a:rPr lang="en-US" altLang="de-DE" sz="2400" dirty="0" err="1">
                <a:solidFill>
                  <a:srgbClr val="FFFFFF"/>
                </a:solidFill>
              </a:rPr>
              <a:t>också</a:t>
            </a:r>
            <a:r>
              <a:rPr lang="en-US" altLang="de-DE" sz="2400" dirty="0">
                <a:solidFill>
                  <a:srgbClr val="FFFFFF"/>
                </a:solidFill>
              </a:rPr>
              <a:t> (</a:t>
            </a:r>
            <a:r>
              <a:rPr lang="en-US" altLang="de-DE" sz="2400" dirty="0" err="1">
                <a:solidFill>
                  <a:srgbClr val="FFFFFF"/>
                </a:solidFill>
              </a:rPr>
              <a:t>avtalade</a:t>
            </a:r>
            <a:r>
              <a:rPr lang="en-US" altLang="de-DE" sz="2400" dirty="0">
                <a:solidFill>
                  <a:srgbClr val="FFFFFF"/>
                </a:solidFill>
              </a:rPr>
              <a:t> </a:t>
            </a:r>
            <a:r>
              <a:rPr lang="en-US" altLang="de-DE" sz="2400" dirty="0" err="1">
                <a:solidFill>
                  <a:srgbClr val="FFFFFF"/>
                </a:solidFill>
              </a:rPr>
              <a:t>tider</a:t>
            </a:r>
            <a:r>
              <a:rPr lang="en-US" altLang="de-DE" sz="2400" dirty="0">
                <a:solidFill>
                  <a:srgbClr val="FFFFFF"/>
                </a:solidFill>
              </a:rPr>
              <a:t>, </a:t>
            </a:r>
            <a:r>
              <a:rPr lang="en-US" altLang="de-DE" sz="2400" dirty="0" err="1">
                <a:solidFill>
                  <a:srgbClr val="FFFFFF"/>
                </a:solidFill>
              </a:rPr>
              <a:t>semesterminnen</a:t>
            </a:r>
            <a:r>
              <a:rPr lang="en-US" altLang="de-DE" sz="2400" dirty="0">
                <a:solidFill>
                  <a:srgbClr val="FFFFFF"/>
                </a:solidFill>
              </a:rPr>
              <a:t>, </a:t>
            </a:r>
            <a:r>
              <a:rPr lang="en-US" altLang="de-DE" sz="2400" dirty="0" err="1">
                <a:solidFill>
                  <a:srgbClr val="FFFFFF"/>
                </a:solidFill>
              </a:rPr>
              <a:t>kunskap</a:t>
            </a:r>
            <a:r>
              <a:rPr lang="en-US" altLang="de-DE" sz="2400" dirty="0">
                <a:solidFill>
                  <a:srgbClr val="FFFFFF"/>
                </a:solidFill>
              </a:rPr>
              <a:t> man </a:t>
            </a:r>
            <a:r>
              <a:rPr lang="en-US" altLang="de-DE" sz="2400" dirty="0" err="1">
                <a:solidFill>
                  <a:srgbClr val="FFFFFF"/>
                </a:solidFill>
              </a:rPr>
              <a:t>lärt</a:t>
            </a:r>
            <a:r>
              <a:rPr lang="en-US" altLang="de-DE" sz="2400" dirty="0">
                <a:solidFill>
                  <a:srgbClr val="FFFFFF"/>
                </a:solidFill>
              </a:rPr>
              <a:t> in </a:t>
            </a:r>
            <a:r>
              <a:rPr lang="en-US" altLang="de-DE" sz="2400" dirty="0" err="1">
                <a:solidFill>
                  <a:srgbClr val="FFFFFF"/>
                </a:solidFill>
              </a:rPr>
              <a:t>i</a:t>
            </a:r>
            <a:r>
              <a:rPr lang="en-US" altLang="de-DE" sz="2400" dirty="0">
                <a:solidFill>
                  <a:srgbClr val="FFFFFF"/>
                </a:solidFill>
              </a:rPr>
              <a:t> </a:t>
            </a:r>
            <a:r>
              <a:rPr lang="en-US" altLang="de-DE" sz="2400" dirty="0" err="1">
                <a:solidFill>
                  <a:srgbClr val="FFFFFF"/>
                </a:solidFill>
              </a:rPr>
              <a:t>skolan</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3511272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Minne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förmåga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memorera</a:t>
            </a:r>
            <a:r>
              <a:rPr lang="en-US" altLang="de-DE" sz="2400" dirty="0">
                <a:solidFill>
                  <a:srgbClr val="333333"/>
                </a:solidFill>
              </a:rPr>
              <a:t> information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begränsad</a:t>
            </a:r>
            <a:r>
              <a:rPr lang="en-US" altLang="de-DE" sz="2400" dirty="0">
                <a:solidFill>
                  <a:srgbClr val="333333"/>
                </a:solidFill>
              </a:rPr>
              <a:t>.</a:t>
            </a:r>
            <a:br>
              <a:rPr lang="en-US" altLang="de-DE" sz="2400" dirty="0">
                <a:solidFill>
                  <a:srgbClr val="333333"/>
                </a:solidFill>
              </a:rPr>
            </a:br>
            <a:br>
              <a:rPr lang="en-US" altLang="de-DE" sz="2400" dirty="0">
                <a:solidFill>
                  <a:srgbClr val="333333"/>
                </a:solidFill>
              </a:rPr>
            </a:br>
            <a:r>
              <a:rPr lang="en-US" altLang="de-DE" sz="2400" u="sng" dirty="0" err="1">
                <a:solidFill>
                  <a:srgbClr val="333333"/>
                </a:solidFill>
              </a:rPr>
              <a:t>Exempel</a:t>
            </a:r>
            <a:r>
              <a:rPr lang="en-US" altLang="de-DE" sz="2400" dirty="0">
                <a:solidFill>
                  <a:srgbClr val="333333"/>
                </a:solidFill>
              </a:rPr>
              <a:t>: </a:t>
            </a:r>
            <a:r>
              <a:rPr lang="en-US" altLang="de-DE" sz="2400" dirty="0" err="1">
                <a:solidFill>
                  <a:srgbClr val="333333"/>
                </a:solidFill>
              </a:rPr>
              <a:t>ungefär</a:t>
            </a:r>
            <a:r>
              <a:rPr lang="en-US" altLang="de-DE" sz="2400" dirty="0">
                <a:solidFill>
                  <a:srgbClr val="333333"/>
                </a:solidFill>
              </a:rPr>
              <a:t> 40% av </a:t>
            </a:r>
            <a:r>
              <a:rPr lang="en-US" altLang="de-DE" sz="2400" dirty="0" err="1">
                <a:solidFill>
                  <a:srgbClr val="333333"/>
                </a:solidFill>
              </a:rPr>
              <a:t>detaljerna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berättelse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aktivt</a:t>
            </a:r>
            <a:r>
              <a:rPr lang="en-US" altLang="de-DE" sz="2400" dirty="0">
                <a:solidFill>
                  <a:srgbClr val="333333"/>
                </a:solidFill>
              </a:rPr>
              <a:t> </a:t>
            </a:r>
            <a:r>
              <a:rPr lang="en-US" altLang="de-DE" sz="2400" dirty="0" err="1">
                <a:solidFill>
                  <a:srgbClr val="333333"/>
                </a:solidFill>
              </a:rPr>
              <a:t>återkallas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halvtimme</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man </a:t>
            </a:r>
            <a:r>
              <a:rPr lang="en-US" altLang="de-DE" sz="2400" dirty="0" err="1">
                <a:solidFill>
                  <a:srgbClr val="333333"/>
                </a:solidFill>
              </a:rPr>
              <a:t>hört</a:t>
            </a:r>
            <a:r>
              <a:rPr lang="en-US" altLang="de-DE" sz="2400" dirty="0">
                <a:solidFill>
                  <a:srgbClr val="333333"/>
                </a:solidFill>
              </a:rPr>
              <a:t> den.</a:t>
            </a:r>
          </a:p>
          <a:p>
            <a:pPr marL="342900" lvl="0" indent="-342900" defTabSz="914400" fontAlgn="base">
              <a:buClr>
                <a:srgbClr val="000000"/>
              </a:buClr>
              <a:buFont typeface="WingDings"/>
              <a:buChar char=""/>
            </a:pPr>
            <a:r>
              <a:rPr lang="en-US" altLang="de-DE" sz="2400" dirty="0" err="1">
                <a:solidFill>
                  <a:srgbClr val="004992"/>
                </a:solidFill>
              </a:rPr>
              <a:t>Fördel</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Hjärnan</a:t>
            </a:r>
            <a:r>
              <a:rPr lang="en-US" altLang="de-DE" sz="2400" dirty="0">
                <a:solidFill>
                  <a:srgbClr val="333333"/>
                </a:solidFill>
              </a:rPr>
              <a:t> </a:t>
            </a:r>
            <a:r>
              <a:rPr lang="en-US" altLang="de-DE" sz="2400" dirty="0" err="1">
                <a:solidFill>
                  <a:srgbClr val="333333"/>
                </a:solidFill>
              </a:rPr>
              <a:t>blir</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överbelastad</a:t>
            </a:r>
            <a:r>
              <a:rPr lang="en-US" altLang="de-DE" sz="2400" dirty="0">
                <a:solidFill>
                  <a:srgbClr val="333333"/>
                </a:solidFill>
              </a:rPr>
              <a:t> med </a:t>
            </a:r>
            <a:r>
              <a:rPr lang="en-US" altLang="de-DE" sz="2400" dirty="0" err="1">
                <a:solidFill>
                  <a:srgbClr val="333333"/>
                </a:solidFill>
              </a:rPr>
              <a:t>meningslös</a:t>
            </a:r>
            <a:r>
              <a:rPr lang="en-US" altLang="de-DE" sz="2400" dirty="0">
                <a:solidFill>
                  <a:srgbClr val="333333"/>
                </a:solidFill>
              </a:rPr>
              <a:t> information.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mesta</a:t>
            </a:r>
            <a:r>
              <a:rPr lang="en-US" altLang="de-DE" sz="2400" dirty="0">
                <a:solidFill>
                  <a:srgbClr val="333333"/>
                </a:solidFill>
              </a:rPr>
              <a:t> </a:t>
            </a:r>
            <a:r>
              <a:rPr lang="en-US" altLang="de-DE" sz="2400" dirty="0" err="1">
                <a:solidFill>
                  <a:srgbClr val="333333"/>
                </a:solidFill>
              </a:rPr>
              <a:t>förlorar</a:t>
            </a:r>
            <a:r>
              <a:rPr lang="en-US" altLang="de-DE" sz="2400" dirty="0">
                <a:solidFill>
                  <a:srgbClr val="333333"/>
                </a:solidFill>
              </a:rPr>
              <a:t> vi irrelevant information...</a:t>
            </a:r>
            <a:r>
              <a:rPr lang="en-US" altLang="de-DE" sz="2400" i="1" dirty="0">
                <a:solidFill>
                  <a:srgbClr val="004992"/>
                </a:solidFill>
              </a:rPr>
              <a:t>men</a:t>
            </a:r>
          </a:p>
          <a:p>
            <a:pPr marL="342900" lvl="0" indent="-342900" defTabSz="914400" fontAlgn="base">
              <a:buClr>
                <a:srgbClr val="333333"/>
              </a:buClr>
              <a:buFont typeface="WingDings"/>
              <a:buChar char=""/>
            </a:pPr>
            <a:r>
              <a:rPr lang="en-US" altLang="de-DE" sz="2400" dirty="0" err="1">
                <a:solidFill>
                  <a:srgbClr val="004992"/>
                </a:solidFill>
              </a:rPr>
              <a:t>Nackdel</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a:t>
            </a:r>
            <a:r>
              <a:rPr lang="en-US" altLang="de-DE" sz="2400" dirty="0" err="1">
                <a:solidFill>
                  <a:srgbClr val="FFFFFF"/>
                </a:solidFill>
              </a:rPr>
              <a:t>flera</a:t>
            </a:r>
            <a:r>
              <a:rPr lang="en-US" altLang="de-DE" sz="2400" dirty="0">
                <a:solidFill>
                  <a:srgbClr val="FFFFFF"/>
                </a:solidFill>
              </a:rPr>
              <a:t> </a:t>
            </a:r>
            <a:r>
              <a:rPr lang="en-US" altLang="de-DE" sz="2400" dirty="0" err="1">
                <a:solidFill>
                  <a:srgbClr val="FFFFFF"/>
                </a:solidFill>
              </a:rPr>
              <a:t>viktiga</a:t>
            </a:r>
            <a:r>
              <a:rPr lang="en-US" altLang="de-DE" sz="2400" dirty="0">
                <a:solidFill>
                  <a:srgbClr val="FFFFFF"/>
                </a:solidFill>
              </a:rPr>
              <a:t> </a:t>
            </a:r>
            <a:r>
              <a:rPr lang="en-US" altLang="de-DE" sz="2400" dirty="0" err="1">
                <a:solidFill>
                  <a:srgbClr val="FFFFFF"/>
                </a:solidFill>
              </a:rPr>
              <a:t>minnen</a:t>
            </a:r>
            <a:r>
              <a:rPr lang="en-US" altLang="de-DE" sz="2400" dirty="0">
                <a:solidFill>
                  <a:srgbClr val="FFFFFF"/>
                </a:solidFill>
              </a:rPr>
              <a:t> </a:t>
            </a:r>
            <a:r>
              <a:rPr lang="en-US" altLang="de-DE" sz="2400" dirty="0" err="1">
                <a:solidFill>
                  <a:srgbClr val="FFFFFF"/>
                </a:solidFill>
              </a:rPr>
              <a:t>försvinner</a:t>
            </a:r>
            <a:r>
              <a:rPr lang="en-US" altLang="de-DE" sz="2400" dirty="0">
                <a:solidFill>
                  <a:srgbClr val="FFFFFF"/>
                </a:solidFill>
              </a:rPr>
              <a:t> </a:t>
            </a:r>
            <a:r>
              <a:rPr lang="en-US" altLang="de-DE" sz="2400" dirty="0" err="1">
                <a:solidFill>
                  <a:srgbClr val="FFFFFF"/>
                </a:solidFill>
              </a:rPr>
              <a:t>också</a:t>
            </a:r>
            <a:r>
              <a:rPr lang="en-US" altLang="de-DE" sz="2400" dirty="0">
                <a:solidFill>
                  <a:srgbClr val="FFFFFF"/>
                </a:solidFill>
              </a:rPr>
              <a:t> (</a:t>
            </a:r>
            <a:r>
              <a:rPr lang="en-US" altLang="de-DE" sz="2400" dirty="0" err="1">
                <a:solidFill>
                  <a:srgbClr val="FFFFFF"/>
                </a:solidFill>
              </a:rPr>
              <a:t>avtalade</a:t>
            </a:r>
            <a:r>
              <a:rPr lang="en-US" altLang="de-DE" sz="2400" dirty="0">
                <a:solidFill>
                  <a:srgbClr val="FFFFFF"/>
                </a:solidFill>
              </a:rPr>
              <a:t> </a:t>
            </a:r>
            <a:r>
              <a:rPr lang="en-US" altLang="de-DE" sz="2400" dirty="0" err="1">
                <a:solidFill>
                  <a:srgbClr val="FFFFFF"/>
                </a:solidFill>
              </a:rPr>
              <a:t>tider</a:t>
            </a:r>
            <a:r>
              <a:rPr lang="en-US" altLang="de-DE" sz="2400" dirty="0">
                <a:solidFill>
                  <a:srgbClr val="FFFFFF"/>
                </a:solidFill>
              </a:rPr>
              <a:t>, </a:t>
            </a:r>
            <a:r>
              <a:rPr lang="en-US" altLang="de-DE" sz="2400" dirty="0" err="1">
                <a:solidFill>
                  <a:srgbClr val="FFFFFF"/>
                </a:solidFill>
              </a:rPr>
              <a:t>semesterminnen</a:t>
            </a:r>
            <a:r>
              <a:rPr lang="en-US" altLang="de-DE" sz="2400" dirty="0">
                <a:solidFill>
                  <a:srgbClr val="FFFFFF"/>
                </a:solidFill>
              </a:rPr>
              <a:t>, </a:t>
            </a:r>
            <a:r>
              <a:rPr lang="en-US" altLang="de-DE" sz="2400" dirty="0" err="1">
                <a:solidFill>
                  <a:srgbClr val="FFFFFF"/>
                </a:solidFill>
              </a:rPr>
              <a:t>kunskap</a:t>
            </a:r>
            <a:r>
              <a:rPr lang="en-US" altLang="de-DE" sz="2400" dirty="0">
                <a:solidFill>
                  <a:srgbClr val="FFFFFF"/>
                </a:solidFill>
              </a:rPr>
              <a:t> man </a:t>
            </a:r>
            <a:r>
              <a:rPr lang="en-US" altLang="de-DE" sz="2400" dirty="0" err="1">
                <a:solidFill>
                  <a:srgbClr val="FFFFFF"/>
                </a:solidFill>
              </a:rPr>
              <a:t>lärt</a:t>
            </a:r>
            <a:r>
              <a:rPr lang="en-US" altLang="de-DE" sz="2400" dirty="0">
                <a:solidFill>
                  <a:srgbClr val="FFFFFF"/>
                </a:solidFill>
              </a:rPr>
              <a:t> in </a:t>
            </a:r>
            <a:r>
              <a:rPr lang="en-US" altLang="de-DE" sz="2400" dirty="0" err="1">
                <a:solidFill>
                  <a:srgbClr val="FFFFFF"/>
                </a:solidFill>
              </a:rPr>
              <a:t>i</a:t>
            </a:r>
            <a:r>
              <a:rPr lang="en-US" altLang="de-DE" sz="2400" dirty="0">
                <a:solidFill>
                  <a:srgbClr val="FFFFFF"/>
                </a:solidFill>
              </a:rPr>
              <a:t> </a:t>
            </a:r>
            <a:r>
              <a:rPr lang="en-US" altLang="de-DE" sz="2400" dirty="0" err="1">
                <a:solidFill>
                  <a:srgbClr val="FFFFFF"/>
                </a:solidFill>
              </a:rPr>
              <a:t>skolan</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1206639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Minne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förmåga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memorera</a:t>
            </a:r>
            <a:r>
              <a:rPr lang="en-US" altLang="de-DE" sz="2400" dirty="0">
                <a:solidFill>
                  <a:srgbClr val="333333"/>
                </a:solidFill>
              </a:rPr>
              <a:t> information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begränsad</a:t>
            </a:r>
            <a:r>
              <a:rPr lang="en-US" altLang="de-DE" sz="2400" dirty="0">
                <a:solidFill>
                  <a:srgbClr val="333333"/>
                </a:solidFill>
              </a:rPr>
              <a:t>.</a:t>
            </a:r>
            <a:br>
              <a:rPr lang="en-US" altLang="de-DE" sz="2400" dirty="0">
                <a:solidFill>
                  <a:srgbClr val="333333"/>
                </a:solidFill>
              </a:rPr>
            </a:br>
            <a:br>
              <a:rPr lang="en-US" altLang="de-DE" sz="2400" dirty="0">
                <a:solidFill>
                  <a:srgbClr val="333333"/>
                </a:solidFill>
              </a:rPr>
            </a:br>
            <a:r>
              <a:rPr lang="en-US" altLang="de-DE" sz="2400" u="sng" dirty="0" err="1">
                <a:solidFill>
                  <a:srgbClr val="333333"/>
                </a:solidFill>
              </a:rPr>
              <a:t>Exempel</a:t>
            </a:r>
            <a:r>
              <a:rPr lang="en-US" altLang="de-DE" sz="2400" dirty="0">
                <a:solidFill>
                  <a:srgbClr val="333333"/>
                </a:solidFill>
              </a:rPr>
              <a:t>: </a:t>
            </a:r>
            <a:r>
              <a:rPr lang="en-US" altLang="de-DE" sz="2400" dirty="0" err="1">
                <a:solidFill>
                  <a:srgbClr val="333333"/>
                </a:solidFill>
              </a:rPr>
              <a:t>ungefär</a:t>
            </a:r>
            <a:r>
              <a:rPr lang="en-US" altLang="de-DE" sz="2400" dirty="0">
                <a:solidFill>
                  <a:srgbClr val="333333"/>
                </a:solidFill>
              </a:rPr>
              <a:t> 40% av </a:t>
            </a:r>
            <a:r>
              <a:rPr lang="en-US" altLang="de-DE" sz="2400" dirty="0" err="1">
                <a:solidFill>
                  <a:srgbClr val="333333"/>
                </a:solidFill>
              </a:rPr>
              <a:t>detaljerna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berättelse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aktivt</a:t>
            </a:r>
            <a:r>
              <a:rPr lang="en-US" altLang="de-DE" sz="2400" dirty="0">
                <a:solidFill>
                  <a:srgbClr val="333333"/>
                </a:solidFill>
              </a:rPr>
              <a:t> </a:t>
            </a:r>
            <a:r>
              <a:rPr lang="en-US" altLang="de-DE" sz="2400" dirty="0" err="1">
                <a:solidFill>
                  <a:srgbClr val="333333"/>
                </a:solidFill>
              </a:rPr>
              <a:t>återkallas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halvtimme</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man </a:t>
            </a:r>
            <a:r>
              <a:rPr lang="en-US" altLang="de-DE" sz="2400" dirty="0" err="1">
                <a:solidFill>
                  <a:srgbClr val="333333"/>
                </a:solidFill>
              </a:rPr>
              <a:t>hört</a:t>
            </a:r>
            <a:r>
              <a:rPr lang="en-US" altLang="de-DE" sz="2400" dirty="0">
                <a:solidFill>
                  <a:srgbClr val="333333"/>
                </a:solidFill>
              </a:rPr>
              <a:t> den.</a:t>
            </a:r>
          </a:p>
          <a:p>
            <a:pPr marL="342900" lvl="0" indent="-342900" defTabSz="914400" fontAlgn="base">
              <a:buClr>
                <a:srgbClr val="000000"/>
              </a:buClr>
              <a:buFont typeface="WingDings"/>
              <a:buChar char=""/>
            </a:pPr>
            <a:r>
              <a:rPr lang="en-US" altLang="de-DE" sz="2400" dirty="0" err="1">
                <a:solidFill>
                  <a:srgbClr val="004992"/>
                </a:solidFill>
              </a:rPr>
              <a:t>Fördel</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Hjärnan</a:t>
            </a:r>
            <a:r>
              <a:rPr lang="en-US" altLang="de-DE" sz="2400" dirty="0">
                <a:solidFill>
                  <a:srgbClr val="333333"/>
                </a:solidFill>
              </a:rPr>
              <a:t> </a:t>
            </a:r>
            <a:r>
              <a:rPr lang="en-US" altLang="de-DE" sz="2400" dirty="0" err="1">
                <a:solidFill>
                  <a:srgbClr val="333333"/>
                </a:solidFill>
              </a:rPr>
              <a:t>blir</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överbelastad</a:t>
            </a:r>
            <a:r>
              <a:rPr lang="en-US" altLang="de-DE" sz="2400" dirty="0">
                <a:solidFill>
                  <a:srgbClr val="333333"/>
                </a:solidFill>
              </a:rPr>
              <a:t> med </a:t>
            </a:r>
            <a:r>
              <a:rPr lang="en-US" altLang="de-DE" sz="2400" dirty="0" err="1">
                <a:solidFill>
                  <a:srgbClr val="333333"/>
                </a:solidFill>
              </a:rPr>
              <a:t>meningslös</a:t>
            </a:r>
            <a:r>
              <a:rPr lang="en-US" altLang="de-DE" sz="2400" dirty="0">
                <a:solidFill>
                  <a:srgbClr val="333333"/>
                </a:solidFill>
              </a:rPr>
              <a:t> information.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mesta</a:t>
            </a:r>
            <a:r>
              <a:rPr lang="en-US" altLang="de-DE" sz="2400" dirty="0">
                <a:solidFill>
                  <a:srgbClr val="333333"/>
                </a:solidFill>
              </a:rPr>
              <a:t> </a:t>
            </a:r>
            <a:r>
              <a:rPr lang="en-US" altLang="de-DE" sz="2400" dirty="0" err="1">
                <a:solidFill>
                  <a:srgbClr val="333333"/>
                </a:solidFill>
              </a:rPr>
              <a:t>förlorar</a:t>
            </a:r>
            <a:r>
              <a:rPr lang="en-US" altLang="de-DE" sz="2400" dirty="0">
                <a:solidFill>
                  <a:srgbClr val="333333"/>
                </a:solidFill>
              </a:rPr>
              <a:t> vi irrelevant information...</a:t>
            </a:r>
            <a:r>
              <a:rPr lang="en-US" altLang="de-DE" sz="2400" i="1" dirty="0">
                <a:solidFill>
                  <a:srgbClr val="004992"/>
                </a:solidFill>
              </a:rPr>
              <a:t>men</a:t>
            </a:r>
          </a:p>
          <a:p>
            <a:pPr marL="342900" lvl="0" indent="-342900" defTabSz="914400" fontAlgn="base">
              <a:buClr>
                <a:srgbClr val="000000"/>
              </a:buClr>
              <a:buFont typeface="WingDings"/>
              <a:buChar char=""/>
            </a:pPr>
            <a:r>
              <a:rPr lang="en-US" altLang="de-DE" sz="2400" dirty="0" err="1">
                <a:solidFill>
                  <a:srgbClr val="004992"/>
                </a:solidFill>
              </a:rPr>
              <a:t>Nackdel</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flera</a:t>
            </a:r>
            <a:r>
              <a:rPr lang="en-US" altLang="de-DE" sz="2400" dirty="0">
                <a:solidFill>
                  <a:srgbClr val="333333"/>
                </a:solidFill>
              </a:rPr>
              <a:t> </a:t>
            </a:r>
            <a:r>
              <a:rPr lang="en-US" altLang="de-DE" sz="2400" dirty="0" err="1">
                <a:solidFill>
                  <a:srgbClr val="333333"/>
                </a:solidFill>
              </a:rPr>
              <a:t>viktiga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försvinner</a:t>
            </a:r>
            <a:r>
              <a:rPr lang="en-US" altLang="de-DE" sz="2400" dirty="0">
                <a:solidFill>
                  <a:srgbClr val="333333"/>
                </a:solidFill>
              </a:rPr>
              <a:t> </a:t>
            </a:r>
            <a:r>
              <a:rPr lang="en-US" altLang="de-DE" sz="2400" dirty="0" err="1">
                <a:solidFill>
                  <a:srgbClr val="333333"/>
                </a:solidFill>
              </a:rPr>
              <a:t>också</a:t>
            </a:r>
            <a:r>
              <a:rPr lang="en-US" altLang="de-DE" sz="2400" dirty="0">
                <a:solidFill>
                  <a:srgbClr val="333333"/>
                </a:solidFill>
              </a:rPr>
              <a:t> (</a:t>
            </a:r>
            <a:r>
              <a:rPr lang="en-US" altLang="de-DE" sz="2400" dirty="0" err="1">
                <a:solidFill>
                  <a:srgbClr val="333333"/>
                </a:solidFill>
              </a:rPr>
              <a:t>avtalade</a:t>
            </a:r>
            <a:r>
              <a:rPr lang="en-US" altLang="de-DE" sz="2400" dirty="0">
                <a:solidFill>
                  <a:srgbClr val="333333"/>
                </a:solidFill>
              </a:rPr>
              <a:t> </a:t>
            </a:r>
            <a:r>
              <a:rPr lang="en-US" altLang="de-DE" sz="2400" dirty="0" err="1">
                <a:solidFill>
                  <a:srgbClr val="333333"/>
                </a:solidFill>
              </a:rPr>
              <a:t>tider</a:t>
            </a:r>
            <a:r>
              <a:rPr lang="en-US" altLang="de-DE" sz="2400" dirty="0">
                <a:solidFill>
                  <a:srgbClr val="333333"/>
                </a:solidFill>
              </a:rPr>
              <a:t>, </a:t>
            </a:r>
            <a:r>
              <a:rPr lang="en-US" altLang="de-DE" sz="2400" dirty="0" err="1">
                <a:solidFill>
                  <a:srgbClr val="333333"/>
                </a:solidFill>
              </a:rPr>
              <a:t>semesterminnen</a:t>
            </a:r>
            <a:r>
              <a:rPr lang="en-US" altLang="de-DE" sz="2400" dirty="0">
                <a:solidFill>
                  <a:srgbClr val="333333"/>
                </a:solidFill>
              </a:rPr>
              <a:t>, </a:t>
            </a:r>
            <a:r>
              <a:rPr lang="en-US" altLang="de-DE" sz="2400" dirty="0" err="1">
                <a:solidFill>
                  <a:srgbClr val="333333"/>
                </a:solidFill>
              </a:rPr>
              <a:t>kunskap</a:t>
            </a:r>
            <a:r>
              <a:rPr lang="en-US" altLang="de-DE" sz="2400" dirty="0">
                <a:solidFill>
                  <a:srgbClr val="333333"/>
                </a:solidFill>
              </a:rPr>
              <a:t> man </a:t>
            </a:r>
            <a:r>
              <a:rPr lang="en-US" altLang="de-DE" sz="2400" dirty="0" err="1">
                <a:solidFill>
                  <a:srgbClr val="333333"/>
                </a:solidFill>
              </a:rPr>
              <a:t>lärt</a:t>
            </a:r>
            <a:r>
              <a:rPr lang="en-US" altLang="de-DE" sz="2400" dirty="0">
                <a:solidFill>
                  <a:srgbClr val="333333"/>
                </a:solidFill>
              </a:rPr>
              <a:t> in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skolan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4275410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Hur kan jag förbättra mitt minne?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a:solidFill>
                  <a:srgbClr val="333333"/>
                </a:solidFill>
              </a:rPr>
              <a:t>; </a:t>
            </a:r>
            <a:r>
              <a:rPr lang="en-US" altLang="de-DE" sz="2400">
                <a:solidFill>
                  <a:srgbClr val="004992"/>
                </a:solidFill>
              </a:rPr>
              <a:t>FÖRSTÅELSE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a:t>
            </a:r>
            <a:r>
              <a:rPr lang="en-US" altLang="de-DE" sz="2400">
                <a:solidFill>
                  <a:srgbClr val="333333"/>
                </a:solidFill>
              </a:rPr>
              <a:t>Lagan)</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4067130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Lagan)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rPr>
              <a:t>Para </a:t>
            </a:r>
            <a:r>
              <a:rPr lang="en-US" altLang="de-DE" sz="2400" dirty="0" err="1">
                <a:solidFill>
                  <a:srgbClr val="333333"/>
                </a:solidFill>
              </a:rPr>
              <a:t>ihop</a:t>
            </a:r>
            <a:r>
              <a:rPr lang="en-US" altLang="de-DE" sz="2400" dirty="0">
                <a:solidFill>
                  <a:srgbClr val="333333"/>
                </a:solidFill>
              </a:rPr>
              <a:t> </a:t>
            </a:r>
            <a:r>
              <a:rPr lang="en-US" altLang="de-DE" sz="2400" dirty="0" err="1">
                <a:solidFill>
                  <a:srgbClr val="333333"/>
                </a:solidFill>
              </a:rPr>
              <a:t>informationen</a:t>
            </a:r>
            <a:r>
              <a:rPr lang="en-US" altLang="de-DE" sz="2400" dirty="0">
                <a:solidFill>
                  <a:srgbClr val="333333"/>
                </a:solidFill>
              </a:rPr>
              <a:t> med </a:t>
            </a:r>
            <a:r>
              <a:rPr lang="en-US" altLang="de-DE" sz="2400" dirty="0" err="1">
                <a:solidFill>
                  <a:srgbClr val="333333"/>
                </a:solidFill>
              </a:rPr>
              <a:t>kunskap</a:t>
            </a:r>
            <a:r>
              <a:rPr lang="en-US" altLang="de-DE" sz="2400" dirty="0">
                <a:solidFill>
                  <a:srgbClr val="333333"/>
                </a:solidFill>
              </a:rPr>
              <a:t> du </a:t>
            </a:r>
            <a:r>
              <a:rPr lang="en-US" altLang="de-DE" sz="2400" err="1">
                <a:solidFill>
                  <a:srgbClr val="333333"/>
                </a:solidFill>
              </a:rPr>
              <a:t>redan</a:t>
            </a:r>
            <a:r>
              <a:rPr lang="en-US" altLang="de-DE" sz="2400">
                <a:solidFill>
                  <a:srgbClr val="333333"/>
                </a:solidFill>
              </a:rPr>
              <a:t> har</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3120219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Lagan)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rPr>
              <a:t>Para </a:t>
            </a:r>
            <a:r>
              <a:rPr lang="en-US" altLang="de-DE" sz="2400" dirty="0" err="1">
                <a:solidFill>
                  <a:srgbClr val="333333"/>
                </a:solidFill>
              </a:rPr>
              <a:t>ihop</a:t>
            </a:r>
            <a:r>
              <a:rPr lang="en-US" altLang="de-DE" sz="2400" dirty="0">
                <a:solidFill>
                  <a:srgbClr val="333333"/>
                </a:solidFill>
              </a:rPr>
              <a:t> </a:t>
            </a:r>
            <a:r>
              <a:rPr lang="en-US" altLang="de-DE" sz="2400" dirty="0" err="1">
                <a:solidFill>
                  <a:srgbClr val="333333"/>
                </a:solidFill>
              </a:rPr>
              <a:t>informationen</a:t>
            </a:r>
            <a:r>
              <a:rPr lang="en-US" altLang="de-DE" sz="2400" dirty="0">
                <a:solidFill>
                  <a:srgbClr val="333333"/>
                </a:solidFill>
              </a:rPr>
              <a:t> med </a:t>
            </a:r>
            <a:r>
              <a:rPr lang="en-US" altLang="de-DE" sz="2400" dirty="0" err="1">
                <a:solidFill>
                  <a:srgbClr val="333333"/>
                </a:solidFill>
              </a:rPr>
              <a:t>kunskap</a:t>
            </a:r>
            <a:r>
              <a:rPr lang="en-US" altLang="de-DE" sz="2400" dirty="0">
                <a:solidFill>
                  <a:srgbClr val="333333"/>
                </a:solidFill>
              </a:rPr>
              <a:t> du </a:t>
            </a:r>
            <a:r>
              <a:rPr lang="en-US" altLang="de-DE" sz="2400" dirty="0" err="1">
                <a:solidFill>
                  <a:srgbClr val="333333"/>
                </a:solidFill>
              </a:rPr>
              <a:t>redan</a:t>
            </a:r>
            <a:r>
              <a:rPr lang="en-US" altLang="de-DE" sz="2400" dirty="0">
                <a:solidFill>
                  <a:srgbClr val="333333"/>
                </a:solidFill>
              </a:rPr>
              <a:t> </a:t>
            </a:r>
            <a:r>
              <a:rPr lang="en-US" altLang="de-DE" sz="2400" dirty="0" err="1">
                <a:solidFill>
                  <a:srgbClr val="333333"/>
                </a:solidFill>
              </a:rPr>
              <a:t>har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studera</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err="1">
                <a:solidFill>
                  <a:srgbClr val="333333"/>
                </a:solidFill>
              </a:rPr>
              <a:t>långa</a:t>
            </a:r>
            <a:r>
              <a:rPr lang="en-US" altLang="de-DE" sz="2400">
                <a:solidFill>
                  <a:srgbClr val="333333"/>
                </a:solidFill>
              </a:rPr>
              <a:t> stunder</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3817454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Lagan)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rPr>
              <a:t>Para </a:t>
            </a:r>
            <a:r>
              <a:rPr lang="en-US" altLang="de-DE" sz="2400" dirty="0" err="1">
                <a:solidFill>
                  <a:srgbClr val="333333"/>
                </a:solidFill>
              </a:rPr>
              <a:t>ihop</a:t>
            </a:r>
            <a:r>
              <a:rPr lang="en-US" altLang="de-DE" sz="2400" dirty="0">
                <a:solidFill>
                  <a:srgbClr val="333333"/>
                </a:solidFill>
              </a:rPr>
              <a:t> </a:t>
            </a:r>
            <a:r>
              <a:rPr lang="en-US" altLang="de-DE" sz="2400" dirty="0" err="1">
                <a:solidFill>
                  <a:srgbClr val="333333"/>
                </a:solidFill>
              </a:rPr>
              <a:t>informationen</a:t>
            </a:r>
            <a:r>
              <a:rPr lang="en-US" altLang="de-DE" sz="2400" dirty="0">
                <a:solidFill>
                  <a:srgbClr val="333333"/>
                </a:solidFill>
              </a:rPr>
              <a:t> med </a:t>
            </a:r>
            <a:r>
              <a:rPr lang="en-US" altLang="de-DE" sz="2400" dirty="0" err="1">
                <a:solidFill>
                  <a:srgbClr val="333333"/>
                </a:solidFill>
              </a:rPr>
              <a:t>kunskap</a:t>
            </a:r>
            <a:r>
              <a:rPr lang="en-US" altLang="de-DE" sz="2400" dirty="0">
                <a:solidFill>
                  <a:srgbClr val="333333"/>
                </a:solidFill>
              </a:rPr>
              <a:t> du </a:t>
            </a:r>
            <a:r>
              <a:rPr lang="en-US" altLang="de-DE" sz="2400" dirty="0" err="1">
                <a:solidFill>
                  <a:srgbClr val="333333"/>
                </a:solidFill>
              </a:rPr>
              <a:t>redan</a:t>
            </a:r>
            <a:r>
              <a:rPr lang="en-US" altLang="de-DE" sz="2400" dirty="0">
                <a:solidFill>
                  <a:srgbClr val="333333"/>
                </a:solidFill>
              </a:rPr>
              <a:t> </a:t>
            </a:r>
            <a:r>
              <a:rPr lang="en-US" altLang="de-DE" sz="2400" dirty="0" err="1">
                <a:solidFill>
                  <a:srgbClr val="333333"/>
                </a:solidFill>
              </a:rPr>
              <a:t>har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studera</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långa</a:t>
            </a:r>
            <a:r>
              <a:rPr lang="en-US" altLang="de-DE" sz="2400" dirty="0">
                <a:solidFill>
                  <a:srgbClr val="333333"/>
                </a:solidFill>
              </a:rPr>
              <a:t> </a:t>
            </a:r>
            <a:r>
              <a:rPr lang="en-US" altLang="de-DE" sz="2400" dirty="0" err="1">
                <a:solidFill>
                  <a:srgbClr val="333333"/>
                </a:solidFill>
              </a:rPr>
              <a:t>stunder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drick</a:t>
            </a:r>
            <a:r>
              <a:rPr lang="en-US" altLang="de-DE" sz="2400" dirty="0">
                <a:solidFill>
                  <a:srgbClr val="333333"/>
                </a:solidFill>
              </a:rPr>
              <a:t> </a:t>
            </a:r>
            <a:r>
              <a:rPr lang="en-US" altLang="de-DE" sz="2400" dirty="0" err="1">
                <a:solidFill>
                  <a:srgbClr val="333333"/>
                </a:solidFill>
              </a:rPr>
              <a:t>mycket</a:t>
            </a:r>
            <a:r>
              <a:rPr lang="en-US" altLang="de-DE" sz="2400" dirty="0">
                <a:solidFill>
                  <a:srgbClr val="333333"/>
                </a:solidFill>
              </a:rPr>
              <a:t> </a:t>
            </a:r>
            <a:r>
              <a:rPr lang="en-US" altLang="de-DE" sz="2400" dirty="0" err="1">
                <a:solidFill>
                  <a:srgbClr val="333333"/>
                </a:solidFill>
              </a:rPr>
              <a:t>små</a:t>
            </a:r>
            <a:r>
              <a:rPr lang="en-US" altLang="de-DE" sz="2400" dirty="0">
                <a:solidFill>
                  <a:srgbClr val="333333"/>
                </a:solidFill>
              </a:rPr>
              <a:t> </a:t>
            </a:r>
            <a:r>
              <a:rPr lang="en-US" altLang="de-DE" sz="2400" err="1">
                <a:solidFill>
                  <a:srgbClr val="333333"/>
                </a:solidFill>
              </a:rPr>
              <a:t>mängder</a:t>
            </a:r>
            <a:r>
              <a:rPr lang="en-US" altLang="de-DE" sz="2400">
                <a:solidFill>
                  <a:srgbClr val="333333"/>
                </a:solidFill>
              </a:rPr>
              <a:t> alkohol</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3128730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Lagan)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rPr>
              <a:t>Para </a:t>
            </a:r>
            <a:r>
              <a:rPr lang="en-US" altLang="de-DE" sz="2400" dirty="0" err="1">
                <a:solidFill>
                  <a:srgbClr val="333333"/>
                </a:solidFill>
              </a:rPr>
              <a:t>ihop</a:t>
            </a:r>
            <a:r>
              <a:rPr lang="en-US" altLang="de-DE" sz="2400" dirty="0">
                <a:solidFill>
                  <a:srgbClr val="333333"/>
                </a:solidFill>
              </a:rPr>
              <a:t> </a:t>
            </a:r>
            <a:r>
              <a:rPr lang="en-US" altLang="de-DE" sz="2400" dirty="0" err="1">
                <a:solidFill>
                  <a:srgbClr val="333333"/>
                </a:solidFill>
              </a:rPr>
              <a:t>informationen</a:t>
            </a:r>
            <a:r>
              <a:rPr lang="en-US" altLang="de-DE" sz="2400" dirty="0">
                <a:solidFill>
                  <a:srgbClr val="333333"/>
                </a:solidFill>
              </a:rPr>
              <a:t> med </a:t>
            </a:r>
            <a:r>
              <a:rPr lang="en-US" altLang="de-DE" sz="2400" dirty="0" err="1">
                <a:solidFill>
                  <a:srgbClr val="333333"/>
                </a:solidFill>
              </a:rPr>
              <a:t>kunskap</a:t>
            </a:r>
            <a:r>
              <a:rPr lang="en-US" altLang="de-DE" sz="2400" dirty="0">
                <a:solidFill>
                  <a:srgbClr val="333333"/>
                </a:solidFill>
              </a:rPr>
              <a:t> du </a:t>
            </a:r>
            <a:r>
              <a:rPr lang="en-US" altLang="de-DE" sz="2400" dirty="0" err="1">
                <a:solidFill>
                  <a:srgbClr val="333333"/>
                </a:solidFill>
              </a:rPr>
              <a:t>redan</a:t>
            </a:r>
            <a:r>
              <a:rPr lang="en-US" altLang="de-DE" sz="2400" dirty="0">
                <a:solidFill>
                  <a:srgbClr val="333333"/>
                </a:solidFill>
              </a:rPr>
              <a:t> </a:t>
            </a:r>
            <a:r>
              <a:rPr lang="en-US" altLang="de-DE" sz="2400" dirty="0" err="1">
                <a:solidFill>
                  <a:srgbClr val="333333"/>
                </a:solidFill>
              </a:rPr>
              <a:t>har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studera</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långa</a:t>
            </a:r>
            <a:r>
              <a:rPr lang="en-US" altLang="de-DE" sz="2400" dirty="0">
                <a:solidFill>
                  <a:srgbClr val="333333"/>
                </a:solidFill>
              </a:rPr>
              <a:t> </a:t>
            </a:r>
            <a:r>
              <a:rPr lang="en-US" altLang="de-DE" sz="2400" dirty="0" err="1">
                <a:solidFill>
                  <a:srgbClr val="333333"/>
                </a:solidFill>
              </a:rPr>
              <a:t>stunder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drick</a:t>
            </a:r>
            <a:r>
              <a:rPr lang="en-US" altLang="de-DE" sz="2400" dirty="0">
                <a:solidFill>
                  <a:srgbClr val="333333"/>
                </a:solidFill>
              </a:rPr>
              <a:t> </a:t>
            </a:r>
            <a:r>
              <a:rPr lang="en-US" altLang="de-DE" sz="2400" dirty="0" err="1">
                <a:solidFill>
                  <a:srgbClr val="333333"/>
                </a:solidFill>
              </a:rPr>
              <a:t>mycket</a:t>
            </a:r>
            <a:r>
              <a:rPr lang="en-US" altLang="de-DE" sz="2400" dirty="0">
                <a:solidFill>
                  <a:srgbClr val="333333"/>
                </a:solidFill>
              </a:rPr>
              <a:t> </a:t>
            </a:r>
            <a:r>
              <a:rPr lang="en-US" altLang="de-DE" sz="2400" dirty="0" err="1">
                <a:solidFill>
                  <a:srgbClr val="333333"/>
                </a:solidFill>
              </a:rPr>
              <a:t>små</a:t>
            </a:r>
            <a:r>
              <a:rPr lang="en-US" altLang="de-DE" sz="2400" dirty="0">
                <a:solidFill>
                  <a:srgbClr val="333333"/>
                </a:solidFill>
              </a:rPr>
              <a:t> </a:t>
            </a:r>
            <a:r>
              <a:rPr lang="en-US" altLang="de-DE" sz="2400" dirty="0" err="1">
                <a:solidFill>
                  <a:srgbClr val="333333"/>
                </a:solidFill>
              </a:rPr>
              <a:t>mängder</a:t>
            </a:r>
            <a:r>
              <a:rPr lang="en-US" altLang="de-DE" sz="2400" dirty="0">
                <a:solidFill>
                  <a:srgbClr val="333333"/>
                </a:solidFill>
              </a:rPr>
              <a:t> </a:t>
            </a:r>
            <a:r>
              <a:rPr lang="en-US" altLang="de-DE" sz="2400" dirty="0" err="1">
                <a:solidFill>
                  <a:srgbClr val="333333"/>
                </a:solidFill>
              </a:rPr>
              <a:t>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Sov</a:t>
            </a:r>
            <a:r>
              <a:rPr lang="en-US" altLang="de-DE" sz="2400" dirty="0">
                <a:solidFill>
                  <a:srgbClr val="333333"/>
                </a:solidFill>
              </a:rPr>
              <a:t> </a:t>
            </a:r>
            <a:r>
              <a:rPr lang="en-US" altLang="de-DE" sz="2400" dirty="0" err="1">
                <a:solidFill>
                  <a:srgbClr val="333333"/>
                </a:solidFill>
              </a:rPr>
              <a:t>direkt</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a:t>
            </a:r>
            <a:r>
              <a:rPr lang="en-US" altLang="de-DE" sz="2400" dirty="0" err="1">
                <a:solidFill>
                  <a:srgbClr val="333333"/>
                </a:solidFill>
              </a:rPr>
              <a:t>inlärning</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undvika</a:t>
            </a:r>
            <a:r>
              <a:rPr lang="en-US" altLang="de-DE" sz="2400" dirty="0">
                <a:solidFill>
                  <a:srgbClr val="333333"/>
                </a:solidFill>
              </a:rPr>
              <a:t> </a:t>
            </a:r>
            <a:r>
              <a:rPr lang="en-US" altLang="de-DE" sz="2400" dirty="0" err="1">
                <a:solidFill>
                  <a:srgbClr val="333333"/>
                </a:solidFill>
              </a:rPr>
              <a:t>ytterligare</a:t>
            </a:r>
            <a:r>
              <a:rPr lang="en-US" altLang="de-DE" sz="2400" dirty="0">
                <a:solidFill>
                  <a:srgbClr val="333333"/>
                </a:solidFill>
              </a:rPr>
              <a:t> </a:t>
            </a:r>
            <a:r>
              <a:rPr lang="en-US" altLang="de-DE" sz="2400" err="1">
                <a:solidFill>
                  <a:srgbClr val="333333"/>
                </a:solidFill>
              </a:rPr>
              <a:t>distraktion</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2666684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rPr>
              <a:t>Arbeta</a:t>
            </a:r>
            <a:r>
              <a:rPr lang="en-US" altLang="de-DE" sz="2400" dirty="0">
                <a:solidFill>
                  <a:srgbClr val="333333"/>
                </a:solidFill>
              </a:rPr>
              <a:t> </a:t>
            </a:r>
            <a:r>
              <a:rPr lang="en-US" altLang="de-DE" sz="2400" dirty="0" err="1">
                <a:solidFill>
                  <a:srgbClr val="333333"/>
                </a:solidFill>
              </a:rPr>
              <a:t>igenom</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repetera</a:t>
            </a:r>
            <a:r>
              <a:rPr lang="en-US" altLang="de-DE" sz="2400" dirty="0">
                <a:solidFill>
                  <a:srgbClr val="333333"/>
                </a:solidFill>
              </a:rPr>
              <a:t>; </a:t>
            </a:r>
            <a:r>
              <a:rPr lang="en-US" altLang="de-DE" sz="2400" dirty="0">
                <a:solidFill>
                  <a:srgbClr val="004992"/>
                </a:solidFill>
              </a:rPr>
              <a:t>FÖRSTÅELSE</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Hitta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minnesregler</a:t>
            </a:r>
            <a:r>
              <a:rPr lang="en-US" altLang="de-DE" sz="2400" dirty="0">
                <a:solidFill>
                  <a:srgbClr val="333333"/>
                </a:solidFill>
              </a:rPr>
              <a:t> (</a:t>
            </a:r>
            <a:r>
              <a:rPr lang="en-US" altLang="de-DE" sz="2400" err="1">
                <a:solidFill>
                  <a:srgbClr val="333333"/>
                </a:solidFill>
              </a:rPr>
              <a:t>t.ex</a:t>
            </a:r>
            <a:r>
              <a:rPr lang="en-US" altLang="de-DE" sz="2400">
                <a:solidFill>
                  <a:srgbClr val="333333"/>
                </a:solidFill>
              </a:rPr>
              <a:t>.“Vi </a:t>
            </a:r>
            <a:r>
              <a:rPr lang="en-US" altLang="de-DE" sz="2400" dirty="0" err="1">
                <a:solidFill>
                  <a:srgbClr val="333333"/>
                </a:solidFill>
              </a:rPr>
              <a:t>Ska</a:t>
            </a:r>
            <a:r>
              <a:rPr lang="en-US" altLang="de-DE" sz="2400" dirty="0">
                <a:solidFill>
                  <a:srgbClr val="333333"/>
                </a:solidFill>
              </a:rPr>
              <a:t> </a:t>
            </a:r>
            <a:r>
              <a:rPr lang="en-US" altLang="de-DE" sz="2400" dirty="0" err="1">
                <a:solidFill>
                  <a:srgbClr val="333333"/>
                </a:solidFill>
              </a:rPr>
              <a:t>Äta</a:t>
            </a:r>
            <a:r>
              <a:rPr lang="en-US" altLang="de-DE" sz="2400" dirty="0">
                <a:solidFill>
                  <a:srgbClr val="333333"/>
                </a:solidFill>
              </a:rPr>
              <a:t>, Ni </a:t>
            </a:r>
            <a:r>
              <a:rPr lang="en-US" altLang="de-DE" sz="2400" err="1">
                <a:solidFill>
                  <a:srgbClr val="333333"/>
                </a:solidFill>
              </a:rPr>
              <a:t>Ska</a:t>
            </a:r>
            <a:r>
              <a:rPr lang="en-US" altLang="de-DE" sz="2400">
                <a:solidFill>
                  <a:srgbClr val="333333"/>
                </a:solidFill>
              </a:rPr>
              <a:t> Laga” </a:t>
            </a:r>
            <a:r>
              <a:rPr lang="en-US" altLang="de-DE" sz="2400" dirty="0">
                <a:solidFill>
                  <a:srgbClr val="333333"/>
                </a:solidFill>
              </a:rPr>
              <a:t>- de </a:t>
            </a:r>
            <a:r>
              <a:rPr lang="en-US" altLang="de-DE" sz="2400" dirty="0" err="1">
                <a:solidFill>
                  <a:srgbClr val="333333"/>
                </a:solidFill>
              </a:rPr>
              <a:t>halländska</a:t>
            </a:r>
            <a:r>
              <a:rPr lang="en-US" altLang="de-DE" sz="2400" dirty="0">
                <a:solidFill>
                  <a:srgbClr val="333333"/>
                </a:solidFill>
              </a:rPr>
              <a:t> </a:t>
            </a:r>
            <a:r>
              <a:rPr lang="en-US" altLang="de-DE" sz="2400" dirty="0" err="1">
                <a:solidFill>
                  <a:srgbClr val="333333"/>
                </a:solidFill>
              </a:rPr>
              <a:t>åarna</a:t>
            </a:r>
            <a:r>
              <a:rPr lang="en-US" altLang="de-DE" sz="2400" dirty="0">
                <a:solidFill>
                  <a:srgbClr val="333333"/>
                </a:solidFill>
              </a:rPr>
              <a:t> </a:t>
            </a:r>
            <a:r>
              <a:rPr lang="en-US" altLang="de-DE" sz="2400" dirty="0" err="1">
                <a:solidFill>
                  <a:srgbClr val="333333"/>
                </a:solidFill>
              </a:rPr>
              <a:t>Viskan</a:t>
            </a:r>
            <a:r>
              <a:rPr lang="en-US" altLang="de-DE" sz="2400" dirty="0">
                <a:solidFill>
                  <a:srgbClr val="333333"/>
                </a:solidFill>
              </a:rPr>
              <a:t>, </a:t>
            </a:r>
            <a:r>
              <a:rPr lang="en-US" altLang="de-DE" sz="2400" dirty="0" err="1">
                <a:solidFill>
                  <a:srgbClr val="333333"/>
                </a:solidFill>
              </a:rPr>
              <a:t>Ätran</a:t>
            </a:r>
            <a:r>
              <a:rPr lang="en-US" altLang="de-DE" sz="2400" dirty="0">
                <a:solidFill>
                  <a:srgbClr val="333333"/>
                </a:solidFill>
              </a:rPr>
              <a:t>, Nissan </a:t>
            </a:r>
            <a:r>
              <a:rPr lang="en-US" altLang="de-DE" sz="2400" dirty="0" err="1">
                <a:solidFill>
                  <a:srgbClr val="333333"/>
                </a:solidFill>
              </a:rPr>
              <a:t>och</a:t>
            </a:r>
            <a:r>
              <a:rPr lang="en-US" altLang="de-DE" sz="2400" dirty="0">
                <a:solidFill>
                  <a:srgbClr val="333333"/>
                </a:solidFill>
              </a:rPr>
              <a:t> Lagan)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rPr>
              <a:t>Para </a:t>
            </a:r>
            <a:r>
              <a:rPr lang="en-US" altLang="de-DE" sz="2400" dirty="0" err="1">
                <a:solidFill>
                  <a:srgbClr val="333333"/>
                </a:solidFill>
              </a:rPr>
              <a:t>ihop</a:t>
            </a:r>
            <a:r>
              <a:rPr lang="en-US" altLang="de-DE" sz="2400" dirty="0">
                <a:solidFill>
                  <a:srgbClr val="333333"/>
                </a:solidFill>
              </a:rPr>
              <a:t> </a:t>
            </a:r>
            <a:r>
              <a:rPr lang="en-US" altLang="de-DE" sz="2400" dirty="0" err="1">
                <a:solidFill>
                  <a:srgbClr val="333333"/>
                </a:solidFill>
              </a:rPr>
              <a:t>informationen</a:t>
            </a:r>
            <a:r>
              <a:rPr lang="en-US" altLang="de-DE" sz="2400" dirty="0">
                <a:solidFill>
                  <a:srgbClr val="333333"/>
                </a:solidFill>
              </a:rPr>
              <a:t> med </a:t>
            </a:r>
            <a:r>
              <a:rPr lang="en-US" altLang="de-DE" sz="2400" dirty="0" err="1">
                <a:solidFill>
                  <a:srgbClr val="333333"/>
                </a:solidFill>
              </a:rPr>
              <a:t>kunskap</a:t>
            </a:r>
            <a:r>
              <a:rPr lang="en-US" altLang="de-DE" sz="2400" dirty="0">
                <a:solidFill>
                  <a:srgbClr val="333333"/>
                </a:solidFill>
              </a:rPr>
              <a:t> du </a:t>
            </a:r>
            <a:r>
              <a:rPr lang="en-US" altLang="de-DE" sz="2400" dirty="0" err="1">
                <a:solidFill>
                  <a:srgbClr val="333333"/>
                </a:solidFill>
              </a:rPr>
              <a:t>redan</a:t>
            </a:r>
            <a:r>
              <a:rPr lang="en-US" altLang="de-DE" sz="2400" dirty="0">
                <a:solidFill>
                  <a:srgbClr val="333333"/>
                </a:solidFill>
              </a:rPr>
              <a:t> </a:t>
            </a:r>
            <a:r>
              <a:rPr lang="en-US" altLang="de-DE" sz="2400" dirty="0" err="1">
                <a:solidFill>
                  <a:srgbClr val="333333"/>
                </a:solidFill>
              </a:rPr>
              <a:t>har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studera</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långa</a:t>
            </a:r>
            <a:r>
              <a:rPr lang="en-US" altLang="de-DE" sz="2400" dirty="0">
                <a:solidFill>
                  <a:srgbClr val="333333"/>
                </a:solidFill>
              </a:rPr>
              <a:t> </a:t>
            </a:r>
            <a:r>
              <a:rPr lang="en-US" altLang="de-DE" sz="2400" dirty="0" err="1">
                <a:solidFill>
                  <a:srgbClr val="333333"/>
                </a:solidFill>
              </a:rPr>
              <a:t>stunder</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Undvik</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drick</a:t>
            </a:r>
            <a:r>
              <a:rPr lang="en-US" altLang="de-DE" sz="2400" dirty="0">
                <a:solidFill>
                  <a:srgbClr val="333333"/>
                </a:solidFill>
              </a:rPr>
              <a:t> </a:t>
            </a:r>
            <a:r>
              <a:rPr lang="en-US" altLang="de-DE" sz="2400" dirty="0" err="1">
                <a:solidFill>
                  <a:srgbClr val="333333"/>
                </a:solidFill>
              </a:rPr>
              <a:t>mycket</a:t>
            </a:r>
            <a:r>
              <a:rPr lang="en-US" altLang="de-DE" sz="2400" dirty="0">
                <a:solidFill>
                  <a:srgbClr val="333333"/>
                </a:solidFill>
              </a:rPr>
              <a:t> </a:t>
            </a:r>
            <a:r>
              <a:rPr lang="en-US" altLang="de-DE" sz="2400" dirty="0" err="1">
                <a:solidFill>
                  <a:srgbClr val="333333"/>
                </a:solidFill>
              </a:rPr>
              <a:t>små</a:t>
            </a:r>
            <a:r>
              <a:rPr lang="en-US" altLang="de-DE" sz="2400" dirty="0">
                <a:solidFill>
                  <a:srgbClr val="333333"/>
                </a:solidFill>
              </a:rPr>
              <a:t> </a:t>
            </a:r>
            <a:r>
              <a:rPr lang="en-US" altLang="de-DE" sz="2400" dirty="0" err="1">
                <a:solidFill>
                  <a:srgbClr val="333333"/>
                </a:solidFill>
              </a:rPr>
              <a:t>mängder</a:t>
            </a:r>
            <a:r>
              <a:rPr lang="en-US" altLang="de-DE" sz="2400" dirty="0">
                <a:solidFill>
                  <a:srgbClr val="333333"/>
                </a:solidFill>
              </a:rPr>
              <a:t> </a:t>
            </a:r>
            <a:r>
              <a:rPr lang="en-US" altLang="de-DE" sz="2400" dirty="0" err="1">
                <a:solidFill>
                  <a:srgbClr val="333333"/>
                </a:solidFill>
              </a:rPr>
              <a:t>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Sov</a:t>
            </a:r>
            <a:r>
              <a:rPr lang="en-US" altLang="de-DE" sz="2400" dirty="0">
                <a:solidFill>
                  <a:srgbClr val="333333"/>
                </a:solidFill>
              </a:rPr>
              <a:t> </a:t>
            </a:r>
            <a:r>
              <a:rPr lang="en-US" altLang="de-DE" sz="2400" dirty="0" err="1">
                <a:solidFill>
                  <a:srgbClr val="333333"/>
                </a:solidFill>
              </a:rPr>
              <a:t>direkt</a:t>
            </a:r>
            <a:r>
              <a:rPr lang="en-US" altLang="de-DE" sz="2400" dirty="0">
                <a:solidFill>
                  <a:srgbClr val="333333"/>
                </a:solidFill>
              </a:rPr>
              <a:t> </a:t>
            </a:r>
            <a:r>
              <a:rPr lang="en-US" altLang="de-DE" sz="2400" dirty="0" err="1">
                <a:solidFill>
                  <a:srgbClr val="333333"/>
                </a:solidFill>
              </a:rPr>
              <a:t>efter</a:t>
            </a:r>
            <a:r>
              <a:rPr lang="en-US" altLang="de-DE" sz="2400" dirty="0">
                <a:solidFill>
                  <a:srgbClr val="333333"/>
                </a:solidFill>
              </a:rPr>
              <a:t> </a:t>
            </a:r>
            <a:r>
              <a:rPr lang="en-US" altLang="de-DE" sz="2400" dirty="0" err="1">
                <a:solidFill>
                  <a:srgbClr val="333333"/>
                </a:solidFill>
              </a:rPr>
              <a:t>inlärning</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undvika</a:t>
            </a:r>
            <a:r>
              <a:rPr lang="en-US" altLang="de-DE" sz="2400" dirty="0">
                <a:solidFill>
                  <a:srgbClr val="333333"/>
                </a:solidFill>
              </a:rPr>
              <a:t> </a:t>
            </a:r>
            <a:r>
              <a:rPr lang="en-US" altLang="de-DE" sz="2400" dirty="0" err="1">
                <a:solidFill>
                  <a:srgbClr val="333333"/>
                </a:solidFill>
              </a:rPr>
              <a:t>ytterligare</a:t>
            </a:r>
            <a:r>
              <a:rPr lang="en-US" altLang="de-DE" sz="2400" dirty="0">
                <a:solidFill>
                  <a:srgbClr val="333333"/>
                </a:solidFill>
              </a:rPr>
              <a:t> </a:t>
            </a:r>
            <a:r>
              <a:rPr lang="en-US" altLang="de-DE" sz="2400" dirty="0" err="1">
                <a:solidFill>
                  <a:srgbClr val="333333"/>
                </a:solidFill>
              </a:rPr>
              <a:t>distraktion</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Använd</a:t>
            </a:r>
            <a:r>
              <a:rPr lang="en-US" altLang="de-DE" sz="2400" dirty="0">
                <a:solidFill>
                  <a:srgbClr val="333333"/>
                </a:solidFill>
              </a:rPr>
              <a:t> </a:t>
            </a:r>
            <a:r>
              <a:rPr lang="en-US" altLang="de-DE" sz="2400" dirty="0" err="1">
                <a:solidFill>
                  <a:srgbClr val="333333"/>
                </a:solidFill>
              </a:rPr>
              <a:t>flera</a:t>
            </a:r>
            <a:r>
              <a:rPr lang="en-US" altLang="de-DE" sz="2400" dirty="0">
                <a:solidFill>
                  <a:srgbClr val="333333"/>
                </a:solidFill>
              </a:rPr>
              <a:t> </a:t>
            </a:r>
            <a:r>
              <a:rPr lang="en-US" altLang="de-DE" sz="2400" dirty="0" err="1">
                <a:solidFill>
                  <a:srgbClr val="333333"/>
                </a:solidFill>
              </a:rPr>
              <a:t>sinnen</a:t>
            </a:r>
            <a:r>
              <a:rPr lang="en-US" altLang="de-DE" sz="2400" dirty="0">
                <a:solidFill>
                  <a:srgbClr val="333333"/>
                </a:solidFill>
              </a:rPr>
              <a:t> vid </a:t>
            </a:r>
            <a:r>
              <a:rPr lang="en-US" altLang="de-DE" sz="2400" dirty="0" err="1">
                <a:solidFill>
                  <a:srgbClr val="333333"/>
                </a:solidFill>
              </a:rPr>
              <a:t>inlärning</a:t>
            </a:r>
            <a:r>
              <a:rPr lang="en-US" altLang="de-DE" sz="2400" dirty="0">
                <a:solidFill>
                  <a:srgbClr val="333333"/>
                </a:solidFill>
              </a:rPr>
              <a:t> (</a:t>
            </a:r>
            <a:r>
              <a:rPr lang="de-DE" altLang="de-DE" sz="2400" dirty="0">
                <a:solidFill>
                  <a:srgbClr val="333333"/>
                </a:solidFill>
              </a:rPr>
              <a:t>lyssna</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skriva</a:t>
            </a:r>
            <a:r>
              <a:rPr lang="en-US" altLang="de-DE" sz="2400" dirty="0">
                <a:solidFill>
                  <a:srgbClr val="333333"/>
                </a:solidFill>
              </a:rPr>
              <a:t> </a:t>
            </a:r>
            <a:r>
              <a:rPr lang="en-US" altLang="de-DE" sz="2400" dirty="0" err="1">
                <a:solidFill>
                  <a:srgbClr val="333333"/>
                </a:solidFill>
              </a:rPr>
              <a:t>ner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3957642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dirty="0">
                <a:solidFill>
                  <a:srgbClr val="004992"/>
                </a:solidFill>
              </a:rPr>
              <a:t>När flera sinnen involveras vid inlärningen blir hågkomsten bättre!</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förbättra mitt minne?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tillämpa</a:t>
            </a:r>
            <a:endParaRPr lang="en-GB" altLang="de-DE" sz="1200" b="1" dirty="0">
              <a:latin typeface="Arial" panose="020B0604020202020204" pitchFamily="34" charset="0"/>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diskutera</a:t>
            </a:r>
            <a:endParaRPr lang="en-GB" altLang="de-DE" sz="1200" b="1" dirty="0">
              <a:latin typeface="Arial" panose="020B0604020202020204" pitchFamily="34" charset="0"/>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diskutera</a:t>
            </a:r>
            <a:endParaRPr lang="en-GB" altLang="de-DE" sz="1200" b="1" dirty="0">
              <a:latin typeface="Arial" panose="020B0604020202020204" pitchFamily="34" charset="0"/>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titta</a:t>
            </a:r>
            <a:endParaRPr lang="en-GB" altLang="de-DE" sz="1200" b="1" dirty="0">
              <a:latin typeface="Arial" panose="020B0604020202020204" pitchFamily="34" charset="0"/>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titta</a:t>
            </a:r>
            <a:endParaRPr lang="en-GB" altLang="de-DE" sz="1200" b="1" dirty="0">
              <a:latin typeface="Arial" panose="020B0604020202020204" pitchFamily="34" charset="0"/>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titta</a:t>
            </a:r>
            <a:endParaRPr lang="en-GB" altLang="de-DE" sz="1200" b="1" dirty="0">
              <a:latin typeface="Arial" panose="020B0604020202020204" pitchFamily="34" charset="0"/>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titta</a:t>
            </a:r>
            <a:endParaRPr lang="en-GB" altLang="de-DE" sz="1200" b="1" dirty="0">
              <a:latin typeface="Arial" panose="020B0604020202020204" pitchFamily="34" charset="0"/>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lyssna</a:t>
            </a:r>
            <a:endParaRPr lang="en-GB" altLang="de-DE" sz="1200" b="1" dirty="0">
              <a:latin typeface="Arial" panose="020B0604020202020204" pitchFamily="34" charset="0"/>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lyssna</a:t>
            </a:r>
            <a:endParaRPr lang="en-GB" altLang="de-DE" sz="1200" b="1" dirty="0">
              <a:latin typeface="Arial" panose="020B0604020202020204" pitchFamily="34" charset="0"/>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lyssna</a:t>
            </a:r>
            <a:endParaRPr lang="en-GB" altLang="de-DE" sz="1200" b="1" dirty="0">
              <a:latin typeface="Arial" panose="020B0604020202020204" pitchFamily="34" charset="0"/>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lyssna</a:t>
            </a:r>
            <a:endParaRPr lang="en-GB" altLang="de-DE" sz="1200" b="1" dirty="0">
              <a:latin typeface="Arial" panose="020B0604020202020204" pitchFamily="34" charset="0"/>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sv-SE" altLang="de-DE" sz="1400" b="1">
                <a:latin typeface="Calibri Light"/>
              </a:rPr>
              <a:t>Hur många procent av informationen kommer man ihåg?</a:t>
            </a:r>
            <a:endParaRPr lang="en-GB" altLang="de-DE" sz="1400" b="1" dirty="0">
              <a:latin typeface="Calibri Light"/>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Lägger vi alla märke till och kommer ihåg samma saker?</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sv-SE" sz="2400" dirty="0">
                <a:solidFill>
                  <a:srgbClr val="333333"/>
                </a:solidFill>
                <a:ea typeface="+mj-ea"/>
                <a:cs typeface="+mj-cs"/>
              </a:rPr>
              <a:t>Exempel: Tre olika konstnärer målar av samma spanska landskap…</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dirty="0">
                <a:solidFill>
                  <a:srgbClr val="004992"/>
                </a:solidFill>
                <a:latin typeface="+mn-lt"/>
                <a:ea typeface="+mn-ea"/>
                <a:cs typeface="+mn-cs"/>
              </a:rPr>
              <a:t>Lägg märke till skillnader i målningarnas färger och proportioner. Finns det aspekter som konstnärerna har avbildat olika eller till och med uteslutit?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dirty="0">
                <a:solidFill>
                  <a:srgbClr val="004992"/>
                </a:solidFill>
                <a:latin typeface="+mn-lt"/>
                <a:ea typeface="+mn-ea"/>
                <a:cs typeface="+mn-cs"/>
              </a:rPr>
              <a:t>Varje person uppfattar saker på olika sätt!</a:t>
            </a:r>
            <a:br>
              <a:rPr lang="sv-SE" sz="3600" dirty="0">
                <a:solidFill>
                  <a:srgbClr val="004992"/>
                </a:solidFill>
                <a:latin typeface="+mn-lt"/>
                <a:ea typeface="+mn-ea"/>
                <a:cs typeface="+mn-cs"/>
              </a:rPr>
            </a:br>
            <a:r>
              <a:rPr lang="sv-SE" sz="3600" dirty="0">
                <a:solidFill>
                  <a:srgbClr val="004992"/>
                </a:solidFill>
                <a:latin typeface="+mn-lt"/>
                <a:ea typeface="+mn-ea"/>
                <a:cs typeface="+mn-cs"/>
              </a:rPr>
              <a:t>Konstnärerna har skildrat samma landskap men med betoning på olika ting!</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sv-SE" altLang="de-DE" sz="1200" b="0">
                <a:latin typeface="Calibri Light"/>
                <a:cs typeface="Times New Roman" panose="02020603050405020304" pitchFamily="18" charset="0"/>
              </a:rPr>
              <a:t>Bernd Hampel: Landskapet är mer jordfärgat. Trädet till höger om stigen saknas. (röda cirkeln).</a:t>
            </a:r>
            <a:endParaRPr lang="en-US" altLang="de-DE" sz="1200" b="0" dirty="0">
              <a:latin typeface="Calibri Light"/>
              <a:cs typeface="Times New Roman" panose="02020603050405020304" pitchFamily="18" charset="0"/>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sv-SE" altLang="de-DE" sz="1200" b="0" dirty="0">
                <a:latin typeface="Calibri Light"/>
                <a:cs typeface="Times New Roman" panose="02020603050405020304" pitchFamily="18" charset="0"/>
              </a:rPr>
              <a:t>Helmut Schack: Här syns olika sorters terräng som sträcker sig fram till horisonten. Landskapet är mer färgglatt. Till skillnad från de andra tavlorna finns här en grupp träd precis framför horisonten utan några berg bakom. </a:t>
            </a:r>
            <a:endParaRPr lang="en-US" altLang="de-DE" sz="1200" b="0" dirty="0">
              <a:latin typeface="Calibri Light"/>
              <a:cs typeface="Times New Roman" panose="02020603050405020304" pitchFamily="18" charset="0"/>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sv-SE" altLang="de-DE" sz="1200" b="0" dirty="0">
                <a:latin typeface="Calibri Light"/>
                <a:cs typeface="Times New Roman" panose="02020603050405020304" pitchFamily="18" charset="0"/>
              </a:rPr>
              <a:t>Andreas Weißgerber: På den här tavlan är bergen mindre än på de övriga två. </a:t>
            </a:r>
            <a:endParaRPr lang="en-US" altLang="de-DE" sz="1200" b="0" dirty="0">
              <a:latin typeface="Calibri Light"/>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a:t>
            </a:r>
          </a:p>
        </p:txBody>
      </p:sp>
      <p:sp>
        <p:nvSpPr>
          <p:cNvPr id="46083" name="Rectangle 7"/>
          <p:cNvSpPr>
            <a:spLocks noGrp="1" noChangeArrowheads="1"/>
          </p:cNvSpPr>
          <p:nvPr>
            <p:ph idx="1"/>
          </p:nvPr>
        </p:nvSpPr>
        <p:spPr>
          <a:noFill/>
        </p:spPr>
        <p:txBody>
          <a:bodyPr>
            <a:noAutofit/>
          </a:bodyPr>
          <a:lstStyle/>
          <a:p>
            <a:pPr marL="342900" indent="-342900" eaLnBrk="1" hangingPunct="1">
              <a:lnSpc>
                <a:spcPct val="90000"/>
              </a:lnSpc>
              <a:buClr>
                <a:srgbClr val="333333"/>
              </a:buClr>
              <a:buFont typeface="WingDings"/>
              <a:buChar char=""/>
              <a:tabLst>
                <a:tab pos="361950" algn="l"/>
              </a:tabLst>
            </a:pPr>
            <a:r>
              <a:rPr lang="de-DE" altLang="de-DE" sz="2400" dirty="0">
                <a:solidFill>
                  <a:srgbClr val="333333"/>
                </a:solidFill>
              </a:rPr>
              <a:t>Ni kommer att få titta på olika bilder med komplexa miljöer (t.ex. badstrand, järnvägsstation)</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a:t>
            </a:r>
          </a:p>
        </p:txBody>
      </p:sp>
      <p:sp>
        <p:nvSpPr>
          <p:cNvPr id="46083" name="Rectangle 7"/>
          <p:cNvSpPr>
            <a:spLocks noGrp="1" noChangeArrowheads="1"/>
          </p:cNvSpPr>
          <p:nvPr>
            <p:ph idx="1"/>
          </p:nvPr>
        </p:nvSpPr>
        <p:spPr>
          <a:noFill/>
        </p:spPr>
        <p:txBody>
          <a:bodyPr>
            <a:noAutofit/>
          </a:bodyPr>
          <a:lstStyle/>
          <a:p>
            <a:pPr marL="342900" indent="-342900" eaLnBrk="1" hangingPunct="1">
              <a:lnSpc>
                <a:spcPct val="90000"/>
              </a:lnSpc>
              <a:buClr>
                <a:srgbClr val="333333"/>
              </a:buClr>
              <a:buFont typeface="WingDings"/>
              <a:buChar char=""/>
              <a:tabLst>
                <a:tab pos="361950" algn="l"/>
              </a:tabLst>
            </a:pPr>
            <a:r>
              <a:rPr lang="de-DE" altLang="de-DE" sz="2400" dirty="0">
                <a:solidFill>
                  <a:srgbClr val="333333"/>
                </a:solidFill>
              </a:rPr>
              <a:t>Ni kommer att få titta på olika bilder med komplexa miljöer (t.ex. badstrand, järnvägsstation)</a:t>
            </a:r>
          </a:p>
          <a:p>
            <a:pPr marL="342900" indent="-342900" eaLnBrk="1" hangingPunct="1">
              <a:lnSpc>
                <a:spcPct val="90000"/>
              </a:lnSpc>
              <a:buClr>
                <a:srgbClr val="333333"/>
              </a:buClr>
              <a:buFont typeface="WingDings"/>
              <a:buChar char=""/>
              <a:tabLst>
                <a:tab pos="361950" algn="l"/>
              </a:tabLst>
            </a:pPr>
            <a:r>
              <a:rPr lang="sv-SE" altLang="de-DE" sz="2400" dirty="0">
                <a:solidFill>
                  <a:srgbClr val="333333"/>
                </a:solidFill>
              </a:rPr>
              <a:t>Efteråt kommer du att få minnas vad du såg på bilden och hur säker du är i din </a:t>
            </a:r>
            <a:r>
              <a:rPr lang="sv-SE" altLang="de-DE" sz="2400">
                <a:solidFill>
                  <a:srgbClr val="333333"/>
                </a:solidFill>
              </a:rPr>
              <a:t>bedömning.</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1426664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a:t>
            </a:r>
          </a:p>
        </p:txBody>
      </p:sp>
      <p:sp>
        <p:nvSpPr>
          <p:cNvPr id="46083" name="Rectangle 7"/>
          <p:cNvSpPr>
            <a:spLocks noGrp="1" noChangeArrowheads="1"/>
          </p:cNvSpPr>
          <p:nvPr>
            <p:ph idx="1"/>
          </p:nvPr>
        </p:nvSpPr>
        <p:spPr>
          <a:noFill/>
        </p:spPr>
        <p:txBody>
          <a:bodyPr>
            <a:noAutofit/>
          </a:bodyPr>
          <a:lstStyle/>
          <a:p>
            <a:pPr marL="342900" indent="-342900" eaLnBrk="1" hangingPunct="1">
              <a:lnSpc>
                <a:spcPct val="90000"/>
              </a:lnSpc>
              <a:buClr>
                <a:srgbClr val="333333"/>
              </a:buClr>
              <a:buFont typeface="WingDings"/>
              <a:buChar char=""/>
              <a:tabLst>
                <a:tab pos="361950" algn="l"/>
              </a:tabLst>
            </a:pPr>
            <a:r>
              <a:rPr lang="de-DE" altLang="de-DE" sz="2400" dirty="0">
                <a:solidFill>
                  <a:srgbClr val="333333"/>
                </a:solidFill>
              </a:rPr>
              <a:t>Ni kommer att få titta på olika bilder med komplexa miljöer (t.ex. badstrand, järnvägsstation)</a:t>
            </a:r>
          </a:p>
          <a:p>
            <a:pPr marL="342900" indent="-342900" eaLnBrk="1" hangingPunct="1">
              <a:lnSpc>
                <a:spcPct val="90000"/>
              </a:lnSpc>
              <a:buClr>
                <a:srgbClr val="333333"/>
              </a:buClr>
              <a:buFont typeface="WingDings"/>
              <a:buChar char=""/>
              <a:tabLst>
                <a:tab pos="361950" algn="l"/>
              </a:tabLst>
            </a:pPr>
            <a:r>
              <a:rPr lang="sv-SE" altLang="de-DE" sz="2400" dirty="0">
                <a:solidFill>
                  <a:srgbClr val="333333"/>
                </a:solidFill>
              </a:rPr>
              <a:t>Efteråt kommer du att få minnas vad du såg på bilden och hur säker du är i din bedömning.</a:t>
            </a:r>
          </a:p>
          <a:p>
            <a:pPr marL="0" indent="0" algn="ctr" eaLnBrk="1" hangingPunct="1">
              <a:lnSpc>
                <a:spcPct val="90000"/>
              </a:lnSpc>
              <a:buFont typeface="Wingdings" panose="05000000000000000000" pitchFamily="2" charset="2"/>
              <a:buNone/>
              <a:tabLst>
                <a:tab pos="361950" algn="l"/>
              </a:tabLst>
            </a:pPr>
            <a:r>
              <a:rPr lang="de-DE" altLang="de-DE" sz="2400" dirty="0">
                <a:solidFill>
                  <a:srgbClr val="004992"/>
                </a:solidFill>
              </a:rPr>
              <a:t>Försök att komma ihåg så många detaljer som möjligt!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513228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Badstrand</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Hur säker är du?</a:t>
            </a:r>
            <a:endParaRPr lang="de-DE" altLang="de-DE" dirty="0">
              <a:solidFill>
                <a:srgbClr val="004992"/>
              </a:solidFill>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parasoll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badvakt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livboj</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handduk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Badstrand</a:t>
            </a:r>
          </a:p>
        </p:txBody>
      </p:sp>
      <p:sp>
        <p:nvSpPr>
          <p:cNvPr id="522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parasoll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badvakt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hund</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livboj</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handduk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ChangeArrowheads="1"/>
          </p:cNvSpPr>
          <p:nvPr/>
        </p:nvSpPr>
        <p:spPr bwMode="auto">
          <a:xfrm>
            <a:off x="9044755" y="5791201"/>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Järnvägsstation</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Hur säker är du?</a:t>
            </a:r>
            <a:endParaRPr lang="de-DE" altLang="de-DE" dirty="0">
              <a:solidFill>
                <a:srgbClr val="004992"/>
              </a:solidFill>
              <a:latin typeface="+mn-lt"/>
              <a:ea typeface="+mn-ea"/>
              <a:cs typeface="+mn-cs"/>
            </a:endParaRPr>
          </a:p>
        </p:txBody>
      </p:sp>
      <p:sp>
        <p:nvSpPr>
          <p:cNvPr id="563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järnvägsspår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tågvagn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lokomotiv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stationshus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tidtabell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Järnvägsstation</a:t>
            </a:r>
          </a:p>
        </p:txBody>
      </p:sp>
      <p:sp>
        <p:nvSpPr>
          <p:cNvPr id="583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järnvägsspår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tågvagn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lokomotiv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stationshus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tidtabell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stoppsignal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 i vardagslivet</a:t>
            </a:r>
          </a:p>
        </p:txBody>
      </p:sp>
      <p:sp>
        <p:nvSpPr>
          <p:cNvPr id="64514"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de-DE" altLang="de-DE" sz="2400" dirty="0">
                <a:solidFill>
                  <a:srgbClr val="333333"/>
                </a:solidFill>
              </a:rPr>
              <a:t>Allt vi kommer ihåg har faktiskt inte hänt</a:t>
            </a:r>
            <a:r>
              <a:rPr lang="de-DE" altLang="de-DE" sz="2400">
                <a:solidFill>
                  <a:srgbClr val="333333"/>
                </a:solidFill>
              </a:rPr>
              <a:t>! </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 i vardagslivet</a:t>
            </a:r>
          </a:p>
        </p:txBody>
      </p:sp>
      <p:sp>
        <p:nvSpPr>
          <p:cNvPr id="64514"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de-DE" altLang="de-DE" sz="2400" dirty="0">
                <a:solidFill>
                  <a:srgbClr val="333333"/>
                </a:solidFill>
              </a:rPr>
              <a:t>Allt vi kommer ihåg har faktiskt inte hänt! </a:t>
            </a:r>
          </a:p>
          <a:p>
            <a:pPr marL="342900" indent="-342900" eaLnBrk="1" hangingPunct="1">
              <a:lnSpc>
                <a:spcPct val="90000"/>
              </a:lnSpc>
              <a:buClr>
                <a:srgbClr val="333333"/>
              </a:buClr>
              <a:buFont typeface="WingDings"/>
              <a:buChar char=""/>
            </a:pPr>
            <a:r>
              <a:rPr lang="de-DE" altLang="de-DE" sz="2400" dirty="0">
                <a:solidFill>
                  <a:srgbClr val="333333"/>
                </a:solidFill>
              </a:rPr>
              <a:t>Vår hjärna ersätter och lägger till information baserat på tidigare, liknande händelser (t.ex. en typisk dag på solsemestern). </a:t>
            </a:r>
            <a:br>
              <a:rPr lang="de-DE" altLang="de-DE" sz="2400" dirty="0">
                <a:solidFill>
                  <a:srgbClr val="333333"/>
                </a:solidFill>
              </a:rPr>
            </a:br>
            <a:r>
              <a:rPr lang="de-DE" altLang="de-DE" sz="2400" dirty="0">
                <a:solidFill>
                  <a:srgbClr val="333333"/>
                </a:solidFill>
              </a:rPr>
              <a:t>Efter att ha sett bilden med badstranden verkar det till exempel logiskt att komma ihåg bollen och </a:t>
            </a:r>
            <a:r>
              <a:rPr lang="de-DE" altLang="de-DE" sz="2400">
                <a:solidFill>
                  <a:srgbClr val="333333"/>
                </a:solidFill>
              </a:rPr>
              <a:t>handduken!</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2327191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 i vardagslivet</a:t>
            </a:r>
          </a:p>
        </p:txBody>
      </p:sp>
      <p:sp>
        <p:nvSpPr>
          <p:cNvPr id="64514"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de-DE" altLang="de-DE" sz="2400" dirty="0">
                <a:solidFill>
                  <a:srgbClr val="333333"/>
                </a:solidFill>
              </a:rPr>
              <a:t>Allt vi kommer ihåg har faktiskt inte hänt! </a:t>
            </a:r>
          </a:p>
          <a:p>
            <a:pPr marL="342900" indent="-342900" eaLnBrk="1" hangingPunct="1">
              <a:lnSpc>
                <a:spcPct val="90000"/>
              </a:lnSpc>
              <a:buClr>
                <a:srgbClr val="333333"/>
              </a:buClr>
              <a:buFont typeface="WingDings"/>
              <a:buChar char=""/>
            </a:pPr>
            <a:r>
              <a:rPr lang="de-DE" altLang="de-DE" sz="2400" dirty="0">
                <a:solidFill>
                  <a:srgbClr val="333333"/>
                </a:solidFill>
              </a:rPr>
              <a:t>Vår hjärna ersätter och lägger till information baserat på tidigare, liknande händelser (t.ex. en typisk dag på solsemestern). </a:t>
            </a:r>
            <a:br>
              <a:rPr lang="de-DE" altLang="de-DE" sz="2400" dirty="0">
                <a:solidFill>
                  <a:srgbClr val="333333"/>
                </a:solidFill>
              </a:rPr>
            </a:br>
            <a:r>
              <a:rPr lang="de-DE" altLang="de-DE" sz="2400" dirty="0">
                <a:solidFill>
                  <a:srgbClr val="333333"/>
                </a:solidFill>
              </a:rPr>
              <a:t>Efter att ha sett bilden med badstranden verkar det till exempel logiskt att komma ihåg bollen och handduken!</a:t>
            </a:r>
          </a:p>
          <a:p>
            <a:pPr marL="342900" indent="-342900" eaLnBrk="1" hangingPunct="1">
              <a:lnSpc>
                <a:spcPct val="90000"/>
              </a:lnSpc>
              <a:buClr>
                <a:srgbClr val="333333"/>
              </a:buClr>
              <a:buFont typeface="WingDings"/>
              <a:buChar char=""/>
            </a:pPr>
            <a:r>
              <a:rPr lang="de-DE" altLang="de-DE" sz="2400" dirty="0">
                <a:solidFill>
                  <a:srgbClr val="333333"/>
                </a:solidFill>
              </a:rPr>
              <a:t>Verkliga minnen kan ofta urskiljas från falska minnen genom deras </a:t>
            </a:r>
            <a:r>
              <a:rPr lang="de-DE" altLang="de-DE" sz="2400" dirty="0">
                <a:solidFill>
                  <a:srgbClr val="004992"/>
                </a:solidFill>
              </a:rPr>
              <a:t>livfullhet: </a:t>
            </a:r>
            <a:r>
              <a:rPr lang="de-DE" altLang="de-DE" sz="2400" dirty="0">
                <a:solidFill>
                  <a:srgbClr val="333333"/>
                </a:solidFill>
              </a:rPr>
              <a:t>falska minnen är desto </a:t>
            </a:r>
            <a:r>
              <a:rPr lang="en-CA" altLang="de-DE" sz="2400" dirty="0">
                <a:solidFill>
                  <a:srgbClr val="333333"/>
                </a:solidFill>
              </a:rPr>
              <a:t>“</a:t>
            </a:r>
            <a:r>
              <a:rPr lang="en-CA" altLang="de-DE" sz="2400" dirty="0" err="1">
                <a:solidFill>
                  <a:srgbClr val="333333"/>
                </a:solidFill>
              </a:rPr>
              <a:t>blekare</a:t>
            </a:r>
            <a:r>
              <a:rPr lang="en-CA" altLang="de-DE" sz="2400" dirty="0">
                <a:solidFill>
                  <a:srgbClr val="333333"/>
                </a:solidFill>
              </a:rPr>
              <a:t>”</a:t>
            </a:r>
            <a:r>
              <a:rPr lang="de-DE" altLang="de-DE" sz="2400" dirty="0">
                <a:solidFill>
                  <a:srgbClr val="333333"/>
                </a:solidFill>
              </a:rPr>
              <a:t> och mindre detaljerade.</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1638073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Olika sorters minnesfel</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Olika sorters minnesfel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Glömska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Olika sorters minnesfel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Glömska</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a:solidFill>
                  <a:srgbClr val="004992"/>
                </a:solidFill>
              </a:rPr>
              <a:t>“Vinklade minnen”:</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Oftast</a:t>
            </a:r>
            <a:r>
              <a:rPr lang="en-US" altLang="de-DE" sz="2400" dirty="0">
                <a:solidFill>
                  <a:srgbClr val="333333"/>
                </a:solidFill>
              </a:rPr>
              <a:t> </a:t>
            </a:r>
            <a:r>
              <a:rPr lang="en-US" altLang="de-DE" sz="2400" dirty="0" err="1">
                <a:solidFill>
                  <a:srgbClr val="333333"/>
                </a:solidFill>
              </a:rPr>
              <a:t>kommer</a:t>
            </a:r>
            <a:r>
              <a:rPr lang="en-US" altLang="de-DE" sz="2400" dirty="0">
                <a:solidFill>
                  <a:srgbClr val="333333"/>
                </a:solidFill>
              </a:rPr>
              <a:t> man </a:t>
            </a:r>
            <a:r>
              <a:rPr lang="en-US" altLang="de-DE" sz="2400" dirty="0" err="1">
                <a:solidFill>
                  <a:srgbClr val="333333"/>
                </a:solidFill>
              </a:rPr>
              <a:t>bättre</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positiva</a:t>
            </a:r>
            <a:r>
              <a:rPr lang="en-US" altLang="de-DE" sz="2400" dirty="0">
                <a:solidFill>
                  <a:srgbClr val="333333"/>
                </a:solidFill>
              </a:rPr>
              <a:t> </a:t>
            </a:r>
            <a:r>
              <a:rPr lang="en-US" altLang="de-DE" sz="2400" dirty="0" err="1">
                <a:solidFill>
                  <a:srgbClr val="333333"/>
                </a:solidFill>
              </a:rPr>
              <a:t>händelser</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a:t>
            </a:r>
            <a:r>
              <a:rPr lang="en-US" altLang="de-DE" sz="2400" dirty="0" err="1">
                <a:solidFill>
                  <a:srgbClr val="333333"/>
                </a:solidFill>
              </a:rPr>
              <a:t>negativa</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a:solidFill>
                  <a:srgbClr val="333333"/>
                </a:solidFill>
              </a:rPr>
              <a:t>Vid depression </a:t>
            </a:r>
            <a:r>
              <a:rPr lang="en-US" altLang="de-DE" sz="2400" dirty="0" err="1">
                <a:solidFill>
                  <a:srgbClr val="333333"/>
                </a:solidFill>
              </a:rPr>
              <a:t>kommer</a:t>
            </a:r>
            <a:r>
              <a:rPr lang="en-US" altLang="de-DE" sz="2400" dirty="0">
                <a:solidFill>
                  <a:srgbClr val="333333"/>
                </a:solidFill>
              </a:rPr>
              <a:t> man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bättre</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negativa</a:t>
            </a:r>
            <a:r>
              <a:rPr lang="en-US" altLang="de-DE" sz="2400" dirty="0">
                <a:solidFill>
                  <a:srgbClr val="333333"/>
                </a:solidFill>
              </a:rPr>
              <a:t> </a:t>
            </a:r>
            <a:r>
              <a:rPr lang="en-US" altLang="de-DE" sz="2400" dirty="0" err="1">
                <a:solidFill>
                  <a:srgbClr val="333333"/>
                </a:solidFill>
              </a:rPr>
              <a:t>händelser</a:t>
            </a:r>
            <a:r>
              <a:rPr lang="en-US" altLang="de-DE" sz="2400" dirty="0">
                <a:solidFill>
                  <a:srgbClr val="333333"/>
                </a:solidFill>
              </a:rPr>
              <a:t> </a:t>
            </a:r>
            <a:r>
              <a:rPr lang="en-US" altLang="de-DE" sz="2400" err="1">
                <a:solidFill>
                  <a:srgbClr val="333333"/>
                </a:solidFill>
              </a:rPr>
              <a:t>än</a:t>
            </a:r>
            <a:r>
              <a:rPr lang="en-US" altLang="de-DE" sz="2400">
                <a:solidFill>
                  <a:srgbClr val="333333"/>
                </a:solidFill>
              </a:rPr>
              <a:t> positiva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3473221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Olika sorters minnesfel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Glömska</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a:solidFill>
                  <a:srgbClr val="004992"/>
                </a:solidFill>
              </a:rPr>
              <a:t>“Vinklade minnen”:</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Oftast</a:t>
            </a:r>
            <a:r>
              <a:rPr lang="en-US" altLang="de-DE" sz="2400" dirty="0">
                <a:solidFill>
                  <a:srgbClr val="333333"/>
                </a:solidFill>
              </a:rPr>
              <a:t> </a:t>
            </a:r>
            <a:r>
              <a:rPr lang="en-US" altLang="de-DE" sz="2400" dirty="0" err="1">
                <a:solidFill>
                  <a:srgbClr val="333333"/>
                </a:solidFill>
              </a:rPr>
              <a:t>kommer</a:t>
            </a:r>
            <a:r>
              <a:rPr lang="en-US" altLang="de-DE" sz="2400" dirty="0">
                <a:solidFill>
                  <a:srgbClr val="333333"/>
                </a:solidFill>
              </a:rPr>
              <a:t> man </a:t>
            </a:r>
            <a:r>
              <a:rPr lang="en-US" altLang="de-DE" sz="2400" dirty="0" err="1">
                <a:solidFill>
                  <a:srgbClr val="333333"/>
                </a:solidFill>
              </a:rPr>
              <a:t>bättre</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positiva</a:t>
            </a:r>
            <a:r>
              <a:rPr lang="en-US" altLang="de-DE" sz="2400" dirty="0">
                <a:solidFill>
                  <a:srgbClr val="333333"/>
                </a:solidFill>
              </a:rPr>
              <a:t> </a:t>
            </a:r>
            <a:r>
              <a:rPr lang="en-US" altLang="de-DE" sz="2400" dirty="0" err="1">
                <a:solidFill>
                  <a:srgbClr val="333333"/>
                </a:solidFill>
              </a:rPr>
              <a:t>händelser</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a:t>
            </a:r>
            <a:r>
              <a:rPr lang="en-US" altLang="de-DE" sz="2400" dirty="0" err="1">
                <a:solidFill>
                  <a:srgbClr val="333333"/>
                </a:solidFill>
              </a:rPr>
              <a:t>negativa</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a:solidFill>
                  <a:srgbClr val="333333"/>
                </a:solidFill>
              </a:rPr>
              <a:t>Vid depression </a:t>
            </a:r>
            <a:r>
              <a:rPr lang="en-US" altLang="de-DE" sz="2400" dirty="0" err="1">
                <a:solidFill>
                  <a:srgbClr val="333333"/>
                </a:solidFill>
              </a:rPr>
              <a:t>kommer</a:t>
            </a:r>
            <a:r>
              <a:rPr lang="en-US" altLang="de-DE" sz="2400" dirty="0">
                <a:solidFill>
                  <a:srgbClr val="333333"/>
                </a:solidFill>
              </a:rPr>
              <a:t> man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bättre</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negativa</a:t>
            </a:r>
            <a:r>
              <a:rPr lang="en-US" altLang="de-DE" sz="2400" dirty="0">
                <a:solidFill>
                  <a:srgbClr val="333333"/>
                </a:solidFill>
              </a:rPr>
              <a:t> </a:t>
            </a:r>
            <a:r>
              <a:rPr lang="en-US" altLang="de-DE" sz="2400" dirty="0" err="1">
                <a:solidFill>
                  <a:srgbClr val="333333"/>
                </a:solidFill>
              </a:rPr>
              <a:t>händelser</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a:t>
            </a:r>
            <a:r>
              <a:rPr lang="en-US" altLang="de-DE" sz="2400" dirty="0" err="1">
                <a:solidFill>
                  <a:srgbClr val="333333"/>
                </a:solidFill>
              </a:rPr>
              <a:t>positiva</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Illusioner</a:t>
            </a:r>
            <a:r>
              <a:rPr lang="en-US" altLang="de-DE" sz="2400" dirty="0">
                <a:solidFill>
                  <a:srgbClr val="004992"/>
                </a:solidFill>
              </a:rPr>
              <a:t>/</a:t>
            </a:r>
            <a:r>
              <a:rPr lang="en-US" altLang="de-DE" sz="2400" dirty="0" err="1">
                <a:solidFill>
                  <a:srgbClr val="004992"/>
                </a:solidFill>
              </a:rPr>
              <a:t>falska</a:t>
            </a:r>
            <a:r>
              <a:rPr lang="en-US" altLang="de-DE" sz="2400" dirty="0">
                <a:solidFill>
                  <a:srgbClr val="004992"/>
                </a:solidFill>
              </a:rPr>
              <a:t> </a:t>
            </a:r>
            <a:r>
              <a:rPr lang="en-US" altLang="de-DE" sz="2400" dirty="0" err="1">
                <a:solidFill>
                  <a:srgbClr val="004992"/>
                </a:solidFill>
              </a:rPr>
              <a:t>minnen</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komma</a:t>
            </a:r>
            <a:r>
              <a:rPr lang="en-US" altLang="de-DE" sz="2400" dirty="0">
                <a:solidFill>
                  <a:srgbClr val="333333"/>
                </a:solidFill>
              </a:rPr>
              <a:t> </a:t>
            </a:r>
            <a:r>
              <a:rPr lang="en-US" altLang="de-DE" sz="2400" dirty="0" err="1">
                <a:solidFill>
                  <a:srgbClr val="333333"/>
                </a:solidFill>
              </a:rPr>
              <a:t>ihåg</a:t>
            </a:r>
            <a:r>
              <a:rPr lang="en-US" altLang="de-DE" sz="2400" dirty="0">
                <a:solidFill>
                  <a:srgbClr val="333333"/>
                </a:solidFill>
              </a:rPr>
              <a:t> </a:t>
            </a:r>
            <a:r>
              <a:rPr lang="en-US" altLang="de-DE" sz="2400" dirty="0" err="1">
                <a:solidFill>
                  <a:srgbClr val="333333"/>
                </a:solidFill>
              </a:rPr>
              <a:t>saker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skett</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2796616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441025018"/>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Tvärtom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vad</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anses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allmänt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vedertaget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Captain Kirk (William Shatner) </a:t>
                      </a:r>
                      <a:r>
                        <a:rPr kumimoji="0" lang="en-US" sz="1800" b="0" i="0" u="none" strike="noStrike" cap="none" normalizeH="0" baseline="0" err="1">
                          <a:ln>
                            <a:noFill/>
                          </a:ln>
                          <a:solidFill>
                            <a:srgbClr val="333333"/>
                          </a:solidFill>
                          <a:effectLst/>
                          <a:latin typeface="Calibri Light"/>
                        </a:rPr>
                        <a:t>aldrig</a:t>
                      </a:r>
                      <a:r>
                        <a:rPr kumimoji="0" lang="en-US" sz="1800" b="0" i="0" u="none" strike="noStrike" cap="none" normalizeH="0" baseline="0">
                          <a:ln>
                            <a:noFill/>
                          </a:ln>
                          <a:solidFill>
                            <a:srgbClr val="333333"/>
                          </a:solidFill>
                          <a:effectLst/>
                          <a:latin typeface="Calibri Light"/>
                        </a:rPr>
                        <a:t> “Beam </a:t>
                      </a:r>
                      <a:r>
                        <a:rPr kumimoji="0" lang="en-US" sz="1800" b="0" i="0" u="none" strike="noStrike" cap="none" normalizeH="0" baseline="0" dirty="0">
                          <a:ln>
                            <a:noFill/>
                          </a:ln>
                          <a:solidFill>
                            <a:srgbClr val="333333"/>
                          </a:solidFill>
                          <a:effectLst/>
                          <a:latin typeface="Calibri Light"/>
                        </a:rPr>
                        <a:t>me up</a:t>
                      </a:r>
                      <a:r>
                        <a:rPr kumimoji="0" lang="en-US" sz="1800" b="0" i="0" u="none" strike="noStrike" cap="none" normalizeH="0" baseline="0">
                          <a:ln>
                            <a:noFill/>
                          </a:ln>
                          <a:solidFill>
                            <a:srgbClr val="333333"/>
                          </a:solidFill>
                          <a:effectLst/>
                          <a:latin typeface="Calibri Light"/>
                        </a:rPr>
                        <a:t>, Scotty” </a:t>
                      </a:r>
                      <a:r>
                        <a:rPr kumimoji="0" lang="en-US" sz="1800" b="0" i="0" u="none" strike="noStrike" cap="none" normalizeH="0" baseline="0" dirty="0" err="1">
                          <a:ln>
                            <a:noFill/>
                          </a:ln>
                          <a:solidFill>
                            <a:srgbClr val="333333"/>
                          </a:solidFill>
                          <a:effectLst/>
                          <a:latin typeface="Calibri Light"/>
                        </a:rPr>
                        <a:t>i</a:t>
                      </a:r>
                      <a:r>
                        <a:rPr kumimoji="0" lang="en-US" sz="1800" b="0" i="0" u="none" strike="noStrike" cap="none" normalizeH="0" baseline="0" dirty="0">
                          <a:ln>
                            <a:noFill/>
                          </a:ln>
                          <a:solidFill>
                            <a:srgbClr val="333333"/>
                          </a:solidFill>
                          <a:effectLst/>
                          <a:latin typeface="Calibri Light"/>
                        </a:rPr>
                        <a:t> TV-</a:t>
                      </a:r>
                      <a:r>
                        <a:rPr kumimoji="0" lang="en-US" sz="1800" b="0" i="0" u="none" strike="noStrike" cap="none" normalizeH="0" baseline="0" dirty="0" err="1">
                          <a:ln>
                            <a:noFill/>
                          </a:ln>
                          <a:solidFill>
                            <a:srgbClr val="333333"/>
                          </a:solidFill>
                          <a:effectLst/>
                          <a:latin typeface="Calibri Light"/>
                        </a:rPr>
                        <a:t>serien</a:t>
                      </a:r>
                      <a:r>
                        <a:rPr kumimoji="0" lang="en-US" sz="1800" b="0" i="0" u="none" strike="noStrike" cap="none" normalizeH="0" baseline="0" dirty="0">
                          <a:ln>
                            <a:noFill/>
                          </a:ln>
                          <a:solidFill>
                            <a:srgbClr val="333333"/>
                          </a:solidFill>
                          <a:effectLst/>
                          <a:latin typeface="Calibri Light"/>
                        </a:rPr>
                        <a:t>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571020156"/>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Tvärtom vad som anses allmänt vedertaget sa Captain Kirk (William Shatner) aldrig “Beam me up, Scotty” i TV-serien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rPr>
                        <a:t>Vissa ögonvittnen till bombningarna i Dresden (Tyskland) kom ihåg lågt flygande plan som jagade flyende människor. Historiker betvivlar numera detta (troligen skulle det vara omöjligt med tanke på rökmolnen och de spridande eldsvådorna).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015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915702290"/>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Tvärtom vad som anses allmänt vedertaget sa Captain Kirk (William Shatner) aldrig “Beam me up, Scotty” i TV-serien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a:ln>
                            <a:noFill/>
                          </a:ln>
                          <a:solidFill>
                            <a:srgbClr val="333333"/>
                          </a:solidFill>
                          <a:effectLst/>
                          <a:latin typeface="Calibri Light"/>
                        </a:rPr>
                        <a:t>Vissa ögonvittnen till bombningarna i Dresden (Tyskland) kom ihåg lågt flygande plan som jagade flyende människor. Historiker betvivlar numera detta (troligen skulle det vara omöjligt med tanke på rökmolnen och de spridande eldsvådorna).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rPr>
                        <a:t>Den kände psykologen Jean Piaget mindes hur han som tvååring kidnappades, detta visade sig vara en historia som hans barnskötare hittade på när han var liten.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025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Falska minnen</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38</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499785114"/>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Tvärtom vad som anses allmänt vedertaget sa Captain Kirk (William Shatner) aldrig “Beam me up, Scotty” i TV-serien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a:ln>
                            <a:noFill/>
                          </a:ln>
                          <a:solidFill>
                            <a:srgbClr val="333333"/>
                          </a:solidFill>
                          <a:effectLst/>
                          <a:latin typeface="Calibri Light"/>
                        </a:rPr>
                        <a:t>Vissa ögonvittnen till bombningarna i Dresden (Tyskland) kom ihåg lågt flygande plan som jagade flyende människor. Historiker betvivlar numera detta (troligen skulle det vara omöjligt med tanke på rökmolnen och de spridande eldsvådorna).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a:ln>
                            <a:noFill/>
                          </a:ln>
                          <a:solidFill>
                            <a:srgbClr val="333333"/>
                          </a:solidFill>
                          <a:effectLst/>
                          <a:latin typeface="Calibri Light"/>
                        </a:rPr>
                        <a:t>Den kände psykologen Jean Piaget mindes hur han som tvååring kidnappades, detta visade sig vara en historia som hans barnskötare hittade på när han var liten.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rPr>
                        <a:t>I ett experiment visades annonser för Disney World med Bugs Bunny på bilderna. 30% av deltagarna kom ihåg att de träffat kaninen då de besökte Disney World som barn trots att Bugs Bunny skapades av Warner Brothers och inte är en Disney-karaktär.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150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Varför tar vi upp detta?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säkra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falska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haft </a:t>
            </a:r>
            <a:r>
              <a:rPr lang="en-US" altLang="de-DE" sz="2400" dirty="0" err="1">
                <a:solidFill>
                  <a:srgbClr val="333333"/>
                </a:solidFill>
              </a:rPr>
              <a:t>psykos</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Varför tar vi upp detta?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säkra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falska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haft </a:t>
            </a:r>
            <a:r>
              <a:rPr lang="en-US" altLang="de-DE" sz="2400" dirty="0" err="1">
                <a:solidFill>
                  <a:srgbClr val="333333"/>
                </a:solidFill>
              </a:rPr>
              <a:t>psykos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Samtidigt</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säkerheten</a:t>
            </a:r>
            <a:r>
              <a:rPr lang="en-US" altLang="de-DE" sz="2400" dirty="0">
                <a:solidFill>
                  <a:srgbClr val="333333"/>
                </a:solidFill>
              </a:rPr>
              <a:t> </a:t>
            </a:r>
            <a:r>
              <a:rPr lang="en-US" altLang="de-DE" sz="2400" dirty="0" err="1">
                <a:solidFill>
                  <a:srgbClr val="333333"/>
                </a:solidFill>
              </a:rPr>
              <a:t>kring</a:t>
            </a:r>
            <a:r>
              <a:rPr lang="en-US" altLang="de-DE" sz="2400" dirty="0">
                <a:solidFill>
                  <a:srgbClr val="333333"/>
                </a:solidFill>
              </a:rPr>
              <a:t> </a:t>
            </a:r>
            <a:r>
              <a:rPr lang="en-US" altLang="de-DE" sz="2400" dirty="0" err="1">
                <a:solidFill>
                  <a:srgbClr val="333333"/>
                </a:solidFill>
              </a:rPr>
              <a:t>sanna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alltså</a:t>
            </a:r>
            <a:r>
              <a:rPr lang="en-US" altLang="de-DE" sz="2400" dirty="0">
                <a:solidFill>
                  <a:srgbClr val="333333"/>
                </a:solidFill>
              </a:rPr>
              <a:t> saker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verkligen</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hänt</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mindre</a:t>
            </a:r>
            <a:r>
              <a:rPr lang="en-US" altLang="de-DE" sz="2400" dirty="0">
                <a:solidFill>
                  <a:srgbClr val="333333"/>
                </a:solidFill>
              </a:rPr>
              <a:t> vid </a:t>
            </a:r>
            <a:r>
              <a:rPr lang="en-US" altLang="de-DE" sz="2400" dirty="0" err="1">
                <a:solidFill>
                  <a:srgbClr val="333333"/>
                </a:solidFill>
              </a:rPr>
              <a:t>psykos</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4013930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Varför tar vi upp detta?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säkra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falska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haft </a:t>
            </a:r>
            <a:r>
              <a:rPr lang="en-US" altLang="de-DE" sz="2400" dirty="0" err="1">
                <a:solidFill>
                  <a:srgbClr val="333333"/>
                </a:solidFill>
              </a:rPr>
              <a:t>psykos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Samtidigt</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säkerheten</a:t>
            </a:r>
            <a:r>
              <a:rPr lang="en-US" altLang="de-DE" sz="2400" dirty="0">
                <a:solidFill>
                  <a:srgbClr val="333333"/>
                </a:solidFill>
              </a:rPr>
              <a:t> </a:t>
            </a:r>
            <a:r>
              <a:rPr lang="en-US" altLang="de-DE" sz="2400" dirty="0" err="1">
                <a:solidFill>
                  <a:srgbClr val="333333"/>
                </a:solidFill>
              </a:rPr>
              <a:t>kring</a:t>
            </a:r>
            <a:r>
              <a:rPr lang="en-US" altLang="de-DE" sz="2400" dirty="0">
                <a:solidFill>
                  <a:srgbClr val="333333"/>
                </a:solidFill>
              </a:rPr>
              <a:t> </a:t>
            </a:r>
            <a:r>
              <a:rPr lang="en-US" altLang="de-DE" sz="2400" dirty="0" err="1">
                <a:solidFill>
                  <a:srgbClr val="333333"/>
                </a:solidFill>
              </a:rPr>
              <a:t>sanna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alltså</a:t>
            </a:r>
            <a:r>
              <a:rPr lang="en-US" altLang="de-DE" sz="2400" dirty="0">
                <a:solidFill>
                  <a:srgbClr val="333333"/>
                </a:solidFill>
              </a:rPr>
              <a:t> saker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verkligen</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hänt</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mindre</a:t>
            </a:r>
            <a:r>
              <a:rPr lang="en-US" altLang="de-DE" sz="2400" dirty="0">
                <a:solidFill>
                  <a:srgbClr val="333333"/>
                </a:solidFill>
              </a:rPr>
              <a:t> vid </a:t>
            </a:r>
            <a:r>
              <a:rPr lang="en-US" altLang="de-DE" sz="2400" dirty="0" err="1">
                <a:solidFill>
                  <a:srgbClr val="333333"/>
                </a:solidFill>
              </a:rPr>
              <a:t>psykos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Detta</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skapa</a:t>
            </a:r>
            <a:r>
              <a:rPr lang="en-US" altLang="de-DE" sz="2400" dirty="0">
                <a:solidFill>
                  <a:srgbClr val="333333"/>
                </a:solidFill>
              </a:rPr>
              <a:t> </a:t>
            </a:r>
            <a:r>
              <a:rPr lang="en-US" altLang="de-DE" sz="2400" dirty="0" err="1">
                <a:solidFill>
                  <a:srgbClr val="333333"/>
                </a:solidFill>
              </a:rPr>
              <a:t>svårigheter</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särskilja</a:t>
            </a:r>
            <a:r>
              <a:rPr lang="en-US" altLang="de-DE" sz="2400" dirty="0">
                <a:solidFill>
                  <a:srgbClr val="333333"/>
                </a:solidFill>
              </a:rPr>
              <a:t> </a:t>
            </a:r>
            <a:r>
              <a:rPr lang="en-US" altLang="de-DE" sz="2400" dirty="0" err="1">
                <a:solidFill>
                  <a:srgbClr val="333333"/>
                </a:solidFill>
              </a:rPr>
              <a:t>sanna</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falska</a:t>
            </a:r>
            <a:r>
              <a:rPr lang="en-US" altLang="de-DE" sz="2400" dirty="0">
                <a:solidFill>
                  <a:srgbClr val="333333"/>
                </a:solidFill>
              </a:rPr>
              <a:t> </a:t>
            </a:r>
            <a:r>
              <a:rPr lang="en-US" altLang="de-DE" sz="2400" dirty="0" err="1">
                <a:solidFill>
                  <a:srgbClr val="333333"/>
                </a:solidFill>
              </a:rPr>
              <a:t>minnen</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hindra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realistisk</a:t>
            </a:r>
            <a:r>
              <a:rPr lang="en-US" altLang="de-DE" sz="2400" dirty="0">
                <a:solidFill>
                  <a:srgbClr val="333333"/>
                </a:solidFill>
              </a:rPr>
              <a:t> </a:t>
            </a:r>
            <a:r>
              <a:rPr lang="en-US" altLang="de-DE" sz="2400" dirty="0" err="1">
                <a:solidFill>
                  <a:srgbClr val="333333"/>
                </a:solidFill>
              </a:rPr>
              <a:t>syn</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omgivningen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2552709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minnesfel kan skapa missförstånd vid psykos - exempel</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42</a:t>
            </a:fld>
            <a:endParaRPr lang="de-DE" altLang="de-DE">
              <a:latin typeface="+mn-lt"/>
            </a:endParaRPr>
          </a:p>
        </p:txBody>
      </p:sp>
      <p:sp>
        <p:nvSpPr>
          <p:cNvPr id="89110" name="Rechteck 1"/>
          <p:cNvSpPr>
            <a:spLocks noChangeArrowheads="1"/>
          </p:cNvSpPr>
          <p:nvPr/>
        </p:nvSpPr>
        <p:spPr bwMode="auto">
          <a:xfrm>
            <a:off x="408955" y="5881712"/>
            <a:ext cx="11376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err="1">
                <a:solidFill>
                  <a:srgbClr val="004992"/>
                </a:solidFill>
                <a:latin typeface="+mn-lt"/>
              </a:rPr>
              <a:t>Har</a:t>
            </a:r>
            <a:r>
              <a:rPr lang="en-US" altLang="de-DE" sz="2000" dirty="0">
                <a:solidFill>
                  <a:srgbClr val="004992"/>
                </a:solidFill>
                <a:latin typeface="+mn-lt"/>
              </a:rPr>
              <a:t> </a:t>
            </a:r>
            <a:r>
              <a:rPr lang="en-US" altLang="de-DE" sz="2000" dirty="0" err="1">
                <a:solidFill>
                  <a:srgbClr val="004992"/>
                </a:solidFill>
                <a:latin typeface="+mn-lt"/>
              </a:rPr>
              <a:t>någon</a:t>
            </a:r>
            <a:r>
              <a:rPr lang="en-US" altLang="de-DE" sz="2000" dirty="0">
                <a:solidFill>
                  <a:srgbClr val="004992"/>
                </a:solidFill>
                <a:latin typeface="+mn-lt"/>
              </a:rPr>
              <a:t> </a:t>
            </a:r>
            <a:r>
              <a:rPr lang="en-US" altLang="de-DE" sz="2000" dirty="0" err="1">
                <a:solidFill>
                  <a:srgbClr val="004992"/>
                </a:solidFill>
                <a:latin typeface="+mn-lt"/>
              </a:rPr>
              <a:t>ett</a:t>
            </a:r>
            <a:r>
              <a:rPr lang="en-US" altLang="de-DE" sz="2000" dirty="0">
                <a:solidFill>
                  <a:srgbClr val="004992"/>
                </a:solidFill>
                <a:latin typeface="+mn-lt"/>
              </a:rPr>
              <a:t> </a:t>
            </a:r>
            <a:r>
              <a:rPr lang="en-US" altLang="de-DE" sz="2000" dirty="0" err="1">
                <a:solidFill>
                  <a:srgbClr val="004992"/>
                </a:solidFill>
                <a:latin typeface="+mn-lt"/>
              </a:rPr>
              <a:t>personligt</a:t>
            </a:r>
            <a:r>
              <a:rPr lang="en-US" altLang="de-DE" sz="2000" dirty="0">
                <a:solidFill>
                  <a:srgbClr val="004992"/>
                </a:solidFill>
                <a:latin typeface="+mn-lt"/>
              </a:rPr>
              <a:t> </a:t>
            </a:r>
            <a:r>
              <a:rPr lang="en-US" altLang="de-DE" sz="2000" dirty="0" err="1">
                <a:solidFill>
                  <a:srgbClr val="004992"/>
                </a:solidFill>
                <a:latin typeface="+mn-lt"/>
              </a:rPr>
              <a:t>exempel</a:t>
            </a:r>
            <a:r>
              <a:rPr lang="en-US" altLang="de-DE" sz="2000" dirty="0">
                <a:solidFill>
                  <a:srgbClr val="004992"/>
                </a:solidFill>
                <a:latin typeface="+mn-lt"/>
              </a:rPr>
              <a:t> </a:t>
            </a:r>
            <a:r>
              <a:rPr lang="en-US" altLang="de-DE" sz="2000" dirty="0" err="1">
                <a:solidFill>
                  <a:srgbClr val="004992"/>
                </a:solidFill>
                <a:latin typeface="+mn-lt"/>
              </a:rPr>
              <a:t>på</a:t>
            </a:r>
            <a:r>
              <a:rPr lang="en-US" altLang="de-DE" sz="2000" dirty="0">
                <a:solidFill>
                  <a:srgbClr val="004992"/>
                </a:solidFill>
                <a:latin typeface="+mn-lt"/>
              </a:rPr>
              <a:t> </a:t>
            </a:r>
            <a:r>
              <a:rPr lang="en-US" altLang="de-DE" sz="2000" dirty="0" err="1">
                <a:solidFill>
                  <a:srgbClr val="004992"/>
                </a:solidFill>
                <a:latin typeface="+mn-lt"/>
              </a:rPr>
              <a:t>något</a:t>
            </a:r>
            <a:r>
              <a:rPr lang="en-US" altLang="de-DE" sz="2000" dirty="0">
                <a:solidFill>
                  <a:srgbClr val="004992"/>
                </a:solidFill>
                <a:latin typeface="+mn-lt"/>
              </a:rPr>
              <a:t> </a:t>
            </a:r>
            <a:r>
              <a:rPr lang="en-US" altLang="de-DE" sz="2000" dirty="0" err="1">
                <a:solidFill>
                  <a:srgbClr val="004992"/>
                </a:solidFill>
                <a:latin typeface="+mn-lt"/>
              </a:rPr>
              <a:t>liknande</a:t>
            </a:r>
            <a:r>
              <a:rPr lang="en-US" altLang="de-DE" sz="2000" dirty="0">
                <a:solidFill>
                  <a:srgbClr val="004992"/>
                </a:solidFill>
                <a:latin typeface="+mn-lt"/>
              </a:rPr>
              <a:t> </a:t>
            </a:r>
            <a:r>
              <a:rPr lang="en-US" altLang="de-DE" sz="2000" dirty="0" err="1">
                <a:solidFill>
                  <a:srgbClr val="004992"/>
                </a:solidFill>
                <a:latin typeface="+mn-lt"/>
              </a:rPr>
              <a:t>som</a:t>
            </a:r>
            <a:r>
              <a:rPr lang="en-US" altLang="de-DE" sz="2000" dirty="0">
                <a:solidFill>
                  <a:srgbClr val="004992"/>
                </a:solidFill>
                <a:latin typeface="+mn-lt"/>
              </a:rPr>
              <a:t> vi </a:t>
            </a:r>
            <a:r>
              <a:rPr lang="en-US" altLang="de-DE" sz="2000" dirty="0" err="1">
                <a:solidFill>
                  <a:srgbClr val="004992"/>
                </a:solidFill>
                <a:latin typeface="+mn-lt"/>
              </a:rPr>
              <a:t>kan</a:t>
            </a:r>
            <a:r>
              <a:rPr lang="en-US" altLang="de-DE" sz="2000" dirty="0">
                <a:solidFill>
                  <a:srgbClr val="004992"/>
                </a:solidFill>
                <a:latin typeface="+mn-lt"/>
              </a:rPr>
              <a:t> </a:t>
            </a:r>
            <a:r>
              <a:rPr lang="en-US" altLang="de-DE" sz="2000" dirty="0" err="1">
                <a:solidFill>
                  <a:srgbClr val="004992"/>
                </a:solidFill>
                <a:latin typeface="+mn-lt"/>
              </a:rPr>
              <a:t>få</a:t>
            </a:r>
            <a:r>
              <a:rPr lang="en-US" altLang="de-DE" sz="2000" dirty="0">
                <a:solidFill>
                  <a:srgbClr val="004992"/>
                </a:solidFill>
                <a:latin typeface="+mn-lt"/>
              </a:rPr>
              <a:t> </a:t>
            </a:r>
            <a:r>
              <a:rPr lang="en-US" altLang="de-DE" sz="2000" dirty="0" err="1">
                <a:solidFill>
                  <a:srgbClr val="004992"/>
                </a:solidFill>
                <a:latin typeface="+mn-lt"/>
              </a:rPr>
              <a:t>höra</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797796528"/>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Händelse</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Falskt minne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Vad hände egentligen?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Gräl med mamma.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Minns att hon </a:t>
                      </a:r>
                      <a:r>
                        <a:rPr kumimoji="0" lang="sv-SE" sz="2000" b="0" i="0" u="none" strike="noStrike" cap="none" normalizeH="0" baseline="0">
                          <a:ln>
                            <a:noFill/>
                          </a:ln>
                          <a:solidFill>
                            <a:srgbClr val="333333"/>
                          </a:solidFill>
                          <a:effectLst/>
                          <a:latin typeface="Calibri Light"/>
                        </a:rPr>
                        <a:t>sa “du </a:t>
                      </a:r>
                      <a:r>
                        <a:rPr kumimoji="0" lang="sv-SE" sz="2000" b="0" i="0" u="none" strike="noStrike" cap="none" normalizeH="0" baseline="0" dirty="0">
                          <a:ln>
                            <a:noFill/>
                          </a:ln>
                          <a:solidFill>
                            <a:srgbClr val="333333"/>
                          </a:solidFill>
                          <a:effectLst/>
                          <a:latin typeface="Calibri Light"/>
                        </a:rPr>
                        <a:t>är inte min </a:t>
                      </a:r>
                      <a:r>
                        <a:rPr kumimoji="0" lang="sv-SE" sz="2000" b="0" i="0" u="none" strike="noStrike" cap="none" normalizeH="0" baseline="0">
                          <a:ln>
                            <a:noFill/>
                          </a:ln>
                          <a:solidFill>
                            <a:srgbClr val="333333"/>
                          </a:solidFill>
                          <a:effectLst/>
                          <a:latin typeface="Calibri Light"/>
                        </a:rPr>
                        <a:t>dotter längre”.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Mamman sa: “Inte visste jag att du var på det viset” –men efter att tiden gått kommer personen inte ihåg de exakta orden.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Gruppterapi.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Ingen bryr sig om mina problem.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Andra deltagare försökte att trösta i situationen men detta glömdes senare bort.</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7"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a:t>
            </a: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Ni kommer återigen att få titta på olika bilder med komplexa miljöer.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7"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a:t>
            </a: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Ni kommer återigen att få titta på olika bilder med komplexa miljöer.</a:t>
            </a:r>
          </a:p>
          <a:p>
            <a:pPr marL="342900" indent="-342900" eaLnBrk="1" hangingPunct="1">
              <a:buClr>
                <a:srgbClr val="333333"/>
              </a:buClr>
              <a:buFont typeface="WingDings"/>
              <a:buChar char=""/>
            </a:pPr>
            <a:r>
              <a:rPr lang="de-DE" altLang="de-DE" sz="2400" dirty="0">
                <a:solidFill>
                  <a:srgbClr val="333333"/>
                </a:solidFill>
              </a:rPr>
              <a:t>Försök att upptäcka vad som utelämnats!</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42010110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45</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Kiosk</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Hur säker är du?</a:t>
            </a:r>
            <a:endParaRPr lang="de-DE" altLang="de-DE">
              <a:solidFill>
                <a:srgbClr val="004992"/>
              </a:solidFill>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kioskskylt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korv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soptunna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prislappar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försäljare</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993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kioskskylt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korv</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soptunna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flaggor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prislappar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försäljare</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47</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48</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Trädgård</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0342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vattenkanna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solrosor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blomsterrabatt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träd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skyffel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kratta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vattenslang</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Trädgård</a:t>
            </a:r>
          </a:p>
        </p:txBody>
      </p:sp>
      <p:sp>
        <p:nvSpPr>
          <p:cNvPr id="10547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vattenkanna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solrosor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blomsterrabatt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träd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skyffel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kratta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vattenslang</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50</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Valfritt</a:t>
            </a:r>
            <a:r>
              <a:rPr lang="en-US" altLang="ko-KR" sz="3600" spc="-5" dirty="0">
                <a:latin typeface="+mn-lt"/>
                <a:ea typeface="+mn-ea"/>
                <a:cs typeface="+mn-cs"/>
              </a:rPr>
              <a:t>: </a:t>
            </a:r>
            <a:r>
              <a:rPr lang="en-US" altLang="ko-KR" sz="3600" spc="-5" dirty="0" err="1">
                <a:latin typeface="+mn-lt"/>
                <a:ea typeface="+mn-ea"/>
                <a:cs typeface="+mn-cs"/>
              </a:rPr>
              <a:t>Filmklipp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sv-SE" altLang="ko-KR" sz="2400" dirty="0">
                <a:solidFill>
                  <a:srgbClr val="004992"/>
                </a:solidFill>
              </a:rPr>
              <a:t>Valfritt: Filmklipp som handlar om dagens ämne finns på följande webbadress</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sv-SE" altLang="ko-KR" sz="2400" dirty="0">
                <a:solidFill>
                  <a:srgbClr val="333333"/>
                </a:solidFill>
              </a:rPr>
              <a:t>Efter videon kanske ni bör diskutera hur det anknyter till dagens ämne</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B3A65499-C236-4E3C-915A-C9E4B6355F51}" type="slidenum">
              <a:rPr lang="de-DE" altLang="de-DE" smtClean="0">
                <a:latin typeface="+mn-lt"/>
              </a:rPr>
              <a:pPr>
                <a:defRPr/>
              </a:pPr>
              <a:t>51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för</a:t>
            </a:r>
            <a:r>
              <a:rPr lang="en-US" altLang="ko-KR" sz="1800" i="1" spc="-5" dirty="0">
                <a:solidFill>
                  <a:srgbClr val="333333"/>
                </a:solidFill>
                <a:latin typeface="+mn-lt"/>
              </a:rPr>
              <a:t> </a:t>
            </a:r>
            <a:r>
              <a:rPr lang="en-US" altLang="ko-KR" sz="1800" i="1" spc="-5" dirty="0" err="1">
                <a:solidFill>
                  <a:srgbClr val="333333"/>
                </a:solidFill>
                <a:latin typeface="+mn-lt"/>
              </a:rPr>
              <a:t>tränare</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sv-SE" altLang="ko-KR" sz="1800" dirty="0">
                <a:solidFill>
                  <a:srgbClr val="333333"/>
                </a:solidFill>
                <a:latin typeface="+mn-lt"/>
              </a:rPr>
              <a:t>En del filmklipp innhåller ett språk som är passande för all publik eller för olika kulturer. Titta noggrannt igenom innan visning för andra.</a:t>
            </a:r>
            <a:r>
              <a:rPr lang="de-DE" sz="1800" dirty="0">
                <a:solidFill>
                  <a:srgbClr val="333333"/>
                </a:solidFill>
                <a:latin typeface="+mn-lt"/>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6424388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52</a:t>
            </a:fld>
            <a:endParaRPr lang="de-DE" altLang="de-DE">
              <a:latin typeface="+mn-lt"/>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10595"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de-DE" altLang="de-DE" sz="2400" dirty="0">
                <a:solidFill>
                  <a:srgbClr val="333333"/>
                </a:solidFill>
              </a:rPr>
              <a:t>Vad brukar man vanligen se i ett klassrum?</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Klassrum</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på bilden? Hur säker är du?</a:t>
            </a:r>
            <a:endParaRPr lang="de-DE" altLang="de-DE">
              <a:solidFill>
                <a:srgbClr val="004992"/>
              </a:solidFill>
              <a:latin typeface="+mn-lt"/>
              <a:ea typeface="+mn-ea"/>
              <a:cs typeface="+mn-cs"/>
            </a:endParaRPr>
          </a:p>
        </p:txBody>
      </p:sp>
      <p:sp>
        <p:nvSpPr>
          <p:cNvPr id="1126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ryggsäck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böcker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lärarens stol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svarta</a:t>
            </a:r>
            <a:r>
              <a:rPr lang="de-DE" altLang="de-DE" sz="2400" dirty="0">
                <a:solidFill>
                  <a:srgbClr val="333333"/>
                </a:solidFill>
              </a:rPr>
              <a:t> </a:t>
            </a:r>
            <a:r>
              <a:rPr lang="de-DE" altLang="de-DE" sz="2400" dirty="0" err="1">
                <a:solidFill>
                  <a:srgbClr val="333333"/>
                </a:solidFill>
              </a:rPr>
              <a:t>tavlan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lärarens väska</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Klassrum</a:t>
            </a:r>
          </a:p>
        </p:txBody>
      </p:sp>
      <p:sp>
        <p:nvSpPr>
          <p:cNvPr id="1146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ryggsäck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böcker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lärarens stol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svarta tavlan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lärarens väska</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55</a:t>
            </a:fld>
            <a:endParaRPr lang="de-DE" altLang="de-DE">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56</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Fiskare</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hink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knapp på hatten</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a:t>
            </a:r>
            <a:r>
              <a:rPr lang="de-DE" altLang="de-DE" sz="2400">
                <a:solidFill>
                  <a:srgbClr val="333333"/>
                </a:solidFill>
              </a:rPr>
              <a:t> </a:t>
            </a:r>
            <a:r>
              <a:rPr lang="de-DE" altLang="de-DE" sz="2400" dirty="0">
                <a:solidFill>
                  <a:srgbClr val="333333"/>
                </a:solidFill>
              </a:rPr>
              <a:t>- skylt på båten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metspö</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röd tröja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Fiskare</a:t>
            </a:r>
          </a:p>
        </p:txBody>
      </p:sp>
      <p:sp>
        <p:nvSpPr>
          <p:cNvPr id="1208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hink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knapp på hatten</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a:t>
            </a:r>
            <a:r>
              <a:rPr lang="de-DE" altLang="de-DE" sz="2400">
                <a:solidFill>
                  <a:srgbClr val="333333"/>
                </a:solidFill>
              </a:rPr>
              <a:t> </a:t>
            </a:r>
            <a:r>
              <a:rPr lang="de-DE" altLang="de-DE" sz="2400" dirty="0">
                <a:solidFill>
                  <a:srgbClr val="333333"/>
                </a:solidFill>
              </a:rPr>
              <a:t>- skylt på båten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metspö</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röd tröja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58</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59</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24931" name="Rectangle 3"/>
          <p:cNvSpPr>
            <a:spLocks noGrp="1" noChangeArrowheads="1"/>
          </p:cNvSpPr>
          <p:nvPr>
            <p:ph idx="1"/>
          </p:nvPr>
        </p:nvSpPr>
        <p:spPr>
          <a:noFill/>
        </p:spPr>
        <p:txBody>
          <a:bodyPr>
            <a:noAutofit/>
          </a:bodyPr>
          <a:lstStyle/>
          <a:p>
            <a:r>
              <a:rPr lang="de-DE" altLang="de-DE" sz="2400" dirty="0">
                <a:solidFill>
                  <a:srgbClr val="333333"/>
                </a:solidFill>
              </a:rPr>
              <a:t>Vad brukar man vanligen se vid ett övergångsställe?</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Trafikkorsning</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på bilden? Hur säker är du?</a:t>
            </a:r>
            <a:endParaRPr lang="de-DE" altLang="de-DE">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bilar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ett barn på cykel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äldre kvinna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grönt trafikljus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övergångsställe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stoppskylt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stadskontur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Trafikkorsning</a:t>
            </a:r>
          </a:p>
        </p:txBody>
      </p:sp>
      <p:sp>
        <p:nvSpPr>
          <p:cNvPr id="1290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bilar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ett barn på cykel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äldre kvinna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grönt trafikljus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övergångsställe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stoppskylt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stadskontur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62</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63</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33123" name="Rectangle 3"/>
          <p:cNvSpPr>
            <a:spLocks noGrp="1" noChangeArrowheads="1"/>
          </p:cNvSpPr>
          <p:nvPr>
            <p:ph idx="1"/>
          </p:nvPr>
        </p:nvSpPr>
        <p:spPr>
          <a:noFill/>
        </p:spPr>
        <p:txBody>
          <a:bodyPr>
            <a:noAutofit/>
          </a:bodyPr>
          <a:lstStyle/>
          <a:p>
            <a:r>
              <a:rPr lang="de-DE" altLang="de-DE" sz="2400" dirty="0">
                <a:solidFill>
                  <a:srgbClr val="333333"/>
                </a:solidFill>
              </a:rPr>
              <a:t>Vad brukar man vanligen se på en lekplats?</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Lekplats</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på bilden? Hur säker är du?</a:t>
            </a:r>
            <a:endParaRPr lang="de-DE" altLang="de-DE">
              <a:solidFill>
                <a:srgbClr val="004992"/>
              </a:solidFill>
              <a:latin typeface="+mn-lt"/>
              <a:ea typeface="+mn-ea"/>
              <a:cs typeface="+mn-cs"/>
            </a:endParaRPr>
          </a:p>
        </p:txBody>
      </p:sp>
      <p:sp>
        <p:nvSpPr>
          <p:cNvPr id="1351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rutschkana</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karusell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drake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skateboard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boll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träd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gunga</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leksaker</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sandlåda</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Lekplats</a:t>
            </a:r>
          </a:p>
        </p:txBody>
      </p:sp>
      <p:sp>
        <p:nvSpPr>
          <p:cNvPr id="13721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rutschkana</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karusell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drake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skateboard</a:t>
            </a:r>
          </a:p>
          <a:p>
            <a:pPr marL="342900" indent="-342900" eaLnBrk="1" hangingPunct="1">
              <a:lnSpc>
                <a:spcPct val="100000"/>
              </a:lnSpc>
              <a:spcBef>
                <a:spcPts val="1200"/>
              </a:spcBef>
              <a:buClr>
                <a:srgbClr val="004992"/>
              </a:buClr>
              <a:buFont typeface="WingDings"/>
              <a:buChar char=""/>
            </a:pPr>
            <a:r>
              <a:rPr lang="de-DE" altLang="de-DE" sz="2000">
                <a:solidFill>
                  <a:srgbClr val="004992"/>
                </a:solidFill>
              </a:rPr>
              <a:t>boll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träd</a:t>
            </a:r>
          </a:p>
          <a:p>
            <a:pPr marL="342900" indent="-342900" eaLnBrk="1" hangingPunct="1">
              <a:lnSpc>
                <a:spcPct val="100000"/>
              </a:lnSpc>
              <a:spcBef>
                <a:spcPts val="1200"/>
              </a:spcBef>
              <a:buClr>
                <a:srgbClr val="004992"/>
              </a:buClr>
              <a:buFont typeface="WingDings"/>
              <a:buChar char=""/>
            </a:pPr>
            <a:r>
              <a:rPr lang="de-DE" altLang="de-DE" sz="2000">
                <a:solidFill>
                  <a:srgbClr val="004992"/>
                </a:solidFill>
              </a:rPr>
              <a:t>gunga</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leksaker</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rPr>
              <a:t>sandlåda</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67</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Bröllop</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kyrkfönster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“bestman</a:t>
            </a:r>
            <a:r>
              <a:rPr lang="en-CA" altLang="de-DE" sz="2400">
                <a:solidFill>
                  <a:srgbClr val="333333"/>
                </a:solidFill>
              </a:rPr>
              <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brudslöja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flicka med blommor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dörr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Bröllop</a:t>
            </a:r>
          </a:p>
        </p:txBody>
      </p:sp>
      <p:sp>
        <p:nvSpPr>
          <p:cNvPr id="1433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kyrkfönster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rPr>
              <a:t>“bestman</a:t>
            </a:r>
            <a:r>
              <a:rPr lang="en-CA" altLang="de-DE" sz="2400">
                <a:solidFill>
                  <a:srgbClr val="004992"/>
                </a:solidFill>
              </a:rPr>
              <a:t>”</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brudslöja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flicka med blommor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bänkar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dörr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69</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70</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Fotboll</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resultattavla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sidlinjer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spelare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fotboll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åskådare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flaggor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Fotboll</a:t>
            </a:r>
          </a:p>
        </p:txBody>
      </p:sp>
      <p:sp>
        <p:nvSpPr>
          <p:cNvPr id="1495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resultattavla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sidlinjer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spelare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fotboll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åskådare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flaggor</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72</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73</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Månlandningen</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ställning för raketen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syrgastank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hjälm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månkratrar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raketmunstycke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 formad som</a:t>
            </a:r>
            <a:br>
              <a:rPr lang="de-DE" altLang="de-DE" sz="2400" dirty="0">
                <a:solidFill>
                  <a:srgbClr val="333333"/>
                </a:solidFill>
              </a:rPr>
            </a:br>
            <a:r>
              <a:rPr lang="de-DE" altLang="de-DE" sz="2400" dirty="0" err="1">
                <a:solidFill>
                  <a:srgbClr val="333333"/>
                </a:solidFill>
              </a:rPr>
              <a:t>halvmåne</a:t>
            </a:r>
            <a:r>
              <a:rPr lang="de-DE" altLang="de-DE" sz="2400" dirty="0">
                <a:solidFill>
                  <a:srgbClr val="333333"/>
                </a:solidFill>
              </a:rPr>
              <a:t> i bakgrunden</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Månlandningen</a:t>
            </a:r>
          </a:p>
        </p:txBody>
      </p:sp>
      <p:sp>
        <p:nvSpPr>
          <p:cNvPr id="1556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ställning för raketen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syrgastank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hjälm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månkratrar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raketmunstycke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 formad som</a:t>
            </a:r>
            <a:br>
              <a:rPr lang="de-DE" altLang="de-DE" sz="2400" dirty="0">
                <a:solidFill>
                  <a:srgbClr val="333333"/>
                </a:solidFill>
              </a:rPr>
            </a:br>
            <a:r>
              <a:rPr lang="de-DE" altLang="de-DE" sz="2400" dirty="0" err="1">
                <a:solidFill>
                  <a:srgbClr val="333333"/>
                </a:solidFill>
              </a:rPr>
              <a:t>halvmåne</a:t>
            </a:r>
            <a:r>
              <a:rPr lang="de-DE" altLang="de-DE" sz="2400" dirty="0">
                <a:solidFill>
                  <a:srgbClr val="333333"/>
                </a:solidFill>
              </a:rPr>
              <a:t> i bakgrunden</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75</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76</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Räddningsaktion</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fanns inte med på bilden? Hur säker är du?</a:t>
            </a:r>
            <a:endParaRPr lang="de-DE" altLang="de-DE">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kapsejsad 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bår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livboj</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Räddningsaktion</a:t>
            </a:r>
          </a:p>
        </p:txBody>
      </p:sp>
      <p:sp>
        <p:nvSpPr>
          <p:cNvPr id="1679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dykare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kapsejsad 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bår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livboj</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78</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79</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72035" name="Rectangle 3"/>
          <p:cNvSpPr>
            <a:spLocks noGrp="1" noChangeArrowheads="1"/>
          </p:cNvSpPr>
          <p:nvPr>
            <p:ph idx="1"/>
          </p:nvPr>
        </p:nvSpPr>
        <p:spPr>
          <a:noFill/>
        </p:spPr>
        <p:txBody>
          <a:bodyPr>
            <a:noAutofit/>
          </a:bodyPr>
          <a:lstStyle/>
          <a:p>
            <a:r>
              <a:rPr lang="de-DE" altLang="de-DE" sz="2400" dirty="0">
                <a:solidFill>
                  <a:srgbClr val="333333"/>
                </a:solidFill>
              </a:rPr>
              <a:t>Vad brukar man vanligen se på en byggarbetsplats?</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Vägarbete</a:t>
            </a:r>
            <a:br>
              <a:rPr lang="sv-SE" altLang="de-DE" sz="3600">
                <a:solidFill>
                  <a:srgbClr val="004992"/>
                </a:solidFill>
                <a:latin typeface="+mn-lt"/>
                <a:ea typeface="+mn-ea"/>
                <a:cs typeface="+mn-cs"/>
              </a:rPr>
            </a:br>
            <a:r>
              <a:rPr lang="sv-SE" altLang="de-DE">
                <a:solidFill>
                  <a:srgbClr val="004992"/>
                </a:solidFill>
                <a:latin typeface="+mn-lt"/>
                <a:ea typeface="+mn-ea"/>
                <a:cs typeface="+mn-cs"/>
              </a:rPr>
              <a:t>Vad såg du på bliden? Hur säker är du?</a:t>
            </a:r>
            <a:endParaRPr lang="de-DE" altLang="de-DE">
              <a:solidFill>
                <a:srgbClr val="004992"/>
              </a:solidFill>
              <a:latin typeface="+mn-lt"/>
              <a:ea typeface="+mn-ea"/>
              <a:cs typeface="+mn-cs"/>
            </a:endParaRPr>
          </a:p>
        </p:txBody>
      </p:sp>
      <p:sp>
        <p:nvSpPr>
          <p:cNvPr id="17408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rör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skottkärra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avspärrning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grävmaskin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tryckluftsborr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skyffel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stoppskylt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Vägarbete</a:t>
            </a:r>
          </a:p>
        </p:txBody>
      </p:sp>
      <p:sp>
        <p:nvSpPr>
          <p:cNvPr id="176133"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rör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skottkärra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avspärrning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grävmaskin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tryckluftsborr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skyffel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stoppskylt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3" name="Slide Number Placeholder 2"/>
          <p:cNvSpPr>
            <a:spLocks noGrp="1"/>
          </p:cNvSpPr>
          <p:nvPr>
            <p:ph type="sldNum" sz="quarter" idx="12"/>
          </p:nvPr>
        </p:nvSpPr>
        <p:spPr/>
        <p:txBody>
          <a:bodyPr/>
          <a:lstStyle/>
          <a:p>
            <a:pPr>
              <a:defRPr/>
            </a:pPr>
            <a:fld id="{B3A65499-C236-4E3C-915A-C9E4B6355F51}" type="slidenum">
              <a:rPr lang="de-DE" altLang="de-DE" smtClean="0">
                <a:latin typeface="+mn-lt"/>
              </a:rPr>
              <a:pPr>
                <a:defRPr/>
              </a:pPr>
              <a:t>82</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finns inte på bilden</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Tillämpning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sv-SE" sz="2400" b="1" dirty="0">
                <a:solidFill>
                  <a:srgbClr val="333333"/>
                </a:solidFill>
              </a:rPr>
              <a:t>Inlärningsmål:</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Vårt minne kan spela oss spratt!</a:t>
            </a:r>
            <a:br>
              <a:rPr lang="sv-SE" sz="2400" dirty="0">
                <a:solidFill>
                  <a:srgbClr val="333333"/>
                </a:solidFill>
              </a:rPr>
            </a:br>
            <a:r>
              <a:rPr lang="sv-SE" sz="2400" dirty="0">
                <a:solidFill>
                  <a:srgbClr val="333333"/>
                </a:solidFill>
              </a:rPr>
              <a:t>Framförallt vid viktiga händelser, (tex om du vittnar i rätten eller om du har grälat med någon), tänk på att:</a:t>
            </a:r>
            <a:br>
              <a:rPr lang="sv-SE" sz="2400" dirty="0">
                <a:solidFill>
                  <a:srgbClr val="333333"/>
                </a:solidFill>
              </a:rPr>
            </a:br>
            <a:r>
              <a:rPr lang="sv-SE" sz="2400" dirty="0">
                <a:solidFill>
                  <a:srgbClr val="333333"/>
                </a:solidFill>
              </a:rPr>
              <a:t>Om du inte kommer ihåg livfulla detaljer kring en händelse:</a:t>
            </a:r>
          </a:p>
          <a:p>
            <a:pPr marL="774827" lvl="3" indent="-342900" defTabSz="914377">
              <a:lnSpc>
                <a:spcPct val="100000"/>
              </a:lnSpc>
              <a:spcBef>
                <a:spcPts val="1200"/>
              </a:spcBef>
              <a:buClr>
                <a:srgbClr val="333333"/>
              </a:buClr>
              <a:buFont typeface="WingDings"/>
              <a:buChar char=""/>
            </a:pPr>
            <a:r>
              <a:rPr lang="sv-SE" sz="2400" dirty="0">
                <a:solidFill>
                  <a:srgbClr val="004992"/>
                </a:solidFill>
              </a:rPr>
              <a:t>Var inte säker på att ditt minne är verkligt.</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Tillämpning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sv-SE" sz="2400" b="1" dirty="0">
                <a:solidFill>
                  <a:srgbClr val="333333"/>
                </a:solidFill>
              </a:rPr>
              <a:t>Inlärningsmål:</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Vårt minne kan spela oss spratt!</a:t>
            </a:r>
            <a:br>
              <a:rPr lang="sv-SE" sz="2400" dirty="0">
                <a:solidFill>
                  <a:srgbClr val="333333"/>
                </a:solidFill>
              </a:rPr>
            </a:br>
            <a:r>
              <a:rPr lang="sv-SE" sz="2400" dirty="0">
                <a:solidFill>
                  <a:srgbClr val="333333"/>
                </a:solidFill>
              </a:rPr>
              <a:t>Framförallt vid viktiga händelser, (tex om du vittnar i rätten eller om du har grälat med någon), tänk på att:</a:t>
            </a:r>
            <a:br>
              <a:rPr lang="sv-SE" sz="2400" dirty="0">
                <a:solidFill>
                  <a:srgbClr val="333333"/>
                </a:solidFill>
              </a:rPr>
            </a:br>
            <a:r>
              <a:rPr lang="sv-SE" sz="2400" dirty="0">
                <a:solidFill>
                  <a:srgbClr val="333333"/>
                </a:solidFill>
              </a:rPr>
              <a:t>Om du inte kommer ihåg livfulla detaljer kring en händelse:</a:t>
            </a:r>
          </a:p>
          <a:p>
            <a:pPr marL="774827" lvl="3" indent="-342900" defTabSz="914377">
              <a:lnSpc>
                <a:spcPct val="100000"/>
              </a:lnSpc>
              <a:spcBef>
                <a:spcPts val="1200"/>
              </a:spcBef>
              <a:buClr>
                <a:srgbClr val="333333"/>
              </a:buClr>
              <a:buFont typeface="WingDings"/>
              <a:buChar char=""/>
            </a:pPr>
            <a:r>
              <a:rPr lang="sv-SE" sz="2400" dirty="0">
                <a:solidFill>
                  <a:srgbClr val="004992"/>
                </a:solidFill>
              </a:rPr>
              <a:t>Var inte säker på att ditt minne är verkligt.</a:t>
            </a:r>
          </a:p>
          <a:p>
            <a:pPr marL="774827" lvl="3" indent="-342900" defTabSz="914377">
              <a:lnSpc>
                <a:spcPct val="100000"/>
              </a:lnSpc>
              <a:spcBef>
                <a:spcPts val="1200"/>
              </a:spcBef>
              <a:buClr>
                <a:srgbClr val="000000"/>
              </a:buClr>
              <a:buFont typeface="WingDings"/>
              <a:buChar char=""/>
            </a:pPr>
            <a:r>
              <a:rPr lang="sv-SE" sz="2400" dirty="0">
                <a:solidFill>
                  <a:srgbClr val="004992"/>
                </a:solidFill>
              </a:rPr>
              <a:t>Leta efter ytterligare information (t.ex. ett vittne).</a:t>
            </a:r>
            <a:endParaRPr lang="sv-S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1315865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Tillämpning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sv-SE" sz="2400" b="1" dirty="0">
                <a:solidFill>
                  <a:srgbClr val="333333"/>
                </a:solidFill>
              </a:rPr>
              <a:t>Inlärningsmål:</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Vårt minne kan spela oss spratt!</a:t>
            </a:r>
            <a:br>
              <a:rPr lang="sv-SE" sz="2400" dirty="0">
                <a:solidFill>
                  <a:srgbClr val="333333"/>
                </a:solidFill>
              </a:rPr>
            </a:br>
            <a:r>
              <a:rPr lang="sv-SE" sz="2400" dirty="0">
                <a:solidFill>
                  <a:srgbClr val="333333"/>
                </a:solidFill>
              </a:rPr>
              <a:t>Framförallt vid viktiga händelser, (tex om du vittnar i rätten eller om du har grälat med någon), tänk på att:</a:t>
            </a:r>
            <a:br>
              <a:rPr lang="sv-SE" sz="2400" dirty="0">
                <a:solidFill>
                  <a:srgbClr val="333333"/>
                </a:solidFill>
              </a:rPr>
            </a:br>
            <a:r>
              <a:rPr lang="sv-SE" sz="2400" dirty="0">
                <a:solidFill>
                  <a:srgbClr val="333333"/>
                </a:solidFill>
              </a:rPr>
              <a:t>Om du inte kommer ihåg livfulla detaljer kring en händelse:</a:t>
            </a:r>
          </a:p>
          <a:p>
            <a:pPr marL="774827" lvl="3" indent="-342900" defTabSz="914377">
              <a:lnSpc>
                <a:spcPct val="100000"/>
              </a:lnSpc>
              <a:spcBef>
                <a:spcPts val="1200"/>
              </a:spcBef>
              <a:buClr>
                <a:srgbClr val="333333"/>
              </a:buClr>
              <a:buFont typeface="WingDings"/>
              <a:buChar char=""/>
            </a:pPr>
            <a:r>
              <a:rPr lang="sv-SE" sz="2400" dirty="0">
                <a:solidFill>
                  <a:srgbClr val="004992"/>
                </a:solidFill>
              </a:rPr>
              <a:t>Var inte säker på att ditt minne är verkligt.</a:t>
            </a:r>
          </a:p>
          <a:p>
            <a:pPr marL="774827" lvl="3" indent="-342900" defTabSz="914377">
              <a:lnSpc>
                <a:spcPct val="100000"/>
              </a:lnSpc>
              <a:spcBef>
                <a:spcPts val="1200"/>
              </a:spcBef>
              <a:buClr>
                <a:srgbClr val="000000"/>
              </a:buClr>
              <a:buFont typeface="WingDings"/>
              <a:buChar char=""/>
            </a:pPr>
            <a:r>
              <a:rPr lang="sv-SE" sz="2400" dirty="0">
                <a:solidFill>
                  <a:srgbClr val="004992"/>
                </a:solidFill>
              </a:rPr>
              <a:t>Leta efter ytterligare information (t.ex. ett vittne).</a:t>
            </a:r>
            <a:br>
              <a:rPr lang="sv-SE" sz="2400" dirty="0">
                <a:solidFill>
                  <a:srgbClr val="004992"/>
                </a:solidFill>
              </a:rPr>
            </a:br>
            <a:r>
              <a:rPr lang="sv-SE" sz="2400" u="sng" dirty="0">
                <a:solidFill>
                  <a:srgbClr val="333333"/>
                </a:solidFill>
              </a:rPr>
              <a:t>Exempel</a:t>
            </a:r>
            <a:r>
              <a:rPr lang="sv-SE" sz="2400" dirty="0">
                <a:solidFill>
                  <a:srgbClr val="333333"/>
                </a:solidFill>
              </a:rPr>
              <a:t>: Du har grälat med någon och har ett vagt minne av att han/hon sa förolämpande saker om dig. Fundera över om ditt minne kan ha spelat dig ett spratt. Kan det du kommer ihåg vara förvanskat? Fråga andra människor som var med.</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33724839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Vid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tenderar</a:t>
            </a:r>
            <a:r>
              <a:rPr lang="en-AU" altLang="de-DE" sz="2000" dirty="0">
                <a:solidFill>
                  <a:srgbClr val="333333"/>
                </a:solidFill>
              </a:rPr>
              <a:t>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komma</a:t>
            </a:r>
            <a:r>
              <a:rPr lang="en-AU" altLang="de-DE" sz="2000" dirty="0">
                <a:solidFill>
                  <a:srgbClr val="333333"/>
                </a:solidFill>
              </a:rPr>
              <a:t> </a:t>
            </a:r>
            <a:r>
              <a:rPr lang="en-AU" altLang="de-DE" sz="2000" dirty="0" err="1">
                <a:solidFill>
                  <a:srgbClr val="333333"/>
                </a:solidFill>
              </a:rPr>
              <a:t>ihåg</a:t>
            </a:r>
            <a:r>
              <a:rPr lang="en-AU" altLang="de-DE" sz="2000" dirty="0">
                <a:solidFill>
                  <a:srgbClr val="333333"/>
                </a:solidFill>
              </a:rPr>
              <a:t> </a:t>
            </a:r>
            <a:r>
              <a:rPr lang="en-AU" altLang="de-DE" sz="2000" dirty="0" err="1">
                <a:solidFill>
                  <a:srgbClr val="333333"/>
                </a:solidFill>
              </a:rPr>
              <a:t>saker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inte</a:t>
            </a:r>
            <a:r>
              <a:rPr lang="en-AU" altLang="de-DE" sz="2000" dirty="0">
                <a:solidFill>
                  <a:srgbClr val="333333"/>
                </a:solidFill>
              </a:rPr>
              <a:t> </a:t>
            </a:r>
            <a:r>
              <a:rPr lang="en-AU" altLang="de-DE" sz="2000" dirty="0" err="1">
                <a:solidFill>
                  <a:srgbClr val="333333"/>
                </a:solidFill>
              </a:rPr>
              <a:t>hänt</a:t>
            </a:r>
            <a:r>
              <a:rPr lang="en-AU" altLang="de-DE" sz="2000" dirty="0">
                <a:solidFill>
                  <a:srgbClr val="333333"/>
                </a:solidFill>
              </a:rPr>
              <a:t> </a:t>
            </a:r>
            <a:r>
              <a:rPr lang="en-AU" altLang="de-DE" sz="2000" dirty="0" err="1">
                <a:solidFill>
                  <a:srgbClr val="333333"/>
                </a:solidFill>
              </a:rPr>
              <a:t>alls</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utspelat</a:t>
            </a:r>
            <a:r>
              <a:rPr lang="en-AU" altLang="de-DE" sz="2000" dirty="0">
                <a:solidFill>
                  <a:srgbClr val="333333"/>
                </a:solidFill>
              </a:rPr>
              <a:t> sig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ett</a:t>
            </a:r>
            <a:r>
              <a:rPr lang="en-AU" altLang="de-DE" sz="2000" dirty="0">
                <a:solidFill>
                  <a:srgbClr val="333333"/>
                </a:solidFill>
              </a:rPr>
              <a:t> </a:t>
            </a:r>
            <a:r>
              <a:rPr lang="en-AU" altLang="de-DE" sz="2000" dirty="0" err="1">
                <a:solidFill>
                  <a:srgbClr val="333333"/>
                </a:solidFill>
              </a:rPr>
              <a:t>annat</a:t>
            </a:r>
            <a:r>
              <a:rPr lang="en-AU" altLang="de-DE" sz="2000" dirty="0">
                <a:solidFill>
                  <a:srgbClr val="333333"/>
                </a:solidFill>
              </a:rPr>
              <a:t> </a:t>
            </a:r>
            <a:r>
              <a:rPr lang="en-AU" altLang="de-DE" sz="2000" dirty="0" err="1">
                <a:solidFill>
                  <a:srgbClr val="333333"/>
                </a:solidFill>
              </a:rPr>
              <a:t>sätt</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Vid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tenderar</a:t>
            </a:r>
            <a:r>
              <a:rPr lang="en-AU" altLang="de-DE" sz="2000" dirty="0">
                <a:solidFill>
                  <a:srgbClr val="333333"/>
                </a:solidFill>
              </a:rPr>
              <a:t>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komma</a:t>
            </a:r>
            <a:r>
              <a:rPr lang="en-AU" altLang="de-DE" sz="2000" dirty="0">
                <a:solidFill>
                  <a:srgbClr val="333333"/>
                </a:solidFill>
              </a:rPr>
              <a:t> </a:t>
            </a:r>
            <a:r>
              <a:rPr lang="en-AU" altLang="de-DE" sz="2000" dirty="0" err="1">
                <a:solidFill>
                  <a:srgbClr val="333333"/>
                </a:solidFill>
              </a:rPr>
              <a:t>ihåg</a:t>
            </a:r>
            <a:r>
              <a:rPr lang="en-AU" altLang="de-DE" sz="2000" dirty="0">
                <a:solidFill>
                  <a:srgbClr val="333333"/>
                </a:solidFill>
              </a:rPr>
              <a:t> </a:t>
            </a:r>
            <a:r>
              <a:rPr lang="en-AU" altLang="de-DE" sz="2000" dirty="0" err="1">
                <a:solidFill>
                  <a:srgbClr val="333333"/>
                </a:solidFill>
              </a:rPr>
              <a:t>saker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inte</a:t>
            </a:r>
            <a:r>
              <a:rPr lang="en-AU" altLang="de-DE" sz="2000" dirty="0">
                <a:solidFill>
                  <a:srgbClr val="333333"/>
                </a:solidFill>
              </a:rPr>
              <a:t> </a:t>
            </a:r>
            <a:r>
              <a:rPr lang="en-AU" altLang="de-DE" sz="2000" dirty="0" err="1">
                <a:solidFill>
                  <a:srgbClr val="333333"/>
                </a:solidFill>
              </a:rPr>
              <a:t>hänt</a:t>
            </a:r>
            <a:r>
              <a:rPr lang="en-AU" altLang="de-DE" sz="2000" dirty="0">
                <a:solidFill>
                  <a:srgbClr val="333333"/>
                </a:solidFill>
              </a:rPr>
              <a:t> </a:t>
            </a:r>
            <a:r>
              <a:rPr lang="en-AU" altLang="de-DE" sz="2000" dirty="0" err="1">
                <a:solidFill>
                  <a:srgbClr val="333333"/>
                </a:solidFill>
              </a:rPr>
              <a:t>alls</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utspelat</a:t>
            </a:r>
            <a:r>
              <a:rPr lang="en-AU" altLang="de-DE" sz="2000" dirty="0">
                <a:solidFill>
                  <a:srgbClr val="333333"/>
                </a:solidFill>
              </a:rPr>
              <a:t> sig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ett</a:t>
            </a:r>
            <a:r>
              <a:rPr lang="en-AU" altLang="de-DE" sz="2000" dirty="0">
                <a:solidFill>
                  <a:srgbClr val="333333"/>
                </a:solidFill>
              </a:rPr>
              <a:t> </a:t>
            </a:r>
            <a:r>
              <a:rPr lang="en-AU" altLang="de-DE" sz="2000" dirty="0" err="1">
                <a:solidFill>
                  <a:srgbClr val="333333"/>
                </a:solidFill>
              </a:rPr>
              <a:t>annat</a:t>
            </a:r>
            <a:r>
              <a:rPr lang="en-AU" altLang="de-DE" sz="2000" dirty="0">
                <a:solidFill>
                  <a:srgbClr val="333333"/>
                </a:solidFill>
              </a:rPr>
              <a:t> </a:t>
            </a:r>
            <a:r>
              <a:rPr lang="en-AU" altLang="de-DE" sz="2000" dirty="0" err="1">
                <a:solidFill>
                  <a:srgbClr val="333333"/>
                </a:solidFill>
              </a:rPr>
              <a:t>sätt</a:t>
            </a:r>
            <a:r>
              <a:rPr lang="en-AU" altLang="de-DE" sz="2000" dirty="0">
                <a:solidFill>
                  <a:srgbClr val="333333"/>
                </a:solidFill>
              </a:rPr>
              <a:t>.</a:t>
            </a:r>
          </a:p>
          <a:p>
            <a:pPr lvl="0" defTabSz="914400" fontAlgn="base">
              <a:lnSpc>
                <a:spcPct val="100000"/>
              </a:lnSpc>
              <a:spcBef>
                <a:spcPts val="1200"/>
              </a:spcBef>
            </a:pPr>
            <a:r>
              <a:rPr lang="de-DE" altLang="de-DE" sz="2000" dirty="0">
                <a:solidFill>
                  <a:srgbClr val="004992"/>
                </a:solidFill>
              </a:rPr>
              <a:t>Exempel: </a:t>
            </a:r>
            <a:r>
              <a:rPr lang="de-DE" altLang="de-DE" sz="2000" dirty="0">
                <a:solidFill>
                  <a:srgbClr val="333333"/>
                </a:solidFill>
              </a:rPr>
              <a:t>Philip är övertygad om att någon har stulit hans cykel.</a:t>
            </a:r>
          </a:p>
          <a:p>
            <a:pPr lvl="0" defTabSz="914400" fontAlgn="base">
              <a:lnSpc>
                <a:spcPct val="100000"/>
              </a:lnSpc>
              <a:spcBef>
                <a:spcPts val="1200"/>
              </a:spcBef>
            </a:pPr>
            <a:r>
              <a:rPr lang="de-DE" altLang="de-DE" sz="2000" dirty="0">
                <a:solidFill>
                  <a:srgbClr val="004992"/>
                </a:solidFill>
              </a:rPr>
              <a:t>Bakgrund: </a:t>
            </a:r>
            <a:r>
              <a:rPr lang="de-DE" altLang="de-DE" sz="2000" dirty="0">
                <a:solidFill>
                  <a:srgbClr val="333333"/>
                </a:solidFill>
              </a:rPr>
              <a:t>Hans cykel står inte framför porten som den brukar och han är helt säker på att han lämnade den där i går kväll. Philip ser därefter sin cykel stå låst framför snabbköpet i huset bredvid, han misstänker då att tjuven är inne i snabbköpet och går för att ringa polisen. Händelsen förstärker Philips övertygelse om att han är utsatt för en konspiration eftersom hans plånbok blev stulen för tre veckor sedan.</a:t>
            </a:r>
          </a:p>
          <a:p>
            <a:pPr lvl="0" defTabSz="914400" fontAlgn="base">
              <a:lnSpc>
                <a:spcPct val="100000"/>
              </a:lnSpc>
              <a:spcBef>
                <a:spcPts val="1200"/>
              </a:spcBef>
            </a:pPr>
            <a:r>
              <a:rPr lang="de-DE" altLang="de-DE" sz="2000" dirty="0">
                <a:solidFill>
                  <a:srgbClr val="004992"/>
                </a:solidFill>
              </a:rPr>
              <a:t>Men: </a:t>
            </a:r>
            <a:r>
              <a:rPr lang="de-DE" altLang="de-DE" sz="2000" dirty="0">
                <a:solidFill>
                  <a:srgbClr val="333333"/>
                </a:solidFill>
              </a:rPr>
              <a:t>I telefonkiosken sätter Philip handen i byxfickan och hittar sin cykelnyckel. Han kommer plötsligt ihåg att det är han själv som lämnat cykeln framför snabbköpet.</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5089970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Vid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a:t>
            </a:r>
            <a:r>
              <a:rPr lang="en-AU" altLang="de-DE" sz="2000" dirty="0">
                <a:solidFill>
                  <a:srgbClr val="333333"/>
                </a:solidFill>
              </a:rPr>
              <a:t> </a:t>
            </a:r>
            <a:r>
              <a:rPr lang="en-AU" altLang="de-DE" sz="2000" dirty="0" err="1">
                <a:solidFill>
                  <a:srgbClr val="333333"/>
                </a:solidFill>
              </a:rPr>
              <a:t>tenderar</a:t>
            </a:r>
            <a:r>
              <a:rPr lang="en-AU" altLang="de-DE" sz="2000" dirty="0">
                <a:solidFill>
                  <a:srgbClr val="333333"/>
                </a:solidFill>
              </a:rPr>
              <a:t> </a:t>
            </a:r>
            <a:r>
              <a:rPr lang="en-AU" altLang="de-DE" sz="2000" dirty="0" err="1">
                <a:solidFill>
                  <a:srgbClr val="333333"/>
                </a:solidFill>
              </a:rPr>
              <a:t>människor</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komma</a:t>
            </a:r>
            <a:r>
              <a:rPr lang="en-AU" altLang="de-DE" sz="2000" dirty="0">
                <a:solidFill>
                  <a:srgbClr val="333333"/>
                </a:solidFill>
              </a:rPr>
              <a:t> </a:t>
            </a:r>
            <a:r>
              <a:rPr lang="en-AU" altLang="de-DE" sz="2000" dirty="0" err="1">
                <a:solidFill>
                  <a:srgbClr val="333333"/>
                </a:solidFill>
              </a:rPr>
              <a:t>ihåg</a:t>
            </a:r>
            <a:r>
              <a:rPr lang="en-AU" altLang="de-DE" sz="2000" dirty="0">
                <a:solidFill>
                  <a:srgbClr val="333333"/>
                </a:solidFill>
              </a:rPr>
              <a:t> </a:t>
            </a:r>
            <a:r>
              <a:rPr lang="en-AU" altLang="de-DE" sz="2000" dirty="0" err="1">
                <a:solidFill>
                  <a:srgbClr val="333333"/>
                </a:solidFill>
              </a:rPr>
              <a:t>saker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inte</a:t>
            </a:r>
            <a:r>
              <a:rPr lang="en-AU" altLang="de-DE" sz="2000" dirty="0">
                <a:solidFill>
                  <a:srgbClr val="333333"/>
                </a:solidFill>
              </a:rPr>
              <a:t> </a:t>
            </a:r>
            <a:r>
              <a:rPr lang="en-AU" altLang="de-DE" sz="2000" dirty="0" err="1">
                <a:solidFill>
                  <a:srgbClr val="333333"/>
                </a:solidFill>
              </a:rPr>
              <a:t>hänt</a:t>
            </a:r>
            <a:r>
              <a:rPr lang="en-AU" altLang="de-DE" sz="2000" dirty="0">
                <a:solidFill>
                  <a:srgbClr val="333333"/>
                </a:solidFill>
              </a:rPr>
              <a:t> </a:t>
            </a:r>
            <a:r>
              <a:rPr lang="en-AU" altLang="de-DE" sz="2000" dirty="0" err="1">
                <a:solidFill>
                  <a:srgbClr val="333333"/>
                </a:solidFill>
              </a:rPr>
              <a:t>alls</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utspelat</a:t>
            </a:r>
            <a:r>
              <a:rPr lang="en-AU" altLang="de-DE" sz="2000" dirty="0">
                <a:solidFill>
                  <a:srgbClr val="333333"/>
                </a:solidFill>
              </a:rPr>
              <a:t> sig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ett</a:t>
            </a:r>
            <a:r>
              <a:rPr lang="en-AU" altLang="de-DE" sz="2000" dirty="0">
                <a:solidFill>
                  <a:srgbClr val="333333"/>
                </a:solidFill>
              </a:rPr>
              <a:t> </a:t>
            </a:r>
            <a:r>
              <a:rPr lang="en-AU" altLang="de-DE" sz="2000" dirty="0" err="1">
                <a:solidFill>
                  <a:srgbClr val="333333"/>
                </a:solidFill>
              </a:rPr>
              <a:t>annat</a:t>
            </a:r>
            <a:r>
              <a:rPr lang="en-AU" altLang="de-DE" sz="2000" dirty="0">
                <a:solidFill>
                  <a:srgbClr val="333333"/>
                </a:solidFill>
              </a:rPr>
              <a:t> </a:t>
            </a:r>
            <a:r>
              <a:rPr lang="en-AU" altLang="de-DE" sz="2000" dirty="0" err="1">
                <a:solidFill>
                  <a:srgbClr val="333333"/>
                </a:solidFill>
              </a:rPr>
              <a:t>sätt</a:t>
            </a:r>
            <a:r>
              <a:rPr lang="en-AU" altLang="de-DE" sz="2000" dirty="0">
                <a:solidFill>
                  <a:srgbClr val="333333"/>
                </a:solidFill>
              </a:rPr>
              <a:t>.</a:t>
            </a:r>
          </a:p>
          <a:p>
            <a:pPr lvl="0" defTabSz="914400" fontAlgn="base">
              <a:lnSpc>
                <a:spcPct val="100000"/>
              </a:lnSpc>
              <a:spcBef>
                <a:spcPts val="1200"/>
              </a:spcBef>
            </a:pPr>
            <a:r>
              <a:rPr lang="de-DE" altLang="de-DE" sz="2000" dirty="0">
                <a:solidFill>
                  <a:srgbClr val="004992"/>
                </a:solidFill>
              </a:rPr>
              <a:t>Exempel: </a:t>
            </a:r>
            <a:r>
              <a:rPr lang="de-DE" altLang="de-DE" sz="2000" dirty="0">
                <a:solidFill>
                  <a:srgbClr val="333333"/>
                </a:solidFill>
              </a:rPr>
              <a:t>Philip är övertygad om att någon har stulit hans cykel.</a:t>
            </a:r>
          </a:p>
          <a:p>
            <a:pPr lvl="0" defTabSz="914400" fontAlgn="base">
              <a:lnSpc>
                <a:spcPct val="100000"/>
              </a:lnSpc>
              <a:spcBef>
                <a:spcPts val="1200"/>
              </a:spcBef>
            </a:pPr>
            <a:r>
              <a:rPr lang="de-DE" altLang="de-DE" sz="2000" dirty="0">
                <a:solidFill>
                  <a:srgbClr val="004992"/>
                </a:solidFill>
              </a:rPr>
              <a:t>Bakgrund: </a:t>
            </a:r>
            <a:r>
              <a:rPr lang="de-DE" altLang="de-DE" sz="2000" dirty="0">
                <a:solidFill>
                  <a:srgbClr val="333333"/>
                </a:solidFill>
              </a:rPr>
              <a:t>Hans cykel står inte framför porten som den brukar och han är helt säker på att han lämnade den där i går kväll. Philip ser därefter sin cykel stå låst framför snabbköpet i huset bredvid, han misstänker då att tjuven är inne i snabbköpet och går för att ringa polisen. Händelsen förstärker Philips övertygelse om att han är utsatt för en konspiration eftersom hans plånbok blev stulen för tre veckor sedan.</a:t>
            </a:r>
          </a:p>
          <a:p>
            <a:pPr lvl="0" defTabSz="914400" fontAlgn="base">
              <a:lnSpc>
                <a:spcPct val="100000"/>
              </a:lnSpc>
              <a:spcBef>
                <a:spcPts val="1200"/>
              </a:spcBef>
            </a:pPr>
            <a:r>
              <a:rPr lang="de-DE" altLang="de-DE" sz="2000" dirty="0">
                <a:solidFill>
                  <a:srgbClr val="004992"/>
                </a:solidFill>
              </a:rPr>
              <a:t>Men: </a:t>
            </a:r>
            <a:r>
              <a:rPr lang="de-DE" altLang="de-DE" sz="2000" dirty="0">
                <a:solidFill>
                  <a:srgbClr val="333333"/>
                </a:solidFill>
              </a:rPr>
              <a:t>I telefonkiosken sätter Philip handen i byxfickan och hittar sin cykelnyckel. Han kommer plötsligt ihåg att det är han själv som lämnat cykeln framför snabbköpet.</a:t>
            </a:r>
            <a:endParaRPr lang="en-AU" altLang="de-DE" sz="2000" dirty="0">
              <a:solidFill>
                <a:srgbClr val="333333"/>
              </a:solidFill>
            </a:endParaRPr>
          </a:p>
          <a:p>
            <a:pPr lvl="0" defTabSz="914400" fontAlgn="base">
              <a:lnSpc>
                <a:spcPct val="100000"/>
              </a:lnSpc>
              <a:spcBef>
                <a:spcPts val="1200"/>
              </a:spcBef>
            </a:pPr>
            <a:r>
              <a:rPr lang="en-AU" altLang="de-DE" sz="2000" dirty="0" err="1">
                <a:solidFill>
                  <a:srgbClr val="333333"/>
                </a:solidFill>
              </a:rPr>
              <a:t>Risken</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falska</a:t>
            </a:r>
            <a:r>
              <a:rPr lang="en-AU" altLang="de-DE" sz="2000" dirty="0">
                <a:solidFill>
                  <a:srgbClr val="333333"/>
                </a:solidFill>
              </a:rPr>
              <a:t> </a:t>
            </a:r>
            <a:r>
              <a:rPr lang="en-AU" altLang="de-DE" sz="2000" dirty="0" err="1">
                <a:solidFill>
                  <a:srgbClr val="333333"/>
                </a:solidFill>
              </a:rPr>
              <a:t>minnen</a:t>
            </a:r>
            <a:r>
              <a:rPr lang="en-AU" altLang="de-DE" sz="2000" dirty="0">
                <a:solidFill>
                  <a:srgbClr val="333333"/>
                </a:solidFill>
              </a:rPr>
              <a:t> </a:t>
            </a:r>
            <a:r>
              <a:rPr lang="en-AU" altLang="de-DE" sz="2000" dirty="0" err="1">
                <a:solidFill>
                  <a:srgbClr val="333333"/>
                </a:solidFill>
              </a:rPr>
              <a:t>uppkommer</a:t>
            </a:r>
            <a:r>
              <a:rPr lang="en-AU" altLang="de-DE" sz="2000" dirty="0">
                <a:solidFill>
                  <a:srgbClr val="333333"/>
                </a:solidFill>
              </a:rPr>
              <a:t> </a:t>
            </a:r>
            <a:r>
              <a:rPr lang="en-AU" altLang="de-DE" sz="2000" dirty="0" err="1">
                <a:solidFill>
                  <a:srgbClr val="333333"/>
                </a:solidFill>
              </a:rPr>
              <a:t>är</a:t>
            </a:r>
            <a:r>
              <a:rPr lang="en-AU" altLang="de-DE" sz="2000" dirty="0">
                <a:solidFill>
                  <a:srgbClr val="333333"/>
                </a:solidFill>
              </a:rPr>
              <a:t> </a:t>
            </a:r>
            <a:r>
              <a:rPr lang="en-AU" altLang="de-DE" sz="2000" dirty="0" err="1">
                <a:solidFill>
                  <a:srgbClr val="333333"/>
                </a:solidFill>
              </a:rPr>
              <a:t>större</a:t>
            </a:r>
            <a:r>
              <a:rPr lang="en-AU" altLang="de-DE" sz="2000" dirty="0">
                <a:solidFill>
                  <a:srgbClr val="333333"/>
                </a:solidFill>
              </a:rPr>
              <a:t> om man </a:t>
            </a:r>
            <a:r>
              <a:rPr lang="en-AU" altLang="de-DE" sz="2000" dirty="0" err="1">
                <a:solidFill>
                  <a:srgbClr val="333333"/>
                </a:solidFill>
              </a:rPr>
              <a:t>är</a:t>
            </a:r>
            <a:r>
              <a:rPr lang="en-AU" altLang="de-DE" sz="2000" dirty="0">
                <a:solidFill>
                  <a:srgbClr val="333333"/>
                </a:solidFill>
              </a:rPr>
              <a:t> </a:t>
            </a:r>
            <a:r>
              <a:rPr lang="en-AU" altLang="de-DE" sz="2000" dirty="0" err="1">
                <a:solidFill>
                  <a:srgbClr val="333333"/>
                </a:solidFill>
              </a:rPr>
              <a:t>rädd</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stressad</a:t>
            </a:r>
            <a:r>
              <a:rPr lang="en-AU" altLang="de-DE" sz="2000" dirty="0">
                <a:solidFill>
                  <a:srgbClr val="333333"/>
                </a:solidFill>
              </a:rPr>
              <a:t>. </a:t>
            </a:r>
            <a:r>
              <a:rPr lang="en-AU" altLang="de-DE" sz="2000" dirty="0" err="1">
                <a:solidFill>
                  <a:srgbClr val="333333"/>
                </a:solidFill>
              </a:rPr>
              <a:t>Tänk</a:t>
            </a:r>
            <a:r>
              <a:rPr lang="en-AU" altLang="de-DE" sz="2000" dirty="0">
                <a:solidFill>
                  <a:srgbClr val="333333"/>
                </a:solidFill>
              </a:rPr>
              <a:t> </a:t>
            </a:r>
            <a:r>
              <a:rPr lang="en-AU" altLang="de-DE" sz="2000" dirty="0" err="1">
                <a:solidFill>
                  <a:srgbClr val="333333"/>
                </a:solidFill>
              </a:rPr>
              <a:t>noga</a:t>
            </a:r>
            <a:r>
              <a:rPr lang="en-AU" altLang="de-DE" sz="2000" dirty="0">
                <a:solidFill>
                  <a:srgbClr val="333333"/>
                </a:solidFill>
              </a:rPr>
              <a:t> </a:t>
            </a:r>
            <a:r>
              <a:rPr lang="en-AU" altLang="de-DE" sz="2000" dirty="0" err="1">
                <a:solidFill>
                  <a:srgbClr val="333333"/>
                </a:solidFill>
              </a:rPr>
              <a:t>igenom</a:t>
            </a:r>
            <a:r>
              <a:rPr lang="en-AU" altLang="de-DE" sz="2000" dirty="0">
                <a:solidFill>
                  <a:srgbClr val="333333"/>
                </a:solidFill>
              </a:rPr>
              <a:t> </a:t>
            </a:r>
            <a:r>
              <a:rPr lang="en-AU" altLang="de-DE" sz="2000" dirty="0" err="1">
                <a:solidFill>
                  <a:srgbClr val="333333"/>
                </a:solidFill>
              </a:rPr>
              <a:t>ifall</a:t>
            </a:r>
            <a:r>
              <a:rPr lang="en-AU" altLang="de-DE" sz="2000" dirty="0">
                <a:solidFill>
                  <a:srgbClr val="333333"/>
                </a:solidFill>
              </a:rPr>
              <a:t> </a:t>
            </a:r>
            <a:r>
              <a:rPr lang="en-AU" altLang="de-DE" sz="2000" dirty="0" err="1">
                <a:solidFill>
                  <a:srgbClr val="333333"/>
                </a:solidFill>
              </a:rPr>
              <a:t>dina</a:t>
            </a:r>
            <a:r>
              <a:rPr lang="en-AU" altLang="de-DE" sz="2000" dirty="0">
                <a:solidFill>
                  <a:srgbClr val="333333"/>
                </a:solidFill>
              </a:rPr>
              <a:t> </a:t>
            </a:r>
            <a:r>
              <a:rPr lang="en-AU" altLang="de-DE" sz="2000" dirty="0" err="1">
                <a:solidFill>
                  <a:srgbClr val="333333"/>
                </a:solidFill>
              </a:rPr>
              <a:t>antaganden</a:t>
            </a:r>
            <a:r>
              <a:rPr lang="en-AU" altLang="de-DE" sz="2000" dirty="0">
                <a:solidFill>
                  <a:srgbClr val="333333"/>
                </a:solidFill>
              </a:rPr>
              <a:t> </a:t>
            </a:r>
            <a:r>
              <a:rPr lang="en-AU" altLang="de-DE" sz="2000" dirty="0" err="1">
                <a:solidFill>
                  <a:srgbClr val="333333"/>
                </a:solidFill>
              </a:rPr>
              <a:t>är</a:t>
            </a:r>
            <a:r>
              <a:rPr lang="en-AU" altLang="de-DE" sz="2000" dirty="0">
                <a:solidFill>
                  <a:srgbClr val="333333"/>
                </a:solidFill>
              </a:rPr>
              <a:t> </a:t>
            </a:r>
            <a:r>
              <a:rPr lang="en-AU" altLang="de-DE" sz="2000" dirty="0" err="1">
                <a:solidFill>
                  <a:srgbClr val="333333"/>
                </a:solidFill>
              </a:rPr>
              <a:t>objektiva</a:t>
            </a:r>
            <a:r>
              <a:rPr lang="en-AU" altLang="de-DE" sz="2000" dirty="0">
                <a:solidFill>
                  <a:srgbClr val="333333"/>
                </a:solidFill>
              </a:rPr>
              <a:t> </a:t>
            </a:r>
            <a:r>
              <a:rPr lang="en-AU" altLang="de-DE" sz="2000" dirty="0" err="1">
                <a:solidFill>
                  <a:srgbClr val="333333"/>
                </a:solidFill>
              </a:rPr>
              <a:t>och</a:t>
            </a:r>
            <a:r>
              <a:rPr lang="en-AU" altLang="de-DE" sz="2000" dirty="0">
                <a:solidFill>
                  <a:srgbClr val="333333"/>
                </a:solidFill>
              </a:rPr>
              <a:t> </a:t>
            </a:r>
            <a:r>
              <a:rPr lang="en-AU" altLang="de-DE" sz="2000" dirty="0" err="1">
                <a:solidFill>
                  <a:srgbClr val="333333"/>
                </a:solidFill>
              </a:rPr>
              <a:t>välgrundade</a:t>
            </a:r>
            <a:r>
              <a:rPr lang="en-AU" altLang="de-DE" sz="2000" dirty="0">
                <a:solidFill>
                  <a:srgbClr val="333333"/>
                </a:solidFill>
              </a:rPr>
              <a:t> </a:t>
            </a:r>
            <a:r>
              <a:rPr lang="en-AU" altLang="de-DE" sz="2000" dirty="0" err="1">
                <a:solidFill>
                  <a:srgbClr val="333333"/>
                </a:solidFill>
              </a:rPr>
              <a:t>innan</a:t>
            </a:r>
            <a:r>
              <a:rPr lang="en-AU" altLang="de-DE" sz="2000" dirty="0">
                <a:solidFill>
                  <a:srgbClr val="333333"/>
                </a:solidFill>
              </a:rPr>
              <a:t> du </a:t>
            </a:r>
            <a:r>
              <a:rPr lang="en-AU" altLang="de-DE" sz="2000" dirty="0" err="1">
                <a:solidFill>
                  <a:srgbClr val="333333"/>
                </a:solidFill>
              </a:rPr>
              <a:t>drar</a:t>
            </a:r>
            <a:r>
              <a:rPr lang="en-AU" altLang="de-DE" sz="2000" dirty="0">
                <a:solidFill>
                  <a:srgbClr val="333333"/>
                </a:solidFill>
              </a:rPr>
              <a:t> </a:t>
            </a:r>
            <a:r>
              <a:rPr lang="en-AU" altLang="de-DE" sz="2000" dirty="0" err="1">
                <a:solidFill>
                  <a:srgbClr val="333333"/>
                </a:solidFill>
              </a:rPr>
              <a:t>slutsatser</a:t>
            </a:r>
            <a:r>
              <a:rPr lang="en-AU" altLang="de-DE" sz="2000" dirty="0">
                <a:solidFill>
                  <a:srgbClr val="333333"/>
                </a:solidFill>
              </a:rPr>
              <a:t> med </a:t>
            </a:r>
            <a:r>
              <a:rPr lang="en-AU" altLang="de-DE" sz="2000" dirty="0" err="1">
                <a:solidFill>
                  <a:srgbClr val="333333"/>
                </a:solidFill>
              </a:rPr>
              <a:t>betydande</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 Ta </a:t>
            </a:r>
            <a:r>
              <a:rPr lang="en-AU" altLang="de-DE" sz="2000" dirty="0" err="1">
                <a:solidFill>
                  <a:srgbClr val="333333"/>
                </a:solidFill>
              </a:rPr>
              <a:t>också</a:t>
            </a:r>
            <a:r>
              <a:rPr lang="en-AU" altLang="de-DE" sz="2000" dirty="0">
                <a:solidFill>
                  <a:srgbClr val="333333"/>
                </a:solidFill>
              </a:rPr>
              <a:t> med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beräkningen</a:t>
            </a:r>
            <a:r>
              <a:rPr lang="en-AU" altLang="de-DE" sz="2000" dirty="0">
                <a:solidFill>
                  <a:srgbClr val="333333"/>
                </a:solidFill>
              </a:rPr>
              <a:t> </a:t>
            </a:r>
            <a:r>
              <a:rPr lang="en-AU" altLang="de-DE" sz="2000" dirty="0" err="1">
                <a:solidFill>
                  <a:srgbClr val="333333"/>
                </a:solidFill>
              </a:rPr>
              <a:t>att</a:t>
            </a:r>
            <a:r>
              <a:rPr lang="en-AU" altLang="de-DE" sz="2000" dirty="0">
                <a:solidFill>
                  <a:srgbClr val="333333"/>
                </a:solidFill>
              </a:rPr>
              <a:t> </a:t>
            </a:r>
            <a:r>
              <a:rPr lang="en-AU" altLang="de-DE" sz="2000" dirty="0" err="1">
                <a:solidFill>
                  <a:srgbClr val="333333"/>
                </a:solidFill>
              </a:rPr>
              <a:t>falska</a:t>
            </a:r>
            <a:r>
              <a:rPr lang="en-AU" altLang="de-DE" sz="2000" dirty="0">
                <a:solidFill>
                  <a:srgbClr val="333333"/>
                </a:solidFill>
              </a:rPr>
              <a:t> </a:t>
            </a:r>
            <a:r>
              <a:rPr lang="en-AU" altLang="de-DE" sz="2000" dirty="0" err="1">
                <a:solidFill>
                  <a:srgbClr val="333333"/>
                </a:solidFill>
              </a:rPr>
              <a:t>minnen</a:t>
            </a:r>
            <a:r>
              <a:rPr lang="en-AU" altLang="de-DE" sz="2000" dirty="0">
                <a:solidFill>
                  <a:srgbClr val="333333"/>
                </a:solidFill>
              </a:rPr>
              <a:t> </a:t>
            </a:r>
            <a:r>
              <a:rPr lang="en-AU" altLang="de-DE" sz="2000" dirty="0" err="1">
                <a:solidFill>
                  <a:srgbClr val="333333"/>
                </a:solidFill>
              </a:rPr>
              <a:t>ofta</a:t>
            </a:r>
            <a:r>
              <a:rPr lang="en-AU" altLang="de-DE" sz="2000" dirty="0">
                <a:solidFill>
                  <a:srgbClr val="333333"/>
                </a:solidFill>
              </a:rPr>
              <a:t> </a:t>
            </a:r>
            <a:r>
              <a:rPr lang="en-AU" altLang="de-DE" sz="2000" dirty="0" err="1">
                <a:solidFill>
                  <a:srgbClr val="333333"/>
                </a:solidFill>
              </a:rPr>
              <a:t>är</a:t>
            </a:r>
            <a:r>
              <a:rPr lang="en-AU" altLang="de-DE" sz="2000" dirty="0">
                <a:solidFill>
                  <a:srgbClr val="333333"/>
                </a:solidFill>
              </a:rPr>
              <a:t> </a:t>
            </a:r>
            <a:r>
              <a:rPr lang="en-AU" altLang="de-DE" sz="2000" dirty="0" err="1">
                <a:solidFill>
                  <a:srgbClr val="333333"/>
                </a:solidFill>
              </a:rPr>
              <a:t>dimmigare</a:t>
            </a:r>
            <a:r>
              <a:rPr lang="en-AU" altLang="de-DE" sz="2000" dirty="0">
                <a:solidFill>
                  <a:srgbClr val="333333"/>
                </a:solidFill>
              </a:rPr>
              <a:t> </a:t>
            </a:r>
            <a:r>
              <a:rPr lang="en-AU" altLang="de-DE" sz="2000" dirty="0" err="1">
                <a:solidFill>
                  <a:srgbClr val="333333"/>
                </a:solidFill>
              </a:rPr>
              <a:t>än</a:t>
            </a:r>
            <a:r>
              <a:rPr lang="en-AU" altLang="de-DE" sz="2000" dirty="0">
                <a:solidFill>
                  <a:srgbClr val="333333"/>
                </a:solidFill>
              </a:rPr>
              <a:t> </a:t>
            </a:r>
            <a:r>
              <a:rPr lang="en-AU" altLang="de-DE" sz="2000" dirty="0" err="1">
                <a:solidFill>
                  <a:srgbClr val="333333"/>
                </a:solidFill>
              </a:rPr>
              <a:t>verkliga</a:t>
            </a:r>
            <a:r>
              <a:rPr lang="en-AU" altLang="de-DE" sz="2000" dirty="0">
                <a:solidFill>
                  <a:srgbClr val="333333"/>
                </a:solidFill>
              </a:rPr>
              <a:t> </a:t>
            </a:r>
            <a:r>
              <a:rPr lang="en-AU" altLang="de-DE" sz="2000" dirty="0" err="1">
                <a:solidFill>
                  <a:srgbClr val="333333"/>
                </a:solidFill>
              </a:rPr>
              <a:t>minnen</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4564707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B3A65499-C236-4E3C-915A-C9E4B6355F51}" type="slidenum">
              <a:rPr lang="de-DE" altLang="de-DE" smtClean="0">
                <a:latin typeface="+mn-lt"/>
              </a:rPr>
              <a:pPr>
                <a:defRPr/>
              </a:pPr>
              <a:t>89</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737769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Träningsmodul 5 – Minne</a:t>
            </a:r>
          </a:p>
        </p:txBody>
      </p:sp>
      <p:sp>
        <p:nvSpPr>
          <p:cNvPr id="4" name="Slide Number Placeholder 3"/>
          <p:cNvSpPr>
            <a:spLocks noGrp="1"/>
          </p:cNvSpPr>
          <p:nvPr>
            <p:ph type="sldNum" sz="quarter" idx="12"/>
          </p:nvPr>
        </p:nvSpPr>
        <p:spPr/>
        <p:txBody>
          <a:bodyPr/>
          <a:lstStyle/>
          <a:p>
            <a:pPr>
              <a:defRPr/>
            </a:pPr>
            <a:fld id="{7C080E23-1041-4A28-8E7D-688D3558EC0C}" type="slidenum">
              <a:rPr lang="de-DE" altLang="de-DE" smtClean="0">
                <a:latin typeface="+mn-lt"/>
              </a:rPr>
              <a:pPr>
                <a:defRPr/>
              </a:pPr>
              <a:t>90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3266792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3994</Words>
  <Application>Microsoft Office PowerPoint</Application>
  <PresentationFormat>Benutzerdefiniert</PresentationFormat>
  <Paragraphs>769</Paragraphs>
  <Slides>90</Slides>
  <Notes>90</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90</vt:i4>
      </vt:variant>
    </vt:vector>
  </HeadingPairs>
  <TitlesOfParts>
    <vt:vector size="99" baseType="lpstr">
      <vt:lpstr>Arial</vt:lpstr>
      <vt:lpstr>Calibri Light</vt:lpstr>
      <vt:lpstr>Symbol</vt:lpstr>
      <vt:lpstr>Times New Roman</vt:lpstr>
      <vt:lpstr>Verdana</vt:lpstr>
      <vt:lpstr>WingDings</vt:lpstr>
      <vt:lpstr>WingDings</vt:lpstr>
      <vt:lpstr>UKE_PPT-Vorlage_16zu9</vt:lpstr>
      <vt:lpstr>1_UKE_PPT-Vorlage_16zu9</vt:lpstr>
      <vt:lpstr>MCT 5 A – Minne</vt:lpstr>
      <vt:lpstr>Minne</vt:lpstr>
      <vt:lpstr>Minne</vt:lpstr>
      <vt:lpstr>Minne</vt:lpstr>
      <vt:lpstr>Minne</vt:lpstr>
      <vt:lpstr>Minne</vt:lpstr>
      <vt:lpstr>Hur kan jag förbättra mitt minne?</vt:lpstr>
      <vt:lpstr>Hur kan jag förbättra mitt minne?</vt:lpstr>
      <vt:lpstr>Hur kan jag förbättra mitt minne?</vt:lpstr>
      <vt:lpstr>Hur kan jag förbättra mitt minne?</vt:lpstr>
      <vt:lpstr>Hur kan jag förbättra mitt minne?</vt:lpstr>
      <vt:lpstr>Hur kan jag förbättra mitt minne?</vt:lpstr>
      <vt:lpstr>Hur kan jag förbättra mitt minne?</vt:lpstr>
      <vt:lpstr>Hur kan jag förbättra mitt minne?</vt:lpstr>
      <vt:lpstr>Hur kan jag förbättra mitt minne?</vt:lpstr>
      <vt:lpstr>Lägger vi alla märke till och kommer ihåg samma saker?</vt:lpstr>
      <vt:lpstr>Lägg märke till skillnader i målningarnas färger och proportioner. Finns det aspekter som konstnärerna har avbildat olika eller till och med uteslutit?</vt:lpstr>
      <vt:lpstr>Varje person uppfattar saker på olika sätt! Konstnärerna har skildrat samma landskap men med betoning på olika ting!</vt:lpstr>
      <vt:lpstr>Övning</vt:lpstr>
      <vt:lpstr>Övning</vt:lpstr>
      <vt:lpstr>Övning</vt:lpstr>
      <vt:lpstr>PowerPoint-Präsentation</vt:lpstr>
      <vt:lpstr>Badstrand Vad såg du? Hur säker är du?</vt:lpstr>
      <vt:lpstr>Badstrand</vt:lpstr>
      <vt:lpstr>PowerPoint-Präsentation</vt:lpstr>
      <vt:lpstr>Järnvägsstation Vad såg du? Hur säker är du?</vt:lpstr>
      <vt:lpstr>Järnvägsstation</vt:lpstr>
      <vt:lpstr>Falska minnen i vardagslivet</vt:lpstr>
      <vt:lpstr>Falska minnen i vardagslivet</vt:lpstr>
      <vt:lpstr>Falska minnen i vardagslivet</vt:lpstr>
      <vt:lpstr>Olika sorters minnesfel</vt:lpstr>
      <vt:lpstr>Olika sorters minnesfel</vt:lpstr>
      <vt:lpstr>Olika sorters minnesfel</vt:lpstr>
      <vt:lpstr>Olika sorters minnesfel</vt:lpstr>
      <vt:lpstr>Falska minnen</vt:lpstr>
      <vt:lpstr>Falska minnen</vt:lpstr>
      <vt:lpstr>Falska minnen</vt:lpstr>
      <vt:lpstr>Falska minnen</vt:lpstr>
      <vt:lpstr>Varför tar vi upp detta?</vt:lpstr>
      <vt:lpstr>Varför tar vi upp detta?</vt:lpstr>
      <vt:lpstr>Varför tar vi upp detta?</vt:lpstr>
      <vt:lpstr>Hur minnesfel kan skapa missförstånd vid psykos - exempel</vt:lpstr>
      <vt:lpstr>Övning</vt:lpstr>
      <vt:lpstr>Övning</vt:lpstr>
      <vt:lpstr>PowerPoint-Präsentation</vt:lpstr>
      <vt:lpstr>Kiosk Vad såg du? Hur säker är du?</vt:lpstr>
      <vt:lpstr>Kiosk</vt:lpstr>
      <vt:lpstr>PowerPoint-Präsentation</vt:lpstr>
      <vt:lpstr>Trädgård Vad fanns inte med på bilden? Hur säker är du?</vt:lpstr>
      <vt:lpstr>Trädgård</vt:lpstr>
      <vt:lpstr>Valfritt: Filmklipp</vt:lpstr>
      <vt:lpstr>PowerPoint-Präsentation</vt:lpstr>
      <vt:lpstr>Brainstorming</vt:lpstr>
      <vt:lpstr>Klassrum Vad såg du på bilden? Hur säker är du?</vt:lpstr>
      <vt:lpstr>Klassrum</vt:lpstr>
      <vt:lpstr>PowerPoint-Präsentation</vt:lpstr>
      <vt:lpstr>Fiskare Vad fanns inte med på bilden? Hur säker är du?</vt:lpstr>
      <vt:lpstr>Fiskare</vt:lpstr>
      <vt:lpstr>PowerPoint-Präsentation</vt:lpstr>
      <vt:lpstr>Brainstorming</vt:lpstr>
      <vt:lpstr>Trafikkorsning Vad såg du på bilden? Hur säker är du?</vt:lpstr>
      <vt:lpstr>Trafikkorsning</vt:lpstr>
      <vt:lpstr>PowerPoint-Präsentation</vt:lpstr>
      <vt:lpstr>Brainstorming</vt:lpstr>
      <vt:lpstr>Lekplats Vad såg du på bilden? Hur säker är du?</vt:lpstr>
      <vt:lpstr>Lekplats</vt:lpstr>
      <vt:lpstr>PowerPoint-Präsentation</vt:lpstr>
      <vt:lpstr>Bröllop Vad fanns inte med på bilden? Hur säker är du?</vt:lpstr>
      <vt:lpstr>Bröllop</vt:lpstr>
      <vt:lpstr>PowerPoint-Präsentation</vt:lpstr>
      <vt:lpstr>Fotboll Vad fanns inte med på bilden? Hur säker är du?</vt:lpstr>
      <vt:lpstr>Fotboll</vt:lpstr>
      <vt:lpstr>PowerPoint-Präsentation</vt:lpstr>
      <vt:lpstr>Månlandningen Vad fanns inte med på bilden? Hur säker är du?</vt:lpstr>
      <vt:lpstr>Månlandningen</vt:lpstr>
      <vt:lpstr>PowerPoint-Präsentation</vt:lpstr>
      <vt:lpstr>Räddningsaktion Vad fanns inte med på bilden? Hur säker är du?</vt:lpstr>
      <vt:lpstr>Räddningsaktion</vt:lpstr>
      <vt:lpstr>PowerPoint-Präsentation</vt:lpstr>
      <vt:lpstr>Brainstorming</vt:lpstr>
      <vt:lpstr>Vägarbete Vad såg du på bliden? Hur säker är du?</vt:lpstr>
      <vt:lpstr>Vägarbete</vt:lpstr>
      <vt:lpstr>Tillämpning i vardagslivet</vt:lpstr>
      <vt:lpstr>Tillämpning i vardagslivet</vt:lpstr>
      <vt:lpstr>Tillämpning i vardagslivet</vt:lpstr>
      <vt:lpstr>Hur hänger detta ihop med psykos?</vt:lpstr>
      <vt:lpstr>Hur hänger detta ihop med psykos?</vt:lpstr>
      <vt:lpstr>Hur hänger detta ihop med psykos?</vt:lpstr>
      <vt:lpstr>Tack för er uppmärksamhet!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324</cp:revision>
  <dcterms:created xsi:type="dcterms:W3CDTF">2004-06-30T16:15:23Z</dcterms:created>
  <dcterms:modified xsi:type="dcterms:W3CDTF">2025-01-09T22:45:16Z</dcterms:modified>
</cp:coreProperties>
</file>