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57" r:id="rId2"/>
  </p:sldMasterIdLst>
  <p:notesMasterIdLst>
    <p:notesMasterId r:id="rId75"/>
  </p:notesMasterIdLst>
  <p:handoutMasterIdLst>
    <p:handoutMasterId r:id="rId76"/>
  </p:handoutMasterIdLst>
  <p:sldIdLst>
    <p:sldId id="608" r:id="rId3"/>
    <p:sldId id="298" r:id="rId4"/>
    <p:sldId id="596" r:id="rId5"/>
    <p:sldId id="595" r:id="rId6"/>
    <p:sldId id="513" r:id="rId7"/>
    <p:sldId id="514" r:id="rId8"/>
    <p:sldId id="497" r:id="rId9"/>
    <p:sldId id="599" r:id="rId10"/>
    <p:sldId id="598" r:id="rId11"/>
    <p:sldId id="597" r:id="rId12"/>
    <p:sldId id="301" r:id="rId13"/>
    <p:sldId id="507" r:id="rId14"/>
    <p:sldId id="510" r:id="rId15"/>
    <p:sldId id="511" r:id="rId16"/>
    <p:sldId id="506" r:id="rId17"/>
    <p:sldId id="602" r:id="rId18"/>
    <p:sldId id="601" r:id="rId19"/>
    <p:sldId id="600" r:id="rId20"/>
    <p:sldId id="539" r:id="rId21"/>
    <p:sldId id="540" r:id="rId22"/>
    <p:sldId id="541" r:id="rId23"/>
    <p:sldId id="542" r:id="rId24"/>
    <p:sldId id="543" r:id="rId25"/>
    <p:sldId id="544" r:id="rId26"/>
    <p:sldId id="545" r:id="rId27"/>
    <p:sldId id="546" r:id="rId28"/>
    <p:sldId id="547" r:id="rId29"/>
    <p:sldId id="548" r:id="rId30"/>
    <p:sldId id="549" r:id="rId31"/>
    <p:sldId id="550" r:id="rId32"/>
    <p:sldId id="551" r:id="rId33"/>
    <p:sldId id="552" r:id="rId34"/>
    <p:sldId id="586" r:id="rId35"/>
    <p:sldId id="589" r:id="rId36"/>
    <p:sldId id="590" r:id="rId37"/>
    <p:sldId id="556" r:id="rId38"/>
    <p:sldId id="557" r:id="rId39"/>
    <p:sldId id="558" r:id="rId40"/>
    <p:sldId id="559" r:id="rId41"/>
    <p:sldId id="603" r:id="rId42"/>
    <p:sldId id="560" r:id="rId43"/>
    <p:sldId id="561" r:id="rId44"/>
    <p:sldId id="562" r:id="rId45"/>
    <p:sldId id="563" r:id="rId46"/>
    <p:sldId id="564" r:id="rId47"/>
    <p:sldId id="565" r:id="rId48"/>
    <p:sldId id="566" r:id="rId49"/>
    <p:sldId id="567" r:id="rId50"/>
    <p:sldId id="568" r:id="rId51"/>
    <p:sldId id="569" r:id="rId52"/>
    <p:sldId id="570" r:id="rId53"/>
    <p:sldId id="571" r:id="rId54"/>
    <p:sldId id="572" r:id="rId55"/>
    <p:sldId id="573" r:id="rId56"/>
    <p:sldId id="574" r:id="rId57"/>
    <p:sldId id="575" r:id="rId58"/>
    <p:sldId id="576" r:id="rId59"/>
    <p:sldId id="577" r:id="rId60"/>
    <p:sldId id="578" r:id="rId61"/>
    <p:sldId id="579" r:id="rId62"/>
    <p:sldId id="580" r:id="rId63"/>
    <p:sldId id="581" r:id="rId64"/>
    <p:sldId id="582" r:id="rId65"/>
    <p:sldId id="583" r:id="rId66"/>
    <p:sldId id="499" r:id="rId67"/>
    <p:sldId id="605" r:id="rId68"/>
    <p:sldId id="604" r:id="rId69"/>
    <p:sldId id="487" r:id="rId70"/>
    <p:sldId id="607" r:id="rId71"/>
    <p:sldId id="606" r:id="rId72"/>
    <p:sldId id="594" r:id="rId73"/>
    <p:sldId id="538" r:id="rId7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99881" autoAdjust="0"/>
  </p:normalViewPr>
  <p:slideViewPr>
    <p:cSldViewPr>
      <p:cViewPr varScale="1">
        <p:scale>
          <a:sx n="67" d="100"/>
          <a:sy n="67" d="100"/>
        </p:scale>
        <p:origin x="864" y="52"/>
      </p:cViewPr>
      <p:guideLst>
        <p:guide orient="horz" pos="2568"/>
        <p:guide pos="295"/>
        <p:guide pos="393"/>
      </p:guideLst>
    </p:cSldViewPr>
  </p:slideViewPr>
  <p:outlineViewPr>
    <p:cViewPr>
      <p:scale>
        <a:sx n="33" d="100"/>
        <a:sy n="33" d="100"/>
      </p:scale>
      <p:origin x="0" y="6018"/>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22B2516-4E18-49DD-860E-73B8BEA23BA2}" type="slidenum">
              <a:rPr lang="en-GB" altLang="de-DE"/>
              <a:pPr/>
              <a:t>‹Nr.›</a:t>
            </a:fld>
            <a:endParaRPr lang="en-GB" altLang="de-DE"/>
          </a:p>
        </p:txBody>
      </p:sp>
    </p:spTree>
    <p:extLst>
      <p:ext uri="{BB962C8B-B14F-4D97-AF65-F5344CB8AC3E}">
        <p14:creationId xmlns:p14="http://schemas.microsoft.com/office/powerpoint/2010/main" val="2665439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4CF6C6-914D-4B98-96ED-DC11D2F7DA7B}" type="slidenum">
              <a:rPr lang="en-US" altLang="de-DE"/>
              <a:pPr/>
              <a:t>‹Nr.›</a:t>
            </a:fld>
            <a:endParaRPr lang="en-US" altLang="de-DE"/>
          </a:p>
        </p:txBody>
      </p:sp>
    </p:spTree>
    <p:extLst>
      <p:ext uri="{BB962C8B-B14F-4D97-AF65-F5344CB8AC3E}">
        <p14:creationId xmlns:p14="http://schemas.microsoft.com/office/powerpoint/2010/main" val="2767454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E74F2789-7D51-42FC-B94E-2F7D6C7C6B31}" type="slidenum">
              <a:rPr lang="en-US" altLang="de-DE"/>
              <a:pPr eaLnBrk="1" hangingPunct="1"/>
              <a:t>2</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62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E74F2789-7D51-42FC-B94E-2F7D6C7C6B31}" type="slidenum">
              <a:rPr lang="en-US" altLang="de-DE"/>
              <a:pPr eaLnBrk="1" hangingPunct="1"/>
              <a:t>3</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622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E74F2789-7D51-42FC-B94E-2F7D6C7C6B31}" type="slidenum">
              <a:rPr lang="en-US" altLang="de-DE"/>
              <a:pPr eaLnBrk="1" hangingPunct="1"/>
              <a:t>4</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622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5</a:t>
            </a:fld>
            <a:endParaRPr lang="en-US" altLang="de-DE"/>
          </a:p>
        </p:txBody>
      </p:sp>
    </p:spTree>
    <p:extLst>
      <p:ext uri="{BB962C8B-B14F-4D97-AF65-F5344CB8AC3E}">
        <p14:creationId xmlns:p14="http://schemas.microsoft.com/office/powerpoint/2010/main" val="3432701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6</a:t>
            </a:fld>
            <a:endParaRPr lang="en-US" altLang="de-DE"/>
          </a:p>
        </p:txBody>
      </p:sp>
    </p:spTree>
    <p:extLst>
      <p:ext uri="{BB962C8B-B14F-4D97-AF65-F5344CB8AC3E}">
        <p14:creationId xmlns:p14="http://schemas.microsoft.com/office/powerpoint/2010/main" val="1961448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050A27B-AD90-45EA-8FF6-C13E908AACEE}" type="slidenum">
              <a:rPr lang="en-US" altLang="de-DE"/>
              <a:pPr eaLnBrk="1" hangingPunct="1"/>
              <a:t>7</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34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050A27B-AD90-45EA-8FF6-C13E908AACEE}" type="slidenum">
              <a:rPr lang="en-US" altLang="de-DE"/>
              <a:pPr eaLnBrk="1" hangingPunct="1"/>
              <a:t>8</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340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050A27B-AD90-45EA-8FF6-C13E908AACEE}" type="slidenum">
              <a:rPr lang="en-US" altLang="de-DE"/>
              <a:pPr eaLnBrk="1" hangingPunct="1"/>
              <a:t>9</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34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050A27B-AD90-45EA-8FF6-C13E908AACEE}" type="slidenum">
              <a:rPr lang="en-US" altLang="de-DE"/>
              <a:pPr eaLnBrk="1" hangingPunct="1"/>
              <a:t>10</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340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717FEC94-27E7-4F90-B5EC-8A0ED6AE7EBB}" type="slidenum">
              <a:rPr lang="en-US" altLang="de-DE"/>
              <a:pPr eaLnBrk="1" hangingPunct="1"/>
              <a:t>11</a:t>
            </a:fld>
            <a:endParaRPr lang="en-US" altLang="de-DE"/>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33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AD91F335-BF8A-45F5-B2AB-E0809A16ECE3}" type="slidenum">
              <a:rPr lang="en-US" altLang="de-DE"/>
              <a:pPr eaLnBrk="1" hangingPunct="1"/>
              <a:t>12</a:t>
            </a:fld>
            <a:endParaRPr lang="en-US" altLang="de-DE"/>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4818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C1423C3F-13A5-4B87-B2C8-116BE94F09A6}" type="slidenum">
              <a:rPr lang="en-US" altLang="de-DE"/>
              <a:pPr eaLnBrk="1" hangingPunct="1"/>
              <a:t>13</a:t>
            </a:fld>
            <a:endParaRPr lang="en-US" altLang="de-DE"/>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8235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FE4C46F-0032-4FD1-8E6E-3336BD9BACC4}" type="slidenum">
              <a:rPr lang="en-US" altLang="de-DE"/>
              <a:pPr eaLnBrk="1" hangingPunct="1"/>
              <a:t>14</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30222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381F6E9-1F47-491C-BCA1-C73F7868EFFF}" type="slidenum">
              <a:rPr lang="en-US" altLang="de-DE"/>
              <a:pPr eaLnBrk="1" hangingPunct="1"/>
              <a:t>15</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166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381F6E9-1F47-491C-BCA1-C73F7868EFFF}" type="slidenum">
              <a:rPr lang="en-US" altLang="de-DE"/>
              <a:pPr eaLnBrk="1" hangingPunct="1"/>
              <a:t>16</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166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381F6E9-1F47-491C-BCA1-C73F7868EFFF}" type="slidenum">
              <a:rPr lang="en-US" altLang="de-DE"/>
              <a:pPr eaLnBrk="1" hangingPunct="1"/>
              <a:t>17</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166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381F6E9-1F47-491C-BCA1-C73F7868EFFF}" type="slidenum">
              <a:rPr lang="en-US" altLang="de-DE"/>
              <a:pPr eaLnBrk="1" hangingPunct="1"/>
              <a:t>18</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166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BB0EFE-9CF9-453F-B845-9FBCD63C8A13}"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9755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985835-F586-4DA6-9883-1142A4ED78EF}"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249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3565A7-059E-4EE1-B978-F6F1BD0C6B04}"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744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C9A72A-8E62-46A3-9FD1-2927471C34D7}"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4929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0C775-6BC1-4036-BDD0-46D84B986036}"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5729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24</a:t>
            </a:fld>
            <a:endParaRPr lang="en-US" altLang="de-DE"/>
          </a:p>
        </p:txBody>
      </p:sp>
    </p:spTree>
    <p:extLst>
      <p:ext uri="{BB962C8B-B14F-4D97-AF65-F5344CB8AC3E}">
        <p14:creationId xmlns:p14="http://schemas.microsoft.com/office/powerpoint/2010/main" val="278539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25</a:t>
            </a:fld>
            <a:endParaRPr lang="en-US" altLang="de-DE"/>
          </a:p>
        </p:txBody>
      </p:sp>
    </p:spTree>
    <p:extLst>
      <p:ext uri="{BB962C8B-B14F-4D97-AF65-F5344CB8AC3E}">
        <p14:creationId xmlns:p14="http://schemas.microsoft.com/office/powerpoint/2010/main" val="1858528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26</a:t>
            </a:fld>
            <a:endParaRPr lang="en-US" altLang="de-DE"/>
          </a:p>
        </p:txBody>
      </p:sp>
    </p:spTree>
    <p:extLst>
      <p:ext uri="{BB962C8B-B14F-4D97-AF65-F5344CB8AC3E}">
        <p14:creationId xmlns:p14="http://schemas.microsoft.com/office/powerpoint/2010/main" val="2548064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4CF6C6-914D-4B98-96ED-DC11D2F7DA7B}" type="slidenum">
              <a:rPr lang="en-US" altLang="de-DE" smtClean="0"/>
              <a:pPr/>
              <a:t>27</a:t>
            </a:fld>
            <a:endParaRPr lang="en-US" altLang="de-DE"/>
          </a:p>
        </p:txBody>
      </p:sp>
    </p:spTree>
    <p:extLst>
      <p:ext uri="{BB962C8B-B14F-4D97-AF65-F5344CB8AC3E}">
        <p14:creationId xmlns:p14="http://schemas.microsoft.com/office/powerpoint/2010/main" val="1485196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2735B3-3588-4A00-9D57-C9EBFFA35188}"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719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CAE248-9DBC-482A-A424-5FD9C19638A7}"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7771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823A7-76D5-478A-AA0C-FC8F2E0E1765}"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7702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57B97E-8FDD-4286-A3BA-3628D12835BA}"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8981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65B0E1-0095-43BF-8C18-28A1183F581A}"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413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3CEDF079-14AA-4E29-9509-18E579D5BC03}" type="slidenum">
              <a:rPr lang="en-US" altLang="de-DE"/>
              <a:pPr eaLnBrk="1" hangingPunct="1"/>
              <a:t>33</a:t>
            </a:fld>
            <a:endParaRPr lang="en-US" altLang="de-DE"/>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831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D8E55084-C010-43D2-9271-78C0957470C8}" type="slidenum">
              <a:rPr lang="en-US" altLang="de-DE"/>
              <a:pPr eaLnBrk="1" hangingPunct="1"/>
              <a:t>34</a:t>
            </a:fld>
            <a:endParaRPr lang="en-US" altLang="de-DE"/>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55951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798BDF8-B6BD-41CB-909A-983A9F000D63}" type="slidenum">
              <a:rPr lang="en-US" altLang="de-DE"/>
              <a:pPr eaLnBrk="1" hangingPunct="1"/>
              <a:t>35</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7174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39ADF8-882E-4150-AA6A-FCA2A412ED6F}"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09834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9E24BE-692D-473C-98BB-3DD101A53A1D}"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031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7374F7-F9D9-4540-8AD6-77B851A4BC1F}"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536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193E98-80C6-438A-89AC-E20FD4EE603D}"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77285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DE6A6C-1BDD-496D-99BA-4EF77C4D2C20}"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6065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536CA4-1CA1-4708-884A-EE5AB72680A5}"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903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94A49D-04CF-42EE-8695-9CBD2E3FD78D}"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8363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EC3FF4-11D7-49B9-AA2A-94BAF678FBA1}"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68126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618D70-E571-4A03-B01C-36CD44D95A88}"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2237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BB636F-2413-4ED4-B173-C0B10632B4DF}"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015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C7BDA2-EBD4-45FD-996B-FD5AF61608B7}"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084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E08AA-9B6C-4073-9D1E-9CD1237A83DA}"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6673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5821FF-A777-46AF-9259-7BB74389AAE5}"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377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D9CE7D-3220-4D4B-885A-3320EB4B6721}"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94024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21B7C2-1767-4D26-BCA9-32EE2B764EA2}"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9820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B475BA-C294-4622-B396-60F04E278D81}"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6516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19C7DB-1862-4BC9-91A4-54E2B788F555}"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34157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A64369-5A66-4FDC-AD97-B83347975B5F}"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91415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A33C48-89A2-4EA4-8D3C-604F2B226854}"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52916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AAB645-ECEB-4839-BF9E-8C65EF6886E2}"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7803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DE7A05-9A25-4773-9414-0571691380FA}"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59306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B6E285-7F11-475F-A6AA-71A51FC79A17}"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9670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90E8C4-8D57-40AA-80BA-E11A564FFA20}"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42063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8F7837-9725-46CE-BD71-8BF75EF8F4AE}"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28420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DD022A-2436-4FAD-8894-3CD1100045B3}"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3527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A2EA75-AD00-4DB7-98B1-FA65E0670E9E}"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29446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A874C2-0E85-4941-9A8A-361233201461}"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9086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CAC5B3-B68A-4484-8EFF-9D3CFE264C0D}"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391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27F54E47-9B36-4BAB-9E5D-97CC8A8C7588}" type="slidenum">
              <a:rPr lang="en-US" altLang="de-DE"/>
              <a:pPr eaLnBrk="1" hangingPunct="1"/>
              <a:t>65</a:t>
            </a:fld>
            <a:endParaRPr lang="en-US" altLang="de-DE"/>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8467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27F54E47-9B36-4BAB-9E5D-97CC8A8C7588}" type="slidenum">
              <a:rPr lang="en-US" altLang="de-DE"/>
              <a:pPr eaLnBrk="1" hangingPunct="1"/>
              <a:t>66</a:t>
            </a:fld>
            <a:endParaRPr lang="en-US" altLang="de-DE"/>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8467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27F54E47-9B36-4BAB-9E5D-97CC8A8C7588}" type="slidenum">
              <a:rPr lang="en-US" altLang="de-DE"/>
              <a:pPr eaLnBrk="1" hangingPunct="1"/>
              <a:t>67</a:t>
            </a:fld>
            <a:endParaRPr lang="en-US" altLang="de-DE"/>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8467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7D0E0BCB-DE26-4ACA-AE13-313F5621930D}" type="slidenum">
              <a:rPr lang="en-US" altLang="de-DE"/>
              <a:pPr eaLnBrk="1" hangingPunct="1"/>
              <a:t>68</a:t>
            </a:fld>
            <a:endParaRPr lang="en-US" altLang="de-DE"/>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57761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7D0E0BCB-DE26-4ACA-AE13-313F5621930D}" type="slidenum">
              <a:rPr lang="en-US" altLang="de-DE"/>
              <a:pPr eaLnBrk="1" hangingPunct="1"/>
              <a:t>69</a:t>
            </a:fld>
            <a:endParaRPr lang="en-US" altLang="de-DE"/>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57761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7D0E0BCB-DE26-4ACA-AE13-313F5621930D}" type="slidenum">
              <a:rPr lang="en-US" altLang="de-DE"/>
              <a:pPr eaLnBrk="1" hangingPunct="1"/>
              <a:t>70</a:t>
            </a:fld>
            <a:endParaRPr lang="en-US" altLang="de-DE"/>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57761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xfrm>
            <a:off x="139700" y="768350"/>
            <a:ext cx="6821488" cy="3836988"/>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92846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4" name="Slide Number Placeholder 3"/>
          <p:cNvSpPr>
            <a:spLocks noGrp="1"/>
          </p:cNvSpPr>
          <p:nvPr>
            <p:ph type="sldNum" sz="quarter" idx="12"/>
          </p:nvPr>
        </p:nvSpPr>
        <p:spPr bwMode="gray"/>
        <p:txBody>
          <a:bodyPr/>
          <a:lstStyle>
            <a:lvl1pPr>
              <a:defRPr b="0"/>
            </a:lvl1pPr>
          </a:lstStyle>
          <a:p>
            <a:fld id="{92B77231-33A6-44B2-A275-EDFC6CCAD89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3 – İnançları Değiştirmek</a:t>
            </a:r>
          </a:p>
        </p:txBody>
      </p:sp>
      <p:sp>
        <p:nvSpPr>
          <p:cNvPr id="6" name="Slide Number Placeholder 5"/>
          <p:cNvSpPr>
            <a:spLocks noGrp="1"/>
          </p:cNvSpPr>
          <p:nvPr>
            <p:ph type="sldNum" sz="quarter" idx="12"/>
          </p:nvPr>
        </p:nvSpPr>
        <p:spPr bwMode="gray"/>
        <p:txBody>
          <a:bodyPr>
            <a:noAutofit/>
          </a:bodyPr>
          <a:lstStyle>
            <a:lvl1pPr>
              <a:defRPr b="0"/>
            </a:lvl1pPr>
          </a:lstStyle>
          <a:p>
            <a:fld id="{4E89A2C3-AA6B-4A44-8696-34CD0A993BB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7" name="Slide Number Placeholder 6"/>
          <p:cNvSpPr>
            <a:spLocks noGrp="1"/>
          </p:cNvSpPr>
          <p:nvPr>
            <p:ph type="sldNum" sz="quarter" idx="12"/>
          </p:nvPr>
        </p:nvSpPr>
        <p:spPr bwMode="gray"/>
        <p:txBody>
          <a:bodyPr/>
          <a:lstStyle>
            <a:lvl1pPr>
              <a:defRPr b="0"/>
            </a:lvl1pPr>
          </a:lstStyle>
          <a:p>
            <a:fld id="{0896CC3D-6590-44BD-814B-4F11BBD8FBB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7" name="Slide Number Placeholder 6"/>
          <p:cNvSpPr>
            <a:spLocks noGrp="1"/>
          </p:cNvSpPr>
          <p:nvPr>
            <p:ph type="sldNum" sz="quarter" idx="12"/>
          </p:nvPr>
        </p:nvSpPr>
        <p:spPr bwMode="gray"/>
        <p:txBody>
          <a:bodyPr/>
          <a:lstStyle>
            <a:lvl1pPr>
              <a:defRPr b="0"/>
            </a:lvl1pPr>
          </a:lstStyle>
          <a:p>
            <a:fld id="{92B77231-33A6-44B2-A275-EDFC6CCAD89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7" name="Slide Number Placeholder 6"/>
          <p:cNvSpPr>
            <a:spLocks noGrp="1"/>
          </p:cNvSpPr>
          <p:nvPr>
            <p:ph type="sldNum" sz="quarter" idx="12"/>
          </p:nvPr>
        </p:nvSpPr>
        <p:spPr bwMode="gray"/>
        <p:txBody>
          <a:bodyPr/>
          <a:lstStyle>
            <a:lvl1pPr>
              <a:defRPr b="0"/>
            </a:lvl1pPr>
          </a:lstStyle>
          <a:p>
            <a:fld id="{92B77231-33A6-44B2-A275-EDFC6CCAD89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5" name="Slide Number Placeholder 4"/>
          <p:cNvSpPr>
            <a:spLocks noGrp="1"/>
          </p:cNvSpPr>
          <p:nvPr>
            <p:ph type="sldNum" sz="quarter" idx="12"/>
          </p:nvPr>
        </p:nvSpPr>
        <p:spPr bwMode="gray"/>
        <p:txBody>
          <a:bodyPr/>
          <a:lstStyle>
            <a:lvl1pPr>
              <a:defRPr b="0"/>
            </a:lvl1pPr>
          </a:lstStyle>
          <a:p>
            <a:fld id="{40280890-5CE5-47CE-B4BC-D9EEE39F6A1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3 – İnançları Değiştirmek</a:t>
            </a:r>
          </a:p>
        </p:txBody>
      </p:sp>
      <p:sp>
        <p:nvSpPr>
          <p:cNvPr id="4" name="Slide Number Placeholder 3"/>
          <p:cNvSpPr>
            <a:spLocks noGrp="1"/>
          </p:cNvSpPr>
          <p:nvPr>
            <p:ph type="sldNum" sz="quarter" idx="12"/>
          </p:nvPr>
        </p:nvSpPr>
        <p:spPr bwMode="gray"/>
        <p:txBody>
          <a:bodyPr/>
          <a:lstStyle>
            <a:lvl1pPr>
              <a:defRPr b="0"/>
            </a:lvl1pPr>
          </a:lstStyle>
          <a:p>
            <a:fld id="{97EF8D20-8C63-430B-BB0A-FBB148BE462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4860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2752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592496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49212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84200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41039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3890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300095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27144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7932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3 – İnançları Değiştirmek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18227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21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3 – İnançları Değiştirmek</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2B77231-33A6-44B2-A275-EDFC6CCAD89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de-DE">
                <a:solidFill>
                  <a:srgbClr val="333333"/>
                </a:solidFill>
              </a:rPr>
              <a:t>Eğitim Modülü 3 – İnançları Değiştirmek</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50106173"/>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es-ES" altLang="ko-KR" dirty="0" err="1"/>
              <a:t>İnançları</a:t>
            </a:r>
            <a:r>
              <a:rPr lang="es-ES" altLang="ko-KR" dirty="0"/>
              <a:t> </a:t>
            </a:r>
            <a:r>
              <a:rPr lang="es-ES" altLang="ko-KR" dirty="0" err="1"/>
              <a:t>Değiştirmek</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91218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İnançları Değiştirmek</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İnsanların ilk izlenimlerine sıkı sıkıya sarılma eğilimi vardır</a:t>
            </a:r>
            <a:r>
              <a:rPr lang="en-US" altLang="de-DE" sz="2400" dirty="0">
                <a:solidFill>
                  <a:srgbClr val="333333"/>
                </a:solidFill>
              </a:rPr>
              <a:t> (</a:t>
            </a:r>
            <a:r>
              <a:rPr lang="tr-TR" altLang="de-DE" sz="2400" dirty="0">
                <a:solidFill>
                  <a:srgbClr val="333333"/>
                </a:solidFill>
              </a:rPr>
              <a:t>ör: önyargı</a:t>
            </a:r>
            <a:r>
              <a:rPr lang="en-US" altLang="de-DE" sz="2400">
                <a:solidFill>
                  <a:srgbClr val="333333"/>
                </a:solidFill>
              </a:rPr>
              <a:t>, “</a:t>
            </a:r>
            <a:r>
              <a:rPr lang="tr-TR" altLang="de-DE" sz="2400">
                <a:solidFill>
                  <a:srgbClr val="333333"/>
                </a:solidFill>
              </a:rPr>
              <a:t>ilk </a:t>
            </a:r>
            <a:r>
              <a:rPr lang="tr-TR" altLang="de-DE" sz="2400" dirty="0">
                <a:solidFill>
                  <a:srgbClr val="333333"/>
                </a:solidFill>
              </a:rPr>
              <a:t>izlenim sahip olunabilecek </a:t>
            </a:r>
            <a:r>
              <a:rPr lang="tr-TR" altLang="de-DE" sz="2400">
                <a:solidFill>
                  <a:srgbClr val="333333"/>
                </a:solidFill>
              </a:rPr>
              <a:t>tek izlenimdir</a:t>
            </a:r>
            <a:r>
              <a:rPr lang="en-US" altLang="de-DE" sz="2400">
                <a:solidFill>
                  <a:srgbClr val="333333"/>
                </a:solidFill>
              </a:rPr>
              <a:t>” </a:t>
            </a:r>
            <a:r>
              <a:rPr lang="tr-TR" altLang="de-DE" sz="2400" dirty="0">
                <a:solidFill>
                  <a:srgbClr val="333333"/>
                </a:solidFill>
              </a:rPr>
              <a:t>tavrı</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0" dirty="0">
                <a:solidFill>
                  <a:srgbClr val="333333"/>
                </a:solidFill>
                <a:latin typeface="+mn-lt"/>
                <a:cs typeface="+mn-cs"/>
              </a:rPr>
              <a:t>* </a:t>
            </a:r>
            <a:r>
              <a:rPr lang="tr-TR" altLang="de-DE" sz="1200" b="0" dirty="0">
                <a:solidFill>
                  <a:srgbClr val="333333"/>
                </a:solidFill>
                <a:latin typeface="+mn-lt"/>
                <a:cs typeface="+mn-cs"/>
              </a:rPr>
              <a:t>Sadece görmek istediğini görürsün</a:t>
            </a:r>
            <a:endParaRPr lang="de-DE" altLang="de-DE" sz="1200" b="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İnançları Değiştirmek</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İnsanların ilk izlenimlerine sıkı sıkıya sarılma eğilimi vardır</a:t>
            </a:r>
            <a:r>
              <a:rPr lang="en-US" altLang="de-DE" sz="2400" dirty="0">
                <a:solidFill>
                  <a:srgbClr val="333333"/>
                </a:solidFill>
              </a:rPr>
              <a:t> (</a:t>
            </a:r>
            <a:r>
              <a:rPr lang="tr-TR" altLang="de-DE" sz="2400" dirty="0">
                <a:solidFill>
                  <a:srgbClr val="333333"/>
                </a:solidFill>
              </a:rPr>
              <a:t>ör: önyargı</a:t>
            </a:r>
            <a:r>
              <a:rPr lang="en-US" altLang="de-DE" sz="2400">
                <a:solidFill>
                  <a:srgbClr val="333333"/>
                </a:solidFill>
              </a:rPr>
              <a:t>, “</a:t>
            </a:r>
            <a:r>
              <a:rPr lang="tr-TR" altLang="de-DE" sz="2400">
                <a:solidFill>
                  <a:srgbClr val="333333"/>
                </a:solidFill>
              </a:rPr>
              <a:t>ilk </a:t>
            </a:r>
            <a:r>
              <a:rPr lang="tr-TR" altLang="de-DE" sz="2400" dirty="0">
                <a:solidFill>
                  <a:srgbClr val="333333"/>
                </a:solidFill>
              </a:rPr>
              <a:t>izlenim sahip olunabilecek </a:t>
            </a:r>
            <a:r>
              <a:rPr lang="tr-TR" altLang="de-DE" sz="2400">
                <a:solidFill>
                  <a:srgbClr val="333333"/>
                </a:solidFill>
              </a:rPr>
              <a:t>tek izlenimdir</a:t>
            </a:r>
            <a:r>
              <a:rPr lang="en-US" altLang="de-DE" sz="2400">
                <a:solidFill>
                  <a:srgbClr val="333333"/>
                </a:solidFill>
              </a:rPr>
              <a:t>” </a:t>
            </a:r>
            <a:r>
              <a:rPr lang="tr-TR" altLang="de-DE" sz="2400" dirty="0">
                <a:solidFill>
                  <a:srgbClr val="333333"/>
                </a:solidFill>
              </a:rPr>
              <a:t>tavrı</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004992"/>
                </a:solidFill>
              </a:rPr>
              <a:t>Sebepler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Tembellik</a:t>
            </a:r>
            <a:r>
              <a:rPr lang="en-US" altLang="de-DE" sz="2400">
                <a:solidFill>
                  <a:srgbClr val="333333"/>
                </a:solidFill>
              </a:rPr>
              <a:t>, “</a:t>
            </a:r>
            <a:r>
              <a:rPr lang="tr-TR" altLang="de-DE" sz="2400">
                <a:solidFill>
                  <a:srgbClr val="333333"/>
                </a:solidFill>
              </a:rPr>
              <a:t>doğrulama yanlı düşünmek</a:t>
            </a:r>
            <a:r>
              <a:rPr lang="en-US" altLang="de-DE" sz="2400">
                <a:solidFill>
                  <a:srgbClr val="333333"/>
                </a:solidFill>
              </a:rPr>
              <a:t>”*, </a:t>
            </a:r>
            <a:r>
              <a:rPr lang="tr-TR" altLang="de-DE" sz="2400" dirty="0">
                <a:solidFill>
                  <a:srgbClr val="333333"/>
                </a:solidFill>
              </a:rPr>
              <a:t>düşüncesizlik</a:t>
            </a:r>
            <a:r>
              <a:rPr lang="en-US" altLang="de-DE" sz="2400" dirty="0">
                <a:solidFill>
                  <a:srgbClr val="333333"/>
                </a:solidFill>
              </a:rPr>
              <a:t>, </a:t>
            </a:r>
            <a:r>
              <a:rPr lang="tr-TR" altLang="de-DE" sz="2400" dirty="0">
                <a:solidFill>
                  <a:srgbClr val="333333"/>
                </a:solidFill>
              </a:rPr>
              <a:t>karmaşık dünyada yönümüzü bulmamıza yardımcı olur</a:t>
            </a:r>
            <a:r>
              <a:rPr lang="en-US" altLang="de-DE" sz="2400">
                <a:solidFill>
                  <a:srgbClr val="333333"/>
                </a:solidFill>
              </a:rPr>
              <a:t>, </a:t>
            </a:r>
            <a:r>
              <a:rPr lang="tr-TR" altLang="de-DE" sz="2400">
                <a:solidFill>
                  <a:srgbClr val="333333"/>
                </a:solidFill>
              </a:rPr>
              <a:t>gurur</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3</a:t>
            </a:fld>
            <a:endParaRPr lang="de-DE" altLang="de-DE"/>
          </a:p>
        </p:txBody>
      </p:sp>
    </p:spTree>
    <p:extLst>
      <p:ext uri="{BB962C8B-B14F-4D97-AF65-F5344CB8AC3E}">
        <p14:creationId xmlns:p14="http://schemas.microsoft.com/office/powerpoint/2010/main" val="974284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0" dirty="0">
                <a:solidFill>
                  <a:srgbClr val="333333"/>
                </a:solidFill>
                <a:latin typeface="+mn-lt"/>
                <a:cs typeface="+mn-cs"/>
              </a:rPr>
              <a:t>* </a:t>
            </a:r>
            <a:r>
              <a:rPr lang="tr-TR" altLang="de-DE" sz="1200" b="0" dirty="0">
                <a:solidFill>
                  <a:srgbClr val="333333"/>
                </a:solidFill>
                <a:latin typeface="+mn-lt"/>
                <a:cs typeface="+mn-cs"/>
              </a:rPr>
              <a:t>Sadece görmek istediğini görürsün</a:t>
            </a:r>
            <a:endParaRPr lang="de-DE" altLang="de-DE" sz="1200" b="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İnançları Değiştirmek</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İnsanların ilk izlenimlerine sıkı sıkıya sarılma eğilimi vardır</a:t>
            </a:r>
            <a:r>
              <a:rPr lang="en-US" altLang="de-DE" sz="2400" dirty="0">
                <a:solidFill>
                  <a:srgbClr val="333333"/>
                </a:solidFill>
              </a:rPr>
              <a:t> (</a:t>
            </a:r>
            <a:r>
              <a:rPr lang="tr-TR" altLang="de-DE" sz="2400" dirty="0">
                <a:solidFill>
                  <a:srgbClr val="333333"/>
                </a:solidFill>
              </a:rPr>
              <a:t>ör: önyargı</a:t>
            </a:r>
            <a:r>
              <a:rPr lang="en-US" altLang="de-DE" sz="2400">
                <a:solidFill>
                  <a:srgbClr val="333333"/>
                </a:solidFill>
              </a:rPr>
              <a:t>, “</a:t>
            </a:r>
            <a:r>
              <a:rPr lang="tr-TR" altLang="de-DE" sz="2400">
                <a:solidFill>
                  <a:srgbClr val="333333"/>
                </a:solidFill>
              </a:rPr>
              <a:t>ilk </a:t>
            </a:r>
            <a:r>
              <a:rPr lang="tr-TR" altLang="de-DE" sz="2400" dirty="0">
                <a:solidFill>
                  <a:srgbClr val="333333"/>
                </a:solidFill>
              </a:rPr>
              <a:t>izlenim sahip olunabilecek </a:t>
            </a:r>
            <a:r>
              <a:rPr lang="tr-TR" altLang="de-DE" sz="2400">
                <a:solidFill>
                  <a:srgbClr val="333333"/>
                </a:solidFill>
              </a:rPr>
              <a:t>tek izlenimdir</a:t>
            </a:r>
            <a:r>
              <a:rPr lang="en-US" altLang="de-DE" sz="2400">
                <a:solidFill>
                  <a:srgbClr val="333333"/>
                </a:solidFill>
              </a:rPr>
              <a:t>” </a:t>
            </a:r>
            <a:r>
              <a:rPr lang="tr-TR" altLang="de-DE" sz="2400" dirty="0">
                <a:solidFill>
                  <a:srgbClr val="333333"/>
                </a:solidFill>
              </a:rPr>
              <a:t>tavrı</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004992"/>
                </a:solidFill>
              </a:rPr>
              <a:t>Sebepler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Tembellik</a:t>
            </a:r>
            <a:r>
              <a:rPr lang="en-US" altLang="de-DE" sz="2400">
                <a:solidFill>
                  <a:srgbClr val="333333"/>
                </a:solidFill>
              </a:rPr>
              <a:t>, “</a:t>
            </a:r>
            <a:r>
              <a:rPr lang="tr-TR" altLang="de-DE" sz="2400">
                <a:solidFill>
                  <a:srgbClr val="333333"/>
                </a:solidFill>
              </a:rPr>
              <a:t>doğrulama yanlı düşünmek</a:t>
            </a:r>
            <a:r>
              <a:rPr lang="en-US" altLang="de-DE" sz="2400">
                <a:solidFill>
                  <a:srgbClr val="333333"/>
                </a:solidFill>
              </a:rPr>
              <a:t>”*, </a:t>
            </a:r>
            <a:r>
              <a:rPr lang="tr-TR" altLang="de-DE" sz="2400" dirty="0">
                <a:solidFill>
                  <a:srgbClr val="333333"/>
                </a:solidFill>
              </a:rPr>
              <a:t>düşüncesizlik</a:t>
            </a:r>
            <a:r>
              <a:rPr lang="en-US" altLang="de-DE" sz="2400" dirty="0">
                <a:solidFill>
                  <a:srgbClr val="333333"/>
                </a:solidFill>
              </a:rPr>
              <a:t>, </a:t>
            </a:r>
            <a:r>
              <a:rPr lang="tr-TR" altLang="de-DE" sz="2400" dirty="0">
                <a:solidFill>
                  <a:srgbClr val="333333"/>
                </a:solidFill>
              </a:rPr>
              <a:t>karmaşık dünyada yönümüzü bulmamıza yardımcı olur</a:t>
            </a:r>
            <a:r>
              <a:rPr lang="en-US" altLang="de-DE" sz="2400" dirty="0">
                <a:solidFill>
                  <a:srgbClr val="333333"/>
                </a:solidFill>
              </a:rPr>
              <a:t>, </a:t>
            </a:r>
            <a:r>
              <a:rPr lang="tr-TR" altLang="de-DE" sz="2400" dirty="0">
                <a:solidFill>
                  <a:srgbClr val="333333"/>
                </a:solidFill>
              </a:rPr>
              <a:t>gurur</a:t>
            </a:r>
            <a:endParaRPr lang="en-US" altLang="de-DE" sz="2400" dirty="0">
              <a:solidFill>
                <a:srgbClr val="333333"/>
              </a:solidFill>
            </a:endParaRPr>
          </a:p>
          <a:p>
            <a:pPr marL="342900" lvl="0" indent="-342900" defTabSz="914400" fontAlgn="base">
              <a:buClr>
                <a:srgbClr val="000000"/>
              </a:buClr>
              <a:buFont typeface="WingDings"/>
              <a:buChar char=""/>
            </a:pPr>
            <a:r>
              <a:rPr lang="tr-TR" altLang="de-DE" sz="2400" dirty="0">
                <a:solidFill>
                  <a:srgbClr val="004992"/>
                </a:solidFill>
              </a:rPr>
              <a:t>Sorunlar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Yanlış hükümlerimizi devam ettiririz</a:t>
            </a:r>
            <a:r>
              <a:rPr lang="en-US" altLang="de-DE" sz="2400" dirty="0">
                <a:solidFill>
                  <a:srgbClr val="333333"/>
                </a:solidFill>
              </a:rPr>
              <a:t> (</a:t>
            </a:r>
            <a:r>
              <a:rPr lang="tr-TR" altLang="de-DE" sz="2400" dirty="0">
                <a:solidFill>
                  <a:srgbClr val="333333"/>
                </a:solidFill>
              </a:rPr>
              <a:t>ör: ırkla ilgili önyargılar</a:t>
            </a:r>
            <a:r>
              <a:rPr lang="en-US" altLang="de-DE" sz="2400" dirty="0">
                <a:solidFill>
                  <a:srgbClr val="333333"/>
                </a:solidFill>
              </a:rPr>
              <a:t>), </a:t>
            </a:r>
            <a:r>
              <a:rPr lang="tr-TR" altLang="de-DE" sz="2400" dirty="0">
                <a:solidFill>
                  <a:srgbClr val="333333"/>
                </a:solidFill>
              </a:rPr>
              <a:t>yanlış üzerine yanlış yapmak</a:t>
            </a:r>
            <a:r>
              <a:rPr lang="en-US" altLang="de-DE" sz="2400" dirty="0">
                <a:solidFill>
                  <a:srgbClr val="333333"/>
                </a:solidFill>
              </a:rPr>
              <a:t>- </a:t>
            </a:r>
            <a:r>
              <a:rPr lang="tr-TR" altLang="de-DE" sz="2400" dirty="0">
                <a:solidFill>
                  <a:srgbClr val="333333"/>
                </a:solidFill>
              </a:rPr>
              <a:t>genelleme </a:t>
            </a:r>
            <a:r>
              <a:rPr lang="tr-TR" altLang="de-DE" sz="2400">
                <a:solidFill>
                  <a:srgbClr val="333333"/>
                </a:solidFill>
              </a:rPr>
              <a:t>yapmak</a:t>
            </a:r>
            <a:r>
              <a:rPr lang="en-US" altLang="de-DE" sz="2400">
                <a:solidFill>
                  <a:srgbClr val="333333"/>
                </a:solidFill>
              </a:rPr>
              <a:t> (“</a:t>
            </a:r>
            <a:r>
              <a:rPr lang="tr-TR" altLang="de-DE" sz="2400">
                <a:solidFill>
                  <a:srgbClr val="333333"/>
                </a:solidFill>
              </a:rPr>
              <a:t>birini </a:t>
            </a:r>
            <a:r>
              <a:rPr lang="tr-TR" altLang="de-DE" sz="2400" dirty="0">
                <a:solidFill>
                  <a:srgbClr val="333333"/>
                </a:solidFill>
              </a:rPr>
              <a:t>gördüm</a:t>
            </a:r>
            <a:r>
              <a:rPr lang="en-US" altLang="de-DE" sz="2400" dirty="0">
                <a:solidFill>
                  <a:srgbClr val="333333"/>
                </a:solidFill>
              </a:rPr>
              <a:t> –</a:t>
            </a:r>
            <a:r>
              <a:rPr lang="de-DE" altLang="de-DE" sz="2400" dirty="0">
                <a:solidFill>
                  <a:srgbClr val="333333"/>
                </a:solidFill>
              </a:rPr>
              <a:t> </a:t>
            </a:r>
            <a:r>
              <a:rPr lang="tr-TR" altLang="de-DE" sz="2400">
                <a:solidFill>
                  <a:srgbClr val="333333"/>
                </a:solidFill>
              </a:rPr>
              <a:t>hepsini gördüm</a:t>
            </a:r>
            <a:r>
              <a:rPr lang="en-US" altLang="de-DE" sz="2400">
                <a:solidFill>
                  <a:srgbClr val="333333"/>
                </a:solidFill>
              </a:rPr>
              <a:t>”), </a:t>
            </a:r>
            <a:r>
              <a:rPr lang="tr-TR" altLang="de-DE" sz="2400" dirty="0">
                <a:solidFill>
                  <a:srgbClr val="333333"/>
                </a:solidFill>
              </a:rPr>
              <a:t>ikinci şansı hak edebilecek birine o şansı vermemek</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4</a:t>
            </a:fld>
            <a:endParaRPr lang="de-DE" altLang="de-DE"/>
          </a:p>
        </p:txBody>
      </p:sp>
    </p:spTree>
    <p:extLst>
      <p:ext uri="{BB962C8B-B14F-4D97-AF65-F5344CB8AC3E}">
        <p14:creationId xmlns:p14="http://schemas.microsoft.com/office/powerpoint/2010/main" val="803257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Tahminler doğru çıkmadığında</a:t>
            </a:r>
          </a:p>
        </p:txBody>
      </p:sp>
      <p:sp>
        <p:nvSpPr>
          <p:cNvPr id="8194"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Salt Lake </a:t>
            </a:r>
            <a:r>
              <a:rPr lang="tr-TR" altLang="de-DE" sz="2400" dirty="0">
                <a:solidFill>
                  <a:srgbClr val="333333"/>
                </a:solidFill>
              </a:rPr>
              <a:t>Şehrindeki </a:t>
            </a:r>
            <a:r>
              <a:rPr lang="de-DE" altLang="de-DE" sz="2400" dirty="0">
                <a:solidFill>
                  <a:srgbClr val="333333"/>
                </a:solidFill>
              </a:rPr>
              <a:t>(</a:t>
            </a:r>
            <a:r>
              <a:rPr lang="tr-TR" altLang="de-DE" sz="2400" dirty="0">
                <a:solidFill>
                  <a:srgbClr val="333333"/>
                </a:solidFill>
              </a:rPr>
              <a:t>ABD</a:t>
            </a:r>
            <a:r>
              <a:rPr lang="de-DE" altLang="de-DE" sz="2400" dirty="0">
                <a:solidFill>
                  <a:srgbClr val="333333"/>
                </a:solidFill>
              </a:rPr>
              <a:t>)</a:t>
            </a:r>
            <a:r>
              <a:rPr lang="tr-TR" altLang="de-DE" sz="2400" dirty="0">
                <a:solidFill>
                  <a:srgbClr val="333333"/>
                </a:solidFill>
              </a:rPr>
              <a:t> bir tarikatın lideri olan Marion Keech</a:t>
            </a:r>
            <a:r>
              <a:rPr lang="de-DE" altLang="de-DE" sz="2400" dirty="0">
                <a:solidFill>
                  <a:srgbClr val="333333"/>
                </a:solidFill>
              </a:rPr>
              <a:t> </a:t>
            </a:r>
            <a:r>
              <a:rPr lang="tr-TR" altLang="de-DE" sz="2400" dirty="0">
                <a:solidFill>
                  <a:srgbClr val="333333"/>
                </a:solidFill>
              </a:rPr>
              <a:t>uzaydan mesajlar aldığını iddia etmiştir</a:t>
            </a:r>
            <a:r>
              <a:rPr lang="de-DE" altLang="de-DE" sz="2400" dirty="0">
                <a:solidFill>
                  <a:srgbClr val="333333"/>
                </a:solidFill>
              </a:rPr>
              <a:t>. </a:t>
            </a:r>
            <a:r>
              <a:rPr lang="tr-TR" altLang="de-DE" sz="2400" dirty="0">
                <a:solidFill>
                  <a:srgbClr val="333333"/>
                </a:solidFill>
              </a:rPr>
              <a:t>Ona gelen vahiye göre 21 Aralık 1954 günü şafak vaktinden önce büyük tufan ile dünyanın sonu gelecekti</a:t>
            </a:r>
            <a:r>
              <a:rPr lang="de-DE" altLang="de-DE" sz="2400" dirty="0">
                <a:solidFill>
                  <a:srgbClr val="333333"/>
                </a:solidFill>
              </a:rPr>
              <a:t>. </a:t>
            </a:r>
            <a:r>
              <a:rPr lang="tr-TR" altLang="de-DE" sz="2400" dirty="0">
                <a:solidFill>
                  <a:srgbClr val="333333"/>
                </a:solidFill>
              </a:rPr>
              <a:t>Ancak o ve müritlerinin canı bağışlanacak ve bir uzay gemisi tarafından kurtarılacaklardı.</a:t>
            </a:r>
            <a:endParaRPr lang="de-DE" altLang="de-DE" sz="2400" dirty="0">
              <a:solidFill>
                <a:srgbClr val="333333"/>
              </a:solidFill>
            </a:endParaRPr>
          </a:p>
          <a:p>
            <a:pPr eaLnBrk="1" hangingPunct="1">
              <a:lnSpc>
                <a:spcPct val="100000"/>
              </a:lnSpc>
              <a:spcBef>
                <a:spcPts val="1200"/>
              </a:spcBef>
            </a:pPr>
            <a:r>
              <a:rPr lang="tr-TR" altLang="de-DE" sz="2400" dirty="0">
                <a:solidFill>
                  <a:srgbClr val="333333"/>
                </a:solidFill>
              </a:rPr>
              <a:t>O günün akşamı grup üyeleri Keech’in evinde toplanır ve kehanetin gerçekleşmesini beklerler</a:t>
            </a:r>
            <a:r>
              <a:rPr lang="de-DE" altLang="de-DE" sz="2400" dirty="0">
                <a:solidFill>
                  <a:srgbClr val="333333"/>
                </a:solidFill>
              </a:rPr>
              <a:t>. </a:t>
            </a:r>
            <a:r>
              <a:rPr lang="tr-TR" altLang="de-DE" sz="2400" dirty="0">
                <a:solidFill>
                  <a:srgbClr val="333333"/>
                </a:solidFill>
              </a:rPr>
              <a:t>Gece yarısı geçer ancak… hiçbir şey olmaz</a:t>
            </a:r>
            <a:r>
              <a:rPr lang="de-DE" altLang="de-DE" sz="2400" dirty="0">
                <a:solidFill>
                  <a:srgbClr val="333333"/>
                </a:solidFill>
              </a:rPr>
              <a:t>.</a:t>
            </a:r>
            <a:r>
              <a:rPr lang="tr-TR" altLang="de-DE" sz="2400" dirty="0">
                <a:solidFill>
                  <a:srgbClr val="333333"/>
                </a:solidFill>
              </a:rPr>
              <a:t>Ne tufan ne de uzay gemisi görülür</a:t>
            </a:r>
            <a:r>
              <a:rPr lang="de-DE" altLang="de-DE" sz="2400" dirty="0">
                <a:solidFill>
                  <a:srgbClr val="333333"/>
                </a:solidFill>
              </a:rPr>
              <a:t>.</a:t>
            </a:r>
          </a:p>
          <a:p>
            <a:pPr algn="ctr" eaLnBrk="1" hangingPunct="1"/>
            <a:r>
              <a:rPr lang="tr-TR" altLang="de-DE" sz="2400" dirty="0">
                <a:solidFill>
                  <a:srgbClr val="004992"/>
                </a:solidFill>
              </a:rPr>
              <a:t>Bu tarikat bu durumu nasıl açıkladı</a:t>
            </a:r>
            <a:r>
              <a:rPr lang="de-DE" altLang="de-DE" sz="2400" dirty="0">
                <a:solidFill>
                  <a:srgbClr val="004992"/>
                </a:solidFill>
              </a:rPr>
              <a:t>?</a:t>
            </a:r>
          </a:p>
          <a:p>
            <a:pPr algn="ctr" eaLnBrk="1" hangingPunct="1">
              <a:lnSpc>
                <a:spcPct val="100000"/>
              </a:lnSpc>
              <a:spcBef>
                <a:spcPts val="1200"/>
              </a:spcBef>
            </a:pPr>
            <a:r>
              <a:rPr lang="tr-TR" altLang="de-DE" sz="2400" dirty="0">
                <a:solidFill>
                  <a:srgbClr val="004992"/>
                </a:solidFill>
              </a:rPr>
              <a:t>İnançlarından vazgeçebildiler mi</a:t>
            </a:r>
            <a:r>
              <a:rPr lang="de-DE" altLang="de-DE" sz="2400" dirty="0">
                <a:solidFill>
                  <a:srgbClr val="004992"/>
                </a:solidFill>
              </a:rPr>
              <a:t>? </a:t>
            </a:r>
            <a:r>
              <a:rPr lang="tr-TR" altLang="de-DE" sz="2400" dirty="0">
                <a:solidFill>
                  <a:srgbClr val="004992"/>
                </a:solidFill>
              </a:rPr>
              <a:t>Siz ne düşünüyorsunuz</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E89A2C3-AA6B-4A44-8696-34CD0A993BB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Tahminler doğru çıkmadığında</a:t>
            </a:r>
          </a:p>
        </p:txBody>
      </p:sp>
      <p:sp>
        <p:nvSpPr>
          <p:cNvPr id="9218" name="Rectangle 3"/>
          <p:cNvSpPr>
            <a:spLocks noGrp="1" noChangeArrowheads="1"/>
          </p:cNvSpPr>
          <p:nvPr>
            <p:ph idx="1"/>
          </p:nvPr>
        </p:nvSpPr>
        <p:spPr>
          <a:xfrm>
            <a:off x="408955" y="2204864"/>
            <a:ext cx="11340000" cy="4248000"/>
          </a:xfrm>
        </p:spPr>
        <p:txBody>
          <a:bodyPr>
            <a:noAutofit/>
          </a:bodyPr>
          <a:lstStyle/>
          <a:p>
            <a:pPr eaLnBrk="1" hangingPunct="1"/>
            <a:r>
              <a:rPr lang="tr-TR" altLang="de-DE" sz="2400" dirty="0">
                <a:solidFill>
                  <a:srgbClr val="333333"/>
                </a:solidFill>
              </a:rPr>
              <a:t>Kehanetin yanlış çıkması ile</a:t>
            </a:r>
            <a:r>
              <a:rPr lang="de-DE" altLang="de-DE" sz="2400" dirty="0">
                <a:solidFill>
                  <a:srgbClr val="333333"/>
                </a:solidFill>
              </a:rPr>
              <a:t> </a:t>
            </a:r>
            <a:r>
              <a:rPr lang="tr-TR" altLang="de-DE" sz="2400" dirty="0">
                <a:solidFill>
                  <a:srgbClr val="333333"/>
                </a:solidFill>
              </a:rPr>
              <a:t>tarikatın lideri olan </a:t>
            </a:r>
            <a:r>
              <a:rPr lang="de-DE" altLang="de-DE" sz="2400" dirty="0">
                <a:solidFill>
                  <a:srgbClr val="333333"/>
                </a:solidFill>
              </a:rPr>
              <a:t>Keech, </a:t>
            </a:r>
            <a:r>
              <a:rPr lang="tr-TR" altLang="de-DE" sz="2400" dirty="0">
                <a:solidFill>
                  <a:srgbClr val="333333"/>
                </a:solidFill>
              </a:rPr>
              <a:t>ilk başta büyük bir şüpheye düşer ve ağlar</a:t>
            </a:r>
            <a:r>
              <a:rPr lang="de-DE" altLang="de-DE" sz="2400" dirty="0">
                <a:solidFill>
                  <a:srgbClr val="333333"/>
                </a:solidFill>
              </a:rPr>
              <a:t>.</a:t>
            </a:r>
          </a:p>
          <a:p>
            <a:pPr eaLnBrk="1" hangingPunct="1"/>
            <a:r>
              <a:rPr lang="tr-TR" altLang="de-DE" sz="2400" dirty="0">
                <a:solidFill>
                  <a:srgbClr val="333333"/>
                </a:solidFill>
              </a:rPr>
              <a:t>Ertesi sabah grup üyeleri bildirirler ki: Tanrı bu küçük grup insandan o kadar etkilenmiştir ki; tufandan vazgeçmiş ve tüm dünyanın canını bağışlamıştır</a:t>
            </a:r>
            <a:r>
              <a:rPr lang="de-DE" altLang="de-DE" sz="2400" dirty="0">
                <a:solidFill>
                  <a:srgbClr val="333333"/>
                </a:solidFill>
              </a:rPr>
              <a:t>.</a:t>
            </a:r>
          </a:p>
          <a:p>
            <a:pPr algn="ctr" eaLnBrk="1" hangingPunct="1"/>
            <a:r>
              <a:rPr lang="tr-TR" altLang="de-DE" sz="2400" dirty="0">
                <a:solidFill>
                  <a:srgbClr val="004992"/>
                </a:solidFill>
              </a:rPr>
              <a:t>Bu açıklama, bazı insanların tahminleri doğru çıkmadığında nasıl bu durumla baş ettiklerine dair bir örnektir</a:t>
            </a:r>
            <a:r>
              <a:rPr lang="de-DE" altLang="de-DE" sz="2400" dirty="0">
                <a:solidFill>
                  <a:srgbClr val="004992"/>
                </a:solidFill>
              </a:rPr>
              <a:t>:</a:t>
            </a:r>
          </a:p>
          <a:p>
            <a:pPr algn="ctr" eaLnBrk="1" hangingPunct="1"/>
            <a:r>
              <a:rPr lang="de-DE" altLang="de-DE" sz="2400" dirty="0">
                <a:solidFill>
                  <a:srgbClr val="004992"/>
                </a:solidFill>
              </a:rPr>
              <a:t>'</a:t>
            </a:r>
            <a:r>
              <a:rPr lang="tr-TR" altLang="de-DE" sz="2400" dirty="0">
                <a:solidFill>
                  <a:srgbClr val="004992"/>
                </a:solidFill>
              </a:rPr>
              <a:t>Minareyi çalan, kılıfını uydurur</a:t>
            </a:r>
            <a:r>
              <a:rPr lang="de-DE" altLang="de-DE" sz="2400" dirty="0">
                <a:solidFill>
                  <a:srgbClr val="004992"/>
                </a:solidFill>
              </a:rPr>
              <a:t>!'</a:t>
            </a:r>
          </a:p>
        </p:txBody>
      </p:sp>
      <p:sp>
        <p:nvSpPr>
          <p:cNvPr id="9219" name="Text Box 6"/>
          <p:cNvSpPr txBox="1">
            <a:spLocks noChangeArrowheads="1"/>
          </p:cNvSpPr>
          <p:nvPr/>
        </p:nvSpPr>
        <p:spPr bwMode="auto">
          <a:xfrm>
            <a:off x="408955"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cs typeface="+mn-cs"/>
              </a:rPr>
              <a:t>* </a:t>
            </a:r>
            <a:r>
              <a:rPr lang="tr-TR" altLang="de-DE" sz="1200" b="0" dirty="0">
                <a:solidFill>
                  <a:srgbClr val="333333"/>
                </a:solidFill>
                <a:latin typeface="+mn-lt"/>
                <a:cs typeface="+mn-cs"/>
              </a:rPr>
              <a:t>Kaynakça</a:t>
            </a:r>
            <a:r>
              <a:rPr lang="de-DE" altLang="de-DE" sz="1200" b="0" dirty="0">
                <a:solidFill>
                  <a:srgbClr val="333333"/>
                </a:solidFill>
                <a:latin typeface="+mn-lt"/>
                <a:cs typeface="+mn-cs"/>
              </a:rPr>
              <a:t>: Festinger </a:t>
            </a:r>
            <a:r>
              <a:rPr lang="tr-TR" altLang="de-DE" sz="1200" b="0" dirty="0">
                <a:solidFill>
                  <a:srgbClr val="333333"/>
                </a:solidFill>
                <a:latin typeface="+mn-lt"/>
                <a:cs typeface="+mn-cs"/>
              </a:rPr>
              <a:t>ve arkadaşları</a:t>
            </a:r>
            <a:r>
              <a:rPr lang="de-DE" altLang="de-DE" sz="1200" b="0" dirty="0">
                <a:solidFill>
                  <a:srgbClr val="333333"/>
                </a:solidFill>
                <a:latin typeface="+mn-lt"/>
                <a:cs typeface="+mn-cs"/>
              </a:rPr>
              <a:t>, (1956) </a:t>
            </a:r>
            <a:r>
              <a:rPr lang="de-DE" altLang="de-DE" sz="1200" b="0" i="1" dirty="0">
                <a:solidFill>
                  <a:srgbClr val="333333"/>
                </a:solidFill>
                <a:latin typeface="+mn-lt"/>
                <a:cs typeface="+mn-cs"/>
              </a:rPr>
              <a:t>When Prophecy Fails</a:t>
            </a:r>
            <a:endParaRPr lang="de-DE" altLang="de-DE" sz="1200" b="0" dirty="0">
              <a:solidFill>
                <a:srgbClr val="333333"/>
              </a:solidFill>
              <a:latin typeface="+mn-lt"/>
              <a:cs typeface="+mn-cs"/>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E89A2C3-AA6B-4A44-8696-34CD0A993BBD}"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Esnek</a:t>
            </a:r>
            <a:r>
              <a:rPr lang="en-US" sz="3600" dirty="0">
                <a:latin typeface="+mn-lt"/>
                <a:ea typeface="+mn-ea"/>
                <a:cs typeface="+mn-cs"/>
              </a:rPr>
              <a:t> </a:t>
            </a:r>
            <a:r>
              <a:rPr lang="en-US" sz="3600" err="1">
                <a:latin typeface="+mn-lt"/>
                <a:ea typeface="+mn-ea"/>
                <a:cs typeface="+mn-cs"/>
              </a:rPr>
              <a:t>olmamak</a:t>
            </a:r>
            <a:r>
              <a:rPr lang="en-US" sz="3600">
                <a:latin typeface="+mn-lt"/>
                <a:ea typeface="+mn-ea"/>
                <a:cs typeface="+mn-cs"/>
              </a:rPr>
              <a:t> “hareket halinde” (“at </a:t>
            </a:r>
            <a:r>
              <a:rPr lang="en-US" sz="3600" dirty="0" err="1">
                <a:latin typeface="+mn-lt"/>
                <a:ea typeface="+mn-ea"/>
                <a:cs typeface="+mn-cs"/>
              </a:rPr>
              <a:t>gözlüğü</a:t>
            </a:r>
            <a:r>
              <a:rPr lang="en-US" sz="3600" dirty="0">
                <a:latin typeface="+mn-lt"/>
                <a:ea typeface="+mn-ea"/>
                <a:cs typeface="+mn-cs"/>
              </a:rPr>
              <a:t> </a:t>
            </a:r>
            <a:r>
              <a:rPr lang="en-US" sz="3600" err="1">
                <a:latin typeface="+mn-lt"/>
                <a:ea typeface="+mn-ea"/>
                <a:cs typeface="+mn-cs"/>
              </a:rPr>
              <a:t>ile</a:t>
            </a:r>
            <a:r>
              <a:rPr lang="en-US" sz="3600">
                <a:latin typeface="+mn-lt"/>
                <a:ea typeface="+mn-ea"/>
                <a:cs typeface="+mn-cs"/>
              </a:rPr>
              <a:t> bakmak”)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76506294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alan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Örnekler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coğrafya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toplum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felaketler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0280890-5CE5-47CE-B4BC-D9EEE39F6A1F}"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Esnek</a:t>
            </a:r>
            <a:r>
              <a:rPr lang="en-US" sz="3600" dirty="0">
                <a:latin typeface="+mn-lt"/>
                <a:ea typeface="+mn-ea"/>
                <a:cs typeface="+mn-cs"/>
              </a:rPr>
              <a:t> </a:t>
            </a:r>
            <a:r>
              <a:rPr lang="en-US" sz="3600" err="1">
                <a:latin typeface="+mn-lt"/>
                <a:ea typeface="+mn-ea"/>
                <a:cs typeface="+mn-cs"/>
              </a:rPr>
              <a:t>olmamak</a:t>
            </a:r>
            <a:r>
              <a:rPr lang="en-US" sz="3600">
                <a:latin typeface="+mn-lt"/>
                <a:ea typeface="+mn-ea"/>
                <a:cs typeface="+mn-cs"/>
              </a:rPr>
              <a:t> “hareket halinde” (“at </a:t>
            </a:r>
            <a:r>
              <a:rPr lang="en-US" sz="3600" dirty="0" err="1">
                <a:latin typeface="+mn-lt"/>
                <a:ea typeface="+mn-ea"/>
                <a:cs typeface="+mn-cs"/>
              </a:rPr>
              <a:t>gözlüğü</a:t>
            </a:r>
            <a:r>
              <a:rPr lang="en-US" sz="3600" dirty="0">
                <a:latin typeface="+mn-lt"/>
                <a:ea typeface="+mn-ea"/>
                <a:cs typeface="+mn-cs"/>
              </a:rPr>
              <a:t> </a:t>
            </a:r>
            <a:r>
              <a:rPr lang="en-US" sz="3600" err="1">
                <a:latin typeface="+mn-lt"/>
                <a:ea typeface="+mn-ea"/>
                <a:cs typeface="+mn-cs"/>
              </a:rPr>
              <a:t>ile</a:t>
            </a:r>
            <a:r>
              <a:rPr lang="en-US" sz="3600">
                <a:latin typeface="+mn-lt"/>
                <a:ea typeface="+mn-ea"/>
                <a:cs typeface="+mn-cs"/>
              </a:rPr>
              <a:t> bakmak”)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4160493856"/>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alan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Örnekler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coğrafya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mn-lt"/>
                          <a:ea typeface="+mn-ea"/>
                          <a:cs typeface="+mn-cs"/>
                        </a:rPr>
                        <a:t>Dünya düzdür! Bu teori, ortaçağ dönemi boyunca bir sürü bilimadamı tarafından reddedilmiştir. Ancak, 20. yüzyıla kadar Düz Dünya Topluluğu bu yanlış inanca tutunmaya devam etti ve dünyanın uzaydan çekilmiş top şeklindeki fotoğraflarını komplo olarak düşündüler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toplum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felaketler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0280890-5CE5-47CE-B4BC-D9EEE39F6A1F}" type="slidenum">
              <a:rPr lang="de-DE" altLang="de-DE" smtClean="0"/>
              <a:pPr/>
              <a:t>8</a:t>
            </a:fld>
            <a:endParaRPr lang="de-DE" altLang="de-DE"/>
          </a:p>
        </p:txBody>
      </p:sp>
    </p:spTree>
    <p:extLst>
      <p:ext uri="{BB962C8B-B14F-4D97-AF65-F5344CB8AC3E}">
        <p14:creationId xmlns:p14="http://schemas.microsoft.com/office/powerpoint/2010/main" val="2899821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Esnek</a:t>
            </a:r>
            <a:r>
              <a:rPr lang="en-US" sz="3600" dirty="0">
                <a:latin typeface="+mn-lt"/>
                <a:ea typeface="+mn-ea"/>
                <a:cs typeface="+mn-cs"/>
              </a:rPr>
              <a:t> </a:t>
            </a:r>
            <a:r>
              <a:rPr lang="en-US" sz="3600" err="1">
                <a:latin typeface="+mn-lt"/>
                <a:ea typeface="+mn-ea"/>
                <a:cs typeface="+mn-cs"/>
              </a:rPr>
              <a:t>olmamak</a:t>
            </a:r>
            <a:r>
              <a:rPr lang="en-US" sz="3600">
                <a:latin typeface="+mn-lt"/>
                <a:ea typeface="+mn-ea"/>
                <a:cs typeface="+mn-cs"/>
              </a:rPr>
              <a:t> “hareket halinde” (“at </a:t>
            </a:r>
            <a:r>
              <a:rPr lang="en-US" sz="3600" dirty="0" err="1">
                <a:latin typeface="+mn-lt"/>
                <a:ea typeface="+mn-ea"/>
                <a:cs typeface="+mn-cs"/>
              </a:rPr>
              <a:t>gözlüğü</a:t>
            </a:r>
            <a:r>
              <a:rPr lang="en-US" sz="3600" dirty="0">
                <a:latin typeface="+mn-lt"/>
                <a:ea typeface="+mn-ea"/>
                <a:cs typeface="+mn-cs"/>
              </a:rPr>
              <a:t> </a:t>
            </a:r>
            <a:r>
              <a:rPr lang="en-US" sz="3600" err="1">
                <a:latin typeface="+mn-lt"/>
                <a:ea typeface="+mn-ea"/>
                <a:cs typeface="+mn-cs"/>
              </a:rPr>
              <a:t>ile</a:t>
            </a:r>
            <a:r>
              <a:rPr lang="en-US" sz="3600">
                <a:latin typeface="+mn-lt"/>
                <a:ea typeface="+mn-ea"/>
                <a:cs typeface="+mn-cs"/>
              </a:rPr>
              <a:t> bakmak”)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543566171"/>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alan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Örnekler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coğrafya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mn-lt"/>
                          <a:ea typeface="+mn-ea"/>
                          <a:cs typeface="+mn-cs"/>
                        </a:rPr>
                        <a:t>Dünya düzdür! Bu teori, ortaçağ dönemi boyunca bir sürü bilimadamı tarafından reddedilmiştir. Ancak, 20. yüzyıla kadar Düz Dünya Topluluğu bu yanlış inanca tutunmaya devam etti ve dünyanın uzaydan çekilmiş top şeklindeki fotoğraflarını komplo olarak düşündüler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toplum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mn-lt"/>
                          <a:ea typeface="+mn-ea"/>
                          <a:cs typeface="+mn-cs"/>
                        </a:rPr>
                        <a:t>Bir rejimin hem başarısız hem gaddar ve kötü oluşuna dair kanıtlara bakılmaksızın yüceltilmesi (ör: faşizm, Stalincilik)</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felaketler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0280890-5CE5-47CE-B4BC-D9EEE39F6A1F}" type="slidenum">
              <a:rPr lang="de-DE" altLang="de-DE" smtClean="0"/>
              <a:pPr/>
              <a:t>9</a:t>
            </a:fld>
            <a:endParaRPr lang="de-DE" altLang="de-DE"/>
          </a:p>
        </p:txBody>
      </p:sp>
    </p:spTree>
    <p:extLst>
      <p:ext uri="{BB962C8B-B14F-4D97-AF65-F5344CB8AC3E}">
        <p14:creationId xmlns:p14="http://schemas.microsoft.com/office/powerpoint/2010/main" val="378864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Esnek</a:t>
            </a:r>
            <a:r>
              <a:rPr lang="en-US" sz="3600" dirty="0">
                <a:latin typeface="+mn-lt"/>
                <a:ea typeface="+mn-ea"/>
                <a:cs typeface="+mn-cs"/>
              </a:rPr>
              <a:t> </a:t>
            </a:r>
            <a:r>
              <a:rPr lang="en-US" sz="3600" err="1">
                <a:latin typeface="+mn-lt"/>
                <a:ea typeface="+mn-ea"/>
                <a:cs typeface="+mn-cs"/>
              </a:rPr>
              <a:t>olmamak</a:t>
            </a:r>
            <a:r>
              <a:rPr lang="en-US" sz="3600">
                <a:latin typeface="+mn-lt"/>
                <a:ea typeface="+mn-ea"/>
                <a:cs typeface="+mn-cs"/>
              </a:rPr>
              <a:t> “hareket halinde” (“at </a:t>
            </a:r>
            <a:r>
              <a:rPr lang="en-US" sz="3600" dirty="0" err="1">
                <a:latin typeface="+mn-lt"/>
                <a:ea typeface="+mn-ea"/>
                <a:cs typeface="+mn-cs"/>
              </a:rPr>
              <a:t>gözlüğü</a:t>
            </a:r>
            <a:r>
              <a:rPr lang="en-US" sz="3600" dirty="0">
                <a:latin typeface="+mn-lt"/>
                <a:ea typeface="+mn-ea"/>
                <a:cs typeface="+mn-cs"/>
              </a:rPr>
              <a:t> </a:t>
            </a:r>
            <a:r>
              <a:rPr lang="en-US" sz="3600" err="1">
                <a:latin typeface="+mn-lt"/>
                <a:ea typeface="+mn-ea"/>
                <a:cs typeface="+mn-cs"/>
              </a:rPr>
              <a:t>ile</a:t>
            </a:r>
            <a:r>
              <a:rPr lang="en-US" sz="3600">
                <a:latin typeface="+mn-lt"/>
                <a:ea typeface="+mn-ea"/>
                <a:cs typeface="+mn-cs"/>
              </a:rPr>
              <a:t> bakmak”)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1806369217"/>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alan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Örnekler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coğrafya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mn-lt"/>
                          <a:ea typeface="+mn-ea"/>
                          <a:cs typeface="+mn-cs"/>
                        </a:rPr>
                        <a:t>Dünya düzdür! Bu teori, ortaçağ dönemi boyunca bir sürü bilimadamı tarafından reddedilmiştir. Ancak, 20. yüzyıla kadar Düz Dünya Topluluğu bu yanlış inanca tutunmaya devam etti ve dünyanın uzaydan çekilmiş top şeklindeki fotoğraflarını komplo olarak düşündüler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toplum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mn-lt"/>
                          <a:ea typeface="+mn-ea"/>
                          <a:cs typeface="+mn-cs"/>
                        </a:rPr>
                        <a:t>Bir rejimin hem başarısız hem gaddar ve kötü oluşuna dair kanıtlara bakılmaksızın yüceltilmesi (ör: faşizm, Stalincilik)</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felaketler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mn-lt"/>
                          <a:ea typeface="+mn-ea"/>
                          <a:cs typeface="+mn-cs"/>
                        </a:rPr>
                        <a:t>Önlenebilir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kazalara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uyarıları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dikkate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almamış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sebep</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oluyor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çığ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felaketi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mağdurlar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çoğu</a:t>
                      </a:r>
                      <a:r>
                        <a:rPr kumimoji="0" lang="en-US" sz="2000" b="0" i="0" u="none" strike="noStrike" cap="none" normalizeH="0" baseline="0" dirty="0">
                          <a:ln>
                            <a:noFill/>
                          </a:ln>
                          <a:solidFill>
                            <a:srgbClr val="333333"/>
                          </a:solidFill>
                          <a:effectLst/>
                          <a:latin typeface="+mn-lt"/>
                          <a:ea typeface="+mn-ea"/>
                          <a:cs typeface="+mn-cs"/>
                        </a:rPr>
                        <a:t> zaman </a:t>
                      </a:r>
                      <a:r>
                        <a:rPr kumimoji="0" lang="en-US" sz="2000" b="0" i="0" u="none" strike="noStrike" cap="none" normalizeH="0" baseline="0" dirty="0" err="1">
                          <a:ln>
                            <a:noFill/>
                          </a:ln>
                          <a:solidFill>
                            <a:srgbClr val="333333"/>
                          </a:solidFill>
                          <a:effectLst/>
                          <a:latin typeface="+mn-lt"/>
                          <a:ea typeface="+mn-ea"/>
                          <a:cs typeface="+mn-cs"/>
                        </a:rPr>
                        <a:t>olaydan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tehlikeyle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ilgili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uyarı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almış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oluyor</a:t>
                      </a:r>
                      <a:r>
                        <a:rPr kumimoji="0" lang="en-US" sz="20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mn-lt"/>
                          <a:ea typeface="+mn-ea"/>
                          <a:cs typeface="+mn-cs"/>
                        </a:rPr>
                        <a:t>Titanik-felaketi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asla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batmaz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ünlendiği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için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insanlar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uyarıları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dikkate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alınmamıştır</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0280890-5CE5-47CE-B4BC-D9EEE39F6A1F}" type="slidenum">
              <a:rPr lang="de-DE" altLang="de-DE" smtClean="0"/>
              <a:pPr/>
              <a:t>10</a:t>
            </a:fld>
            <a:endParaRPr lang="de-DE" altLang="de-DE"/>
          </a:p>
        </p:txBody>
      </p:sp>
    </p:spTree>
    <p:extLst>
      <p:ext uri="{BB962C8B-B14F-4D97-AF65-F5344CB8AC3E}">
        <p14:creationId xmlns:p14="http://schemas.microsoft.com/office/powerpoint/2010/main" val="2541409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tr-TR" altLang="de-DE" sz="2400" dirty="0">
                <a:solidFill>
                  <a:srgbClr val="333333"/>
                </a:solidFill>
              </a:rPr>
              <a:t>Araştırmalar gösteriyor ki; psikozdaki çoğu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tersini gösteren bilginin ışığında bile bir durumla ilgili fikir ya da inancını sürdürmeye devam ediyor</a:t>
            </a:r>
            <a:r>
              <a:rPr lang="en-US" altLang="de-DE" sz="2400" dirty="0">
                <a:solidFill>
                  <a:srgbClr val="333333"/>
                </a:solidFill>
              </a:rPr>
              <a:t>.</a:t>
            </a:r>
          </a:p>
          <a:p>
            <a:pPr lvl="0" defTabSz="914400" fontAlgn="base"/>
            <a:r>
              <a:rPr lang="tr-TR" altLang="de-DE" sz="2400" dirty="0">
                <a:solidFill>
                  <a:srgbClr val="004992"/>
                </a:solidFill>
              </a:rPr>
              <a:t>Bu da kişiler arası sorunlara sebep olup, çevreyle ilgili sağlıklı ve gerçekçi bir bakış oluşturmamıza engel teşkil edebilir</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E89A2C3-AA6B-4A44-8696-34CD0A993BBD}"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altLang="de-DE" sz="3600">
                <a:latin typeface="+mn-lt"/>
                <a:ea typeface="+mn-ea"/>
                <a:cs typeface="+mn-cs"/>
              </a:rPr>
              <a:t>Psikoz döneminde katı inançlar nasıl yanlış anlaşılmalara yol açabilir - örnekler</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Kesinkes fikir çatışması olur korkusu/beklentisi ya da öteki insanlara duyulan güvensizlik dolayısıyla, belirgin konular hakkında arkadaş ya da akrabalarla tartışmaktan kaçınmak</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Sizin kendi inançlarınızla ters düşen fikirlere sahip insanları düşman olarak algılayıp, size zarar vereceklerini düşünmüş olabilirsiniz.</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Bilgiyi sade tek kaynaktan elde ederken</a:t>
            </a:r>
            <a:r>
              <a:rPr lang="en-US" altLang="de-DE" sz="2400" dirty="0">
                <a:solidFill>
                  <a:srgbClr val="333333"/>
                </a:solidFill>
              </a:rPr>
              <a:t> (</a:t>
            </a:r>
            <a:r>
              <a:rPr lang="tr-TR" altLang="de-DE" sz="2400" dirty="0">
                <a:solidFill>
                  <a:srgbClr val="333333"/>
                </a:solidFill>
              </a:rPr>
              <a:t>ör: </a:t>
            </a:r>
            <a:r>
              <a:rPr lang="en-US" altLang="de-DE" sz="2400" dirty="0">
                <a:solidFill>
                  <a:srgbClr val="333333"/>
                </a:solidFill>
              </a:rPr>
              <a:t>internet</a:t>
            </a:r>
            <a:r>
              <a:rPr lang="tr-TR" altLang="de-DE" sz="2400" dirty="0">
                <a:solidFill>
                  <a:srgbClr val="333333"/>
                </a:solidFill>
              </a:rPr>
              <a:t>teki</a:t>
            </a:r>
            <a:r>
              <a:rPr lang="en-US" altLang="de-DE" sz="2400" dirty="0">
                <a:solidFill>
                  <a:srgbClr val="333333"/>
                </a:solidFill>
              </a:rPr>
              <a:t> </a:t>
            </a:r>
            <a:r>
              <a:rPr lang="tr-TR" altLang="de-DE" sz="2400" dirty="0">
                <a:solidFill>
                  <a:srgbClr val="333333"/>
                </a:solidFill>
              </a:rPr>
              <a:t>komplo teorileri hakkındaki forumlar</a:t>
            </a:r>
            <a:r>
              <a:rPr lang="en-US" altLang="de-DE" sz="2400" dirty="0">
                <a:solidFill>
                  <a:srgbClr val="333333"/>
                </a:solidFill>
              </a:rPr>
              <a:t>), </a:t>
            </a:r>
            <a:r>
              <a:rPr lang="tr-TR" altLang="de-DE" sz="2400" dirty="0">
                <a:solidFill>
                  <a:srgbClr val="333333"/>
                </a:solidFill>
              </a:rPr>
              <a:t>diğer daha ciddi medya kaynaklarını </a:t>
            </a:r>
            <a:r>
              <a:rPr lang="en-US" altLang="de-DE" sz="2400" dirty="0">
                <a:solidFill>
                  <a:srgbClr val="333333"/>
                </a:solidFill>
              </a:rPr>
              <a:t>(</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basın ajansları</a:t>
            </a:r>
            <a:r>
              <a:rPr lang="en-US" altLang="de-DE" sz="2400" dirty="0">
                <a:solidFill>
                  <a:srgbClr val="333333"/>
                </a:solidFill>
              </a:rPr>
              <a:t>) </a:t>
            </a:r>
            <a:r>
              <a:rPr lang="tr-TR" altLang="de-DE" sz="2400" dirty="0">
                <a:solidFill>
                  <a:srgbClr val="333333"/>
                </a:solidFill>
              </a:rPr>
              <a:t>umursamamak</a:t>
            </a:r>
            <a:r>
              <a:rPr lang="en-US" altLang="de-DE" sz="2400" dirty="0">
                <a:solidFill>
                  <a:srgbClr val="333333"/>
                </a:solidFill>
              </a:rPr>
              <a:t>.</a:t>
            </a:r>
            <a:endParaRPr lang="en-US" sz="2400" dirty="0"/>
          </a:p>
        </p:txBody>
      </p:sp>
      <p:sp>
        <p:nvSpPr>
          <p:cNvPr id="15365" name="Rechteck 1"/>
          <p:cNvSpPr>
            <a:spLocks noChangeArrowheads="1"/>
          </p:cNvSpPr>
          <p:nvPr/>
        </p:nvSpPr>
        <p:spPr bwMode="auto">
          <a:xfrm>
            <a:off x="408955" y="5301208"/>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100" b="0">
                <a:solidFill>
                  <a:srgbClr val="004992"/>
                </a:solidFill>
                <a:latin typeface="+mn-lt"/>
                <a:cs typeface="+mn-cs"/>
              </a:rPr>
              <a:t>Kim kısa bir kişisel yaşantısı ile katkıda bulunmak ister? </a:t>
            </a:r>
            <a:endParaRPr lang="de-DE" altLang="de-DE" sz="2100" b="0">
              <a:solidFill>
                <a:srgbClr val="004992"/>
              </a:solidFill>
              <a:latin typeface="+mn-lt"/>
              <a:cs typeface="+mn-cs"/>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E89A2C3-AA6B-4A44-8696-34CD0A993BB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altLang="de-DE" sz="3600">
                <a:latin typeface="+mn-lt"/>
                <a:ea typeface="+mn-ea"/>
                <a:cs typeface="+mn-cs"/>
              </a:rPr>
              <a:t>Aşağıdaki 3 resim belli bir kategoriye ait. Sizce bu hangi kategori olabilir?</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en-US" altLang="de-DE" sz="2400" dirty="0">
              <a:solidFill>
                <a:srgbClr val="333333"/>
              </a:solidFill>
            </a:endParaRPr>
          </a:p>
          <a:p>
            <a:pPr lvl="0" algn="ctr" defTabSz="914400" fontAlgn="base">
              <a:lnSpc>
                <a:spcPct val="100000"/>
              </a:lnSpc>
              <a:spcBef>
                <a:spcPts val="1200"/>
              </a:spcBef>
            </a:pPr>
            <a:endParaRPr lang="en-US" altLang="de-DE" sz="2400" dirty="0">
              <a:solidFill>
                <a:srgbClr val="333333"/>
              </a:solidFill>
            </a:endParaRPr>
          </a:p>
          <a:p>
            <a:pPr lvl="0" algn="ctr" defTabSz="914400" fontAlgn="base">
              <a:lnSpc>
                <a:spcPct val="100000"/>
              </a:lnSpc>
              <a:spcBef>
                <a:spcPts val="1200"/>
              </a:spcBef>
            </a:pPr>
            <a:endParaRPr lang="en-US" altLang="de-DE" sz="2400" dirty="0">
              <a:solidFill>
                <a:srgbClr val="333333"/>
              </a:solidFill>
            </a:endParaRPr>
          </a:p>
          <a:p>
            <a:pPr lvl="0" algn="ctr" defTabSz="914400" fontAlgn="base">
              <a:lnSpc>
                <a:spcPct val="100000"/>
              </a:lnSpc>
              <a:spcBef>
                <a:spcPts val="1200"/>
              </a:spcBef>
            </a:pPr>
            <a:endParaRPr lang="en-US" altLang="de-DE" sz="2400" dirty="0">
              <a:solidFill>
                <a:srgbClr val="333333"/>
              </a:solidFill>
            </a:endParaRPr>
          </a:p>
          <a:p>
            <a:pPr lvl="0" algn="ctr" defTabSz="914400" fontAlgn="base">
              <a:lnSpc>
                <a:spcPct val="100000"/>
              </a:lnSpc>
              <a:spcBef>
                <a:spcPts val="1200"/>
              </a:spcBef>
            </a:pPr>
            <a:r>
              <a:rPr lang="tr-TR" altLang="de-DE" sz="2400" dirty="0">
                <a:solidFill>
                  <a:srgbClr val="333333"/>
                </a:solidFill>
              </a:rPr>
              <a:t>Eğer yukarıdakileri hangi kategorinin tamamıyla kapsadığından eminseniz</a:t>
            </a:r>
            <a:r>
              <a:rPr lang="de-DE" altLang="de-DE" sz="2400" dirty="0">
                <a:solidFill>
                  <a:srgbClr val="333333"/>
                </a:solidFill>
              </a:rPr>
              <a:t>, </a:t>
            </a:r>
            <a:r>
              <a:rPr lang="tr-TR" altLang="de-DE" sz="2400" dirty="0">
                <a:solidFill>
                  <a:srgbClr val="333333"/>
                </a:solidFill>
              </a:rPr>
              <a:t>cevabınızı öneriniz</a:t>
            </a:r>
            <a:r>
              <a:rPr lang="de-DE" altLang="de-DE" sz="2400" dirty="0">
                <a:solidFill>
                  <a:srgbClr val="333333"/>
                </a:solidFill>
              </a:rPr>
              <a:t>.</a:t>
            </a:r>
          </a:p>
          <a:p>
            <a:pPr lvl="0" algn="ctr" defTabSz="914400" fontAlgn="base">
              <a:lnSpc>
                <a:spcPct val="100000"/>
              </a:lnSpc>
              <a:spcBef>
                <a:spcPts val="1200"/>
              </a:spcBef>
            </a:pPr>
            <a:r>
              <a:rPr lang="tr-TR" altLang="de-DE" sz="2400" dirty="0">
                <a:solidFill>
                  <a:srgbClr val="333333"/>
                </a:solidFill>
              </a:rPr>
              <a:t>Cevabınızla ilgili geri bildirim </a:t>
            </a:r>
            <a:r>
              <a:rPr lang="tr-TR" altLang="de-DE" sz="2400">
                <a:solidFill>
                  <a:srgbClr val="333333"/>
                </a:solidFill>
              </a:rPr>
              <a:t>alacaksınız</a:t>
            </a:r>
            <a:r>
              <a:rPr lang="de-DE" altLang="de-DE" sz="2400">
                <a:solidFill>
                  <a:srgbClr val="333333"/>
                </a:solidFill>
              </a:rPr>
              <a:t> (“</a:t>
            </a:r>
            <a:r>
              <a:rPr lang="tr-TR" altLang="de-DE" sz="2400">
                <a:solidFill>
                  <a:srgbClr val="333333"/>
                </a:solidFill>
              </a:rPr>
              <a:t>evet</a:t>
            </a:r>
            <a:r>
              <a:rPr lang="en-US" altLang="de-DE" sz="2400">
                <a:solidFill>
                  <a:srgbClr val="333333"/>
                </a:solidFill>
              </a:rPr>
              <a:t>”</a:t>
            </a:r>
            <a:r>
              <a:rPr lang="de-DE" altLang="de-DE" sz="2400">
                <a:solidFill>
                  <a:srgbClr val="333333"/>
                </a:solidFill>
              </a:rPr>
              <a:t> </a:t>
            </a:r>
            <a:r>
              <a:rPr lang="tr-TR" altLang="de-DE" sz="2400" dirty="0">
                <a:solidFill>
                  <a:srgbClr val="333333"/>
                </a:solidFill>
              </a:rPr>
              <a:t>ya </a:t>
            </a:r>
            <a:r>
              <a:rPr lang="tr-TR" altLang="de-DE" sz="2400">
                <a:solidFill>
                  <a:srgbClr val="333333"/>
                </a:solidFill>
              </a:rPr>
              <a:t>da</a:t>
            </a:r>
            <a:r>
              <a:rPr lang="de-DE" altLang="de-DE" sz="2400">
                <a:solidFill>
                  <a:srgbClr val="333333"/>
                </a:solidFill>
              </a:rPr>
              <a:t> “</a:t>
            </a:r>
            <a:r>
              <a:rPr lang="tr-TR" altLang="de-DE" sz="2400">
                <a:solidFill>
                  <a:srgbClr val="333333"/>
                </a:solidFill>
              </a:rPr>
              <a:t>hayır”</a:t>
            </a:r>
            <a:r>
              <a:rPr lang="en-CA" altLang="de-DE" sz="2400">
                <a:solidFill>
                  <a:srgbClr val="333333"/>
                </a:solidFill>
              </a:rPr>
              <a:t> </a:t>
            </a:r>
            <a:r>
              <a:rPr lang="de-DE" altLang="de-DE" sz="2400" dirty="0">
                <a:solidFill>
                  <a:srgbClr val="333333"/>
                </a:solidFill>
              </a:rPr>
              <a:t>).</a:t>
            </a:r>
          </a:p>
          <a:p>
            <a:pPr lvl="0" algn="ctr" defTabSz="914400" fontAlgn="base">
              <a:lnSpc>
                <a:spcPct val="100000"/>
              </a:lnSpc>
              <a:spcBef>
                <a:spcPts val="1200"/>
              </a:spcBef>
            </a:pPr>
            <a:r>
              <a:rPr lang="tr-TR" altLang="de-DE" sz="2400" dirty="0">
                <a:solidFill>
                  <a:srgbClr val="333333"/>
                </a:solidFill>
              </a:rPr>
              <a:t>Diğer seçenekleri varsayımınızı test edecek sırada önermeye dikkat ediniz</a:t>
            </a:r>
            <a:r>
              <a:rPr lang="de-DE" altLang="de-DE" sz="2400" dirty="0">
                <a:solidFill>
                  <a:srgbClr val="333333"/>
                </a:solidFill>
              </a:rPr>
              <a:t>.</a:t>
            </a:r>
            <a:endParaRPr lang="en-US" sz="2400" dirty="0"/>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E89A2C3-AA6B-4A44-8696-34CD0A993BB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Text Box 5"/>
          <p:cNvSpPr>
            <a:spLocks noGrp="1" noChangeArrowheads="1"/>
          </p:cNvSpPr>
          <p:nvPr>
            <p:ph idx="1"/>
          </p:nvPr>
        </p:nvSpPr>
        <p:spPr/>
        <p:txBody>
          <a:bodyPr>
            <a:noAutofit/>
          </a:bodyPr>
          <a:lstStyle/>
          <a:p>
            <a:pPr eaLnBrk="1" hangingPunct="1">
              <a:lnSpc>
                <a:spcPct val="100000"/>
              </a:lnSpc>
              <a:spcBef>
                <a:spcPts val="1200"/>
              </a:spcBef>
              <a:defRPr/>
            </a:pPr>
            <a:endParaRPr lang="en-US" altLang="de-DE" sz="1800" b="1" dirty="0">
              <a:solidFill>
                <a:srgbClr val="333333"/>
              </a:solidFill>
            </a:endParaRPr>
          </a:p>
          <a:p>
            <a:pPr eaLnBrk="1" hangingPunct="1">
              <a:lnSpc>
                <a:spcPct val="100000"/>
              </a:lnSpc>
              <a:spcBef>
                <a:spcPts val="1200"/>
              </a:spcBef>
              <a:defRPr/>
            </a:pPr>
            <a:endParaRPr lang="en-US" altLang="de-DE" sz="1800" b="1" dirty="0">
              <a:solidFill>
                <a:srgbClr val="333333"/>
              </a:solidFill>
            </a:endParaRPr>
          </a:p>
          <a:p>
            <a:pPr eaLnBrk="1" hangingPunct="1">
              <a:lnSpc>
                <a:spcPct val="100000"/>
              </a:lnSpc>
              <a:spcBef>
                <a:spcPts val="1200"/>
              </a:spcBef>
              <a:defRPr/>
            </a:pPr>
            <a:endParaRPr lang="en-US" altLang="de-DE" b="1" dirty="0">
              <a:solidFill>
                <a:srgbClr val="333333"/>
              </a:solidFill>
            </a:endParaRPr>
          </a:p>
          <a:p>
            <a:pPr eaLnBrk="1" hangingPunct="1">
              <a:lnSpc>
                <a:spcPct val="100000"/>
              </a:lnSpc>
              <a:spcBef>
                <a:spcPts val="1200"/>
              </a:spcBef>
              <a:defRPr/>
            </a:pPr>
            <a:endParaRPr lang="en-US" altLang="de-DE" sz="1800" b="1" dirty="0">
              <a:solidFill>
                <a:srgbClr val="333333"/>
              </a:solidFill>
            </a:endParaRPr>
          </a:p>
          <a:p>
            <a:pPr eaLnBrk="1" hangingPunct="1">
              <a:lnSpc>
                <a:spcPct val="100000"/>
              </a:lnSpc>
              <a:spcBef>
                <a:spcPts val="1200"/>
              </a:spcBef>
              <a:defRPr/>
            </a:pPr>
            <a:r>
              <a:rPr lang="tr-TR" altLang="de-DE" sz="1800" b="1" dirty="0">
                <a:solidFill>
                  <a:srgbClr val="333333"/>
                </a:solidFill>
              </a:rPr>
              <a:t>Yaygın hata</a:t>
            </a:r>
            <a:r>
              <a:rPr lang="de-DE" altLang="de-DE" sz="1800" b="1" dirty="0">
                <a:solidFill>
                  <a:srgbClr val="333333"/>
                </a:solidFill>
              </a:rPr>
              <a:t>: </a:t>
            </a:r>
            <a:r>
              <a:rPr lang="tr-TR" altLang="de-DE" sz="1800" dirty="0">
                <a:solidFill>
                  <a:srgbClr val="333333"/>
                </a:solidFill>
              </a:rPr>
              <a:t>Çoğu insan kendi varsayımını doğrulayacak bilgiyi ararken, onunla çelişecek bilginin varlığını unutur</a:t>
            </a:r>
            <a:r>
              <a:rPr lang="de-DE" altLang="de-DE" sz="1800" dirty="0">
                <a:solidFill>
                  <a:srgbClr val="333333"/>
                </a:solidFill>
              </a:rPr>
              <a:t> (</a:t>
            </a:r>
            <a:r>
              <a:rPr lang="tr-TR" altLang="de-DE" sz="1800" dirty="0">
                <a:solidFill>
                  <a:srgbClr val="333333"/>
                </a:solidFill>
              </a:rPr>
              <a:t>doğrulama yanlı düşünme dolayısıyla</a:t>
            </a:r>
            <a:r>
              <a:rPr lang="de-DE" altLang="de-DE" sz="1800" dirty="0">
                <a:solidFill>
                  <a:srgbClr val="333333"/>
                </a:solidFill>
              </a:rPr>
              <a:t>). </a:t>
            </a:r>
            <a:r>
              <a:rPr lang="tr-TR" altLang="de-DE" sz="1800" dirty="0">
                <a:solidFill>
                  <a:srgbClr val="333333"/>
                </a:solidFill>
              </a:rPr>
              <a:t>Bu durumda doğru gibi görünen kategori</a:t>
            </a:r>
            <a:r>
              <a:rPr lang="de-DE" altLang="de-DE" sz="1800" dirty="0">
                <a:solidFill>
                  <a:srgbClr val="333333"/>
                </a:solidFill>
              </a:rPr>
              <a:t>: </a:t>
            </a:r>
            <a:r>
              <a:rPr lang="tr-TR" altLang="de-DE" sz="1800" dirty="0">
                <a:solidFill>
                  <a:srgbClr val="333333"/>
                </a:solidFill>
              </a:rPr>
              <a:t>çiçeklerdir</a:t>
            </a:r>
            <a:r>
              <a:rPr lang="de-DE" altLang="de-DE" sz="1800" dirty="0">
                <a:solidFill>
                  <a:srgbClr val="333333"/>
                </a:solidFill>
              </a:rPr>
              <a:t>. </a:t>
            </a:r>
            <a:r>
              <a:rPr lang="tr-TR" altLang="de-DE" sz="1800" dirty="0">
                <a:solidFill>
                  <a:srgbClr val="333333"/>
                </a:solidFill>
              </a:rPr>
              <a:t>Çoğunlukla alternatif düşünce ya da önemli etmenler göz önüne alınmaz</a:t>
            </a:r>
            <a:r>
              <a:rPr lang="de-DE" altLang="de-DE" sz="1800" dirty="0">
                <a:solidFill>
                  <a:srgbClr val="333333"/>
                </a:solidFill>
              </a:rPr>
              <a:t>.</a:t>
            </a:r>
          </a:p>
          <a:p>
            <a:pPr eaLnBrk="1" hangingPunct="1">
              <a:lnSpc>
                <a:spcPct val="100000"/>
              </a:lnSpc>
              <a:spcBef>
                <a:spcPts val="1200"/>
              </a:spcBef>
              <a:defRPr/>
            </a:pPr>
            <a:r>
              <a:rPr lang="tr-TR" altLang="de-DE" sz="1800" dirty="0">
                <a:solidFill>
                  <a:srgbClr val="333333"/>
                </a:solidFill>
              </a:rPr>
              <a:t>Günlük yaşamdan örnekler</a:t>
            </a:r>
            <a:r>
              <a:rPr lang="de-DE" altLang="de-DE" sz="1800" dirty="0">
                <a:solidFill>
                  <a:srgbClr val="333333"/>
                </a:solidFill>
              </a:rPr>
              <a:t>:</a:t>
            </a:r>
          </a:p>
          <a:p>
            <a:pPr marL="285750" indent="-285750" eaLnBrk="1" hangingPunct="1">
              <a:lnSpc>
                <a:spcPct val="100000"/>
              </a:lnSpc>
              <a:spcBef>
                <a:spcPts val="1200"/>
              </a:spcBef>
              <a:buClr>
                <a:srgbClr val="333333"/>
              </a:buClr>
              <a:buFont typeface="WingDings"/>
              <a:buChar char=""/>
              <a:defRPr/>
            </a:pPr>
            <a:r>
              <a:rPr lang="tr-TR" altLang="de-DE" sz="1800" dirty="0">
                <a:solidFill>
                  <a:srgbClr val="333333"/>
                </a:solidFill>
              </a:rPr>
              <a:t>kişi kendi fikri ile uyuşan gazeteleri okur.</a:t>
            </a:r>
            <a:endParaRPr lang="de-DE" altLang="de-DE" sz="1800" dirty="0">
              <a:solidFill>
                <a:srgbClr val="333333"/>
              </a:solidFill>
            </a:endParaRPr>
          </a:p>
          <a:p>
            <a:pPr marL="285750" indent="-285750" eaLnBrk="1" hangingPunct="1">
              <a:lnSpc>
                <a:spcPct val="100000"/>
              </a:lnSpc>
              <a:spcBef>
                <a:spcPts val="1200"/>
              </a:spcBef>
              <a:buClr>
                <a:srgbClr val="333333"/>
              </a:buClr>
              <a:buFont typeface="WingDings"/>
              <a:buChar char=""/>
              <a:defRPr/>
            </a:pPr>
            <a:r>
              <a:rPr lang="tr-TR" altLang="de-DE" sz="1800" dirty="0">
                <a:solidFill>
                  <a:srgbClr val="333333"/>
                </a:solidFill>
              </a:rPr>
              <a:t>kişi karşıt fikirleri tartışmaktansa, kendisinden farklı düşünen insanlarla ilişkiden</a:t>
            </a:r>
            <a:r>
              <a:rPr lang="de-DE" altLang="de-DE" sz="1800" dirty="0">
                <a:solidFill>
                  <a:srgbClr val="333333"/>
                </a:solidFill>
              </a:rPr>
              <a:t> </a:t>
            </a:r>
            <a:r>
              <a:rPr lang="tr-TR" altLang="de-DE" sz="1800" dirty="0">
                <a:solidFill>
                  <a:srgbClr val="333333"/>
                </a:solidFill>
              </a:rPr>
              <a:t>kaçınır</a:t>
            </a:r>
            <a:r>
              <a:rPr lang="de-DE" altLang="de-DE" sz="1800" dirty="0">
                <a:solidFill>
                  <a:srgbClr val="333333"/>
                </a:solidFill>
              </a:rPr>
              <a:t>.</a:t>
            </a:r>
          </a:p>
          <a:p>
            <a:pPr eaLnBrk="1" hangingPunct="1">
              <a:lnSpc>
                <a:spcPct val="100000"/>
              </a:lnSpc>
              <a:spcBef>
                <a:spcPts val="1200"/>
              </a:spcBef>
              <a:defRPr/>
            </a:pPr>
            <a:r>
              <a:rPr lang="tr-TR" altLang="de-DE" sz="1800" dirty="0">
                <a:solidFill>
                  <a:srgbClr val="004992"/>
                </a:solidFill>
              </a:rPr>
              <a:t>Bu da tek-taraflı tutumlara hatta yanlış kanıların iyice dallanıp budaklanmasına yol açabilir</a:t>
            </a:r>
            <a:r>
              <a:rPr lang="de-DE" altLang="de-DE" sz="1800" dirty="0">
                <a:solidFill>
                  <a:srgbClr val="004992"/>
                </a:solidFill>
              </a:rPr>
              <a:t>.</a:t>
            </a:r>
          </a:p>
        </p:txBody>
      </p:sp>
      <p:sp>
        <p:nvSpPr>
          <p:cNvPr id="17418"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Kategori: canlılar!</a:t>
            </a:r>
            <a:endParaRPr lang="de-DE" altLang="de-DE" sz="3600">
              <a:latin typeface="+mn-lt"/>
              <a:ea typeface="+mn-ea"/>
              <a:cs typeface="+mn-cs"/>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cs typeface="+mn-cs"/>
              </a:rPr>
              <a:t>						Diğer seçenekler:</a:t>
            </a:r>
          </a:p>
        </p:txBody>
      </p:sp>
      <p:sp>
        <p:nvSpPr>
          <p:cNvPr id="4" name="Footer Placeholder 3"/>
          <p:cNvSpPr>
            <a:spLocks noGrp="1"/>
          </p:cNvSpPr>
          <p:nvPr>
            <p:ph type="ftr" sz="quarter" idx="11"/>
          </p:nvPr>
        </p:nvSpPr>
        <p:spPr/>
        <p:txBody>
          <a:bodyPr/>
          <a:lstStyle/>
          <a:p>
            <a:pPr>
              <a:defRPr/>
            </a:pPr>
            <a:r>
              <a:rPr lang="de-DE"/>
              <a:t>Eğitim Modülü 3 – İnançları Değiştirmek</a:t>
            </a:r>
          </a:p>
        </p:txBody>
      </p:sp>
      <p:sp>
        <p:nvSpPr>
          <p:cNvPr id="5" name="Slide Number Placeholder 4"/>
          <p:cNvSpPr>
            <a:spLocks noGrp="1"/>
          </p:cNvSpPr>
          <p:nvPr>
            <p:ph type="sldNum" sz="quarter" idx="12"/>
          </p:nvPr>
        </p:nvSpPr>
        <p:spPr/>
        <p:txBody>
          <a:bodyPr/>
          <a:lstStyle/>
          <a:p>
            <a:fld id="{4E89A2C3-AA6B-4A44-8696-34CD0A993BB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Şimdi, bir hikayeyi oluşturan, farklı yorumlara açık 3 resim gösterilecektir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Şimdi, bir hikayeyi oluşturan, farklı yorumlara açık 3 resim gösterilecektir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resimler ters sırada gösterilecek, yani en son resmi ilk </a:t>
            </a:r>
            <a:r>
              <a:rPr lang="tr-TR" altLang="de-DE" sz="2400">
                <a:solidFill>
                  <a:srgbClr val="333333"/>
                </a:solidFill>
              </a:rPr>
              <a:t>göreceksiniz</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16</a:t>
            </a:fld>
            <a:endParaRPr lang="de-DE" altLang="de-DE"/>
          </a:p>
        </p:txBody>
      </p:sp>
    </p:spTree>
    <p:extLst>
      <p:ext uri="{BB962C8B-B14F-4D97-AF65-F5344CB8AC3E}">
        <p14:creationId xmlns:p14="http://schemas.microsoft.com/office/powerpoint/2010/main" val="809128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Şimdi, bir hikayeyi oluşturan, farklı yorumlara açık 3 resim gösterilecektir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resimler ters sırada gösterilecek, yani en son resmi ilk göreceksiniz</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Her resim gösterildikten sonra, sunulan çeşitli yorumların akla yatkınlığını ve olabilirliğini değerlendirmeniz sizden istenecek</a:t>
            </a:r>
            <a:r>
              <a:rPr lang="en-US" altLang="de-DE" sz="2400" dirty="0">
                <a:solidFill>
                  <a:srgbClr val="333333"/>
                </a:solidFill>
              </a:rPr>
              <a:t>. </a:t>
            </a:r>
            <a:r>
              <a:rPr lang="tr-TR" altLang="de-DE" sz="2400" dirty="0">
                <a:solidFill>
                  <a:srgbClr val="333333"/>
                </a:solidFill>
              </a:rPr>
              <a:t>Her yeni bir resimden sonra bu yorumları tekrar değerlendirmeniz </a:t>
            </a:r>
            <a:r>
              <a:rPr lang="tr-TR" altLang="de-DE" sz="2400">
                <a:solidFill>
                  <a:srgbClr val="333333"/>
                </a:solidFill>
              </a:rPr>
              <a:t>gerekecektir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17</a:t>
            </a:fld>
            <a:endParaRPr lang="de-DE" altLang="de-DE"/>
          </a:p>
        </p:txBody>
      </p:sp>
    </p:spTree>
    <p:extLst>
      <p:ext uri="{BB962C8B-B14F-4D97-AF65-F5344CB8AC3E}">
        <p14:creationId xmlns:p14="http://schemas.microsoft.com/office/powerpoint/2010/main" val="94645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Şimdi, bir hikayeyi oluşturan, farklı yorumlara açık 3 resim gösterilecektir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resimler ters sırada gösterilecek, yani en son resmi ilk göreceksiniz</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Her resim gösterildikten sonra, sunulan çeşitli yorumların akla yatkınlığını ve olabilirliğini değerlendirmeniz sizden istenecek</a:t>
            </a:r>
            <a:r>
              <a:rPr lang="en-US" altLang="de-DE" sz="2400" dirty="0">
                <a:solidFill>
                  <a:srgbClr val="333333"/>
                </a:solidFill>
              </a:rPr>
              <a:t>. </a:t>
            </a:r>
            <a:r>
              <a:rPr lang="tr-TR" altLang="de-DE" sz="2400" dirty="0">
                <a:solidFill>
                  <a:srgbClr val="333333"/>
                </a:solidFill>
              </a:rPr>
              <a:t>Her yeni bir resimden sonra bu yorumları tekrar değerlendirmeniz gerekecektir</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Değerlendirmenizde</a:t>
            </a:r>
            <a:r>
              <a:rPr lang="en-GB" altLang="ko-KR" sz="2400" dirty="0">
                <a:solidFill>
                  <a:srgbClr val="333333"/>
                </a:solidFill>
              </a:rPr>
              <a:t> ne </a:t>
            </a:r>
            <a:r>
              <a:rPr lang="en-GB" altLang="ko-KR" sz="2400" dirty="0" err="1">
                <a:solidFill>
                  <a:srgbClr val="333333"/>
                </a:solidFill>
              </a:rPr>
              <a:t>kadar</a:t>
            </a:r>
            <a:r>
              <a:rPr lang="en-GB" altLang="ko-KR" sz="2400" dirty="0">
                <a:solidFill>
                  <a:srgbClr val="333333"/>
                </a:solidFill>
              </a:rPr>
              <a:t> </a:t>
            </a:r>
            <a:r>
              <a:rPr lang="en-GB" altLang="ko-KR" sz="2400" dirty="0" err="1">
                <a:solidFill>
                  <a:srgbClr val="333333"/>
                </a:solidFill>
              </a:rPr>
              <a:t>güvenli</a:t>
            </a:r>
            <a:r>
              <a:rPr lang="en-GB" altLang="ko-KR" sz="2400" dirty="0">
                <a:solidFill>
                  <a:srgbClr val="333333"/>
                </a:solidFill>
              </a:rPr>
              <a:t> </a:t>
            </a:r>
            <a:r>
              <a:rPr lang="en-GB" altLang="ko-KR" sz="2400" dirty="0" err="1">
                <a:solidFill>
                  <a:srgbClr val="333333"/>
                </a:solidFill>
              </a:rPr>
              <a:t>olduğunuzu</a:t>
            </a:r>
            <a:r>
              <a:rPr lang="en-GB" altLang="ko-KR" sz="2400" dirty="0">
                <a:solidFill>
                  <a:srgbClr val="333333"/>
                </a:solidFill>
              </a:rPr>
              <a:t> </a:t>
            </a:r>
            <a:r>
              <a:rPr lang="en-GB" altLang="ko-KR" sz="2400" dirty="0" err="1">
                <a:solidFill>
                  <a:srgbClr val="333333"/>
                </a:solidFill>
              </a:rPr>
              <a:t>grup</a:t>
            </a:r>
            <a:r>
              <a:rPr lang="en-GB" altLang="ko-KR" sz="2400" dirty="0">
                <a:solidFill>
                  <a:srgbClr val="333333"/>
                </a:solidFill>
              </a:rPr>
              <a:t> </a:t>
            </a:r>
            <a:r>
              <a:rPr lang="en-GB" altLang="ko-KR" sz="2400" dirty="0" err="1">
                <a:solidFill>
                  <a:srgbClr val="333333"/>
                </a:solidFill>
              </a:rPr>
              <a:t>ile</a:t>
            </a:r>
            <a:r>
              <a:rPr lang="en-GB" altLang="ko-KR" sz="2400" dirty="0">
                <a:solidFill>
                  <a:srgbClr val="333333"/>
                </a:solidFill>
              </a:rPr>
              <a:t> </a:t>
            </a:r>
            <a:r>
              <a:rPr lang="en-GB" altLang="ko-KR" sz="2400" dirty="0" err="1">
                <a:solidFill>
                  <a:srgbClr val="333333"/>
                </a:solidFill>
              </a:rPr>
              <a:t>tartışınız</a:t>
            </a:r>
            <a:r>
              <a:rPr lang="en-GB"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18</a:t>
            </a:fld>
            <a:endParaRPr lang="de-DE" altLang="de-DE"/>
          </a:p>
        </p:txBody>
      </p:sp>
    </p:spTree>
    <p:extLst>
      <p:ext uri="{BB962C8B-B14F-4D97-AF65-F5344CB8AC3E}">
        <p14:creationId xmlns:p14="http://schemas.microsoft.com/office/powerpoint/2010/main" val="3854878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Sizce ne olmuş olabilir?</a:t>
            </a: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mutlu çünkü sonunda bir aile onu evlat edindi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Ailesi çocuklarını övüyorlar çünkü o ihbar ettiği için yangına zamanında müdahale </a:t>
            </a:r>
            <a:r>
              <a:rPr lang="tr-TR" altLang="de-DE" sz="2000" b="0">
                <a:solidFill>
                  <a:srgbClr val="333333"/>
                </a:solidFill>
                <a:latin typeface="+mn-lt"/>
                <a:cs typeface="+mn-cs"/>
              </a:rPr>
              <a:t>edilebildi</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Çocuk </a:t>
            </a:r>
            <a:r>
              <a:rPr lang="tr-TR" altLang="de-DE" sz="2000" b="0" dirty="0">
                <a:solidFill>
                  <a:srgbClr val="333333"/>
                </a:solidFill>
                <a:latin typeface="+mn-lt"/>
                <a:cs typeface="+mn-cs"/>
              </a:rPr>
              <a:t>okulda bir dersinden iyi bir not aldığını öğrendi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yakalanmadan yangın çıkardı</a:t>
            </a:r>
            <a:r>
              <a:rPr lang="en-CA"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mutlu çünkü sonunda bir aile onu evlat edindi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Ailesi çocuklarını övüyorlar çünkü o ihbar ettiği için yangına zamanında müdahale edilebildi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okulda bir dersinden iyi bir not aldığını öğrendi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yakalanmadan yangın çıkardı</a:t>
            </a:r>
            <a:r>
              <a:rPr lang="en-CA"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mutlu çünkü sonunda bir aile onu evlat edindi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Ailesi çocuklarını övüyorlar çünkü o ihbar ettiği için yangına zamanında müdahale edilebildi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okulda bir dersinden iyi bir not aldığını öğrendi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yakalanmadan yangın çıkardı</a:t>
            </a:r>
            <a:r>
              <a:rPr lang="en-CA"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mutlu çünkü sonunda bir aile onu evlat edindi</a:t>
            </a:r>
            <a:r>
              <a:rPr lang="en-CA"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Ailesi çocuklarını övüyorlar çünkü o ihbar ettiği için yangına zamanında müdahale edilebildi</a:t>
            </a:r>
            <a:r>
              <a:rPr lang="en-CA"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okulda bir dersinden iyi bir not aldığını öğrendi</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Çocuk yakalanmadan yangın çıkardı</a:t>
            </a:r>
            <a:r>
              <a:rPr lang="en-CA" altLang="de-DE" sz="2000" b="0" dirty="0">
                <a:solidFill>
                  <a:srgbClr val="333333"/>
                </a:solidFill>
                <a:latin typeface="+mn-lt"/>
                <a:cs typeface="+mn-cs"/>
              </a:rPr>
              <a:t>.</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gölgede kalan park yeri için kavga ediyorlar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diğer adama her iki park yerini işgal ettiği için azarlamakta haklı.</a:t>
            </a:r>
            <a:endParaRPr lang="de-DE"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Gri arabanın sahibi yanlış yere eleştiriliyor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arabanın fiyatında anlaşamadılar</a:t>
            </a:r>
            <a:r>
              <a:rPr lang="de-DE"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gölgede kalan park yeri için kavga ediyorlar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diğer adama her iki park yerini işgal ettiği için azarlamakta haklı.</a:t>
            </a:r>
            <a:endParaRPr lang="de-DE"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Gri arabanın sahibi yanlış yere eleştiriliyor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arabanın fiyatında anlaşamadılar</a:t>
            </a:r>
            <a:r>
              <a:rPr lang="de-DE"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gölgede kalan park yeri için kavga ediyorlar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diğer adama her iki park yerini işgal ettiği için azarlamakta haklı.</a:t>
            </a:r>
            <a:endParaRPr lang="de-DE"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Gri arabanın sahibi yanlış yere eleştiriliyor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arabanın fiyatında anlaşamadılar</a:t>
            </a:r>
            <a:r>
              <a:rPr lang="de-DE" altLang="de-DE" sz="2000" b="0" dirty="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gölgede kalan park yeri için kavga ediyorlar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diğer adama her iki park yerini işgal ettiği için azarlamakta haklı.</a:t>
            </a:r>
            <a:endParaRPr lang="de-DE" altLang="de-DE" sz="2000" b="0" dirty="0">
              <a:solidFill>
                <a:srgbClr val="333333"/>
              </a:solidFill>
              <a:latin typeface="+mn-lt"/>
              <a:cs typeface="+mn-cs"/>
            </a:endParaRP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Gri arabanın sahibi yanlış yere eleştiriliyor</a:t>
            </a:r>
            <a:r>
              <a:rPr lang="en-US"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Adamlar arabanın fiyatında anlaşamadılar</a:t>
            </a:r>
            <a:r>
              <a:rPr lang="de-DE" altLang="de-DE" sz="2000" b="0" dirty="0">
                <a:solidFill>
                  <a:srgbClr val="333333"/>
                </a:solidFill>
                <a:latin typeface="+mn-lt"/>
                <a:cs typeface="+mn-cs"/>
              </a:rPr>
              <a:t>.</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Telefon çalınca adamın dikkati dağıldı ve havaya fırlattığı pizza hamuru kafasının üzerine düştü</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yardım için birilerini arıyor çünkü biraz önce kafasına uzaylı bir yaratık kondu</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başına komik bir şapka takarak bir kızı güldürmeye çalışıyor.</a:t>
            </a:r>
            <a:endParaRPr lang="en-US"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kekin nasıl yapıldığını unuttuğundan annesini tarifi sormak için arıyor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Telefon çalınca adamın dikkati dağıldı ve havaya fırlattığı pizza hamuru kafasının üzerine düştü</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yardım için birilerini arıyor çünkü biraz önce kafasına uzaylı bir yaratık kondu</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başına komik bir şapka takarak bir kızı güldürmeye çalışıyor.</a:t>
            </a:r>
            <a:endParaRPr lang="en-US"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kekin nasıl yapıldığını unuttuğundan annesini tarifi sormak için arıyor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sp>
        <p:nvSpPr>
          <p:cNvPr id="338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Telefon çalınca adamın dikkati dağıldı ve havaya fırlattığı pizza hamuru kafasının üzerine düştü</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yardım için birilerini arıyor çünkü biraz önce kafasına uzaylı bir yaratık kondu</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başına komik bir şapka takarak bir kızı güldürmeye çalışıyor.</a:t>
            </a:r>
            <a:endParaRPr lang="en-US"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kekin nasıl yapıldığını unuttuğundan annesini tarifi sormak için arıyor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Telefon çalınca adamın dikkati dağıldı ve havaya fırlattığı pizza hamuru kafasının üzerine düştü</a:t>
            </a:r>
            <a:r>
              <a:rPr lang="en-US"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yardım için birilerini arıyor çünkü biraz önce kafasına uzaylı bir yaratık kondu</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başına komik bir şapka takarak bir kızı güldürmeye çalışıyor.</a:t>
            </a:r>
            <a:endParaRPr lang="en-US" altLang="de-DE"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kekin nasıl yapıldığını unuttuğundan annesini tarifi sormak için arıyor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Politikacı, yoksun insanlara yardım ediyor</a:t>
            </a:r>
            <a:r>
              <a:rPr lang="de-DE" altLang="de-DE" sz="18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Bu komünist politikacı işçilere daha sıkı çalışmaları için teşvik ediyor</a:t>
            </a:r>
            <a:r>
              <a:rPr lang="en-CA" altLang="de-DE" sz="18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Hatip, dünyanın sonunun geldiğini duyuruyor</a:t>
            </a:r>
            <a:r>
              <a:rPr lang="en-CA" altLang="de-DE" sz="18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Patron lüks içerisinde yaşamasına rağmen, çalışanların maaşlarında artış yapmak için hiç para olmadığını bildiriyor</a:t>
            </a:r>
            <a:r>
              <a:rPr lang="en-CA" altLang="de-DE" sz="1800" b="0" dirty="0">
                <a:solidFill>
                  <a:srgbClr val="333333"/>
                </a:solidFill>
                <a:latin typeface="+mn-lt"/>
                <a:cs typeface="+mn-cs"/>
              </a:rPr>
              <a:t>.</a:t>
            </a:r>
            <a:endParaRPr lang="en-CA" altLang="de-DE" sz="18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Politikacı, yoksun insanlara yardım ediyor</a:t>
            </a:r>
            <a:r>
              <a:rPr lang="de-DE"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Bu komünist politikacı işçilere daha sıkı çalışmaları için teşvik ediyor</a:t>
            </a:r>
            <a:r>
              <a:rPr lang="en-CA"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Hatip, dünyanın sonunun geldiğini duyuruyor</a:t>
            </a:r>
            <a:r>
              <a:rPr lang="en-CA"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Patron lüks içerisinde yaşamasına rağmen, çalışanların maaşlarında artış yapmak için hiç para olmadığını bildiriyor</a:t>
            </a:r>
            <a:r>
              <a:rPr lang="en-CA" altLang="de-DE" sz="1800" b="0">
                <a:solidFill>
                  <a:srgbClr val="333333"/>
                </a:solidFill>
                <a:latin typeface="+mn-lt"/>
                <a:cs typeface="+mn-cs"/>
              </a:rPr>
              <a:t>.</a:t>
            </a:r>
            <a:endParaRPr lang="en-CA" altLang="de-DE" sz="180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Lütfen ne kadar makul ya da olabilir olduğunu değerlendirin</a:t>
            </a: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7"/>
          <p:cNvSpPr>
            <a:spLocks noChangeArrowheads="1"/>
          </p:cNvSpPr>
          <p:nvPr/>
        </p:nvSpPr>
        <p:spPr bwMode="auto">
          <a:xfrm>
            <a:off x="2949324" y="2133600"/>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cs typeface="+mn-cs"/>
              </a:rPr>
              <a:t>BALOSU</a:t>
            </a: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Politikacı, yoksun insanlara yardım ediyor</a:t>
            </a:r>
            <a:r>
              <a:rPr lang="de-DE"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Bu komünist politikacı işçilere daha sıkı çalışmaları için teşvik ediyor</a:t>
            </a:r>
            <a:r>
              <a:rPr lang="en-CA"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Hatip, dünyanın sonunun geldiğini duyuruyor</a:t>
            </a:r>
            <a:r>
              <a:rPr lang="en-CA" altLang="de-DE" sz="18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a:solidFill>
                  <a:srgbClr val="333333"/>
                </a:solidFill>
                <a:latin typeface="+mn-lt"/>
                <a:cs typeface="+mn-cs"/>
              </a:rPr>
              <a:t>Patron lüks içerisinde yaşamasına rağmen, çalışanların maaşlarında artış yapmak için hiç para olmadığını bildiriyor</a:t>
            </a:r>
            <a:r>
              <a:rPr lang="en-CA" altLang="de-DE" sz="1800" b="0">
                <a:solidFill>
                  <a:srgbClr val="333333"/>
                </a:solidFill>
                <a:latin typeface="+mn-lt"/>
                <a:cs typeface="+mn-cs"/>
              </a:rPr>
              <a:t>.</a:t>
            </a:r>
            <a:endParaRPr lang="en-CA" altLang="de-DE" sz="180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Lütfen ne kadar makul ya da olabilir olduğunu değerlendirin</a:t>
            </a:r>
          </a:p>
        </p:txBody>
      </p:sp>
      <p:pic>
        <p:nvPicPr>
          <p:cNvPr id="18" name="Picture 17"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26"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2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cs typeface="+mn-cs"/>
              </a:rPr>
              <a:t>1</a:t>
            </a:r>
          </a:p>
        </p:txBody>
      </p:sp>
      <p:sp>
        <p:nvSpPr>
          <p:cNvPr id="28"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cs typeface="+mn-cs"/>
              </a:rPr>
              <a:t>BALOSU</a:t>
            </a:r>
            <a:endParaRPr lang="de-DE" altLang="de-DE" sz="1300" b="0" dirty="0">
              <a:latin typeface="+mn-lt"/>
              <a:cs typeface="+mn-cs"/>
            </a:endParaRPr>
          </a:p>
        </p:txBody>
      </p:sp>
      <p:sp>
        <p:nvSpPr>
          <p:cNvPr id="21"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cs typeface="+mn-cs"/>
              </a:rPr>
              <a:t>YARDIM BALOSU</a:t>
            </a:r>
            <a:endParaRPr lang="de-DE" altLang="de-DE" sz="1300" b="0" dirty="0">
              <a:latin typeface="+mn-lt"/>
              <a:cs typeface="+mn-cs"/>
            </a:endParaRPr>
          </a:p>
        </p:txBody>
      </p:sp>
      <p:sp>
        <p:nvSpPr>
          <p:cNvPr id="22"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tr-TR" altLang="de-DE" sz="1800" b="0" dirty="0">
                <a:solidFill>
                  <a:srgbClr val="004992"/>
                </a:solidFill>
                <a:latin typeface="+mn-lt"/>
                <a:cs typeface="+mn-cs"/>
              </a:rPr>
              <a:t>Politikacı, yoksun insanlara yardım ediyor</a:t>
            </a:r>
            <a:r>
              <a:rPr lang="de-DE" altLang="de-DE" sz="18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Bu komünist politikacı işçilere daha sıkı çalışmaları için teşvik ediyor</a:t>
            </a:r>
            <a:r>
              <a:rPr lang="en-CA" altLang="de-DE" sz="18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Hatip, dünyanın sonunun geldiğini duyuruyor</a:t>
            </a:r>
            <a:r>
              <a:rPr lang="en-CA" altLang="de-DE" sz="18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1800" b="0" dirty="0">
                <a:solidFill>
                  <a:srgbClr val="333333"/>
                </a:solidFill>
                <a:latin typeface="+mn-lt"/>
                <a:cs typeface="+mn-cs"/>
              </a:rPr>
              <a:t>Patron lüks içerisinde yaşamasına rağmen, çalışanların maaşlarında artış yapmak için hiç para olmadığını bildiriyor</a:t>
            </a:r>
            <a:r>
              <a:rPr lang="en-CA" altLang="de-DE" sz="1800" b="0" dirty="0">
                <a:solidFill>
                  <a:srgbClr val="333333"/>
                </a:solidFill>
                <a:latin typeface="+mn-lt"/>
                <a:cs typeface="+mn-cs"/>
              </a:rPr>
              <a:t>.</a:t>
            </a:r>
            <a:endParaRPr lang="en-CA" altLang="de-DE" sz="18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Lütfen ne kadar makul ya da olabilir olduğunu değerlendirin</a:t>
            </a:r>
          </a:p>
        </p:txBody>
      </p:sp>
      <p:pic>
        <p:nvPicPr>
          <p:cNvPr id="18" name="Picture 17"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2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25"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cs typeface="+mn-cs"/>
              </a:rPr>
              <a:t>1</a:t>
            </a:r>
          </a:p>
        </p:txBody>
      </p:sp>
      <p:sp>
        <p:nvSpPr>
          <p:cNvPr id="26"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cs typeface="+mn-cs"/>
              </a:rPr>
              <a:t>BALOSU</a:t>
            </a:r>
            <a:endParaRPr lang="de-DE" altLang="de-DE" sz="1300" b="0" dirty="0">
              <a:latin typeface="+mn-lt"/>
              <a:cs typeface="+mn-cs"/>
            </a:endParaRPr>
          </a:p>
        </p:txBody>
      </p:sp>
      <p:sp>
        <p:nvSpPr>
          <p:cNvPr id="37" name="Caption_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mn-lt"/>
                <a:cs typeface="+mn-cs"/>
              </a:rPr>
              <a:t>YARDIM BALOSU</a:t>
            </a:r>
            <a:endParaRPr lang="de-DE" altLang="de-DE" sz="1300" b="0" dirty="0">
              <a:latin typeface="+mn-lt"/>
              <a:cs typeface="+mn-cs"/>
            </a:endParaRPr>
          </a:p>
        </p:txBody>
      </p:sp>
      <p:sp>
        <p:nvSpPr>
          <p:cNvPr id="21"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onu kovalayan polisi kandırmaya </a:t>
            </a:r>
            <a:r>
              <a:rPr lang="tr-TR" altLang="de-DE" sz="2000" b="0">
                <a:solidFill>
                  <a:srgbClr val="333333"/>
                </a:solidFill>
                <a:latin typeface="+mn-lt"/>
                <a:cs typeface="+mn-cs"/>
              </a:rPr>
              <a:t>çalışıyor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yüzme kıyafetlerini eğlence olsun diye </a:t>
            </a:r>
            <a:r>
              <a:rPr lang="tr-TR" altLang="de-DE" sz="2000" b="0">
                <a:solidFill>
                  <a:srgbClr val="333333"/>
                </a:solidFill>
                <a:latin typeface="+mn-lt"/>
                <a:cs typeface="+mn-cs"/>
              </a:rPr>
              <a:t>deniyor</a:t>
            </a:r>
            <a:r>
              <a:rPr lang="en-US" altLang="de-DE" sz="2000" b="0">
                <a:solidFill>
                  <a:srgbClr val="333333"/>
                </a:solidFill>
                <a:latin typeface="+mn-lt"/>
                <a:cs typeface="+mn-cs"/>
              </a:rPr>
              <a:t>.</a:t>
            </a:r>
            <a:endParaRPr lang="en-US" altLang="de-DE" sz="200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kişisel koruması olarak çalışıyor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kendi kıyafetleri ıslak olduğundan kadınınkileri çalıyor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sp>
        <p:nvSpPr>
          <p:cNvPr id="4097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onu kovalayan polisi kandırmaya </a:t>
            </a:r>
            <a:r>
              <a:rPr lang="tr-TR" altLang="de-DE" sz="2000" b="0">
                <a:solidFill>
                  <a:srgbClr val="333333"/>
                </a:solidFill>
                <a:latin typeface="+mn-lt"/>
                <a:cs typeface="+mn-cs"/>
              </a:rPr>
              <a:t>çalışıyor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yüzme kıyafetlerini eğlence olsun diye </a:t>
            </a:r>
            <a:r>
              <a:rPr lang="tr-TR" altLang="de-DE" sz="2000" b="0">
                <a:solidFill>
                  <a:srgbClr val="333333"/>
                </a:solidFill>
                <a:latin typeface="+mn-lt"/>
                <a:cs typeface="+mn-cs"/>
              </a:rPr>
              <a:t>deniyor</a:t>
            </a:r>
            <a:r>
              <a:rPr lang="en-US" altLang="de-DE" sz="2000" b="0">
                <a:solidFill>
                  <a:srgbClr val="333333"/>
                </a:solidFill>
                <a:latin typeface="+mn-lt"/>
                <a:cs typeface="+mn-cs"/>
              </a:rPr>
              <a:t>.</a:t>
            </a:r>
            <a:endParaRPr lang="en-US" altLang="de-DE" sz="200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kişisel koruması olarak çalışıyor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kendi kıyafetleri ıslak olduğundan kadınınkileri çalıyor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sp>
        <p:nvSpPr>
          <p:cNvPr id="4199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onu kovalayan polisi kandırmaya </a:t>
            </a:r>
            <a:r>
              <a:rPr lang="tr-TR" altLang="de-DE" sz="2000" b="0">
                <a:solidFill>
                  <a:srgbClr val="333333"/>
                </a:solidFill>
                <a:latin typeface="+mn-lt"/>
                <a:cs typeface="+mn-cs"/>
              </a:rPr>
              <a:t>çalışıyor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yüzme kıyafetlerini eğlence olsun diye </a:t>
            </a:r>
            <a:r>
              <a:rPr lang="tr-TR" altLang="de-DE" sz="2000" b="0">
                <a:solidFill>
                  <a:srgbClr val="333333"/>
                </a:solidFill>
                <a:latin typeface="+mn-lt"/>
                <a:cs typeface="+mn-cs"/>
              </a:rPr>
              <a:t>deniyor</a:t>
            </a:r>
            <a:r>
              <a:rPr lang="en-US" altLang="de-DE" sz="2000" b="0">
                <a:solidFill>
                  <a:srgbClr val="333333"/>
                </a:solidFill>
                <a:latin typeface="+mn-lt"/>
                <a:cs typeface="+mn-cs"/>
              </a:rPr>
              <a:t>.</a:t>
            </a:r>
            <a:endParaRPr lang="en-US" altLang="de-DE" sz="200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kişisel koruması olarak çalışıyor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kendi kıyafetleri ıslak olduğundan kadınınkileri çalıyor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9"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Adam, onu kovalayan polisi kandırmaya </a:t>
            </a:r>
            <a:r>
              <a:rPr lang="tr-TR" altLang="de-DE" sz="2000" b="0">
                <a:solidFill>
                  <a:srgbClr val="004992"/>
                </a:solidFill>
                <a:latin typeface="+mn-lt"/>
                <a:cs typeface="+mn-cs"/>
              </a:rPr>
              <a:t>çalışıyor</a:t>
            </a:r>
            <a:r>
              <a:rPr lang="en-US" altLang="de-DE" sz="2000" b="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yüzme kıyafetlerini eğlence olsun diye </a:t>
            </a:r>
            <a:r>
              <a:rPr lang="tr-TR" altLang="de-DE" sz="2000" b="0">
                <a:solidFill>
                  <a:srgbClr val="333333"/>
                </a:solidFill>
                <a:latin typeface="+mn-lt"/>
                <a:cs typeface="+mn-cs"/>
              </a:rPr>
              <a:t>deniyor</a:t>
            </a:r>
            <a:r>
              <a:rPr lang="en-US" altLang="de-DE" sz="2000" b="0">
                <a:solidFill>
                  <a:srgbClr val="333333"/>
                </a:solidFill>
                <a:latin typeface="+mn-lt"/>
                <a:cs typeface="+mn-cs"/>
              </a:rPr>
              <a:t>.</a:t>
            </a:r>
            <a:endParaRPr lang="en-US" altLang="de-DE" sz="200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a:t>
            </a:r>
            <a:r>
              <a:rPr lang="tr-TR" altLang="de-DE" sz="2000" b="0" dirty="0">
                <a:solidFill>
                  <a:srgbClr val="333333"/>
                </a:solidFill>
                <a:latin typeface="+mn-lt"/>
                <a:cs typeface="+mn-cs"/>
              </a:rPr>
              <a:t>, kadının kişisel koruması olarak çalışıyor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kendi kıyafetleri ıslak olduğundan kadınınkileri çalıyor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Eğiticiler</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için</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Bazı</a:t>
            </a:r>
            <a:r>
              <a:rPr lang="en-US" altLang="ko-KR" b="0" dirty="0">
                <a:solidFill>
                  <a:srgbClr val="333333"/>
                </a:solidFill>
                <a:latin typeface="+mn-lt"/>
                <a:cs typeface="+mn-cs"/>
              </a:rPr>
              <a:t> video </a:t>
            </a:r>
            <a:r>
              <a:rPr lang="en-US" altLang="ko-KR" b="0" dirty="0" err="1">
                <a:solidFill>
                  <a:srgbClr val="333333"/>
                </a:solidFill>
                <a:latin typeface="+mn-lt"/>
                <a:cs typeface="+mn-cs"/>
              </a:rPr>
              <a:t>klipler</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kültürler</a:t>
            </a:r>
            <a:r>
              <a:rPr lang="en-US" altLang="ko-KR" b="0" dirty="0">
                <a:solidFill>
                  <a:srgbClr val="333333"/>
                </a:solidFill>
                <a:latin typeface="+mn-lt"/>
                <a:cs typeface="+mn-cs"/>
              </a:rPr>
              <a:t> </a:t>
            </a:r>
            <a:r>
              <a:rPr lang="en-US" altLang="ko-KR" b="0" dirty="0" err="1">
                <a:solidFill>
                  <a:srgbClr val="333333"/>
                </a:solidFill>
                <a:latin typeface="+mn-lt"/>
                <a:cs typeface="+mn-cs"/>
              </a:rPr>
              <a:t>ve</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izleyiciler</a:t>
            </a:r>
            <a:r>
              <a:rPr lang="en-US" altLang="ko-KR" b="0" dirty="0">
                <a:solidFill>
                  <a:srgbClr val="333333"/>
                </a:solidFill>
                <a:latin typeface="+mn-lt"/>
                <a:cs typeface="+mn-cs"/>
              </a:rPr>
              <a:t> </a:t>
            </a:r>
            <a:r>
              <a:rPr lang="en-US" altLang="ko-KR" b="0" dirty="0" err="1">
                <a:solidFill>
                  <a:srgbClr val="333333"/>
                </a:solidFill>
                <a:latin typeface="+mn-lt"/>
                <a:cs typeface="+mn-cs"/>
              </a:rPr>
              <a:t>için</a:t>
            </a:r>
            <a:r>
              <a:rPr lang="en-US" altLang="ko-KR" b="0" dirty="0">
                <a:solidFill>
                  <a:srgbClr val="333333"/>
                </a:solidFill>
                <a:latin typeface="+mn-lt"/>
                <a:cs typeface="+mn-cs"/>
              </a:rPr>
              <a:t> </a:t>
            </a:r>
            <a:r>
              <a:rPr lang="en-US" altLang="ko-KR" b="0" dirty="0" err="1">
                <a:solidFill>
                  <a:srgbClr val="333333"/>
                </a:solidFill>
                <a:latin typeface="+mn-lt"/>
                <a:cs typeface="+mn-cs"/>
              </a:rPr>
              <a:t>uygun</a:t>
            </a:r>
            <a:r>
              <a:rPr lang="en-US" altLang="ko-KR" b="0" dirty="0">
                <a:solidFill>
                  <a:srgbClr val="333333"/>
                </a:solidFill>
                <a:latin typeface="+mn-lt"/>
                <a:cs typeface="+mn-cs"/>
              </a:rPr>
              <a:t> </a:t>
            </a:r>
            <a:r>
              <a:rPr lang="en-US" altLang="ko-KR" b="0" dirty="0" err="1">
                <a:solidFill>
                  <a:srgbClr val="333333"/>
                </a:solidFill>
                <a:latin typeface="+mn-lt"/>
                <a:cs typeface="+mn-cs"/>
              </a:rPr>
              <a:t>olmayan</a:t>
            </a:r>
            <a:r>
              <a:rPr lang="en-US" altLang="ko-KR" b="0" dirty="0">
                <a:solidFill>
                  <a:srgbClr val="333333"/>
                </a:solidFill>
                <a:latin typeface="+mn-lt"/>
                <a:cs typeface="+mn-cs"/>
              </a:rPr>
              <a:t> </a:t>
            </a:r>
            <a:r>
              <a:rPr lang="en-US" altLang="ko-KR" b="0" dirty="0" err="1">
                <a:solidFill>
                  <a:srgbClr val="333333"/>
                </a:solidFill>
                <a:latin typeface="+mn-lt"/>
                <a:cs typeface="+mn-cs"/>
              </a:rPr>
              <a:t>dil</a:t>
            </a:r>
            <a:r>
              <a:rPr lang="en-US" altLang="ko-KR" b="0" dirty="0">
                <a:solidFill>
                  <a:srgbClr val="333333"/>
                </a:solidFill>
                <a:latin typeface="+mn-lt"/>
                <a:cs typeface="+mn-cs"/>
              </a:rPr>
              <a:t> </a:t>
            </a:r>
            <a:r>
              <a:rPr lang="en-US" altLang="ko-KR" b="0" dirty="0" err="1">
                <a:solidFill>
                  <a:srgbClr val="333333"/>
                </a:solidFill>
                <a:latin typeface="+mn-lt"/>
                <a:cs typeface="+mn-cs"/>
              </a:rPr>
              <a:t>içerebilir</a:t>
            </a:r>
            <a:r>
              <a:rPr lang="en-US" altLang="ko-KR" b="0" dirty="0">
                <a:solidFill>
                  <a:srgbClr val="333333"/>
                </a:solidFill>
                <a:latin typeface="+mn-lt"/>
                <a:cs typeface="+mn-cs"/>
              </a:rPr>
              <a:t>. </a:t>
            </a:r>
            <a:r>
              <a:rPr lang="en-US" altLang="ko-KR" b="0" dirty="0" err="1">
                <a:solidFill>
                  <a:srgbClr val="333333"/>
                </a:solidFill>
                <a:latin typeface="+mn-lt"/>
                <a:cs typeface="+mn-cs"/>
              </a:rPr>
              <a:t>Lütfen</a:t>
            </a:r>
            <a:r>
              <a:rPr lang="en-US" altLang="ko-KR" b="0" dirty="0">
                <a:solidFill>
                  <a:srgbClr val="333333"/>
                </a:solidFill>
                <a:latin typeface="+mn-lt"/>
                <a:cs typeface="+mn-cs"/>
              </a:rPr>
              <a:t> </a:t>
            </a:r>
            <a:r>
              <a:rPr lang="en-US" altLang="ko-KR" b="0" dirty="0" err="1">
                <a:solidFill>
                  <a:srgbClr val="333333"/>
                </a:solidFill>
                <a:latin typeface="+mn-lt"/>
                <a:cs typeface="+mn-cs"/>
              </a:rPr>
              <a:t>videoları</a:t>
            </a:r>
            <a:r>
              <a:rPr lang="en-US" altLang="ko-KR" b="0" dirty="0">
                <a:solidFill>
                  <a:srgbClr val="333333"/>
                </a:solidFill>
                <a:latin typeface="+mn-lt"/>
                <a:cs typeface="+mn-cs"/>
              </a:rPr>
              <a:t> </a:t>
            </a:r>
            <a:r>
              <a:rPr lang="en-US" altLang="ko-KR" b="0" dirty="0" err="1">
                <a:solidFill>
                  <a:srgbClr val="333333"/>
                </a:solidFill>
                <a:latin typeface="+mn-lt"/>
                <a:cs typeface="+mn-cs"/>
              </a:rPr>
              <a:t>göstermeden</a:t>
            </a:r>
            <a:r>
              <a:rPr lang="en-US" altLang="ko-KR" b="0" dirty="0">
                <a:solidFill>
                  <a:srgbClr val="333333"/>
                </a:solidFill>
                <a:latin typeface="+mn-lt"/>
                <a:cs typeface="+mn-cs"/>
              </a:rPr>
              <a:t> </a:t>
            </a:r>
            <a:r>
              <a:rPr lang="en-US" altLang="ko-KR" b="0" dirty="0" err="1">
                <a:solidFill>
                  <a:srgbClr val="333333"/>
                </a:solidFill>
                <a:latin typeface="+mn-lt"/>
                <a:cs typeface="+mn-cs"/>
              </a:rPr>
              <a:t>önce</a:t>
            </a:r>
            <a:r>
              <a:rPr lang="en-US" altLang="ko-KR" b="0" dirty="0">
                <a:solidFill>
                  <a:srgbClr val="333333"/>
                </a:solidFill>
                <a:latin typeface="+mn-lt"/>
                <a:cs typeface="+mn-cs"/>
              </a:rPr>
              <a:t> </a:t>
            </a:r>
            <a:r>
              <a:rPr lang="en-US" altLang="ko-KR" b="0" dirty="0" err="1">
                <a:solidFill>
                  <a:srgbClr val="333333"/>
                </a:solidFill>
                <a:latin typeface="+mn-lt"/>
                <a:cs typeface="+mn-cs"/>
              </a:rPr>
              <a:t>dikkatlice</a:t>
            </a:r>
            <a:r>
              <a:rPr lang="en-US" altLang="ko-KR" b="0" dirty="0">
                <a:solidFill>
                  <a:srgbClr val="333333"/>
                </a:solidFill>
                <a:latin typeface="+mn-lt"/>
                <a:cs typeface="+mn-cs"/>
              </a:rPr>
              <a:t> </a:t>
            </a:r>
            <a:r>
              <a:rPr lang="en-US" altLang="ko-KR" b="0" dirty="0" err="1">
                <a:solidFill>
                  <a:srgbClr val="333333"/>
                </a:solidFill>
                <a:latin typeface="+mn-lt"/>
                <a:cs typeface="+mn-cs"/>
              </a:rPr>
              <a:t>gözden</a:t>
            </a:r>
            <a:r>
              <a:rPr lang="en-US" altLang="ko-KR" b="0" dirty="0">
                <a:solidFill>
                  <a:srgbClr val="333333"/>
                </a:solidFill>
                <a:latin typeface="+mn-lt"/>
                <a:cs typeface="+mn-cs"/>
              </a:rPr>
              <a:t> </a:t>
            </a:r>
            <a:r>
              <a:rPr lang="en-US" altLang="ko-KR" b="0" dirty="0" err="1">
                <a:solidFill>
                  <a:srgbClr val="333333"/>
                </a:solidFill>
                <a:latin typeface="+mn-lt"/>
                <a:cs typeface="+mn-cs"/>
              </a:rPr>
              <a:t>geçiriniz</a:t>
            </a:r>
            <a:r>
              <a:rPr lang="en-US" altLang="ko-KR" b="0" dirty="0">
                <a:solidFill>
                  <a:srgbClr val="333333"/>
                </a:solidFill>
                <a:latin typeface="+mn-lt"/>
                <a:cs typeface="+mn-cs"/>
              </a:rPr>
              <a:t>.</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Eğitim Modülü 3 – İnançları Değiştirmek</a:t>
            </a:r>
          </a:p>
        </p:txBody>
      </p:sp>
      <p:sp>
        <p:nvSpPr>
          <p:cNvPr id="4" name="Slide Number Placeholder 3"/>
          <p:cNvSpPr>
            <a:spLocks noGrp="1"/>
          </p:cNvSpPr>
          <p:nvPr>
            <p:ph type="sldNum" sz="quarter" idx="12"/>
          </p:nvPr>
        </p:nvSpPr>
        <p:spPr/>
        <p:txBody>
          <a:bodyPr/>
          <a:lstStyle/>
          <a:p>
            <a:fld id="{4E89A2C3-AA6B-4A44-8696-34CD0A993BBD}" type="slidenum">
              <a:rPr lang="de-DE" altLang="de-DE" smtClean="0"/>
              <a:pPr/>
              <a:t>40</a:t>
            </a:fld>
            <a:endParaRPr lang="de-DE" altLang="de-DE"/>
          </a:p>
        </p:txBody>
      </p:sp>
    </p:spTree>
    <p:extLst>
      <p:ext uri="{BB962C8B-B14F-4D97-AF65-F5344CB8AC3E}">
        <p14:creationId xmlns:p14="http://schemas.microsoft.com/office/powerpoint/2010/main" val="2667395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bu güzel günün keyfini çıkarıyor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bahçe işlerinden sıvıştı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annesini mutlu etmek için ona bir balık tutmak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solucan çalmış</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bu güzel günün keyfini çıkarıyor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bahçe işlerinden sıvıştı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annesini mutlu etmek için ona bir balık tutmak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solucan çalmış</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bu güzel günün keyfini çıkarıyor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bahçe işlerinden sıvıştı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annesini mutlu etmek için ona bir balık tutmak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çocuğu, balık tutmak için solucan çalmış</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Oğlan çocuğu, bu güzel günün keyfini çıkarıyor</a:t>
            </a:r>
            <a:r>
              <a:rPr lang="en-CA"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Oğlan çocuğu, balık tutmak için bahçe işlerinden sıvıştı</a:t>
            </a:r>
            <a:r>
              <a:rPr lang="en-CA"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Oğlan çocuğu, annesini mutlu etmek için ona bir balık tutmak istiyor</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Oğlan çocuğu, balık tutmak için solucan çalmış</a:t>
            </a:r>
            <a:r>
              <a:rPr lang="en-CA" altLang="de-DE" sz="2000" b="0" dirty="0">
                <a:solidFill>
                  <a:srgbClr val="333333"/>
                </a:solidFill>
                <a:latin typeface="+mn-lt"/>
                <a:cs typeface="+mn-cs"/>
              </a:rPr>
              <a:t>.</a:t>
            </a: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Bu iki adam kendi aralarında altıncı his/telepati aracılığıyla iletişim kuruyorlar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kapıyı açtığını görünce şaşırdı</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siması tanıdık gelince arkasına dönüyor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ağzı açık geri dönüyor çünkü diğer adam onun hakkında kaba bir yorumda bulundu</a:t>
            </a:r>
            <a:r>
              <a:rPr lang="en-US"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Bu iki adam kendi aralarında altıncı his/telepati aracılığıyla iletişim kuruyorlar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kapıyı açtığını görünce şaşırdı</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siması tanıdık gelince arkasına dönüyor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ağzı açık geri dönüyor çünkü diğer adam onun hakkında kaba bir yorumda bulundu</a:t>
            </a:r>
            <a:r>
              <a:rPr lang="en-US"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Bu iki adam kendi aralarında altıncı his/telepati aracılığıyla iletişim kuruyorlar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kapıyı açtığını görünce şaşırdı</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diğer adamın siması tanıdık gelince arkasına dönüyor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ağzı açık geri dönüyor çünkü diğer adam onun hakkında kaba bir yorumda bulundu</a:t>
            </a:r>
            <a:r>
              <a:rPr lang="en-US"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Bu iki adam kendi aralarında altıncı his/telepati aracılığıyla iletişim kuruyorlar</a:t>
            </a:r>
            <a:r>
              <a:rPr lang="en-US"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Adam, diğer adamın kapıyı açtığını görünce şaşırdı</a:t>
            </a:r>
            <a:r>
              <a:rPr lang="en-US"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diğer adamın siması tanıdık gelince arkasına dönüyor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ağzı açık geri dönüyor çünkü diğer adam onun hakkında kaba bir yorumda bulundu</a:t>
            </a:r>
            <a:r>
              <a:rPr lang="en-US" altLang="de-DE" sz="2000" b="0" dirty="0">
                <a:solidFill>
                  <a:srgbClr val="333333"/>
                </a:solidFill>
                <a:latin typeface="+mn-lt"/>
                <a:cs typeface="+mn-cs"/>
              </a:rPr>
              <a:t>.</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cs typeface="+mn-cs"/>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cs typeface="+mn-cs"/>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Kaçan inekleri yakalayabilmek için bu adamlar, büyük baş hayvan bağlama stillerini çalışıyorlar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kement satın almak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dükkanda bulduğu bir ip ile satıcıyı bağladı ki kasadaki parayı alabilsin</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yeni bir şapka satın almak istiyor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Kaçan inekleri yakalayabilmek için bu adamlar, büyük baş hayvan bağlama stillerini çalışıyorlar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kement satın almak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dükkanda bulduğu bir ip ile satıcıyı bağladı ki kasadaki parayı alabilsin</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yeni bir şapka satın almak istiyor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Kaçan inekleri yakalayabilmek için bu adamlar, büyük baş hayvan bağlama stillerini çalışıyorlar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kement satın almak istiyor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Kovboy dükkanda bulduğu bir ip ile satıcıyı bağladı ki kasadaki parayı alabilsin</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yeni bir şapka satın almak istiyor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Kaçan inekleri yakalayabilmek için bu adamlar, büyük baş hayvan bağlama stillerini çalışıyorlar</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Kovboy kement satın almak istiyor</a:t>
            </a:r>
            <a:r>
              <a:rPr lang="en-CA"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Kovboy dükkanda bulduğu bir ip ile satıcıyı bağladı ki kasadaki parayı alabilsin</a:t>
            </a:r>
            <a:r>
              <a:rPr lang="en-CA"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yeni bir şapka satın almak istiyor</a:t>
            </a:r>
            <a:r>
              <a:rPr lang="en-CA" altLang="de-DE" sz="2000" b="0" dirty="0">
                <a:solidFill>
                  <a:srgbClr val="333333"/>
                </a:solidFill>
                <a:latin typeface="+mn-lt"/>
                <a:cs typeface="+mn-cs"/>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Polis köpekleri, bir bot hırsızlığını önlemeye çalışıyor.</a:t>
            </a:r>
            <a:endParaRPr lang="en-CA" altLang="de-DE" sz="2000" b="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Köpekler kediyi kovalarken, arada kalan genç kız suya düştü</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kediyi suda sürüklenmekten kurtarmaya çalışıyor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köpeklerden kaçabilmek için suya atladı</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Polis köpekleri, bir bot hırsızlığını önlemeye çalışıyor.</a:t>
            </a:r>
            <a:endParaRPr lang="en-CA" altLang="de-DE" sz="2000" b="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Köpekler kediyi kovalarken, arada kalan genç kız suya düştü</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kediyi suda sürüklenmekten kurtarmaya çalışıyor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köpeklerden kaçabilmek için suya atladı</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Polis köpekleri, bir bot hırsızlığını önlemeye çalışıyor.</a:t>
            </a:r>
            <a:endParaRPr lang="en-CA" altLang="de-DE" sz="2000" b="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Köpekler kediyi kovalarken, arada kalan genç kız suya düştü</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kediyi suda sürüklenmekten kurtarmaya çalışıyor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köpeklerden kaçabilmek için suya atladı</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Polis köpekleri, bir bot hırsızlığını önlemeye çalışıyor.</a:t>
            </a:r>
            <a:endParaRPr lang="en-CA" altLang="de-DE" sz="2000" b="0">
              <a:solidFill>
                <a:srgbClr val="333333"/>
              </a:solidFill>
              <a:latin typeface="+mn-lt"/>
              <a:cs typeface="+mn-cs"/>
            </a:endParaRPr>
          </a:p>
          <a:p>
            <a:pPr eaLnBrk="1" hangingPunct="1">
              <a:spcBef>
                <a:spcPts val="1200"/>
              </a:spcBef>
              <a:spcAft>
                <a:spcPts val="0"/>
              </a:spcAft>
              <a:buClr>
                <a:srgbClr val="004992"/>
              </a:buClr>
              <a:buFont typeface="WingDings"/>
              <a:buAutoNum type="arabicPeriod"/>
            </a:pPr>
            <a:r>
              <a:rPr lang="tr-TR" altLang="de-DE" sz="2000" b="0">
                <a:solidFill>
                  <a:srgbClr val="004992"/>
                </a:solidFill>
                <a:latin typeface="+mn-lt"/>
                <a:cs typeface="+mn-cs"/>
              </a:rPr>
              <a:t>Köpekler kediyi kovalarken, arada kalan genç kız suya düştü</a:t>
            </a:r>
            <a:r>
              <a:rPr lang="en-CA" altLang="de-DE" sz="2000" b="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kediyi suda sürüklenmekten kurtarmaya çalışıyor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Genç kız, köpeklerden kaçabilmek için suya atladı</a:t>
            </a:r>
            <a:r>
              <a:rPr lang="en-CA" altLang="de-DE" sz="2000" b="0">
                <a:solidFill>
                  <a:srgbClr val="333333"/>
                </a:solidFill>
                <a:latin typeface="+mn-lt"/>
                <a:cs typeface="+mn-cs"/>
              </a:rPr>
              <a:t>.</a:t>
            </a: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adamı soyulmaktan kurtardı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sarhoş adama yardım ediyor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adama masa ile kazara çarptı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İki eski dost sokakta karşılaşır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adamı soyulmaktan kurtardı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sarhoş adama yardım ediyor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adama masa ile kazara çarptı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İki eski dost sokakta karşılaşır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adamı soyulmaktan kurtardı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sarhoş adama yardım ediyor</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Oğlan, adama masa ile kazara çarptı</a:t>
            </a:r>
            <a:r>
              <a:rPr lang="en-CA"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İki eski dost sokakta karşılaşır</a:t>
            </a:r>
            <a:r>
              <a:rPr lang="en-CA" altLang="de-DE" sz="2000" b="0">
                <a:solidFill>
                  <a:srgbClr val="333333"/>
                </a:solidFill>
                <a:latin typeface="+mn-l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Oğlan, adamı soyulmaktan kurtardı</a:t>
            </a:r>
            <a:r>
              <a:rPr lang="en-CA"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Oğlan, sarhoş adama yardım ediyor</a:t>
            </a:r>
            <a:r>
              <a:rPr lang="en-CA"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Oğlan, adama masa ile kazara çarptı</a:t>
            </a:r>
            <a:r>
              <a:rPr lang="en-CA"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İki eski dost sokakta karşılaşır</a:t>
            </a:r>
            <a:r>
              <a:rPr lang="en-CA" altLang="de-DE" sz="2000" b="0" dirty="0">
                <a:solidFill>
                  <a:srgbClr val="333333"/>
                </a:solidFill>
                <a:latin typeface="+mn-lt"/>
                <a:cs typeface="+mn-cs"/>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Her seçeneği ne kadar olabilir buluyorsunuz?</a:t>
            </a:r>
          </a:p>
        </p:txBody>
      </p:sp>
      <p:sp>
        <p:nvSpPr>
          <p:cNvPr id="6554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kız arkadaşı ile arabalı sinemada film seyrediyor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arabasında metresi ile beraber ve umuyor ki kimse görmez</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dükkanına arabasıyla cansız manken götürüyor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kadın ile birlikte araba çalıyor</a:t>
            </a:r>
            <a:r>
              <a:rPr lang="en-US" altLang="de-DE" sz="2000" b="0">
                <a:solidFill>
                  <a:srgbClr val="333333"/>
                </a:solidFill>
                <a:latin typeface="+mn-lt"/>
                <a:cs typeface="+mn-cs"/>
              </a:rPr>
              <a:t>.</a:t>
            </a:r>
            <a:endParaRPr lang="de-DE" altLang="de-DE" sz="2000" b="0">
              <a:solidFill>
                <a:srgbClr val="333333"/>
              </a:solidFill>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Yeni resim ile birlikte kararınız değişti mi?</a:t>
            </a:r>
          </a:p>
        </p:txBody>
      </p:sp>
      <p:sp>
        <p:nvSpPr>
          <p:cNvPr id="665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kız arkadaşı ile arabalı sinemada film seyrediyor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arabasında metresi ile beraber ve umuyor ki kimse görmez</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dükkanına arabasıyla cansız manken götürüyor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kadın ile birlikte araba çalıyor</a:t>
            </a:r>
            <a:r>
              <a:rPr lang="en-US" altLang="de-DE" sz="2000" b="0">
                <a:solidFill>
                  <a:srgbClr val="333333"/>
                </a:solidFill>
                <a:latin typeface="+mn-lt"/>
                <a:cs typeface="+mn-cs"/>
              </a:rPr>
              <a:t>.</a:t>
            </a:r>
            <a:endParaRPr lang="de-DE" altLang="de-DE" sz="2000" b="0">
              <a:solidFill>
                <a:srgbClr val="333333"/>
              </a:solidFill>
              <a:latin typeface="+mn-lt"/>
              <a:cs typeface="+mn-cs"/>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Olasılığı tekrar değerlendiriniz!</a:t>
            </a:r>
          </a:p>
        </p:txBody>
      </p:sp>
      <p:sp>
        <p:nvSpPr>
          <p:cNvPr id="6760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kız arkadaşı ile arabalı sinemada film seyrediyor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arabasında metresi ile beraber ve umuyor ki kimse görmez</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dükkanına arabasıyla cansız manken götürüyor</a:t>
            </a:r>
            <a:r>
              <a:rPr lang="en-US" altLang="de-DE" sz="2000" b="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a:solidFill>
                  <a:srgbClr val="333333"/>
                </a:solidFill>
                <a:latin typeface="+mn-lt"/>
                <a:cs typeface="+mn-cs"/>
              </a:rPr>
              <a:t>Adam, kadın ile birlikte araba çalıyor</a:t>
            </a:r>
            <a:r>
              <a:rPr lang="en-US" altLang="de-DE" sz="2000" b="0">
                <a:solidFill>
                  <a:srgbClr val="333333"/>
                </a:solidFill>
                <a:latin typeface="+mn-lt"/>
                <a:cs typeface="+mn-cs"/>
              </a:rPr>
              <a:t>.</a:t>
            </a:r>
            <a:endParaRPr lang="de-DE" altLang="de-DE" sz="2000" b="0">
              <a:solidFill>
                <a:srgbClr val="333333"/>
              </a:solidFill>
              <a:latin typeface="+mn-lt"/>
              <a:cs typeface="+mn-cs"/>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6" name="Slide Number Placeholder 5"/>
          <p:cNvSpPr>
            <a:spLocks noGrp="1"/>
          </p:cNvSpPr>
          <p:nvPr>
            <p:ph type="sldNum" sz="quarter" idx="12"/>
          </p:nvPr>
        </p:nvSpPr>
        <p:spPr/>
        <p:txBody>
          <a:bodyPr/>
          <a:lstStyle/>
          <a:p>
            <a:fld id="{40280890-5CE5-47CE-B4BC-D9EEE39F6A1F}"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kız arkadaşı ile arabalı sinemada film seyrediyor</a:t>
            </a:r>
            <a:r>
              <a:rPr lang="en-US" alt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arabasında metresi ile beraber ve umuyor ki kimse görmez</a:t>
            </a:r>
            <a:r>
              <a:rPr lang="en-US" alt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pPr>
            <a:r>
              <a:rPr lang="tr-TR" altLang="de-DE" sz="2000" b="0" dirty="0">
                <a:solidFill>
                  <a:srgbClr val="004992"/>
                </a:solidFill>
                <a:latin typeface="+mn-lt"/>
                <a:cs typeface="+mn-cs"/>
              </a:rPr>
              <a:t>Adam, dükkanına arabasıyla cansız manken götürüyor</a:t>
            </a:r>
            <a:r>
              <a:rPr lang="en-US" altLang="de-DE"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pPr>
            <a:r>
              <a:rPr lang="tr-TR" altLang="de-DE" sz="2000" b="0" dirty="0">
                <a:solidFill>
                  <a:srgbClr val="333333"/>
                </a:solidFill>
                <a:latin typeface="+mn-lt"/>
                <a:cs typeface="+mn-cs"/>
              </a:rPr>
              <a:t>Adam, kadın ile birlikte araba çalıyor</a:t>
            </a:r>
            <a:r>
              <a:rPr lang="en-US" altLang="de-DE" sz="2000" b="0" dirty="0">
                <a:solidFill>
                  <a:srgbClr val="333333"/>
                </a:solidFill>
                <a:latin typeface="+mn-lt"/>
                <a:cs typeface="+mn-cs"/>
              </a:rPr>
              <a:t>.</a:t>
            </a:r>
            <a:endParaRPr lang="de-DE" altLang="de-DE" sz="2000" b="0" dirty="0">
              <a:solidFill>
                <a:srgbClr val="333333"/>
              </a:solidFill>
              <a:latin typeface="+mn-lt"/>
              <a:cs typeface="+mn-cs"/>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cs typeface="+mn-cs"/>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cs typeface="+mn-cs"/>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97EF8D20-8C63-430B-BB0A-FBB148BE462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Bazen olaylar beklediğimizden farklı sonuçlanır</a:t>
            </a:r>
            <a:r>
              <a:rPr lang="en-AU" altLang="de-DE" sz="2400" dirty="0">
                <a:solidFill>
                  <a:srgbClr val="333333"/>
                </a:solidFill>
              </a:rPr>
              <a:t>: </a:t>
            </a:r>
            <a:r>
              <a:rPr lang="tr-TR" altLang="de-DE" sz="2400" dirty="0">
                <a:solidFill>
                  <a:srgbClr val="333333"/>
                </a:solidFill>
              </a:rPr>
              <a:t>Çabuk alınmış kararlar çoğunlukla hatalı sonuçlara varır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a:t>
            </a:r>
            <a:r>
              <a:rPr lang="tr-TR" altLang="de-DE" sz="2400" b="1">
                <a:solidFill>
                  <a:srgbClr val="333333"/>
                </a:solidFill>
              </a:rPr>
              <a:t>Hedeflerimiz</a:t>
            </a:r>
            <a:r>
              <a:rPr lang="de-DE" altLang="de-DE" sz="2400" b="1">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Bazen olaylar beklediğimizden farklı sonuçlanır</a:t>
            </a:r>
            <a:r>
              <a:rPr lang="en-AU" altLang="de-DE" sz="2400" dirty="0">
                <a:solidFill>
                  <a:srgbClr val="333333"/>
                </a:solidFill>
              </a:rPr>
              <a:t>: </a:t>
            </a:r>
            <a:r>
              <a:rPr lang="tr-TR" altLang="de-DE" sz="2400" dirty="0">
                <a:solidFill>
                  <a:srgbClr val="333333"/>
                </a:solidFill>
              </a:rPr>
              <a:t>Çabuk alınmış kararlar çoğunlukla hatalı sonuçlara varır</a:t>
            </a:r>
            <a:r>
              <a:rPr lang="en-AU"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Her zaman farklı yorumlar/varsayımlar olabileceğini göz önünde bulundurunuz ve inandıklarınızı bu yönde </a:t>
            </a:r>
            <a:r>
              <a:rPr lang="tr-TR" altLang="de-DE" sz="2400">
                <a:solidFill>
                  <a:srgbClr val="333333"/>
                </a:solidFill>
              </a:rPr>
              <a:t>dönüştürebilmelisiniz</a:t>
            </a:r>
            <a:r>
              <a:rPr lang="en-AU"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66</a:t>
            </a:fld>
            <a:endParaRPr lang="de-DE" altLang="de-DE"/>
          </a:p>
        </p:txBody>
      </p:sp>
    </p:spTree>
    <p:extLst>
      <p:ext uri="{BB962C8B-B14F-4D97-AF65-F5344CB8AC3E}">
        <p14:creationId xmlns:p14="http://schemas.microsoft.com/office/powerpoint/2010/main" val="337508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a:t>
            </a:r>
            <a:r>
              <a:rPr lang="tr-TR" altLang="de-DE" sz="2400" b="1">
                <a:solidFill>
                  <a:srgbClr val="333333"/>
                </a:solidFill>
              </a:rPr>
              <a:t>Hedeflerimiz</a:t>
            </a:r>
            <a:r>
              <a:rPr lang="de-DE" altLang="de-DE" sz="2400" b="1">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Bazen olaylar beklediğimizden farklı sonuçlanır</a:t>
            </a:r>
            <a:r>
              <a:rPr lang="en-AU" altLang="de-DE" sz="2400" dirty="0">
                <a:solidFill>
                  <a:srgbClr val="333333"/>
                </a:solidFill>
              </a:rPr>
              <a:t>: </a:t>
            </a:r>
            <a:r>
              <a:rPr lang="tr-TR" altLang="de-DE" sz="2400" dirty="0">
                <a:solidFill>
                  <a:srgbClr val="333333"/>
                </a:solidFill>
              </a:rPr>
              <a:t>Çabuk alınmış kararlar çoğunlukla hatalı sonuçlara varır</a:t>
            </a:r>
            <a:r>
              <a:rPr lang="en-AU"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Her zaman farklı yorumlar/varsayımlar olabileceğini göz önünde bulundurunuz ve inandıklarınızı bu yönde dönüştürebilmelisiniz</a:t>
            </a:r>
            <a:r>
              <a:rPr lang="en-AU"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Vardığınız hükmün doğruluğun test etmek için olabildiğince fazla bilgi bulmaya çalışınız</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67</a:t>
            </a:fld>
            <a:endParaRPr lang="de-DE" altLang="de-DE"/>
          </a:p>
        </p:txBody>
      </p:sp>
    </p:spTree>
    <p:extLst>
      <p:ext uri="{BB962C8B-B14F-4D97-AF65-F5344CB8AC3E}">
        <p14:creationId xmlns:p14="http://schemas.microsoft.com/office/powerpoint/2010/main" val="11350346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Psikoz sırasında</a:t>
            </a:r>
            <a:r>
              <a:rPr lang="en-AU" altLang="de-DE" sz="2000" dirty="0">
                <a:solidFill>
                  <a:srgbClr val="333333"/>
                </a:solidFill>
              </a:rPr>
              <a:t>, </a:t>
            </a:r>
            <a:r>
              <a:rPr lang="tr-TR" altLang="de-DE" sz="2000" dirty="0">
                <a:solidFill>
                  <a:srgbClr val="333333"/>
                </a:solidFill>
              </a:rPr>
              <a:t>insanlar yanlış inançlara tutunup, karşıt fikirleri görmemezlikten gelebilirler</a:t>
            </a:r>
            <a:r>
              <a:rPr lang="en-AU" altLang="de-DE" sz="2000" dirty="0">
                <a:solidFill>
                  <a:srgbClr val="333333"/>
                </a:solidFill>
              </a:rPr>
              <a:t>. </a:t>
            </a:r>
            <a:r>
              <a:rPr lang="tr-TR" altLang="de-DE" sz="2000" dirty="0">
                <a:solidFill>
                  <a:srgbClr val="333333"/>
                </a:solidFill>
              </a:rPr>
              <a:t>Bazı durumlarda</a:t>
            </a:r>
            <a:r>
              <a:rPr lang="en-AU" altLang="de-DE" sz="2000" dirty="0">
                <a:solidFill>
                  <a:srgbClr val="333333"/>
                </a:solidFill>
              </a:rPr>
              <a:t>, </a:t>
            </a:r>
            <a:r>
              <a:rPr lang="tr-TR" altLang="de-DE" sz="2000" dirty="0">
                <a:solidFill>
                  <a:srgbClr val="333333"/>
                </a:solidFill>
              </a:rPr>
              <a:t>bu tarz tutumun dramatik sonuçları olabilir</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Psikoz sırasında</a:t>
            </a:r>
            <a:r>
              <a:rPr lang="en-AU" altLang="de-DE" sz="2000" dirty="0">
                <a:solidFill>
                  <a:srgbClr val="333333"/>
                </a:solidFill>
              </a:rPr>
              <a:t>, </a:t>
            </a:r>
            <a:r>
              <a:rPr lang="tr-TR" altLang="de-DE" sz="2000" dirty="0">
                <a:solidFill>
                  <a:srgbClr val="333333"/>
                </a:solidFill>
              </a:rPr>
              <a:t>insanlar yanlış inançlara tutunup, karşıt fikirleri görmemezlikten gelebilirler</a:t>
            </a:r>
            <a:r>
              <a:rPr lang="en-AU" altLang="de-DE" sz="2000" dirty="0">
                <a:solidFill>
                  <a:srgbClr val="333333"/>
                </a:solidFill>
              </a:rPr>
              <a:t>. </a:t>
            </a:r>
            <a:r>
              <a:rPr lang="tr-TR" altLang="de-DE" sz="2000" dirty="0">
                <a:solidFill>
                  <a:srgbClr val="333333"/>
                </a:solidFill>
              </a:rPr>
              <a:t>Bazı durumlarda</a:t>
            </a:r>
            <a:r>
              <a:rPr lang="en-AU" altLang="de-DE" sz="2000" dirty="0">
                <a:solidFill>
                  <a:srgbClr val="333333"/>
                </a:solidFill>
              </a:rPr>
              <a:t>, </a:t>
            </a:r>
            <a:r>
              <a:rPr lang="tr-TR" altLang="de-DE" sz="2000" dirty="0">
                <a:solidFill>
                  <a:srgbClr val="333333"/>
                </a:solidFill>
              </a:rPr>
              <a:t>bu tarz tutumun dramatik sonuçları olabilir</a:t>
            </a:r>
            <a:r>
              <a:rPr lang="en-AU" altLang="de-DE" sz="2000" dirty="0">
                <a:solidFill>
                  <a:srgbClr val="333333"/>
                </a:solidFill>
              </a:rPr>
              <a:t>.</a:t>
            </a:r>
          </a:p>
          <a:p>
            <a:pPr lvl="0" defTabSz="914400" fontAlgn="base"/>
            <a:r>
              <a:rPr lang="tr-TR" altLang="de-DE" sz="2000" dirty="0">
                <a:solidFill>
                  <a:srgbClr val="004992"/>
                </a:solidFill>
              </a:rPr>
              <a:t>Örnek</a:t>
            </a:r>
            <a:r>
              <a:rPr lang="en-AU" altLang="de-DE" sz="2000" dirty="0">
                <a:solidFill>
                  <a:srgbClr val="004992"/>
                </a:solidFill>
              </a:rPr>
              <a:t>:</a:t>
            </a:r>
            <a:r>
              <a:rPr lang="tr-TR" altLang="de-DE" sz="2000" dirty="0">
                <a:solidFill>
                  <a:srgbClr val="004992"/>
                </a:solidFill>
              </a:rPr>
              <a:t> </a:t>
            </a:r>
            <a:r>
              <a:rPr lang="tr-TR" altLang="de-DE" sz="2000" dirty="0">
                <a:solidFill>
                  <a:srgbClr val="333333"/>
                </a:solidFill>
              </a:rPr>
              <a:t>Ömer, babasına saldırdı</a:t>
            </a:r>
            <a:r>
              <a:rPr lang="en-AU" altLang="de-DE" sz="2000" dirty="0">
                <a:solidFill>
                  <a:srgbClr val="333333"/>
                </a:solidFill>
              </a:rPr>
              <a:t>. </a:t>
            </a:r>
            <a:r>
              <a:rPr lang="tr-TR" altLang="de-DE" sz="2000" dirty="0">
                <a:solidFill>
                  <a:srgbClr val="333333"/>
                </a:solidFill>
              </a:rPr>
              <a:t>Babasının uzun zaman önce öldüğünden ve onun bedenini robotların ele geçirmiş olduklarından emindi</a:t>
            </a:r>
            <a:r>
              <a:rPr lang="en-AU" altLang="de-DE" sz="2000" dirty="0">
                <a:solidFill>
                  <a:srgbClr val="333333"/>
                </a:solidFill>
              </a:rPr>
              <a:t>.</a:t>
            </a:r>
            <a:r>
              <a:rPr lang="tr-TR" altLang="de-DE" sz="2000" dirty="0">
                <a:solidFill>
                  <a:srgbClr val="333333"/>
                </a:solidFill>
              </a:rPr>
              <a:t> Ne kadar babası bu saldırıdan yaralanmış ve kan kaybetmiş olması bu inancın tersi kanıt sağlasa da, Ömer bu konudaki kuşkusunu sürdürdü</a:t>
            </a:r>
            <a:r>
              <a:rPr lang="en-GB" altLang="de-DE" sz="2000" dirty="0">
                <a:solidFill>
                  <a:srgbClr val="333333"/>
                </a:solidFill>
              </a:rPr>
              <a:t>.</a:t>
            </a:r>
            <a:endParaRPr lang="de-DE" altLang="de-DE" sz="2000" dirty="0">
              <a:solidFill>
                <a:srgbClr val="333333"/>
              </a:solidFill>
            </a:endParaRPr>
          </a:p>
          <a:p>
            <a:pPr lvl="0" defTabSz="914400" fontAlgn="base"/>
            <a:r>
              <a:rPr lang="tr-TR" altLang="de-DE" sz="2000" dirty="0">
                <a:solidFill>
                  <a:srgbClr val="004992"/>
                </a:solidFill>
              </a:rPr>
              <a:t>Öncesinde</a:t>
            </a:r>
            <a:r>
              <a:rPr lang="en-AU" altLang="de-DE" sz="2000" dirty="0">
                <a:solidFill>
                  <a:srgbClr val="004992"/>
                </a:solidFill>
              </a:rPr>
              <a:t>: </a:t>
            </a:r>
            <a:r>
              <a:rPr lang="tr-TR" altLang="de-DE" sz="2000" dirty="0">
                <a:solidFill>
                  <a:srgbClr val="333333"/>
                </a:solidFill>
              </a:rPr>
              <a:t>Babası, garip bir tutum göstermiş ve her zaman davrandığı kadar iyi davranmamıştı</a:t>
            </a:r>
            <a:r>
              <a:rPr lang="en-AU" altLang="de-DE" sz="2000" dirty="0">
                <a:solidFill>
                  <a:srgbClr val="333333"/>
                </a:solidFill>
              </a:rPr>
              <a:t>.</a:t>
            </a:r>
          </a:p>
          <a:p>
            <a:pPr lvl="0" defTabSz="914400" fontAlgn="base"/>
            <a:r>
              <a:rPr lang="tr-TR" altLang="de-DE" sz="2000" dirty="0">
                <a:solidFill>
                  <a:srgbClr val="004992"/>
                </a:solidFill>
              </a:rPr>
              <a:t>Fakat</a:t>
            </a:r>
            <a:r>
              <a:rPr lang="en-AU" altLang="de-DE" sz="2000" dirty="0">
                <a:solidFill>
                  <a:srgbClr val="004992"/>
                </a:solidFill>
              </a:rPr>
              <a:t>: </a:t>
            </a:r>
            <a:r>
              <a:rPr lang="tr-TR" altLang="de-DE" sz="2000" dirty="0">
                <a:solidFill>
                  <a:srgbClr val="333333"/>
                </a:solidFill>
              </a:rPr>
              <a:t>İnsanlar yaşlandıkça, değişirler</a:t>
            </a:r>
            <a:r>
              <a:rPr lang="en-AU" altLang="de-DE" sz="2000" dirty="0">
                <a:solidFill>
                  <a:srgbClr val="333333"/>
                </a:solidFill>
              </a:rPr>
              <a:t>; </a:t>
            </a:r>
            <a:r>
              <a:rPr lang="tr-TR" altLang="de-DE" sz="2000" dirty="0">
                <a:solidFill>
                  <a:srgbClr val="333333"/>
                </a:solidFill>
              </a:rPr>
              <a:t>belki babanın da kendine göre sorunları olabilir ya da oğlu o gün onu çok zorlamış olabilir</a:t>
            </a:r>
            <a:r>
              <a:rPr lang="en-AU" altLang="de-DE" sz="2000" dirty="0">
                <a:solidFill>
                  <a:srgbClr val="333333"/>
                </a:solidFill>
              </a:rPr>
              <a:t>. </a:t>
            </a:r>
            <a:r>
              <a:rPr lang="tr-TR" altLang="de-DE" sz="2000" dirty="0">
                <a:solidFill>
                  <a:srgbClr val="333333"/>
                </a:solidFill>
              </a:rPr>
              <a:t>Ömer’in akrabaları onu babasıyla ilgili her şeyin yolunda gittiğine ikna edemedi</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69</a:t>
            </a:fld>
            <a:endParaRPr lang="de-DE" altLang="de-DE"/>
          </a:p>
        </p:txBody>
      </p:sp>
    </p:spTree>
    <p:extLst>
      <p:ext uri="{BB962C8B-B14F-4D97-AF65-F5344CB8AC3E}">
        <p14:creationId xmlns:p14="http://schemas.microsoft.com/office/powerpoint/2010/main" val="3444206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Psikoz sırasında</a:t>
            </a:r>
            <a:r>
              <a:rPr lang="en-AU" altLang="de-DE" sz="2000" dirty="0">
                <a:solidFill>
                  <a:srgbClr val="333333"/>
                </a:solidFill>
              </a:rPr>
              <a:t>, </a:t>
            </a:r>
            <a:r>
              <a:rPr lang="tr-TR" altLang="de-DE" sz="2000" dirty="0">
                <a:solidFill>
                  <a:srgbClr val="333333"/>
                </a:solidFill>
              </a:rPr>
              <a:t>insanlar yanlış inançlara tutunup, karşıt fikirleri görmemezlikten gelebilirler</a:t>
            </a:r>
            <a:r>
              <a:rPr lang="en-AU" altLang="de-DE" sz="2000" dirty="0">
                <a:solidFill>
                  <a:srgbClr val="333333"/>
                </a:solidFill>
              </a:rPr>
              <a:t>. </a:t>
            </a:r>
            <a:r>
              <a:rPr lang="tr-TR" altLang="de-DE" sz="2000" dirty="0">
                <a:solidFill>
                  <a:srgbClr val="333333"/>
                </a:solidFill>
              </a:rPr>
              <a:t>Bazı durumlarda</a:t>
            </a:r>
            <a:r>
              <a:rPr lang="en-AU" altLang="de-DE" sz="2000" dirty="0">
                <a:solidFill>
                  <a:srgbClr val="333333"/>
                </a:solidFill>
              </a:rPr>
              <a:t>, </a:t>
            </a:r>
            <a:r>
              <a:rPr lang="tr-TR" altLang="de-DE" sz="2000" dirty="0">
                <a:solidFill>
                  <a:srgbClr val="333333"/>
                </a:solidFill>
              </a:rPr>
              <a:t>bu tarz tutumun dramatik sonuçları olabilir</a:t>
            </a:r>
            <a:r>
              <a:rPr lang="en-AU" altLang="de-DE" sz="2000" dirty="0">
                <a:solidFill>
                  <a:srgbClr val="333333"/>
                </a:solidFill>
              </a:rPr>
              <a:t>.</a:t>
            </a:r>
          </a:p>
          <a:p>
            <a:pPr lvl="0" defTabSz="914400" fontAlgn="base"/>
            <a:r>
              <a:rPr lang="tr-TR" altLang="de-DE" sz="2000" dirty="0">
                <a:solidFill>
                  <a:srgbClr val="004992"/>
                </a:solidFill>
              </a:rPr>
              <a:t>Örnek</a:t>
            </a:r>
            <a:r>
              <a:rPr lang="en-AU" altLang="de-DE" sz="2000" dirty="0">
                <a:solidFill>
                  <a:srgbClr val="004992"/>
                </a:solidFill>
              </a:rPr>
              <a:t>:</a:t>
            </a:r>
            <a:r>
              <a:rPr lang="tr-TR" altLang="de-DE" sz="2000" dirty="0">
                <a:solidFill>
                  <a:srgbClr val="004992"/>
                </a:solidFill>
              </a:rPr>
              <a:t> </a:t>
            </a:r>
            <a:r>
              <a:rPr lang="tr-TR" altLang="de-DE" sz="2000" dirty="0">
                <a:solidFill>
                  <a:srgbClr val="333333"/>
                </a:solidFill>
              </a:rPr>
              <a:t>Ömer, babasına saldırdı</a:t>
            </a:r>
            <a:r>
              <a:rPr lang="en-AU" altLang="de-DE" sz="2000" dirty="0">
                <a:solidFill>
                  <a:srgbClr val="333333"/>
                </a:solidFill>
              </a:rPr>
              <a:t>. </a:t>
            </a:r>
            <a:r>
              <a:rPr lang="tr-TR" altLang="de-DE" sz="2000" dirty="0">
                <a:solidFill>
                  <a:srgbClr val="333333"/>
                </a:solidFill>
              </a:rPr>
              <a:t>Babasının uzun zaman önce öldüğünden ve onun bedenini robotların ele geçirmiş olduklarından emindi</a:t>
            </a:r>
            <a:r>
              <a:rPr lang="en-AU" altLang="de-DE" sz="2000" dirty="0">
                <a:solidFill>
                  <a:srgbClr val="333333"/>
                </a:solidFill>
              </a:rPr>
              <a:t>.</a:t>
            </a:r>
            <a:r>
              <a:rPr lang="tr-TR" altLang="de-DE" sz="2000" dirty="0">
                <a:solidFill>
                  <a:srgbClr val="333333"/>
                </a:solidFill>
              </a:rPr>
              <a:t> Ne kadar babası bu saldırıdan yaralanmış ve kan kaybetmiş olması bu inancın tersi kanıt sağlasa da, Ömer bu konudaki kuşkusunu sürdürdü</a:t>
            </a:r>
            <a:r>
              <a:rPr lang="en-GB" altLang="de-DE" sz="2000" dirty="0">
                <a:solidFill>
                  <a:srgbClr val="333333"/>
                </a:solidFill>
              </a:rPr>
              <a:t>.</a:t>
            </a:r>
            <a:endParaRPr lang="de-DE" altLang="de-DE" sz="2000" dirty="0">
              <a:solidFill>
                <a:srgbClr val="333333"/>
              </a:solidFill>
            </a:endParaRPr>
          </a:p>
          <a:p>
            <a:pPr lvl="0" defTabSz="914400" fontAlgn="base"/>
            <a:r>
              <a:rPr lang="tr-TR" altLang="de-DE" sz="2000" dirty="0">
                <a:solidFill>
                  <a:srgbClr val="004992"/>
                </a:solidFill>
              </a:rPr>
              <a:t>Öncesinde</a:t>
            </a:r>
            <a:r>
              <a:rPr lang="en-AU" altLang="de-DE" sz="2000" dirty="0">
                <a:solidFill>
                  <a:srgbClr val="004992"/>
                </a:solidFill>
              </a:rPr>
              <a:t>: </a:t>
            </a:r>
            <a:r>
              <a:rPr lang="tr-TR" altLang="de-DE" sz="2000" dirty="0">
                <a:solidFill>
                  <a:srgbClr val="333333"/>
                </a:solidFill>
              </a:rPr>
              <a:t>Babası, garip bir tutum göstermiş ve her zaman davrandığı kadar iyi davranmamıştı</a:t>
            </a:r>
            <a:r>
              <a:rPr lang="en-AU" altLang="de-DE" sz="2000" dirty="0">
                <a:solidFill>
                  <a:srgbClr val="333333"/>
                </a:solidFill>
              </a:rPr>
              <a:t>.</a:t>
            </a:r>
          </a:p>
          <a:p>
            <a:pPr lvl="0" defTabSz="914400" fontAlgn="base"/>
            <a:r>
              <a:rPr lang="tr-TR" altLang="de-DE" sz="2000" dirty="0">
                <a:solidFill>
                  <a:srgbClr val="004992"/>
                </a:solidFill>
              </a:rPr>
              <a:t>Fakat</a:t>
            </a:r>
            <a:r>
              <a:rPr lang="en-AU" altLang="de-DE" sz="2000" dirty="0">
                <a:solidFill>
                  <a:srgbClr val="004992"/>
                </a:solidFill>
              </a:rPr>
              <a:t>: </a:t>
            </a:r>
            <a:r>
              <a:rPr lang="tr-TR" altLang="de-DE" sz="2000" dirty="0">
                <a:solidFill>
                  <a:srgbClr val="333333"/>
                </a:solidFill>
              </a:rPr>
              <a:t>İnsanlar yaşlandıkça, değişirler</a:t>
            </a:r>
            <a:r>
              <a:rPr lang="en-AU" altLang="de-DE" sz="2000" dirty="0">
                <a:solidFill>
                  <a:srgbClr val="333333"/>
                </a:solidFill>
              </a:rPr>
              <a:t>; </a:t>
            </a:r>
            <a:r>
              <a:rPr lang="tr-TR" altLang="de-DE" sz="2000" dirty="0">
                <a:solidFill>
                  <a:srgbClr val="333333"/>
                </a:solidFill>
              </a:rPr>
              <a:t>belki babanın da kendine göre sorunları olabilir ya da oğlu o gün onu çok zorlamış olabilir</a:t>
            </a:r>
            <a:r>
              <a:rPr lang="en-AU" altLang="de-DE" sz="2000" dirty="0">
                <a:solidFill>
                  <a:srgbClr val="333333"/>
                </a:solidFill>
              </a:rPr>
              <a:t>. </a:t>
            </a:r>
            <a:r>
              <a:rPr lang="tr-TR" altLang="de-DE" sz="2000" dirty="0">
                <a:solidFill>
                  <a:srgbClr val="333333"/>
                </a:solidFill>
              </a:rPr>
              <a:t>Ömer’in akrabaları onu babasıyla ilgili her şeyin yolunda gittiğine ikna edemedi</a:t>
            </a:r>
            <a:r>
              <a:rPr lang="en-AU" altLang="de-DE" sz="2000" dirty="0">
                <a:solidFill>
                  <a:srgbClr val="333333"/>
                </a:solidFill>
              </a:rPr>
              <a:t>.</a:t>
            </a:r>
          </a:p>
          <a:p>
            <a:pPr lvl="0" defTabSz="914400" fontAlgn="base"/>
            <a:r>
              <a:rPr lang="tr-TR" altLang="de-DE" sz="2000" dirty="0">
                <a:solidFill>
                  <a:srgbClr val="333333"/>
                </a:solidFill>
              </a:rPr>
              <a:t>Tehdit altında hissederken, insanın soğukkanlı davranması zordur</a:t>
            </a:r>
            <a:r>
              <a:rPr lang="en-AU" altLang="de-DE" sz="2000" dirty="0">
                <a:solidFill>
                  <a:srgbClr val="333333"/>
                </a:solidFill>
              </a:rPr>
              <a:t>. </a:t>
            </a:r>
            <a:r>
              <a:rPr lang="tr-TR" altLang="de-DE" sz="2000" dirty="0">
                <a:solidFill>
                  <a:srgbClr val="333333"/>
                </a:solidFill>
              </a:rPr>
              <a:t>Bu yüzden, yargılarınız hakkında ihtiyatlı olup, güvendiğiniz insanların fikirlerini sorunuz</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3 – İnançları Değiştirmek</a:t>
            </a:r>
          </a:p>
        </p:txBody>
      </p:sp>
      <p:sp>
        <p:nvSpPr>
          <p:cNvPr id="7" name="Slide Number Placeholder 6"/>
          <p:cNvSpPr>
            <a:spLocks noGrp="1"/>
          </p:cNvSpPr>
          <p:nvPr>
            <p:ph type="sldNum" sz="quarter" idx="12"/>
          </p:nvPr>
        </p:nvSpPr>
        <p:spPr/>
        <p:txBody>
          <a:bodyPr/>
          <a:lstStyle/>
          <a:p>
            <a:fld id="{4E89A2C3-AA6B-4A44-8696-34CD0A993BBD}" type="slidenum">
              <a:rPr lang="de-DE" altLang="de-DE" smtClean="0"/>
              <a:pPr/>
              <a:t>70</a:t>
            </a:fld>
            <a:endParaRPr lang="de-DE" altLang="de-DE"/>
          </a:p>
        </p:txBody>
      </p:sp>
    </p:spTree>
    <p:extLst>
      <p:ext uri="{BB962C8B-B14F-4D97-AF65-F5344CB8AC3E}">
        <p14:creationId xmlns:p14="http://schemas.microsoft.com/office/powerpoint/2010/main" val="38635058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Eğitim Modülü 3 – İnançları Değiştirmek</a:t>
            </a:r>
          </a:p>
        </p:txBody>
      </p:sp>
      <p:sp>
        <p:nvSpPr>
          <p:cNvPr id="8" name="Slide Number Placeholder 7"/>
          <p:cNvSpPr>
            <a:spLocks noGrp="1"/>
          </p:cNvSpPr>
          <p:nvPr>
            <p:ph type="sldNum" sz="quarter" idx="12"/>
          </p:nvPr>
        </p:nvSpPr>
        <p:spPr/>
        <p:txBody>
          <a:bodyPr/>
          <a:lstStyle/>
          <a:p>
            <a:fld id="{4E89A2C3-AA6B-4A44-8696-34CD0A993BBD}" type="slidenum">
              <a:rPr lang="de-DE" altLang="de-DE" smtClean="0"/>
              <a:pPr/>
              <a:t>71</a:t>
            </a:fld>
            <a:endParaRPr lang="de-DE" altLang="de-DE"/>
          </a:p>
        </p:txBody>
      </p:sp>
    </p:spTree>
    <p:extLst>
      <p:ext uri="{BB962C8B-B14F-4D97-AF65-F5344CB8AC3E}">
        <p14:creationId xmlns:p14="http://schemas.microsoft.com/office/powerpoint/2010/main" val="21631606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98586349"/>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Eğitim Modülü 3 – İnançları Değiştirmek</a:t>
            </a:r>
          </a:p>
        </p:txBody>
      </p:sp>
      <p:sp>
        <p:nvSpPr>
          <p:cNvPr id="8" name="Slide Number Placeholder 7"/>
          <p:cNvSpPr>
            <a:spLocks noGrp="1"/>
          </p:cNvSpPr>
          <p:nvPr>
            <p:ph type="sldNum" sz="quarter" idx="12"/>
          </p:nvPr>
        </p:nvSpPr>
        <p:spPr/>
        <p:txBody>
          <a:bodyPr/>
          <a:lstStyle/>
          <a:p>
            <a:fld id="{97EF8D20-8C63-430B-BB0A-FBB148BE462D}" type="slidenum">
              <a:rPr lang="de-DE" altLang="de-DE" smtClean="0"/>
              <a:pPr/>
              <a:t>72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4624</Words>
  <Application>Microsoft Office PowerPoint</Application>
  <PresentationFormat>Benutzerdefiniert</PresentationFormat>
  <Paragraphs>722</Paragraphs>
  <Slides>72</Slides>
  <Notes>72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72</vt:i4>
      </vt:variant>
    </vt:vector>
  </HeadingPairs>
  <TitlesOfParts>
    <vt:vector size="79" baseType="lpstr">
      <vt:lpstr>Arial</vt:lpstr>
      <vt:lpstr>Calibri Light</vt:lpstr>
      <vt:lpstr>Symbol</vt:lpstr>
      <vt:lpstr>Wingdings</vt:lpstr>
      <vt:lpstr>Wingdings</vt:lpstr>
      <vt:lpstr>UKE_PPT-Vorlage_16zu9</vt:lpstr>
      <vt:lpstr>1_UKE_PPT-Vorlage_16zu9</vt:lpstr>
      <vt:lpstr>MCT 3 A – İnançları Değiştirmek</vt:lpstr>
      <vt:lpstr>İnançları Değiştirmek</vt:lpstr>
      <vt:lpstr>İnançları Değiştirmek</vt:lpstr>
      <vt:lpstr>İnançları Değiştirmek</vt:lpstr>
      <vt:lpstr>Tahminler doğru çıkmadığında</vt:lpstr>
      <vt:lpstr>Tahminler doğru çıkmadığında</vt:lpstr>
      <vt:lpstr>Esnek olmamak “hareket halinde” (“at gözlüğü ile bakmak”)</vt:lpstr>
      <vt:lpstr>Esnek olmamak “hareket halinde” (“at gözlüğü ile bakmak”)</vt:lpstr>
      <vt:lpstr>Esnek olmamak “hareket halinde” (“at gözlüğü ile bakmak”)</vt:lpstr>
      <vt:lpstr>Esnek olmamak “hareket halinde” (“at gözlüğü ile bakmak”)</vt:lpstr>
      <vt:lpstr>Bunu neden yapıyoruz?</vt:lpstr>
      <vt:lpstr>Psikoz döneminde katı inançlar nasıl yanlış anlaşılmalara yol açabilir - örnekler</vt:lpstr>
      <vt:lpstr>Aşağıdaki 3 resim belli bir kategoriye ait. Sizce bu hangi kategori olabilir?</vt:lpstr>
      <vt:lpstr>Kategori: canlılar!</vt:lpstr>
      <vt:lpstr>Alıştırma</vt:lpstr>
      <vt:lpstr>Alıştırma</vt:lpstr>
      <vt:lpstr>Alıştırma</vt:lpstr>
      <vt:lpstr>Alıştırma</vt:lpstr>
      <vt:lpstr>Sizce ne olmuş olabilir?</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Lütfen ne kadar makul ya da olabilir olduğunu değerlendirin</vt:lpstr>
      <vt:lpstr>Lütfen ne kadar makul ya da olabilir olduğunu değerlendirin</vt:lpstr>
      <vt:lpstr>Lütfen ne kadar makul ya da olabilir olduğunu değerlendirin</vt:lpstr>
      <vt:lpstr>Her seçeneği ne kadar olabilir buluyorsunuz?</vt:lpstr>
      <vt:lpstr>Yeni resim ile birlikte kararınız değişti mi?</vt:lpstr>
      <vt:lpstr>Olasılığı tekrar değerlendiriniz!</vt:lpstr>
      <vt:lpstr>PowerPoint-Präsentation</vt:lpstr>
      <vt:lpstr>Video klip: isteğe bağlı</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Her seçeneği ne kadar olabilir buluyorsunuz?</vt:lpstr>
      <vt:lpstr>Yeni resim ile birlikte kararınız değişti mi?</vt:lpstr>
      <vt:lpstr>Olasılığı tekrar değerlendiriniz!</vt:lpstr>
      <vt:lpstr>PowerPoint-Präsentation</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309</cp:revision>
  <dcterms:created xsi:type="dcterms:W3CDTF">2004-06-30T16:15:23Z</dcterms:created>
  <dcterms:modified xsi:type="dcterms:W3CDTF">2021-11-07T17:56:39Z</dcterms:modified>
</cp:coreProperties>
</file>